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1F400-182A-4632-B714-EF834E20F1B6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E4F9C-8FB2-4816-A6CA-8D13176AA7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5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WordArt 3"/>
          <p:cNvSpPr>
            <a:spLocks noChangeArrowheads="1"/>
          </p:cNvSpPr>
          <p:nvPr/>
        </p:nvSpPr>
        <p:spPr bwMode="auto">
          <a:xfrm>
            <a:off x="1346200" y="3224213"/>
            <a:ext cx="6588125" cy="904875"/>
          </a:xfrm>
          <a:prstGeom prst="rect">
            <a:avLst/>
          </a:prstGeom>
          <a:solidFill>
            <a:srgbClr val="0066CC"/>
          </a:solidFill>
          <a:ln w="19050" cap="rnd" algn="ctr">
            <a:solidFill>
              <a:srgbClr val="99CCFF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/>
          <a:lstStyle/>
          <a:p>
            <a:pPr algn="ctr"/>
            <a:r>
              <a:rPr 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第一</a:t>
            </a:r>
            <a:r>
              <a:rPr 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节</a:t>
            </a: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 </a:t>
            </a:r>
            <a:r>
              <a:rPr 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温</a:t>
            </a:r>
            <a:r>
              <a:rPr 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度</a:t>
            </a:r>
          </a:p>
        </p:txBody>
      </p:sp>
      <p:sp>
        <p:nvSpPr>
          <p:cNvPr id="2058" name="文本框 100354"/>
          <p:cNvSpPr>
            <a:spLocks noChangeArrowheads="1"/>
          </p:cNvSpPr>
          <p:nvPr/>
        </p:nvSpPr>
        <p:spPr bwMode="auto">
          <a:xfrm>
            <a:off x="1958975" y="803275"/>
            <a:ext cx="18415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/>
          <a:lstStyle/>
          <a:p>
            <a:pPr algn="ctr">
              <a:spcBef>
                <a:spcPct val="50000"/>
              </a:spcBef>
            </a:pPr>
            <a:endParaRPr lang="zh-CN" altLang="zh-CN" sz="3200" b="1">
              <a:latin typeface="Arial" charset="0"/>
              <a:ea typeface="黑体" pitchFamily="2" charset="-122"/>
            </a:endParaRPr>
          </a:p>
        </p:txBody>
      </p:sp>
      <p:sp>
        <p:nvSpPr>
          <p:cNvPr id="2059" name="文本框 100355"/>
          <p:cNvSpPr>
            <a:spLocks noChangeArrowheads="1"/>
          </p:cNvSpPr>
          <p:nvPr/>
        </p:nvSpPr>
        <p:spPr bwMode="auto">
          <a:xfrm>
            <a:off x="1236663" y="1341438"/>
            <a:ext cx="6596062" cy="10144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zh-CN" altLang="en-US" sz="6000" b="1" dirty="0">
                <a:latin typeface="Arial" charset="0"/>
                <a:ea typeface="黑体" pitchFamily="2" charset="-122"/>
              </a:rPr>
              <a:t>第三章     物态变化</a:t>
            </a:r>
          </a:p>
        </p:txBody>
      </p:sp>
    </p:spTree>
    <p:extLst>
      <p:ext uri="{BB962C8B-B14F-4D97-AF65-F5344CB8AC3E}">
        <p14:creationId xmlns:p14="http://schemas.microsoft.com/office/powerpoint/2010/main" val="1657753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Text Box 3"/>
          <p:cNvSpPr>
            <a:spLocks noChangeArrowheads="1"/>
          </p:cNvSpPr>
          <p:nvPr/>
        </p:nvSpPr>
        <p:spPr bwMode="auto">
          <a:xfrm>
            <a:off x="268288" y="1301750"/>
            <a:ext cx="8208962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摄氏温度是这样规定的：</a:t>
            </a:r>
          </a:p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     在标准大气压下</a:t>
            </a:r>
          </a:p>
          <a:p>
            <a:pPr>
              <a:spcBef>
                <a:spcPct val="50000"/>
              </a:spcBef>
            </a:pPr>
            <a:endParaRPr lang="zh-CN" altLang="en-US" sz="4000" b="1">
              <a:solidFill>
                <a:srgbClr val="0D0D0D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155" name="Text Box 3"/>
          <p:cNvSpPr>
            <a:spLocks noChangeArrowheads="1"/>
          </p:cNvSpPr>
          <p:nvPr/>
        </p:nvSpPr>
        <p:spPr bwMode="auto">
          <a:xfrm>
            <a:off x="673100" y="323850"/>
            <a:ext cx="3673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66CC"/>
                </a:solidFill>
                <a:latin typeface="黑体" pitchFamily="2" charset="-122"/>
                <a:ea typeface="黑体" pitchFamily="2" charset="-122"/>
              </a:rPr>
              <a:t>三、摄氏温度</a:t>
            </a:r>
          </a:p>
        </p:txBody>
      </p:sp>
      <p:sp>
        <p:nvSpPr>
          <p:cNvPr id="2156" name="Text Box 3"/>
          <p:cNvSpPr>
            <a:spLocks noChangeArrowheads="1"/>
          </p:cNvSpPr>
          <p:nvPr/>
        </p:nvSpPr>
        <p:spPr bwMode="auto">
          <a:xfrm>
            <a:off x="268288" y="3622675"/>
            <a:ext cx="86582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）</a:t>
            </a:r>
            <a:r>
              <a:rPr lang="zh-CN" altLang="en-US" sz="4000" b="1">
                <a:solidFill>
                  <a:srgbClr val="0066CC"/>
                </a:solidFill>
                <a:latin typeface="黑体" pitchFamily="2" charset="-122"/>
                <a:ea typeface="黑体" pitchFamily="2" charset="-122"/>
              </a:rPr>
              <a:t>冰水混合物</a:t>
            </a:r>
            <a:r>
              <a:rPr lang="zh-CN" altLang="en-US" sz="40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的温度</a:t>
            </a:r>
            <a:r>
              <a:rPr lang="en-US" altLang="zh-CN" sz="4000" b="1">
                <a:solidFill>
                  <a:srgbClr val="0D0D0D"/>
                </a:solidFill>
                <a:latin typeface="Times New Roman" pitchFamily="18" charset="0"/>
                <a:ea typeface="黑体" pitchFamily="2" charset="-122"/>
              </a:rPr>
              <a:t>——</a:t>
            </a:r>
            <a:r>
              <a:rPr lang="en-US" altLang="zh-CN" sz="4000" b="1">
                <a:solidFill>
                  <a:srgbClr val="0066CC"/>
                </a:solidFill>
                <a:latin typeface="黑体" pitchFamily="2" charset="-122"/>
                <a:ea typeface="黑体" pitchFamily="2" charset="-122"/>
              </a:rPr>
              <a:t>0℃  </a:t>
            </a:r>
          </a:p>
        </p:txBody>
      </p:sp>
      <p:sp>
        <p:nvSpPr>
          <p:cNvPr id="2157" name="Text Box 3"/>
          <p:cNvSpPr>
            <a:spLocks noChangeArrowheads="1"/>
          </p:cNvSpPr>
          <p:nvPr/>
        </p:nvSpPr>
        <p:spPr bwMode="auto">
          <a:xfrm>
            <a:off x="268288" y="4886325"/>
            <a:ext cx="84613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40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40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）  </a:t>
            </a:r>
            <a:r>
              <a:rPr lang="zh-CN" altLang="en-US" sz="40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沸 水   </a:t>
            </a:r>
            <a:r>
              <a:rPr lang="zh-CN" altLang="en-US" sz="40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的温度</a:t>
            </a:r>
            <a:r>
              <a:rPr lang="en-US" altLang="zh-CN" sz="4000" b="1">
                <a:solidFill>
                  <a:srgbClr val="0D0D0D"/>
                </a:solidFill>
                <a:latin typeface="Times New Roman" pitchFamily="18" charset="0"/>
                <a:ea typeface="黑体" pitchFamily="2" charset="-122"/>
              </a:rPr>
              <a:t>——</a:t>
            </a:r>
            <a:r>
              <a:rPr lang="en-US" altLang="zh-CN" sz="40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100℃</a:t>
            </a:r>
          </a:p>
        </p:txBody>
      </p:sp>
    </p:spTree>
    <p:extLst>
      <p:ext uri="{BB962C8B-B14F-4D97-AF65-F5344CB8AC3E}">
        <p14:creationId xmlns:p14="http://schemas.microsoft.com/office/powerpoint/2010/main" val="18573953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" dur="1000" fill="hold"/>
                                        <p:tgtEl>
                                          <p:spTgt spid="2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15" dur="1000" fill="hold"/>
                                        <p:tgtEl>
                                          <p:spTgt spid="2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23" dur="1000" fill="hold"/>
                                        <p:tgtEl>
                                          <p:spTgt spid="2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31" dur="1000" fill="hold"/>
                                        <p:tgtEl>
                                          <p:spTgt spid="2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39" dur="1000" fill="hold"/>
                                        <p:tgtEl>
                                          <p:spTgt spid="2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Text Box 20"/>
          <p:cNvSpPr>
            <a:spLocks noChangeArrowheads="1"/>
          </p:cNvSpPr>
          <p:nvPr/>
        </p:nvSpPr>
        <p:spPr bwMode="auto">
          <a:xfrm>
            <a:off x="541338" y="692150"/>
            <a:ext cx="7199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tx2"/>
                </a:solidFill>
                <a:latin typeface="Times New Roman" pitchFamily="18" charset="0"/>
                <a:ea typeface="宋体" charset="-122"/>
              </a:rPr>
              <a:t>讨论：在细管上的什么位置标 </a:t>
            </a:r>
            <a:r>
              <a:rPr lang="en-US" altLang="zh-CN" sz="2800">
                <a:solidFill>
                  <a:srgbClr val="0066CC"/>
                </a:solidFill>
                <a:latin typeface="Times New Roman" pitchFamily="18" charset="0"/>
                <a:ea typeface="宋体" charset="-122"/>
              </a:rPr>
              <a:t>0 ℃</a:t>
            </a:r>
            <a:r>
              <a:rPr lang="zh-CN" altLang="en-US" sz="2800">
                <a:solidFill>
                  <a:schemeClr val="tx2"/>
                </a:solidFill>
                <a:latin typeface="Times New Roman" pitchFamily="18" charset="0"/>
                <a:ea typeface="宋体" charset="-122"/>
              </a:rPr>
              <a:t>？</a:t>
            </a:r>
          </a:p>
        </p:txBody>
      </p:sp>
      <p:sp>
        <p:nvSpPr>
          <p:cNvPr id="2161" name="Text Box 21"/>
          <p:cNvSpPr>
            <a:spLocks noChangeArrowheads="1"/>
          </p:cNvSpPr>
          <p:nvPr/>
        </p:nvSpPr>
        <p:spPr bwMode="auto">
          <a:xfrm>
            <a:off x="1322388" y="5507038"/>
            <a:ext cx="30241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zh-CN" altLang="en-US" sz="2800">
                <a:solidFill>
                  <a:srgbClr val="0066CC"/>
                </a:solidFill>
                <a:latin typeface="Times New Roman" pitchFamily="18" charset="0"/>
                <a:ea typeface="楷体_GB2312" pitchFamily="49" charset="-122"/>
              </a:rPr>
              <a:t>标准大气压下的</a:t>
            </a:r>
            <a:br>
              <a:rPr lang="zh-CN" altLang="en-US" sz="2800">
                <a:solidFill>
                  <a:srgbClr val="0066CC"/>
                </a:solidFill>
                <a:latin typeface="Times New Roman" pitchFamily="18" charset="0"/>
                <a:ea typeface="楷体_GB2312" pitchFamily="49" charset="-122"/>
              </a:rPr>
            </a:br>
            <a:r>
              <a:rPr lang="zh-CN" altLang="en-US" sz="2800">
                <a:solidFill>
                  <a:srgbClr val="0066CC"/>
                </a:solidFill>
                <a:latin typeface="Times New Roman" pitchFamily="18" charset="0"/>
                <a:ea typeface="楷体_GB2312" pitchFamily="49" charset="-122"/>
              </a:rPr>
              <a:t>冰水混合物</a:t>
            </a:r>
          </a:p>
        </p:txBody>
      </p:sp>
      <p:sp>
        <p:nvSpPr>
          <p:cNvPr id="2162" name="Text Box 22"/>
          <p:cNvSpPr>
            <a:spLocks noChangeArrowheads="1"/>
          </p:cNvSpPr>
          <p:nvPr/>
        </p:nvSpPr>
        <p:spPr bwMode="auto">
          <a:xfrm>
            <a:off x="1908175" y="1412875"/>
            <a:ext cx="4824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宋体" charset="-122"/>
              </a:rPr>
              <a:t>100 ℃</a:t>
            </a:r>
            <a:r>
              <a:rPr lang="zh-CN" altLang="en-US" sz="2800">
                <a:solidFill>
                  <a:schemeClr val="tx2"/>
                </a:solidFill>
                <a:latin typeface="Times New Roman" pitchFamily="18" charset="0"/>
                <a:ea typeface="宋体" charset="-122"/>
              </a:rPr>
              <a:t>标在什么位置呢？</a:t>
            </a:r>
          </a:p>
        </p:txBody>
      </p:sp>
      <p:sp>
        <p:nvSpPr>
          <p:cNvPr id="2163" name="Text Box 23"/>
          <p:cNvSpPr>
            <a:spLocks noChangeArrowheads="1"/>
          </p:cNvSpPr>
          <p:nvPr/>
        </p:nvSpPr>
        <p:spPr bwMode="auto">
          <a:xfrm>
            <a:off x="5292725" y="5507038"/>
            <a:ext cx="26638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标准大气压下的沸水</a:t>
            </a:r>
          </a:p>
        </p:txBody>
      </p:sp>
      <p:grpSp>
        <p:nvGrpSpPr>
          <p:cNvPr id="2164" name="Group 333"/>
          <p:cNvGrpSpPr>
            <a:grpSpLocks/>
          </p:cNvGrpSpPr>
          <p:nvPr/>
        </p:nvGrpSpPr>
        <p:grpSpPr bwMode="auto">
          <a:xfrm>
            <a:off x="5435600" y="2347913"/>
            <a:ext cx="2436813" cy="3033712"/>
            <a:chOff x="3424" y="1479"/>
            <a:chExt cx="1535" cy="1911"/>
          </a:xfrm>
        </p:grpSpPr>
        <p:grpSp>
          <p:nvGrpSpPr>
            <p:cNvPr id="2165" name="Group 328"/>
            <p:cNvGrpSpPr>
              <a:grpSpLocks/>
            </p:cNvGrpSpPr>
            <p:nvPr/>
          </p:nvGrpSpPr>
          <p:grpSpPr bwMode="auto">
            <a:xfrm>
              <a:off x="3424" y="1479"/>
              <a:ext cx="1535" cy="1911"/>
              <a:chOff x="4241" y="1987"/>
              <a:chExt cx="1535" cy="1911"/>
            </a:xfrm>
          </p:grpSpPr>
          <p:grpSp>
            <p:nvGrpSpPr>
              <p:cNvPr id="2166" name="Group 26"/>
              <p:cNvGrpSpPr>
                <a:grpSpLocks/>
              </p:cNvGrpSpPr>
              <p:nvPr/>
            </p:nvGrpSpPr>
            <p:grpSpPr bwMode="auto">
              <a:xfrm>
                <a:off x="4241" y="2296"/>
                <a:ext cx="1227" cy="1602"/>
                <a:chOff x="1283" y="1277"/>
                <a:chExt cx="1182" cy="1542"/>
              </a:xfrm>
            </p:grpSpPr>
            <p:grpSp>
              <p:nvGrpSpPr>
                <p:cNvPr id="2167" name="Group 27"/>
                <p:cNvGrpSpPr>
                  <a:grpSpLocks/>
                </p:cNvGrpSpPr>
                <p:nvPr/>
              </p:nvGrpSpPr>
              <p:grpSpPr bwMode="auto">
                <a:xfrm>
                  <a:off x="1391" y="1889"/>
                  <a:ext cx="462" cy="905"/>
                  <a:chOff x="1583" y="1716"/>
                  <a:chExt cx="462" cy="905"/>
                </a:xfrm>
              </p:grpSpPr>
              <p:sp>
                <p:nvSpPr>
                  <p:cNvPr id="2168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1691" y="2567"/>
                    <a:ext cx="30" cy="3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169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1715" y="2525"/>
                    <a:ext cx="30" cy="3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170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1673" y="2459"/>
                    <a:ext cx="48" cy="4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171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1763" y="2411"/>
                    <a:ext cx="48" cy="4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172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1631" y="2471"/>
                    <a:ext cx="30" cy="3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173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1601" y="2369"/>
                    <a:ext cx="48" cy="4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174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1751" y="2261"/>
                    <a:ext cx="84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175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1595" y="2081"/>
                    <a:ext cx="108" cy="10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176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1601" y="2267"/>
                    <a:ext cx="84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177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1679" y="2375"/>
                    <a:ext cx="48" cy="4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178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1757" y="1979"/>
                    <a:ext cx="150" cy="15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179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1685" y="2207"/>
                    <a:ext cx="66" cy="6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180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1805" y="2153"/>
                    <a:ext cx="66" cy="6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181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1583" y="1829"/>
                    <a:ext cx="186" cy="18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182" name="Arc 42"/>
                  <p:cNvSpPr>
                    <a:spLocks/>
                  </p:cNvSpPr>
                  <p:nvPr/>
                </p:nvSpPr>
                <p:spPr bwMode="auto">
                  <a:xfrm>
                    <a:off x="1763" y="1716"/>
                    <a:ext cx="210" cy="171"/>
                  </a:xfrm>
                  <a:custGeom>
                    <a:avLst/>
                    <a:gdLst>
                      <a:gd name="T0" fmla="*/ 38478 w 43200"/>
                      <a:gd name="T1" fmla="*/ -1 h 35079"/>
                      <a:gd name="T2" fmla="*/ 43200 w 43200"/>
                      <a:gd name="T3" fmla="*/ 13479 h 35079"/>
                      <a:gd name="T4" fmla="*/ 21600 w 43200"/>
                      <a:gd name="T5" fmla="*/ 35079 h 35079"/>
                      <a:gd name="T6" fmla="*/ 0 w 43200"/>
                      <a:gd name="T7" fmla="*/ 13479 h 35079"/>
                      <a:gd name="T8" fmla="*/ 4236 w 43200"/>
                      <a:gd name="T9" fmla="*/ 630 h 35079"/>
                      <a:gd name="T10" fmla="*/ 38478 w 43200"/>
                      <a:gd name="T11" fmla="*/ -1 h 35079"/>
                      <a:gd name="T12" fmla="*/ 43200 w 43200"/>
                      <a:gd name="T13" fmla="*/ 13479 h 35079"/>
                      <a:gd name="T14" fmla="*/ 21600 w 43200"/>
                      <a:gd name="T15" fmla="*/ 35079 h 35079"/>
                      <a:gd name="T16" fmla="*/ 0 w 43200"/>
                      <a:gd name="T17" fmla="*/ 13479 h 35079"/>
                      <a:gd name="T18" fmla="*/ 4236 w 43200"/>
                      <a:gd name="T19" fmla="*/ 630 h 35079"/>
                      <a:gd name="T20" fmla="*/ 21600 w 43200"/>
                      <a:gd name="T21" fmla="*/ 13479 h 350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3200" h="35079" fill="none">
                        <a:moveTo>
                          <a:pt x="38478" y="-1"/>
                        </a:moveTo>
                        <a:cubicBezTo>
                          <a:pt x="41534" y="3827"/>
                          <a:pt x="43200" y="8580"/>
                          <a:pt x="43200" y="13479"/>
                        </a:cubicBezTo>
                        <a:cubicBezTo>
                          <a:pt x="43200" y="25408"/>
                          <a:pt x="33529" y="35079"/>
                          <a:pt x="21600" y="35079"/>
                        </a:cubicBezTo>
                        <a:cubicBezTo>
                          <a:pt x="9670" y="35079"/>
                          <a:pt x="0" y="25408"/>
                          <a:pt x="0" y="13479"/>
                        </a:cubicBezTo>
                        <a:cubicBezTo>
                          <a:pt x="-1" y="8853"/>
                          <a:pt x="1485" y="4349"/>
                          <a:pt x="4236" y="630"/>
                        </a:cubicBezTo>
                      </a:path>
                      <a:path w="43200" h="35079" stroke="0">
                        <a:moveTo>
                          <a:pt x="38478" y="-1"/>
                        </a:moveTo>
                        <a:cubicBezTo>
                          <a:pt x="41534" y="3827"/>
                          <a:pt x="43200" y="8580"/>
                          <a:pt x="43200" y="13479"/>
                        </a:cubicBezTo>
                        <a:cubicBezTo>
                          <a:pt x="43200" y="25408"/>
                          <a:pt x="33529" y="35079"/>
                          <a:pt x="21600" y="35079"/>
                        </a:cubicBezTo>
                        <a:cubicBezTo>
                          <a:pt x="9670" y="35079"/>
                          <a:pt x="0" y="25408"/>
                          <a:pt x="0" y="13479"/>
                        </a:cubicBezTo>
                        <a:cubicBezTo>
                          <a:pt x="-1" y="8853"/>
                          <a:pt x="1485" y="4349"/>
                          <a:pt x="4236" y="630"/>
                        </a:cubicBezTo>
                        <a:lnTo>
                          <a:pt x="21600" y="13479"/>
                        </a:lnTo>
                        <a:close/>
                      </a:path>
                    </a:pathLst>
                  </a:cu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zh-CN"/>
                  </a:p>
                </p:txBody>
              </p:sp>
              <p:sp>
                <p:nvSpPr>
                  <p:cNvPr id="2183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1769" y="2501"/>
                    <a:ext cx="30" cy="3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184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1775" y="2591"/>
                    <a:ext cx="30" cy="3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185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1835" y="2345"/>
                    <a:ext cx="48" cy="4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186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1847" y="2525"/>
                    <a:ext cx="30" cy="3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187" name="Oval 4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877" y="2231"/>
                    <a:ext cx="84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188" name="Oval 4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853" y="2417"/>
                    <a:ext cx="66" cy="6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189" name="Oval 4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961" y="1913"/>
                    <a:ext cx="84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190" name="Oval 50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937" y="2099"/>
                    <a:ext cx="66" cy="6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</p:grpSp>
            <p:grpSp>
              <p:nvGrpSpPr>
                <p:cNvPr id="2191" name="Group 51"/>
                <p:cNvGrpSpPr>
                  <a:grpSpLocks/>
                </p:cNvGrpSpPr>
                <p:nvPr/>
              </p:nvGrpSpPr>
              <p:grpSpPr bwMode="auto">
                <a:xfrm>
                  <a:off x="1931" y="1889"/>
                  <a:ext cx="462" cy="905"/>
                  <a:chOff x="1583" y="1716"/>
                  <a:chExt cx="462" cy="905"/>
                </a:xfrm>
              </p:grpSpPr>
              <p:sp>
                <p:nvSpPr>
                  <p:cNvPr id="2192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1691" y="2567"/>
                    <a:ext cx="30" cy="3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193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1715" y="2525"/>
                    <a:ext cx="30" cy="3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194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1673" y="2459"/>
                    <a:ext cx="48" cy="4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195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1763" y="2411"/>
                    <a:ext cx="48" cy="4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196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1631" y="2471"/>
                    <a:ext cx="30" cy="3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197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1601" y="2369"/>
                    <a:ext cx="48" cy="4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198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1751" y="2261"/>
                    <a:ext cx="84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199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1595" y="2081"/>
                    <a:ext cx="108" cy="10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00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1601" y="2267"/>
                    <a:ext cx="84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01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1679" y="2375"/>
                    <a:ext cx="48" cy="4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02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757" y="1979"/>
                    <a:ext cx="150" cy="15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03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1685" y="2207"/>
                    <a:ext cx="66" cy="6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04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1805" y="2153"/>
                    <a:ext cx="66" cy="6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05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1583" y="1829"/>
                    <a:ext cx="186" cy="18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06" name="Arc 66"/>
                  <p:cNvSpPr>
                    <a:spLocks/>
                  </p:cNvSpPr>
                  <p:nvPr/>
                </p:nvSpPr>
                <p:spPr bwMode="auto">
                  <a:xfrm>
                    <a:off x="1763" y="1716"/>
                    <a:ext cx="210" cy="171"/>
                  </a:xfrm>
                  <a:custGeom>
                    <a:avLst/>
                    <a:gdLst>
                      <a:gd name="T0" fmla="*/ 38478 w 43200"/>
                      <a:gd name="T1" fmla="*/ -1 h 35079"/>
                      <a:gd name="T2" fmla="*/ 43200 w 43200"/>
                      <a:gd name="T3" fmla="*/ 13479 h 35079"/>
                      <a:gd name="T4" fmla="*/ 21600 w 43200"/>
                      <a:gd name="T5" fmla="*/ 35079 h 35079"/>
                      <a:gd name="T6" fmla="*/ 0 w 43200"/>
                      <a:gd name="T7" fmla="*/ 13479 h 35079"/>
                      <a:gd name="T8" fmla="*/ 4236 w 43200"/>
                      <a:gd name="T9" fmla="*/ 630 h 35079"/>
                      <a:gd name="T10" fmla="*/ 38478 w 43200"/>
                      <a:gd name="T11" fmla="*/ -1 h 35079"/>
                      <a:gd name="T12" fmla="*/ 43200 w 43200"/>
                      <a:gd name="T13" fmla="*/ 13479 h 35079"/>
                      <a:gd name="T14" fmla="*/ 21600 w 43200"/>
                      <a:gd name="T15" fmla="*/ 35079 h 35079"/>
                      <a:gd name="T16" fmla="*/ 0 w 43200"/>
                      <a:gd name="T17" fmla="*/ 13479 h 35079"/>
                      <a:gd name="T18" fmla="*/ 4236 w 43200"/>
                      <a:gd name="T19" fmla="*/ 630 h 35079"/>
                      <a:gd name="T20" fmla="*/ 21600 w 43200"/>
                      <a:gd name="T21" fmla="*/ 13479 h 350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3200" h="35079" fill="none">
                        <a:moveTo>
                          <a:pt x="38478" y="-1"/>
                        </a:moveTo>
                        <a:cubicBezTo>
                          <a:pt x="41534" y="3827"/>
                          <a:pt x="43200" y="8580"/>
                          <a:pt x="43200" y="13479"/>
                        </a:cubicBezTo>
                        <a:cubicBezTo>
                          <a:pt x="43200" y="25408"/>
                          <a:pt x="33529" y="35079"/>
                          <a:pt x="21600" y="35079"/>
                        </a:cubicBezTo>
                        <a:cubicBezTo>
                          <a:pt x="9670" y="35079"/>
                          <a:pt x="0" y="25408"/>
                          <a:pt x="0" y="13479"/>
                        </a:cubicBezTo>
                        <a:cubicBezTo>
                          <a:pt x="-1" y="8853"/>
                          <a:pt x="1485" y="4349"/>
                          <a:pt x="4236" y="630"/>
                        </a:cubicBezTo>
                      </a:path>
                      <a:path w="43200" h="35079" stroke="0">
                        <a:moveTo>
                          <a:pt x="38478" y="-1"/>
                        </a:moveTo>
                        <a:cubicBezTo>
                          <a:pt x="41534" y="3827"/>
                          <a:pt x="43200" y="8580"/>
                          <a:pt x="43200" y="13479"/>
                        </a:cubicBezTo>
                        <a:cubicBezTo>
                          <a:pt x="43200" y="25408"/>
                          <a:pt x="33529" y="35079"/>
                          <a:pt x="21600" y="35079"/>
                        </a:cubicBezTo>
                        <a:cubicBezTo>
                          <a:pt x="9670" y="35079"/>
                          <a:pt x="0" y="25408"/>
                          <a:pt x="0" y="13479"/>
                        </a:cubicBezTo>
                        <a:cubicBezTo>
                          <a:pt x="-1" y="8853"/>
                          <a:pt x="1485" y="4349"/>
                          <a:pt x="4236" y="630"/>
                        </a:cubicBezTo>
                        <a:lnTo>
                          <a:pt x="21600" y="13479"/>
                        </a:lnTo>
                        <a:close/>
                      </a:path>
                    </a:pathLst>
                  </a:cu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zh-CN"/>
                  </a:p>
                </p:txBody>
              </p:sp>
              <p:sp>
                <p:nvSpPr>
                  <p:cNvPr id="2207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1769" y="2501"/>
                    <a:ext cx="30" cy="3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08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1775" y="2591"/>
                    <a:ext cx="30" cy="3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09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1835" y="2345"/>
                    <a:ext cx="48" cy="4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10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1847" y="2525"/>
                    <a:ext cx="30" cy="3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11" name="Oval 7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877" y="2231"/>
                    <a:ext cx="84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12" name="Oval 7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853" y="2417"/>
                    <a:ext cx="66" cy="6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13" name="Oval 7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961" y="1913"/>
                    <a:ext cx="84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14" name="Oval 7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937" y="2099"/>
                    <a:ext cx="66" cy="6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</p:grpSp>
            <p:grpSp>
              <p:nvGrpSpPr>
                <p:cNvPr id="2215" name="Group 75"/>
                <p:cNvGrpSpPr>
                  <a:grpSpLocks/>
                </p:cNvGrpSpPr>
                <p:nvPr/>
              </p:nvGrpSpPr>
              <p:grpSpPr bwMode="auto">
                <a:xfrm>
                  <a:off x="1697" y="1889"/>
                  <a:ext cx="462" cy="905"/>
                  <a:chOff x="1583" y="1716"/>
                  <a:chExt cx="462" cy="905"/>
                </a:xfrm>
              </p:grpSpPr>
              <p:sp>
                <p:nvSpPr>
                  <p:cNvPr id="2216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1691" y="2567"/>
                    <a:ext cx="30" cy="3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17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1715" y="2525"/>
                    <a:ext cx="30" cy="3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18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1673" y="2459"/>
                    <a:ext cx="48" cy="4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19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1763" y="2411"/>
                    <a:ext cx="48" cy="4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20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1631" y="2471"/>
                    <a:ext cx="30" cy="3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21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1601" y="2369"/>
                    <a:ext cx="48" cy="4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22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1751" y="2261"/>
                    <a:ext cx="84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23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1595" y="2081"/>
                    <a:ext cx="108" cy="10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24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1601" y="2267"/>
                    <a:ext cx="84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25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1679" y="2375"/>
                    <a:ext cx="48" cy="4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26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1757" y="1979"/>
                    <a:ext cx="150" cy="15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27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1685" y="2207"/>
                    <a:ext cx="66" cy="6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28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1805" y="2153"/>
                    <a:ext cx="66" cy="6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29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1583" y="1829"/>
                    <a:ext cx="186" cy="18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30" name="Arc 90"/>
                  <p:cNvSpPr>
                    <a:spLocks/>
                  </p:cNvSpPr>
                  <p:nvPr/>
                </p:nvSpPr>
                <p:spPr bwMode="auto">
                  <a:xfrm>
                    <a:off x="1763" y="1716"/>
                    <a:ext cx="210" cy="171"/>
                  </a:xfrm>
                  <a:custGeom>
                    <a:avLst/>
                    <a:gdLst>
                      <a:gd name="T0" fmla="*/ 38478 w 43200"/>
                      <a:gd name="T1" fmla="*/ -1 h 35079"/>
                      <a:gd name="T2" fmla="*/ 43200 w 43200"/>
                      <a:gd name="T3" fmla="*/ 13479 h 35079"/>
                      <a:gd name="T4" fmla="*/ 21600 w 43200"/>
                      <a:gd name="T5" fmla="*/ 35079 h 35079"/>
                      <a:gd name="T6" fmla="*/ 0 w 43200"/>
                      <a:gd name="T7" fmla="*/ 13479 h 35079"/>
                      <a:gd name="T8" fmla="*/ 4236 w 43200"/>
                      <a:gd name="T9" fmla="*/ 630 h 35079"/>
                      <a:gd name="T10" fmla="*/ 38478 w 43200"/>
                      <a:gd name="T11" fmla="*/ -1 h 35079"/>
                      <a:gd name="T12" fmla="*/ 43200 w 43200"/>
                      <a:gd name="T13" fmla="*/ 13479 h 35079"/>
                      <a:gd name="T14" fmla="*/ 21600 w 43200"/>
                      <a:gd name="T15" fmla="*/ 35079 h 35079"/>
                      <a:gd name="T16" fmla="*/ 0 w 43200"/>
                      <a:gd name="T17" fmla="*/ 13479 h 35079"/>
                      <a:gd name="T18" fmla="*/ 4236 w 43200"/>
                      <a:gd name="T19" fmla="*/ 630 h 35079"/>
                      <a:gd name="T20" fmla="*/ 21600 w 43200"/>
                      <a:gd name="T21" fmla="*/ 13479 h 350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3200" h="35079" fill="none">
                        <a:moveTo>
                          <a:pt x="38478" y="-1"/>
                        </a:moveTo>
                        <a:cubicBezTo>
                          <a:pt x="41534" y="3827"/>
                          <a:pt x="43200" y="8580"/>
                          <a:pt x="43200" y="13479"/>
                        </a:cubicBezTo>
                        <a:cubicBezTo>
                          <a:pt x="43200" y="25408"/>
                          <a:pt x="33529" y="35079"/>
                          <a:pt x="21600" y="35079"/>
                        </a:cubicBezTo>
                        <a:cubicBezTo>
                          <a:pt x="9670" y="35079"/>
                          <a:pt x="0" y="25408"/>
                          <a:pt x="0" y="13479"/>
                        </a:cubicBezTo>
                        <a:cubicBezTo>
                          <a:pt x="-1" y="8853"/>
                          <a:pt x="1485" y="4349"/>
                          <a:pt x="4236" y="630"/>
                        </a:cubicBezTo>
                      </a:path>
                      <a:path w="43200" h="35079" stroke="0">
                        <a:moveTo>
                          <a:pt x="38478" y="-1"/>
                        </a:moveTo>
                        <a:cubicBezTo>
                          <a:pt x="41534" y="3827"/>
                          <a:pt x="43200" y="8580"/>
                          <a:pt x="43200" y="13479"/>
                        </a:cubicBezTo>
                        <a:cubicBezTo>
                          <a:pt x="43200" y="25408"/>
                          <a:pt x="33529" y="35079"/>
                          <a:pt x="21600" y="35079"/>
                        </a:cubicBezTo>
                        <a:cubicBezTo>
                          <a:pt x="9670" y="35079"/>
                          <a:pt x="0" y="25408"/>
                          <a:pt x="0" y="13479"/>
                        </a:cubicBezTo>
                        <a:cubicBezTo>
                          <a:pt x="-1" y="8853"/>
                          <a:pt x="1485" y="4349"/>
                          <a:pt x="4236" y="630"/>
                        </a:cubicBezTo>
                        <a:lnTo>
                          <a:pt x="21600" y="13479"/>
                        </a:lnTo>
                        <a:close/>
                      </a:path>
                    </a:pathLst>
                  </a:cu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zh-CN"/>
                  </a:p>
                </p:txBody>
              </p:sp>
              <p:sp>
                <p:nvSpPr>
                  <p:cNvPr id="2231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1769" y="2501"/>
                    <a:ext cx="30" cy="3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32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1775" y="2591"/>
                    <a:ext cx="30" cy="3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33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1835" y="2345"/>
                    <a:ext cx="48" cy="4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34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1847" y="2525"/>
                    <a:ext cx="30" cy="3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35" name="Oval 9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877" y="2231"/>
                    <a:ext cx="84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36" name="Oval 9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853" y="2417"/>
                    <a:ext cx="66" cy="6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37" name="Oval 9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961" y="1913"/>
                    <a:ext cx="84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38" name="Oval 9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937" y="2099"/>
                    <a:ext cx="66" cy="6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</p:grpSp>
            <p:sp>
              <p:nvSpPr>
                <p:cNvPr id="2239" name="AutoShape 99"/>
                <p:cNvSpPr>
                  <a:spLocks noChangeArrowheads="1"/>
                </p:cNvSpPr>
                <p:nvPr/>
              </p:nvSpPr>
              <p:spPr bwMode="auto">
                <a:xfrm>
                  <a:off x="1337" y="1319"/>
                  <a:ext cx="1080" cy="1500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2240" name="Rectangle 100"/>
                <p:cNvSpPr>
                  <a:spLocks noChangeArrowheads="1"/>
                </p:cNvSpPr>
                <p:nvPr/>
              </p:nvSpPr>
              <p:spPr bwMode="auto">
                <a:xfrm>
                  <a:off x="1283" y="1277"/>
                  <a:ext cx="1182" cy="23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2241" name="Freeform 101"/>
                <p:cNvSpPr>
                  <a:spLocks/>
                </p:cNvSpPr>
                <p:nvPr/>
              </p:nvSpPr>
              <p:spPr bwMode="auto">
                <a:xfrm>
                  <a:off x="1349" y="1859"/>
                  <a:ext cx="1056" cy="73"/>
                </a:xfrm>
                <a:custGeom>
                  <a:avLst/>
                  <a:gdLst>
                    <a:gd name="T0" fmla="*/ 0 w 1056"/>
                    <a:gd name="T1" fmla="*/ 0 h 73"/>
                    <a:gd name="T2" fmla="*/ 102 w 1056"/>
                    <a:gd name="T3" fmla="*/ 36 h 73"/>
                    <a:gd name="T4" fmla="*/ 240 w 1056"/>
                    <a:gd name="T5" fmla="*/ 30 h 73"/>
                    <a:gd name="T6" fmla="*/ 300 w 1056"/>
                    <a:gd name="T7" fmla="*/ 30 h 73"/>
                    <a:gd name="T8" fmla="*/ 336 w 1056"/>
                    <a:gd name="T9" fmla="*/ 54 h 73"/>
                    <a:gd name="T10" fmla="*/ 414 w 1056"/>
                    <a:gd name="T11" fmla="*/ 24 h 73"/>
                    <a:gd name="T12" fmla="*/ 492 w 1056"/>
                    <a:gd name="T13" fmla="*/ 36 h 73"/>
                    <a:gd name="T14" fmla="*/ 570 w 1056"/>
                    <a:gd name="T15" fmla="*/ 24 h 73"/>
                    <a:gd name="T16" fmla="*/ 630 w 1056"/>
                    <a:gd name="T17" fmla="*/ 60 h 73"/>
                    <a:gd name="T18" fmla="*/ 708 w 1056"/>
                    <a:gd name="T19" fmla="*/ 18 h 73"/>
                    <a:gd name="T20" fmla="*/ 792 w 1056"/>
                    <a:gd name="T21" fmla="*/ 30 h 73"/>
                    <a:gd name="T22" fmla="*/ 894 w 1056"/>
                    <a:gd name="T23" fmla="*/ 72 h 73"/>
                    <a:gd name="T24" fmla="*/ 954 w 1056"/>
                    <a:gd name="T25" fmla="*/ 24 h 73"/>
                    <a:gd name="T26" fmla="*/ 1038 w 1056"/>
                    <a:gd name="T27" fmla="*/ 12 h 73"/>
                    <a:gd name="T28" fmla="*/ 1056 w 1056"/>
                    <a:gd name="T29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56" h="73">
                      <a:moveTo>
                        <a:pt x="0" y="0"/>
                      </a:moveTo>
                      <a:cubicBezTo>
                        <a:pt x="31" y="15"/>
                        <a:pt x="62" y="31"/>
                        <a:pt x="102" y="36"/>
                      </a:cubicBezTo>
                      <a:cubicBezTo>
                        <a:pt x="142" y="41"/>
                        <a:pt x="207" y="31"/>
                        <a:pt x="240" y="30"/>
                      </a:cubicBezTo>
                      <a:cubicBezTo>
                        <a:pt x="273" y="29"/>
                        <a:pt x="284" y="26"/>
                        <a:pt x="300" y="30"/>
                      </a:cubicBezTo>
                      <a:cubicBezTo>
                        <a:pt x="316" y="34"/>
                        <a:pt x="317" y="55"/>
                        <a:pt x="336" y="54"/>
                      </a:cubicBezTo>
                      <a:cubicBezTo>
                        <a:pt x="355" y="53"/>
                        <a:pt x="388" y="27"/>
                        <a:pt x="414" y="24"/>
                      </a:cubicBezTo>
                      <a:cubicBezTo>
                        <a:pt x="440" y="21"/>
                        <a:pt x="466" y="36"/>
                        <a:pt x="492" y="36"/>
                      </a:cubicBezTo>
                      <a:cubicBezTo>
                        <a:pt x="518" y="36"/>
                        <a:pt x="547" y="20"/>
                        <a:pt x="570" y="24"/>
                      </a:cubicBezTo>
                      <a:cubicBezTo>
                        <a:pt x="593" y="28"/>
                        <a:pt x="607" y="61"/>
                        <a:pt x="630" y="60"/>
                      </a:cubicBezTo>
                      <a:cubicBezTo>
                        <a:pt x="653" y="59"/>
                        <a:pt x="681" y="23"/>
                        <a:pt x="708" y="18"/>
                      </a:cubicBezTo>
                      <a:cubicBezTo>
                        <a:pt x="735" y="13"/>
                        <a:pt x="761" y="21"/>
                        <a:pt x="792" y="30"/>
                      </a:cubicBezTo>
                      <a:cubicBezTo>
                        <a:pt x="823" y="39"/>
                        <a:pt x="867" y="73"/>
                        <a:pt x="894" y="72"/>
                      </a:cubicBezTo>
                      <a:cubicBezTo>
                        <a:pt x="921" y="71"/>
                        <a:pt x="930" y="34"/>
                        <a:pt x="954" y="24"/>
                      </a:cubicBezTo>
                      <a:cubicBezTo>
                        <a:pt x="978" y="14"/>
                        <a:pt x="1021" y="16"/>
                        <a:pt x="1038" y="12"/>
                      </a:cubicBezTo>
                      <a:cubicBezTo>
                        <a:pt x="1055" y="8"/>
                        <a:pt x="1055" y="4"/>
                        <a:pt x="1056" y="0"/>
                      </a:cubicBezTo>
                    </a:path>
                  </a:pathLst>
                </a:cu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  <p:grpSp>
              <p:nvGrpSpPr>
                <p:cNvPr id="2242" name="Group 102"/>
                <p:cNvGrpSpPr>
                  <a:grpSpLocks/>
                </p:cNvGrpSpPr>
                <p:nvPr/>
              </p:nvGrpSpPr>
              <p:grpSpPr bwMode="auto">
                <a:xfrm>
                  <a:off x="1427" y="1979"/>
                  <a:ext cx="894" cy="0"/>
                  <a:chOff x="1427" y="1979"/>
                  <a:chExt cx="894" cy="0"/>
                </a:xfrm>
              </p:grpSpPr>
              <p:sp>
                <p:nvSpPr>
                  <p:cNvPr id="2243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1427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44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625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45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817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46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2015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47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2219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248" name="Group 108"/>
                <p:cNvGrpSpPr>
                  <a:grpSpLocks/>
                </p:cNvGrpSpPr>
                <p:nvPr/>
              </p:nvGrpSpPr>
              <p:grpSpPr bwMode="auto">
                <a:xfrm>
                  <a:off x="1349" y="2075"/>
                  <a:ext cx="894" cy="0"/>
                  <a:chOff x="1427" y="1979"/>
                  <a:chExt cx="894" cy="0"/>
                </a:xfrm>
              </p:grpSpPr>
              <p:sp>
                <p:nvSpPr>
                  <p:cNvPr id="2249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427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0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625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1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817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2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2015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3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2219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254" name="Group 114"/>
                <p:cNvGrpSpPr>
                  <a:grpSpLocks/>
                </p:cNvGrpSpPr>
                <p:nvPr/>
              </p:nvGrpSpPr>
              <p:grpSpPr bwMode="auto">
                <a:xfrm>
                  <a:off x="1487" y="2171"/>
                  <a:ext cx="894" cy="0"/>
                  <a:chOff x="1427" y="1979"/>
                  <a:chExt cx="894" cy="0"/>
                </a:xfrm>
              </p:grpSpPr>
              <p:sp>
                <p:nvSpPr>
                  <p:cNvPr id="2255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1427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6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1625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7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817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8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2015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9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2219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260" name="Group 120"/>
                <p:cNvGrpSpPr>
                  <a:grpSpLocks/>
                </p:cNvGrpSpPr>
                <p:nvPr/>
              </p:nvGrpSpPr>
              <p:grpSpPr bwMode="auto">
                <a:xfrm>
                  <a:off x="1349" y="2249"/>
                  <a:ext cx="894" cy="0"/>
                  <a:chOff x="1427" y="1979"/>
                  <a:chExt cx="894" cy="0"/>
                </a:xfrm>
              </p:grpSpPr>
              <p:sp>
                <p:nvSpPr>
                  <p:cNvPr id="2261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427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2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1625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3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1817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4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2015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5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2219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266" name="Group 126"/>
                <p:cNvGrpSpPr>
                  <a:grpSpLocks/>
                </p:cNvGrpSpPr>
                <p:nvPr/>
              </p:nvGrpSpPr>
              <p:grpSpPr bwMode="auto">
                <a:xfrm>
                  <a:off x="1517" y="2375"/>
                  <a:ext cx="894" cy="0"/>
                  <a:chOff x="1427" y="1979"/>
                  <a:chExt cx="894" cy="0"/>
                </a:xfrm>
              </p:grpSpPr>
              <p:sp>
                <p:nvSpPr>
                  <p:cNvPr id="2267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1427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8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1625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9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817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70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2015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71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2219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272" name="Group 132"/>
                <p:cNvGrpSpPr>
                  <a:grpSpLocks/>
                </p:cNvGrpSpPr>
                <p:nvPr/>
              </p:nvGrpSpPr>
              <p:grpSpPr bwMode="auto">
                <a:xfrm>
                  <a:off x="1367" y="2441"/>
                  <a:ext cx="894" cy="0"/>
                  <a:chOff x="1427" y="1979"/>
                  <a:chExt cx="894" cy="0"/>
                </a:xfrm>
              </p:grpSpPr>
              <p:sp>
                <p:nvSpPr>
                  <p:cNvPr id="2273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427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74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1625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75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817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76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2015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77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2219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278" name="Group 138"/>
                <p:cNvGrpSpPr>
                  <a:grpSpLocks/>
                </p:cNvGrpSpPr>
                <p:nvPr/>
              </p:nvGrpSpPr>
              <p:grpSpPr bwMode="auto">
                <a:xfrm>
                  <a:off x="1505" y="2549"/>
                  <a:ext cx="894" cy="0"/>
                  <a:chOff x="1427" y="1979"/>
                  <a:chExt cx="894" cy="0"/>
                </a:xfrm>
              </p:grpSpPr>
              <p:sp>
                <p:nvSpPr>
                  <p:cNvPr id="2279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1427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80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1625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81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1817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82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2015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83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2219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284" name="Group 144"/>
                <p:cNvGrpSpPr>
                  <a:grpSpLocks/>
                </p:cNvGrpSpPr>
                <p:nvPr/>
              </p:nvGrpSpPr>
              <p:grpSpPr bwMode="auto">
                <a:xfrm>
                  <a:off x="1373" y="2645"/>
                  <a:ext cx="894" cy="0"/>
                  <a:chOff x="1427" y="1979"/>
                  <a:chExt cx="894" cy="0"/>
                </a:xfrm>
              </p:grpSpPr>
              <p:sp>
                <p:nvSpPr>
                  <p:cNvPr id="2285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1427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86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1625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87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817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88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2015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89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2219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290" name="Group 150"/>
                <p:cNvGrpSpPr>
                  <a:grpSpLocks/>
                </p:cNvGrpSpPr>
                <p:nvPr/>
              </p:nvGrpSpPr>
              <p:grpSpPr bwMode="auto">
                <a:xfrm>
                  <a:off x="1475" y="2735"/>
                  <a:ext cx="894" cy="0"/>
                  <a:chOff x="1427" y="1979"/>
                  <a:chExt cx="894" cy="0"/>
                </a:xfrm>
              </p:grpSpPr>
              <p:sp>
                <p:nvSpPr>
                  <p:cNvPr id="2291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1427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92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1625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93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1817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94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2015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95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2219" y="1979"/>
                    <a:ext cx="102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296" name="Group 327"/>
              <p:cNvGrpSpPr>
                <a:grpSpLocks/>
              </p:cNvGrpSpPr>
              <p:nvPr/>
            </p:nvGrpSpPr>
            <p:grpSpPr bwMode="auto">
              <a:xfrm>
                <a:off x="4551" y="1987"/>
                <a:ext cx="1225" cy="1908"/>
                <a:chOff x="2245" y="2205"/>
                <a:chExt cx="1225" cy="1908"/>
              </a:xfrm>
            </p:grpSpPr>
            <p:grpSp>
              <p:nvGrpSpPr>
                <p:cNvPr id="2297" name="Group 14"/>
                <p:cNvGrpSpPr>
                  <a:grpSpLocks/>
                </p:cNvGrpSpPr>
                <p:nvPr/>
              </p:nvGrpSpPr>
              <p:grpSpPr bwMode="auto">
                <a:xfrm>
                  <a:off x="2245" y="2205"/>
                  <a:ext cx="575" cy="1908"/>
                  <a:chOff x="4195" y="1117"/>
                  <a:chExt cx="734" cy="2433"/>
                </a:xfrm>
              </p:grpSpPr>
              <p:sp>
                <p:nvSpPr>
                  <p:cNvPr id="2298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4195" y="2594"/>
                    <a:ext cx="734" cy="95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9799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299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15" y="1117"/>
                    <a:ext cx="0" cy="2041"/>
                  </a:xfrm>
                  <a:prstGeom prst="line">
                    <a:avLst/>
                  </a:prstGeom>
                  <a:noFill/>
                  <a:ln w="25400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00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4" y="1117"/>
                    <a:ext cx="0" cy="2041"/>
                  </a:xfrm>
                  <a:prstGeom prst="line">
                    <a:avLst/>
                  </a:prstGeom>
                  <a:noFill/>
                  <a:ln w="25400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01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4274" y="2381"/>
                    <a:ext cx="566" cy="69"/>
                  </a:xfrm>
                  <a:prstGeom prst="flowChartTerminator">
                    <a:avLst/>
                  </a:prstGeom>
                  <a:solidFill>
                    <a:srgbClr val="996633"/>
                  </a:solidFill>
                  <a:ln w="9525" cap="flat" algn="ctr">
                    <a:solidFill>
                      <a:srgbClr val="000000"/>
                    </a:solidFill>
                    <a:prstDash val="solid"/>
                    <a:miter lim="1000000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302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4385" y="2452"/>
                    <a:ext cx="361" cy="145"/>
                  </a:xfrm>
                  <a:prstGeom prst="rect">
                    <a:avLst/>
                  </a:prstGeom>
                  <a:solidFill>
                    <a:srgbClr val="FF9799"/>
                  </a:solidFill>
                  <a:ln w="9525" cap="flat" algn="ctr">
                    <a:solidFill>
                      <a:srgbClr val="000000"/>
                    </a:solidFill>
                    <a:prstDash val="solid"/>
                    <a:miter lim="1000000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</p:grpSp>
            <p:sp>
              <p:nvSpPr>
                <p:cNvPr id="2303" name="Text Box 272"/>
                <p:cNvSpPr>
                  <a:spLocks noChangeArrowheads="1"/>
                </p:cNvSpPr>
                <p:nvPr/>
              </p:nvSpPr>
              <p:spPr bwMode="auto">
                <a:xfrm>
                  <a:off x="2699" y="2205"/>
                  <a:ext cx="771" cy="2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2800">
                      <a:solidFill>
                        <a:schemeClr val="tx2"/>
                      </a:solidFill>
                      <a:latin typeface="Times New Roman" pitchFamily="18" charset="0"/>
                      <a:ea typeface="楷体_GB2312" pitchFamily="49" charset="-122"/>
                    </a:rPr>
                    <a:t>100 ℃</a:t>
                  </a:r>
                </a:p>
              </p:txBody>
            </p:sp>
            <p:sp>
              <p:nvSpPr>
                <p:cNvPr id="2304" name="Line 278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428" y="2290"/>
                  <a:ext cx="0" cy="111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05" name="Line 28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628" y="2294"/>
                  <a:ext cx="0" cy="110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306" name="Group 320"/>
                <p:cNvGrpSpPr>
                  <a:grpSpLocks/>
                </p:cNvGrpSpPr>
                <p:nvPr/>
              </p:nvGrpSpPr>
              <p:grpSpPr bwMode="auto">
                <a:xfrm>
                  <a:off x="2499" y="2341"/>
                  <a:ext cx="59" cy="860"/>
                  <a:chOff x="7958" y="4230"/>
                  <a:chExt cx="196" cy="3873"/>
                </a:xfrm>
              </p:grpSpPr>
              <p:sp>
                <p:nvSpPr>
                  <p:cNvPr id="2307" name="Rectangle 321"/>
                  <p:cNvSpPr>
                    <a:spLocks noChangeArrowheads="1"/>
                  </p:cNvSpPr>
                  <p:nvPr/>
                </p:nvSpPr>
                <p:spPr bwMode="auto">
                  <a:xfrm>
                    <a:off x="7966" y="4278"/>
                    <a:ext cx="180" cy="3825"/>
                  </a:xfrm>
                  <a:prstGeom prst="rect">
                    <a:avLst/>
                  </a:prstGeom>
                  <a:solidFill>
                    <a:srgbClr val="FF0000">
                      <a:alpha val="47058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algn="ctr">
                        <a:solidFill>
                          <a:srgbClr val="000000"/>
                        </a:solidFill>
                        <a:prstDash val="solid"/>
                        <a:miter lim="800000"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2308" name="Oval 322"/>
                  <p:cNvSpPr>
                    <a:spLocks noChangeArrowheads="1"/>
                  </p:cNvSpPr>
                  <p:nvPr/>
                </p:nvSpPr>
                <p:spPr bwMode="auto">
                  <a:xfrm>
                    <a:off x="7958" y="4230"/>
                    <a:ext cx="196" cy="90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zh-CN">
                      <a:latin typeface="Times New Roman" pitchFamily="18" charset="0"/>
                      <a:ea typeface="宋体" charset="-122"/>
                    </a:endParaRPr>
                  </a:p>
                </p:txBody>
              </p:sp>
            </p:grpSp>
          </p:grpSp>
        </p:grpSp>
        <p:sp>
          <p:nvSpPr>
            <p:cNvPr id="2309" name="Rectangle 332"/>
            <p:cNvSpPr>
              <a:spLocks noChangeArrowheads="1"/>
            </p:cNvSpPr>
            <p:nvPr/>
          </p:nvSpPr>
          <p:spPr bwMode="auto">
            <a:xfrm>
              <a:off x="3872" y="2529"/>
              <a:ext cx="283" cy="56"/>
            </a:xfrm>
            <a:prstGeom prst="rect">
              <a:avLst/>
            </a:prstGeom>
            <a:solidFill>
              <a:srgbClr val="996633"/>
            </a:solidFill>
            <a:ln w="9525" cap="flat" algn="ctr">
              <a:solidFill>
                <a:srgbClr val="1F497D"/>
              </a:solidFill>
              <a:prstDash val="solid"/>
              <a:miter lim="10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>
                <a:latin typeface="Times New Roman" pitchFamily="18" charset="0"/>
                <a:ea typeface="宋体" charset="-122"/>
              </a:endParaRPr>
            </a:p>
          </p:txBody>
        </p:sp>
      </p:grpSp>
      <p:sp>
        <p:nvSpPr>
          <p:cNvPr id="2310" name="AutoShape 207"/>
          <p:cNvSpPr>
            <a:spLocks noChangeArrowheads="1"/>
          </p:cNvSpPr>
          <p:nvPr/>
        </p:nvSpPr>
        <p:spPr bwMode="auto">
          <a:xfrm>
            <a:off x="1838325" y="2900363"/>
            <a:ext cx="1779588" cy="2473325"/>
          </a:xfrm>
          <a:prstGeom prst="roundRect">
            <a:avLst>
              <a:gd name="adj" fmla="val 16667"/>
            </a:avLst>
          </a:prstGeom>
          <a:noFill/>
          <a:ln w="12700" cap="flat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>
              <a:latin typeface="Times New Roman" pitchFamily="18" charset="0"/>
              <a:ea typeface="宋体" charset="-122"/>
            </a:endParaRPr>
          </a:p>
        </p:txBody>
      </p:sp>
      <p:sp>
        <p:nvSpPr>
          <p:cNvPr id="2311" name="Rectangle 208"/>
          <p:cNvSpPr>
            <a:spLocks noChangeArrowheads="1"/>
          </p:cNvSpPr>
          <p:nvPr/>
        </p:nvSpPr>
        <p:spPr bwMode="auto">
          <a:xfrm>
            <a:off x="1749425" y="2867025"/>
            <a:ext cx="1947863" cy="3857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zh-CN">
              <a:latin typeface="Times New Roman" pitchFamily="18" charset="0"/>
              <a:ea typeface="宋体" charset="-122"/>
            </a:endParaRPr>
          </a:p>
        </p:txBody>
      </p:sp>
      <p:grpSp>
        <p:nvGrpSpPr>
          <p:cNvPr id="2312" name="Group 209"/>
          <p:cNvGrpSpPr>
            <a:grpSpLocks/>
          </p:cNvGrpSpPr>
          <p:nvPr/>
        </p:nvGrpSpPr>
        <p:grpSpPr bwMode="auto">
          <a:xfrm>
            <a:off x="1985963" y="3987800"/>
            <a:ext cx="1474787" cy="0"/>
            <a:chOff x="1427" y="1979"/>
            <a:chExt cx="894" cy="0"/>
          </a:xfrm>
        </p:grpSpPr>
        <p:sp>
          <p:nvSpPr>
            <p:cNvPr id="2313" name="Line 210"/>
            <p:cNvSpPr>
              <a:spLocks noChangeShapeType="1"/>
            </p:cNvSpPr>
            <p:nvPr/>
          </p:nvSpPr>
          <p:spPr bwMode="auto">
            <a:xfrm>
              <a:off x="1427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14" name="Line 211"/>
            <p:cNvSpPr>
              <a:spLocks noChangeShapeType="1"/>
            </p:cNvSpPr>
            <p:nvPr/>
          </p:nvSpPr>
          <p:spPr bwMode="auto">
            <a:xfrm>
              <a:off x="1625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15" name="Line 212"/>
            <p:cNvSpPr>
              <a:spLocks noChangeShapeType="1"/>
            </p:cNvSpPr>
            <p:nvPr/>
          </p:nvSpPr>
          <p:spPr bwMode="auto">
            <a:xfrm>
              <a:off x="1817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16" name="Line 213"/>
            <p:cNvSpPr>
              <a:spLocks noChangeShapeType="1"/>
            </p:cNvSpPr>
            <p:nvPr/>
          </p:nvSpPr>
          <p:spPr bwMode="auto">
            <a:xfrm>
              <a:off x="2015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17" name="Line 214"/>
            <p:cNvSpPr>
              <a:spLocks noChangeShapeType="1"/>
            </p:cNvSpPr>
            <p:nvPr/>
          </p:nvSpPr>
          <p:spPr bwMode="auto">
            <a:xfrm>
              <a:off x="2219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18" name="Group 215"/>
          <p:cNvGrpSpPr>
            <a:grpSpLocks/>
          </p:cNvGrpSpPr>
          <p:nvPr/>
        </p:nvGrpSpPr>
        <p:grpSpPr bwMode="auto">
          <a:xfrm>
            <a:off x="1858963" y="4146550"/>
            <a:ext cx="1473200" cy="0"/>
            <a:chOff x="1427" y="1979"/>
            <a:chExt cx="894" cy="0"/>
          </a:xfrm>
        </p:grpSpPr>
        <p:sp>
          <p:nvSpPr>
            <p:cNvPr id="2319" name="Line 216"/>
            <p:cNvSpPr>
              <a:spLocks noChangeShapeType="1"/>
            </p:cNvSpPr>
            <p:nvPr/>
          </p:nvSpPr>
          <p:spPr bwMode="auto">
            <a:xfrm>
              <a:off x="1427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20" name="Line 217"/>
            <p:cNvSpPr>
              <a:spLocks noChangeShapeType="1"/>
            </p:cNvSpPr>
            <p:nvPr/>
          </p:nvSpPr>
          <p:spPr bwMode="auto">
            <a:xfrm>
              <a:off x="1625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21" name="Line 218"/>
            <p:cNvSpPr>
              <a:spLocks noChangeShapeType="1"/>
            </p:cNvSpPr>
            <p:nvPr/>
          </p:nvSpPr>
          <p:spPr bwMode="auto">
            <a:xfrm>
              <a:off x="1817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22" name="Line 219"/>
            <p:cNvSpPr>
              <a:spLocks noChangeShapeType="1"/>
            </p:cNvSpPr>
            <p:nvPr/>
          </p:nvSpPr>
          <p:spPr bwMode="auto">
            <a:xfrm>
              <a:off x="2015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23" name="Line 220"/>
            <p:cNvSpPr>
              <a:spLocks noChangeShapeType="1"/>
            </p:cNvSpPr>
            <p:nvPr/>
          </p:nvSpPr>
          <p:spPr bwMode="auto">
            <a:xfrm>
              <a:off x="2219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24" name="Group 221"/>
          <p:cNvGrpSpPr>
            <a:grpSpLocks/>
          </p:cNvGrpSpPr>
          <p:nvPr/>
        </p:nvGrpSpPr>
        <p:grpSpPr bwMode="auto">
          <a:xfrm>
            <a:off x="2085975" y="4305300"/>
            <a:ext cx="1473200" cy="0"/>
            <a:chOff x="1427" y="1979"/>
            <a:chExt cx="894" cy="0"/>
          </a:xfrm>
        </p:grpSpPr>
        <p:sp>
          <p:nvSpPr>
            <p:cNvPr id="2325" name="Line 222"/>
            <p:cNvSpPr>
              <a:spLocks noChangeShapeType="1"/>
            </p:cNvSpPr>
            <p:nvPr/>
          </p:nvSpPr>
          <p:spPr bwMode="auto">
            <a:xfrm>
              <a:off x="1427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26" name="Line 223"/>
            <p:cNvSpPr>
              <a:spLocks noChangeShapeType="1"/>
            </p:cNvSpPr>
            <p:nvPr/>
          </p:nvSpPr>
          <p:spPr bwMode="auto">
            <a:xfrm>
              <a:off x="1625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27" name="Line 224"/>
            <p:cNvSpPr>
              <a:spLocks noChangeShapeType="1"/>
            </p:cNvSpPr>
            <p:nvPr/>
          </p:nvSpPr>
          <p:spPr bwMode="auto">
            <a:xfrm>
              <a:off x="1817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28" name="Line 225"/>
            <p:cNvSpPr>
              <a:spLocks noChangeShapeType="1"/>
            </p:cNvSpPr>
            <p:nvPr/>
          </p:nvSpPr>
          <p:spPr bwMode="auto">
            <a:xfrm>
              <a:off x="2015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29" name="Line 226"/>
            <p:cNvSpPr>
              <a:spLocks noChangeShapeType="1"/>
            </p:cNvSpPr>
            <p:nvPr/>
          </p:nvSpPr>
          <p:spPr bwMode="auto">
            <a:xfrm>
              <a:off x="2219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30" name="Group 227"/>
          <p:cNvGrpSpPr>
            <a:grpSpLocks/>
          </p:cNvGrpSpPr>
          <p:nvPr/>
        </p:nvGrpSpPr>
        <p:grpSpPr bwMode="auto">
          <a:xfrm>
            <a:off x="1858963" y="4433888"/>
            <a:ext cx="1473200" cy="0"/>
            <a:chOff x="1427" y="1979"/>
            <a:chExt cx="894" cy="0"/>
          </a:xfrm>
        </p:grpSpPr>
        <p:sp>
          <p:nvSpPr>
            <p:cNvPr id="2331" name="Line 228"/>
            <p:cNvSpPr>
              <a:spLocks noChangeShapeType="1"/>
            </p:cNvSpPr>
            <p:nvPr/>
          </p:nvSpPr>
          <p:spPr bwMode="auto">
            <a:xfrm>
              <a:off x="1427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32" name="Line 229"/>
            <p:cNvSpPr>
              <a:spLocks noChangeShapeType="1"/>
            </p:cNvSpPr>
            <p:nvPr/>
          </p:nvSpPr>
          <p:spPr bwMode="auto">
            <a:xfrm>
              <a:off x="1625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33" name="Line 230"/>
            <p:cNvSpPr>
              <a:spLocks noChangeShapeType="1"/>
            </p:cNvSpPr>
            <p:nvPr/>
          </p:nvSpPr>
          <p:spPr bwMode="auto">
            <a:xfrm>
              <a:off x="1817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34" name="Line 231"/>
            <p:cNvSpPr>
              <a:spLocks noChangeShapeType="1"/>
            </p:cNvSpPr>
            <p:nvPr/>
          </p:nvSpPr>
          <p:spPr bwMode="auto">
            <a:xfrm>
              <a:off x="2015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35" name="Line 232"/>
            <p:cNvSpPr>
              <a:spLocks noChangeShapeType="1"/>
            </p:cNvSpPr>
            <p:nvPr/>
          </p:nvSpPr>
          <p:spPr bwMode="auto">
            <a:xfrm>
              <a:off x="2219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36" name="Group 233"/>
          <p:cNvGrpSpPr>
            <a:grpSpLocks/>
          </p:cNvGrpSpPr>
          <p:nvPr/>
        </p:nvGrpSpPr>
        <p:grpSpPr bwMode="auto">
          <a:xfrm>
            <a:off x="2135188" y="4641850"/>
            <a:ext cx="1473200" cy="0"/>
            <a:chOff x="1427" y="1979"/>
            <a:chExt cx="894" cy="0"/>
          </a:xfrm>
        </p:grpSpPr>
        <p:sp>
          <p:nvSpPr>
            <p:cNvPr id="2337" name="Line 234"/>
            <p:cNvSpPr>
              <a:spLocks noChangeShapeType="1"/>
            </p:cNvSpPr>
            <p:nvPr/>
          </p:nvSpPr>
          <p:spPr bwMode="auto">
            <a:xfrm>
              <a:off x="1427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38" name="Line 235"/>
            <p:cNvSpPr>
              <a:spLocks noChangeShapeType="1"/>
            </p:cNvSpPr>
            <p:nvPr/>
          </p:nvSpPr>
          <p:spPr bwMode="auto">
            <a:xfrm>
              <a:off x="1625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39" name="Line 236"/>
            <p:cNvSpPr>
              <a:spLocks noChangeShapeType="1"/>
            </p:cNvSpPr>
            <p:nvPr/>
          </p:nvSpPr>
          <p:spPr bwMode="auto">
            <a:xfrm>
              <a:off x="1817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40" name="Line 237"/>
            <p:cNvSpPr>
              <a:spLocks noChangeShapeType="1"/>
            </p:cNvSpPr>
            <p:nvPr/>
          </p:nvSpPr>
          <p:spPr bwMode="auto">
            <a:xfrm>
              <a:off x="2015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41" name="Line 238"/>
            <p:cNvSpPr>
              <a:spLocks noChangeShapeType="1"/>
            </p:cNvSpPr>
            <p:nvPr/>
          </p:nvSpPr>
          <p:spPr bwMode="auto">
            <a:xfrm>
              <a:off x="2219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42" name="Group 239"/>
          <p:cNvGrpSpPr>
            <a:grpSpLocks/>
          </p:cNvGrpSpPr>
          <p:nvPr/>
        </p:nvGrpSpPr>
        <p:grpSpPr bwMode="auto">
          <a:xfrm>
            <a:off x="1887538" y="4749800"/>
            <a:ext cx="1473200" cy="0"/>
            <a:chOff x="1427" y="1979"/>
            <a:chExt cx="894" cy="0"/>
          </a:xfrm>
        </p:grpSpPr>
        <p:sp>
          <p:nvSpPr>
            <p:cNvPr id="2343" name="Line 240"/>
            <p:cNvSpPr>
              <a:spLocks noChangeShapeType="1"/>
            </p:cNvSpPr>
            <p:nvPr/>
          </p:nvSpPr>
          <p:spPr bwMode="auto">
            <a:xfrm>
              <a:off x="1427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44" name="Line 241"/>
            <p:cNvSpPr>
              <a:spLocks noChangeShapeType="1"/>
            </p:cNvSpPr>
            <p:nvPr/>
          </p:nvSpPr>
          <p:spPr bwMode="auto">
            <a:xfrm>
              <a:off x="1625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45" name="Line 242"/>
            <p:cNvSpPr>
              <a:spLocks noChangeShapeType="1"/>
            </p:cNvSpPr>
            <p:nvPr/>
          </p:nvSpPr>
          <p:spPr bwMode="auto">
            <a:xfrm>
              <a:off x="1817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46" name="Line 243"/>
            <p:cNvSpPr>
              <a:spLocks noChangeShapeType="1"/>
            </p:cNvSpPr>
            <p:nvPr/>
          </p:nvSpPr>
          <p:spPr bwMode="auto">
            <a:xfrm>
              <a:off x="2015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47" name="Line 244"/>
            <p:cNvSpPr>
              <a:spLocks noChangeShapeType="1"/>
            </p:cNvSpPr>
            <p:nvPr/>
          </p:nvSpPr>
          <p:spPr bwMode="auto">
            <a:xfrm>
              <a:off x="2219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48" name="Group 245"/>
          <p:cNvGrpSpPr>
            <a:grpSpLocks/>
          </p:cNvGrpSpPr>
          <p:nvPr/>
        </p:nvGrpSpPr>
        <p:grpSpPr bwMode="auto">
          <a:xfrm>
            <a:off x="2114550" y="4927600"/>
            <a:ext cx="1473200" cy="0"/>
            <a:chOff x="1427" y="1979"/>
            <a:chExt cx="894" cy="0"/>
          </a:xfrm>
        </p:grpSpPr>
        <p:sp>
          <p:nvSpPr>
            <p:cNvPr id="2349" name="Line 246"/>
            <p:cNvSpPr>
              <a:spLocks noChangeShapeType="1"/>
            </p:cNvSpPr>
            <p:nvPr/>
          </p:nvSpPr>
          <p:spPr bwMode="auto">
            <a:xfrm>
              <a:off x="1427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0" name="Line 247"/>
            <p:cNvSpPr>
              <a:spLocks noChangeShapeType="1"/>
            </p:cNvSpPr>
            <p:nvPr/>
          </p:nvSpPr>
          <p:spPr bwMode="auto">
            <a:xfrm>
              <a:off x="1625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1" name="Line 248"/>
            <p:cNvSpPr>
              <a:spLocks noChangeShapeType="1"/>
            </p:cNvSpPr>
            <p:nvPr/>
          </p:nvSpPr>
          <p:spPr bwMode="auto">
            <a:xfrm>
              <a:off x="1817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2" name="Line 249"/>
            <p:cNvSpPr>
              <a:spLocks noChangeShapeType="1"/>
            </p:cNvSpPr>
            <p:nvPr/>
          </p:nvSpPr>
          <p:spPr bwMode="auto">
            <a:xfrm>
              <a:off x="2015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3" name="Line 250"/>
            <p:cNvSpPr>
              <a:spLocks noChangeShapeType="1"/>
            </p:cNvSpPr>
            <p:nvPr/>
          </p:nvSpPr>
          <p:spPr bwMode="auto">
            <a:xfrm>
              <a:off x="2219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4" name="Group 251"/>
          <p:cNvGrpSpPr>
            <a:grpSpLocks/>
          </p:cNvGrpSpPr>
          <p:nvPr/>
        </p:nvGrpSpPr>
        <p:grpSpPr bwMode="auto">
          <a:xfrm>
            <a:off x="1897063" y="5086350"/>
            <a:ext cx="1473200" cy="0"/>
            <a:chOff x="1427" y="1979"/>
            <a:chExt cx="894" cy="0"/>
          </a:xfrm>
        </p:grpSpPr>
        <p:sp>
          <p:nvSpPr>
            <p:cNvPr id="2355" name="Line 252"/>
            <p:cNvSpPr>
              <a:spLocks noChangeShapeType="1"/>
            </p:cNvSpPr>
            <p:nvPr/>
          </p:nvSpPr>
          <p:spPr bwMode="auto">
            <a:xfrm>
              <a:off x="1427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" name="Line 253"/>
            <p:cNvSpPr>
              <a:spLocks noChangeShapeType="1"/>
            </p:cNvSpPr>
            <p:nvPr/>
          </p:nvSpPr>
          <p:spPr bwMode="auto">
            <a:xfrm>
              <a:off x="1625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" name="Line 254"/>
            <p:cNvSpPr>
              <a:spLocks noChangeShapeType="1"/>
            </p:cNvSpPr>
            <p:nvPr/>
          </p:nvSpPr>
          <p:spPr bwMode="auto">
            <a:xfrm>
              <a:off x="1817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" name="Line 255"/>
            <p:cNvSpPr>
              <a:spLocks noChangeShapeType="1"/>
            </p:cNvSpPr>
            <p:nvPr/>
          </p:nvSpPr>
          <p:spPr bwMode="auto">
            <a:xfrm>
              <a:off x="2015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" name="Line 256"/>
            <p:cNvSpPr>
              <a:spLocks noChangeShapeType="1"/>
            </p:cNvSpPr>
            <p:nvPr/>
          </p:nvSpPr>
          <p:spPr bwMode="auto">
            <a:xfrm>
              <a:off x="2219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60" name="Group 257"/>
          <p:cNvGrpSpPr>
            <a:grpSpLocks/>
          </p:cNvGrpSpPr>
          <p:nvPr/>
        </p:nvGrpSpPr>
        <p:grpSpPr bwMode="auto">
          <a:xfrm>
            <a:off x="2065338" y="5235575"/>
            <a:ext cx="1473200" cy="0"/>
            <a:chOff x="1427" y="1979"/>
            <a:chExt cx="894" cy="0"/>
          </a:xfrm>
        </p:grpSpPr>
        <p:sp>
          <p:nvSpPr>
            <p:cNvPr id="2361" name="Line 258"/>
            <p:cNvSpPr>
              <a:spLocks noChangeShapeType="1"/>
            </p:cNvSpPr>
            <p:nvPr/>
          </p:nvSpPr>
          <p:spPr bwMode="auto">
            <a:xfrm>
              <a:off x="1427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" name="Line 259"/>
            <p:cNvSpPr>
              <a:spLocks noChangeShapeType="1"/>
            </p:cNvSpPr>
            <p:nvPr/>
          </p:nvSpPr>
          <p:spPr bwMode="auto">
            <a:xfrm>
              <a:off x="1625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" name="Line 260"/>
            <p:cNvSpPr>
              <a:spLocks noChangeShapeType="1"/>
            </p:cNvSpPr>
            <p:nvPr/>
          </p:nvSpPr>
          <p:spPr bwMode="auto">
            <a:xfrm>
              <a:off x="1817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" name="Line 261"/>
            <p:cNvSpPr>
              <a:spLocks noChangeShapeType="1"/>
            </p:cNvSpPr>
            <p:nvPr/>
          </p:nvSpPr>
          <p:spPr bwMode="auto">
            <a:xfrm>
              <a:off x="2015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" name="Line 262"/>
            <p:cNvSpPr>
              <a:spLocks noChangeShapeType="1"/>
            </p:cNvSpPr>
            <p:nvPr/>
          </p:nvSpPr>
          <p:spPr bwMode="auto">
            <a:xfrm>
              <a:off x="2219" y="1979"/>
              <a:ext cx="10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66" name="Line 263"/>
          <p:cNvSpPr>
            <a:spLocks noChangeShapeType="1"/>
          </p:cNvSpPr>
          <p:nvPr/>
        </p:nvSpPr>
        <p:spPr bwMode="auto">
          <a:xfrm>
            <a:off x="1847850" y="3840163"/>
            <a:ext cx="1760538" cy="0"/>
          </a:xfrm>
          <a:prstGeom prst="line">
            <a:avLst/>
          </a:prstGeom>
          <a:noFill/>
          <a:ln w="9525" cap="flat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7" name="Rectangle 309"/>
          <p:cNvSpPr>
            <a:spLocks noChangeArrowheads="1"/>
          </p:cNvSpPr>
          <p:nvPr/>
        </p:nvSpPr>
        <p:spPr bwMode="auto">
          <a:xfrm rot="20760000">
            <a:off x="3217863" y="3787775"/>
            <a:ext cx="319087" cy="319088"/>
          </a:xfrm>
          <a:prstGeom prst="rect">
            <a:avLst/>
          </a:prstGeom>
          <a:solidFill>
            <a:srgbClr val="EAEAEA"/>
          </a:solidFill>
          <a:ln w="9525" cap="flat" algn="ctr">
            <a:solidFill>
              <a:srgbClr val="1F497D"/>
            </a:solidFill>
            <a:prstDash val="solid"/>
            <a:miter lim="1000000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>
              <a:latin typeface="Times New Roman" pitchFamily="18" charset="0"/>
              <a:ea typeface="宋体" charset="-122"/>
            </a:endParaRPr>
          </a:p>
        </p:txBody>
      </p:sp>
      <p:sp>
        <p:nvSpPr>
          <p:cNvPr id="2368" name="Rectangle 310"/>
          <p:cNvSpPr>
            <a:spLocks noChangeArrowheads="1"/>
          </p:cNvSpPr>
          <p:nvPr/>
        </p:nvSpPr>
        <p:spPr bwMode="auto">
          <a:xfrm rot="1680000">
            <a:off x="1951038" y="3800475"/>
            <a:ext cx="319087" cy="319088"/>
          </a:xfrm>
          <a:prstGeom prst="rect">
            <a:avLst/>
          </a:prstGeom>
          <a:solidFill>
            <a:srgbClr val="EAEAEA"/>
          </a:solidFill>
          <a:ln w="9525" cap="flat" algn="ctr">
            <a:solidFill>
              <a:srgbClr val="1F497D"/>
            </a:solidFill>
            <a:prstDash val="solid"/>
            <a:miter lim="1000000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>
              <a:latin typeface="Times New Roman" pitchFamily="18" charset="0"/>
              <a:ea typeface="宋体" charset="-122"/>
            </a:endParaRPr>
          </a:p>
        </p:txBody>
      </p:sp>
      <p:grpSp>
        <p:nvGrpSpPr>
          <p:cNvPr id="2369" name="Group 269"/>
          <p:cNvGrpSpPr>
            <a:grpSpLocks/>
          </p:cNvGrpSpPr>
          <p:nvPr/>
        </p:nvGrpSpPr>
        <p:grpSpPr bwMode="auto">
          <a:xfrm>
            <a:off x="2671763" y="3624263"/>
            <a:ext cx="93662" cy="1365250"/>
            <a:chOff x="7958" y="4230"/>
            <a:chExt cx="196" cy="3873"/>
          </a:xfrm>
        </p:grpSpPr>
        <p:sp>
          <p:nvSpPr>
            <p:cNvPr id="2370" name="Rectangle 270"/>
            <p:cNvSpPr>
              <a:spLocks noChangeArrowheads="1"/>
            </p:cNvSpPr>
            <p:nvPr/>
          </p:nvSpPr>
          <p:spPr bwMode="auto">
            <a:xfrm>
              <a:off x="7966" y="4278"/>
              <a:ext cx="180" cy="38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zh-CN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2371" name="Oval 271"/>
            <p:cNvSpPr>
              <a:spLocks noChangeArrowheads="1"/>
            </p:cNvSpPr>
            <p:nvPr/>
          </p:nvSpPr>
          <p:spPr bwMode="auto">
            <a:xfrm>
              <a:off x="7958" y="4230"/>
              <a:ext cx="196" cy="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zh-CN">
                <a:latin typeface="Times New Roman" pitchFamily="18" charset="0"/>
                <a:ea typeface="宋体" charset="-122"/>
              </a:endParaRPr>
            </a:p>
          </p:txBody>
        </p:sp>
      </p:grpSp>
      <p:sp>
        <p:nvSpPr>
          <p:cNvPr id="2372" name="Text Box 273"/>
          <p:cNvSpPr>
            <a:spLocks noChangeArrowheads="1"/>
          </p:cNvSpPr>
          <p:nvPr/>
        </p:nvSpPr>
        <p:spPr bwMode="auto">
          <a:xfrm>
            <a:off x="2916238" y="3275013"/>
            <a:ext cx="863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altLang="zh-CN" sz="2800">
                <a:solidFill>
                  <a:schemeClr val="tx2"/>
                </a:solidFill>
                <a:latin typeface="Times New Roman" pitchFamily="18" charset="0"/>
                <a:ea typeface="宋体" charset="-122"/>
              </a:rPr>
              <a:t>0 </a:t>
            </a:r>
            <a:r>
              <a:rPr lang="en-US" altLang="zh-CN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℃</a:t>
            </a:r>
          </a:p>
        </p:txBody>
      </p:sp>
      <p:sp>
        <p:nvSpPr>
          <p:cNvPr id="2373" name="AutoShape 315"/>
          <p:cNvSpPr>
            <a:spLocks noChangeArrowheads="1"/>
          </p:cNvSpPr>
          <p:nvPr/>
        </p:nvSpPr>
        <p:spPr bwMode="auto">
          <a:xfrm>
            <a:off x="2266950" y="4171950"/>
            <a:ext cx="912813" cy="1190625"/>
          </a:xfrm>
          <a:prstGeom prst="roundRect">
            <a:avLst>
              <a:gd name="adj" fmla="val 16667"/>
            </a:avLst>
          </a:prstGeom>
          <a:solidFill>
            <a:srgbClr val="FF9799"/>
          </a:solidFill>
          <a:ln w="9525" cap="flat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zh-CN">
              <a:latin typeface="Times New Roman" pitchFamily="18" charset="0"/>
              <a:ea typeface="宋体" charset="-122"/>
            </a:endParaRPr>
          </a:p>
        </p:txBody>
      </p:sp>
      <p:sp>
        <p:nvSpPr>
          <p:cNvPr id="2374" name="Line 316"/>
          <p:cNvSpPr>
            <a:spLocks noChangeShapeType="1"/>
          </p:cNvSpPr>
          <p:nvPr/>
        </p:nvSpPr>
        <p:spPr bwMode="auto">
          <a:xfrm flipH="1">
            <a:off x="2681288" y="2349500"/>
            <a:ext cx="0" cy="2541588"/>
          </a:xfrm>
          <a:prstGeom prst="line">
            <a:avLst/>
          </a:prstGeom>
          <a:noFill/>
          <a:ln w="25400" cap="flat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75" name="Line 317"/>
          <p:cNvSpPr>
            <a:spLocks noChangeShapeType="1"/>
          </p:cNvSpPr>
          <p:nvPr/>
        </p:nvSpPr>
        <p:spPr bwMode="auto">
          <a:xfrm flipH="1">
            <a:off x="2774950" y="2333625"/>
            <a:ext cx="0" cy="2541588"/>
          </a:xfrm>
          <a:prstGeom prst="line">
            <a:avLst/>
          </a:prstGeom>
          <a:noFill/>
          <a:ln w="25400" cap="flat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76" name="Rectangle 319"/>
          <p:cNvSpPr>
            <a:spLocks noChangeArrowheads="1"/>
          </p:cNvSpPr>
          <p:nvPr/>
        </p:nvSpPr>
        <p:spPr bwMode="auto">
          <a:xfrm>
            <a:off x="2503488" y="3995738"/>
            <a:ext cx="449262" cy="180975"/>
          </a:xfrm>
          <a:prstGeom prst="rect">
            <a:avLst/>
          </a:prstGeom>
          <a:solidFill>
            <a:srgbClr val="FF9799"/>
          </a:solidFill>
          <a:ln w="9525" cap="flat" algn="ctr">
            <a:solidFill>
              <a:srgbClr val="000000"/>
            </a:solidFill>
            <a:prstDash val="solid"/>
            <a:miter lim="10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zh-CN">
              <a:latin typeface="Times New Roman" pitchFamily="18" charset="0"/>
              <a:ea typeface="宋体" charset="-122"/>
            </a:endParaRPr>
          </a:p>
        </p:txBody>
      </p:sp>
      <p:sp>
        <p:nvSpPr>
          <p:cNvPr id="2377" name="Rectangle 331"/>
          <p:cNvSpPr>
            <a:spLocks noChangeArrowheads="1"/>
          </p:cNvSpPr>
          <p:nvPr/>
        </p:nvSpPr>
        <p:spPr bwMode="auto">
          <a:xfrm>
            <a:off x="2501900" y="3968750"/>
            <a:ext cx="449263" cy="88900"/>
          </a:xfrm>
          <a:prstGeom prst="rect">
            <a:avLst/>
          </a:prstGeom>
          <a:solidFill>
            <a:srgbClr val="996633"/>
          </a:solidFill>
          <a:ln w="9525" cap="flat" algn="ctr">
            <a:solidFill>
              <a:srgbClr val="1F497D"/>
            </a:solidFill>
            <a:prstDash val="solid"/>
            <a:miter lim="1000000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>
              <a:latin typeface="Times New Roman" pitchFamily="18" charset="0"/>
              <a:ea typeface="宋体" charset="-122"/>
            </a:endParaRPr>
          </a:p>
        </p:txBody>
      </p:sp>
      <p:sp>
        <p:nvSpPr>
          <p:cNvPr id="2378" name="Rectangle 334"/>
          <p:cNvSpPr>
            <a:spLocks noChangeArrowheads="1"/>
          </p:cNvSpPr>
          <p:nvPr/>
        </p:nvSpPr>
        <p:spPr bwMode="auto">
          <a:xfrm>
            <a:off x="2681288" y="3654425"/>
            <a:ext cx="90487" cy="269875"/>
          </a:xfrm>
          <a:prstGeom prst="rect">
            <a:avLst/>
          </a:prstGeom>
          <a:solidFill>
            <a:srgbClr val="FF97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>
              <a:latin typeface="Times New Roman" pitchFamily="18" charset="0"/>
              <a:ea typeface="宋体" charset="-122"/>
            </a:endParaRPr>
          </a:p>
        </p:txBody>
      </p:sp>
      <p:sp>
        <p:nvSpPr>
          <p:cNvPr id="2379" name="Line 301"/>
          <p:cNvSpPr>
            <a:spLocks noChangeShapeType="1"/>
          </p:cNvSpPr>
          <p:nvPr/>
        </p:nvSpPr>
        <p:spPr bwMode="auto">
          <a:xfrm rot="16200000" flipH="1">
            <a:off x="2551907" y="3571081"/>
            <a:ext cx="0" cy="176213"/>
          </a:xfrm>
          <a:prstGeom prst="line">
            <a:avLst/>
          </a:prstGeom>
          <a:noFill/>
          <a:ln w="38100" cap="flat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80" name="Line 303"/>
          <p:cNvSpPr>
            <a:spLocks noChangeShapeType="1"/>
          </p:cNvSpPr>
          <p:nvPr/>
        </p:nvSpPr>
        <p:spPr bwMode="auto">
          <a:xfrm rot="5400000" flipH="1">
            <a:off x="2874963" y="3575050"/>
            <a:ext cx="0" cy="174625"/>
          </a:xfrm>
          <a:prstGeom prst="line">
            <a:avLst/>
          </a:prstGeom>
          <a:noFill/>
          <a:ln w="38100" cap="flat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81" name="AutoShape 318"/>
          <p:cNvSpPr>
            <a:spLocks noChangeArrowheads="1"/>
          </p:cNvSpPr>
          <p:nvPr/>
        </p:nvSpPr>
        <p:spPr bwMode="auto">
          <a:xfrm>
            <a:off x="2365375" y="3906838"/>
            <a:ext cx="703263" cy="85725"/>
          </a:xfrm>
          <a:prstGeom prst="flowChartTerminator">
            <a:avLst/>
          </a:prstGeom>
          <a:solidFill>
            <a:srgbClr val="996633"/>
          </a:solidFill>
          <a:ln w="9525" cap="flat" algn="ctr">
            <a:solidFill>
              <a:srgbClr val="000000"/>
            </a:solidFill>
            <a:prstDash val="solid"/>
            <a:miter lim="10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zh-CN">
              <a:latin typeface="Times New Roman" pitchFamily="18" charset="0"/>
              <a:ea typeface="宋体" charset="-122"/>
            </a:endParaRPr>
          </a:p>
        </p:txBody>
      </p:sp>
      <p:sp>
        <p:nvSpPr>
          <p:cNvPr id="2382" name="AutoShape 311"/>
          <p:cNvSpPr>
            <a:spLocks noChangeArrowheads="1"/>
          </p:cNvSpPr>
          <p:nvPr/>
        </p:nvSpPr>
        <p:spPr bwMode="auto">
          <a:xfrm rot="18900000">
            <a:off x="2592388" y="3833813"/>
            <a:ext cx="366712" cy="328612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 cap="flat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>
              <a:latin typeface="Times New Roman" pitchFamily="18" charset="0"/>
              <a:ea typeface="宋体" charset="-122"/>
            </a:endParaRPr>
          </a:p>
        </p:txBody>
      </p:sp>
      <p:sp>
        <p:nvSpPr>
          <p:cNvPr id="2383" name="AutoShape 313"/>
          <p:cNvSpPr>
            <a:spLocks noChangeArrowheads="1"/>
          </p:cNvSpPr>
          <p:nvPr/>
        </p:nvSpPr>
        <p:spPr bwMode="auto">
          <a:xfrm>
            <a:off x="2276475" y="3878263"/>
            <a:ext cx="360363" cy="288925"/>
          </a:xfrm>
          <a:prstGeom prst="diamond">
            <a:avLst/>
          </a:prstGeom>
          <a:solidFill>
            <a:srgbClr val="EAEAEA"/>
          </a:solidFill>
          <a:ln w="9525" cap="flat" algn="ctr">
            <a:solidFill>
              <a:srgbClr val="1F497D"/>
            </a:solidFill>
            <a:prstDash val="solid"/>
            <a:miter lim="1000000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>
              <a:latin typeface="Times New Roman" pitchFamily="18" charset="0"/>
              <a:ea typeface="宋体" charset="-122"/>
            </a:endParaRPr>
          </a:p>
        </p:txBody>
      </p:sp>
      <p:sp>
        <p:nvSpPr>
          <p:cNvPr id="2384" name="AutoShape 312"/>
          <p:cNvSpPr>
            <a:spLocks noChangeArrowheads="1"/>
          </p:cNvSpPr>
          <p:nvPr/>
        </p:nvSpPr>
        <p:spPr bwMode="auto">
          <a:xfrm rot="420000">
            <a:off x="2916238" y="3789363"/>
            <a:ext cx="304800" cy="27305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 cap="flat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>
              <a:latin typeface="Times New Roman" pitchFamily="18" charset="0"/>
              <a:ea typeface="宋体" charset="-122"/>
            </a:endParaRPr>
          </a:p>
        </p:txBody>
      </p:sp>
      <p:pic>
        <p:nvPicPr>
          <p:cNvPr id="2385" name="Picture 9" descr="E:\李燃\教师教学用书\2012人教教师用书项目\ppt\物理\图标.pn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6533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1" grpId="0" animBg="1"/>
      <p:bldP spid="2161" grpId="1" animBg="1"/>
      <p:bldP spid="2162" grpId="0" animBg="1"/>
      <p:bldP spid="2162" grpId="1" animBg="1"/>
      <p:bldP spid="2163" grpId="0" animBg="1"/>
      <p:bldP spid="216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" name="Text Box 384"/>
          <p:cNvSpPr>
            <a:spLocks noChangeArrowheads="1"/>
          </p:cNvSpPr>
          <p:nvPr/>
        </p:nvSpPr>
        <p:spPr bwMode="auto">
          <a:xfrm>
            <a:off x="414338" y="1100138"/>
            <a:ext cx="4454525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5000"/>
              </a:lnSpc>
            </a:pPr>
            <a:r>
              <a:rPr lang="zh-CN" altLang="en-US" sz="2800">
                <a:solidFill>
                  <a:schemeClr val="tx2"/>
                </a:solidFill>
                <a:latin typeface="Times New Roman" pitchFamily="18" charset="0"/>
                <a:ea typeface="宋体" charset="-122"/>
              </a:rPr>
              <a:t>　　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宋体" charset="-122"/>
              </a:rPr>
              <a:t>将</a:t>
            </a:r>
            <a:r>
              <a:rPr lang="en-US" altLang="zh-CN" sz="2800" b="1">
                <a:solidFill>
                  <a:schemeClr val="tx2"/>
                </a:solidFill>
                <a:latin typeface="Times New Roman" pitchFamily="18" charset="0"/>
                <a:ea typeface="宋体" charset="-122"/>
              </a:rPr>
              <a:t>0 ℃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宋体" charset="-122"/>
              </a:rPr>
              <a:t>和</a:t>
            </a:r>
            <a:r>
              <a:rPr lang="en-US" altLang="zh-CN" sz="2800" b="1">
                <a:solidFill>
                  <a:schemeClr val="tx2"/>
                </a:solidFill>
                <a:latin typeface="Times New Roman" pitchFamily="18" charset="0"/>
                <a:ea typeface="宋体" charset="-122"/>
              </a:rPr>
              <a:t>100 ℃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宋体" charset="-122"/>
              </a:rPr>
              <a:t>之间均匀地分成</a:t>
            </a:r>
            <a:r>
              <a:rPr lang="en-US" altLang="zh-CN" sz="2800" b="1">
                <a:solidFill>
                  <a:schemeClr val="tx2"/>
                </a:solidFill>
                <a:latin typeface="Times New Roman" pitchFamily="18" charset="0"/>
                <a:ea typeface="宋体" charset="-122"/>
              </a:rPr>
              <a:t>10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宋体" charset="-122"/>
              </a:rPr>
              <a:t>个格，每格代表多少</a:t>
            </a:r>
            <a:r>
              <a:rPr lang="en-US" altLang="zh-CN" sz="2800" b="1">
                <a:solidFill>
                  <a:schemeClr val="tx2"/>
                </a:solidFill>
                <a:latin typeface="Times New Roman" pitchFamily="18" charset="0"/>
                <a:ea typeface="宋体" charset="-122"/>
              </a:rPr>
              <a:t>℃</a:t>
            </a:r>
            <a:r>
              <a:rPr lang="zh-CN" altLang="en-US" sz="2800" b="1">
                <a:latin typeface="Times New Roman" pitchFamily="18" charset="0"/>
                <a:ea typeface="宋体" charset="-122"/>
              </a:rPr>
              <a:t> 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宋体" charset="-122"/>
              </a:rPr>
              <a:t>？</a:t>
            </a:r>
          </a:p>
        </p:txBody>
      </p:sp>
      <p:sp>
        <p:nvSpPr>
          <p:cNvPr id="2389" name="Text Box 385"/>
          <p:cNvSpPr>
            <a:spLocks noChangeArrowheads="1"/>
          </p:cNvSpPr>
          <p:nvPr/>
        </p:nvSpPr>
        <p:spPr bwMode="auto">
          <a:xfrm>
            <a:off x="414338" y="3014663"/>
            <a:ext cx="4302125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5000"/>
              </a:lnSpc>
            </a:pPr>
            <a:r>
              <a:rPr lang="zh-CN" altLang="en-US" sz="2800">
                <a:solidFill>
                  <a:schemeClr val="tx2"/>
                </a:solidFill>
                <a:latin typeface="Times New Roman" pitchFamily="18" charset="0"/>
                <a:ea typeface="宋体" charset="-122"/>
              </a:rPr>
              <a:t>　　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宋体" charset="-122"/>
              </a:rPr>
              <a:t>如果均匀地分成</a:t>
            </a:r>
            <a:r>
              <a:rPr lang="en-US" altLang="zh-CN" sz="2800" b="1">
                <a:solidFill>
                  <a:schemeClr val="tx2"/>
                </a:solidFill>
                <a:latin typeface="Times New Roman" pitchFamily="18" charset="0"/>
                <a:ea typeface="宋体" charset="-122"/>
              </a:rPr>
              <a:t>100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宋体" charset="-122"/>
              </a:rPr>
              <a:t>个格，每格代表多少</a:t>
            </a:r>
            <a:r>
              <a:rPr lang="en-US" altLang="zh-CN" sz="2800" b="1">
                <a:solidFill>
                  <a:schemeClr val="tx2"/>
                </a:solidFill>
                <a:latin typeface="Times New Roman" pitchFamily="18" charset="0"/>
                <a:ea typeface="宋体" charset="-122"/>
              </a:rPr>
              <a:t>℃</a:t>
            </a:r>
            <a:r>
              <a:rPr lang="zh-CN" altLang="en-US" sz="2800" b="1">
                <a:latin typeface="Times New Roman" pitchFamily="18" charset="0"/>
                <a:ea typeface="宋体" charset="-122"/>
              </a:rPr>
              <a:t> 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宋体" charset="-122"/>
              </a:rPr>
              <a:t>？</a:t>
            </a:r>
          </a:p>
        </p:txBody>
      </p:sp>
      <p:grpSp>
        <p:nvGrpSpPr>
          <p:cNvPr id="2390" name="Group 391"/>
          <p:cNvGrpSpPr>
            <a:grpSpLocks/>
          </p:cNvGrpSpPr>
          <p:nvPr/>
        </p:nvGrpSpPr>
        <p:grpSpPr bwMode="auto">
          <a:xfrm>
            <a:off x="5202238" y="733425"/>
            <a:ext cx="1401762" cy="5543550"/>
            <a:chOff x="2981" y="560"/>
            <a:chExt cx="1009" cy="3505"/>
          </a:xfrm>
        </p:grpSpPr>
        <p:grpSp>
          <p:nvGrpSpPr>
            <p:cNvPr id="2391" name="Group 390"/>
            <p:cNvGrpSpPr>
              <a:grpSpLocks/>
            </p:cNvGrpSpPr>
            <p:nvPr/>
          </p:nvGrpSpPr>
          <p:grpSpPr bwMode="auto">
            <a:xfrm>
              <a:off x="2981" y="560"/>
              <a:ext cx="1005" cy="3505"/>
              <a:chOff x="2981" y="560"/>
              <a:chExt cx="1005" cy="3505"/>
            </a:xfrm>
          </p:grpSpPr>
          <p:sp>
            <p:nvSpPr>
              <p:cNvPr id="2392" name="AutoShape 6"/>
              <p:cNvSpPr>
                <a:spLocks noChangeArrowheads="1"/>
              </p:cNvSpPr>
              <p:nvPr/>
            </p:nvSpPr>
            <p:spPr bwMode="auto">
              <a:xfrm>
                <a:off x="2981" y="3160"/>
                <a:ext cx="695" cy="905"/>
              </a:xfrm>
              <a:prstGeom prst="roundRect">
                <a:avLst>
                  <a:gd name="adj" fmla="val 16667"/>
                </a:avLst>
              </a:prstGeom>
              <a:solidFill>
                <a:srgbClr val="FF0000">
                  <a:alpha val="43137"/>
                </a:srgbClr>
              </a:solidFill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zh-CN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393" name="Line 7"/>
              <p:cNvSpPr>
                <a:spLocks noChangeShapeType="1"/>
              </p:cNvSpPr>
              <p:nvPr/>
            </p:nvSpPr>
            <p:spPr bwMode="auto">
              <a:xfrm flipH="1">
                <a:off x="3284" y="560"/>
                <a:ext cx="0" cy="313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4" name="Line 8"/>
              <p:cNvSpPr>
                <a:spLocks noChangeShapeType="1"/>
              </p:cNvSpPr>
              <p:nvPr/>
            </p:nvSpPr>
            <p:spPr bwMode="auto">
              <a:xfrm flipH="1">
                <a:off x="3369" y="560"/>
                <a:ext cx="0" cy="314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395" name="Group 9"/>
              <p:cNvGrpSpPr>
                <a:grpSpLocks/>
              </p:cNvGrpSpPr>
              <p:nvPr/>
            </p:nvGrpSpPr>
            <p:grpSpPr bwMode="auto">
              <a:xfrm>
                <a:off x="3283" y="1263"/>
                <a:ext cx="86" cy="1692"/>
                <a:chOff x="7958" y="4230"/>
                <a:chExt cx="196" cy="3873"/>
              </a:xfrm>
            </p:grpSpPr>
            <p:sp>
              <p:nvSpPr>
                <p:cNvPr id="2396" name="Rectangle 10"/>
                <p:cNvSpPr>
                  <a:spLocks noChangeArrowheads="1"/>
                </p:cNvSpPr>
                <p:nvPr/>
              </p:nvSpPr>
              <p:spPr bwMode="auto">
                <a:xfrm>
                  <a:off x="7966" y="4278"/>
                  <a:ext cx="180" cy="3825"/>
                </a:xfrm>
                <a:prstGeom prst="rect">
                  <a:avLst/>
                </a:prstGeom>
                <a:solidFill>
                  <a:srgbClr val="FF0000">
                    <a:alpha val="43137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2397" name="Oval 11"/>
                <p:cNvSpPr>
                  <a:spLocks noChangeArrowheads="1"/>
                </p:cNvSpPr>
                <p:nvPr/>
              </p:nvSpPr>
              <p:spPr bwMode="auto">
                <a:xfrm>
                  <a:off x="7958" y="4230"/>
                  <a:ext cx="196" cy="9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latin typeface="Times New Roman" pitchFamily="18" charset="0"/>
                    <a:ea typeface="宋体" charset="-122"/>
                  </a:endParaRPr>
                </a:p>
              </p:txBody>
            </p:sp>
          </p:grpSp>
          <p:sp>
            <p:nvSpPr>
              <p:cNvPr id="2398" name="Text Box 25"/>
              <p:cNvSpPr>
                <a:spLocks noChangeArrowheads="1"/>
              </p:cNvSpPr>
              <p:nvPr/>
            </p:nvSpPr>
            <p:spPr bwMode="auto">
              <a:xfrm>
                <a:off x="3513" y="758"/>
                <a:ext cx="473" cy="2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just"/>
                <a:r>
                  <a:rPr lang="en-US" altLang="zh-CN" sz="2400">
                    <a:solidFill>
                      <a:schemeClr val="tx2"/>
                    </a:solidFill>
                    <a:latin typeface="Times New Roman" pitchFamily="18" charset="0"/>
                    <a:ea typeface="宋体" charset="-122"/>
                  </a:rPr>
                  <a:t>100</a:t>
                </a:r>
              </a:p>
            </p:txBody>
          </p:sp>
          <p:sp>
            <p:nvSpPr>
              <p:cNvPr id="2399" name="Text Box 35"/>
              <p:cNvSpPr>
                <a:spLocks noChangeArrowheads="1"/>
              </p:cNvSpPr>
              <p:nvPr/>
            </p:nvSpPr>
            <p:spPr bwMode="auto">
              <a:xfrm>
                <a:off x="3596" y="2726"/>
                <a:ext cx="303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just"/>
                <a:r>
                  <a:rPr lang="en-US" altLang="zh-CN" sz="2400">
                    <a:solidFill>
                      <a:schemeClr val="tx2"/>
                    </a:solidFill>
                    <a:latin typeface="Times New Roman" pitchFamily="18" charset="0"/>
                    <a:ea typeface="宋体" charset="-122"/>
                  </a:rPr>
                  <a:t>0</a:t>
                </a:r>
              </a:p>
            </p:txBody>
          </p:sp>
          <p:grpSp>
            <p:nvGrpSpPr>
              <p:cNvPr id="2400" name="Group 36"/>
              <p:cNvGrpSpPr>
                <a:grpSpLocks/>
              </p:cNvGrpSpPr>
              <p:nvPr/>
            </p:nvGrpSpPr>
            <p:grpSpPr bwMode="auto">
              <a:xfrm>
                <a:off x="3160" y="904"/>
                <a:ext cx="336" cy="1958"/>
                <a:chOff x="2653" y="754"/>
                <a:chExt cx="355" cy="2068"/>
              </a:xfrm>
            </p:grpSpPr>
            <p:sp>
              <p:nvSpPr>
                <p:cNvPr id="2401" name="Line 37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711" y="1311"/>
                  <a:ext cx="0" cy="11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02" name="Line 38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713" y="1103"/>
                  <a:ext cx="0" cy="11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03" name="Line 39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713" y="898"/>
                  <a:ext cx="0" cy="11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04" name="Line 40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713" y="693"/>
                  <a:ext cx="0" cy="11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05" name="Line 41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925" y="1313"/>
                  <a:ext cx="0" cy="11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06" name="Line 4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923" y="1106"/>
                  <a:ext cx="0" cy="11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07" name="Line 43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923" y="900"/>
                  <a:ext cx="0" cy="11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08" name="Line 4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923" y="697"/>
                  <a:ext cx="0" cy="11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09" name="Line 45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719" y="1929"/>
                  <a:ext cx="0" cy="11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10" name="Line 46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721" y="1723"/>
                  <a:ext cx="0" cy="11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11" name="Line 47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721" y="1517"/>
                  <a:ext cx="0" cy="11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12" name="Line 48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721" y="1313"/>
                  <a:ext cx="0" cy="11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13" name="Line 4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933" y="1931"/>
                  <a:ext cx="0" cy="11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14" name="Line 5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931" y="1725"/>
                  <a:ext cx="0" cy="11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15" name="Line 51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931" y="1519"/>
                  <a:ext cx="0" cy="11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16" name="Line 5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931" y="1313"/>
                  <a:ext cx="0" cy="11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17" name="Line 53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729" y="2547"/>
                  <a:ext cx="0" cy="11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18" name="Line 54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731" y="2339"/>
                  <a:ext cx="0" cy="11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19" name="Line 55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731" y="2135"/>
                  <a:ext cx="0" cy="11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20" name="Line 56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731" y="1929"/>
                  <a:ext cx="0" cy="11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21" name="Line 57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943" y="2547"/>
                  <a:ext cx="0" cy="11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22" name="Line 58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941" y="2341"/>
                  <a:ext cx="0" cy="11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23" name="Line 5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941" y="2135"/>
                  <a:ext cx="0" cy="11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24" name="Line 6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941" y="1931"/>
                  <a:ext cx="0" cy="11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25" name="Line 61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739" y="2547"/>
                  <a:ext cx="0" cy="11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26" name="Line 6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949" y="2549"/>
                  <a:ext cx="0" cy="11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27" name="Line 63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725" y="2759"/>
                  <a:ext cx="0" cy="11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28" name="Line 64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727" y="2553"/>
                  <a:ext cx="0" cy="11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29" name="Line 65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941" y="2761"/>
                  <a:ext cx="0" cy="11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30" name="Line 66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937" y="2553"/>
                  <a:ext cx="0" cy="11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31" name="Line 67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733" y="2761"/>
                  <a:ext cx="0" cy="11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32" name="Line 68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945" y="2763"/>
                  <a:ext cx="0" cy="11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433" name="AutoShape 5"/>
              <p:cNvSpPr>
                <a:spLocks noChangeArrowheads="1"/>
              </p:cNvSpPr>
              <p:nvPr/>
            </p:nvSpPr>
            <p:spPr bwMode="auto">
              <a:xfrm>
                <a:off x="3056" y="2958"/>
                <a:ext cx="536" cy="66"/>
              </a:xfrm>
              <a:prstGeom prst="flowChartTerminator">
                <a:avLst/>
              </a:prstGeom>
              <a:solidFill>
                <a:srgbClr val="996633"/>
              </a:solidFill>
              <a:ln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zh-CN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434" name="Rectangle 4"/>
              <p:cNvSpPr>
                <a:spLocks noChangeArrowheads="1"/>
              </p:cNvSpPr>
              <p:nvPr/>
            </p:nvSpPr>
            <p:spPr bwMode="auto">
              <a:xfrm>
                <a:off x="3161" y="3025"/>
                <a:ext cx="343" cy="127"/>
              </a:xfrm>
              <a:prstGeom prst="rect">
                <a:avLst/>
              </a:prstGeom>
              <a:solidFill>
                <a:srgbClr val="FF0000">
                  <a:alpha val="41960"/>
                </a:srgbClr>
              </a:solidFill>
              <a:ln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zh-CN">
                  <a:latin typeface="Times New Roman" pitchFamily="18" charset="0"/>
                  <a:ea typeface="宋体" charset="-122"/>
                </a:endParaRPr>
              </a:p>
            </p:txBody>
          </p:sp>
        </p:grpSp>
        <p:grpSp>
          <p:nvGrpSpPr>
            <p:cNvPr id="2435" name="Group 383"/>
            <p:cNvGrpSpPr>
              <a:grpSpLocks/>
            </p:cNvGrpSpPr>
            <p:nvPr/>
          </p:nvGrpSpPr>
          <p:grpSpPr bwMode="auto">
            <a:xfrm>
              <a:off x="3539" y="949"/>
              <a:ext cx="451" cy="1838"/>
              <a:chOff x="1866" y="907"/>
              <a:chExt cx="451" cy="1838"/>
            </a:xfrm>
          </p:grpSpPr>
          <p:sp>
            <p:nvSpPr>
              <p:cNvPr id="2436" name="Text Box 336"/>
              <p:cNvSpPr>
                <a:spLocks noChangeArrowheads="1"/>
              </p:cNvSpPr>
              <p:nvPr/>
            </p:nvSpPr>
            <p:spPr bwMode="auto">
              <a:xfrm>
                <a:off x="1866" y="907"/>
                <a:ext cx="424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zh-CN" sz="2400">
                    <a:solidFill>
                      <a:schemeClr val="tx2"/>
                    </a:solidFill>
                    <a:latin typeface="Times New Roman" pitchFamily="18" charset="0"/>
                    <a:ea typeface="宋体" charset="-122"/>
                  </a:rPr>
                  <a:t>90</a:t>
                </a:r>
              </a:p>
            </p:txBody>
          </p:sp>
          <p:sp>
            <p:nvSpPr>
              <p:cNvPr id="2437" name="Text Box 337"/>
              <p:cNvSpPr>
                <a:spLocks noChangeArrowheads="1"/>
              </p:cNvSpPr>
              <p:nvPr/>
            </p:nvSpPr>
            <p:spPr bwMode="auto">
              <a:xfrm>
                <a:off x="1867" y="1104"/>
                <a:ext cx="424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zh-CN" sz="2400">
                    <a:solidFill>
                      <a:schemeClr val="tx2"/>
                    </a:solidFill>
                    <a:latin typeface="Times New Roman" pitchFamily="18" charset="0"/>
                    <a:ea typeface="宋体" charset="-122"/>
                  </a:rPr>
                  <a:t>80</a:t>
                </a:r>
              </a:p>
            </p:txBody>
          </p:sp>
          <p:sp>
            <p:nvSpPr>
              <p:cNvPr id="2438" name="Text Box 338"/>
              <p:cNvSpPr>
                <a:spLocks noChangeArrowheads="1"/>
              </p:cNvSpPr>
              <p:nvPr/>
            </p:nvSpPr>
            <p:spPr bwMode="auto">
              <a:xfrm>
                <a:off x="1874" y="1310"/>
                <a:ext cx="431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zh-CN" sz="2400">
                    <a:solidFill>
                      <a:schemeClr val="tx2"/>
                    </a:solidFill>
                    <a:latin typeface="Times New Roman" pitchFamily="18" charset="0"/>
                    <a:ea typeface="宋体" charset="-122"/>
                  </a:rPr>
                  <a:t>70</a:t>
                </a:r>
              </a:p>
            </p:txBody>
          </p:sp>
          <p:sp>
            <p:nvSpPr>
              <p:cNvPr id="2439" name="Text Box 339"/>
              <p:cNvSpPr>
                <a:spLocks noChangeArrowheads="1"/>
              </p:cNvSpPr>
              <p:nvPr/>
            </p:nvSpPr>
            <p:spPr bwMode="auto">
              <a:xfrm>
                <a:off x="1874" y="1507"/>
                <a:ext cx="4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zh-CN" sz="2400">
                    <a:solidFill>
                      <a:schemeClr val="tx2"/>
                    </a:solidFill>
                    <a:latin typeface="Times New Roman" pitchFamily="18" charset="0"/>
                    <a:ea typeface="宋体" charset="-122"/>
                  </a:rPr>
                  <a:t>60</a:t>
                </a:r>
              </a:p>
            </p:txBody>
          </p:sp>
          <p:sp>
            <p:nvSpPr>
              <p:cNvPr id="2440" name="Text Box 340"/>
              <p:cNvSpPr>
                <a:spLocks noChangeArrowheads="1"/>
              </p:cNvSpPr>
              <p:nvPr/>
            </p:nvSpPr>
            <p:spPr bwMode="auto">
              <a:xfrm>
                <a:off x="1874" y="1714"/>
                <a:ext cx="425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zh-CN" sz="2400">
                    <a:solidFill>
                      <a:schemeClr val="tx2"/>
                    </a:solidFill>
                    <a:latin typeface="Times New Roman" pitchFamily="18" charset="0"/>
                    <a:ea typeface="宋体" charset="-122"/>
                  </a:rPr>
                  <a:t>50</a:t>
                </a:r>
              </a:p>
            </p:txBody>
          </p:sp>
          <p:sp>
            <p:nvSpPr>
              <p:cNvPr id="2441" name="Text Box 341"/>
              <p:cNvSpPr>
                <a:spLocks noChangeArrowheads="1"/>
              </p:cNvSpPr>
              <p:nvPr/>
            </p:nvSpPr>
            <p:spPr bwMode="auto">
              <a:xfrm>
                <a:off x="1867" y="1894"/>
                <a:ext cx="430" cy="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zh-CN" sz="2400">
                    <a:solidFill>
                      <a:schemeClr val="tx2"/>
                    </a:solidFill>
                    <a:latin typeface="Times New Roman" pitchFamily="18" charset="0"/>
                    <a:ea typeface="宋体" charset="-122"/>
                  </a:rPr>
                  <a:t>40</a:t>
                </a:r>
              </a:p>
            </p:txBody>
          </p:sp>
          <p:sp>
            <p:nvSpPr>
              <p:cNvPr id="2442" name="Text Box 342"/>
              <p:cNvSpPr>
                <a:spLocks noChangeArrowheads="1"/>
              </p:cNvSpPr>
              <p:nvPr/>
            </p:nvSpPr>
            <p:spPr bwMode="auto">
              <a:xfrm>
                <a:off x="1875" y="2083"/>
                <a:ext cx="4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zh-CN" sz="2400">
                    <a:solidFill>
                      <a:schemeClr val="tx2"/>
                    </a:solidFill>
                    <a:latin typeface="Times New Roman" pitchFamily="18" charset="0"/>
                    <a:ea typeface="宋体" charset="-122"/>
                  </a:rPr>
                  <a:t>30</a:t>
                </a:r>
              </a:p>
            </p:txBody>
          </p:sp>
          <p:sp>
            <p:nvSpPr>
              <p:cNvPr id="2443" name="Text Box 343"/>
              <p:cNvSpPr>
                <a:spLocks noChangeArrowheads="1"/>
              </p:cNvSpPr>
              <p:nvPr/>
            </p:nvSpPr>
            <p:spPr bwMode="auto">
              <a:xfrm>
                <a:off x="1866" y="2281"/>
                <a:ext cx="43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zh-CN" sz="2400">
                    <a:solidFill>
                      <a:schemeClr val="tx2"/>
                    </a:solidFill>
                    <a:latin typeface="Times New Roman" pitchFamily="18" charset="0"/>
                    <a:ea typeface="宋体" charset="-122"/>
                  </a:rPr>
                  <a:t>20</a:t>
                </a:r>
              </a:p>
            </p:txBody>
          </p:sp>
          <p:sp>
            <p:nvSpPr>
              <p:cNvPr id="2444" name="Text Box 344"/>
              <p:cNvSpPr>
                <a:spLocks noChangeArrowheads="1"/>
              </p:cNvSpPr>
              <p:nvPr/>
            </p:nvSpPr>
            <p:spPr bwMode="auto">
              <a:xfrm>
                <a:off x="1866" y="2487"/>
                <a:ext cx="424" cy="2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zh-CN" sz="2400">
                    <a:solidFill>
                      <a:schemeClr val="tx2"/>
                    </a:solidFill>
                    <a:latin typeface="Times New Roman" pitchFamily="18" charset="0"/>
                    <a:ea typeface="宋体" charset="-122"/>
                  </a:rPr>
                  <a:t>10</a:t>
                </a:r>
              </a:p>
            </p:txBody>
          </p:sp>
        </p:grpSp>
        <p:sp>
          <p:nvSpPr>
            <p:cNvPr id="2445" name="Rectangle 387"/>
            <p:cNvSpPr>
              <a:spLocks noChangeArrowheads="1"/>
            </p:cNvSpPr>
            <p:nvPr/>
          </p:nvSpPr>
          <p:spPr bwMode="auto">
            <a:xfrm>
              <a:off x="3163" y="3010"/>
              <a:ext cx="341" cy="86"/>
            </a:xfrm>
            <a:prstGeom prst="rect">
              <a:avLst/>
            </a:prstGeom>
            <a:solidFill>
              <a:srgbClr val="996633"/>
            </a:solidFill>
            <a:ln w="9525" cap="flat" algn="ctr">
              <a:solidFill>
                <a:srgbClr val="1F497D"/>
              </a:solidFill>
              <a:prstDash val="solid"/>
              <a:miter lim="10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2446" name="Group 311"/>
          <p:cNvGrpSpPr>
            <a:grpSpLocks/>
          </p:cNvGrpSpPr>
          <p:nvPr/>
        </p:nvGrpSpPr>
        <p:grpSpPr bwMode="auto">
          <a:xfrm>
            <a:off x="7813675" y="503238"/>
            <a:ext cx="898525" cy="4105275"/>
            <a:chOff x="2971" y="618"/>
            <a:chExt cx="566" cy="2305"/>
          </a:xfrm>
        </p:grpSpPr>
        <p:sp>
          <p:nvSpPr>
            <p:cNvPr id="2447" name="Text Box 312"/>
            <p:cNvSpPr>
              <a:spLocks noChangeArrowheads="1"/>
            </p:cNvSpPr>
            <p:nvPr/>
          </p:nvSpPr>
          <p:spPr bwMode="auto">
            <a:xfrm>
              <a:off x="2971" y="618"/>
              <a:ext cx="499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/>
              <a:r>
                <a:rPr lang="en-US" altLang="zh-CN" sz="2000">
                  <a:solidFill>
                    <a:schemeClr val="tx2"/>
                  </a:solidFill>
                  <a:latin typeface="Times New Roman" pitchFamily="18" charset="0"/>
                  <a:ea typeface="宋体" charset="-122"/>
                </a:rPr>
                <a:t>100</a:t>
              </a:r>
            </a:p>
          </p:txBody>
        </p:sp>
        <p:sp>
          <p:nvSpPr>
            <p:cNvPr id="2448" name="Text Box 313"/>
            <p:cNvSpPr>
              <a:spLocks noChangeArrowheads="1"/>
            </p:cNvSpPr>
            <p:nvPr/>
          </p:nvSpPr>
          <p:spPr bwMode="auto">
            <a:xfrm>
              <a:off x="3007" y="827"/>
              <a:ext cx="448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/>
              <a:r>
                <a:rPr lang="en-US" altLang="zh-CN" sz="2000">
                  <a:solidFill>
                    <a:schemeClr val="tx2"/>
                  </a:solidFill>
                  <a:latin typeface="Times New Roman" pitchFamily="18" charset="0"/>
                  <a:ea typeface="宋体" charset="-122"/>
                </a:rPr>
                <a:t>90</a:t>
              </a:r>
            </a:p>
          </p:txBody>
        </p:sp>
        <p:sp>
          <p:nvSpPr>
            <p:cNvPr id="2449" name="Text Box 314"/>
            <p:cNvSpPr>
              <a:spLocks noChangeArrowheads="1"/>
            </p:cNvSpPr>
            <p:nvPr/>
          </p:nvSpPr>
          <p:spPr bwMode="auto">
            <a:xfrm>
              <a:off x="3016" y="1035"/>
              <a:ext cx="448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/>
              <a:r>
                <a:rPr lang="en-US" altLang="zh-CN" sz="2000">
                  <a:solidFill>
                    <a:schemeClr val="tx2"/>
                  </a:solidFill>
                  <a:latin typeface="Times New Roman" pitchFamily="18" charset="0"/>
                  <a:ea typeface="宋体" charset="-122"/>
                </a:rPr>
                <a:t>80</a:t>
              </a:r>
            </a:p>
          </p:txBody>
        </p:sp>
        <p:sp>
          <p:nvSpPr>
            <p:cNvPr id="2450" name="Text Box 315"/>
            <p:cNvSpPr>
              <a:spLocks noChangeArrowheads="1"/>
            </p:cNvSpPr>
            <p:nvPr/>
          </p:nvSpPr>
          <p:spPr bwMode="auto">
            <a:xfrm>
              <a:off x="3007" y="1253"/>
              <a:ext cx="455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/>
              <a:r>
                <a:rPr lang="en-US" altLang="zh-CN" sz="2000">
                  <a:solidFill>
                    <a:schemeClr val="tx2"/>
                  </a:solidFill>
                  <a:latin typeface="Times New Roman" pitchFamily="18" charset="0"/>
                  <a:ea typeface="宋体" charset="-122"/>
                </a:rPr>
                <a:t>70</a:t>
              </a:r>
            </a:p>
          </p:txBody>
        </p:sp>
        <p:sp>
          <p:nvSpPr>
            <p:cNvPr id="2451" name="Text Box 316"/>
            <p:cNvSpPr>
              <a:spLocks noChangeArrowheads="1"/>
            </p:cNvSpPr>
            <p:nvPr/>
          </p:nvSpPr>
          <p:spPr bwMode="auto">
            <a:xfrm>
              <a:off x="2998" y="1461"/>
              <a:ext cx="358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/>
              <a:r>
                <a:rPr lang="en-US" altLang="zh-CN" sz="2000">
                  <a:solidFill>
                    <a:schemeClr val="tx2"/>
                  </a:solidFill>
                  <a:latin typeface="Times New Roman" pitchFamily="18" charset="0"/>
                  <a:ea typeface="宋体" charset="-122"/>
                </a:rPr>
                <a:t>60</a:t>
              </a:r>
            </a:p>
          </p:txBody>
        </p:sp>
        <p:sp>
          <p:nvSpPr>
            <p:cNvPr id="2452" name="Text Box 317"/>
            <p:cNvSpPr>
              <a:spLocks noChangeArrowheads="1"/>
            </p:cNvSpPr>
            <p:nvPr/>
          </p:nvSpPr>
          <p:spPr bwMode="auto">
            <a:xfrm>
              <a:off x="2998" y="1679"/>
              <a:ext cx="449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/>
              <a:r>
                <a:rPr lang="en-US" altLang="zh-CN" sz="2000">
                  <a:solidFill>
                    <a:schemeClr val="tx2"/>
                  </a:solidFill>
                  <a:latin typeface="Times New Roman" pitchFamily="18" charset="0"/>
                  <a:ea typeface="宋体" charset="-122"/>
                </a:rPr>
                <a:t>50</a:t>
              </a:r>
            </a:p>
          </p:txBody>
        </p:sp>
        <p:sp>
          <p:nvSpPr>
            <p:cNvPr id="2453" name="Text Box 318"/>
            <p:cNvSpPr>
              <a:spLocks noChangeArrowheads="1"/>
            </p:cNvSpPr>
            <p:nvPr/>
          </p:nvSpPr>
          <p:spPr bwMode="auto">
            <a:xfrm>
              <a:off x="2989" y="1870"/>
              <a:ext cx="455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/>
              <a:r>
                <a:rPr lang="en-US" altLang="zh-CN" sz="2000">
                  <a:solidFill>
                    <a:schemeClr val="tx2"/>
                  </a:solidFill>
                  <a:latin typeface="Times New Roman" pitchFamily="18" charset="0"/>
                  <a:ea typeface="宋体" charset="-122"/>
                </a:rPr>
                <a:t>40</a:t>
              </a:r>
            </a:p>
          </p:txBody>
        </p:sp>
        <p:sp>
          <p:nvSpPr>
            <p:cNvPr id="2454" name="Text Box 319"/>
            <p:cNvSpPr>
              <a:spLocks noChangeArrowheads="1"/>
            </p:cNvSpPr>
            <p:nvPr/>
          </p:nvSpPr>
          <p:spPr bwMode="auto">
            <a:xfrm>
              <a:off x="2989" y="2069"/>
              <a:ext cx="467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/>
              <a:r>
                <a:rPr lang="en-US" altLang="zh-CN" sz="2000">
                  <a:solidFill>
                    <a:schemeClr val="tx2"/>
                  </a:solidFill>
                  <a:latin typeface="Times New Roman" pitchFamily="18" charset="0"/>
                  <a:ea typeface="宋体" charset="-122"/>
                </a:rPr>
                <a:t>30</a:t>
              </a:r>
            </a:p>
          </p:txBody>
        </p:sp>
        <p:sp>
          <p:nvSpPr>
            <p:cNvPr id="2455" name="Text Box 320"/>
            <p:cNvSpPr>
              <a:spLocks noChangeArrowheads="1"/>
            </p:cNvSpPr>
            <p:nvPr/>
          </p:nvSpPr>
          <p:spPr bwMode="auto">
            <a:xfrm>
              <a:off x="2989" y="2278"/>
              <a:ext cx="455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/>
              <a:r>
                <a:rPr lang="en-US" altLang="zh-CN" sz="2000">
                  <a:solidFill>
                    <a:schemeClr val="tx2"/>
                  </a:solidFill>
                  <a:latin typeface="Times New Roman" pitchFamily="18" charset="0"/>
                  <a:ea typeface="宋体" charset="-122"/>
                </a:rPr>
                <a:t>20</a:t>
              </a:r>
            </a:p>
          </p:txBody>
        </p:sp>
        <p:sp>
          <p:nvSpPr>
            <p:cNvPr id="2456" name="Text Box 321"/>
            <p:cNvSpPr>
              <a:spLocks noChangeArrowheads="1"/>
            </p:cNvSpPr>
            <p:nvPr/>
          </p:nvSpPr>
          <p:spPr bwMode="auto">
            <a:xfrm>
              <a:off x="2998" y="2496"/>
              <a:ext cx="539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/>
              <a:r>
                <a:rPr lang="en-US" altLang="zh-CN" sz="2000">
                  <a:solidFill>
                    <a:schemeClr val="tx2"/>
                  </a:solidFill>
                  <a:latin typeface="Times New Roman" pitchFamily="18" charset="0"/>
                  <a:ea typeface="宋体" charset="-122"/>
                </a:rPr>
                <a:t>10</a:t>
              </a:r>
            </a:p>
          </p:txBody>
        </p:sp>
        <p:sp>
          <p:nvSpPr>
            <p:cNvPr id="2457" name="Text Box 322"/>
            <p:cNvSpPr>
              <a:spLocks noChangeArrowheads="1"/>
            </p:cNvSpPr>
            <p:nvPr/>
          </p:nvSpPr>
          <p:spPr bwMode="auto">
            <a:xfrm>
              <a:off x="3041" y="2687"/>
              <a:ext cx="320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/>
              <a:r>
                <a:rPr lang="en-US" altLang="zh-CN" sz="2000">
                  <a:solidFill>
                    <a:schemeClr val="tx2"/>
                  </a:solidFill>
                  <a:latin typeface="Times New Roman" pitchFamily="18" charset="0"/>
                  <a:ea typeface="宋体" charset="-122"/>
                </a:rPr>
                <a:t>0</a:t>
              </a:r>
            </a:p>
          </p:txBody>
        </p:sp>
      </p:grpSp>
      <p:sp>
        <p:nvSpPr>
          <p:cNvPr id="2458" name="AutoShape 82"/>
          <p:cNvSpPr>
            <a:spLocks noChangeArrowheads="1"/>
          </p:cNvSpPr>
          <p:nvPr/>
        </p:nvSpPr>
        <p:spPr bwMode="auto">
          <a:xfrm>
            <a:off x="6958013" y="4914900"/>
            <a:ext cx="1165225" cy="1517650"/>
          </a:xfrm>
          <a:prstGeom prst="roundRect">
            <a:avLst>
              <a:gd name="adj" fmla="val 16667"/>
            </a:avLst>
          </a:prstGeom>
          <a:solidFill>
            <a:srgbClr val="FF0000">
              <a:alpha val="43137"/>
            </a:srgbClr>
          </a:solidFill>
          <a:ln w="9525" cap="flat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zh-CN">
              <a:latin typeface="Times New Roman" pitchFamily="18" charset="0"/>
              <a:ea typeface="宋体" charset="-122"/>
            </a:endParaRPr>
          </a:p>
        </p:txBody>
      </p:sp>
      <p:sp>
        <p:nvSpPr>
          <p:cNvPr id="2459" name="Line 83"/>
          <p:cNvSpPr>
            <a:spLocks noChangeShapeType="1"/>
          </p:cNvSpPr>
          <p:nvPr/>
        </p:nvSpPr>
        <p:spPr bwMode="auto">
          <a:xfrm flipH="1">
            <a:off x="7443788" y="576263"/>
            <a:ext cx="0" cy="5254625"/>
          </a:xfrm>
          <a:prstGeom prst="line">
            <a:avLst/>
          </a:prstGeom>
          <a:noFill/>
          <a:ln w="9525" cap="flat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" name="Line 84"/>
          <p:cNvSpPr>
            <a:spLocks noChangeShapeType="1"/>
          </p:cNvSpPr>
          <p:nvPr/>
        </p:nvSpPr>
        <p:spPr bwMode="auto">
          <a:xfrm flipH="1">
            <a:off x="7586663" y="576263"/>
            <a:ext cx="0" cy="5265737"/>
          </a:xfrm>
          <a:prstGeom prst="line">
            <a:avLst/>
          </a:prstGeom>
          <a:noFill/>
          <a:ln w="9525" cap="flat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461" name="Group 85"/>
          <p:cNvGrpSpPr>
            <a:grpSpLocks/>
          </p:cNvGrpSpPr>
          <p:nvPr/>
        </p:nvGrpSpPr>
        <p:grpSpPr bwMode="auto">
          <a:xfrm>
            <a:off x="7442200" y="1754188"/>
            <a:ext cx="144463" cy="2838450"/>
            <a:chOff x="7958" y="4230"/>
            <a:chExt cx="196" cy="3873"/>
          </a:xfrm>
        </p:grpSpPr>
        <p:sp>
          <p:nvSpPr>
            <p:cNvPr id="2462" name="Rectangle 86"/>
            <p:cNvSpPr>
              <a:spLocks noChangeArrowheads="1"/>
            </p:cNvSpPr>
            <p:nvPr/>
          </p:nvSpPr>
          <p:spPr bwMode="auto">
            <a:xfrm>
              <a:off x="7966" y="4278"/>
              <a:ext cx="180" cy="3825"/>
            </a:xfrm>
            <a:prstGeom prst="rect">
              <a:avLst/>
            </a:prstGeom>
            <a:solidFill>
              <a:srgbClr val="FF0000">
                <a:alpha val="4313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zh-CN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2463" name="Oval 87"/>
            <p:cNvSpPr>
              <a:spLocks noChangeArrowheads="1"/>
            </p:cNvSpPr>
            <p:nvPr/>
          </p:nvSpPr>
          <p:spPr bwMode="auto">
            <a:xfrm>
              <a:off x="7958" y="4230"/>
              <a:ext cx="196" cy="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zh-CN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2464" name="Group 88"/>
          <p:cNvGrpSpPr>
            <a:grpSpLocks/>
          </p:cNvGrpSpPr>
          <p:nvPr/>
        </p:nvGrpSpPr>
        <p:grpSpPr bwMode="auto">
          <a:xfrm>
            <a:off x="7280275" y="733425"/>
            <a:ext cx="490538" cy="3675063"/>
            <a:chOff x="5622" y="3035"/>
            <a:chExt cx="726" cy="4744"/>
          </a:xfrm>
        </p:grpSpPr>
        <p:grpSp>
          <p:nvGrpSpPr>
            <p:cNvPr id="2465" name="Group 89"/>
            <p:cNvGrpSpPr>
              <a:grpSpLocks/>
            </p:cNvGrpSpPr>
            <p:nvPr/>
          </p:nvGrpSpPr>
          <p:grpSpPr bwMode="auto">
            <a:xfrm>
              <a:off x="5622" y="3035"/>
              <a:ext cx="262" cy="4739"/>
              <a:chOff x="5622" y="5839"/>
              <a:chExt cx="262" cy="4739"/>
            </a:xfrm>
          </p:grpSpPr>
          <p:grpSp>
            <p:nvGrpSpPr>
              <p:cNvPr id="2466" name="xjhzhh5"/>
              <p:cNvGrpSpPr>
                <a:grpSpLocks/>
              </p:cNvGrpSpPr>
              <p:nvPr/>
            </p:nvGrpSpPr>
            <p:grpSpPr bwMode="auto">
              <a:xfrm rot="-5400000">
                <a:off x="5275" y="9032"/>
                <a:ext cx="950" cy="252"/>
                <a:chOff x="2400" y="2160"/>
                <a:chExt cx="3200" cy="240"/>
              </a:xfrm>
            </p:grpSpPr>
            <p:sp>
              <p:nvSpPr>
                <p:cNvPr id="2467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2400" y="2160"/>
                  <a:ext cx="0" cy="24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8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25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9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27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0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28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1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30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2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3200" y="2220"/>
                  <a:ext cx="0" cy="18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3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33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4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35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5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36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6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38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7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4000" y="2160"/>
                  <a:ext cx="0" cy="24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8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41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9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43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80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44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81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46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82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4800" y="2220"/>
                  <a:ext cx="0" cy="18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83" name="Line 107"/>
                <p:cNvSpPr>
                  <a:spLocks noChangeShapeType="1"/>
                </p:cNvSpPr>
                <p:nvPr/>
              </p:nvSpPr>
              <p:spPr bwMode="auto">
                <a:xfrm flipH="1">
                  <a:off x="49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84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51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85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52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86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54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87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5600" y="2160"/>
                  <a:ext cx="0" cy="24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488" name="xjhzhh5"/>
              <p:cNvGrpSpPr>
                <a:grpSpLocks/>
              </p:cNvGrpSpPr>
              <p:nvPr/>
            </p:nvGrpSpPr>
            <p:grpSpPr bwMode="auto">
              <a:xfrm rot="-5400000">
                <a:off x="5279" y="7142"/>
                <a:ext cx="950" cy="252"/>
                <a:chOff x="2400" y="2160"/>
                <a:chExt cx="3200" cy="240"/>
              </a:xfrm>
            </p:grpSpPr>
            <p:sp>
              <p:nvSpPr>
                <p:cNvPr id="2489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2400" y="2160"/>
                  <a:ext cx="0" cy="24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90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25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91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27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92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28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93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30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94" name="Line 118"/>
                <p:cNvSpPr>
                  <a:spLocks noChangeShapeType="1"/>
                </p:cNvSpPr>
                <p:nvPr/>
              </p:nvSpPr>
              <p:spPr bwMode="auto">
                <a:xfrm flipH="1">
                  <a:off x="3200" y="2220"/>
                  <a:ext cx="0" cy="18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95" name="Line 119"/>
                <p:cNvSpPr>
                  <a:spLocks noChangeShapeType="1"/>
                </p:cNvSpPr>
                <p:nvPr/>
              </p:nvSpPr>
              <p:spPr bwMode="auto">
                <a:xfrm flipH="1">
                  <a:off x="33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96" name="Line 120"/>
                <p:cNvSpPr>
                  <a:spLocks noChangeShapeType="1"/>
                </p:cNvSpPr>
                <p:nvPr/>
              </p:nvSpPr>
              <p:spPr bwMode="auto">
                <a:xfrm flipH="1">
                  <a:off x="35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97" name="Line 121"/>
                <p:cNvSpPr>
                  <a:spLocks noChangeShapeType="1"/>
                </p:cNvSpPr>
                <p:nvPr/>
              </p:nvSpPr>
              <p:spPr bwMode="auto">
                <a:xfrm flipH="1">
                  <a:off x="36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98" name="Line 122"/>
                <p:cNvSpPr>
                  <a:spLocks noChangeShapeType="1"/>
                </p:cNvSpPr>
                <p:nvPr/>
              </p:nvSpPr>
              <p:spPr bwMode="auto">
                <a:xfrm flipH="1">
                  <a:off x="38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99" name="Line 123"/>
                <p:cNvSpPr>
                  <a:spLocks noChangeShapeType="1"/>
                </p:cNvSpPr>
                <p:nvPr/>
              </p:nvSpPr>
              <p:spPr bwMode="auto">
                <a:xfrm flipH="1">
                  <a:off x="4000" y="2160"/>
                  <a:ext cx="0" cy="24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00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41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01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43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02" name="Line 126"/>
                <p:cNvSpPr>
                  <a:spLocks noChangeShapeType="1"/>
                </p:cNvSpPr>
                <p:nvPr/>
              </p:nvSpPr>
              <p:spPr bwMode="auto">
                <a:xfrm flipH="1">
                  <a:off x="44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03" name="Line 127"/>
                <p:cNvSpPr>
                  <a:spLocks noChangeShapeType="1"/>
                </p:cNvSpPr>
                <p:nvPr/>
              </p:nvSpPr>
              <p:spPr bwMode="auto">
                <a:xfrm flipH="1">
                  <a:off x="46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04" name="Line 128"/>
                <p:cNvSpPr>
                  <a:spLocks noChangeShapeType="1"/>
                </p:cNvSpPr>
                <p:nvPr/>
              </p:nvSpPr>
              <p:spPr bwMode="auto">
                <a:xfrm flipH="1">
                  <a:off x="4800" y="2220"/>
                  <a:ext cx="0" cy="18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05" name="Line 129"/>
                <p:cNvSpPr>
                  <a:spLocks noChangeShapeType="1"/>
                </p:cNvSpPr>
                <p:nvPr/>
              </p:nvSpPr>
              <p:spPr bwMode="auto">
                <a:xfrm flipH="1">
                  <a:off x="49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06" name="Line 130"/>
                <p:cNvSpPr>
                  <a:spLocks noChangeShapeType="1"/>
                </p:cNvSpPr>
                <p:nvPr/>
              </p:nvSpPr>
              <p:spPr bwMode="auto">
                <a:xfrm flipH="1">
                  <a:off x="51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07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52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08" name="Line 132"/>
                <p:cNvSpPr>
                  <a:spLocks noChangeShapeType="1"/>
                </p:cNvSpPr>
                <p:nvPr/>
              </p:nvSpPr>
              <p:spPr bwMode="auto">
                <a:xfrm flipH="1">
                  <a:off x="54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09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5600" y="2160"/>
                  <a:ext cx="0" cy="24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510" name="xjhzhh5"/>
              <p:cNvGrpSpPr>
                <a:grpSpLocks/>
              </p:cNvGrpSpPr>
              <p:nvPr/>
            </p:nvGrpSpPr>
            <p:grpSpPr bwMode="auto">
              <a:xfrm rot="-5400000">
                <a:off x="5283" y="9977"/>
                <a:ext cx="950" cy="252"/>
                <a:chOff x="2400" y="2160"/>
                <a:chExt cx="3200" cy="240"/>
              </a:xfrm>
            </p:grpSpPr>
            <p:sp>
              <p:nvSpPr>
                <p:cNvPr id="2511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2400" y="2160"/>
                  <a:ext cx="0" cy="24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12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25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13" name="Line 137"/>
                <p:cNvSpPr>
                  <a:spLocks noChangeShapeType="1"/>
                </p:cNvSpPr>
                <p:nvPr/>
              </p:nvSpPr>
              <p:spPr bwMode="auto">
                <a:xfrm flipH="1">
                  <a:off x="27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14" name="Line 138"/>
                <p:cNvSpPr>
                  <a:spLocks noChangeShapeType="1"/>
                </p:cNvSpPr>
                <p:nvPr/>
              </p:nvSpPr>
              <p:spPr bwMode="auto">
                <a:xfrm flipH="1">
                  <a:off x="28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15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30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16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3200" y="2220"/>
                  <a:ext cx="0" cy="18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17" name="Line 141"/>
                <p:cNvSpPr>
                  <a:spLocks noChangeShapeType="1"/>
                </p:cNvSpPr>
                <p:nvPr/>
              </p:nvSpPr>
              <p:spPr bwMode="auto">
                <a:xfrm flipH="1">
                  <a:off x="33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18" name="Line 142"/>
                <p:cNvSpPr>
                  <a:spLocks noChangeShapeType="1"/>
                </p:cNvSpPr>
                <p:nvPr/>
              </p:nvSpPr>
              <p:spPr bwMode="auto">
                <a:xfrm flipH="1">
                  <a:off x="35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19" name="Line 143"/>
                <p:cNvSpPr>
                  <a:spLocks noChangeShapeType="1"/>
                </p:cNvSpPr>
                <p:nvPr/>
              </p:nvSpPr>
              <p:spPr bwMode="auto">
                <a:xfrm flipH="1">
                  <a:off x="36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20" name="Line 144"/>
                <p:cNvSpPr>
                  <a:spLocks noChangeShapeType="1"/>
                </p:cNvSpPr>
                <p:nvPr/>
              </p:nvSpPr>
              <p:spPr bwMode="auto">
                <a:xfrm flipH="1">
                  <a:off x="38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21" name="Line 145"/>
                <p:cNvSpPr>
                  <a:spLocks noChangeShapeType="1"/>
                </p:cNvSpPr>
                <p:nvPr/>
              </p:nvSpPr>
              <p:spPr bwMode="auto">
                <a:xfrm flipH="1">
                  <a:off x="4000" y="2160"/>
                  <a:ext cx="0" cy="24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22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41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23" name="Line 147"/>
                <p:cNvSpPr>
                  <a:spLocks noChangeShapeType="1"/>
                </p:cNvSpPr>
                <p:nvPr/>
              </p:nvSpPr>
              <p:spPr bwMode="auto">
                <a:xfrm flipH="1">
                  <a:off x="43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24" name="Line 148"/>
                <p:cNvSpPr>
                  <a:spLocks noChangeShapeType="1"/>
                </p:cNvSpPr>
                <p:nvPr/>
              </p:nvSpPr>
              <p:spPr bwMode="auto">
                <a:xfrm flipH="1">
                  <a:off x="44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25" name="Line 149"/>
                <p:cNvSpPr>
                  <a:spLocks noChangeShapeType="1"/>
                </p:cNvSpPr>
                <p:nvPr/>
              </p:nvSpPr>
              <p:spPr bwMode="auto">
                <a:xfrm flipH="1">
                  <a:off x="46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26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4800" y="2220"/>
                  <a:ext cx="0" cy="18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27" name="Line 151"/>
                <p:cNvSpPr>
                  <a:spLocks noChangeShapeType="1"/>
                </p:cNvSpPr>
                <p:nvPr/>
              </p:nvSpPr>
              <p:spPr bwMode="auto">
                <a:xfrm flipH="1">
                  <a:off x="49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28" name="Line 152"/>
                <p:cNvSpPr>
                  <a:spLocks noChangeShapeType="1"/>
                </p:cNvSpPr>
                <p:nvPr/>
              </p:nvSpPr>
              <p:spPr bwMode="auto">
                <a:xfrm flipH="1">
                  <a:off x="51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29" name="Line 153"/>
                <p:cNvSpPr>
                  <a:spLocks noChangeShapeType="1"/>
                </p:cNvSpPr>
                <p:nvPr/>
              </p:nvSpPr>
              <p:spPr bwMode="auto">
                <a:xfrm flipH="1">
                  <a:off x="52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30" name="Line 154"/>
                <p:cNvSpPr>
                  <a:spLocks noChangeShapeType="1"/>
                </p:cNvSpPr>
                <p:nvPr/>
              </p:nvSpPr>
              <p:spPr bwMode="auto">
                <a:xfrm flipH="1">
                  <a:off x="54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31" name="Line 155"/>
                <p:cNvSpPr>
                  <a:spLocks noChangeShapeType="1"/>
                </p:cNvSpPr>
                <p:nvPr/>
              </p:nvSpPr>
              <p:spPr bwMode="auto">
                <a:xfrm flipH="1">
                  <a:off x="5600" y="2160"/>
                  <a:ext cx="0" cy="24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532" name="xjhzhh5"/>
              <p:cNvGrpSpPr>
                <a:grpSpLocks/>
              </p:cNvGrpSpPr>
              <p:nvPr/>
            </p:nvGrpSpPr>
            <p:grpSpPr bwMode="auto">
              <a:xfrm rot="-5400000">
                <a:off x="5273" y="8086"/>
                <a:ext cx="950" cy="252"/>
                <a:chOff x="2400" y="2160"/>
                <a:chExt cx="3200" cy="240"/>
              </a:xfrm>
            </p:grpSpPr>
            <p:sp>
              <p:nvSpPr>
                <p:cNvPr id="2533" name="Line 157"/>
                <p:cNvSpPr>
                  <a:spLocks noChangeShapeType="1"/>
                </p:cNvSpPr>
                <p:nvPr/>
              </p:nvSpPr>
              <p:spPr bwMode="auto">
                <a:xfrm flipH="1">
                  <a:off x="2400" y="2160"/>
                  <a:ext cx="0" cy="24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34" name="Line 158"/>
                <p:cNvSpPr>
                  <a:spLocks noChangeShapeType="1"/>
                </p:cNvSpPr>
                <p:nvPr/>
              </p:nvSpPr>
              <p:spPr bwMode="auto">
                <a:xfrm flipH="1">
                  <a:off x="25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35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27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36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28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37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30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38" name="Line 162"/>
                <p:cNvSpPr>
                  <a:spLocks noChangeShapeType="1"/>
                </p:cNvSpPr>
                <p:nvPr/>
              </p:nvSpPr>
              <p:spPr bwMode="auto">
                <a:xfrm flipH="1">
                  <a:off x="3200" y="2220"/>
                  <a:ext cx="0" cy="18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39" name="Line 163"/>
                <p:cNvSpPr>
                  <a:spLocks noChangeShapeType="1"/>
                </p:cNvSpPr>
                <p:nvPr/>
              </p:nvSpPr>
              <p:spPr bwMode="auto">
                <a:xfrm flipH="1">
                  <a:off x="33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40" name="Line 164"/>
                <p:cNvSpPr>
                  <a:spLocks noChangeShapeType="1"/>
                </p:cNvSpPr>
                <p:nvPr/>
              </p:nvSpPr>
              <p:spPr bwMode="auto">
                <a:xfrm flipH="1">
                  <a:off x="35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41" name="Line 165"/>
                <p:cNvSpPr>
                  <a:spLocks noChangeShapeType="1"/>
                </p:cNvSpPr>
                <p:nvPr/>
              </p:nvSpPr>
              <p:spPr bwMode="auto">
                <a:xfrm flipH="1">
                  <a:off x="36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42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38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43" name="Line 167"/>
                <p:cNvSpPr>
                  <a:spLocks noChangeShapeType="1"/>
                </p:cNvSpPr>
                <p:nvPr/>
              </p:nvSpPr>
              <p:spPr bwMode="auto">
                <a:xfrm flipH="1">
                  <a:off x="4000" y="2160"/>
                  <a:ext cx="0" cy="24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44" name="Line 168"/>
                <p:cNvSpPr>
                  <a:spLocks noChangeShapeType="1"/>
                </p:cNvSpPr>
                <p:nvPr/>
              </p:nvSpPr>
              <p:spPr bwMode="auto">
                <a:xfrm flipH="1">
                  <a:off x="41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45" name="Line 169"/>
                <p:cNvSpPr>
                  <a:spLocks noChangeShapeType="1"/>
                </p:cNvSpPr>
                <p:nvPr/>
              </p:nvSpPr>
              <p:spPr bwMode="auto">
                <a:xfrm flipH="1">
                  <a:off x="43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46" name="Line 170"/>
                <p:cNvSpPr>
                  <a:spLocks noChangeShapeType="1"/>
                </p:cNvSpPr>
                <p:nvPr/>
              </p:nvSpPr>
              <p:spPr bwMode="auto">
                <a:xfrm flipH="1">
                  <a:off x="44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47" name="Line 171"/>
                <p:cNvSpPr>
                  <a:spLocks noChangeShapeType="1"/>
                </p:cNvSpPr>
                <p:nvPr/>
              </p:nvSpPr>
              <p:spPr bwMode="auto">
                <a:xfrm flipH="1">
                  <a:off x="46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48" name="Line 172"/>
                <p:cNvSpPr>
                  <a:spLocks noChangeShapeType="1"/>
                </p:cNvSpPr>
                <p:nvPr/>
              </p:nvSpPr>
              <p:spPr bwMode="auto">
                <a:xfrm flipH="1">
                  <a:off x="4800" y="2220"/>
                  <a:ext cx="0" cy="18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49" name="Line 173"/>
                <p:cNvSpPr>
                  <a:spLocks noChangeShapeType="1"/>
                </p:cNvSpPr>
                <p:nvPr/>
              </p:nvSpPr>
              <p:spPr bwMode="auto">
                <a:xfrm flipH="1">
                  <a:off x="49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50" name="Line 174"/>
                <p:cNvSpPr>
                  <a:spLocks noChangeShapeType="1"/>
                </p:cNvSpPr>
                <p:nvPr/>
              </p:nvSpPr>
              <p:spPr bwMode="auto">
                <a:xfrm flipH="1">
                  <a:off x="51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51" name="Line 175"/>
                <p:cNvSpPr>
                  <a:spLocks noChangeShapeType="1"/>
                </p:cNvSpPr>
                <p:nvPr/>
              </p:nvSpPr>
              <p:spPr bwMode="auto">
                <a:xfrm flipH="1">
                  <a:off x="52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52" name="Line 176"/>
                <p:cNvSpPr>
                  <a:spLocks noChangeShapeType="1"/>
                </p:cNvSpPr>
                <p:nvPr/>
              </p:nvSpPr>
              <p:spPr bwMode="auto">
                <a:xfrm flipH="1">
                  <a:off x="54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53" name="Line 177"/>
                <p:cNvSpPr>
                  <a:spLocks noChangeShapeType="1"/>
                </p:cNvSpPr>
                <p:nvPr/>
              </p:nvSpPr>
              <p:spPr bwMode="auto">
                <a:xfrm flipH="1">
                  <a:off x="5600" y="2160"/>
                  <a:ext cx="0" cy="24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554" name="xjhzhh5"/>
              <p:cNvGrpSpPr>
                <a:grpSpLocks/>
              </p:cNvGrpSpPr>
              <p:nvPr/>
            </p:nvGrpSpPr>
            <p:grpSpPr bwMode="auto">
              <a:xfrm rot="-5400000">
                <a:off x="5283" y="6188"/>
                <a:ext cx="950" cy="252"/>
                <a:chOff x="2400" y="2160"/>
                <a:chExt cx="3200" cy="240"/>
              </a:xfrm>
            </p:grpSpPr>
            <p:sp>
              <p:nvSpPr>
                <p:cNvPr id="2555" name="Line 179"/>
                <p:cNvSpPr>
                  <a:spLocks noChangeShapeType="1"/>
                </p:cNvSpPr>
                <p:nvPr/>
              </p:nvSpPr>
              <p:spPr bwMode="auto">
                <a:xfrm flipH="1">
                  <a:off x="2400" y="2160"/>
                  <a:ext cx="0" cy="24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56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25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57" name="Line 181"/>
                <p:cNvSpPr>
                  <a:spLocks noChangeShapeType="1"/>
                </p:cNvSpPr>
                <p:nvPr/>
              </p:nvSpPr>
              <p:spPr bwMode="auto">
                <a:xfrm flipH="1">
                  <a:off x="27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58" name="Line 182"/>
                <p:cNvSpPr>
                  <a:spLocks noChangeShapeType="1"/>
                </p:cNvSpPr>
                <p:nvPr/>
              </p:nvSpPr>
              <p:spPr bwMode="auto">
                <a:xfrm flipH="1">
                  <a:off x="28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59" name="Line 183"/>
                <p:cNvSpPr>
                  <a:spLocks noChangeShapeType="1"/>
                </p:cNvSpPr>
                <p:nvPr/>
              </p:nvSpPr>
              <p:spPr bwMode="auto">
                <a:xfrm flipH="1">
                  <a:off x="30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0" name="Line 184"/>
                <p:cNvSpPr>
                  <a:spLocks noChangeShapeType="1"/>
                </p:cNvSpPr>
                <p:nvPr/>
              </p:nvSpPr>
              <p:spPr bwMode="auto">
                <a:xfrm flipH="1">
                  <a:off x="3200" y="2220"/>
                  <a:ext cx="0" cy="18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1" name="Line 185"/>
                <p:cNvSpPr>
                  <a:spLocks noChangeShapeType="1"/>
                </p:cNvSpPr>
                <p:nvPr/>
              </p:nvSpPr>
              <p:spPr bwMode="auto">
                <a:xfrm flipH="1">
                  <a:off x="33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2" name="Line 186"/>
                <p:cNvSpPr>
                  <a:spLocks noChangeShapeType="1"/>
                </p:cNvSpPr>
                <p:nvPr/>
              </p:nvSpPr>
              <p:spPr bwMode="auto">
                <a:xfrm flipH="1">
                  <a:off x="35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3" name="Line 187"/>
                <p:cNvSpPr>
                  <a:spLocks noChangeShapeType="1"/>
                </p:cNvSpPr>
                <p:nvPr/>
              </p:nvSpPr>
              <p:spPr bwMode="auto">
                <a:xfrm flipH="1">
                  <a:off x="36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4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38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5" name="Line 189"/>
                <p:cNvSpPr>
                  <a:spLocks noChangeShapeType="1"/>
                </p:cNvSpPr>
                <p:nvPr/>
              </p:nvSpPr>
              <p:spPr bwMode="auto">
                <a:xfrm flipH="1">
                  <a:off x="4000" y="2160"/>
                  <a:ext cx="0" cy="24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6" name="Line 190"/>
                <p:cNvSpPr>
                  <a:spLocks noChangeShapeType="1"/>
                </p:cNvSpPr>
                <p:nvPr/>
              </p:nvSpPr>
              <p:spPr bwMode="auto">
                <a:xfrm flipH="1">
                  <a:off x="41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7" name="Line 191"/>
                <p:cNvSpPr>
                  <a:spLocks noChangeShapeType="1"/>
                </p:cNvSpPr>
                <p:nvPr/>
              </p:nvSpPr>
              <p:spPr bwMode="auto">
                <a:xfrm flipH="1">
                  <a:off x="43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8" name="Line 192"/>
                <p:cNvSpPr>
                  <a:spLocks noChangeShapeType="1"/>
                </p:cNvSpPr>
                <p:nvPr/>
              </p:nvSpPr>
              <p:spPr bwMode="auto">
                <a:xfrm flipH="1">
                  <a:off x="44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9" name="Line 193"/>
                <p:cNvSpPr>
                  <a:spLocks noChangeShapeType="1"/>
                </p:cNvSpPr>
                <p:nvPr/>
              </p:nvSpPr>
              <p:spPr bwMode="auto">
                <a:xfrm flipH="1">
                  <a:off x="46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70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4800" y="2220"/>
                  <a:ext cx="0" cy="18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71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49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72" name="Line 196"/>
                <p:cNvSpPr>
                  <a:spLocks noChangeShapeType="1"/>
                </p:cNvSpPr>
                <p:nvPr/>
              </p:nvSpPr>
              <p:spPr bwMode="auto">
                <a:xfrm flipH="1">
                  <a:off x="51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73" name="Line 197"/>
                <p:cNvSpPr>
                  <a:spLocks noChangeShapeType="1"/>
                </p:cNvSpPr>
                <p:nvPr/>
              </p:nvSpPr>
              <p:spPr bwMode="auto">
                <a:xfrm flipH="1">
                  <a:off x="52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74" name="Line 198"/>
                <p:cNvSpPr>
                  <a:spLocks noChangeShapeType="1"/>
                </p:cNvSpPr>
                <p:nvPr/>
              </p:nvSpPr>
              <p:spPr bwMode="auto">
                <a:xfrm flipH="1">
                  <a:off x="54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75" name="Line 199"/>
                <p:cNvSpPr>
                  <a:spLocks noChangeShapeType="1"/>
                </p:cNvSpPr>
                <p:nvPr/>
              </p:nvSpPr>
              <p:spPr bwMode="auto">
                <a:xfrm flipH="1">
                  <a:off x="5600" y="2160"/>
                  <a:ext cx="0" cy="24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576" name="Group 200"/>
            <p:cNvGrpSpPr>
              <a:grpSpLocks/>
            </p:cNvGrpSpPr>
            <p:nvPr/>
          </p:nvGrpSpPr>
          <p:grpSpPr bwMode="auto">
            <a:xfrm flipH="1">
              <a:off x="6086" y="3040"/>
              <a:ext cx="262" cy="4739"/>
              <a:chOff x="5622" y="5839"/>
              <a:chExt cx="262" cy="4739"/>
            </a:xfrm>
          </p:grpSpPr>
          <p:grpSp>
            <p:nvGrpSpPr>
              <p:cNvPr id="2577" name="xjhzhh5"/>
              <p:cNvGrpSpPr>
                <a:grpSpLocks/>
              </p:cNvGrpSpPr>
              <p:nvPr/>
            </p:nvGrpSpPr>
            <p:grpSpPr bwMode="auto">
              <a:xfrm rot="-5400000">
                <a:off x="5275" y="9032"/>
                <a:ext cx="950" cy="252"/>
                <a:chOff x="2400" y="2160"/>
                <a:chExt cx="3200" cy="240"/>
              </a:xfrm>
            </p:grpSpPr>
            <p:sp>
              <p:nvSpPr>
                <p:cNvPr id="2578" name="Line 202"/>
                <p:cNvSpPr>
                  <a:spLocks noChangeShapeType="1"/>
                </p:cNvSpPr>
                <p:nvPr/>
              </p:nvSpPr>
              <p:spPr bwMode="auto">
                <a:xfrm flipH="1">
                  <a:off x="2400" y="2160"/>
                  <a:ext cx="0" cy="24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79" name="Line 203"/>
                <p:cNvSpPr>
                  <a:spLocks noChangeShapeType="1"/>
                </p:cNvSpPr>
                <p:nvPr/>
              </p:nvSpPr>
              <p:spPr bwMode="auto">
                <a:xfrm flipH="1">
                  <a:off x="25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80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27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81" name="Line 205"/>
                <p:cNvSpPr>
                  <a:spLocks noChangeShapeType="1"/>
                </p:cNvSpPr>
                <p:nvPr/>
              </p:nvSpPr>
              <p:spPr bwMode="auto">
                <a:xfrm flipH="1">
                  <a:off x="28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82" name="Line 206"/>
                <p:cNvSpPr>
                  <a:spLocks noChangeShapeType="1"/>
                </p:cNvSpPr>
                <p:nvPr/>
              </p:nvSpPr>
              <p:spPr bwMode="auto">
                <a:xfrm flipH="1">
                  <a:off x="30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83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3200" y="2220"/>
                  <a:ext cx="0" cy="18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84" name="Line 208"/>
                <p:cNvSpPr>
                  <a:spLocks noChangeShapeType="1"/>
                </p:cNvSpPr>
                <p:nvPr/>
              </p:nvSpPr>
              <p:spPr bwMode="auto">
                <a:xfrm flipH="1">
                  <a:off x="33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85" name="Line 209"/>
                <p:cNvSpPr>
                  <a:spLocks noChangeShapeType="1"/>
                </p:cNvSpPr>
                <p:nvPr/>
              </p:nvSpPr>
              <p:spPr bwMode="auto">
                <a:xfrm flipH="1">
                  <a:off x="35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86" name="Line 210"/>
                <p:cNvSpPr>
                  <a:spLocks noChangeShapeType="1"/>
                </p:cNvSpPr>
                <p:nvPr/>
              </p:nvSpPr>
              <p:spPr bwMode="auto">
                <a:xfrm flipH="1">
                  <a:off x="36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87" name="Line 211"/>
                <p:cNvSpPr>
                  <a:spLocks noChangeShapeType="1"/>
                </p:cNvSpPr>
                <p:nvPr/>
              </p:nvSpPr>
              <p:spPr bwMode="auto">
                <a:xfrm flipH="1">
                  <a:off x="38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88" name="Line 212"/>
                <p:cNvSpPr>
                  <a:spLocks noChangeShapeType="1"/>
                </p:cNvSpPr>
                <p:nvPr/>
              </p:nvSpPr>
              <p:spPr bwMode="auto">
                <a:xfrm flipH="1">
                  <a:off x="4000" y="2160"/>
                  <a:ext cx="0" cy="24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89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41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90" name="Line 214"/>
                <p:cNvSpPr>
                  <a:spLocks noChangeShapeType="1"/>
                </p:cNvSpPr>
                <p:nvPr/>
              </p:nvSpPr>
              <p:spPr bwMode="auto">
                <a:xfrm flipH="1">
                  <a:off x="43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91" name="Line 215"/>
                <p:cNvSpPr>
                  <a:spLocks noChangeShapeType="1"/>
                </p:cNvSpPr>
                <p:nvPr/>
              </p:nvSpPr>
              <p:spPr bwMode="auto">
                <a:xfrm flipH="1">
                  <a:off x="44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92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46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93" name="Line 217"/>
                <p:cNvSpPr>
                  <a:spLocks noChangeShapeType="1"/>
                </p:cNvSpPr>
                <p:nvPr/>
              </p:nvSpPr>
              <p:spPr bwMode="auto">
                <a:xfrm flipH="1">
                  <a:off x="4800" y="2220"/>
                  <a:ext cx="0" cy="18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94" name="Line 218"/>
                <p:cNvSpPr>
                  <a:spLocks noChangeShapeType="1"/>
                </p:cNvSpPr>
                <p:nvPr/>
              </p:nvSpPr>
              <p:spPr bwMode="auto">
                <a:xfrm flipH="1">
                  <a:off x="49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95" name="Line 219"/>
                <p:cNvSpPr>
                  <a:spLocks noChangeShapeType="1"/>
                </p:cNvSpPr>
                <p:nvPr/>
              </p:nvSpPr>
              <p:spPr bwMode="auto">
                <a:xfrm flipH="1">
                  <a:off x="51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96" name="Line 220"/>
                <p:cNvSpPr>
                  <a:spLocks noChangeShapeType="1"/>
                </p:cNvSpPr>
                <p:nvPr/>
              </p:nvSpPr>
              <p:spPr bwMode="auto">
                <a:xfrm flipH="1">
                  <a:off x="52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97" name="Line 221"/>
                <p:cNvSpPr>
                  <a:spLocks noChangeShapeType="1"/>
                </p:cNvSpPr>
                <p:nvPr/>
              </p:nvSpPr>
              <p:spPr bwMode="auto">
                <a:xfrm flipH="1">
                  <a:off x="54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98" name="Line 222"/>
                <p:cNvSpPr>
                  <a:spLocks noChangeShapeType="1"/>
                </p:cNvSpPr>
                <p:nvPr/>
              </p:nvSpPr>
              <p:spPr bwMode="auto">
                <a:xfrm flipH="1">
                  <a:off x="5600" y="2160"/>
                  <a:ext cx="0" cy="24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599" name="xjhzhh5"/>
              <p:cNvGrpSpPr>
                <a:grpSpLocks/>
              </p:cNvGrpSpPr>
              <p:nvPr/>
            </p:nvGrpSpPr>
            <p:grpSpPr bwMode="auto">
              <a:xfrm rot="-5400000">
                <a:off x="5279" y="7142"/>
                <a:ext cx="950" cy="252"/>
                <a:chOff x="2400" y="2160"/>
                <a:chExt cx="3200" cy="240"/>
              </a:xfrm>
            </p:grpSpPr>
            <p:sp>
              <p:nvSpPr>
                <p:cNvPr id="2600" name="Line 224"/>
                <p:cNvSpPr>
                  <a:spLocks noChangeShapeType="1"/>
                </p:cNvSpPr>
                <p:nvPr/>
              </p:nvSpPr>
              <p:spPr bwMode="auto">
                <a:xfrm flipH="1">
                  <a:off x="2400" y="2160"/>
                  <a:ext cx="0" cy="24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01" name="Line 225"/>
                <p:cNvSpPr>
                  <a:spLocks noChangeShapeType="1"/>
                </p:cNvSpPr>
                <p:nvPr/>
              </p:nvSpPr>
              <p:spPr bwMode="auto">
                <a:xfrm flipH="1">
                  <a:off x="25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02" name="Line 226"/>
                <p:cNvSpPr>
                  <a:spLocks noChangeShapeType="1"/>
                </p:cNvSpPr>
                <p:nvPr/>
              </p:nvSpPr>
              <p:spPr bwMode="auto">
                <a:xfrm flipH="1">
                  <a:off x="27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03" name="Line 227"/>
                <p:cNvSpPr>
                  <a:spLocks noChangeShapeType="1"/>
                </p:cNvSpPr>
                <p:nvPr/>
              </p:nvSpPr>
              <p:spPr bwMode="auto">
                <a:xfrm flipH="1">
                  <a:off x="28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04" name="Line 228"/>
                <p:cNvSpPr>
                  <a:spLocks noChangeShapeType="1"/>
                </p:cNvSpPr>
                <p:nvPr/>
              </p:nvSpPr>
              <p:spPr bwMode="auto">
                <a:xfrm flipH="1">
                  <a:off x="30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05" name="Line 229"/>
                <p:cNvSpPr>
                  <a:spLocks noChangeShapeType="1"/>
                </p:cNvSpPr>
                <p:nvPr/>
              </p:nvSpPr>
              <p:spPr bwMode="auto">
                <a:xfrm flipH="1">
                  <a:off x="3200" y="2220"/>
                  <a:ext cx="0" cy="18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06" name="Line 230"/>
                <p:cNvSpPr>
                  <a:spLocks noChangeShapeType="1"/>
                </p:cNvSpPr>
                <p:nvPr/>
              </p:nvSpPr>
              <p:spPr bwMode="auto">
                <a:xfrm flipH="1">
                  <a:off x="33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07" name="Line 231"/>
                <p:cNvSpPr>
                  <a:spLocks noChangeShapeType="1"/>
                </p:cNvSpPr>
                <p:nvPr/>
              </p:nvSpPr>
              <p:spPr bwMode="auto">
                <a:xfrm flipH="1">
                  <a:off x="35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08" name="Line 232"/>
                <p:cNvSpPr>
                  <a:spLocks noChangeShapeType="1"/>
                </p:cNvSpPr>
                <p:nvPr/>
              </p:nvSpPr>
              <p:spPr bwMode="auto">
                <a:xfrm flipH="1">
                  <a:off x="36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09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38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10" name="Line 234"/>
                <p:cNvSpPr>
                  <a:spLocks noChangeShapeType="1"/>
                </p:cNvSpPr>
                <p:nvPr/>
              </p:nvSpPr>
              <p:spPr bwMode="auto">
                <a:xfrm flipH="1">
                  <a:off x="4000" y="2160"/>
                  <a:ext cx="0" cy="24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11" name="Line 235"/>
                <p:cNvSpPr>
                  <a:spLocks noChangeShapeType="1"/>
                </p:cNvSpPr>
                <p:nvPr/>
              </p:nvSpPr>
              <p:spPr bwMode="auto">
                <a:xfrm flipH="1">
                  <a:off x="41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12" name="Line 236"/>
                <p:cNvSpPr>
                  <a:spLocks noChangeShapeType="1"/>
                </p:cNvSpPr>
                <p:nvPr/>
              </p:nvSpPr>
              <p:spPr bwMode="auto">
                <a:xfrm flipH="1">
                  <a:off x="43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13" name="Line 237"/>
                <p:cNvSpPr>
                  <a:spLocks noChangeShapeType="1"/>
                </p:cNvSpPr>
                <p:nvPr/>
              </p:nvSpPr>
              <p:spPr bwMode="auto">
                <a:xfrm flipH="1">
                  <a:off x="44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14" name="Line 238"/>
                <p:cNvSpPr>
                  <a:spLocks noChangeShapeType="1"/>
                </p:cNvSpPr>
                <p:nvPr/>
              </p:nvSpPr>
              <p:spPr bwMode="auto">
                <a:xfrm flipH="1">
                  <a:off x="46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15" name="Line 239"/>
                <p:cNvSpPr>
                  <a:spLocks noChangeShapeType="1"/>
                </p:cNvSpPr>
                <p:nvPr/>
              </p:nvSpPr>
              <p:spPr bwMode="auto">
                <a:xfrm flipH="1">
                  <a:off x="4800" y="2220"/>
                  <a:ext cx="0" cy="18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16" name="Line 240"/>
                <p:cNvSpPr>
                  <a:spLocks noChangeShapeType="1"/>
                </p:cNvSpPr>
                <p:nvPr/>
              </p:nvSpPr>
              <p:spPr bwMode="auto">
                <a:xfrm flipH="1">
                  <a:off x="49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17" name="Line 241"/>
                <p:cNvSpPr>
                  <a:spLocks noChangeShapeType="1"/>
                </p:cNvSpPr>
                <p:nvPr/>
              </p:nvSpPr>
              <p:spPr bwMode="auto">
                <a:xfrm flipH="1">
                  <a:off x="51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18" name="Line 242"/>
                <p:cNvSpPr>
                  <a:spLocks noChangeShapeType="1"/>
                </p:cNvSpPr>
                <p:nvPr/>
              </p:nvSpPr>
              <p:spPr bwMode="auto">
                <a:xfrm flipH="1">
                  <a:off x="52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19" name="Line 243"/>
                <p:cNvSpPr>
                  <a:spLocks noChangeShapeType="1"/>
                </p:cNvSpPr>
                <p:nvPr/>
              </p:nvSpPr>
              <p:spPr bwMode="auto">
                <a:xfrm flipH="1">
                  <a:off x="54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20" name="Line 244"/>
                <p:cNvSpPr>
                  <a:spLocks noChangeShapeType="1"/>
                </p:cNvSpPr>
                <p:nvPr/>
              </p:nvSpPr>
              <p:spPr bwMode="auto">
                <a:xfrm flipH="1">
                  <a:off x="5600" y="2160"/>
                  <a:ext cx="0" cy="24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621" name="xjhzhh5"/>
              <p:cNvGrpSpPr>
                <a:grpSpLocks/>
              </p:cNvGrpSpPr>
              <p:nvPr/>
            </p:nvGrpSpPr>
            <p:grpSpPr bwMode="auto">
              <a:xfrm rot="-5400000">
                <a:off x="5283" y="9977"/>
                <a:ext cx="950" cy="252"/>
                <a:chOff x="2400" y="2160"/>
                <a:chExt cx="3200" cy="240"/>
              </a:xfrm>
            </p:grpSpPr>
            <p:sp>
              <p:nvSpPr>
                <p:cNvPr id="2622" name="Line 246"/>
                <p:cNvSpPr>
                  <a:spLocks noChangeShapeType="1"/>
                </p:cNvSpPr>
                <p:nvPr/>
              </p:nvSpPr>
              <p:spPr bwMode="auto">
                <a:xfrm flipH="1">
                  <a:off x="2400" y="2160"/>
                  <a:ext cx="0" cy="24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23" name="Line 247"/>
                <p:cNvSpPr>
                  <a:spLocks noChangeShapeType="1"/>
                </p:cNvSpPr>
                <p:nvPr/>
              </p:nvSpPr>
              <p:spPr bwMode="auto">
                <a:xfrm flipH="1">
                  <a:off x="25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24" name="Line 248"/>
                <p:cNvSpPr>
                  <a:spLocks noChangeShapeType="1"/>
                </p:cNvSpPr>
                <p:nvPr/>
              </p:nvSpPr>
              <p:spPr bwMode="auto">
                <a:xfrm flipH="1">
                  <a:off x="27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25" name="Line 249"/>
                <p:cNvSpPr>
                  <a:spLocks noChangeShapeType="1"/>
                </p:cNvSpPr>
                <p:nvPr/>
              </p:nvSpPr>
              <p:spPr bwMode="auto">
                <a:xfrm flipH="1">
                  <a:off x="28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26" name="Line 250"/>
                <p:cNvSpPr>
                  <a:spLocks noChangeShapeType="1"/>
                </p:cNvSpPr>
                <p:nvPr/>
              </p:nvSpPr>
              <p:spPr bwMode="auto">
                <a:xfrm flipH="1">
                  <a:off x="30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27" name="Line 251"/>
                <p:cNvSpPr>
                  <a:spLocks noChangeShapeType="1"/>
                </p:cNvSpPr>
                <p:nvPr/>
              </p:nvSpPr>
              <p:spPr bwMode="auto">
                <a:xfrm flipH="1">
                  <a:off x="3200" y="2220"/>
                  <a:ext cx="0" cy="18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28" name="Line 252"/>
                <p:cNvSpPr>
                  <a:spLocks noChangeShapeType="1"/>
                </p:cNvSpPr>
                <p:nvPr/>
              </p:nvSpPr>
              <p:spPr bwMode="auto">
                <a:xfrm flipH="1">
                  <a:off x="33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29" name="Line 253"/>
                <p:cNvSpPr>
                  <a:spLocks noChangeShapeType="1"/>
                </p:cNvSpPr>
                <p:nvPr/>
              </p:nvSpPr>
              <p:spPr bwMode="auto">
                <a:xfrm flipH="1">
                  <a:off x="35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30" name="Line 254"/>
                <p:cNvSpPr>
                  <a:spLocks noChangeShapeType="1"/>
                </p:cNvSpPr>
                <p:nvPr/>
              </p:nvSpPr>
              <p:spPr bwMode="auto">
                <a:xfrm flipH="1">
                  <a:off x="36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31" name="Line 255"/>
                <p:cNvSpPr>
                  <a:spLocks noChangeShapeType="1"/>
                </p:cNvSpPr>
                <p:nvPr/>
              </p:nvSpPr>
              <p:spPr bwMode="auto">
                <a:xfrm flipH="1">
                  <a:off x="38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32" name="Line 256"/>
                <p:cNvSpPr>
                  <a:spLocks noChangeShapeType="1"/>
                </p:cNvSpPr>
                <p:nvPr/>
              </p:nvSpPr>
              <p:spPr bwMode="auto">
                <a:xfrm flipH="1">
                  <a:off x="4000" y="2160"/>
                  <a:ext cx="0" cy="24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33" name="Line 257"/>
                <p:cNvSpPr>
                  <a:spLocks noChangeShapeType="1"/>
                </p:cNvSpPr>
                <p:nvPr/>
              </p:nvSpPr>
              <p:spPr bwMode="auto">
                <a:xfrm flipH="1">
                  <a:off x="41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34" name="Line 258"/>
                <p:cNvSpPr>
                  <a:spLocks noChangeShapeType="1"/>
                </p:cNvSpPr>
                <p:nvPr/>
              </p:nvSpPr>
              <p:spPr bwMode="auto">
                <a:xfrm flipH="1">
                  <a:off x="43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35" name="Line 259"/>
                <p:cNvSpPr>
                  <a:spLocks noChangeShapeType="1"/>
                </p:cNvSpPr>
                <p:nvPr/>
              </p:nvSpPr>
              <p:spPr bwMode="auto">
                <a:xfrm flipH="1">
                  <a:off x="44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36" name="Line 260"/>
                <p:cNvSpPr>
                  <a:spLocks noChangeShapeType="1"/>
                </p:cNvSpPr>
                <p:nvPr/>
              </p:nvSpPr>
              <p:spPr bwMode="auto">
                <a:xfrm flipH="1">
                  <a:off x="46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37" name="Line 261"/>
                <p:cNvSpPr>
                  <a:spLocks noChangeShapeType="1"/>
                </p:cNvSpPr>
                <p:nvPr/>
              </p:nvSpPr>
              <p:spPr bwMode="auto">
                <a:xfrm flipH="1">
                  <a:off x="4800" y="2220"/>
                  <a:ext cx="0" cy="18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38" name="Line 262"/>
                <p:cNvSpPr>
                  <a:spLocks noChangeShapeType="1"/>
                </p:cNvSpPr>
                <p:nvPr/>
              </p:nvSpPr>
              <p:spPr bwMode="auto">
                <a:xfrm flipH="1">
                  <a:off x="49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39" name="Line 263"/>
                <p:cNvSpPr>
                  <a:spLocks noChangeShapeType="1"/>
                </p:cNvSpPr>
                <p:nvPr/>
              </p:nvSpPr>
              <p:spPr bwMode="auto">
                <a:xfrm flipH="1">
                  <a:off x="51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40" name="Line 264"/>
                <p:cNvSpPr>
                  <a:spLocks noChangeShapeType="1"/>
                </p:cNvSpPr>
                <p:nvPr/>
              </p:nvSpPr>
              <p:spPr bwMode="auto">
                <a:xfrm flipH="1">
                  <a:off x="52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41" name="Line 265"/>
                <p:cNvSpPr>
                  <a:spLocks noChangeShapeType="1"/>
                </p:cNvSpPr>
                <p:nvPr/>
              </p:nvSpPr>
              <p:spPr bwMode="auto">
                <a:xfrm flipH="1">
                  <a:off x="54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42" name="Line 266"/>
                <p:cNvSpPr>
                  <a:spLocks noChangeShapeType="1"/>
                </p:cNvSpPr>
                <p:nvPr/>
              </p:nvSpPr>
              <p:spPr bwMode="auto">
                <a:xfrm flipH="1">
                  <a:off x="5600" y="2160"/>
                  <a:ext cx="0" cy="24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643" name="xjhzhh5"/>
              <p:cNvGrpSpPr>
                <a:grpSpLocks/>
              </p:cNvGrpSpPr>
              <p:nvPr/>
            </p:nvGrpSpPr>
            <p:grpSpPr bwMode="auto">
              <a:xfrm rot="-5400000">
                <a:off x="5273" y="8086"/>
                <a:ext cx="950" cy="252"/>
                <a:chOff x="2400" y="2160"/>
                <a:chExt cx="3200" cy="240"/>
              </a:xfrm>
            </p:grpSpPr>
            <p:sp>
              <p:nvSpPr>
                <p:cNvPr id="2644" name="Line 268"/>
                <p:cNvSpPr>
                  <a:spLocks noChangeShapeType="1"/>
                </p:cNvSpPr>
                <p:nvPr/>
              </p:nvSpPr>
              <p:spPr bwMode="auto">
                <a:xfrm flipH="1">
                  <a:off x="2400" y="2160"/>
                  <a:ext cx="0" cy="24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45" name="Line 269"/>
                <p:cNvSpPr>
                  <a:spLocks noChangeShapeType="1"/>
                </p:cNvSpPr>
                <p:nvPr/>
              </p:nvSpPr>
              <p:spPr bwMode="auto">
                <a:xfrm flipH="1">
                  <a:off x="25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4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27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47" name="Line 271"/>
                <p:cNvSpPr>
                  <a:spLocks noChangeShapeType="1"/>
                </p:cNvSpPr>
                <p:nvPr/>
              </p:nvSpPr>
              <p:spPr bwMode="auto">
                <a:xfrm flipH="1">
                  <a:off x="28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48" name="Line 272"/>
                <p:cNvSpPr>
                  <a:spLocks noChangeShapeType="1"/>
                </p:cNvSpPr>
                <p:nvPr/>
              </p:nvSpPr>
              <p:spPr bwMode="auto">
                <a:xfrm flipH="1">
                  <a:off x="30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4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200" y="2220"/>
                  <a:ext cx="0" cy="18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50" name="Line 274"/>
                <p:cNvSpPr>
                  <a:spLocks noChangeShapeType="1"/>
                </p:cNvSpPr>
                <p:nvPr/>
              </p:nvSpPr>
              <p:spPr bwMode="auto">
                <a:xfrm flipH="1">
                  <a:off x="33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51" name="Line 275"/>
                <p:cNvSpPr>
                  <a:spLocks noChangeShapeType="1"/>
                </p:cNvSpPr>
                <p:nvPr/>
              </p:nvSpPr>
              <p:spPr bwMode="auto">
                <a:xfrm flipH="1">
                  <a:off x="35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52" name="Line 276"/>
                <p:cNvSpPr>
                  <a:spLocks noChangeShapeType="1"/>
                </p:cNvSpPr>
                <p:nvPr/>
              </p:nvSpPr>
              <p:spPr bwMode="auto">
                <a:xfrm flipH="1">
                  <a:off x="36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53" name="Line 277"/>
                <p:cNvSpPr>
                  <a:spLocks noChangeShapeType="1"/>
                </p:cNvSpPr>
                <p:nvPr/>
              </p:nvSpPr>
              <p:spPr bwMode="auto">
                <a:xfrm flipH="1">
                  <a:off x="38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54" name="Line 278"/>
                <p:cNvSpPr>
                  <a:spLocks noChangeShapeType="1"/>
                </p:cNvSpPr>
                <p:nvPr/>
              </p:nvSpPr>
              <p:spPr bwMode="auto">
                <a:xfrm flipH="1">
                  <a:off x="4000" y="2160"/>
                  <a:ext cx="0" cy="24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55" name="Line 279"/>
                <p:cNvSpPr>
                  <a:spLocks noChangeShapeType="1"/>
                </p:cNvSpPr>
                <p:nvPr/>
              </p:nvSpPr>
              <p:spPr bwMode="auto">
                <a:xfrm flipH="1">
                  <a:off x="41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56" name="Line 280"/>
                <p:cNvSpPr>
                  <a:spLocks noChangeShapeType="1"/>
                </p:cNvSpPr>
                <p:nvPr/>
              </p:nvSpPr>
              <p:spPr bwMode="auto">
                <a:xfrm flipH="1">
                  <a:off x="43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57" name="Line 281"/>
                <p:cNvSpPr>
                  <a:spLocks noChangeShapeType="1"/>
                </p:cNvSpPr>
                <p:nvPr/>
              </p:nvSpPr>
              <p:spPr bwMode="auto">
                <a:xfrm flipH="1">
                  <a:off x="44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58" name="Line 282"/>
                <p:cNvSpPr>
                  <a:spLocks noChangeShapeType="1"/>
                </p:cNvSpPr>
                <p:nvPr/>
              </p:nvSpPr>
              <p:spPr bwMode="auto">
                <a:xfrm flipH="1">
                  <a:off x="46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59" name="Line 283"/>
                <p:cNvSpPr>
                  <a:spLocks noChangeShapeType="1"/>
                </p:cNvSpPr>
                <p:nvPr/>
              </p:nvSpPr>
              <p:spPr bwMode="auto">
                <a:xfrm flipH="1">
                  <a:off x="4800" y="2220"/>
                  <a:ext cx="0" cy="18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60" name="Line 284"/>
                <p:cNvSpPr>
                  <a:spLocks noChangeShapeType="1"/>
                </p:cNvSpPr>
                <p:nvPr/>
              </p:nvSpPr>
              <p:spPr bwMode="auto">
                <a:xfrm flipH="1">
                  <a:off x="49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61" name="Line 285"/>
                <p:cNvSpPr>
                  <a:spLocks noChangeShapeType="1"/>
                </p:cNvSpPr>
                <p:nvPr/>
              </p:nvSpPr>
              <p:spPr bwMode="auto">
                <a:xfrm flipH="1">
                  <a:off x="51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62" name="Line 286"/>
                <p:cNvSpPr>
                  <a:spLocks noChangeShapeType="1"/>
                </p:cNvSpPr>
                <p:nvPr/>
              </p:nvSpPr>
              <p:spPr bwMode="auto">
                <a:xfrm flipH="1">
                  <a:off x="52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63" name="Line 287"/>
                <p:cNvSpPr>
                  <a:spLocks noChangeShapeType="1"/>
                </p:cNvSpPr>
                <p:nvPr/>
              </p:nvSpPr>
              <p:spPr bwMode="auto">
                <a:xfrm flipH="1">
                  <a:off x="54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64" name="Line 288"/>
                <p:cNvSpPr>
                  <a:spLocks noChangeShapeType="1"/>
                </p:cNvSpPr>
                <p:nvPr/>
              </p:nvSpPr>
              <p:spPr bwMode="auto">
                <a:xfrm flipH="1">
                  <a:off x="5600" y="2160"/>
                  <a:ext cx="0" cy="24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665" name="xjhzhh5"/>
              <p:cNvGrpSpPr>
                <a:grpSpLocks/>
              </p:cNvGrpSpPr>
              <p:nvPr/>
            </p:nvGrpSpPr>
            <p:grpSpPr bwMode="auto">
              <a:xfrm rot="-5400000">
                <a:off x="5283" y="6188"/>
                <a:ext cx="950" cy="252"/>
                <a:chOff x="2400" y="2160"/>
                <a:chExt cx="3200" cy="240"/>
              </a:xfrm>
            </p:grpSpPr>
            <p:sp>
              <p:nvSpPr>
                <p:cNvPr id="2666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2400" y="2160"/>
                  <a:ext cx="0" cy="24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67" name="Line 291"/>
                <p:cNvSpPr>
                  <a:spLocks noChangeShapeType="1"/>
                </p:cNvSpPr>
                <p:nvPr/>
              </p:nvSpPr>
              <p:spPr bwMode="auto">
                <a:xfrm flipH="1">
                  <a:off x="25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68" name="Line 292"/>
                <p:cNvSpPr>
                  <a:spLocks noChangeShapeType="1"/>
                </p:cNvSpPr>
                <p:nvPr/>
              </p:nvSpPr>
              <p:spPr bwMode="auto">
                <a:xfrm flipH="1">
                  <a:off x="27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69" name="Line 293"/>
                <p:cNvSpPr>
                  <a:spLocks noChangeShapeType="1"/>
                </p:cNvSpPr>
                <p:nvPr/>
              </p:nvSpPr>
              <p:spPr bwMode="auto">
                <a:xfrm flipH="1">
                  <a:off x="28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70" name="Line 294"/>
                <p:cNvSpPr>
                  <a:spLocks noChangeShapeType="1"/>
                </p:cNvSpPr>
                <p:nvPr/>
              </p:nvSpPr>
              <p:spPr bwMode="auto">
                <a:xfrm flipH="1">
                  <a:off x="30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71" name="Line 295"/>
                <p:cNvSpPr>
                  <a:spLocks noChangeShapeType="1"/>
                </p:cNvSpPr>
                <p:nvPr/>
              </p:nvSpPr>
              <p:spPr bwMode="auto">
                <a:xfrm flipH="1">
                  <a:off x="3200" y="2220"/>
                  <a:ext cx="0" cy="18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72" name="Line 296"/>
                <p:cNvSpPr>
                  <a:spLocks noChangeShapeType="1"/>
                </p:cNvSpPr>
                <p:nvPr/>
              </p:nvSpPr>
              <p:spPr bwMode="auto">
                <a:xfrm flipH="1">
                  <a:off x="33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73" name="Line 297"/>
                <p:cNvSpPr>
                  <a:spLocks noChangeShapeType="1"/>
                </p:cNvSpPr>
                <p:nvPr/>
              </p:nvSpPr>
              <p:spPr bwMode="auto">
                <a:xfrm flipH="1">
                  <a:off x="35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74" name="Line 298"/>
                <p:cNvSpPr>
                  <a:spLocks noChangeShapeType="1"/>
                </p:cNvSpPr>
                <p:nvPr/>
              </p:nvSpPr>
              <p:spPr bwMode="auto">
                <a:xfrm flipH="1">
                  <a:off x="36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75" name="Line 299"/>
                <p:cNvSpPr>
                  <a:spLocks noChangeShapeType="1"/>
                </p:cNvSpPr>
                <p:nvPr/>
              </p:nvSpPr>
              <p:spPr bwMode="auto">
                <a:xfrm flipH="1">
                  <a:off x="38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76" name="Line 300"/>
                <p:cNvSpPr>
                  <a:spLocks noChangeShapeType="1"/>
                </p:cNvSpPr>
                <p:nvPr/>
              </p:nvSpPr>
              <p:spPr bwMode="auto">
                <a:xfrm flipH="1">
                  <a:off x="4000" y="2160"/>
                  <a:ext cx="0" cy="24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77" name="Line 301"/>
                <p:cNvSpPr>
                  <a:spLocks noChangeShapeType="1"/>
                </p:cNvSpPr>
                <p:nvPr/>
              </p:nvSpPr>
              <p:spPr bwMode="auto">
                <a:xfrm flipH="1">
                  <a:off x="41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78" name="Line 302"/>
                <p:cNvSpPr>
                  <a:spLocks noChangeShapeType="1"/>
                </p:cNvSpPr>
                <p:nvPr/>
              </p:nvSpPr>
              <p:spPr bwMode="auto">
                <a:xfrm flipH="1">
                  <a:off x="43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79" name="Line 303"/>
                <p:cNvSpPr>
                  <a:spLocks noChangeShapeType="1"/>
                </p:cNvSpPr>
                <p:nvPr/>
              </p:nvSpPr>
              <p:spPr bwMode="auto">
                <a:xfrm flipH="1">
                  <a:off x="44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0" name="Line 304"/>
                <p:cNvSpPr>
                  <a:spLocks noChangeShapeType="1"/>
                </p:cNvSpPr>
                <p:nvPr/>
              </p:nvSpPr>
              <p:spPr bwMode="auto">
                <a:xfrm flipH="1">
                  <a:off x="46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1" name="Line 305"/>
                <p:cNvSpPr>
                  <a:spLocks noChangeShapeType="1"/>
                </p:cNvSpPr>
                <p:nvPr/>
              </p:nvSpPr>
              <p:spPr bwMode="auto">
                <a:xfrm flipH="1">
                  <a:off x="4800" y="2220"/>
                  <a:ext cx="0" cy="18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2" name="Line 306"/>
                <p:cNvSpPr>
                  <a:spLocks noChangeShapeType="1"/>
                </p:cNvSpPr>
                <p:nvPr/>
              </p:nvSpPr>
              <p:spPr bwMode="auto">
                <a:xfrm flipH="1">
                  <a:off x="496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3" name="Line 307"/>
                <p:cNvSpPr>
                  <a:spLocks noChangeShapeType="1"/>
                </p:cNvSpPr>
                <p:nvPr/>
              </p:nvSpPr>
              <p:spPr bwMode="auto">
                <a:xfrm flipH="1">
                  <a:off x="512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4" name="Line 308"/>
                <p:cNvSpPr>
                  <a:spLocks noChangeShapeType="1"/>
                </p:cNvSpPr>
                <p:nvPr/>
              </p:nvSpPr>
              <p:spPr bwMode="auto">
                <a:xfrm flipH="1">
                  <a:off x="528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5" name="Line 309"/>
                <p:cNvSpPr>
                  <a:spLocks noChangeShapeType="1"/>
                </p:cNvSpPr>
                <p:nvPr/>
              </p:nvSpPr>
              <p:spPr bwMode="auto">
                <a:xfrm flipH="1">
                  <a:off x="5440" y="2280"/>
                  <a:ext cx="0" cy="1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6" name="Line 310"/>
                <p:cNvSpPr>
                  <a:spLocks noChangeShapeType="1"/>
                </p:cNvSpPr>
                <p:nvPr/>
              </p:nvSpPr>
              <p:spPr bwMode="auto">
                <a:xfrm flipH="1">
                  <a:off x="5600" y="2160"/>
                  <a:ext cx="0" cy="240"/>
                </a:xfrm>
                <a:prstGeom prst="line">
                  <a:avLst/>
                </a:prstGeom>
                <a:noFill/>
                <a:ln w="1905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687" name="AutoShape 81"/>
          <p:cNvSpPr>
            <a:spLocks noChangeArrowheads="1"/>
          </p:cNvSpPr>
          <p:nvPr/>
        </p:nvSpPr>
        <p:spPr bwMode="auto">
          <a:xfrm>
            <a:off x="7061200" y="4597400"/>
            <a:ext cx="898525" cy="109538"/>
          </a:xfrm>
          <a:prstGeom prst="flowChartTerminator">
            <a:avLst/>
          </a:prstGeom>
          <a:solidFill>
            <a:srgbClr val="996633"/>
          </a:solidFill>
          <a:ln w="9525" cap="flat" algn="ctr">
            <a:solidFill>
              <a:srgbClr val="000000"/>
            </a:solidFill>
            <a:prstDash val="solid"/>
            <a:miter lim="10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zh-CN">
              <a:latin typeface="Times New Roman" pitchFamily="18" charset="0"/>
              <a:ea typeface="宋体" charset="-122"/>
            </a:endParaRPr>
          </a:p>
        </p:txBody>
      </p:sp>
      <p:sp>
        <p:nvSpPr>
          <p:cNvPr id="2688" name="Rectangle 80"/>
          <p:cNvSpPr>
            <a:spLocks noChangeArrowheads="1"/>
          </p:cNvSpPr>
          <p:nvPr/>
        </p:nvSpPr>
        <p:spPr bwMode="auto">
          <a:xfrm>
            <a:off x="7237413" y="4754563"/>
            <a:ext cx="593725" cy="204787"/>
          </a:xfrm>
          <a:prstGeom prst="rect">
            <a:avLst/>
          </a:prstGeom>
          <a:solidFill>
            <a:srgbClr val="FF0000">
              <a:alpha val="43137"/>
            </a:srgbClr>
          </a:solidFill>
          <a:ln w="9525" cap="flat" algn="ctr">
            <a:solidFill>
              <a:srgbClr val="000000"/>
            </a:solidFill>
            <a:prstDash val="solid"/>
            <a:miter lim="10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zh-CN">
              <a:latin typeface="Times New Roman" pitchFamily="18" charset="0"/>
              <a:ea typeface="宋体" charset="-122"/>
            </a:endParaRPr>
          </a:p>
        </p:txBody>
      </p:sp>
      <p:sp>
        <p:nvSpPr>
          <p:cNvPr id="2689" name="Rectangle 388"/>
          <p:cNvSpPr>
            <a:spLocks noChangeArrowheads="1"/>
          </p:cNvSpPr>
          <p:nvPr/>
        </p:nvSpPr>
        <p:spPr bwMode="auto">
          <a:xfrm>
            <a:off x="7227888" y="4689475"/>
            <a:ext cx="603250" cy="134938"/>
          </a:xfrm>
          <a:prstGeom prst="rect">
            <a:avLst/>
          </a:prstGeom>
          <a:solidFill>
            <a:srgbClr val="996633"/>
          </a:solidFill>
          <a:ln w="9525" cap="flat" algn="ctr">
            <a:solidFill>
              <a:srgbClr val="1F497D"/>
            </a:solidFill>
            <a:prstDash val="solid"/>
            <a:miter lim="1000000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>
              <a:latin typeface="Times New Roman" pitchFamily="18" charset="0"/>
              <a:ea typeface="宋体" charset="-122"/>
            </a:endParaRPr>
          </a:p>
        </p:txBody>
      </p:sp>
      <p:pic>
        <p:nvPicPr>
          <p:cNvPr id="2690" name="Picture 9" descr="E:\李燃\教师教学用书\2012人教教师用书项目\ppt\物理\图标.pn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7926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" name="矩形 1"/>
          <p:cNvSpPr>
            <a:spLocks noChangeArrowheads="1"/>
          </p:cNvSpPr>
          <p:nvPr/>
        </p:nvSpPr>
        <p:spPr bwMode="auto">
          <a:xfrm>
            <a:off x="341313" y="776288"/>
            <a:ext cx="361315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4400" b="1" i="1" u="sng">
                <a:solidFill>
                  <a:srgbClr val="FF0000"/>
                </a:solidFill>
                <a:ea typeface="黑体" pitchFamily="2" charset="-122"/>
              </a:rPr>
              <a:t>读出下列温度：</a:t>
            </a:r>
          </a:p>
        </p:txBody>
      </p:sp>
      <p:sp>
        <p:nvSpPr>
          <p:cNvPr id="2694" name="矩形 2"/>
          <p:cNvSpPr>
            <a:spLocks noChangeArrowheads="1"/>
          </p:cNvSpPr>
          <p:nvPr/>
        </p:nvSpPr>
        <p:spPr bwMode="auto">
          <a:xfrm>
            <a:off x="554038" y="2124075"/>
            <a:ext cx="50514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zh-CN" altLang="zh-CN" sz="36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36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、人的正常体温是</a:t>
            </a:r>
            <a:r>
              <a:rPr lang="zh-CN" altLang="zh-CN" sz="3600" b="1" u="sng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37℃</a:t>
            </a:r>
          </a:p>
        </p:txBody>
      </p:sp>
      <p:sp>
        <p:nvSpPr>
          <p:cNvPr id="2695" name="文本框 3"/>
          <p:cNvSpPr>
            <a:spLocks noChangeArrowheads="1"/>
          </p:cNvSpPr>
          <p:nvPr/>
        </p:nvSpPr>
        <p:spPr bwMode="auto">
          <a:xfrm>
            <a:off x="5473700" y="1192213"/>
            <a:ext cx="17907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4000">
                <a:solidFill>
                  <a:schemeClr val="tx2"/>
                </a:solidFill>
              </a:rPr>
              <a:t>读作：</a:t>
            </a:r>
          </a:p>
        </p:txBody>
      </p:sp>
      <p:sp>
        <p:nvSpPr>
          <p:cNvPr id="2696" name="矩形 4"/>
          <p:cNvSpPr>
            <a:spLocks noChangeArrowheads="1"/>
          </p:cNvSpPr>
          <p:nvPr/>
        </p:nvSpPr>
        <p:spPr bwMode="auto">
          <a:xfrm>
            <a:off x="5994400" y="2028825"/>
            <a:ext cx="224472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37</a:t>
            </a:r>
            <a:r>
              <a:rPr lang="zh-CN" altLang="en-US" sz="40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摄氏度</a:t>
            </a:r>
          </a:p>
        </p:txBody>
      </p:sp>
      <p:sp>
        <p:nvSpPr>
          <p:cNvPr id="2697" name="矩形 5"/>
          <p:cNvSpPr>
            <a:spLocks noChangeArrowheads="1"/>
          </p:cNvSpPr>
          <p:nvPr/>
        </p:nvSpPr>
        <p:spPr bwMode="auto">
          <a:xfrm>
            <a:off x="554038" y="3303588"/>
            <a:ext cx="38925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342900" indent="-342900">
              <a:spcBef>
                <a:spcPct val="20000"/>
              </a:spcBef>
              <a:buClr>
                <a:srgbClr val="0066CC"/>
              </a:buClr>
            </a:pPr>
            <a:r>
              <a:rPr lang="en-US" altLang="zh-CN" sz="36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36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、冰的熔点是</a:t>
            </a:r>
            <a:r>
              <a:rPr lang="zh-CN" altLang="zh-CN" sz="3600" b="1" u="sng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0℃</a:t>
            </a:r>
          </a:p>
        </p:txBody>
      </p:sp>
      <p:sp>
        <p:nvSpPr>
          <p:cNvPr id="2698" name="矩形 6"/>
          <p:cNvSpPr>
            <a:spLocks noChangeArrowheads="1"/>
          </p:cNvSpPr>
          <p:nvPr/>
        </p:nvSpPr>
        <p:spPr bwMode="auto">
          <a:xfrm>
            <a:off x="5994400" y="3354388"/>
            <a:ext cx="18081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0</a:t>
            </a:r>
            <a:r>
              <a:rPr lang="zh-CN" altLang="en-US" sz="36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摄氏度</a:t>
            </a:r>
          </a:p>
        </p:txBody>
      </p:sp>
      <p:sp>
        <p:nvSpPr>
          <p:cNvPr id="2699" name="矩形 311"/>
          <p:cNvSpPr>
            <a:spLocks noChangeArrowheads="1"/>
          </p:cNvSpPr>
          <p:nvPr/>
        </p:nvSpPr>
        <p:spPr bwMode="auto">
          <a:xfrm>
            <a:off x="646113" y="4727575"/>
            <a:ext cx="4122737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zh-CN" sz="36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36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、北京一月份平均</a:t>
            </a:r>
          </a:p>
          <a:p>
            <a:r>
              <a:rPr lang="zh-CN" altLang="en-US" sz="36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  气温是</a:t>
            </a:r>
            <a:r>
              <a:rPr lang="en-US" altLang="zh-CN" sz="3600" b="1" u="sng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-4.7</a:t>
            </a:r>
            <a:r>
              <a:rPr lang="zh-CN" altLang="zh-CN" sz="3600" b="1" u="sng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℃</a:t>
            </a:r>
          </a:p>
        </p:txBody>
      </p:sp>
      <p:sp>
        <p:nvSpPr>
          <p:cNvPr id="2700" name="左大括号 8"/>
          <p:cNvSpPr>
            <a:spLocks noChangeArrowheads="1"/>
          </p:cNvSpPr>
          <p:nvPr/>
        </p:nvSpPr>
        <p:spPr bwMode="auto">
          <a:xfrm>
            <a:off x="5057775" y="4810125"/>
            <a:ext cx="334963" cy="1236663"/>
          </a:xfrm>
          <a:prstGeom prst="leftBrace">
            <a:avLst>
              <a:gd name="adj1" fmla="val 8324"/>
              <a:gd name="adj2" fmla="val 50000"/>
            </a:avLst>
          </a:prstGeom>
          <a:solidFill>
            <a:srgbClr val="99CCFF"/>
          </a:solidFill>
          <a:ln w="9525" cap="flat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zh-CN" sz="2800" b="1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2701" name="文本框 9"/>
          <p:cNvSpPr>
            <a:spLocks noChangeArrowheads="1"/>
          </p:cNvSpPr>
          <p:nvPr/>
        </p:nvSpPr>
        <p:spPr bwMode="auto">
          <a:xfrm>
            <a:off x="5473700" y="4621213"/>
            <a:ext cx="3360738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负</a:t>
            </a:r>
            <a:r>
              <a:rPr lang="en-US" altLang="zh-CN" sz="40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4.7</a:t>
            </a:r>
            <a:r>
              <a:rPr lang="zh-CN" altLang="en-US" sz="40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摄氏度</a:t>
            </a:r>
          </a:p>
        </p:txBody>
      </p:sp>
      <p:sp>
        <p:nvSpPr>
          <p:cNvPr id="2702" name="文本框 10"/>
          <p:cNvSpPr>
            <a:spLocks noChangeArrowheads="1"/>
          </p:cNvSpPr>
          <p:nvPr/>
        </p:nvSpPr>
        <p:spPr bwMode="auto">
          <a:xfrm>
            <a:off x="5473700" y="5575300"/>
            <a:ext cx="3865563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零下</a:t>
            </a:r>
            <a:r>
              <a:rPr lang="en-US" altLang="zh-CN" sz="40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4.7</a:t>
            </a:r>
            <a:r>
              <a:rPr lang="zh-CN" altLang="en-US" sz="40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摄氏度</a:t>
            </a:r>
          </a:p>
        </p:txBody>
      </p:sp>
    </p:spTree>
    <p:extLst>
      <p:ext uri="{BB962C8B-B14F-4D97-AF65-F5344CB8AC3E}">
        <p14:creationId xmlns:p14="http://schemas.microsoft.com/office/powerpoint/2010/main" val="41736534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" dur="1000" fill="hold"/>
                                        <p:tgtEl>
                                          <p:spTgt spid="2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15" dur="1000" fill="hold"/>
                                        <p:tgtEl>
                                          <p:spTgt spid="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23" dur="1000" fill="hold"/>
                                        <p:tgtEl>
                                          <p:spTgt spid="2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31" dur="1000" fill="hold"/>
                                        <p:tgtEl>
                                          <p:spTgt spid="2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39" dur="1000" fill="hold"/>
                                        <p:tgtEl>
                                          <p:spTgt spid="2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47" dur="1000" fill="hold"/>
                                        <p:tgtEl>
                                          <p:spTgt spid="2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52" dur="1000" fill="hold"/>
                                        <p:tgtEl>
                                          <p:spTgt spid="2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60" dur="1000" fill="hold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68" dur="1000" fill="hold"/>
                                        <p:tgtEl>
                                          <p:spTgt spid="2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6" dur="1000" fill="hold"/>
                                        <p:tgtEl>
                                          <p:spTgt spid="2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Text Box 3"/>
          <p:cNvSpPr>
            <a:spLocks noChangeArrowheads="1"/>
          </p:cNvSpPr>
          <p:nvPr/>
        </p:nvSpPr>
        <p:spPr bwMode="auto">
          <a:xfrm>
            <a:off x="296863" y="1352550"/>
            <a:ext cx="8847137" cy="501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5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测量温度前：</a:t>
            </a:r>
          </a:p>
          <a:p>
            <a:pPr>
              <a:lnSpc>
                <a:spcPct val="125000"/>
              </a:lnSpc>
            </a:pPr>
            <a:r>
              <a:rPr lang="en-US" altLang="zh-CN" sz="32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32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．要</a:t>
            </a:r>
            <a:r>
              <a:rPr lang="zh-CN" altLang="en-US" sz="3200" b="1">
                <a:solidFill>
                  <a:srgbClr val="FF00FF"/>
                </a:solidFill>
                <a:latin typeface="黑体" pitchFamily="2" charset="-122"/>
                <a:ea typeface="黑体" pitchFamily="2" charset="-122"/>
              </a:rPr>
              <a:t>认清</a:t>
            </a:r>
            <a:r>
              <a:rPr lang="zh-CN" altLang="en-US" sz="32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它的</a:t>
            </a:r>
            <a:r>
              <a:rPr lang="zh-CN" altLang="en-US" sz="3200" b="1">
                <a:solidFill>
                  <a:srgbClr val="FF00FF"/>
                </a:solidFill>
                <a:latin typeface="黑体" pitchFamily="2" charset="-122"/>
                <a:ea typeface="黑体" pitchFamily="2" charset="-122"/>
              </a:rPr>
              <a:t>零刻线</a:t>
            </a:r>
            <a:r>
              <a:rPr lang="zh-CN" altLang="en-US" sz="32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，</a:t>
            </a:r>
          </a:p>
          <a:p>
            <a:pPr>
              <a:lnSpc>
                <a:spcPct val="125000"/>
              </a:lnSpc>
            </a:pPr>
            <a:r>
              <a:rPr lang="en-US" altLang="zh-CN" sz="32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sz="32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即零摄氏度的位置。</a:t>
            </a:r>
          </a:p>
          <a:p>
            <a:pPr>
              <a:lnSpc>
                <a:spcPct val="125000"/>
              </a:lnSpc>
            </a:pPr>
            <a:r>
              <a:rPr lang="en-US" altLang="zh-CN" sz="32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32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．要</a:t>
            </a:r>
            <a:r>
              <a:rPr lang="zh-CN" altLang="en-US" sz="3200" b="1">
                <a:solidFill>
                  <a:srgbClr val="FF00FF"/>
                </a:solidFill>
                <a:latin typeface="黑体" pitchFamily="2" charset="-122"/>
                <a:ea typeface="黑体" pitchFamily="2" charset="-122"/>
              </a:rPr>
              <a:t>认清</a:t>
            </a:r>
            <a:r>
              <a:rPr lang="zh-CN" altLang="en-US" sz="32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它的</a:t>
            </a:r>
            <a:r>
              <a:rPr lang="zh-CN" altLang="en-US" sz="3200" b="1">
                <a:solidFill>
                  <a:srgbClr val="FF00FF"/>
                </a:solidFill>
                <a:latin typeface="黑体" pitchFamily="2" charset="-122"/>
                <a:ea typeface="黑体" pitchFamily="2" charset="-122"/>
              </a:rPr>
              <a:t>量程</a:t>
            </a:r>
            <a:r>
              <a:rPr lang="zh-CN" altLang="en-US" sz="32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，</a:t>
            </a:r>
          </a:p>
          <a:p>
            <a:pPr>
              <a:lnSpc>
                <a:spcPct val="125000"/>
              </a:lnSpc>
            </a:pPr>
            <a:r>
              <a:rPr lang="zh-CN" altLang="en-US" sz="32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   即温度计所能测量温度的范围。</a:t>
            </a:r>
          </a:p>
          <a:p>
            <a:pPr>
              <a:lnSpc>
                <a:spcPct val="125000"/>
              </a:lnSpc>
            </a:pPr>
            <a:r>
              <a:rPr lang="en-US" altLang="zh-CN" sz="32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32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．要</a:t>
            </a:r>
            <a:r>
              <a:rPr lang="zh-CN" altLang="en-US" sz="3200" b="1">
                <a:solidFill>
                  <a:srgbClr val="FF00FF"/>
                </a:solidFill>
                <a:latin typeface="黑体" pitchFamily="2" charset="-122"/>
                <a:ea typeface="黑体" pitchFamily="2" charset="-122"/>
              </a:rPr>
              <a:t>认清</a:t>
            </a:r>
            <a:r>
              <a:rPr lang="zh-CN" altLang="en-US" sz="32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它的</a:t>
            </a:r>
            <a:r>
              <a:rPr lang="zh-CN" altLang="en-US" sz="3200" b="1">
                <a:solidFill>
                  <a:srgbClr val="FF00FF"/>
                </a:solidFill>
                <a:latin typeface="黑体" pitchFamily="2" charset="-122"/>
                <a:ea typeface="黑体" pitchFamily="2" charset="-122"/>
              </a:rPr>
              <a:t>分度值</a:t>
            </a:r>
            <a:r>
              <a:rPr lang="zh-CN" altLang="en-US" sz="32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，</a:t>
            </a:r>
          </a:p>
          <a:p>
            <a:pPr>
              <a:lnSpc>
                <a:spcPct val="125000"/>
              </a:lnSpc>
            </a:pPr>
            <a:r>
              <a:rPr lang="en-US" altLang="zh-CN" sz="32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sz="32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即一个小格代表的温度值。</a:t>
            </a:r>
          </a:p>
          <a:p>
            <a:pPr>
              <a:lnSpc>
                <a:spcPct val="125000"/>
              </a:lnSpc>
            </a:pPr>
            <a:endParaRPr lang="en-US" altLang="zh-CN" sz="3200" b="1">
              <a:solidFill>
                <a:srgbClr val="0D0D0D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706" name="Text Box 3"/>
          <p:cNvSpPr>
            <a:spLocks noChangeArrowheads="1"/>
          </p:cNvSpPr>
          <p:nvPr/>
        </p:nvSpPr>
        <p:spPr bwMode="auto">
          <a:xfrm>
            <a:off x="296863" y="596900"/>
            <a:ext cx="46815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66CC"/>
                </a:solidFill>
                <a:latin typeface="黑体" pitchFamily="2" charset="-122"/>
                <a:ea typeface="黑体" pitchFamily="2" charset="-122"/>
              </a:rPr>
              <a:t>四、温度计的使用</a:t>
            </a:r>
          </a:p>
        </p:txBody>
      </p:sp>
    </p:spTree>
    <p:extLst>
      <p:ext uri="{BB962C8B-B14F-4D97-AF65-F5344CB8AC3E}">
        <p14:creationId xmlns:p14="http://schemas.microsoft.com/office/powerpoint/2010/main" val="10051912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" dur="1000" fill="hold"/>
                                        <p:tgtEl>
                                          <p:spTgt spid="2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15" dur="1000" fill="hold"/>
                                        <p:tgtEl>
                                          <p:spTgt spid="2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20" dur="1000" fill="hold"/>
                                        <p:tgtEl>
                                          <p:spTgt spid="2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28" dur="1000" fill="hold"/>
                                        <p:tgtEl>
                                          <p:spTgt spid="2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33" dur="1000" fill="hold"/>
                                        <p:tgtEl>
                                          <p:spTgt spid="2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41" dur="1000" fill="hold"/>
                                        <p:tgtEl>
                                          <p:spTgt spid="2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46" dur="1000" fill="hold"/>
                                        <p:tgtEl>
                                          <p:spTgt spid="27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7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Text Box 3"/>
          <p:cNvSpPr>
            <a:spLocks noChangeArrowheads="1"/>
          </p:cNvSpPr>
          <p:nvPr/>
        </p:nvSpPr>
        <p:spPr bwMode="auto">
          <a:xfrm>
            <a:off x="2459038" y="4865688"/>
            <a:ext cx="18923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CC3300"/>
                </a:solidFill>
                <a:latin typeface="Arial" charset="0"/>
                <a:ea typeface="楷体_GB2312" pitchFamily="49" charset="-122"/>
              </a:rPr>
              <a:t>玻璃泡碰到容器壁</a:t>
            </a:r>
          </a:p>
        </p:txBody>
      </p:sp>
      <p:sp>
        <p:nvSpPr>
          <p:cNvPr id="2710" name="Text Box 4"/>
          <p:cNvSpPr>
            <a:spLocks noChangeArrowheads="1"/>
          </p:cNvSpPr>
          <p:nvPr/>
        </p:nvSpPr>
        <p:spPr bwMode="auto">
          <a:xfrm>
            <a:off x="520700" y="4865688"/>
            <a:ext cx="18923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CC3300"/>
                </a:solidFill>
                <a:latin typeface="Arial" charset="0"/>
                <a:ea typeface="楷体_GB2312" pitchFamily="49" charset="-122"/>
              </a:rPr>
              <a:t>玻璃泡碰到容器底</a:t>
            </a:r>
          </a:p>
        </p:txBody>
      </p:sp>
      <p:sp>
        <p:nvSpPr>
          <p:cNvPr id="2711" name="Text Box 5"/>
          <p:cNvSpPr>
            <a:spLocks noChangeArrowheads="1"/>
          </p:cNvSpPr>
          <p:nvPr/>
        </p:nvSpPr>
        <p:spPr bwMode="auto">
          <a:xfrm>
            <a:off x="4449763" y="4835525"/>
            <a:ext cx="227965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CC3300"/>
                </a:solidFill>
                <a:latin typeface="Arial" charset="0"/>
                <a:ea typeface="楷体_GB2312" pitchFamily="49" charset="-122"/>
              </a:rPr>
              <a:t>玻璃泡未全浸入液体中</a:t>
            </a:r>
          </a:p>
        </p:txBody>
      </p:sp>
      <p:sp>
        <p:nvSpPr>
          <p:cNvPr id="2712" name="Rectangle 6"/>
          <p:cNvSpPr>
            <a:spLocks noChangeArrowheads="1"/>
          </p:cNvSpPr>
          <p:nvPr/>
        </p:nvSpPr>
        <p:spPr bwMode="auto">
          <a:xfrm>
            <a:off x="609600" y="333375"/>
            <a:ext cx="730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3600" b="1">
                <a:solidFill>
                  <a:srgbClr val="008000"/>
                </a:solidFill>
                <a:latin typeface="Arial" charset="0"/>
                <a:ea typeface="黑体" pitchFamily="2" charset="-122"/>
              </a:rPr>
              <a:t>下面这些做法是否正确？为什么？</a:t>
            </a:r>
          </a:p>
        </p:txBody>
      </p:sp>
      <p:grpSp>
        <p:nvGrpSpPr>
          <p:cNvPr id="2713" name="Group 8"/>
          <p:cNvGrpSpPr>
            <a:grpSpLocks/>
          </p:cNvGrpSpPr>
          <p:nvPr/>
        </p:nvGrpSpPr>
        <p:grpSpPr bwMode="auto">
          <a:xfrm>
            <a:off x="1052513" y="1119188"/>
            <a:ext cx="6953250" cy="3557587"/>
            <a:chOff x="339" y="669"/>
            <a:chExt cx="3947" cy="2598"/>
          </a:xfrm>
        </p:grpSpPr>
        <p:sp>
          <p:nvSpPr>
            <p:cNvPr id="2714" name="Line 9"/>
            <p:cNvSpPr>
              <a:spLocks noChangeShapeType="1"/>
            </p:cNvSpPr>
            <p:nvPr/>
          </p:nvSpPr>
          <p:spPr bwMode="auto">
            <a:xfrm>
              <a:off x="1576" y="956"/>
              <a:ext cx="1328" cy="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15" name="Line 10"/>
            <p:cNvSpPr>
              <a:spLocks noChangeShapeType="1"/>
            </p:cNvSpPr>
            <p:nvPr/>
          </p:nvSpPr>
          <p:spPr bwMode="auto">
            <a:xfrm>
              <a:off x="1808" y="669"/>
              <a:ext cx="1024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16" name="Line 11"/>
            <p:cNvSpPr>
              <a:spLocks noChangeShapeType="1"/>
            </p:cNvSpPr>
            <p:nvPr/>
          </p:nvSpPr>
          <p:spPr bwMode="auto">
            <a:xfrm>
              <a:off x="1436" y="743"/>
              <a:ext cx="1124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17" name="Line 12"/>
            <p:cNvSpPr>
              <a:spLocks noChangeShapeType="1"/>
            </p:cNvSpPr>
            <p:nvPr/>
          </p:nvSpPr>
          <p:spPr bwMode="auto">
            <a:xfrm>
              <a:off x="1104" y="744"/>
              <a:ext cx="1231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18" name="Line 13"/>
            <p:cNvSpPr>
              <a:spLocks noChangeShapeType="1"/>
            </p:cNvSpPr>
            <p:nvPr/>
          </p:nvSpPr>
          <p:spPr bwMode="auto">
            <a:xfrm>
              <a:off x="1111" y="1616"/>
              <a:ext cx="1" cy="35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2719" name="Object 14"/>
            <p:cNvGraphicFramePr>
              <a:graphicFrameLocks noChangeAspect="1"/>
            </p:cNvGraphicFramePr>
            <p:nvPr/>
          </p:nvGraphicFramePr>
          <p:xfrm>
            <a:off x="1338" y="845"/>
            <a:ext cx="749" cy="1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r:id="rId3" imgW="9347200" imgH="7429500" progId="">
                    <p:embed/>
                  </p:oleObj>
                </mc:Choice>
                <mc:Fallback>
                  <p:oleObj r:id="rId3" imgW="9347200" imgH="74295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8" y="845"/>
                          <a:ext cx="749" cy="1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20" name="Oval 15"/>
            <p:cNvSpPr>
              <a:spLocks noChangeArrowheads="1"/>
            </p:cNvSpPr>
            <p:nvPr/>
          </p:nvSpPr>
          <p:spPr bwMode="auto">
            <a:xfrm>
              <a:off x="2472" y="1933"/>
              <a:ext cx="725" cy="181"/>
            </a:xfrm>
            <a:prstGeom prst="ellips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zh-CN" altLang="zh-CN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721" name="Oval 16"/>
            <p:cNvSpPr>
              <a:spLocks noChangeArrowheads="1"/>
            </p:cNvSpPr>
            <p:nvPr/>
          </p:nvSpPr>
          <p:spPr bwMode="auto">
            <a:xfrm>
              <a:off x="2472" y="2750"/>
              <a:ext cx="725" cy="136"/>
            </a:xfrm>
            <a:prstGeom prst="ellipse">
              <a:avLst/>
            </a:prstGeom>
            <a:solidFill>
              <a:srgbClr val="FFA7D3"/>
            </a:solidFill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zh-CN" altLang="zh-CN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722" name="Oval 17"/>
            <p:cNvSpPr>
              <a:spLocks noChangeArrowheads="1"/>
            </p:cNvSpPr>
            <p:nvPr/>
          </p:nvSpPr>
          <p:spPr bwMode="auto">
            <a:xfrm>
              <a:off x="2572" y="2645"/>
              <a:ext cx="383" cy="211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zh-CN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723" name="Oval 18"/>
            <p:cNvSpPr>
              <a:spLocks noChangeArrowheads="1"/>
            </p:cNvSpPr>
            <p:nvPr/>
          </p:nvSpPr>
          <p:spPr bwMode="auto">
            <a:xfrm>
              <a:off x="2472" y="2251"/>
              <a:ext cx="725" cy="136"/>
            </a:xfrm>
            <a:prstGeom prst="ellipse">
              <a:avLst/>
            </a:prstGeom>
            <a:solidFill>
              <a:srgbClr val="FFA7D3">
                <a:alpha val="50195"/>
              </a:srgbClr>
            </a:solidFill>
            <a:ln w="9525" cap="flat" algn="ctr">
              <a:solidFill>
                <a:srgbClr val="FFA7D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zh-CN" altLang="zh-CN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724" name="Line 19"/>
            <p:cNvSpPr>
              <a:spLocks noChangeShapeType="1"/>
            </p:cNvSpPr>
            <p:nvPr/>
          </p:nvSpPr>
          <p:spPr bwMode="auto">
            <a:xfrm>
              <a:off x="2472" y="2024"/>
              <a:ext cx="1" cy="795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25" name="Line 20"/>
            <p:cNvSpPr>
              <a:spLocks noChangeShapeType="1"/>
            </p:cNvSpPr>
            <p:nvPr/>
          </p:nvSpPr>
          <p:spPr bwMode="auto">
            <a:xfrm>
              <a:off x="3197" y="2024"/>
              <a:ext cx="1" cy="795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26" name="Rectangle 21"/>
            <p:cNvSpPr>
              <a:spLocks noChangeArrowheads="1"/>
            </p:cNvSpPr>
            <p:nvPr/>
          </p:nvSpPr>
          <p:spPr bwMode="auto">
            <a:xfrm>
              <a:off x="2472" y="2341"/>
              <a:ext cx="725" cy="499"/>
            </a:xfrm>
            <a:prstGeom prst="rect">
              <a:avLst/>
            </a:prstGeom>
            <a:solidFill>
              <a:srgbClr val="FFA7D3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zh-CN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graphicFrame>
          <p:nvGraphicFramePr>
            <p:cNvPr id="2727" name="Object 22"/>
            <p:cNvGraphicFramePr>
              <a:graphicFrameLocks noChangeAspect="1"/>
            </p:cNvGraphicFramePr>
            <p:nvPr/>
          </p:nvGraphicFramePr>
          <p:xfrm>
            <a:off x="2835" y="799"/>
            <a:ext cx="82" cy="1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r:id="rId5" imgW="7518400" imgH="7518400" progId="">
                    <p:embed/>
                  </p:oleObj>
                </mc:Choice>
                <mc:Fallback>
                  <p:oleObj r:id="rId5" imgW="7518400" imgH="75184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" y="799"/>
                          <a:ext cx="82" cy="16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28" name="Rectangle 23"/>
            <p:cNvSpPr>
              <a:spLocks noChangeArrowheads="1"/>
            </p:cNvSpPr>
            <p:nvPr/>
          </p:nvSpPr>
          <p:spPr bwMode="auto">
            <a:xfrm>
              <a:off x="1565" y="2886"/>
              <a:ext cx="341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zh-CN" sz="2800" b="1">
                  <a:solidFill>
                    <a:schemeClr val="tx2"/>
                  </a:solidFill>
                  <a:latin typeface="Arial" charset="0"/>
                  <a:ea typeface="楷体_GB2312" pitchFamily="49" charset="-122"/>
                </a:rPr>
                <a:t>B</a:t>
              </a:r>
            </a:p>
          </p:txBody>
        </p:sp>
        <p:sp>
          <p:nvSpPr>
            <p:cNvPr id="2729" name="Rectangle 24"/>
            <p:cNvSpPr>
              <a:spLocks noChangeArrowheads="1"/>
            </p:cNvSpPr>
            <p:nvPr/>
          </p:nvSpPr>
          <p:spPr bwMode="auto">
            <a:xfrm>
              <a:off x="3741" y="2885"/>
              <a:ext cx="341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zh-CN" sz="2800" b="1">
                  <a:solidFill>
                    <a:schemeClr val="tx2"/>
                  </a:solidFill>
                  <a:latin typeface="Arial" charset="0"/>
                  <a:ea typeface="楷体_GB2312" pitchFamily="49" charset="-122"/>
                </a:rPr>
                <a:t>D</a:t>
              </a:r>
            </a:p>
          </p:txBody>
        </p:sp>
        <p:sp>
          <p:nvSpPr>
            <p:cNvPr id="2730" name="Rectangle 25"/>
            <p:cNvSpPr>
              <a:spLocks noChangeArrowheads="1"/>
            </p:cNvSpPr>
            <p:nvPr/>
          </p:nvSpPr>
          <p:spPr bwMode="auto">
            <a:xfrm>
              <a:off x="2653" y="2885"/>
              <a:ext cx="341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zh-CN" sz="2800" b="1">
                  <a:solidFill>
                    <a:schemeClr val="tx2"/>
                  </a:solidFill>
                  <a:latin typeface="Arial" charset="0"/>
                  <a:ea typeface="楷体_GB2312" pitchFamily="49" charset="-122"/>
                </a:rPr>
                <a:t>C</a:t>
              </a:r>
            </a:p>
          </p:txBody>
        </p:sp>
        <p:sp>
          <p:nvSpPr>
            <p:cNvPr id="2731" name="Rectangle 26"/>
            <p:cNvSpPr>
              <a:spLocks noChangeArrowheads="1"/>
            </p:cNvSpPr>
            <p:nvPr/>
          </p:nvSpPr>
          <p:spPr bwMode="auto">
            <a:xfrm>
              <a:off x="521" y="2886"/>
              <a:ext cx="341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zh-CN" sz="2800" b="1">
                  <a:solidFill>
                    <a:schemeClr val="tx2"/>
                  </a:solidFill>
                  <a:latin typeface="Arial" charset="0"/>
                  <a:ea typeface="楷体_GB2312" pitchFamily="49" charset="-122"/>
                </a:rPr>
                <a:t>A</a:t>
              </a:r>
            </a:p>
          </p:txBody>
        </p:sp>
        <p:sp>
          <p:nvSpPr>
            <p:cNvPr id="2732" name="Oval 27"/>
            <p:cNvSpPr>
              <a:spLocks noChangeArrowheads="1"/>
            </p:cNvSpPr>
            <p:nvPr/>
          </p:nvSpPr>
          <p:spPr bwMode="auto">
            <a:xfrm>
              <a:off x="3560" y="1932"/>
              <a:ext cx="725" cy="181"/>
            </a:xfrm>
            <a:prstGeom prst="ellips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zh-CN" altLang="zh-CN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733" name="Oval 28"/>
            <p:cNvSpPr>
              <a:spLocks noChangeArrowheads="1"/>
            </p:cNvSpPr>
            <p:nvPr/>
          </p:nvSpPr>
          <p:spPr bwMode="auto">
            <a:xfrm>
              <a:off x="3560" y="2750"/>
              <a:ext cx="725" cy="136"/>
            </a:xfrm>
            <a:prstGeom prst="ellipse">
              <a:avLst/>
            </a:prstGeom>
            <a:solidFill>
              <a:srgbClr val="FFA7D3"/>
            </a:solidFill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zh-CN" altLang="zh-CN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734" name="Oval 29"/>
            <p:cNvSpPr>
              <a:spLocks noChangeArrowheads="1"/>
            </p:cNvSpPr>
            <p:nvPr/>
          </p:nvSpPr>
          <p:spPr bwMode="auto">
            <a:xfrm>
              <a:off x="3660" y="2645"/>
              <a:ext cx="383" cy="211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zh-CN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735" name="Oval 30"/>
            <p:cNvSpPr>
              <a:spLocks noChangeArrowheads="1"/>
            </p:cNvSpPr>
            <p:nvPr/>
          </p:nvSpPr>
          <p:spPr bwMode="auto">
            <a:xfrm>
              <a:off x="3560" y="2251"/>
              <a:ext cx="725" cy="136"/>
            </a:xfrm>
            <a:prstGeom prst="ellipse">
              <a:avLst/>
            </a:prstGeom>
            <a:solidFill>
              <a:srgbClr val="FFA7D3">
                <a:alpha val="50195"/>
              </a:srgbClr>
            </a:solidFill>
            <a:ln w="9525" cap="flat" algn="ctr">
              <a:solidFill>
                <a:srgbClr val="FFA7D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zh-CN" altLang="zh-CN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736" name="Line 31"/>
            <p:cNvSpPr>
              <a:spLocks noChangeShapeType="1"/>
            </p:cNvSpPr>
            <p:nvPr/>
          </p:nvSpPr>
          <p:spPr bwMode="auto">
            <a:xfrm>
              <a:off x="3560" y="2023"/>
              <a:ext cx="1" cy="795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37" name="Line 32"/>
            <p:cNvSpPr>
              <a:spLocks noChangeShapeType="1"/>
            </p:cNvSpPr>
            <p:nvPr/>
          </p:nvSpPr>
          <p:spPr bwMode="auto">
            <a:xfrm>
              <a:off x="4285" y="2024"/>
              <a:ext cx="1" cy="795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38" name="Rectangle 33"/>
            <p:cNvSpPr>
              <a:spLocks noChangeArrowheads="1"/>
            </p:cNvSpPr>
            <p:nvPr/>
          </p:nvSpPr>
          <p:spPr bwMode="auto">
            <a:xfrm>
              <a:off x="3560" y="2341"/>
              <a:ext cx="725" cy="499"/>
            </a:xfrm>
            <a:prstGeom prst="rect">
              <a:avLst/>
            </a:prstGeom>
            <a:solidFill>
              <a:srgbClr val="FFA7D3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zh-CN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739" name="Oval 34"/>
            <p:cNvSpPr>
              <a:spLocks noChangeArrowheads="1"/>
            </p:cNvSpPr>
            <p:nvPr/>
          </p:nvSpPr>
          <p:spPr bwMode="auto">
            <a:xfrm>
              <a:off x="1383" y="1933"/>
              <a:ext cx="725" cy="181"/>
            </a:xfrm>
            <a:prstGeom prst="ellips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zh-CN" altLang="zh-CN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740" name="Oval 35"/>
            <p:cNvSpPr>
              <a:spLocks noChangeArrowheads="1"/>
            </p:cNvSpPr>
            <p:nvPr/>
          </p:nvSpPr>
          <p:spPr bwMode="auto">
            <a:xfrm>
              <a:off x="1383" y="2750"/>
              <a:ext cx="725" cy="136"/>
            </a:xfrm>
            <a:prstGeom prst="ellipse">
              <a:avLst/>
            </a:prstGeom>
            <a:solidFill>
              <a:srgbClr val="FFA7D3"/>
            </a:solidFill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zh-CN" altLang="zh-CN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741" name="Oval 36"/>
            <p:cNvSpPr>
              <a:spLocks noChangeArrowheads="1"/>
            </p:cNvSpPr>
            <p:nvPr/>
          </p:nvSpPr>
          <p:spPr bwMode="auto">
            <a:xfrm>
              <a:off x="1483" y="2645"/>
              <a:ext cx="383" cy="211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zh-CN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742" name="Oval 37"/>
            <p:cNvSpPr>
              <a:spLocks noChangeArrowheads="1"/>
            </p:cNvSpPr>
            <p:nvPr/>
          </p:nvSpPr>
          <p:spPr bwMode="auto">
            <a:xfrm>
              <a:off x="1383" y="2251"/>
              <a:ext cx="725" cy="136"/>
            </a:xfrm>
            <a:prstGeom prst="ellipse">
              <a:avLst/>
            </a:prstGeom>
            <a:solidFill>
              <a:srgbClr val="FFA7D3">
                <a:alpha val="50195"/>
              </a:srgbClr>
            </a:solidFill>
            <a:ln w="9525" cap="flat" algn="ctr">
              <a:solidFill>
                <a:srgbClr val="FFA7D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zh-CN" altLang="zh-CN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743" name="Line 38"/>
            <p:cNvSpPr>
              <a:spLocks noChangeShapeType="1"/>
            </p:cNvSpPr>
            <p:nvPr/>
          </p:nvSpPr>
          <p:spPr bwMode="auto">
            <a:xfrm>
              <a:off x="1383" y="2024"/>
              <a:ext cx="1" cy="795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44" name="Line 39"/>
            <p:cNvSpPr>
              <a:spLocks noChangeShapeType="1"/>
            </p:cNvSpPr>
            <p:nvPr/>
          </p:nvSpPr>
          <p:spPr bwMode="auto">
            <a:xfrm>
              <a:off x="2108" y="2024"/>
              <a:ext cx="1" cy="795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45" name="Rectangle 40"/>
            <p:cNvSpPr>
              <a:spLocks noChangeArrowheads="1"/>
            </p:cNvSpPr>
            <p:nvPr/>
          </p:nvSpPr>
          <p:spPr bwMode="auto">
            <a:xfrm>
              <a:off x="1383" y="2341"/>
              <a:ext cx="725" cy="499"/>
            </a:xfrm>
            <a:prstGeom prst="rect">
              <a:avLst/>
            </a:prstGeom>
            <a:solidFill>
              <a:srgbClr val="FFA7D3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zh-CN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746" name="Oval 41"/>
            <p:cNvSpPr>
              <a:spLocks noChangeArrowheads="1"/>
            </p:cNvSpPr>
            <p:nvPr/>
          </p:nvSpPr>
          <p:spPr bwMode="auto">
            <a:xfrm>
              <a:off x="339" y="1933"/>
              <a:ext cx="725" cy="181"/>
            </a:xfrm>
            <a:prstGeom prst="ellips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zh-CN" altLang="zh-CN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747" name="Oval 42"/>
            <p:cNvSpPr>
              <a:spLocks noChangeArrowheads="1"/>
            </p:cNvSpPr>
            <p:nvPr/>
          </p:nvSpPr>
          <p:spPr bwMode="auto">
            <a:xfrm>
              <a:off x="339" y="2750"/>
              <a:ext cx="725" cy="136"/>
            </a:xfrm>
            <a:prstGeom prst="ellipse">
              <a:avLst/>
            </a:prstGeom>
            <a:solidFill>
              <a:srgbClr val="FFA7D3"/>
            </a:solidFill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zh-CN" altLang="zh-CN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748" name="Oval 43"/>
            <p:cNvSpPr>
              <a:spLocks noChangeArrowheads="1"/>
            </p:cNvSpPr>
            <p:nvPr/>
          </p:nvSpPr>
          <p:spPr bwMode="auto">
            <a:xfrm>
              <a:off x="439" y="2645"/>
              <a:ext cx="383" cy="211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zh-CN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749" name="Oval 44"/>
            <p:cNvSpPr>
              <a:spLocks noChangeArrowheads="1"/>
            </p:cNvSpPr>
            <p:nvPr/>
          </p:nvSpPr>
          <p:spPr bwMode="auto">
            <a:xfrm>
              <a:off x="339" y="2251"/>
              <a:ext cx="725" cy="136"/>
            </a:xfrm>
            <a:prstGeom prst="ellipse">
              <a:avLst/>
            </a:prstGeom>
            <a:solidFill>
              <a:srgbClr val="FFA7D3">
                <a:alpha val="50195"/>
              </a:srgbClr>
            </a:solidFill>
            <a:ln w="9525" cap="flat" algn="ctr">
              <a:solidFill>
                <a:srgbClr val="FFA7D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zh-CN" altLang="zh-CN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750" name="Line 45"/>
            <p:cNvSpPr>
              <a:spLocks noChangeShapeType="1"/>
            </p:cNvSpPr>
            <p:nvPr/>
          </p:nvSpPr>
          <p:spPr bwMode="auto">
            <a:xfrm>
              <a:off x="339" y="2024"/>
              <a:ext cx="1" cy="795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51" name="Line 46"/>
            <p:cNvSpPr>
              <a:spLocks noChangeShapeType="1"/>
            </p:cNvSpPr>
            <p:nvPr/>
          </p:nvSpPr>
          <p:spPr bwMode="auto">
            <a:xfrm>
              <a:off x="1064" y="2024"/>
              <a:ext cx="1" cy="795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52" name="Rectangle 47"/>
            <p:cNvSpPr>
              <a:spLocks noChangeArrowheads="1"/>
            </p:cNvSpPr>
            <p:nvPr/>
          </p:nvSpPr>
          <p:spPr bwMode="auto">
            <a:xfrm>
              <a:off x="339" y="2341"/>
              <a:ext cx="725" cy="499"/>
            </a:xfrm>
            <a:prstGeom prst="rect">
              <a:avLst/>
            </a:prstGeom>
            <a:solidFill>
              <a:srgbClr val="FFA7D3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zh-CN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graphicFrame>
          <p:nvGraphicFramePr>
            <p:cNvPr id="2753" name="Object 48"/>
            <p:cNvGraphicFramePr>
              <a:graphicFrameLocks noChangeAspect="1"/>
            </p:cNvGraphicFramePr>
            <p:nvPr/>
          </p:nvGraphicFramePr>
          <p:xfrm>
            <a:off x="657" y="799"/>
            <a:ext cx="100" cy="20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r:id="rId7" imgW="7518400" imgH="7518400" progId="">
                    <p:embed/>
                  </p:oleObj>
                </mc:Choice>
                <mc:Fallback>
                  <p:oleObj r:id="rId7" imgW="7518400" imgH="75184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799"/>
                          <a:ext cx="100" cy="20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54" name="Object 49"/>
            <p:cNvGraphicFramePr>
              <a:graphicFrameLocks noChangeAspect="1"/>
            </p:cNvGraphicFramePr>
            <p:nvPr/>
          </p:nvGraphicFramePr>
          <p:xfrm>
            <a:off x="3832" y="753"/>
            <a:ext cx="94" cy="1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r:id="rId8" imgW="7518400" imgH="7518400" progId="">
                    <p:embed/>
                  </p:oleObj>
                </mc:Choice>
                <mc:Fallback>
                  <p:oleObj r:id="rId8" imgW="7518400" imgH="75184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2" y="753"/>
                          <a:ext cx="94" cy="19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546228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" dur="1000" fill="hold"/>
                                        <p:tgtEl>
                                          <p:spTgt spid="2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15" dur="1000" fill="hold"/>
                                        <p:tgtEl>
                                          <p:spTgt spid="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23" dur="1000" fill="hold"/>
                                        <p:tgtEl>
                                          <p:spTgt spid="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31" dur="1000" fill="hold"/>
                                        <p:tgtEl>
                                          <p:spTgt spid="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" name="Text Box 2"/>
          <p:cNvSpPr>
            <a:spLocks noChangeArrowheads="1"/>
          </p:cNvSpPr>
          <p:nvPr/>
        </p:nvSpPr>
        <p:spPr bwMode="auto">
          <a:xfrm>
            <a:off x="1476375" y="476250"/>
            <a:ext cx="59769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44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44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温度计的使用方法</a:t>
            </a:r>
          </a:p>
        </p:txBody>
      </p:sp>
      <p:sp>
        <p:nvSpPr>
          <p:cNvPr id="2758" name="Text Box 3"/>
          <p:cNvSpPr>
            <a:spLocks noChangeArrowheads="1"/>
          </p:cNvSpPr>
          <p:nvPr/>
        </p:nvSpPr>
        <p:spPr bwMode="auto">
          <a:xfrm>
            <a:off x="1600200" y="2997200"/>
            <a:ext cx="7134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zh-CN" altLang="en-US" sz="3600" b="1">
                <a:solidFill>
                  <a:schemeClr val="tx2"/>
                </a:solidFill>
                <a:latin typeface="Arial" charset="0"/>
                <a:ea typeface="楷体_GB2312" pitchFamily="49" charset="-122"/>
              </a:rPr>
              <a:t>玻璃泡不能碰到容器底或容器壁。</a:t>
            </a:r>
          </a:p>
        </p:txBody>
      </p:sp>
      <p:sp>
        <p:nvSpPr>
          <p:cNvPr id="2759" name="Text Box 4"/>
          <p:cNvSpPr>
            <a:spLocks noChangeArrowheads="1"/>
          </p:cNvSpPr>
          <p:nvPr/>
        </p:nvSpPr>
        <p:spPr bwMode="auto">
          <a:xfrm>
            <a:off x="1600200" y="3860800"/>
            <a:ext cx="784860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3200" b="1">
                <a:solidFill>
                  <a:schemeClr val="tx2"/>
                </a:solidFill>
                <a:latin typeface="Arial" charset="0"/>
                <a:ea typeface="楷体_GB2312" pitchFamily="49" charset="-122"/>
              </a:rPr>
              <a:t>玻璃泡要全部浸入被测的液体中；</a:t>
            </a:r>
          </a:p>
          <a:p>
            <a:r>
              <a:rPr lang="zh-CN" altLang="en-US" sz="3200" b="1">
                <a:solidFill>
                  <a:schemeClr val="tx2"/>
                </a:solidFill>
                <a:latin typeface="Arial" charset="0"/>
                <a:ea typeface="楷体_GB2312" pitchFamily="49" charset="-122"/>
              </a:rPr>
              <a:t>要等示数稳定后再读数；</a:t>
            </a:r>
          </a:p>
          <a:p>
            <a:r>
              <a:rPr lang="zh-CN" altLang="en-US" sz="3200" b="1">
                <a:solidFill>
                  <a:schemeClr val="tx2"/>
                </a:solidFill>
                <a:latin typeface="Arial" charset="0"/>
                <a:ea typeface="楷体_GB2312" pitchFamily="49" charset="-122"/>
              </a:rPr>
              <a:t>读数时玻璃泡要</a:t>
            </a:r>
            <a:r>
              <a:rPr lang="zh-CN" altLang="en-US" sz="3200" b="1">
                <a:solidFill>
                  <a:srgbClr val="FF0000"/>
                </a:solidFill>
                <a:latin typeface="Arial" charset="0"/>
                <a:ea typeface="楷体_GB2312" pitchFamily="49" charset="-122"/>
              </a:rPr>
              <a:t>继续留在</a:t>
            </a:r>
            <a:r>
              <a:rPr lang="zh-CN" altLang="en-US" sz="3200" b="1">
                <a:solidFill>
                  <a:schemeClr val="tx2"/>
                </a:solidFill>
                <a:latin typeface="Arial" charset="0"/>
                <a:ea typeface="楷体_GB2312" pitchFamily="49" charset="-122"/>
              </a:rPr>
              <a:t>被测液体中；</a:t>
            </a:r>
          </a:p>
          <a:p>
            <a:r>
              <a:rPr lang="zh-CN" altLang="en-US" sz="3200" b="1">
                <a:solidFill>
                  <a:srgbClr val="FF0000"/>
                </a:solidFill>
                <a:latin typeface="Arial" charset="0"/>
                <a:ea typeface="楷体_GB2312" pitchFamily="49" charset="-122"/>
              </a:rPr>
              <a:t>视线要与液柱液面相平</a:t>
            </a:r>
            <a:r>
              <a:rPr lang="zh-CN" altLang="en-US" sz="3200" b="1">
                <a:solidFill>
                  <a:schemeClr val="tx2"/>
                </a:solidFill>
                <a:latin typeface="Arial" charset="0"/>
                <a:ea typeface="楷体_GB2312" pitchFamily="49" charset="-122"/>
              </a:rPr>
              <a:t>。</a:t>
            </a:r>
          </a:p>
        </p:txBody>
      </p:sp>
      <p:sp>
        <p:nvSpPr>
          <p:cNvPr id="2760" name="Text Box 5"/>
          <p:cNvSpPr>
            <a:spLocks noChangeArrowheads="1"/>
          </p:cNvSpPr>
          <p:nvPr/>
        </p:nvSpPr>
        <p:spPr bwMode="auto">
          <a:xfrm>
            <a:off x="1905000" y="1190625"/>
            <a:ext cx="20193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zh-CN" altLang="en-US" sz="3600" b="1">
                <a:solidFill>
                  <a:schemeClr val="tx2"/>
                </a:solidFill>
                <a:latin typeface="Arial" charset="0"/>
                <a:ea typeface="楷体_GB2312" pitchFamily="49" charset="-122"/>
              </a:rPr>
              <a:t>量程</a:t>
            </a:r>
          </a:p>
          <a:p>
            <a:r>
              <a:rPr lang="zh-CN" altLang="en-US" sz="3600" b="1">
                <a:solidFill>
                  <a:schemeClr val="tx2"/>
                </a:solidFill>
                <a:latin typeface="Arial" charset="0"/>
                <a:ea typeface="楷体_GB2312" pitchFamily="49" charset="-122"/>
              </a:rPr>
              <a:t>分度值</a:t>
            </a:r>
          </a:p>
          <a:p>
            <a:r>
              <a:rPr lang="zh-CN" altLang="en-US" sz="3600" b="1">
                <a:solidFill>
                  <a:schemeClr val="tx2"/>
                </a:solidFill>
                <a:latin typeface="Arial" charset="0"/>
                <a:ea typeface="楷体_GB2312" pitchFamily="49" charset="-122"/>
              </a:rPr>
              <a:t>零刻度线</a:t>
            </a:r>
          </a:p>
        </p:txBody>
      </p:sp>
      <p:sp>
        <p:nvSpPr>
          <p:cNvPr id="2761" name="Rectangle 6"/>
          <p:cNvSpPr>
            <a:spLocks noChangeArrowheads="1"/>
          </p:cNvSpPr>
          <p:nvPr/>
        </p:nvSpPr>
        <p:spPr bwMode="auto">
          <a:xfrm>
            <a:off x="468313" y="2997200"/>
            <a:ext cx="1560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zh-CN" altLang="en-US" sz="36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一不：</a:t>
            </a:r>
          </a:p>
        </p:txBody>
      </p:sp>
      <p:sp>
        <p:nvSpPr>
          <p:cNvPr id="2762" name="Rectangle 7"/>
          <p:cNvSpPr>
            <a:spLocks noChangeArrowheads="1"/>
          </p:cNvSpPr>
          <p:nvPr/>
        </p:nvSpPr>
        <p:spPr bwMode="auto">
          <a:xfrm>
            <a:off x="152400" y="4616450"/>
            <a:ext cx="1560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zh-CN" altLang="en-US" sz="36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四要：</a:t>
            </a:r>
          </a:p>
        </p:txBody>
      </p:sp>
      <p:sp>
        <p:nvSpPr>
          <p:cNvPr id="2763" name="Rectangle 8"/>
          <p:cNvSpPr>
            <a:spLocks noChangeArrowheads="1"/>
          </p:cNvSpPr>
          <p:nvPr/>
        </p:nvSpPr>
        <p:spPr bwMode="auto">
          <a:xfrm>
            <a:off x="468313" y="1447800"/>
            <a:ext cx="16557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36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三看</a:t>
            </a:r>
            <a:r>
              <a:rPr lang="zh-CN" altLang="en-US" sz="36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</a:p>
        </p:txBody>
      </p:sp>
      <p:sp>
        <p:nvSpPr>
          <p:cNvPr id="2764" name="AutoShape 9"/>
          <p:cNvSpPr>
            <a:spLocks noChangeArrowheads="1"/>
          </p:cNvSpPr>
          <p:nvPr/>
        </p:nvSpPr>
        <p:spPr bwMode="auto">
          <a:xfrm flipH="1">
            <a:off x="1371600" y="4005263"/>
            <a:ext cx="304800" cy="2087562"/>
          </a:xfrm>
          <a:prstGeom prst="rightBrace">
            <a:avLst>
              <a:gd name="adj1" fmla="val 34435"/>
              <a:gd name="adj2" fmla="val 50000"/>
            </a:avLst>
          </a:prstGeom>
          <a:noFill/>
          <a:ln w="38100" cap="flat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zh-CN">
              <a:solidFill>
                <a:srgbClr val="FFE2C5"/>
              </a:solidFill>
            </a:endParaRPr>
          </a:p>
        </p:txBody>
      </p:sp>
      <p:sp>
        <p:nvSpPr>
          <p:cNvPr id="2765" name="AutoShape 10"/>
          <p:cNvSpPr>
            <a:spLocks noChangeArrowheads="1"/>
          </p:cNvSpPr>
          <p:nvPr/>
        </p:nvSpPr>
        <p:spPr bwMode="auto">
          <a:xfrm flipH="1">
            <a:off x="1676400" y="1363663"/>
            <a:ext cx="228600" cy="1143000"/>
          </a:xfrm>
          <a:prstGeom prst="rightBrace">
            <a:avLst>
              <a:gd name="adj1" fmla="val 16620"/>
              <a:gd name="adj2" fmla="val 50000"/>
            </a:avLst>
          </a:prstGeom>
          <a:noFill/>
          <a:ln w="38100" cap="flat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527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" dur="1000" fill="hold"/>
                                        <p:tgtEl>
                                          <p:spTgt spid="2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15" dur="1000" fill="hold"/>
                                        <p:tgtEl>
                                          <p:spTgt spid="2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23" dur="1000" fill="hold"/>
                                        <p:tgtEl>
                                          <p:spTgt spid="2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31" dur="1000" fill="hold"/>
                                        <p:tgtEl>
                                          <p:spTgt spid="2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39" dur="1000" fill="hold"/>
                                        <p:tgtEl>
                                          <p:spTgt spid="2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47" dur="1000" fill="hold"/>
                                        <p:tgtEl>
                                          <p:spTgt spid="2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55" dur="1000" fill="hold"/>
                                        <p:tgtEl>
                                          <p:spTgt spid="2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63" dur="1000" fill="hold"/>
                                        <p:tgtEl>
                                          <p:spTgt spid="2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1" dur="1000" fill="hold"/>
                                        <p:tgtEl>
                                          <p:spTgt spid="2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9" dur="1000" fill="hold"/>
                                        <p:tgtEl>
                                          <p:spTgt spid="2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87" dur="1000" fill="hold"/>
                                        <p:tgtEl>
                                          <p:spTgt spid="2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8" grpId="0" animBg="1"/>
      <p:bldP spid="2760" grpId="0" animBg="1"/>
      <p:bldP spid="2761" grpId="0" animBg="1"/>
      <p:bldP spid="2764" grpId="0" animBg="1"/>
      <p:bldP spid="27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Line 799"/>
          <p:cNvSpPr>
            <a:spLocks noChangeShapeType="1"/>
          </p:cNvSpPr>
          <p:nvPr/>
        </p:nvSpPr>
        <p:spPr bwMode="auto">
          <a:xfrm>
            <a:off x="1763713" y="3184525"/>
            <a:ext cx="4679950" cy="0"/>
          </a:xfrm>
          <a:prstGeom prst="line">
            <a:avLst/>
          </a:prstGeom>
          <a:noFill/>
          <a:ln w="38100" cap="flat" algn="ctr">
            <a:solidFill>
              <a:srgbClr val="0066FF"/>
            </a:solidFill>
            <a:prstDash val="dash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9" name="Line 800"/>
          <p:cNvSpPr>
            <a:spLocks noChangeShapeType="1"/>
          </p:cNvSpPr>
          <p:nvPr/>
        </p:nvSpPr>
        <p:spPr bwMode="auto">
          <a:xfrm flipV="1">
            <a:off x="2627313" y="3141663"/>
            <a:ext cx="3384550" cy="1871662"/>
          </a:xfrm>
          <a:prstGeom prst="line">
            <a:avLst/>
          </a:prstGeom>
          <a:noFill/>
          <a:ln w="38100" cap="flat" algn="ctr">
            <a:solidFill>
              <a:srgbClr val="FF33CC"/>
            </a:solidFill>
            <a:prstDash val="dash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0" name="Line 801"/>
          <p:cNvSpPr>
            <a:spLocks noChangeShapeType="1"/>
          </p:cNvSpPr>
          <p:nvPr/>
        </p:nvSpPr>
        <p:spPr bwMode="auto">
          <a:xfrm flipH="1" flipV="1">
            <a:off x="2555875" y="1412875"/>
            <a:ext cx="3455988" cy="1728788"/>
          </a:xfrm>
          <a:prstGeom prst="line">
            <a:avLst/>
          </a:prstGeom>
          <a:noFill/>
          <a:ln w="38100" cap="flat" algn="ctr">
            <a:solidFill>
              <a:srgbClr val="FF33CC"/>
            </a:solidFill>
            <a:prstDash val="dash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771" name="Group 802"/>
          <p:cNvGrpSpPr>
            <a:grpSpLocks/>
          </p:cNvGrpSpPr>
          <p:nvPr/>
        </p:nvGrpSpPr>
        <p:grpSpPr bwMode="auto">
          <a:xfrm rot="19620000" flipH="1">
            <a:off x="755650" y="5013325"/>
            <a:ext cx="1250950" cy="960438"/>
            <a:chOff x="2909" y="2254"/>
            <a:chExt cx="289" cy="242"/>
          </a:xfrm>
        </p:grpSpPr>
        <p:grpSp>
          <p:nvGrpSpPr>
            <p:cNvPr id="2772" name="Group 803"/>
            <p:cNvGrpSpPr>
              <a:grpSpLocks/>
            </p:cNvGrpSpPr>
            <p:nvPr/>
          </p:nvGrpSpPr>
          <p:grpSpPr bwMode="auto">
            <a:xfrm flipH="1">
              <a:off x="2928" y="2387"/>
              <a:ext cx="240" cy="109"/>
              <a:chOff x="2928" y="2387"/>
              <a:chExt cx="240" cy="109"/>
            </a:xfrm>
          </p:grpSpPr>
          <p:sp>
            <p:nvSpPr>
              <p:cNvPr id="2773" name="Oval 804"/>
              <p:cNvSpPr>
                <a:spLocks noChangeArrowheads="1"/>
              </p:cNvSpPr>
              <p:nvPr/>
            </p:nvSpPr>
            <p:spPr bwMode="auto">
              <a:xfrm flipH="1">
                <a:off x="2928" y="2387"/>
                <a:ext cx="240" cy="97"/>
              </a:xfrm>
              <a:prstGeom prst="ellips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zh-CN" altLang="zh-CN">
                  <a:solidFill>
                    <a:srgbClr val="000000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774" name="Oval 805"/>
              <p:cNvSpPr>
                <a:spLocks noChangeArrowheads="1"/>
              </p:cNvSpPr>
              <p:nvPr/>
            </p:nvSpPr>
            <p:spPr bwMode="auto">
              <a:xfrm flipH="1">
                <a:off x="3024" y="2387"/>
                <a:ext cx="96" cy="10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zh-CN">
                  <a:solidFill>
                    <a:srgbClr val="000000"/>
                  </a:solidFill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2775" name="Arc 806"/>
            <p:cNvSpPr>
              <a:spLocks/>
            </p:cNvSpPr>
            <p:nvPr/>
          </p:nvSpPr>
          <p:spPr bwMode="auto">
            <a:xfrm rot="7920000" flipH="1" flipV="1">
              <a:off x="2935" y="2227"/>
              <a:ext cx="240" cy="289"/>
            </a:xfrm>
            <a:custGeom>
              <a:avLst/>
              <a:gdLst>
                <a:gd name="T0" fmla="*/ -1 w 21600"/>
                <a:gd name="T1" fmla="*/ 0 h 29132"/>
                <a:gd name="T2" fmla="*/ 21600 w 21600"/>
                <a:gd name="T3" fmla="*/ 21600 h 29132"/>
                <a:gd name="T4" fmla="*/ 20244 w 21600"/>
                <a:gd name="T5" fmla="*/ 29132 h 29132"/>
                <a:gd name="T6" fmla="*/ -1 w 21600"/>
                <a:gd name="T7" fmla="*/ 0 h 29132"/>
                <a:gd name="T8" fmla="*/ 21600 w 21600"/>
                <a:gd name="T9" fmla="*/ 21600 h 29132"/>
                <a:gd name="T10" fmla="*/ 20244 w 21600"/>
                <a:gd name="T11" fmla="*/ 29132 h 29132"/>
                <a:gd name="T12" fmla="*/ 0 w 21600"/>
                <a:gd name="T13" fmla="*/ 21600 h 29132"/>
                <a:gd name="T14" fmla="*/ -1 w 21600"/>
                <a:gd name="T15" fmla="*/ 0 h 29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9132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171"/>
                    <a:pt x="21140" y="26722"/>
                    <a:pt x="20244" y="29132"/>
                  </a:cubicBezTo>
                </a:path>
                <a:path w="21600" h="29132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171"/>
                    <a:pt x="21140" y="26722"/>
                    <a:pt x="20244" y="2913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2776" name="Line 807"/>
            <p:cNvSpPr>
              <a:spLocks noChangeShapeType="1"/>
            </p:cNvSpPr>
            <p:nvPr/>
          </p:nvSpPr>
          <p:spPr bwMode="auto">
            <a:xfrm flipH="1">
              <a:off x="2913" y="2338"/>
              <a:ext cx="0" cy="25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7" name="Line 808"/>
            <p:cNvSpPr>
              <a:spLocks noChangeShapeType="1"/>
            </p:cNvSpPr>
            <p:nvPr/>
          </p:nvSpPr>
          <p:spPr bwMode="auto">
            <a:xfrm flipH="1">
              <a:off x="2976" y="2315"/>
              <a:ext cx="0" cy="47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8" name="Line 809"/>
            <p:cNvSpPr>
              <a:spLocks noChangeShapeType="1"/>
            </p:cNvSpPr>
            <p:nvPr/>
          </p:nvSpPr>
          <p:spPr bwMode="auto">
            <a:xfrm flipH="1">
              <a:off x="3072" y="2291"/>
              <a:ext cx="0" cy="71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9" name="Line 810"/>
            <p:cNvSpPr>
              <a:spLocks noChangeShapeType="1"/>
            </p:cNvSpPr>
            <p:nvPr/>
          </p:nvSpPr>
          <p:spPr bwMode="auto">
            <a:xfrm flipH="1">
              <a:off x="3168" y="2315"/>
              <a:ext cx="0" cy="47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80" name="Group 811"/>
          <p:cNvGrpSpPr>
            <a:grpSpLocks/>
          </p:cNvGrpSpPr>
          <p:nvPr/>
        </p:nvGrpSpPr>
        <p:grpSpPr bwMode="auto">
          <a:xfrm rot="2220000" flipH="1">
            <a:off x="1331913" y="260350"/>
            <a:ext cx="1138237" cy="922338"/>
            <a:chOff x="2909" y="2254"/>
            <a:chExt cx="289" cy="242"/>
          </a:xfrm>
        </p:grpSpPr>
        <p:grpSp>
          <p:nvGrpSpPr>
            <p:cNvPr id="2781" name="Group 812"/>
            <p:cNvGrpSpPr>
              <a:grpSpLocks/>
            </p:cNvGrpSpPr>
            <p:nvPr/>
          </p:nvGrpSpPr>
          <p:grpSpPr bwMode="auto">
            <a:xfrm flipH="1">
              <a:off x="2928" y="2387"/>
              <a:ext cx="240" cy="109"/>
              <a:chOff x="2928" y="2387"/>
              <a:chExt cx="240" cy="109"/>
            </a:xfrm>
          </p:grpSpPr>
          <p:sp>
            <p:nvSpPr>
              <p:cNvPr id="2782" name="Oval 813"/>
              <p:cNvSpPr>
                <a:spLocks noChangeArrowheads="1"/>
              </p:cNvSpPr>
              <p:nvPr/>
            </p:nvSpPr>
            <p:spPr bwMode="auto">
              <a:xfrm flipH="1">
                <a:off x="2928" y="2387"/>
                <a:ext cx="240" cy="97"/>
              </a:xfrm>
              <a:prstGeom prst="ellips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zh-CN" altLang="zh-CN">
                  <a:solidFill>
                    <a:srgbClr val="000000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783" name="Oval 814"/>
              <p:cNvSpPr>
                <a:spLocks noChangeArrowheads="1"/>
              </p:cNvSpPr>
              <p:nvPr/>
            </p:nvSpPr>
            <p:spPr bwMode="auto">
              <a:xfrm flipH="1">
                <a:off x="3024" y="2387"/>
                <a:ext cx="96" cy="10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zh-CN">
                  <a:solidFill>
                    <a:srgbClr val="000000"/>
                  </a:solidFill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2784" name="Arc 815"/>
            <p:cNvSpPr>
              <a:spLocks/>
            </p:cNvSpPr>
            <p:nvPr/>
          </p:nvSpPr>
          <p:spPr bwMode="auto">
            <a:xfrm rot="7920000" flipH="1" flipV="1">
              <a:off x="2935" y="2227"/>
              <a:ext cx="240" cy="289"/>
            </a:xfrm>
            <a:custGeom>
              <a:avLst/>
              <a:gdLst>
                <a:gd name="T0" fmla="*/ -1 w 21600"/>
                <a:gd name="T1" fmla="*/ 0 h 29132"/>
                <a:gd name="T2" fmla="*/ 21600 w 21600"/>
                <a:gd name="T3" fmla="*/ 21600 h 29132"/>
                <a:gd name="T4" fmla="*/ 20244 w 21600"/>
                <a:gd name="T5" fmla="*/ 29132 h 29132"/>
                <a:gd name="T6" fmla="*/ -1 w 21600"/>
                <a:gd name="T7" fmla="*/ 0 h 29132"/>
                <a:gd name="T8" fmla="*/ 21600 w 21600"/>
                <a:gd name="T9" fmla="*/ 21600 h 29132"/>
                <a:gd name="T10" fmla="*/ 20244 w 21600"/>
                <a:gd name="T11" fmla="*/ 29132 h 29132"/>
                <a:gd name="T12" fmla="*/ 0 w 21600"/>
                <a:gd name="T13" fmla="*/ 21600 h 29132"/>
                <a:gd name="T14" fmla="*/ -1 w 21600"/>
                <a:gd name="T15" fmla="*/ 0 h 29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9132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171"/>
                    <a:pt x="21140" y="26722"/>
                    <a:pt x="20244" y="29132"/>
                  </a:cubicBezTo>
                </a:path>
                <a:path w="21600" h="29132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171"/>
                    <a:pt x="21140" y="26722"/>
                    <a:pt x="20244" y="2913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2785" name="Line 816"/>
            <p:cNvSpPr>
              <a:spLocks noChangeShapeType="1"/>
            </p:cNvSpPr>
            <p:nvPr/>
          </p:nvSpPr>
          <p:spPr bwMode="auto">
            <a:xfrm flipH="1">
              <a:off x="2913" y="2338"/>
              <a:ext cx="0" cy="25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86" name="Line 817"/>
            <p:cNvSpPr>
              <a:spLocks noChangeShapeType="1"/>
            </p:cNvSpPr>
            <p:nvPr/>
          </p:nvSpPr>
          <p:spPr bwMode="auto">
            <a:xfrm flipH="1">
              <a:off x="2976" y="2315"/>
              <a:ext cx="0" cy="47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87" name="Line 818"/>
            <p:cNvSpPr>
              <a:spLocks noChangeShapeType="1"/>
            </p:cNvSpPr>
            <p:nvPr/>
          </p:nvSpPr>
          <p:spPr bwMode="auto">
            <a:xfrm flipH="1">
              <a:off x="3072" y="2291"/>
              <a:ext cx="0" cy="71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88" name="Line 819"/>
            <p:cNvSpPr>
              <a:spLocks noChangeShapeType="1"/>
            </p:cNvSpPr>
            <p:nvPr/>
          </p:nvSpPr>
          <p:spPr bwMode="auto">
            <a:xfrm flipH="1">
              <a:off x="3168" y="2315"/>
              <a:ext cx="0" cy="47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89" name="Group 820"/>
          <p:cNvGrpSpPr>
            <a:grpSpLocks/>
          </p:cNvGrpSpPr>
          <p:nvPr/>
        </p:nvGrpSpPr>
        <p:grpSpPr bwMode="auto">
          <a:xfrm flipH="1">
            <a:off x="250825" y="2565400"/>
            <a:ext cx="1295400" cy="863600"/>
            <a:chOff x="2909" y="2254"/>
            <a:chExt cx="289" cy="242"/>
          </a:xfrm>
        </p:grpSpPr>
        <p:grpSp>
          <p:nvGrpSpPr>
            <p:cNvPr id="2790" name="Group 821"/>
            <p:cNvGrpSpPr>
              <a:grpSpLocks/>
            </p:cNvGrpSpPr>
            <p:nvPr/>
          </p:nvGrpSpPr>
          <p:grpSpPr bwMode="auto">
            <a:xfrm flipH="1">
              <a:off x="2928" y="2387"/>
              <a:ext cx="240" cy="109"/>
              <a:chOff x="2928" y="2387"/>
              <a:chExt cx="240" cy="109"/>
            </a:xfrm>
          </p:grpSpPr>
          <p:sp>
            <p:nvSpPr>
              <p:cNvPr id="2791" name="Oval 822"/>
              <p:cNvSpPr>
                <a:spLocks noChangeArrowheads="1"/>
              </p:cNvSpPr>
              <p:nvPr/>
            </p:nvSpPr>
            <p:spPr bwMode="auto">
              <a:xfrm flipH="1">
                <a:off x="2928" y="2387"/>
                <a:ext cx="240" cy="97"/>
              </a:xfrm>
              <a:prstGeom prst="ellips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zh-CN" altLang="zh-CN">
                  <a:solidFill>
                    <a:srgbClr val="000000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792" name="Oval 823"/>
              <p:cNvSpPr>
                <a:spLocks noChangeArrowheads="1"/>
              </p:cNvSpPr>
              <p:nvPr/>
            </p:nvSpPr>
            <p:spPr bwMode="auto">
              <a:xfrm flipH="1">
                <a:off x="3024" y="2387"/>
                <a:ext cx="96" cy="10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zh-CN">
                  <a:solidFill>
                    <a:srgbClr val="000000"/>
                  </a:solidFill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2793" name="Arc 824"/>
            <p:cNvSpPr>
              <a:spLocks/>
            </p:cNvSpPr>
            <p:nvPr/>
          </p:nvSpPr>
          <p:spPr bwMode="auto">
            <a:xfrm rot="7920000" flipH="1" flipV="1">
              <a:off x="2935" y="2227"/>
              <a:ext cx="240" cy="289"/>
            </a:xfrm>
            <a:custGeom>
              <a:avLst/>
              <a:gdLst>
                <a:gd name="T0" fmla="*/ -1 w 21600"/>
                <a:gd name="T1" fmla="*/ 0 h 29132"/>
                <a:gd name="T2" fmla="*/ 21600 w 21600"/>
                <a:gd name="T3" fmla="*/ 21600 h 29132"/>
                <a:gd name="T4" fmla="*/ 20244 w 21600"/>
                <a:gd name="T5" fmla="*/ 29132 h 29132"/>
                <a:gd name="T6" fmla="*/ -1 w 21600"/>
                <a:gd name="T7" fmla="*/ 0 h 29132"/>
                <a:gd name="T8" fmla="*/ 21600 w 21600"/>
                <a:gd name="T9" fmla="*/ 21600 h 29132"/>
                <a:gd name="T10" fmla="*/ 20244 w 21600"/>
                <a:gd name="T11" fmla="*/ 29132 h 29132"/>
                <a:gd name="T12" fmla="*/ 0 w 21600"/>
                <a:gd name="T13" fmla="*/ 21600 h 29132"/>
                <a:gd name="T14" fmla="*/ -1 w 21600"/>
                <a:gd name="T15" fmla="*/ 0 h 29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9132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171"/>
                    <a:pt x="21140" y="26722"/>
                    <a:pt x="20244" y="29132"/>
                  </a:cubicBezTo>
                </a:path>
                <a:path w="21600" h="29132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171"/>
                    <a:pt x="21140" y="26722"/>
                    <a:pt x="20244" y="2913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2794" name="Line 825"/>
            <p:cNvSpPr>
              <a:spLocks noChangeShapeType="1"/>
            </p:cNvSpPr>
            <p:nvPr/>
          </p:nvSpPr>
          <p:spPr bwMode="auto">
            <a:xfrm flipH="1">
              <a:off x="2913" y="2338"/>
              <a:ext cx="0" cy="25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95" name="Line 826"/>
            <p:cNvSpPr>
              <a:spLocks noChangeShapeType="1"/>
            </p:cNvSpPr>
            <p:nvPr/>
          </p:nvSpPr>
          <p:spPr bwMode="auto">
            <a:xfrm flipH="1">
              <a:off x="2976" y="2315"/>
              <a:ext cx="0" cy="47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96" name="Line 827"/>
            <p:cNvSpPr>
              <a:spLocks noChangeShapeType="1"/>
            </p:cNvSpPr>
            <p:nvPr/>
          </p:nvSpPr>
          <p:spPr bwMode="auto">
            <a:xfrm flipH="1">
              <a:off x="3072" y="2291"/>
              <a:ext cx="0" cy="71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97" name="Line 828"/>
            <p:cNvSpPr>
              <a:spLocks noChangeShapeType="1"/>
            </p:cNvSpPr>
            <p:nvPr/>
          </p:nvSpPr>
          <p:spPr bwMode="auto">
            <a:xfrm flipH="1">
              <a:off x="3168" y="2315"/>
              <a:ext cx="0" cy="47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98" name="AutoShape 829"/>
          <p:cNvSpPr>
            <a:spLocks noChangeArrowheads="1"/>
          </p:cNvSpPr>
          <p:nvPr/>
        </p:nvSpPr>
        <p:spPr bwMode="auto">
          <a:xfrm>
            <a:off x="2555875" y="260350"/>
            <a:ext cx="2016125" cy="860425"/>
          </a:xfrm>
          <a:prstGeom prst="cloudCallout">
            <a:avLst>
              <a:gd name="adj1" fmla="val 26694"/>
              <a:gd name="adj2" fmla="val 165315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zh-CN" altLang="en-US" sz="400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偏大</a:t>
            </a:r>
          </a:p>
        </p:txBody>
      </p:sp>
      <p:sp>
        <p:nvSpPr>
          <p:cNvPr id="2799" name="AutoShape 830"/>
          <p:cNvSpPr>
            <a:spLocks noChangeArrowheads="1"/>
          </p:cNvSpPr>
          <p:nvPr/>
        </p:nvSpPr>
        <p:spPr bwMode="auto">
          <a:xfrm>
            <a:off x="2555875" y="5157788"/>
            <a:ext cx="2087563" cy="863600"/>
          </a:xfrm>
          <a:prstGeom prst="cloudCallout">
            <a:avLst>
              <a:gd name="adj1" fmla="val 34486"/>
              <a:gd name="adj2" fmla="val -168935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zh-CN" altLang="en-US" sz="400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偏小</a:t>
            </a:r>
          </a:p>
        </p:txBody>
      </p:sp>
      <p:sp>
        <p:nvSpPr>
          <p:cNvPr id="2800" name="AutoShape 831"/>
          <p:cNvSpPr>
            <a:spLocks noChangeArrowheads="1"/>
          </p:cNvSpPr>
          <p:nvPr/>
        </p:nvSpPr>
        <p:spPr bwMode="auto">
          <a:xfrm>
            <a:off x="1331913" y="1989138"/>
            <a:ext cx="1871662" cy="1008062"/>
          </a:xfrm>
          <a:prstGeom prst="cloudCallout">
            <a:avLst>
              <a:gd name="adj1" fmla="val 43213"/>
              <a:gd name="adj2" fmla="val 61181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zh-CN" altLang="en-US" sz="400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正确</a:t>
            </a:r>
          </a:p>
        </p:txBody>
      </p:sp>
      <p:sp>
        <p:nvSpPr>
          <p:cNvPr id="2801" name="Text Box 832"/>
          <p:cNvSpPr>
            <a:spLocks noChangeArrowheads="1"/>
          </p:cNvSpPr>
          <p:nvPr/>
        </p:nvSpPr>
        <p:spPr bwMode="auto">
          <a:xfrm>
            <a:off x="433388" y="765175"/>
            <a:ext cx="1258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0000FF"/>
                </a:solidFill>
                <a:latin typeface="Arial" charset="0"/>
                <a:ea typeface="宋体" charset="-122"/>
              </a:rPr>
              <a:t>俯视</a:t>
            </a:r>
          </a:p>
        </p:txBody>
      </p:sp>
      <p:sp>
        <p:nvSpPr>
          <p:cNvPr id="2802" name="Text Box 833"/>
          <p:cNvSpPr>
            <a:spLocks noChangeArrowheads="1"/>
          </p:cNvSpPr>
          <p:nvPr/>
        </p:nvSpPr>
        <p:spPr bwMode="auto">
          <a:xfrm>
            <a:off x="433388" y="3500438"/>
            <a:ext cx="1258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0000FF"/>
                </a:solidFill>
                <a:latin typeface="Arial" charset="0"/>
                <a:ea typeface="宋体" charset="-122"/>
              </a:rPr>
              <a:t>平视</a:t>
            </a:r>
          </a:p>
        </p:txBody>
      </p:sp>
      <p:sp>
        <p:nvSpPr>
          <p:cNvPr id="2803" name="Text Box 834"/>
          <p:cNvSpPr>
            <a:spLocks noChangeArrowheads="1"/>
          </p:cNvSpPr>
          <p:nvPr/>
        </p:nvSpPr>
        <p:spPr bwMode="auto">
          <a:xfrm>
            <a:off x="755650" y="6018213"/>
            <a:ext cx="12588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0000FF"/>
                </a:solidFill>
                <a:latin typeface="Arial" charset="0"/>
                <a:ea typeface="宋体" charset="-122"/>
              </a:rPr>
              <a:t>仰视</a:t>
            </a:r>
          </a:p>
        </p:txBody>
      </p:sp>
      <p:sp>
        <p:nvSpPr>
          <p:cNvPr id="2804" name="Text Box 835"/>
          <p:cNvSpPr>
            <a:spLocks noChangeArrowheads="1"/>
          </p:cNvSpPr>
          <p:nvPr/>
        </p:nvSpPr>
        <p:spPr bwMode="auto">
          <a:xfrm>
            <a:off x="468313" y="1341438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33CC"/>
                </a:solidFill>
                <a:latin typeface="Arial" charset="0"/>
                <a:ea typeface="宋体" charset="-122"/>
              </a:rPr>
              <a:t>38 </a:t>
            </a:r>
            <a:r>
              <a:rPr lang="en-US" altLang="zh-CN" sz="2400" b="1">
                <a:solidFill>
                  <a:srgbClr val="FF33CC"/>
                </a:solidFill>
                <a:latin typeface="Arial" charset="0"/>
                <a:ea typeface="宋体" charset="-122"/>
              </a:rPr>
              <a:t>℃</a:t>
            </a:r>
          </a:p>
        </p:txBody>
      </p:sp>
      <p:sp>
        <p:nvSpPr>
          <p:cNvPr id="2805" name="Text Box 836"/>
          <p:cNvSpPr>
            <a:spLocks noChangeArrowheads="1"/>
          </p:cNvSpPr>
          <p:nvPr/>
        </p:nvSpPr>
        <p:spPr bwMode="auto">
          <a:xfrm>
            <a:off x="1692275" y="6140450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33CC"/>
                </a:solidFill>
                <a:latin typeface="Arial" charset="0"/>
                <a:ea typeface="宋体" charset="-122"/>
              </a:rPr>
              <a:t>34 </a:t>
            </a:r>
            <a:r>
              <a:rPr lang="en-US" altLang="zh-CN" sz="2400" b="1">
                <a:solidFill>
                  <a:srgbClr val="FF33CC"/>
                </a:solidFill>
                <a:latin typeface="Arial" charset="0"/>
                <a:ea typeface="宋体" charset="-122"/>
              </a:rPr>
              <a:t>℃</a:t>
            </a:r>
          </a:p>
        </p:txBody>
      </p:sp>
      <p:sp>
        <p:nvSpPr>
          <p:cNvPr id="2806" name="Text Box 837"/>
          <p:cNvSpPr>
            <a:spLocks noChangeArrowheads="1"/>
          </p:cNvSpPr>
          <p:nvPr/>
        </p:nvSpPr>
        <p:spPr bwMode="auto">
          <a:xfrm>
            <a:off x="539750" y="4005263"/>
            <a:ext cx="1366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33CC"/>
                </a:solidFill>
                <a:latin typeface="Arial" charset="0"/>
                <a:ea typeface="宋体" charset="-122"/>
              </a:rPr>
              <a:t>36 </a:t>
            </a:r>
            <a:r>
              <a:rPr lang="en-US" altLang="zh-CN" sz="2400" b="1">
                <a:solidFill>
                  <a:srgbClr val="FF33CC"/>
                </a:solidFill>
                <a:latin typeface="Arial" charset="0"/>
                <a:ea typeface="宋体" charset="-122"/>
              </a:rPr>
              <a:t>℃</a:t>
            </a:r>
          </a:p>
        </p:txBody>
      </p:sp>
      <p:sp>
        <p:nvSpPr>
          <p:cNvPr id="2807" name="Text Box 838"/>
          <p:cNvSpPr>
            <a:spLocks noChangeArrowheads="1"/>
          </p:cNvSpPr>
          <p:nvPr/>
        </p:nvSpPr>
        <p:spPr bwMode="auto">
          <a:xfrm>
            <a:off x="8099425" y="1706563"/>
            <a:ext cx="45878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/>
          <a:lstStyle/>
          <a:p>
            <a:endParaRPr lang="zh-CN" altLang="zh-CN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2808" name="Text Box 839"/>
          <p:cNvSpPr>
            <a:spLocks noChangeArrowheads="1"/>
          </p:cNvSpPr>
          <p:nvPr/>
        </p:nvSpPr>
        <p:spPr bwMode="auto">
          <a:xfrm>
            <a:off x="7475538" y="990600"/>
            <a:ext cx="127952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>
              <a:spcBef>
                <a:spcPct val="20000"/>
              </a:spcBef>
            </a:pPr>
            <a:r>
              <a:rPr lang="zh-CN" altLang="en-US" sz="3600" b="1">
                <a:solidFill>
                  <a:schemeClr val="tx2"/>
                </a:solidFill>
                <a:latin typeface="Arial" charset="0"/>
                <a:ea typeface="宋体" charset="-122"/>
              </a:rPr>
              <a:t>视线要与液面表面相平</a:t>
            </a:r>
          </a:p>
          <a:p>
            <a:endParaRPr lang="en-US" altLang="zh-CN" sz="3600" b="1">
              <a:solidFill>
                <a:srgbClr val="FF00FF"/>
              </a:solidFill>
              <a:latin typeface="Arial" charset="0"/>
              <a:ea typeface="宋体" charset="-122"/>
            </a:endParaRPr>
          </a:p>
        </p:txBody>
      </p:sp>
      <p:sp>
        <p:nvSpPr>
          <p:cNvPr id="2809" name="Text Box 840"/>
          <p:cNvSpPr>
            <a:spLocks noChangeArrowheads="1"/>
          </p:cNvSpPr>
          <p:nvPr/>
        </p:nvSpPr>
        <p:spPr bwMode="auto">
          <a:xfrm>
            <a:off x="7162800" y="0"/>
            <a:ext cx="2514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5400" b="1">
                <a:solidFill>
                  <a:srgbClr val="FF3300"/>
                </a:solidFill>
                <a:latin typeface="Arial" charset="0"/>
                <a:ea typeface="宋体" charset="-122"/>
              </a:rPr>
              <a:t>读法</a:t>
            </a:r>
          </a:p>
        </p:txBody>
      </p:sp>
      <p:grpSp>
        <p:nvGrpSpPr>
          <p:cNvPr id="2810" name="Group 2"/>
          <p:cNvGrpSpPr>
            <a:grpSpLocks/>
          </p:cNvGrpSpPr>
          <p:nvPr/>
        </p:nvGrpSpPr>
        <p:grpSpPr bwMode="auto">
          <a:xfrm>
            <a:off x="4643438" y="-13349288"/>
            <a:ext cx="2952750" cy="34204276"/>
            <a:chOff x="612" y="-8409"/>
            <a:chExt cx="1860" cy="21546"/>
          </a:xfrm>
        </p:grpSpPr>
        <p:grpSp>
          <p:nvGrpSpPr>
            <p:cNvPr id="2811" name="Group 3"/>
            <p:cNvGrpSpPr>
              <a:grpSpLocks/>
            </p:cNvGrpSpPr>
            <p:nvPr/>
          </p:nvGrpSpPr>
          <p:grpSpPr bwMode="auto">
            <a:xfrm>
              <a:off x="612" y="-8409"/>
              <a:ext cx="1860" cy="21546"/>
              <a:chOff x="2109" y="-10178"/>
              <a:chExt cx="780" cy="15794"/>
            </a:xfrm>
          </p:grpSpPr>
          <p:sp>
            <p:nvSpPr>
              <p:cNvPr id="2812" name="AutoShape 4"/>
              <p:cNvSpPr>
                <a:spLocks noChangeArrowheads="1"/>
              </p:cNvSpPr>
              <p:nvPr/>
            </p:nvSpPr>
            <p:spPr bwMode="auto">
              <a:xfrm>
                <a:off x="2109" y="-10178"/>
                <a:ext cx="780" cy="157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13" name="Group 5"/>
              <p:cNvGrpSpPr>
                <a:grpSpLocks/>
              </p:cNvGrpSpPr>
              <p:nvPr/>
            </p:nvGrpSpPr>
            <p:grpSpPr bwMode="auto">
              <a:xfrm>
                <a:off x="2550" y="-9647"/>
                <a:ext cx="238" cy="14350"/>
                <a:chOff x="1371" y="-11234"/>
                <a:chExt cx="238" cy="14350"/>
              </a:xfrm>
            </p:grpSpPr>
            <p:sp>
              <p:nvSpPr>
                <p:cNvPr id="2814" name="Freeform 6"/>
                <p:cNvSpPr>
                  <a:spLocks/>
                </p:cNvSpPr>
                <p:nvPr/>
              </p:nvSpPr>
              <p:spPr bwMode="auto">
                <a:xfrm>
                  <a:off x="1402" y="-11234"/>
                  <a:ext cx="10" cy="14244"/>
                </a:xfrm>
                <a:custGeom>
                  <a:avLst/>
                  <a:gdLst>
                    <a:gd name="T0" fmla="*/ 10 w 10"/>
                    <a:gd name="T1" fmla="*/ 0 h 14244"/>
                    <a:gd name="T2" fmla="*/ 0 w 10"/>
                    <a:gd name="T3" fmla="*/ 0 h 14244"/>
                    <a:gd name="T4" fmla="*/ 0 w 10"/>
                    <a:gd name="T5" fmla="*/ 14234 h 14244"/>
                    <a:gd name="T6" fmla="*/ 10 w 10"/>
                    <a:gd name="T7" fmla="*/ 14244 h 14244"/>
                    <a:gd name="T8" fmla="*/ 10 w 10"/>
                    <a:gd name="T9" fmla="*/ 715 h 14244"/>
                    <a:gd name="T10" fmla="*/ 8 w 10"/>
                    <a:gd name="T11" fmla="*/ 698 h 14244"/>
                    <a:gd name="T12" fmla="*/ 10 w 10"/>
                    <a:gd name="T13" fmla="*/ 677 h 14244"/>
                    <a:gd name="T14" fmla="*/ 10 w 10"/>
                    <a:gd name="T15" fmla="*/ 672 h 14244"/>
                    <a:gd name="T16" fmla="*/ 8 w 10"/>
                    <a:gd name="T17" fmla="*/ 668 h 14244"/>
                    <a:gd name="T18" fmla="*/ 10 w 10"/>
                    <a:gd name="T19" fmla="*/ 667 h 14244"/>
                    <a:gd name="T20" fmla="*/ 10 w 10"/>
                    <a:gd name="T21" fmla="*/ 0 h 14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" h="14244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14234"/>
                      </a:lnTo>
                      <a:lnTo>
                        <a:pt x="10" y="14244"/>
                      </a:lnTo>
                      <a:lnTo>
                        <a:pt x="10" y="715"/>
                      </a:lnTo>
                      <a:lnTo>
                        <a:pt x="8" y="698"/>
                      </a:lnTo>
                      <a:lnTo>
                        <a:pt x="10" y="677"/>
                      </a:lnTo>
                      <a:lnTo>
                        <a:pt x="10" y="672"/>
                      </a:lnTo>
                      <a:lnTo>
                        <a:pt x="8" y="668"/>
                      </a:lnTo>
                      <a:lnTo>
                        <a:pt x="10" y="66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5" name="Freeform 7"/>
                <p:cNvSpPr>
                  <a:spLocks/>
                </p:cNvSpPr>
                <p:nvPr/>
              </p:nvSpPr>
              <p:spPr bwMode="auto">
                <a:xfrm>
                  <a:off x="1389" y="-11234"/>
                  <a:ext cx="13" cy="14234"/>
                </a:xfrm>
                <a:custGeom>
                  <a:avLst/>
                  <a:gdLst>
                    <a:gd name="T0" fmla="*/ 13 w 13"/>
                    <a:gd name="T1" fmla="*/ 0 h 14234"/>
                    <a:gd name="T2" fmla="*/ 4 w 13"/>
                    <a:gd name="T3" fmla="*/ 0 h 14234"/>
                    <a:gd name="T4" fmla="*/ 0 w 13"/>
                    <a:gd name="T5" fmla="*/ 0 h 14234"/>
                    <a:gd name="T6" fmla="*/ 0 w 13"/>
                    <a:gd name="T7" fmla="*/ 447 h 14234"/>
                    <a:gd name="T8" fmla="*/ 0 w 13"/>
                    <a:gd name="T9" fmla="*/ 452 h 14234"/>
                    <a:gd name="T10" fmla="*/ 0 w 13"/>
                    <a:gd name="T11" fmla="*/ 14223 h 14234"/>
                    <a:gd name="T12" fmla="*/ 13 w 13"/>
                    <a:gd name="T13" fmla="*/ 14234 h 14234"/>
                    <a:gd name="T14" fmla="*/ 13 w 13"/>
                    <a:gd name="T15" fmla="*/ 0 h 14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14234">
                      <a:moveTo>
                        <a:pt x="13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47"/>
                      </a:lnTo>
                      <a:lnTo>
                        <a:pt x="0" y="452"/>
                      </a:lnTo>
                      <a:lnTo>
                        <a:pt x="0" y="14223"/>
                      </a:lnTo>
                      <a:lnTo>
                        <a:pt x="13" y="1423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9F9F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6" name="Freeform 8"/>
                <p:cNvSpPr>
                  <a:spLocks/>
                </p:cNvSpPr>
                <p:nvPr/>
              </p:nvSpPr>
              <p:spPr bwMode="auto">
                <a:xfrm>
                  <a:off x="1378" y="-11234"/>
                  <a:ext cx="11" cy="447"/>
                </a:xfrm>
                <a:custGeom>
                  <a:avLst/>
                  <a:gdLst>
                    <a:gd name="T0" fmla="*/ 11 w 11"/>
                    <a:gd name="T1" fmla="*/ 0 h 447"/>
                    <a:gd name="T2" fmla="*/ 0 w 11"/>
                    <a:gd name="T3" fmla="*/ 0 h 447"/>
                    <a:gd name="T4" fmla="*/ 0 w 11"/>
                    <a:gd name="T5" fmla="*/ 379 h 447"/>
                    <a:gd name="T6" fmla="*/ 8 w 11"/>
                    <a:gd name="T7" fmla="*/ 410 h 447"/>
                    <a:gd name="T8" fmla="*/ 11 w 11"/>
                    <a:gd name="T9" fmla="*/ 447 h 447"/>
                    <a:gd name="T10" fmla="*/ 11 w 11"/>
                    <a:gd name="T11" fmla="*/ 0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447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379"/>
                      </a:lnTo>
                      <a:lnTo>
                        <a:pt x="8" y="410"/>
                      </a:lnTo>
                      <a:lnTo>
                        <a:pt x="11" y="44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CFCF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7" name="Freeform 9"/>
                <p:cNvSpPr>
                  <a:spLocks/>
                </p:cNvSpPr>
                <p:nvPr/>
              </p:nvSpPr>
              <p:spPr bwMode="auto">
                <a:xfrm>
                  <a:off x="1425" y="-11234"/>
                  <a:ext cx="11" cy="664"/>
                </a:xfrm>
                <a:custGeom>
                  <a:avLst/>
                  <a:gdLst>
                    <a:gd name="T0" fmla="*/ 11 w 11"/>
                    <a:gd name="T1" fmla="*/ 0 h 664"/>
                    <a:gd name="T2" fmla="*/ 0 w 11"/>
                    <a:gd name="T3" fmla="*/ 0 h 664"/>
                    <a:gd name="T4" fmla="*/ 0 w 11"/>
                    <a:gd name="T5" fmla="*/ 664 h 664"/>
                    <a:gd name="T6" fmla="*/ 11 w 11"/>
                    <a:gd name="T7" fmla="*/ 662 h 664"/>
                    <a:gd name="T8" fmla="*/ 11 w 11"/>
                    <a:gd name="T9" fmla="*/ 0 h 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664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664"/>
                      </a:lnTo>
                      <a:lnTo>
                        <a:pt x="11" y="66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8" name="Freeform 10"/>
                <p:cNvSpPr>
                  <a:spLocks/>
                </p:cNvSpPr>
                <p:nvPr/>
              </p:nvSpPr>
              <p:spPr bwMode="auto">
                <a:xfrm>
                  <a:off x="1436" y="-11234"/>
                  <a:ext cx="11" cy="733"/>
                </a:xfrm>
                <a:custGeom>
                  <a:avLst/>
                  <a:gdLst>
                    <a:gd name="T0" fmla="*/ 11 w 11"/>
                    <a:gd name="T1" fmla="*/ 0 h 733"/>
                    <a:gd name="T2" fmla="*/ 0 w 11"/>
                    <a:gd name="T3" fmla="*/ 0 h 733"/>
                    <a:gd name="T4" fmla="*/ 0 w 11"/>
                    <a:gd name="T5" fmla="*/ 662 h 733"/>
                    <a:gd name="T6" fmla="*/ 7 w 11"/>
                    <a:gd name="T7" fmla="*/ 660 h 733"/>
                    <a:gd name="T8" fmla="*/ 9 w 11"/>
                    <a:gd name="T9" fmla="*/ 665 h 733"/>
                    <a:gd name="T10" fmla="*/ 0 w 11"/>
                    <a:gd name="T11" fmla="*/ 669 h 733"/>
                    <a:gd name="T12" fmla="*/ 0 w 11"/>
                    <a:gd name="T13" fmla="*/ 728 h 733"/>
                    <a:gd name="T14" fmla="*/ 5 w 11"/>
                    <a:gd name="T15" fmla="*/ 730 h 733"/>
                    <a:gd name="T16" fmla="*/ 11 w 11"/>
                    <a:gd name="T17" fmla="*/ 733 h 733"/>
                    <a:gd name="T18" fmla="*/ 11 w 11"/>
                    <a:gd name="T19" fmla="*/ 0 h 7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73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662"/>
                      </a:lnTo>
                      <a:lnTo>
                        <a:pt x="7" y="660"/>
                      </a:lnTo>
                      <a:lnTo>
                        <a:pt x="9" y="665"/>
                      </a:lnTo>
                      <a:lnTo>
                        <a:pt x="0" y="669"/>
                      </a:lnTo>
                      <a:lnTo>
                        <a:pt x="0" y="728"/>
                      </a:lnTo>
                      <a:lnTo>
                        <a:pt x="5" y="730"/>
                      </a:lnTo>
                      <a:lnTo>
                        <a:pt x="11" y="73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9" name="Freeform 11"/>
                <p:cNvSpPr>
                  <a:spLocks/>
                </p:cNvSpPr>
                <p:nvPr/>
              </p:nvSpPr>
              <p:spPr bwMode="auto">
                <a:xfrm>
                  <a:off x="1447" y="-11234"/>
                  <a:ext cx="11" cy="735"/>
                </a:xfrm>
                <a:custGeom>
                  <a:avLst/>
                  <a:gdLst>
                    <a:gd name="T0" fmla="*/ 11 w 11"/>
                    <a:gd name="T1" fmla="*/ 0 h 735"/>
                    <a:gd name="T2" fmla="*/ 0 w 11"/>
                    <a:gd name="T3" fmla="*/ 0 h 735"/>
                    <a:gd name="T4" fmla="*/ 0 w 11"/>
                    <a:gd name="T5" fmla="*/ 733 h 735"/>
                    <a:gd name="T6" fmla="*/ 11 w 11"/>
                    <a:gd name="T7" fmla="*/ 735 h 735"/>
                    <a:gd name="T8" fmla="*/ 11 w 11"/>
                    <a:gd name="T9" fmla="*/ 0 h 7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735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33"/>
                      </a:lnTo>
                      <a:lnTo>
                        <a:pt x="11" y="73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20" name="Freeform 12"/>
                <p:cNvSpPr>
                  <a:spLocks/>
                </p:cNvSpPr>
                <p:nvPr/>
              </p:nvSpPr>
              <p:spPr bwMode="auto">
                <a:xfrm>
                  <a:off x="1481" y="-11234"/>
                  <a:ext cx="12" cy="737"/>
                </a:xfrm>
                <a:custGeom>
                  <a:avLst/>
                  <a:gdLst>
                    <a:gd name="T0" fmla="*/ 12 w 12"/>
                    <a:gd name="T1" fmla="*/ 0 h 737"/>
                    <a:gd name="T2" fmla="*/ 2 w 12"/>
                    <a:gd name="T3" fmla="*/ 0 h 737"/>
                    <a:gd name="T4" fmla="*/ 0 w 12"/>
                    <a:gd name="T5" fmla="*/ 0 h 737"/>
                    <a:gd name="T6" fmla="*/ 0 w 12"/>
                    <a:gd name="T7" fmla="*/ 737 h 737"/>
                    <a:gd name="T8" fmla="*/ 2 w 12"/>
                    <a:gd name="T9" fmla="*/ 735 h 737"/>
                    <a:gd name="T10" fmla="*/ 6 w 12"/>
                    <a:gd name="T11" fmla="*/ 735 h 737"/>
                    <a:gd name="T12" fmla="*/ 12 w 12"/>
                    <a:gd name="T13" fmla="*/ 735 h 737"/>
                    <a:gd name="T14" fmla="*/ 12 w 12"/>
                    <a:gd name="T15" fmla="*/ 0 h 7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737">
                      <a:moveTo>
                        <a:pt x="1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737"/>
                      </a:lnTo>
                      <a:lnTo>
                        <a:pt x="2" y="735"/>
                      </a:lnTo>
                      <a:lnTo>
                        <a:pt x="6" y="735"/>
                      </a:lnTo>
                      <a:lnTo>
                        <a:pt x="12" y="73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21" name="Freeform 13"/>
                <p:cNvSpPr>
                  <a:spLocks/>
                </p:cNvSpPr>
                <p:nvPr/>
              </p:nvSpPr>
              <p:spPr bwMode="auto">
                <a:xfrm>
                  <a:off x="1471" y="-11234"/>
                  <a:ext cx="10" cy="737"/>
                </a:xfrm>
                <a:custGeom>
                  <a:avLst/>
                  <a:gdLst>
                    <a:gd name="T0" fmla="*/ 10 w 10"/>
                    <a:gd name="T1" fmla="*/ 0 h 737"/>
                    <a:gd name="T2" fmla="*/ 0 w 10"/>
                    <a:gd name="T3" fmla="*/ 0 h 737"/>
                    <a:gd name="T4" fmla="*/ 0 w 10"/>
                    <a:gd name="T5" fmla="*/ 737 h 737"/>
                    <a:gd name="T6" fmla="*/ 5 w 10"/>
                    <a:gd name="T7" fmla="*/ 737 h 737"/>
                    <a:gd name="T8" fmla="*/ 10 w 10"/>
                    <a:gd name="T9" fmla="*/ 737 h 737"/>
                    <a:gd name="T10" fmla="*/ 10 w 10"/>
                    <a:gd name="T11" fmla="*/ 0 h 7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737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737"/>
                      </a:lnTo>
                      <a:lnTo>
                        <a:pt x="5" y="737"/>
                      </a:lnTo>
                      <a:lnTo>
                        <a:pt x="10" y="73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22" name="Freeform 14"/>
                <p:cNvSpPr>
                  <a:spLocks/>
                </p:cNvSpPr>
                <p:nvPr/>
              </p:nvSpPr>
              <p:spPr bwMode="auto">
                <a:xfrm>
                  <a:off x="1458" y="-11234"/>
                  <a:ext cx="13" cy="737"/>
                </a:xfrm>
                <a:custGeom>
                  <a:avLst/>
                  <a:gdLst>
                    <a:gd name="T0" fmla="*/ 13 w 13"/>
                    <a:gd name="T1" fmla="*/ 0 h 737"/>
                    <a:gd name="T2" fmla="*/ 0 w 13"/>
                    <a:gd name="T3" fmla="*/ 0 h 737"/>
                    <a:gd name="T4" fmla="*/ 0 w 13"/>
                    <a:gd name="T5" fmla="*/ 735 h 737"/>
                    <a:gd name="T6" fmla="*/ 13 w 13"/>
                    <a:gd name="T7" fmla="*/ 737 h 737"/>
                    <a:gd name="T8" fmla="*/ 13 w 13"/>
                    <a:gd name="T9" fmla="*/ 0 h 7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737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735"/>
                      </a:lnTo>
                      <a:lnTo>
                        <a:pt x="13" y="73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23" name="Freeform 15"/>
                <p:cNvSpPr>
                  <a:spLocks/>
                </p:cNvSpPr>
                <p:nvPr/>
              </p:nvSpPr>
              <p:spPr bwMode="auto">
                <a:xfrm>
                  <a:off x="1412" y="-11234"/>
                  <a:ext cx="13" cy="667"/>
                </a:xfrm>
                <a:custGeom>
                  <a:avLst/>
                  <a:gdLst>
                    <a:gd name="T0" fmla="*/ 13 w 13"/>
                    <a:gd name="T1" fmla="*/ 0 h 667"/>
                    <a:gd name="T2" fmla="*/ 0 w 13"/>
                    <a:gd name="T3" fmla="*/ 0 h 667"/>
                    <a:gd name="T4" fmla="*/ 0 w 13"/>
                    <a:gd name="T5" fmla="*/ 667 h 667"/>
                    <a:gd name="T6" fmla="*/ 13 w 13"/>
                    <a:gd name="T7" fmla="*/ 664 h 667"/>
                    <a:gd name="T8" fmla="*/ 13 w 13"/>
                    <a:gd name="T9" fmla="*/ 0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667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667"/>
                      </a:lnTo>
                      <a:lnTo>
                        <a:pt x="13" y="66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24" name="Freeform 16"/>
                <p:cNvSpPr>
                  <a:spLocks/>
                </p:cNvSpPr>
                <p:nvPr/>
              </p:nvSpPr>
              <p:spPr bwMode="auto">
                <a:xfrm>
                  <a:off x="1527" y="-11225"/>
                  <a:ext cx="13" cy="673"/>
                </a:xfrm>
                <a:custGeom>
                  <a:avLst/>
                  <a:gdLst>
                    <a:gd name="T0" fmla="*/ 13 w 13"/>
                    <a:gd name="T1" fmla="*/ 6 h 673"/>
                    <a:gd name="T2" fmla="*/ 0 w 13"/>
                    <a:gd name="T3" fmla="*/ 0 h 673"/>
                    <a:gd name="T4" fmla="*/ 0 w 13"/>
                    <a:gd name="T5" fmla="*/ 663 h 673"/>
                    <a:gd name="T6" fmla="*/ 8 w 13"/>
                    <a:gd name="T7" fmla="*/ 666 h 673"/>
                    <a:gd name="T8" fmla="*/ 13 w 13"/>
                    <a:gd name="T9" fmla="*/ 673 h 673"/>
                    <a:gd name="T10" fmla="*/ 13 w 13"/>
                    <a:gd name="T11" fmla="*/ 6 h 6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673">
                      <a:moveTo>
                        <a:pt x="13" y="6"/>
                      </a:moveTo>
                      <a:lnTo>
                        <a:pt x="0" y="0"/>
                      </a:lnTo>
                      <a:lnTo>
                        <a:pt x="0" y="663"/>
                      </a:lnTo>
                      <a:lnTo>
                        <a:pt x="8" y="666"/>
                      </a:lnTo>
                      <a:lnTo>
                        <a:pt x="13" y="673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25" name="Freeform 17"/>
                <p:cNvSpPr>
                  <a:spLocks/>
                </p:cNvSpPr>
                <p:nvPr/>
              </p:nvSpPr>
              <p:spPr bwMode="auto">
                <a:xfrm>
                  <a:off x="1516" y="-11229"/>
                  <a:ext cx="11" cy="667"/>
                </a:xfrm>
                <a:custGeom>
                  <a:avLst/>
                  <a:gdLst>
                    <a:gd name="T0" fmla="*/ 11 w 11"/>
                    <a:gd name="T1" fmla="*/ 4 h 667"/>
                    <a:gd name="T2" fmla="*/ 5 w 11"/>
                    <a:gd name="T3" fmla="*/ 2 h 667"/>
                    <a:gd name="T4" fmla="*/ 0 w 11"/>
                    <a:gd name="T5" fmla="*/ 0 h 667"/>
                    <a:gd name="T6" fmla="*/ 0 w 11"/>
                    <a:gd name="T7" fmla="*/ 660 h 667"/>
                    <a:gd name="T8" fmla="*/ 11 w 11"/>
                    <a:gd name="T9" fmla="*/ 667 h 667"/>
                    <a:gd name="T10" fmla="*/ 11 w 11"/>
                    <a:gd name="T11" fmla="*/ 4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667">
                      <a:moveTo>
                        <a:pt x="11" y="4"/>
                      </a:move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660"/>
                      </a:lnTo>
                      <a:lnTo>
                        <a:pt x="11" y="667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26" name="Freeform 18"/>
                <p:cNvSpPr>
                  <a:spLocks/>
                </p:cNvSpPr>
                <p:nvPr/>
              </p:nvSpPr>
              <p:spPr bwMode="auto">
                <a:xfrm>
                  <a:off x="1505" y="-11232"/>
                  <a:ext cx="11" cy="663"/>
                </a:xfrm>
                <a:custGeom>
                  <a:avLst/>
                  <a:gdLst>
                    <a:gd name="T0" fmla="*/ 11 w 11"/>
                    <a:gd name="T1" fmla="*/ 3 h 663"/>
                    <a:gd name="T2" fmla="*/ 0 w 11"/>
                    <a:gd name="T3" fmla="*/ 0 h 663"/>
                    <a:gd name="T4" fmla="*/ 0 w 11"/>
                    <a:gd name="T5" fmla="*/ 663 h 663"/>
                    <a:gd name="T6" fmla="*/ 2 w 11"/>
                    <a:gd name="T7" fmla="*/ 658 h 663"/>
                    <a:gd name="T8" fmla="*/ 11 w 11"/>
                    <a:gd name="T9" fmla="*/ 663 h 663"/>
                    <a:gd name="T10" fmla="*/ 11 w 11"/>
                    <a:gd name="T11" fmla="*/ 3 h 6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663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663"/>
                      </a:lnTo>
                      <a:lnTo>
                        <a:pt x="2" y="658"/>
                      </a:lnTo>
                      <a:lnTo>
                        <a:pt x="11" y="663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27" name="Freeform 19"/>
                <p:cNvSpPr>
                  <a:spLocks/>
                </p:cNvSpPr>
                <p:nvPr/>
              </p:nvSpPr>
              <p:spPr bwMode="auto">
                <a:xfrm>
                  <a:off x="1562" y="-11202"/>
                  <a:ext cx="12" cy="14318"/>
                </a:xfrm>
                <a:custGeom>
                  <a:avLst/>
                  <a:gdLst>
                    <a:gd name="T0" fmla="*/ 12 w 12"/>
                    <a:gd name="T1" fmla="*/ 11 h 14318"/>
                    <a:gd name="T2" fmla="*/ 9 w 12"/>
                    <a:gd name="T3" fmla="*/ 8 h 14318"/>
                    <a:gd name="T4" fmla="*/ 0 w 12"/>
                    <a:gd name="T5" fmla="*/ 0 h 14318"/>
                    <a:gd name="T6" fmla="*/ 0 w 12"/>
                    <a:gd name="T7" fmla="*/ 2834 h 14318"/>
                    <a:gd name="T8" fmla="*/ 2 w 12"/>
                    <a:gd name="T9" fmla="*/ 2836 h 14318"/>
                    <a:gd name="T10" fmla="*/ 0 w 12"/>
                    <a:gd name="T11" fmla="*/ 2836 h 14318"/>
                    <a:gd name="T12" fmla="*/ 0 w 12"/>
                    <a:gd name="T13" fmla="*/ 2838 h 14318"/>
                    <a:gd name="T14" fmla="*/ 0 w 12"/>
                    <a:gd name="T15" fmla="*/ 2840 h 14318"/>
                    <a:gd name="T16" fmla="*/ 0 w 12"/>
                    <a:gd name="T17" fmla="*/ 2845 h 14318"/>
                    <a:gd name="T18" fmla="*/ 0 w 12"/>
                    <a:gd name="T19" fmla="*/ 2930 h 14318"/>
                    <a:gd name="T20" fmla="*/ 2 w 12"/>
                    <a:gd name="T21" fmla="*/ 2943 h 14318"/>
                    <a:gd name="T22" fmla="*/ 0 w 12"/>
                    <a:gd name="T23" fmla="*/ 2945 h 14318"/>
                    <a:gd name="T24" fmla="*/ 0 w 12"/>
                    <a:gd name="T25" fmla="*/ 2949 h 14318"/>
                    <a:gd name="T26" fmla="*/ 0 w 12"/>
                    <a:gd name="T27" fmla="*/ 2955 h 14318"/>
                    <a:gd name="T28" fmla="*/ 0 w 12"/>
                    <a:gd name="T29" fmla="*/ 3773 h 14318"/>
                    <a:gd name="T30" fmla="*/ 2 w 12"/>
                    <a:gd name="T31" fmla="*/ 3782 h 14318"/>
                    <a:gd name="T32" fmla="*/ 0 w 12"/>
                    <a:gd name="T33" fmla="*/ 3787 h 14318"/>
                    <a:gd name="T34" fmla="*/ 0 w 12"/>
                    <a:gd name="T35" fmla="*/ 3792 h 14318"/>
                    <a:gd name="T36" fmla="*/ 0 w 12"/>
                    <a:gd name="T37" fmla="*/ 3889 h 14318"/>
                    <a:gd name="T38" fmla="*/ 2 w 12"/>
                    <a:gd name="T39" fmla="*/ 3893 h 14318"/>
                    <a:gd name="T40" fmla="*/ 0 w 12"/>
                    <a:gd name="T41" fmla="*/ 3897 h 14318"/>
                    <a:gd name="T42" fmla="*/ 0 w 12"/>
                    <a:gd name="T43" fmla="*/ 7590 h 14318"/>
                    <a:gd name="T44" fmla="*/ 0 w 12"/>
                    <a:gd name="T45" fmla="*/ 7593 h 14318"/>
                    <a:gd name="T46" fmla="*/ 2 w 12"/>
                    <a:gd name="T47" fmla="*/ 7600 h 14318"/>
                    <a:gd name="T48" fmla="*/ 0 w 12"/>
                    <a:gd name="T49" fmla="*/ 7601 h 14318"/>
                    <a:gd name="T50" fmla="*/ 0 w 12"/>
                    <a:gd name="T51" fmla="*/ 7696 h 14318"/>
                    <a:gd name="T52" fmla="*/ 2 w 12"/>
                    <a:gd name="T53" fmla="*/ 7710 h 14318"/>
                    <a:gd name="T54" fmla="*/ 0 w 12"/>
                    <a:gd name="T55" fmla="*/ 7713 h 14318"/>
                    <a:gd name="T56" fmla="*/ 0 w 12"/>
                    <a:gd name="T57" fmla="*/ 8530 h 14318"/>
                    <a:gd name="T58" fmla="*/ 4 w 12"/>
                    <a:gd name="T59" fmla="*/ 8537 h 14318"/>
                    <a:gd name="T60" fmla="*/ 5 w 12"/>
                    <a:gd name="T61" fmla="*/ 8547 h 14318"/>
                    <a:gd name="T62" fmla="*/ 4 w 12"/>
                    <a:gd name="T63" fmla="*/ 8547 h 14318"/>
                    <a:gd name="T64" fmla="*/ 4 w 12"/>
                    <a:gd name="T65" fmla="*/ 8549 h 14318"/>
                    <a:gd name="T66" fmla="*/ 4 w 12"/>
                    <a:gd name="T67" fmla="*/ 8551 h 14318"/>
                    <a:gd name="T68" fmla="*/ 4 w 12"/>
                    <a:gd name="T69" fmla="*/ 8556 h 14318"/>
                    <a:gd name="T70" fmla="*/ 2 w 12"/>
                    <a:gd name="T71" fmla="*/ 8560 h 14318"/>
                    <a:gd name="T72" fmla="*/ 0 w 12"/>
                    <a:gd name="T73" fmla="*/ 8565 h 14318"/>
                    <a:gd name="T74" fmla="*/ 0 w 12"/>
                    <a:gd name="T75" fmla="*/ 8619 h 14318"/>
                    <a:gd name="T76" fmla="*/ 4 w 12"/>
                    <a:gd name="T77" fmla="*/ 8620 h 14318"/>
                    <a:gd name="T78" fmla="*/ 4 w 12"/>
                    <a:gd name="T79" fmla="*/ 8696 h 14318"/>
                    <a:gd name="T80" fmla="*/ 0 w 12"/>
                    <a:gd name="T81" fmla="*/ 8696 h 14318"/>
                    <a:gd name="T82" fmla="*/ 0 w 12"/>
                    <a:gd name="T83" fmla="*/ 12340 h 14318"/>
                    <a:gd name="T84" fmla="*/ 3 w 12"/>
                    <a:gd name="T85" fmla="*/ 12348 h 14318"/>
                    <a:gd name="T86" fmla="*/ 4 w 12"/>
                    <a:gd name="T87" fmla="*/ 12355 h 14318"/>
                    <a:gd name="T88" fmla="*/ 3 w 12"/>
                    <a:gd name="T89" fmla="*/ 12363 h 14318"/>
                    <a:gd name="T90" fmla="*/ 0 w 12"/>
                    <a:gd name="T91" fmla="*/ 12372 h 14318"/>
                    <a:gd name="T92" fmla="*/ 0 w 12"/>
                    <a:gd name="T93" fmla="*/ 12426 h 14318"/>
                    <a:gd name="T94" fmla="*/ 3 w 12"/>
                    <a:gd name="T95" fmla="*/ 12427 h 14318"/>
                    <a:gd name="T96" fmla="*/ 3 w 12"/>
                    <a:gd name="T97" fmla="*/ 12504 h 14318"/>
                    <a:gd name="T98" fmla="*/ 0 w 12"/>
                    <a:gd name="T99" fmla="*/ 12504 h 14318"/>
                    <a:gd name="T100" fmla="*/ 0 w 12"/>
                    <a:gd name="T101" fmla="*/ 14318 h 14318"/>
                    <a:gd name="T102" fmla="*/ 4 w 12"/>
                    <a:gd name="T103" fmla="*/ 14313 h 14318"/>
                    <a:gd name="T104" fmla="*/ 9 w 12"/>
                    <a:gd name="T105" fmla="*/ 14308 h 14318"/>
                    <a:gd name="T106" fmla="*/ 12 w 12"/>
                    <a:gd name="T107" fmla="*/ 14306 h 14318"/>
                    <a:gd name="T108" fmla="*/ 12 w 12"/>
                    <a:gd name="T109" fmla="*/ 11 h 14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2" h="14318">
                      <a:moveTo>
                        <a:pt x="12" y="11"/>
                      </a:moveTo>
                      <a:lnTo>
                        <a:pt x="9" y="8"/>
                      </a:lnTo>
                      <a:lnTo>
                        <a:pt x="0" y="0"/>
                      </a:lnTo>
                      <a:lnTo>
                        <a:pt x="0" y="2834"/>
                      </a:lnTo>
                      <a:lnTo>
                        <a:pt x="2" y="2836"/>
                      </a:lnTo>
                      <a:lnTo>
                        <a:pt x="0" y="2836"/>
                      </a:lnTo>
                      <a:lnTo>
                        <a:pt x="0" y="2838"/>
                      </a:lnTo>
                      <a:lnTo>
                        <a:pt x="0" y="2840"/>
                      </a:lnTo>
                      <a:lnTo>
                        <a:pt x="0" y="2845"/>
                      </a:lnTo>
                      <a:lnTo>
                        <a:pt x="0" y="2930"/>
                      </a:lnTo>
                      <a:lnTo>
                        <a:pt x="2" y="2943"/>
                      </a:lnTo>
                      <a:lnTo>
                        <a:pt x="0" y="2945"/>
                      </a:lnTo>
                      <a:lnTo>
                        <a:pt x="0" y="2949"/>
                      </a:lnTo>
                      <a:lnTo>
                        <a:pt x="0" y="2955"/>
                      </a:lnTo>
                      <a:lnTo>
                        <a:pt x="0" y="3773"/>
                      </a:lnTo>
                      <a:lnTo>
                        <a:pt x="2" y="3782"/>
                      </a:lnTo>
                      <a:lnTo>
                        <a:pt x="0" y="3787"/>
                      </a:lnTo>
                      <a:lnTo>
                        <a:pt x="0" y="3792"/>
                      </a:lnTo>
                      <a:lnTo>
                        <a:pt x="0" y="3889"/>
                      </a:lnTo>
                      <a:lnTo>
                        <a:pt x="2" y="3893"/>
                      </a:lnTo>
                      <a:lnTo>
                        <a:pt x="0" y="3897"/>
                      </a:lnTo>
                      <a:lnTo>
                        <a:pt x="0" y="7590"/>
                      </a:lnTo>
                      <a:lnTo>
                        <a:pt x="0" y="7593"/>
                      </a:lnTo>
                      <a:lnTo>
                        <a:pt x="2" y="7600"/>
                      </a:lnTo>
                      <a:lnTo>
                        <a:pt x="0" y="7601"/>
                      </a:lnTo>
                      <a:lnTo>
                        <a:pt x="0" y="7696"/>
                      </a:lnTo>
                      <a:lnTo>
                        <a:pt x="2" y="7710"/>
                      </a:lnTo>
                      <a:lnTo>
                        <a:pt x="0" y="7713"/>
                      </a:lnTo>
                      <a:lnTo>
                        <a:pt x="0" y="8530"/>
                      </a:lnTo>
                      <a:lnTo>
                        <a:pt x="4" y="8537"/>
                      </a:lnTo>
                      <a:lnTo>
                        <a:pt x="5" y="8547"/>
                      </a:lnTo>
                      <a:lnTo>
                        <a:pt x="4" y="8547"/>
                      </a:lnTo>
                      <a:lnTo>
                        <a:pt x="4" y="8549"/>
                      </a:lnTo>
                      <a:lnTo>
                        <a:pt x="4" y="8551"/>
                      </a:lnTo>
                      <a:lnTo>
                        <a:pt x="4" y="8556"/>
                      </a:lnTo>
                      <a:lnTo>
                        <a:pt x="2" y="8560"/>
                      </a:lnTo>
                      <a:lnTo>
                        <a:pt x="0" y="8565"/>
                      </a:lnTo>
                      <a:lnTo>
                        <a:pt x="0" y="8619"/>
                      </a:lnTo>
                      <a:lnTo>
                        <a:pt x="4" y="8620"/>
                      </a:lnTo>
                      <a:lnTo>
                        <a:pt x="4" y="8696"/>
                      </a:lnTo>
                      <a:lnTo>
                        <a:pt x="0" y="8696"/>
                      </a:lnTo>
                      <a:lnTo>
                        <a:pt x="0" y="12340"/>
                      </a:lnTo>
                      <a:lnTo>
                        <a:pt x="3" y="12348"/>
                      </a:lnTo>
                      <a:lnTo>
                        <a:pt x="4" y="12355"/>
                      </a:lnTo>
                      <a:lnTo>
                        <a:pt x="3" y="12363"/>
                      </a:lnTo>
                      <a:lnTo>
                        <a:pt x="0" y="12372"/>
                      </a:lnTo>
                      <a:lnTo>
                        <a:pt x="0" y="12426"/>
                      </a:lnTo>
                      <a:lnTo>
                        <a:pt x="3" y="12427"/>
                      </a:lnTo>
                      <a:lnTo>
                        <a:pt x="3" y="12504"/>
                      </a:lnTo>
                      <a:lnTo>
                        <a:pt x="0" y="12504"/>
                      </a:lnTo>
                      <a:lnTo>
                        <a:pt x="0" y="14318"/>
                      </a:lnTo>
                      <a:lnTo>
                        <a:pt x="4" y="14313"/>
                      </a:lnTo>
                      <a:lnTo>
                        <a:pt x="9" y="14308"/>
                      </a:lnTo>
                      <a:lnTo>
                        <a:pt x="12" y="14306"/>
                      </a:lnTo>
                      <a:lnTo>
                        <a:pt x="12" y="1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28" name="Freeform 20"/>
                <p:cNvSpPr>
                  <a:spLocks/>
                </p:cNvSpPr>
                <p:nvPr/>
              </p:nvSpPr>
              <p:spPr bwMode="auto">
                <a:xfrm>
                  <a:off x="1551" y="-11212"/>
                  <a:ext cx="11" cy="2844"/>
                </a:xfrm>
                <a:custGeom>
                  <a:avLst/>
                  <a:gdLst>
                    <a:gd name="T0" fmla="*/ 11 w 11"/>
                    <a:gd name="T1" fmla="*/ 10 h 2844"/>
                    <a:gd name="T2" fmla="*/ 5 w 11"/>
                    <a:gd name="T3" fmla="*/ 5 h 2844"/>
                    <a:gd name="T4" fmla="*/ 0 w 11"/>
                    <a:gd name="T5" fmla="*/ 0 h 2844"/>
                    <a:gd name="T6" fmla="*/ 0 w 11"/>
                    <a:gd name="T7" fmla="*/ 868 h 2844"/>
                    <a:gd name="T8" fmla="*/ 0 w 11"/>
                    <a:gd name="T9" fmla="*/ 870 h 2844"/>
                    <a:gd name="T10" fmla="*/ 0 w 11"/>
                    <a:gd name="T11" fmla="*/ 974 h 2844"/>
                    <a:gd name="T12" fmla="*/ 0 w 11"/>
                    <a:gd name="T13" fmla="*/ 975 h 2844"/>
                    <a:gd name="T14" fmla="*/ 0 w 11"/>
                    <a:gd name="T15" fmla="*/ 1861 h 2844"/>
                    <a:gd name="T16" fmla="*/ 0 w 11"/>
                    <a:gd name="T17" fmla="*/ 1862 h 2844"/>
                    <a:gd name="T18" fmla="*/ 1 w 11"/>
                    <a:gd name="T19" fmla="*/ 1865 h 2844"/>
                    <a:gd name="T20" fmla="*/ 4 w 11"/>
                    <a:gd name="T21" fmla="*/ 1870 h 2844"/>
                    <a:gd name="T22" fmla="*/ 6 w 11"/>
                    <a:gd name="T23" fmla="*/ 1880 h 2844"/>
                    <a:gd name="T24" fmla="*/ 5 w 11"/>
                    <a:gd name="T25" fmla="*/ 1880 h 2844"/>
                    <a:gd name="T26" fmla="*/ 5 w 11"/>
                    <a:gd name="T27" fmla="*/ 1881 h 2844"/>
                    <a:gd name="T28" fmla="*/ 5 w 11"/>
                    <a:gd name="T29" fmla="*/ 1884 h 2844"/>
                    <a:gd name="T30" fmla="*/ 4 w 11"/>
                    <a:gd name="T31" fmla="*/ 1889 h 2844"/>
                    <a:gd name="T32" fmla="*/ 1 w 11"/>
                    <a:gd name="T33" fmla="*/ 1892 h 2844"/>
                    <a:gd name="T34" fmla="*/ 0 w 11"/>
                    <a:gd name="T35" fmla="*/ 1897 h 2844"/>
                    <a:gd name="T36" fmla="*/ 0 w 11"/>
                    <a:gd name="T37" fmla="*/ 1974 h 2844"/>
                    <a:gd name="T38" fmla="*/ 4 w 11"/>
                    <a:gd name="T39" fmla="*/ 1984 h 2844"/>
                    <a:gd name="T40" fmla="*/ 6 w 11"/>
                    <a:gd name="T41" fmla="*/ 1995 h 2844"/>
                    <a:gd name="T42" fmla="*/ 0 w 11"/>
                    <a:gd name="T43" fmla="*/ 2015 h 2844"/>
                    <a:gd name="T44" fmla="*/ 0 w 11"/>
                    <a:gd name="T45" fmla="*/ 2826 h 2844"/>
                    <a:gd name="T46" fmla="*/ 11 w 11"/>
                    <a:gd name="T47" fmla="*/ 2844 h 2844"/>
                    <a:gd name="T48" fmla="*/ 11 w 11"/>
                    <a:gd name="T49" fmla="*/ 10 h 2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1" h="2844">
                      <a:moveTo>
                        <a:pt x="11" y="10"/>
                      </a:moveTo>
                      <a:lnTo>
                        <a:pt x="5" y="5"/>
                      </a:lnTo>
                      <a:lnTo>
                        <a:pt x="0" y="0"/>
                      </a:lnTo>
                      <a:lnTo>
                        <a:pt x="0" y="868"/>
                      </a:lnTo>
                      <a:lnTo>
                        <a:pt x="0" y="870"/>
                      </a:lnTo>
                      <a:lnTo>
                        <a:pt x="0" y="974"/>
                      </a:lnTo>
                      <a:lnTo>
                        <a:pt x="0" y="975"/>
                      </a:lnTo>
                      <a:lnTo>
                        <a:pt x="0" y="1861"/>
                      </a:lnTo>
                      <a:lnTo>
                        <a:pt x="0" y="1862"/>
                      </a:lnTo>
                      <a:lnTo>
                        <a:pt x="1" y="1865"/>
                      </a:lnTo>
                      <a:lnTo>
                        <a:pt x="4" y="1870"/>
                      </a:lnTo>
                      <a:lnTo>
                        <a:pt x="6" y="1880"/>
                      </a:lnTo>
                      <a:lnTo>
                        <a:pt x="5" y="1880"/>
                      </a:lnTo>
                      <a:lnTo>
                        <a:pt x="5" y="1881"/>
                      </a:lnTo>
                      <a:lnTo>
                        <a:pt x="5" y="1884"/>
                      </a:lnTo>
                      <a:lnTo>
                        <a:pt x="4" y="1889"/>
                      </a:lnTo>
                      <a:lnTo>
                        <a:pt x="1" y="1892"/>
                      </a:lnTo>
                      <a:lnTo>
                        <a:pt x="0" y="1897"/>
                      </a:lnTo>
                      <a:lnTo>
                        <a:pt x="0" y="1974"/>
                      </a:lnTo>
                      <a:lnTo>
                        <a:pt x="4" y="1984"/>
                      </a:lnTo>
                      <a:lnTo>
                        <a:pt x="6" y="1995"/>
                      </a:lnTo>
                      <a:lnTo>
                        <a:pt x="0" y="2015"/>
                      </a:lnTo>
                      <a:lnTo>
                        <a:pt x="0" y="2826"/>
                      </a:lnTo>
                      <a:lnTo>
                        <a:pt x="11" y="2844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29" name="Freeform 21"/>
                <p:cNvSpPr>
                  <a:spLocks/>
                </p:cNvSpPr>
                <p:nvPr/>
              </p:nvSpPr>
              <p:spPr bwMode="auto">
                <a:xfrm>
                  <a:off x="1540" y="-11219"/>
                  <a:ext cx="11" cy="875"/>
                </a:xfrm>
                <a:custGeom>
                  <a:avLst/>
                  <a:gdLst>
                    <a:gd name="T0" fmla="*/ 11 w 11"/>
                    <a:gd name="T1" fmla="*/ 7 h 875"/>
                    <a:gd name="T2" fmla="*/ 7 w 11"/>
                    <a:gd name="T3" fmla="*/ 4 h 875"/>
                    <a:gd name="T4" fmla="*/ 5 w 11"/>
                    <a:gd name="T5" fmla="*/ 3 h 875"/>
                    <a:gd name="T6" fmla="*/ 0 w 11"/>
                    <a:gd name="T7" fmla="*/ 0 h 875"/>
                    <a:gd name="T8" fmla="*/ 0 w 11"/>
                    <a:gd name="T9" fmla="*/ 667 h 875"/>
                    <a:gd name="T10" fmla="*/ 3 w 11"/>
                    <a:gd name="T11" fmla="*/ 677 h 875"/>
                    <a:gd name="T12" fmla="*/ 5 w 11"/>
                    <a:gd name="T13" fmla="*/ 687 h 875"/>
                    <a:gd name="T14" fmla="*/ 3 w 11"/>
                    <a:gd name="T15" fmla="*/ 692 h 875"/>
                    <a:gd name="T16" fmla="*/ 3 w 11"/>
                    <a:gd name="T17" fmla="*/ 698 h 875"/>
                    <a:gd name="T18" fmla="*/ 1 w 11"/>
                    <a:gd name="T19" fmla="*/ 703 h 875"/>
                    <a:gd name="T20" fmla="*/ 0 w 11"/>
                    <a:gd name="T21" fmla="*/ 705 h 875"/>
                    <a:gd name="T22" fmla="*/ 0 w 11"/>
                    <a:gd name="T23" fmla="*/ 709 h 875"/>
                    <a:gd name="T24" fmla="*/ 0 w 11"/>
                    <a:gd name="T25" fmla="*/ 850 h 875"/>
                    <a:gd name="T26" fmla="*/ 7 w 11"/>
                    <a:gd name="T27" fmla="*/ 862 h 875"/>
                    <a:gd name="T28" fmla="*/ 10 w 11"/>
                    <a:gd name="T29" fmla="*/ 868 h 875"/>
                    <a:gd name="T30" fmla="*/ 11 w 11"/>
                    <a:gd name="T31" fmla="*/ 875 h 875"/>
                    <a:gd name="T32" fmla="*/ 11 w 11"/>
                    <a:gd name="T33" fmla="*/ 7 h 8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" h="875">
                      <a:moveTo>
                        <a:pt x="11" y="7"/>
                      </a:moveTo>
                      <a:lnTo>
                        <a:pt x="7" y="4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667"/>
                      </a:lnTo>
                      <a:lnTo>
                        <a:pt x="3" y="677"/>
                      </a:lnTo>
                      <a:lnTo>
                        <a:pt x="5" y="687"/>
                      </a:lnTo>
                      <a:lnTo>
                        <a:pt x="3" y="692"/>
                      </a:lnTo>
                      <a:lnTo>
                        <a:pt x="3" y="698"/>
                      </a:lnTo>
                      <a:lnTo>
                        <a:pt x="1" y="703"/>
                      </a:lnTo>
                      <a:lnTo>
                        <a:pt x="0" y="705"/>
                      </a:lnTo>
                      <a:lnTo>
                        <a:pt x="0" y="709"/>
                      </a:lnTo>
                      <a:lnTo>
                        <a:pt x="0" y="850"/>
                      </a:lnTo>
                      <a:lnTo>
                        <a:pt x="7" y="862"/>
                      </a:lnTo>
                      <a:lnTo>
                        <a:pt x="10" y="868"/>
                      </a:lnTo>
                      <a:lnTo>
                        <a:pt x="11" y="875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30" name="Freeform 22"/>
                <p:cNvSpPr>
                  <a:spLocks/>
                </p:cNvSpPr>
                <p:nvPr/>
              </p:nvSpPr>
              <p:spPr bwMode="auto">
                <a:xfrm>
                  <a:off x="1586" y="-11176"/>
                  <a:ext cx="10" cy="14265"/>
                </a:xfrm>
                <a:custGeom>
                  <a:avLst/>
                  <a:gdLst>
                    <a:gd name="T0" fmla="*/ 10 w 10"/>
                    <a:gd name="T1" fmla="*/ 19 h 14265"/>
                    <a:gd name="T2" fmla="*/ 0 w 10"/>
                    <a:gd name="T3" fmla="*/ 0 h 14265"/>
                    <a:gd name="T4" fmla="*/ 0 w 10"/>
                    <a:gd name="T5" fmla="*/ 14265 h 14265"/>
                    <a:gd name="T6" fmla="*/ 5 w 10"/>
                    <a:gd name="T7" fmla="*/ 14255 h 14265"/>
                    <a:gd name="T8" fmla="*/ 10 w 10"/>
                    <a:gd name="T9" fmla="*/ 14246 h 14265"/>
                    <a:gd name="T10" fmla="*/ 10 w 10"/>
                    <a:gd name="T11" fmla="*/ 19 h 14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4265">
                      <a:moveTo>
                        <a:pt x="10" y="19"/>
                      </a:moveTo>
                      <a:lnTo>
                        <a:pt x="0" y="0"/>
                      </a:lnTo>
                      <a:lnTo>
                        <a:pt x="0" y="14265"/>
                      </a:lnTo>
                      <a:lnTo>
                        <a:pt x="5" y="14255"/>
                      </a:lnTo>
                      <a:lnTo>
                        <a:pt x="10" y="14246"/>
                      </a:lnTo>
                      <a:lnTo>
                        <a:pt x="10" y="19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31" name="Freeform 23"/>
                <p:cNvSpPr>
                  <a:spLocks/>
                </p:cNvSpPr>
                <p:nvPr/>
              </p:nvSpPr>
              <p:spPr bwMode="auto">
                <a:xfrm>
                  <a:off x="1574" y="-11191"/>
                  <a:ext cx="12" cy="14295"/>
                </a:xfrm>
                <a:custGeom>
                  <a:avLst/>
                  <a:gdLst>
                    <a:gd name="T0" fmla="*/ 12 w 12"/>
                    <a:gd name="T1" fmla="*/ 15 h 14295"/>
                    <a:gd name="T2" fmla="*/ 6 w 12"/>
                    <a:gd name="T3" fmla="*/ 6 h 14295"/>
                    <a:gd name="T4" fmla="*/ 0 w 12"/>
                    <a:gd name="T5" fmla="*/ 0 h 14295"/>
                    <a:gd name="T6" fmla="*/ 0 w 12"/>
                    <a:gd name="T7" fmla="*/ 14295 h 14295"/>
                    <a:gd name="T8" fmla="*/ 12 w 12"/>
                    <a:gd name="T9" fmla="*/ 14280 h 14295"/>
                    <a:gd name="T10" fmla="*/ 12 w 12"/>
                    <a:gd name="T11" fmla="*/ 15 h 14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4295">
                      <a:moveTo>
                        <a:pt x="12" y="15"/>
                      </a:move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14295"/>
                      </a:lnTo>
                      <a:lnTo>
                        <a:pt x="12" y="14280"/>
                      </a:lnTo>
                      <a:lnTo>
                        <a:pt x="12" y="15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32" name="Freeform 24"/>
                <p:cNvSpPr>
                  <a:spLocks/>
                </p:cNvSpPr>
                <p:nvPr/>
              </p:nvSpPr>
              <p:spPr bwMode="auto">
                <a:xfrm>
                  <a:off x="1493" y="-11234"/>
                  <a:ext cx="12" cy="735"/>
                </a:xfrm>
                <a:custGeom>
                  <a:avLst/>
                  <a:gdLst>
                    <a:gd name="T0" fmla="*/ 12 w 12"/>
                    <a:gd name="T1" fmla="*/ 2 h 735"/>
                    <a:gd name="T2" fmla="*/ 9 w 12"/>
                    <a:gd name="T3" fmla="*/ 0 h 735"/>
                    <a:gd name="T4" fmla="*/ 8 w 12"/>
                    <a:gd name="T5" fmla="*/ 0 h 735"/>
                    <a:gd name="T6" fmla="*/ 5 w 12"/>
                    <a:gd name="T7" fmla="*/ 0 h 735"/>
                    <a:gd name="T8" fmla="*/ 0 w 12"/>
                    <a:gd name="T9" fmla="*/ 0 h 735"/>
                    <a:gd name="T10" fmla="*/ 0 w 12"/>
                    <a:gd name="T11" fmla="*/ 735 h 735"/>
                    <a:gd name="T12" fmla="*/ 5 w 12"/>
                    <a:gd name="T13" fmla="*/ 734 h 735"/>
                    <a:gd name="T14" fmla="*/ 12 w 12"/>
                    <a:gd name="T15" fmla="*/ 734 h 735"/>
                    <a:gd name="T16" fmla="*/ 12 w 12"/>
                    <a:gd name="T17" fmla="*/ 665 h 735"/>
                    <a:gd name="T18" fmla="*/ 12 w 12"/>
                    <a:gd name="T19" fmla="*/ 2 h 7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735">
                      <a:moveTo>
                        <a:pt x="12" y="2"/>
                      </a:move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735"/>
                      </a:lnTo>
                      <a:lnTo>
                        <a:pt x="5" y="734"/>
                      </a:lnTo>
                      <a:lnTo>
                        <a:pt x="12" y="734"/>
                      </a:lnTo>
                      <a:lnTo>
                        <a:pt x="12" y="665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33" name="Freeform 25"/>
                <p:cNvSpPr>
                  <a:spLocks/>
                </p:cNvSpPr>
                <p:nvPr/>
              </p:nvSpPr>
              <p:spPr bwMode="auto">
                <a:xfrm>
                  <a:off x="1596" y="-11157"/>
                  <a:ext cx="13" cy="14227"/>
                </a:xfrm>
                <a:custGeom>
                  <a:avLst/>
                  <a:gdLst>
                    <a:gd name="T0" fmla="*/ 13 w 13"/>
                    <a:gd name="T1" fmla="*/ 56 h 14227"/>
                    <a:gd name="T2" fmla="*/ 11 w 13"/>
                    <a:gd name="T3" fmla="*/ 41 h 14227"/>
                    <a:gd name="T4" fmla="*/ 9 w 13"/>
                    <a:gd name="T5" fmla="*/ 26 h 14227"/>
                    <a:gd name="T6" fmla="*/ 5 w 13"/>
                    <a:gd name="T7" fmla="*/ 12 h 14227"/>
                    <a:gd name="T8" fmla="*/ 0 w 13"/>
                    <a:gd name="T9" fmla="*/ 0 h 14227"/>
                    <a:gd name="T10" fmla="*/ 0 w 13"/>
                    <a:gd name="T11" fmla="*/ 14227 h 14227"/>
                    <a:gd name="T12" fmla="*/ 5 w 13"/>
                    <a:gd name="T13" fmla="*/ 14212 h 14227"/>
                    <a:gd name="T14" fmla="*/ 6 w 13"/>
                    <a:gd name="T15" fmla="*/ 14205 h 14227"/>
                    <a:gd name="T16" fmla="*/ 9 w 13"/>
                    <a:gd name="T17" fmla="*/ 14198 h 14227"/>
                    <a:gd name="T18" fmla="*/ 11 w 13"/>
                    <a:gd name="T19" fmla="*/ 14183 h 14227"/>
                    <a:gd name="T20" fmla="*/ 11 w 13"/>
                    <a:gd name="T21" fmla="*/ 14176 h 14227"/>
                    <a:gd name="T22" fmla="*/ 11 w 13"/>
                    <a:gd name="T23" fmla="*/ 14172 h 14227"/>
                    <a:gd name="T24" fmla="*/ 13 w 13"/>
                    <a:gd name="T25" fmla="*/ 14170 h 14227"/>
                    <a:gd name="T26" fmla="*/ 13 w 13"/>
                    <a:gd name="T27" fmla="*/ 56 h 14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14227">
                      <a:moveTo>
                        <a:pt x="13" y="56"/>
                      </a:moveTo>
                      <a:lnTo>
                        <a:pt x="11" y="41"/>
                      </a:lnTo>
                      <a:lnTo>
                        <a:pt x="9" y="26"/>
                      </a:lnTo>
                      <a:lnTo>
                        <a:pt x="5" y="12"/>
                      </a:lnTo>
                      <a:lnTo>
                        <a:pt x="0" y="0"/>
                      </a:lnTo>
                      <a:lnTo>
                        <a:pt x="0" y="14227"/>
                      </a:lnTo>
                      <a:lnTo>
                        <a:pt x="5" y="14212"/>
                      </a:lnTo>
                      <a:lnTo>
                        <a:pt x="6" y="14205"/>
                      </a:lnTo>
                      <a:lnTo>
                        <a:pt x="9" y="14198"/>
                      </a:lnTo>
                      <a:lnTo>
                        <a:pt x="11" y="14183"/>
                      </a:lnTo>
                      <a:lnTo>
                        <a:pt x="11" y="14176"/>
                      </a:lnTo>
                      <a:lnTo>
                        <a:pt x="11" y="14172"/>
                      </a:lnTo>
                      <a:lnTo>
                        <a:pt x="13" y="14170"/>
                      </a:lnTo>
                      <a:lnTo>
                        <a:pt x="13" y="5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34" name="Freeform 26"/>
                <p:cNvSpPr>
                  <a:spLocks/>
                </p:cNvSpPr>
                <p:nvPr/>
              </p:nvSpPr>
              <p:spPr bwMode="auto">
                <a:xfrm>
                  <a:off x="1378" y="-10782"/>
                  <a:ext cx="11" cy="13771"/>
                </a:xfrm>
                <a:custGeom>
                  <a:avLst/>
                  <a:gdLst>
                    <a:gd name="T0" fmla="*/ 11 w 11"/>
                    <a:gd name="T1" fmla="*/ 0 h 13771"/>
                    <a:gd name="T2" fmla="*/ 0 w 11"/>
                    <a:gd name="T3" fmla="*/ 60 h 13771"/>
                    <a:gd name="T4" fmla="*/ 0 w 11"/>
                    <a:gd name="T5" fmla="*/ 13761 h 13771"/>
                    <a:gd name="T6" fmla="*/ 11 w 11"/>
                    <a:gd name="T7" fmla="*/ 13771 h 13771"/>
                    <a:gd name="T8" fmla="*/ 11 w 11"/>
                    <a:gd name="T9" fmla="*/ 0 h 1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771">
                      <a:moveTo>
                        <a:pt x="11" y="0"/>
                      </a:moveTo>
                      <a:lnTo>
                        <a:pt x="0" y="60"/>
                      </a:lnTo>
                      <a:lnTo>
                        <a:pt x="0" y="13761"/>
                      </a:lnTo>
                      <a:lnTo>
                        <a:pt x="11" y="1377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CFCF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35" name="Freeform 27"/>
                <p:cNvSpPr>
                  <a:spLocks/>
                </p:cNvSpPr>
                <p:nvPr/>
              </p:nvSpPr>
              <p:spPr bwMode="auto">
                <a:xfrm>
                  <a:off x="1371" y="-10722"/>
                  <a:ext cx="7" cy="13701"/>
                </a:xfrm>
                <a:custGeom>
                  <a:avLst/>
                  <a:gdLst>
                    <a:gd name="T0" fmla="*/ 7 w 7"/>
                    <a:gd name="T1" fmla="*/ 0 h 13701"/>
                    <a:gd name="T2" fmla="*/ 1 w 7"/>
                    <a:gd name="T3" fmla="*/ 27 h 13701"/>
                    <a:gd name="T4" fmla="*/ 0 w 7"/>
                    <a:gd name="T5" fmla="*/ 11047 h 13701"/>
                    <a:gd name="T6" fmla="*/ 0 w 7"/>
                    <a:gd name="T7" fmla="*/ 13676 h 13701"/>
                    <a:gd name="T8" fmla="*/ 0 w 7"/>
                    <a:gd name="T9" fmla="*/ 13696 h 13701"/>
                    <a:gd name="T10" fmla="*/ 7 w 7"/>
                    <a:gd name="T11" fmla="*/ 13701 h 13701"/>
                    <a:gd name="T12" fmla="*/ 7 w 7"/>
                    <a:gd name="T13" fmla="*/ 0 h 137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13701">
                      <a:moveTo>
                        <a:pt x="7" y="0"/>
                      </a:moveTo>
                      <a:lnTo>
                        <a:pt x="1" y="27"/>
                      </a:lnTo>
                      <a:lnTo>
                        <a:pt x="0" y="11047"/>
                      </a:lnTo>
                      <a:lnTo>
                        <a:pt x="0" y="13676"/>
                      </a:lnTo>
                      <a:lnTo>
                        <a:pt x="0" y="13696"/>
                      </a:lnTo>
                      <a:lnTo>
                        <a:pt x="7" y="1370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36" name="Freeform 28"/>
                <p:cNvSpPr>
                  <a:spLocks/>
                </p:cNvSpPr>
                <p:nvPr/>
              </p:nvSpPr>
              <p:spPr bwMode="auto">
                <a:xfrm>
                  <a:off x="1425" y="-10500"/>
                  <a:ext cx="11" cy="135"/>
                </a:xfrm>
                <a:custGeom>
                  <a:avLst/>
                  <a:gdLst>
                    <a:gd name="T0" fmla="*/ 11 w 11"/>
                    <a:gd name="T1" fmla="*/ 9 h 135"/>
                    <a:gd name="T2" fmla="*/ 3 w 11"/>
                    <a:gd name="T3" fmla="*/ 4 h 135"/>
                    <a:gd name="T4" fmla="*/ 0 w 11"/>
                    <a:gd name="T5" fmla="*/ 0 h 135"/>
                    <a:gd name="T6" fmla="*/ 0 w 11"/>
                    <a:gd name="T7" fmla="*/ 135 h 135"/>
                    <a:gd name="T8" fmla="*/ 8 w 11"/>
                    <a:gd name="T9" fmla="*/ 126 h 135"/>
                    <a:gd name="T10" fmla="*/ 11 w 11"/>
                    <a:gd name="T11" fmla="*/ 124 h 135"/>
                    <a:gd name="T12" fmla="*/ 11 w 11"/>
                    <a:gd name="T13" fmla="*/ 9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135">
                      <a:moveTo>
                        <a:pt x="11" y="9"/>
                      </a:move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135"/>
                      </a:lnTo>
                      <a:lnTo>
                        <a:pt x="8" y="126"/>
                      </a:lnTo>
                      <a:lnTo>
                        <a:pt x="11" y="124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37" name="Freeform 29"/>
                <p:cNvSpPr>
                  <a:spLocks/>
                </p:cNvSpPr>
                <p:nvPr/>
              </p:nvSpPr>
              <p:spPr bwMode="auto">
                <a:xfrm>
                  <a:off x="1436" y="-10491"/>
                  <a:ext cx="11" cy="115"/>
                </a:xfrm>
                <a:custGeom>
                  <a:avLst/>
                  <a:gdLst>
                    <a:gd name="T0" fmla="*/ 11 w 11"/>
                    <a:gd name="T1" fmla="*/ 4 h 115"/>
                    <a:gd name="T2" fmla="*/ 5 w 11"/>
                    <a:gd name="T3" fmla="*/ 1 h 115"/>
                    <a:gd name="T4" fmla="*/ 0 w 11"/>
                    <a:gd name="T5" fmla="*/ 0 h 115"/>
                    <a:gd name="T6" fmla="*/ 0 w 11"/>
                    <a:gd name="T7" fmla="*/ 115 h 115"/>
                    <a:gd name="T8" fmla="*/ 11 w 11"/>
                    <a:gd name="T9" fmla="*/ 111 h 115"/>
                    <a:gd name="T10" fmla="*/ 11 w 11"/>
                    <a:gd name="T11" fmla="*/ 4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115">
                      <a:moveTo>
                        <a:pt x="11" y="4"/>
                      </a:moveTo>
                      <a:lnTo>
                        <a:pt x="5" y="1"/>
                      </a:lnTo>
                      <a:lnTo>
                        <a:pt x="0" y="0"/>
                      </a:lnTo>
                      <a:lnTo>
                        <a:pt x="0" y="115"/>
                      </a:lnTo>
                      <a:lnTo>
                        <a:pt x="11" y="111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38" name="Freeform 30"/>
                <p:cNvSpPr>
                  <a:spLocks/>
                </p:cNvSpPr>
                <p:nvPr/>
              </p:nvSpPr>
              <p:spPr bwMode="auto">
                <a:xfrm>
                  <a:off x="1447" y="-10487"/>
                  <a:ext cx="11" cy="107"/>
                </a:xfrm>
                <a:custGeom>
                  <a:avLst/>
                  <a:gdLst>
                    <a:gd name="T0" fmla="*/ 11 w 11"/>
                    <a:gd name="T1" fmla="*/ 3 h 107"/>
                    <a:gd name="T2" fmla="*/ 0 w 11"/>
                    <a:gd name="T3" fmla="*/ 0 h 107"/>
                    <a:gd name="T4" fmla="*/ 0 w 11"/>
                    <a:gd name="T5" fmla="*/ 107 h 107"/>
                    <a:gd name="T6" fmla="*/ 11 w 11"/>
                    <a:gd name="T7" fmla="*/ 103 h 107"/>
                    <a:gd name="T8" fmla="*/ 11 w 11"/>
                    <a:gd name="T9" fmla="*/ 3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07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107"/>
                      </a:lnTo>
                      <a:lnTo>
                        <a:pt x="11" y="103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39" name="Freeform 31"/>
                <p:cNvSpPr>
                  <a:spLocks/>
                </p:cNvSpPr>
                <p:nvPr/>
              </p:nvSpPr>
              <p:spPr bwMode="auto">
                <a:xfrm>
                  <a:off x="1471" y="-10482"/>
                  <a:ext cx="10" cy="97"/>
                </a:xfrm>
                <a:custGeom>
                  <a:avLst/>
                  <a:gdLst>
                    <a:gd name="T0" fmla="*/ 10 w 10"/>
                    <a:gd name="T1" fmla="*/ 0 h 97"/>
                    <a:gd name="T2" fmla="*/ 6 w 10"/>
                    <a:gd name="T3" fmla="*/ 0 h 97"/>
                    <a:gd name="T4" fmla="*/ 0 w 10"/>
                    <a:gd name="T5" fmla="*/ 0 h 97"/>
                    <a:gd name="T6" fmla="*/ 0 w 10"/>
                    <a:gd name="T7" fmla="*/ 97 h 97"/>
                    <a:gd name="T8" fmla="*/ 10 w 10"/>
                    <a:gd name="T9" fmla="*/ 97 h 97"/>
                    <a:gd name="T10" fmla="*/ 10 w 10"/>
                    <a:gd name="T1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97">
                      <a:moveTo>
                        <a:pt x="10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97"/>
                      </a:lnTo>
                      <a:lnTo>
                        <a:pt x="10" y="9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40" name="Freeform 32"/>
                <p:cNvSpPr>
                  <a:spLocks/>
                </p:cNvSpPr>
                <p:nvPr/>
              </p:nvSpPr>
              <p:spPr bwMode="auto">
                <a:xfrm>
                  <a:off x="1481" y="-10484"/>
                  <a:ext cx="12" cy="99"/>
                </a:xfrm>
                <a:custGeom>
                  <a:avLst/>
                  <a:gdLst>
                    <a:gd name="T0" fmla="*/ 12 w 12"/>
                    <a:gd name="T1" fmla="*/ 0 h 99"/>
                    <a:gd name="T2" fmla="*/ 6 w 12"/>
                    <a:gd name="T3" fmla="*/ 0 h 99"/>
                    <a:gd name="T4" fmla="*/ 2 w 12"/>
                    <a:gd name="T5" fmla="*/ 0 h 99"/>
                    <a:gd name="T6" fmla="*/ 0 w 12"/>
                    <a:gd name="T7" fmla="*/ 2 h 99"/>
                    <a:gd name="T8" fmla="*/ 0 w 12"/>
                    <a:gd name="T9" fmla="*/ 99 h 99"/>
                    <a:gd name="T10" fmla="*/ 1 w 12"/>
                    <a:gd name="T11" fmla="*/ 99 h 99"/>
                    <a:gd name="T12" fmla="*/ 12 w 12"/>
                    <a:gd name="T13" fmla="*/ 99 h 99"/>
                    <a:gd name="T14" fmla="*/ 12 w 12"/>
                    <a:gd name="T15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99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99"/>
                      </a:lnTo>
                      <a:lnTo>
                        <a:pt x="1" y="99"/>
                      </a:lnTo>
                      <a:lnTo>
                        <a:pt x="12" y="9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41" name="Freeform 33"/>
                <p:cNvSpPr>
                  <a:spLocks/>
                </p:cNvSpPr>
                <p:nvPr/>
              </p:nvSpPr>
              <p:spPr bwMode="auto">
                <a:xfrm>
                  <a:off x="1458" y="-10484"/>
                  <a:ext cx="13" cy="100"/>
                </a:xfrm>
                <a:custGeom>
                  <a:avLst/>
                  <a:gdLst>
                    <a:gd name="T0" fmla="*/ 13 w 13"/>
                    <a:gd name="T1" fmla="*/ 2 h 100"/>
                    <a:gd name="T2" fmla="*/ 0 w 13"/>
                    <a:gd name="T3" fmla="*/ 0 h 100"/>
                    <a:gd name="T4" fmla="*/ 0 w 13"/>
                    <a:gd name="T5" fmla="*/ 100 h 100"/>
                    <a:gd name="T6" fmla="*/ 13 w 13"/>
                    <a:gd name="T7" fmla="*/ 99 h 100"/>
                    <a:gd name="T8" fmla="*/ 13 w 13"/>
                    <a:gd name="T9" fmla="*/ 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0">
                      <a:moveTo>
                        <a:pt x="13" y="2"/>
                      </a:move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13" y="99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42" name="Freeform 34"/>
                <p:cNvSpPr>
                  <a:spLocks/>
                </p:cNvSpPr>
                <p:nvPr/>
              </p:nvSpPr>
              <p:spPr bwMode="auto">
                <a:xfrm>
                  <a:off x="1415" y="-10557"/>
                  <a:ext cx="10" cy="45"/>
                </a:xfrm>
                <a:custGeom>
                  <a:avLst/>
                  <a:gdLst>
                    <a:gd name="T0" fmla="*/ 10 w 10"/>
                    <a:gd name="T1" fmla="*/ 0 h 45"/>
                    <a:gd name="T2" fmla="*/ 7 w 10"/>
                    <a:gd name="T3" fmla="*/ 1 h 45"/>
                    <a:gd name="T4" fmla="*/ 0 w 10"/>
                    <a:gd name="T5" fmla="*/ 23 h 45"/>
                    <a:gd name="T6" fmla="*/ 0 w 10"/>
                    <a:gd name="T7" fmla="*/ 28 h 45"/>
                    <a:gd name="T8" fmla="*/ 2 w 10"/>
                    <a:gd name="T9" fmla="*/ 35 h 45"/>
                    <a:gd name="T10" fmla="*/ 5 w 10"/>
                    <a:gd name="T11" fmla="*/ 40 h 45"/>
                    <a:gd name="T12" fmla="*/ 10 w 10"/>
                    <a:gd name="T13" fmla="*/ 45 h 45"/>
                    <a:gd name="T14" fmla="*/ 10 w 10"/>
                    <a:gd name="T15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45">
                      <a:moveTo>
                        <a:pt x="10" y="0"/>
                      </a:moveTo>
                      <a:lnTo>
                        <a:pt x="7" y="1"/>
                      </a:lnTo>
                      <a:lnTo>
                        <a:pt x="0" y="23"/>
                      </a:lnTo>
                      <a:lnTo>
                        <a:pt x="0" y="28"/>
                      </a:lnTo>
                      <a:lnTo>
                        <a:pt x="2" y="35"/>
                      </a:lnTo>
                      <a:lnTo>
                        <a:pt x="5" y="40"/>
                      </a:lnTo>
                      <a:lnTo>
                        <a:pt x="10" y="45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43" name="Freeform 35"/>
                <p:cNvSpPr>
                  <a:spLocks/>
                </p:cNvSpPr>
                <p:nvPr/>
              </p:nvSpPr>
              <p:spPr bwMode="auto">
                <a:xfrm>
                  <a:off x="1425" y="-10565"/>
                  <a:ext cx="11" cy="59"/>
                </a:xfrm>
                <a:custGeom>
                  <a:avLst/>
                  <a:gdLst>
                    <a:gd name="T0" fmla="*/ 11 w 11"/>
                    <a:gd name="T1" fmla="*/ 0 h 59"/>
                    <a:gd name="T2" fmla="*/ 0 w 11"/>
                    <a:gd name="T3" fmla="*/ 8 h 59"/>
                    <a:gd name="T4" fmla="*/ 0 w 11"/>
                    <a:gd name="T5" fmla="*/ 53 h 59"/>
                    <a:gd name="T6" fmla="*/ 7 w 11"/>
                    <a:gd name="T7" fmla="*/ 58 h 59"/>
                    <a:gd name="T8" fmla="*/ 11 w 11"/>
                    <a:gd name="T9" fmla="*/ 59 h 59"/>
                    <a:gd name="T10" fmla="*/ 11 w 11"/>
                    <a:gd name="T11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59">
                      <a:moveTo>
                        <a:pt x="11" y="0"/>
                      </a:moveTo>
                      <a:lnTo>
                        <a:pt x="0" y="8"/>
                      </a:lnTo>
                      <a:lnTo>
                        <a:pt x="0" y="53"/>
                      </a:lnTo>
                      <a:lnTo>
                        <a:pt x="7" y="58"/>
                      </a:lnTo>
                      <a:lnTo>
                        <a:pt x="11" y="5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44" name="Freeform 36"/>
                <p:cNvSpPr>
                  <a:spLocks/>
                </p:cNvSpPr>
                <p:nvPr/>
              </p:nvSpPr>
              <p:spPr bwMode="auto">
                <a:xfrm>
                  <a:off x="1412" y="-10519"/>
                  <a:ext cx="13" cy="13540"/>
                </a:xfrm>
                <a:custGeom>
                  <a:avLst/>
                  <a:gdLst>
                    <a:gd name="T0" fmla="*/ 4 w 13"/>
                    <a:gd name="T1" fmla="*/ 9 h 13540"/>
                    <a:gd name="T2" fmla="*/ 0 w 13"/>
                    <a:gd name="T3" fmla="*/ 13529 h 13540"/>
                    <a:gd name="T4" fmla="*/ 13 w 13"/>
                    <a:gd name="T5" fmla="*/ 10840 h 13540"/>
                    <a:gd name="T6" fmla="*/ 9 w 13"/>
                    <a:gd name="T7" fmla="*/ 10831 h 13540"/>
                    <a:gd name="T8" fmla="*/ 13 w 13"/>
                    <a:gd name="T9" fmla="*/ 10746 h 13540"/>
                    <a:gd name="T10" fmla="*/ 10 w 13"/>
                    <a:gd name="T11" fmla="*/ 10726 h 13540"/>
                    <a:gd name="T12" fmla="*/ 13 w 13"/>
                    <a:gd name="T13" fmla="*/ 9853 h 13540"/>
                    <a:gd name="T14" fmla="*/ 13 w 13"/>
                    <a:gd name="T15" fmla="*/ 9827 h 13540"/>
                    <a:gd name="T16" fmla="*/ 5 w 13"/>
                    <a:gd name="T17" fmla="*/ 8906 h 13540"/>
                    <a:gd name="T18" fmla="*/ 13 w 13"/>
                    <a:gd name="T19" fmla="*/ 8902 h 13540"/>
                    <a:gd name="T20" fmla="*/ 9 w 13"/>
                    <a:gd name="T21" fmla="*/ 8812 h 13540"/>
                    <a:gd name="T22" fmla="*/ 9 w 13"/>
                    <a:gd name="T23" fmla="*/ 8793 h 13540"/>
                    <a:gd name="T24" fmla="*/ 13 w 13"/>
                    <a:gd name="T25" fmla="*/ 6037 h 13540"/>
                    <a:gd name="T26" fmla="*/ 10 w 13"/>
                    <a:gd name="T27" fmla="*/ 6025 h 13540"/>
                    <a:gd name="T28" fmla="*/ 13 w 13"/>
                    <a:gd name="T29" fmla="*/ 5957 h 13540"/>
                    <a:gd name="T30" fmla="*/ 10 w 13"/>
                    <a:gd name="T31" fmla="*/ 5937 h 13540"/>
                    <a:gd name="T32" fmla="*/ 13 w 13"/>
                    <a:gd name="T33" fmla="*/ 5148 h 13540"/>
                    <a:gd name="T34" fmla="*/ 11 w 13"/>
                    <a:gd name="T35" fmla="*/ 5080 h 13540"/>
                    <a:gd name="T36" fmla="*/ 13 w 13"/>
                    <a:gd name="T37" fmla="*/ 5024 h 13540"/>
                    <a:gd name="T38" fmla="*/ 13 w 13"/>
                    <a:gd name="T39" fmla="*/ 4998 h 13540"/>
                    <a:gd name="T40" fmla="*/ 10 w 13"/>
                    <a:gd name="T41" fmla="*/ 4170 h 13540"/>
                    <a:gd name="T42" fmla="*/ 13 w 13"/>
                    <a:gd name="T43" fmla="*/ 4152 h 13540"/>
                    <a:gd name="T44" fmla="*/ 10 w 13"/>
                    <a:gd name="T45" fmla="*/ 4065 h 13540"/>
                    <a:gd name="T46" fmla="*/ 13 w 13"/>
                    <a:gd name="T47" fmla="*/ 4051 h 13540"/>
                    <a:gd name="T48" fmla="*/ 10 w 13"/>
                    <a:gd name="T49" fmla="*/ 1303 h 13540"/>
                    <a:gd name="T50" fmla="*/ 13 w 13"/>
                    <a:gd name="T51" fmla="*/ 1278 h 13540"/>
                    <a:gd name="T52" fmla="*/ 10 w 13"/>
                    <a:gd name="T53" fmla="*/ 1187 h 13540"/>
                    <a:gd name="T54" fmla="*/ 13 w 13"/>
                    <a:gd name="T55" fmla="*/ 393 h 13540"/>
                    <a:gd name="T56" fmla="*/ 3 w 13"/>
                    <a:gd name="T57" fmla="*/ 381 h 13540"/>
                    <a:gd name="T58" fmla="*/ 13 w 13"/>
                    <a:gd name="T59" fmla="*/ 303 h 13540"/>
                    <a:gd name="T60" fmla="*/ 4 w 13"/>
                    <a:gd name="T61" fmla="*/ 282 h 13540"/>
                    <a:gd name="T62" fmla="*/ 13 w 13"/>
                    <a:gd name="T63" fmla="*/ 259 h 13540"/>
                    <a:gd name="T64" fmla="*/ 8 w 13"/>
                    <a:gd name="T65" fmla="*/ 192 h 13540"/>
                    <a:gd name="T66" fmla="*/ 4 w 13"/>
                    <a:gd name="T67" fmla="*/ 177 h 13540"/>
                    <a:gd name="T68" fmla="*/ 13 w 13"/>
                    <a:gd name="T69" fmla="*/ 154 h 13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3" h="13540">
                      <a:moveTo>
                        <a:pt x="13" y="19"/>
                      </a:move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0" y="13529"/>
                      </a:lnTo>
                      <a:lnTo>
                        <a:pt x="13" y="13540"/>
                      </a:lnTo>
                      <a:lnTo>
                        <a:pt x="13" y="10840"/>
                      </a:lnTo>
                      <a:lnTo>
                        <a:pt x="9" y="10835"/>
                      </a:lnTo>
                      <a:lnTo>
                        <a:pt x="9" y="10831"/>
                      </a:lnTo>
                      <a:lnTo>
                        <a:pt x="13" y="10831"/>
                      </a:lnTo>
                      <a:lnTo>
                        <a:pt x="13" y="10746"/>
                      </a:lnTo>
                      <a:lnTo>
                        <a:pt x="10" y="10734"/>
                      </a:lnTo>
                      <a:lnTo>
                        <a:pt x="10" y="10726"/>
                      </a:lnTo>
                      <a:lnTo>
                        <a:pt x="13" y="10720"/>
                      </a:lnTo>
                      <a:lnTo>
                        <a:pt x="13" y="9853"/>
                      </a:lnTo>
                      <a:lnTo>
                        <a:pt x="10" y="9841"/>
                      </a:lnTo>
                      <a:lnTo>
                        <a:pt x="13" y="9827"/>
                      </a:lnTo>
                      <a:lnTo>
                        <a:pt x="13" y="8913"/>
                      </a:lnTo>
                      <a:lnTo>
                        <a:pt x="5" y="8906"/>
                      </a:lnTo>
                      <a:lnTo>
                        <a:pt x="5" y="8902"/>
                      </a:lnTo>
                      <a:lnTo>
                        <a:pt x="13" y="8902"/>
                      </a:lnTo>
                      <a:lnTo>
                        <a:pt x="13" y="8822"/>
                      </a:lnTo>
                      <a:lnTo>
                        <a:pt x="9" y="8812"/>
                      </a:lnTo>
                      <a:lnTo>
                        <a:pt x="8" y="8804"/>
                      </a:lnTo>
                      <a:lnTo>
                        <a:pt x="9" y="8793"/>
                      </a:lnTo>
                      <a:lnTo>
                        <a:pt x="13" y="8786"/>
                      </a:lnTo>
                      <a:lnTo>
                        <a:pt x="13" y="6037"/>
                      </a:lnTo>
                      <a:lnTo>
                        <a:pt x="10" y="6035"/>
                      </a:lnTo>
                      <a:lnTo>
                        <a:pt x="10" y="6025"/>
                      </a:lnTo>
                      <a:lnTo>
                        <a:pt x="13" y="6025"/>
                      </a:lnTo>
                      <a:lnTo>
                        <a:pt x="13" y="5957"/>
                      </a:lnTo>
                      <a:lnTo>
                        <a:pt x="10" y="5944"/>
                      </a:lnTo>
                      <a:lnTo>
                        <a:pt x="10" y="5937"/>
                      </a:lnTo>
                      <a:lnTo>
                        <a:pt x="13" y="5930"/>
                      </a:lnTo>
                      <a:lnTo>
                        <a:pt x="13" y="5148"/>
                      </a:lnTo>
                      <a:lnTo>
                        <a:pt x="11" y="5148"/>
                      </a:lnTo>
                      <a:lnTo>
                        <a:pt x="11" y="5080"/>
                      </a:lnTo>
                      <a:lnTo>
                        <a:pt x="13" y="5080"/>
                      </a:lnTo>
                      <a:lnTo>
                        <a:pt x="13" y="5024"/>
                      </a:lnTo>
                      <a:lnTo>
                        <a:pt x="10" y="5011"/>
                      </a:lnTo>
                      <a:lnTo>
                        <a:pt x="13" y="4998"/>
                      </a:lnTo>
                      <a:lnTo>
                        <a:pt x="13" y="4177"/>
                      </a:lnTo>
                      <a:lnTo>
                        <a:pt x="10" y="4170"/>
                      </a:lnTo>
                      <a:lnTo>
                        <a:pt x="10" y="4161"/>
                      </a:lnTo>
                      <a:lnTo>
                        <a:pt x="13" y="4152"/>
                      </a:lnTo>
                      <a:lnTo>
                        <a:pt x="13" y="4079"/>
                      </a:lnTo>
                      <a:lnTo>
                        <a:pt x="10" y="4065"/>
                      </a:lnTo>
                      <a:lnTo>
                        <a:pt x="10" y="4057"/>
                      </a:lnTo>
                      <a:lnTo>
                        <a:pt x="13" y="4051"/>
                      </a:lnTo>
                      <a:lnTo>
                        <a:pt x="13" y="1312"/>
                      </a:lnTo>
                      <a:lnTo>
                        <a:pt x="10" y="1303"/>
                      </a:lnTo>
                      <a:lnTo>
                        <a:pt x="10" y="1296"/>
                      </a:lnTo>
                      <a:lnTo>
                        <a:pt x="13" y="1278"/>
                      </a:lnTo>
                      <a:lnTo>
                        <a:pt x="13" y="1201"/>
                      </a:lnTo>
                      <a:lnTo>
                        <a:pt x="10" y="1187"/>
                      </a:lnTo>
                      <a:lnTo>
                        <a:pt x="13" y="1174"/>
                      </a:lnTo>
                      <a:lnTo>
                        <a:pt x="13" y="393"/>
                      </a:lnTo>
                      <a:lnTo>
                        <a:pt x="3" y="384"/>
                      </a:lnTo>
                      <a:lnTo>
                        <a:pt x="3" y="381"/>
                      </a:lnTo>
                      <a:lnTo>
                        <a:pt x="13" y="381"/>
                      </a:lnTo>
                      <a:lnTo>
                        <a:pt x="13" y="303"/>
                      </a:lnTo>
                      <a:lnTo>
                        <a:pt x="5" y="293"/>
                      </a:lnTo>
                      <a:lnTo>
                        <a:pt x="4" y="282"/>
                      </a:lnTo>
                      <a:lnTo>
                        <a:pt x="5" y="269"/>
                      </a:lnTo>
                      <a:lnTo>
                        <a:pt x="13" y="259"/>
                      </a:lnTo>
                      <a:lnTo>
                        <a:pt x="13" y="198"/>
                      </a:lnTo>
                      <a:lnTo>
                        <a:pt x="8" y="192"/>
                      </a:lnTo>
                      <a:lnTo>
                        <a:pt x="5" y="187"/>
                      </a:lnTo>
                      <a:lnTo>
                        <a:pt x="4" y="177"/>
                      </a:lnTo>
                      <a:lnTo>
                        <a:pt x="5" y="163"/>
                      </a:lnTo>
                      <a:lnTo>
                        <a:pt x="13" y="154"/>
                      </a:lnTo>
                      <a:lnTo>
                        <a:pt x="13" y="19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45" name="Freeform 37"/>
                <p:cNvSpPr>
                  <a:spLocks/>
                </p:cNvSpPr>
                <p:nvPr/>
              </p:nvSpPr>
              <p:spPr bwMode="auto">
                <a:xfrm>
                  <a:off x="1425" y="-10321"/>
                  <a:ext cx="11" cy="61"/>
                </a:xfrm>
                <a:custGeom>
                  <a:avLst/>
                  <a:gdLst>
                    <a:gd name="T0" fmla="*/ 11 w 11"/>
                    <a:gd name="T1" fmla="*/ 9 h 61"/>
                    <a:gd name="T2" fmla="*/ 10 w 11"/>
                    <a:gd name="T3" fmla="*/ 9 h 61"/>
                    <a:gd name="T4" fmla="*/ 3 w 11"/>
                    <a:gd name="T5" fmla="*/ 4 h 61"/>
                    <a:gd name="T6" fmla="*/ 0 w 11"/>
                    <a:gd name="T7" fmla="*/ 0 h 61"/>
                    <a:gd name="T8" fmla="*/ 0 w 11"/>
                    <a:gd name="T9" fmla="*/ 61 h 61"/>
                    <a:gd name="T10" fmla="*/ 8 w 11"/>
                    <a:gd name="T11" fmla="*/ 54 h 61"/>
                    <a:gd name="T12" fmla="*/ 11 w 11"/>
                    <a:gd name="T13" fmla="*/ 51 h 61"/>
                    <a:gd name="T14" fmla="*/ 11 w 11"/>
                    <a:gd name="T15" fmla="*/ 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61">
                      <a:moveTo>
                        <a:pt x="11" y="9"/>
                      </a:moveTo>
                      <a:lnTo>
                        <a:pt x="10" y="9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61"/>
                      </a:lnTo>
                      <a:lnTo>
                        <a:pt x="8" y="54"/>
                      </a:lnTo>
                      <a:lnTo>
                        <a:pt x="11" y="51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46" name="Freeform 38"/>
                <p:cNvSpPr>
                  <a:spLocks/>
                </p:cNvSpPr>
                <p:nvPr/>
              </p:nvSpPr>
              <p:spPr bwMode="auto">
                <a:xfrm>
                  <a:off x="1436" y="-10312"/>
                  <a:ext cx="11" cy="42"/>
                </a:xfrm>
                <a:custGeom>
                  <a:avLst/>
                  <a:gdLst>
                    <a:gd name="T0" fmla="*/ 11 w 11"/>
                    <a:gd name="T1" fmla="*/ 5 h 42"/>
                    <a:gd name="T2" fmla="*/ 5 w 11"/>
                    <a:gd name="T3" fmla="*/ 2 h 42"/>
                    <a:gd name="T4" fmla="*/ 0 w 11"/>
                    <a:gd name="T5" fmla="*/ 0 h 42"/>
                    <a:gd name="T6" fmla="*/ 0 w 11"/>
                    <a:gd name="T7" fmla="*/ 42 h 42"/>
                    <a:gd name="T8" fmla="*/ 11 w 11"/>
                    <a:gd name="T9" fmla="*/ 39 h 42"/>
                    <a:gd name="T10" fmla="*/ 11 w 11"/>
                    <a:gd name="T11" fmla="*/ 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42">
                      <a:moveTo>
                        <a:pt x="11" y="5"/>
                      </a:move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11" y="39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47" name="Freeform 39"/>
                <p:cNvSpPr>
                  <a:spLocks/>
                </p:cNvSpPr>
                <p:nvPr/>
              </p:nvSpPr>
              <p:spPr bwMode="auto">
                <a:xfrm>
                  <a:off x="1447" y="-10307"/>
                  <a:ext cx="11" cy="34"/>
                </a:xfrm>
                <a:custGeom>
                  <a:avLst/>
                  <a:gdLst>
                    <a:gd name="T0" fmla="*/ 11 w 11"/>
                    <a:gd name="T1" fmla="*/ 4 h 34"/>
                    <a:gd name="T2" fmla="*/ 0 w 11"/>
                    <a:gd name="T3" fmla="*/ 0 h 34"/>
                    <a:gd name="T4" fmla="*/ 0 w 11"/>
                    <a:gd name="T5" fmla="*/ 34 h 34"/>
                    <a:gd name="T6" fmla="*/ 11 w 11"/>
                    <a:gd name="T7" fmla="*/ 29 h 34"/>
                    <a:gd name="T8" fmla="*/ 11 w 11"/>
                    <a:gd name="T9" fmla="*/ 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34">
                      <a:moveTo>
                        <a:pt x="11" y="4"/>
                      </a:moveTo>
                      <a:lnTo>
                        <a:pt x="0" y="0"/>
                      </a:lnTo>
                      <a:lnTo>
                        <a:pt x="0" y="34"/>
                      </a:lnTo>
                      <a:lnTo>
                        <a:pt x="11" y="29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48" name="Freeform 40"/>
                <p:cNvSpPr>
                  <a:spLocks/>
                </p:cNvSpPr>
                <p:nvPr/>
              </p:nvSpPr>
              <p:spPr bwMode="auto">
                <a:xfrm>
                  <a:off x="1481" y="-10302"/>
                  <a:ext cx="12" cy="22"/>
                </a:xfrm>
                <a:custGeom>
                  <a:avLst/>
                  <a:gdLst>
                    <a:gd name="T0" fmla="*/ 1 w 12"/>
                    <a:gd name="T1" fmla="*/ 1 h 22"/>
                    <a:gd name="T2" fmla="*/ 0 w 12"/>
                    <a:gd name="T3" fmla="*/ 1 h 22"/>
                    <a:gd name="T4" fmla="*/ 0 w 12"/>
                    <a:gd name="T5" fmla="*/ 22 h 22"/>
                    <a:gd name="T6" fmla="*/ 1 w 12"/>
                    <a:gd name="T7" fmla="*/ 22 h 22"/>
                    <a:gd name="T8" fmla="*/ 12 w 12"/>
                    <a:gd name="T9" fmla="*/ 22 h 22"/>
                    <a:gd name="T10" fmla="*/ 12 w 12"/>
                    <a:gd name="T11" fmla="*/ 0 h 22"/>
                    <a:gd name="T12" fmla="*/ 6 w 12"/>
                    <a:gd name="T13" fmla="*/ 0 h 22"/>
                    <a:gd name="T14" fmla="*/ 1 w 12"/>
                    <a:gd name="T15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22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12" y="22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49" name="Freeform 41"/>
                <p:cNvSpPr>
                  <a:spLocks/>
                </p:cNvSpPr>
                <p:nvPr/>
              </p:nvSpPr>
              <p:spPr bwMode="auto">
                <a:xfrm>
                  <a:off x="1471" y="-10302"/>
                  <a:ext cx="10" cy="22"/>
                </a:xfrm>
                <a:custGeom>
                  <a:avLst/>
                  <a:gdLst>
                    <a:gd name="T0" fmla="*/ 10 w 10"/>
                    <a:gd name="T1" fmla="*/ 1 h 22"/>
                    <a:gd name="T2" fmla="*/ 0 w 10"/>
                    <a:gd name="T3" fmla="*/ 0 h 22"/>
                    <a:gd name="T4" fmla="*/ 0 w 10"/>
                    <a:gd name="T5" fmla="*/ 22 h 22"/>
                    <a:gd name="T6" fmla="*/ 10 w 10"/>
                    <a:gd name="T7" fmla="*/ 22 h 22"/>
                    <a:gd name="T8" fmla="*/ 10 w 10"/>
                    <a:gd name="T9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2">
                      <a:moveTo>
                        <a:pt x="10" y="1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10" y="22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50" name="Freeform 42"/>
                <p:cNvSpPr>
                  <a:spLocks/>
                </p:cNvSpPr>
                <p:nvPr/>
              </p:nvSpPr>
              <p:spPr bwMode="auto">
                <a:xfrm>
                  <a:off x="1458" y="-10303"/>
                  <a:ext cx="13" cy="25"/>
                </a:xfrm>
                <a:custGeom>
                  <a:avLst/>
                  <a:gdLst>
                    <a:gd name="T0" fmla="*/ 13 w 13"/>
                    <a:gd name="T1" fmla="*/ 1 h 25"/>
                    <a:gd name="T2" fmla="*/ 0 w 13"/>
                    <a:gd name="T3" fmla="*/ 0 h 25"/>
                    <a:gd name="T4" fmla="*/ 0 w 13"/>
                    <a:gd name="T5" fmla="*/ 25 h 25"/>
                    <a:gd name="T6" fmla="*/ 13 w 13"/>
                    <a:gd name="T7" fmla="*/ 23 h 25"/>
                    <a:gd name="T8" fmla="*/ 13 w 13"/>
                    <a:gd name="T9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25">
                      <a:moveTo>
                        <a:pt x="13" y="1"/>
                      </a:move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3" y="23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51" name="Freeform 43"/>
                <p:cNvSpPr>
                  <a:spLocks/>
                </p:cNvSpPr>
                <p:nvPr/>
              </p:nvSpPr>
              <p:spPr bwMode="auto">
                <a:xfrm>
                  <a:off x="1527" y="-10510"/>
                  <a:ext cx="13" cy="141"/>
                </a:xfrm>
                <a:custGeom>
                  <a:avLst/>
                  <a:gdLst>
                    <a:gd name="T0" fmla="*/ 6 w 13"/>
                    <a:gd name="T1" fmla="*/ 136 h 141"/>
                    <a:gd name="T2" fmla="*/ 13 w 13"/>
                    <a:gd name="T3" fmla="*/ 141 h 141"/>
                    <a:gd name="T4" fmla="*/ 13 w 13"/>
                    <a:gd name="T5" fmla="*/ 0 h 141"/>
                    <a:gd name="T6" fmla="*/ 8 w 13"/>
                    <a:gd name="T7" fmla="*/ 8 h 141"/>
                    <a:gd name="T8" fmla="*/ 1 w 13"/>
                    <a:gd name="T9" fmla="*/ 15 h 141"/>
                    <a:gd name="T10" fmla="*/ 0 w 13"/>
                    <a:gd name="T11" fmla="*/ 15 h 141"/>
                    <a:gd name="T12" fmla="*/ 0 w 13"/>
                    <a:gd name="T13" fmla="*/ 134 h 141"/>
                    <a:gd name="T14" fmla="*/ 6 w 13"/>
                    <a:gd name="T15" fmla="*/ 136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141">
                      <a:moveTo>
                        <a:pt x="6" y="136"/>
                      </a:moveTo>
                      <a:lnTo>
                        <a:pt x="13" y="141"/>
                      </a:lnTo>
                      <a:lnTo>
                        <a:pt x="13" y="0"/>
                      </a:lnTo>
                      <a:lnTo>
                        <a:pt x="8" y="8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134"/>
                      </a:lnTo>
                      <a:lnTo>
                        <a:pt x="6" y="13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52" name="Freeform 44"/>
                <p:cNvSpPr>
                  <a:spLocks/>
                </p:cNvSpPr>
                <p:nvPr/>
              </p:nvSpPr>
              <p:spPr bwMode="auto">
                <a:xfrm>
                  <a:off x="1505" y="-10489"/>
                  <a:ext cx="11" cy="108"/>
                </a:xfrm>
                <a:custGeom>
                  <a:avLst/>
                  <a:gdLst>
                    <a:gd name="T0" fmla="*/ 0 w 11"/>
                    <a:gd name="T1" fmla="*/ 105 h 108"/>
                    <a:gd name="T2" fmla="*/ 11 w 11"/>
                    <a:gd name="T3" fmla="*/ 108 h 108"/>
                    <a:gd name="T4" fmla="*/ 11 w 11"/>
                    <a:gd name="T5" fmla="*/ 0 h 108"/>
                    <a:gd name="T6" fmla="*/ 7 w 11"/>
                    <a:gd name="T7" fmla="*/ 0 h 108"/>
                    <a:gd name="T8" fmla="*/ 5 w 11"/>
                    <a:gd name="T9" fmla="*/ 2 h 108"/>
                    <a:gd name="T10" fmla="*/ 0 w 11"/>
                    <a:gd name="T11" fmla="*/ 4 h 108"/>
                    <a:gd name="T12" fmla="*/ 0 w 11"/>
                    <a:gd name="T13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108">
                      <a:moveTo>
                        <a:pt x="0" y="105"/>
                      </a:moveTo>
                      <a:lnTo>
                        <a:pt x="11" y="108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0" y="4"/>
                      </a:lnTo>
                      <a:lnTo>
                        <a:pt x="0" y="10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53" name="Freeform 45"/>
                <p:cNvSpPr>
                  <a:spLocks/>
                </p:cNvSpPr>
                <p:nvPr/>
              </p:nvSpPr>
              <p:spPr bwMode="auto">
                <a:xfrm>
                  <a:off x="1516" y="-10495"/>
                  <a:ext cx="11" cy="119"/>
                </a:xfrm>
                <a:custGeom>
                  <a:avLst/>
                  <a:gdLst>
                    <a:gd name="T0" fmla="*/ 0 w 11"/>
                    <a:gd name="T1" fmla="*/ 114 h 119"/>
                    <a:gd name="T2" fmla="*/ 11 w 11"/>
                    <a:gd name="T3" fmla="*/ 119 h 119"/>
                    <a:gd name="T4" fmla="*/ 11 w 11"/>
                    <a:gd name="T5" fmla="*/ 0 h 119"/>
                    <a:gd name="T6" fmla="*/ 9 w 11"/>
                    <a:gd name="T7" fmla="*/ 0 h 119"/>
                    <a:gd name="T8" fmla="*/ 7 w 11"/>
                    <a:gd name="T9" fmla="*/ 0 h 119"/>
                    <a:gd name="T10" fmla="*/ 7 w 11"/>
                    <a:gd name="T11" fmla="*/ 1 h 119"/>
                    <a:gd name="T12" fmla="*/ 5 w 11"/>
                    <a:gd name="T13" fmla="*/ 4 h 119"/>
                    <a:gd name="T14" fmla="*/ 0 w 11"/>
                    <a:gd name="T15" fmla="*/ 6 h 119"/>
                    <a:gd name="T16" fmla="*/ 0 w 11"/>
                    <a:gd name="T17" fmla="*/ 114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119">
                      <a:moveTo>
                        <a:pt x="0" y="114"/>
                      </a:moveTo>
                      <a:lnTo>
                        <a:pt x="11" y="119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5" y="4"/>
                      </a:lnTo>
                      <a:lnTo>
                        <a:pt x="0" y="6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54" name="Freeform 46"/>
                <p:cNvSpPr>
                  <a:spLocks/>
                </p:cNvSpPr>
                <p:nvPr/>
              </p:nvSpPr>
              <p:spPr bwMode="auto">
                <a:xfrm>
                  <a:off x="1540" y="-10342"/>
                  <a:ext cx="11" cy="104"/>
                </a:xfrm>
                <a:custGeom>
                  <a:avLst/>
                  <a:gdLst>
                    <a:gd name="T0" fmla="*/ 11 w 11"/>
                    <a:gd name="T1" fmla="*/ 0 h 104"/>
                    <a:gd name="T2" fmla="*/ 10 w 11"/>
                    <a:gd name="T3" fmla="*/ 5 h 104"/>
                    <a:gd name="T4" fmla="*/ 7 w 11"/>
                    <a:gd name="T5" fmla="*/ 12 h 104"/>
                    <a:gd name="T6" fmla="*/ 0 w 11"/>
                    <a:gd name="T7" fmla="*/ 25 h 104"/>
                    <a:gd name="T8" fmla="*/ 0 w 11"/>
                    <a:gd name="T9" fmla="*/ 80 h 104"/>
                    <a:gd name="T10" fmla="*/ 7 w 11"/>
                    <a:gd name="T11" fmla="*/ 91 h 104"/>
                    <a:gd name="T12" fmla="*/ 10 w 11"/>
                    <a:gd name="T13" fmla="*/ 96 h 104"/>
                    <a:gd name="T14" fmla="*/ 11 w 11"/>
                    <a:gd name="T15" fmla="*/ 104 h 104"/>
                    <a:gd name="T16" fmla="*/ 11 w 11"/>
                    <a:gd name="T17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104">
                      <a:moveTo>
                        <a:pt x="11" y="0"/>
                      </a:moveTo>
                      <a:lnTo>
                        <a:pt x="10" y="5"/>
                      </a:lnTo>
                      <a:lnTo>
                        <a:pt x="7" y="12"/>
                      </a:lnTo>
                      <a:lnTo>
                        <a:pt x="0" y="25"/>
                      </a:lnTo>
                      <a:lnTo>
                        <a:pt x="0" y="80"/>
                      </a:lnTo>
                      <a:lnTo>
                        <a:pt x="7" y="91"/>
                      </a:lnTo>
                      <a:lnTo>
                        <a:pt x="10" y="96"/>
                      </a:lnTo>
                      <a:lnTo>
                        <a:pt x="11" y="10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55" name="Freeform 47"/>
                <p:cNvSpPr>
                  <a:spLocks/>
                </p:cNvSpPr>
                <p:nvPr/>
              </p:nvSpPr>
              <p:spPr bwMode="auto">
                <a:xfrm>
                  <a:off x="1527" y="-10317"/>
                  <a:ext cx="13" cy="55"/>
                </a:xfrm>
                <a:custGeom>
                  <a:avLst/>
                  <a:gdLst>
                    <a:gd name="T0" fmla="*/ 13 w 13"/>
                    <a:gd name="T1" fmla="*/ 0 h 55"/>
                    <a:gd name="T2" fmla="*/ 6 w 13"/>
                    <a:gd name="T3" fmla="*/ 5 h 55"/>
                    <a:gd name="T4" fmla="*/ 0 w 13"/>
                    <a:gd name="T5" fmla="*/ 7 h 55"/>
                    <a:gd name="T6" fmla="*/ 0 w 13"/>
                    <a:gd name="T7" fmla="*/ 47 h 55"/>
                    <a:gd name="T8" fmla="*/ 6 w 13"/>
                    <a:gd name="T9" fmla="*/ 50 h 55"/>
                    <a:gd name="T10" fmla="*/ 13 w 13"/>
                    <a:gd name="T11" fmla="*/ 55 h 55"/>
                    <a:gd name="T12" fmla="*/ 13 w 13"/>
                    <a:gd name="T1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55">
                      <a:moveTo>
                        <a:pt x="13" y="0"/>
                      </a:moveTo>
                      <a:lnTo>
                        <a:pt x="6" y="5"/>
                      </a:lnTo>
                      <a:lnTo>
                        <a:pt x="0" y="7"/>
                      </a:lnTo>
                      <a:lnTo>
                        <a:pt x="0" y="47"/>
                      </a:lnTo>
                      <a:lnTo>
                        <a:pt x="6" y="50"/>
                      </a:lnTo>
                      <a:lnTo>
                        <a:pt x="13" y="5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56" name="Freeform 48"/>
                <p:cNvSpPr>
                  <a:spLocks/>
                </p:cNvSpPr>
                <p:nvPr/>
              </p:nvSpPr>
              <p:spPr bwMode="auto">
                <a:xfrm>
                  <a:off x="1516" y="-10310"/>
                  <a:ext cx="11" cy="40"/>
                </a:xfrm>
                <a:custGeom>
                  <a:avLst/>
                  <a:gdLst>
                    <a:gd name="T0" fmla="*/ 11 w 11"/>
                    <a:gd name="T1" fmla="*/ 0 h 40"/>
                    <a:gd name="T2" fmla="*/ 5 w 11"/>
                    <a:gd name="T3" fmla="*/ 3 h 40"/>
                    <a:gd name="T4" fmla="*/ 0 w 11"/>
                    <a:gd name="T5" fmla="*/ 5 h 40"/>
                    <a:gd name="T6" fmla="*/ 0 w 11"/>
                    <a:gd name="T7" fmla="*/ 35 h 40"/>
                    <a:gd name="T8" fmla="*/ 11 w 11"/>
                    <a:gd name="T9" fmla="*/ 40 h 40"/>
                    <a:gd name="T10" fmla="*/ 11 w 11"/>
                    <a:gd name="T11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40">
                      <a:moveTo>
                        <a:pt x="11" y="0"/>
                      </a:moveTo>
                      <a:lnTo>
                        <a:pt x="5" y="3"/>
                      </a:lnTo>
                      <a:lnTo>
                        <a:pt x="0" y="5"/>
                      </a:lnTo>
                      <a:lnTo>
                        <a:pt x="0" y="35"/>
                      </a:lnTo>
                      <a:lnTo>
                        <a:pt x="11" y="4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57" name="Freeform 49"/>
                <p:cNvSpPr>
                  <a:spLocks/>
                </p:cNvSpPr>
                <p:nvPr/>
              </p:nvSpPr>
              <p:spPr bwMode="auto">
                <a:xfrm>
                  <a:off x="1505" y="-10305"/>
                  <a:ext cx="11" cy="30"/>
                </a:xfrm>
                <a:custGeom>
                  <a:avLst/>
                  <a:gdLst>
                    <a:gd name="T0" fmla="*/ 11 w 11"/>
                    <a:gd name="T1" fmla="*/ 0 h 30"/>
                    <a:gd name="T2" fmla="*/ 5 w 11"/>
                    <a:gd name="T3" fmla="*/ 0 h 30"/>
                    <a:gd name="T4" fmla="*/ 0 w 11"/>
                    <a:gd name="T5" fmla="*/ 2 h 30"/>
                    <a:gd name="T6" fmla="*/ 0 w 11"/>
                    <a:gd name="T7" fmla="*/ 27 h 30"/>
                    <a:gd name="T8" fmla="*/ 5 w 11"/>
                    <a:gd name="T9" fmla="*/ 28 h 30"/>
                    <a:gd name="T10" fmla="*/ 11 w 11"/>
                    <a:gd name="T11" fmla="*/ 30 h 30"/>
                    <a:gd name="T12" fmla="*/ 11 w 11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30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0" y="27"/>
                      </a:lnTo>
                      <a:lnTo>
                        <a:pt x="5" y="28"/>
                      </a:lnTo>
                      <a:lnTo>
                        <a:pt x="11" y="3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58" name="Freeform 50"/>
                <p:cNvSpPr>
                  <a:spLocks/>
                </p:cNvSpPr>
                <p:nvPr/>
              </p:nvSpPr>
              <p:spPr bwMode="auto">
                <a:xfrm>
                  <a:off x="1527" y="-10557"/>
                  <a:ext cx="11" cy="47"/>
                </a:xfrm>
                <a:custGeom>
                  <a:avLst/>
                  <a:gdLst>
                    <a:gd name="T0" fmla="*/ 11 w 11"/>
                    <a:gd name="T1" fmla="*/ 23 h 47"/>
                    <a:gd name="T2" fmla="*/ 9 w 11"/>
                    <a:gd name="T3" fmla="*/ 11 h 47"/>
                    <a:gd name="T4" fmla="*/ 1 w 11"/>
                    <a:gd name="T5" fmla="*/ 1 h 47"/>
                    <a:gd name="T6" fmla="*/ 0 w 11"/>
                    <a:gd name="T7" fmla="*/ 0 h 47"/>
                    <a:gd name="T8" fmla="*/ 0 w 11"/>
                    <a:gd name="T9" fmla="*/ 47 h 47"/>
                    <a:gd name="T10" fmla="*/ 4 w 11"/>
                    <a:gd name="T11" fmla="*/ 42 h 47"/>
                    <a:gd name="T12" fmla="*/ 8 w 11"/>
                    <a:gd name="T13" fmla="*/ 37 h 47"/>
                    <a:gd name="T14" fmla="*/ 10 w 11"/>
                    <a:gd name="T15" fmla="*/ 30 h 47"/>
                    <a:gd name="T16" fmla="*/ 10 w 11"/>
                    <a:gd name="T17" fmla="*/ 26 h 47"/>
                    <a:gd name="T18" fmla="*/ 11 w 11"/>
                    <a:gd name="T19" fmla="*/ 23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47">
                      <a:moveTo>
                        <a:pt x="11" y="23"/>
                      </a:moveTo>
                      <a:lnTo>
                        <a:pt x="9" y="1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47"/>
                      </a:lnTo>
                      <a:lnTo>
                        <a:pt x="4" y="42"/>
                      </a:lnTo>
                      <a:lnTo>
                        <a:pt x="8" y="37"/>
                      </a:lnTo>
                      <a:lnTo>
                        <a:pt x="10" y="30"/>
                      </a:lnTo>
                      <a:lnTo>
                        <a:pt x="10" y="26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59" name="Freeform 51"/>
                <p:cNvSpPr>
                  <a:spLocks/>
                </p:cNvSpPr>
                <p:nvPr/>
              </p:nvSpPr>
              <p:spPr bwMode="auto">
                <a:xfrm>
                  <a:off x="1516" y="-10564"/>
                  <a:ext cx="11" cy="59"/>
                </a:xfrm>
                <a:custGeom>
                  <a:avLst/>
                  <a:gdLst>
                    <a:gd name="T0" fmla="*/ 11 w 11"/>
                    <a:gd name="T1" fmla="*/ 7 h 59"/>
                    <a:gd name="T2" fmla="*/ 0 w 11"/>
                    <a:gd name="T3" fmla="*/ 0 h 59"/>
                    <a:gd name="T4" fmla="*/ 0 w 11"/>
                    <a:gd name="T5" fmla="*/ 59 h 59"/>
                    <a:gd name="T6" fmla="*/ 5 w 11"/>
                    <a:gd name="T7" fmla="*/ 58 h 59"/>
                    <a:gd name="T8" fmla="*/ 7 w 11"/>
                    <a:gd name="T9" fmla="*/ 55 h 59"/>
                    <a:gd name="T10" fmla="*/ 7 w 11"/>
                    <a:gd name="T11" fmla="*/ 54 h 59"/>
                    <a:gd name="T12" fmla="*/ 9 w 11"/>
                    <a:gd name="T13" fmla="*/ 54 h 59"/>
                    <a:gd name="T14" fmla="*/ 11 w 11"/>
                    <a:gd name="T15" fmla="*/ 54 h 59"/>
                    <a:gd name="T16" fmla="*/ 11 w 11"/>
                    <a:gd name="T17" fmla="*/ 7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59">
                      <a:moveTo>
                        <a:pt x="11" y="7"/>
                      </a:moveTo>
                      <a:lnTo>
                        <a:pt x="0" y="0"/>
                      </a:lnTo>
                      <a:lnTo>
                        <a:pt x="0" y="59"/>
                      </a:lnTo>
                      <a:lnTo>
                        <a:pt x="5" y="58"/>
                      </a:lnTo>
                      <a:lnTo>
                        <a:pt x="7" y="55"/>
                      </a:lnTo>
                      <a:lnTo>
                        <a:pt x="7" y="54"/>
                      </a:lnTo>
                      <a:lnTo>
                        <a:pt x="9" y="54"/>
                      </a:lnTo>
                      <a:lnTo>
                        <a:pt x="11" y="54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60" name="Freeform 52"/>
                <p:cNvSpPr>
                  <a:spLocks/>
                </p:cNvSpPr>
                <p:nvPr/>
              </p:nvSpPr>
              <p:spPr bwMode="auto">
                <a:xfrm>
                  <a:off x="1505" y="-10569"/>
                  <a:ext cx="11" cy="69"/>
                </a:xfrm>
                <a:custGeom>
                  <a:avLst/>
                  <a:gdLst>
                    <a:gd name="T0" fmla="*/ 0 w 11"/>
                    <a:gd name="T1" fmla="*/ 69 h 69"/>
                    <a:gd name="T2" fmla="*/ 5 w 11"/>
                    <a:gd name="T3" fmla="*/ 67 h 69"/>
                    <a:gd name="T4" fmla="*/ 11 w 11"/>
                    <a:gd name="T5" fmla="*/ 64 h 69"/>
                    <a:gd name="T6" fmla="*/ 11 w 11"/>
                    <a:gd name="T7" fmla="*/ 5 h 69"/>
                    <a:gd name="T8" fmla="*/ 0 w 11"/>
                    <a:gd name="T9" fmla="*/ 0 h 69"/>
                    <a:gd name="T10" fmla="*/ 0 w 11"/>
                    <a:gd name="T11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69">
                      <a:moveTo>
                        <a:pt x="0" y="69"/>
                      </a:moveTo>
                      <a:lnTo>
                        <a:pt x="5" y="67"/>
                      </a:lnTo>
                      <a:lnTo>
                        <a:pt x="11" y="64"/>
                      </a:lnTo>
                      <a:lnTo>
                        <a:pt x="11" y="5"/>
                      </a:lnTo>
                      <a:lnTo>
                        <a:pt x="0" y="0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61" name="Freeform 53"/>
                <p:cNvSpPr>
                  <a:spLocks/>
                </p:cNvSpPr>
                <p:nvPr/>
              </p:nvSpPr>
              <p:spPr bwMode="auto">
                <a:xfrm>
                  <a:off x="1493" y="-10303"/>
                  <a:ext cx="12" cy="25"/>
                </a:xfrm>
                <a:custGeom>
                  <a:avLst/>
                  <a:gdLst>
                    <a:gd name="T0" fmla="*/ 12 w 12"/>
                    <a:gd name="T1" fmla="*/ 0 h 25"/>
                    <a:gd name="T2" fmla="*/ 5 w 12"/>
                    <a:gd name="T3" fmla="*/ 0 h 25"/>
                    <a:gd name="T4" fmla="*/ 0 w 12"/>
                    <a:gd name="T5" fmla="*/ 1 h 25"/>
                    <a:gd name="T6" fmla="*/ 0 w 12"/>
                    <a:gd name="T7" fmla="*/ 23 h 25"/>
                    <a:gd name="T8" fmla="*/ 5 w 12"/>
                    <a:gd name="T9" fmla="*/ 23 h 25"/>
                    <a:gd name="T10" fmla="*/ 8 w 12"/>
                    <a:gd name="T11" fmla="*/ 23 h 25"/>
                    <a:gd name="T12" fmla="*/ 9 w 12"/>
                    <a:gd name="T13" fmla="*/ 23 h 25"/>
                    <a:gd name="T14" fmla="*/ 12 w 12"/>
                    <a:gd name="T15" fmla="*/ 25 h 25"/>
                    <a:gd name="T16" fmla="*/ 12 w 12"/>
                    <a:gd name="T17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25">
                      <a:moveTo>
                        <a:pt x="12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23"/>
                      </a:lnTo>
                      <a:lnTo>
                        <a:pt x="5" y="23"/>
                      </a:lnTo>
                      <a:lnTo>
                        <a:pt x="8" y="23"/>
                      </a:lnTo>
                      <a:lnTo>
                        <a:pt x="9" y="23"/>
                      </a:lnTo>
                      <a:lnTo>
                        <a:pt x="12" y="2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62" name="Freeform 54"/>
                <p:cNvSpPr>
                  <a:spLocks/>
                </p:cNvSpPr>
                <p:nvPr/>
              </p:nvSpPr>
              <p:spPr bwMode="auto">
                <a:xfrm>
                  <a:off x="1493" y="-10485"/>
                  <a:ext cx="12" cy="101"/>
                </a:xfrm>
                <a:custGeom>
                  <a:avLst/>
                  <a:gdLst>
                    <a:gd name="T0" fmla="*/ 12 w 12"/>
                    <a:gd name="T1" fmla="*/ 101 h 101"/>
                    <a:gd name="T2" fmla="*/ 12 w 12"/>
                    <a:gd name="T3" fmla="*/ 0 h 101"/>
                    <a:gd name="T4" fmla="*/ 5 w 12"/>
                    <a:gd name="T5" fmla="*/ 0 h 101"/>
                    <a:gd name="T6" fmla="*/ 0 w 12"/>
                    <a:gd name="T7" fmla="*/ 1 h 101"/>
                    <a:gd name="T8" fmla="*/ 0 w 12"/>
                    <a:gd name="T9" fmla="*/ 100 h 101"/>
                    <a:gd name="T10" fmla="*/ 5 w 12"/>
                    <a:gd name="T11" fmla="*/ 100 h 101"/>
                    <a:gd name="T12" fmla="*/ 8 w 12"/>
                    <a:gd name="T13" fmla="*/ 100 h 101"/>
                    <a:gd name="T14" fmla="*/ 9 w 12"/>
                    <a:gd name="T15" fmla="*/ 100 h 101"/>
                    <a:gd name="T16" fmla="*/ 12 w 12"/>
                    <a:gd name="T17" fmla="*/ 10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01">
                      <a:moveTo>
                        <a:pt x="12" y="101"/>
                      </a:move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100"/>
                      </a:lnTo>
                      <a:lnTo>
                        <a:pt x="5" y="100"/>
                      </a:lnTo>
                      <a:lnTo>
                        <a:pt x="8" y="100"/>
                      </a:lnTo>
                      <a:lnTo>
                        <a:pt x="9" y="100"/>
                      </a:lnTo>
                      <a:lnTo>
                        <a:pt x="12" y="101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63" name="Freeform 55"/>
                <p:cNvSpPr>
                  <a:spLocks/>
                </p:cNvSpPr>
                <p:nvPr/>
              </p:nvSpPr>
              <p:spPr bwMode="auto">
                <a:xfrm>
                  <a:off x="1481" y="-10196"/>
                  <a:ext cx="12" cy="58"/>
                </a:xfrm>
                <a:custGeom>
                  <a:avLst/>
                  <a:gdLst>
                    <a:gd name="T0" fmla="*/ 12 w 12"/>
                    <a:gd name="T1" fmla="*/ 0 h 58"/>
                    <a:gd name="T2" fmla="*/ 6 w 12"/>
                    <a:gd name="T3" fmla="*/ 0 h 58"/>
                    <a:gd name="T4" fmla="*/ 1 w 12"/>
                    <a:gd name="T5" fmla="*/ 1 h 58"/>
                    <a:gd name="T6" fmla="*/ 0 w 12"/>
                    <a:gd name="T7" fmla="*/ 1 h 58"/>
                    <a:gd name="T8" fmla="*/ 0 w 12"/>
                    <a:gd name="T9" fmla="*/ 58 h 58"/>
                    <a:gd name="T10" fmla="*/ 12 w 12"/>
                    <a:gd name="T11" fmla="*/ 58 h 58"/>
                    <a:gd name="T12" fmla="*/ 12 w 12"/>
                    <a:gd name="T1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58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8"/>
                      </a:lnTo>
                      <a:lnTo>
                        <a:pt x="12" y="58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64" name="Freeform 56"/>
                <p:cNvSpPr>
                  <a:spLocks/>
                </p:cNvSpPr>
                <p:nvPr/>
              </p:nvSpPr>
              <p:spPr bwMode="auto">
                <a:xfrm>
                  <a:off x="1471" y="-10196"/>
                  <a:ext cx="10" cy="58"/>
                </a:xfrm>
                <a:custGeom>
                  <a:avLst/>
                  <a:gdLst>
                    <a:gd name="T0" fmla="*/ 10 w 10"/>
                    <a:gd name="T1" fmla="*/ 1 h 58"/>
                    <a:gd name="T2" fmla="*/ 0 w 10"/>
                    <a:gd name="T3" fmla="*/ 0 h 58"/>
                    <a:gd name="T4" fmla="*/ 0 w 10"/>
                    <a:gd name="T5" fmla="*/ 58 h 58"/>
                    <a:gd name="T6" fmla="*/ 10 w 10"/>
                    <a:gd name="T7" fmla="*/ 58 h 58"/>
                    <a:gd name="T8" fmla="*/ 10 w 10"/>
                    <a:gd name="T9" fmla="*/ 1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58">
                      <a:moveTo>
                        <a:pt x="10" y="1"/>
                      </a:moveTo>
                      <a:lnTo>
                        <a:pt x="0" y="0"/>
                      </a:lnTo>
                      <a:lnTo>
                        <a:pt x="0" y="58"/>
                      </a:lnTo>
                      <a:lnTo>
                        <a:pt x="10" y="58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65" name="Freeform 57"/>
                <p:cNvSpPr>
                  <a:spLocks/>
                </p:cNvSpPr>
                <p:nvPr/>
              </p:nvSpPr>
              <p:spPr bwMode="auto">
                <a:xfrm>
                  <a:off x="1458" y="-10197"/>
                  <a:ext cx="13" cy="59"/>
                </a:xfrm>
                <a:custGeom>
                  <a:avLst/>
                  <a:gdLst>
                    <a:gd name="T0" fmla="*/ 13 w 13"/>
                    <a:gd name="T1" fmla="*/ 1 h 59"/>
                    <a:gd name="T2" fmla="*/ 0 w 13"/>
                    <a:gd name="T3" fmla="*/ 0 h 59"/>
                    <a:gd name="T4" fmla="*/ 0 w 13"/>
                    <a:gd name="T5" fmla="*/ 59 h 59"/>
                    <a:gd name="T6" fmla="*/ 13 w 13"/>
                    <a:gd name="T7" fmla="*/ 59 h 59"/>
                    <a:gd name="T8" fmla="*/ 13 w 13"/>
                    <a:gd name="T9" fmla="*/ 1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59">
                      <a:moveTo>
                        <a:pt x="13" y="1"/>
                      </a:moveTo>
                      <a:lnTo>
                        <a:pt x="0" y="0"/>
                      </a:lnTo>
                      <a:lnTo>
                        <a:pt x="0" y="59"/>
                      </a:lnTo>
                      <a:lnTo>
                        <a:pt x="13" y="59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66" name="Freeform 58"/>
                <p:cNvSpPr>
                  <a:spLocks/>
                </p:cNvSpPr>
                <p:nvPr/>
              </p:nvSpPr>
              <p:spPr bwMode="auto">
                <a:xfrm>
                  <a:off x="1447" y="-10201"/>
                  <a:ext cx="11" cy="63"/>
                </a:xfrm>
                <a:custGeom>
                  <a:avLst/>
                  <a:gdLst>
                    <a:gd name="T0" fmla="*/ 11 w 11"/>
                    <a:gd name="T1" fmla="*/ 4 h 63"/>
                    <a:gd name="T2" fmla="*/ 0 w 11"/>
                    <a:gd name="T3" fmla="*/ 0 h 63"/>
                    <a:gd name="T4" fmla="*/ 0 w 11"/>
                    <a:gd name="T5" fmla="*/ 63 h 63"/>
                    <a:gd name="T6" fmla="*/ 11 w 11"/>
                    <a:gd name="T7" fmla="*/ 63 h 63"/>
                    <a:gd name="T8" fmla="*/ 11 w 11"/>
                    <a:gd name="T9" fmla="*/ 4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63">
                      <a:moveTo>
                        <a:pt x="11" y="4"/>
                      </a:moveTo>
                      <a:lnTo>
                        <a:pt x="0" y="0"/>
                      </a:lnTo>
                      <a:lnTo>
                        <a:pt x="0" y="63"/>
                      </a:lnTo>
                      <a:lnTo>
                        <a:pt x="11" y="63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67" name="Freeform 59"/>
                <p:cNvSpPr>
                  <a:spLocks/>
                </p:cNvSpPr>
                <p:nvPr/>
              </p:nvSpPr>
              <p:spPr bwMode="auto">
                <a:xfrm>
                  <a:off x="1436" y="-10206"/>
                  <a:ext cx="11" cy="68"/>
                </a:xfrm>
                <a:custGeom>
                  <a:avLst/>
                  <a:gdLst>
                    <a:gd name="T0" fmla="*/ 11 w 11"/>
                    <a:gd name="T1" fmla="*/ 5 h 68"/>
                    <a:gd name="T2" fmla="*/ 5 w 11"/>
                    <a:gd name="T3" fmla="*/ 3 h 68"/>
                    <a:gd name="T4" fmla="*/ 0 w 11"/>
                    <a:gd name="T5" fmla="*/ 0 h 68"/>
                    <a:gd name="T6" fmla="*/ 0 w 11"/>
                    <a:gd name="T7" fmla="*/ 68 h 68"/>
                    <a:gd name="T8" fmla="*/ 11 w 11"/>
                    <a:gd name="T9" fmla="*/ 68 h 68"/>
                    <a:gd name="T10" fmla="*/ 11 w 11"/>
                    <a:gd name="T11" fmla="*/ 5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68">
                      <a:moveTo>
                        <a:pt x="11" y="5"/>
                      </a:move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68"/>
                      </a:lnTo>
                      <a:lnTo>
                        <a:pt x="11" y="68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68" name="Freeform 60"/>
                <p:cNvSpPr>
                  <a:spLocks/>
                </p:cNvSpPr>
                <p:nvPr/>
              </p:nvSpPr>
              <p:spPr bwMode="auto">
                <a:xfrm>
                  <a:off x="1425" y="-10216"/>
                  <a:ext cx="11" cy="78"/>
                </a:xfrm>
                <a:custGeom>
                  <a:avLst/>
                  <a:gdLst>
                    <a:gd name="T0" fmla="*/ 10 w 11"/>
                    <a:gd name="T1" fmla="*/ 10 h 78"/>
                    <a:gd name="T2" fmla="*/ 0 w 11"/>
                    <a:gd name="T3" fmla="*/ 0 h 78"/>
                    <a:gd name="T4" fmla="*/ 0 w 11"/>
                    <a:gd name="T5" fmla="*/ 78 h 78"/>
                    <a:gd name="T6" fmla="*/ 11 w 11"/>
                    <a:gd name="T7" fmla="*/ 78 h 78"/>
                    <a:gd name="T8" fmla="*/ 11 w 11"/>
                    <a:gd name="T9" fmla="*/ 10 h 78"/>
                    <a:gd name="T10" fmla="*/ 10 w 11"/>
                    <a:gd name="T11" fmla="*/ 1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78">
                      <a:moveTo>
                        <a:pt x="10" y="10"/>
                      </a:moveTo>
                      <a:lnTo>
                        <a:pt x="0" y="0"/>
                      </a:lnTo>
                      <a:lnTo>
                        <a:pt x="0" y="78"/>
                      </a:lnTo>
                      <a:lnTo>
                        <a:pt x="11" y="78"/>
                      </a:lnTo>
                      <a:lnTo>
                        <a:pt x="11" y="10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69" name="Freeform 61"/>
                <p:cNvSpPr>
                  <a:spLocks/>
                </p:cNvSpPr>
                <p:nvPr/>
              </p:nvSpPr>
              <p:spPr bwMode="auto">
                <a:xfrm>
                  <a:off x="1425" y="-10126"/>
                  <a:ext cx="11" cy="781"/>
                </a:xfrm>
                <a:custGeom>
                  <a:avLst/>
                  <a:gdLst>
                    <a:gd name="T0" fmla="*/ 11 w 11"/>
                    <a:gd name="T1" fmla="*/ 1 h 781"/>
                    <a:gd name="T2" fmla="*/ 8 w 11"/>
                    <a:gd name="T3" fmla="*/ 3 h 781"/>
                    <a:gd name="T4" fmla="*/ 7 w 11"/>
                    <a:gd name="T5" fmla="*/ 10 h 781"/>
                    <a:gd name="T6" fmla="*/ 7 w 11"/>
                    <a:gd name="T7" fmla="*/ 24 h 781"/>
                    <a:gd name="T8" fmla="*/ 2 w 11"/>
                    <a:gd name="T9" fmla="*/ 24 h 781"/>
                    <a:gd name="T10" fmla="*/ 2 w 11"/>
                    <a:gd name="T11" fmla="*/ 16 h 781"/>
                    <a:gd name="T12" fmla="*/ 0 w 11"/>
                    <a:gd name="T13" fmla="*/ 0 h 781"/>
                    <a:gd name="T14" fmla="*/ 0 w 11"/>
                    <a:gd name="T15" fmla="*/ 781 h 781"/>
                    <a:gd name="T16" fmla="*/ 3 w 11"/>
                    <a:gd name="T17" fmla="*/ 771 h 781"/>
                    <a:gd name="T18" fmla="*/ 11 w 11"/>
                    <a:gd name="T19" fmla="*/ 765 h 781"/>
                    <a:gd name="T20" fmla="*/ 11 w 11"/>
                    <a:gd name="T21" fmla="*/ 1 h 7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" h="781">
                      <a:moveTo>
                        <a:pt x="11" y="1"/>
                      </a:moveTo>
                      <a:lnTo>
                        <a:pt x="8" y="3"/>
                      </a:lnTo>
                      <a:lnTo>
                        <a:pt x="7" y="10"/>
                      </a:lnTo>
                      <a:lnTo>
                        <a:pt x="7" y="24"/>
                      </a:lnTo>
                      <a:lnTo>
                        <a:pt x="2" y="24"/>
                      </a:lnTo>
                      <a:lnTo>
                        <a:pt x="2" y="16"/>
                      </a:lnTo>
                      <a:lnTo>
                        <a:pt x="0" y="0"/>
                      </a:lnTo>
                      <a:lnTo>
                        <a:pt x="0" y="781"/>
                      </a:lnTo>
                      <a:lnTo>
                        <a:pt x="3" y="771"/>
                      </a:lnTo>
                      <a:lnTo>
                        <a:pt x="11" y="765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0" name="Freeform 62"/>
                <p:cNvSpPr>
                  <a:spLocks/>
                </p:cNvSpPr>
                <p:nvPr/>
              </p:nvSpPr>
              <p:spPr bwMode="auto">
                <a:xfrm>
                  <a:off x="1436" y="-10126"/>
                  <a:ext cx="11" cy="765"/>
                </a:xfrm>
                <a:custGeom>
                  <a:avLst/>
                  <a:gdLst>
                    <a:gd name="T0" fmla="*/ 2 w 11"/>
                    <a:gd name="T1" fmla="*/ 0 h 765"/>
                    <a:gd name="T2" fmla="*/ 0 w 11"/>
                    <a:gd name="T3" fmla="*/ 1 h 765"/>
                    <a:gd name="T4" fmla="*/ 0 w 11"/>
                    <a:gd name="T5" fmla="*/ 765 h 765"/>
                    <a:gd name="T6" fmla="*/ 2 w 11"/>
                    <a:gd name="T7" fmla="*/ 764 h 765"/>
                    <a:gd name="T8" fmla="*/ 11 w 11"/>
                    <a:gd name="T9" fmla="*/ 759 h 765"/>
                    <a:gd name="T10" fmla="*/ 11 w 11"/>
                    <a:gd name="T11" fmla="*/ 0 h 765"/>
                    <a:gd name="T12" fmla="*/ 2 w 11"/>
                    <a:gd name="T13" fmla="*/ 0 h 7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765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0" y="765"/>
                      </a:lnTo>
                      <a:lnTo>
                        <a:pt x="2" y="764"/>
                      </a:lnTo>
                      <a:lnTo>
                        <a:pt x="11" y="759"/>
                      </a:lnTo>
                      <a:lnTo>
                        <a:pt x="11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1" name="Freeform 63"/>
                <p:cNvSpPr>
                  <a:spLocks/>
                </p:cNvSpPr>
                <p:nvPr/>
              </p:nvSpPr>
              <p:spPr bwMode="auto">
                <a:xfrm>
                  <a:off x="1447" y="-10126"/>
                  <a:ext cx="11" cy="759"/>
                </a:xfrm>
                <a:custGeom>
                  <a:avLst/>
                  <a:gdLst>
                    <a:gd name="T0" fmla="*/ 11 w 11"/>
                    <a:gd name="T1" fmla="*/ 0 h 759"/>
                    <a:gd name="T2" fmla="*/ 0 w 11"/>
                    <a:gd name="T3" fmla="*/ 0 h 759"/>
                    <a:gd name="T4" fmla="*/ 0 w 11"/>
                    <a:gd name="T5" fmla="*/ 759 h 759"/>
                    <a:gd name="T6" fmla="*/ 11 w 11"/>
                    <a:gd name="T7" fmla="*/ 754 h 759"/>
                    <a:gd name="T8" fmla="*/ 11 w 11"/>
                    <a:gd name="T9" fmla="*/ 0 h 7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75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59"/>
                      </a:lnTo>
                      <a:lnTo>
                        <a:pt x="11" y="75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2" name="Freeform 64"/>
                <p:cNvSpPr>
                  <a:spLocks/>
                </p:cNvSpPr>
                <p:nvPr/>
              </p:nvSpPr>
              <p:spPr bwMode="auto">
                <a:xfrm>
                  <a:off x="1481" y="-10126"/>
                  <a:ext cx="12" cy="751"/>
                </a:xfrm>
                <a:custGeom>
                  <a:avLst/>
                  <a:gdLst>
                    <a:gd name="T0" fmla="*/ 12 w 12"/>
                    <a:gd name="T1" fmla="*/ 0 h 751"/>
                    <a:gd name="T2" fmla="*/ 0 w 12"/>
                    <a:gd name="T3" fmla="*/ 0 h 751"/>
                    <a:gd name="T4" fmla="*/ 0 w 12"/>
                    <a:gd name="T5" fmla="*/ 751 h 751"/>
                    <a:gd name="T6" fmla="*/ 7 w 12"/>
                    <a:gd name="T7" fmla="*/ 751 h 751"/>
                    <a:gd name="T8" fmla="*/ 12 w 12"/>
                    <a:gd name="T9" fmla="*/ 751 h 751"/>
                    <a:gd name="T10" fmla="*/ 12 w 12"/>
                    <a:gd name="T11" fmla="*/ 0 h 7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751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751"/>
                      </a:lnTo>
                      <a:lnTo>
                        <a:pt x="7" y="751"/>
                      </a:lnTo>
                      <a:lnTo>
                        <a:pt x="12" y="75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3" name="Freeform 65"/>
                <p:cNvSpPr>
                  <a:spLocks/>
                </p:cNvSpPr>
                <p:nvPr/>
              </p:nvSpPr>
              <p:spPr bwMode="auto">
                <a:xfrm>
                  <a:off x="1471" y="-10126"/>
                  <a:ext cx="10" cy="753"/>
                </a:xfrm>
                <a:custGeom>
                  <a:avLst/>
                  <a:gdLst>
                    <a:gd name="T0" fmla="*/ 10 w 10"/>
                    <a:gd name="T1" fmla="*/ 0 h 753"/>
                    <a:gd name="T2" fmla="*/ 0 w 10"/>
                    <a:gd name="T3" fmla="*/ 0 h 753"/>
                    <a:gd name="T4" fmla="*/ 0 w 10"/>
                    <a:gd name="T5" fmla="*/ 753 h 753"/>
                    <a:gd name="T6" fmla="*/ 10 w 10"/>
                    <a:gd name="T7" fmla="*/ 751 h 753"/>
                    <a:gd name="T8" fmla="*/ 10 w 10"/>
                    <a:gd name="T9" fmla="*/ 0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753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753"/>
                      </a:lnTo>
                      <a:lnTo>
                        <a:pt x="10" y="75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4" name="Freeform 66"/>
                <p:cNvSpPr>
                  <a:spLocks/>
                </p:cNvSpPr>
                <p:nvPr/>
              </p:nvSpPr>
              <p:spPr bwMode="auto">
                <a:xfrm>
                  <a:off x="1458" y="-10126"/>
                  <a:ext cx="13" cy="754"/>
                </a:xfrm>
                <a:custGeom>
                  <a:avLst/>
                  <a:gdLst>
                    <a:gd name="T0" fmla="*/ 13 w 13"/>
                    <a:gd name="T1" fmla="*/ 0 h 754"/>
                    <a:gd name="T2" fmla="*/ 0 w 13"/>
                    <a:gd name="T3" fmla="*/ 0 h 754"/>
                    <a:gd name="T4" fmla="*/ 0 w 13"/>
                    <a:gd name="T5" fmla="*/ 754 h 754"/>
                    <a:gd name="T6" fmla="*/ 13 w 13"/>
                    <a:gd name="T7" fmla="*/ 753 h 754"/>
                    <a:gd name="T8" fmla="*/ 13 w 13"/>
                    <a:gd name="T9" fmla="*/ 0 h 7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754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754"/>
                      </a:lnTo>
                      <a:lnTo>
                        <a:pt x="13" y="75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5" name="Freeform 67"/>
                <p:cNvSpPr>
                  <a:spLocks/>
                </p:cNvSpPr>
                <p:nvPr/>
              </p:nvSpPr>
              <p:spPr bwMode="auto">
                <a:xfrm>
                  <a:off x="1540" y="-10237"/>
                  <a:ext cx="11" cy="886"/>
                </a:xfrm>
                <a:custGeom>
                  <a:avLst/>
                  <a:gdLst>
                    <a:gd name="T0" fmla="*/ 0 w 11"/>
                    <a:gd name="T1" fmla="*/ 95 h 886"/>
                    <a:gd name="T2" fmla="*/ 2 w 11"/>
                    <a:gd name="T3" fmla="*/ 94 h 886"/>
                    <a:gd name="T4" fmla="*/ 5 w 11"/>
                    <a:gd name="T5" fmla="*/ 82 h 886"/>
                    <a:gd name="T6" fmla="*/ 5 w 11"/>
                    <a:gd name="T7" fmla="*/ 75 h 886"/>
                    <a:gd name="T8" fmla="*/ 10 w 11"/>
                    <a:gd name="T9" fmla="*/ 75 h 886"/>
                    <a:gd name="T10" fmla="*/ 10 w 11"/>
                    <a:gd name="T11" fmla="*/ 135 h 886"/>
                    <a:gd name="T12" fmla="*/ 5 w 11"/>
                    <a:gd name="T13" fmla="*/ 135 h 886"/>
                    <a:gd name="T14" fmla="*/ 5 w 11"/>
                    <a:gd name="T15" fmla="*/ 127 h 886"/>
                    <a:gd name="T16" fmla="*/ 2 w 11"/>
                    <a:gd name="T17" fmla="*/ 115 h 886"/>
                    <a:gd name="T18" fmla="*/ 0 w 11"/>
                    <a:gd name="T19" fmla="*/ 114 h 886"/>
                    <a:gd name="T20" fmla="*/ 0 w 11"/>
                    <a:gd name="T21" fmla="*/ 875 h 886"/>
                    <a:gd name="T22" fmla="*/ 6 w 11"/>
                    <a:gd name="T23" fmla="*/ 880 h 886"/>
                    <a:gd name="T24" fmla="*/ 11 w 11"/>
                    <a:gd name="T25" fmla="*/ 886 h 886"/>
                    <a:gd name="T26" fmla="*/ 11 w 11"/>
                    <a:gd name="T27" fmla="*/ 0 h 886"/>
                    <a:gd name="T28" fmla="*/ 10 w 11"/>
                    <a:gd name="T29" fmla="*/ 2 h 886"/>
                    <a:gd name="T30" fmla="*/ 10 w 11"/>
                    <a:gd name="T31" fmla="*/ 6 h 886"/>
                    <a:gd name="T32" fmla="*/ 7 w 11"/>
                    <a:gd name="T33" fmla="*/ 14 h 886"/>
                    <a:gd name="T34" fmla="*/ 3 w 11"/>
                    <a:gd name="T35" fmla="*/ 19 h 886"/>
                    <a:gd name="T36" fmla="*/ 1 w 11"/>
                    <a:gd name="T37" fmla="*/ 21 h 886"/>
                    <a:gd name="T38" fmla="*/ 0 w 11"/>
                    <a:gd name="T39" fmla="*/ 21 h 886"/>
                    <a:gd name="T40" fmla="*/ 0 w 11"/>
                    <a:gd name="T41" fmla="*/ 22 h 886"/>
                    <a:gd name="T42" fmla="*/ 0 w 11"/>
                    <a:gd name="T43" fmla="*/ 25 h 886"/>
                    <a:gd name="T44" fmla="*/ 0 w 11"/>
                    <a:gd name="T45" fmla="*/ 95 h 8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" h="886">
                      <a:moveTo>
                        <a:pt x="0" y="95"/>
                      </a:moveTo>
                      <a:lnTo>
                        <a:pt x="2" y="94"/>
                      </a:lnTo>
                      <a:lnTo>
                        <a:pt x="5" y="82"/>
                      </a:lnTo>
                      <a:lnTo>
                        <a:pt x="5" y="75"/>
                      </a:lnTo>
                      <a:lnTo>
                        <a:pt x="10" y="75"/>
                      </a:lnTo>
                      <a:lnTo>
                        <a:pt x="10" y="135"/>
                      </a:lnTo>
                      <a:lnTo>
                        <a:pt x="5" y="135"/>
                      </a:lnTo>
                      <a:lnTo>
                        <a:pt x="5" y="127"/>
                      </a:lnTo>
                      <a:lnTo>
                        <a:pt x="2" y="115"/>
                      </a:lnTo>
                      <a:lnTo>
                        <a:pt x="0" y="114"/>
                      </a:lnTo>
                      <a:lnTo>
                        <a:pt x="0" y="875"/>
                      </a:lnTo>
                      <a:lnTo>
                        <a:pt x="6" y="880"/>
                      </a:lnTo>
                      <a:lnTo>
                        <a:pt x="11" y="886"/>
                      </a:lnTo>
                      <a:lnTo>
                        <a:pt x="11" y="0"/>
                      </a:lnTo>
                      <a:lnTo>
                        <a:pt x="10" y="2"/>
                      </a:lnTo>
                      <a:lnTo>
                        <a:pt x="10" y="6"/>
                      </a:lnTo>
                      <a:lnTo>
                        <a:pt x="7" y="14"/>
                      </a:lnTo>
                      <a:lnTo>
                        <a:pt x="3" y="19"/>
                      </a:lnTo>
                      <a:lnTo>
                        <a:pt x="1" y="21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6" name="Freeform 68"/>
                <p:cNvSpPr>
                  <a:spLocks/>
                </p:cNvSpPr>
                <p:nvPr/>
              </p:nvSpPr>
              <p:spPr bwMode="auto">
                <a:xfrm>
                  <a:off x="1527" y="-10212"/>
                  <a:ext cx="13" cy="74"/>
                </a:xfrm>
                <a:custGeom>
                  <a:avLst/>
                  <a:gdLst>
                    <a:gd name="T0" fmla="*/ 6 w 13"/>
                    <a:gd name="T1" fmla="*/ 74 h 74"/>
                    <a:gd name="T2" fmla="*/ 13 w 13"/>
                    <a:gd name="T3" fmla="*/ 70 h 74"/>
                    <a:gd name="T4" fmla="*/ 13 w 13"/>
                    <a:gd name="T5" fmla="*/ 0 h 74"/>
                    <a:gd name="T6" fmla="*/ 6 w 13"/>
                    <a:gd name="T7" fmla="*/ 6 h 74"/>
                    <a:gd name="T8" fmla="*/ 0 w 13"/>
                    <a:gd name="T9" fmla="*/ 9 h 74"/>
                    <a:gd name="T10" fmla="*/ 0 w 13"/>
                    <a:gd name="T11" fmla="*/ 74 h 74"/>
                    <a:gd name="T12" fmla="*/ 6 w 13"/>
                    <a:gd name="T13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74">
                      <a:moveTo>
                        <a:pt x="6" y="74"/>
                      </a:moveTo>
                      <a:lnTo>
                        <a:pt x="13" y="70"/>
                      </a:lnTo>
                      <a:lnTo>
                        <a:pt x="13" y="0"/>
                      </a:lnTo>
                      <a:lnTo>
                        <a:pt x="6" y="6"/>
                      </a:lnTo>
                      <a:lnTo>
                        <a:pt x="0" y="9"/>
                      </a:lnTo>
                      <a:lnTo>
                        <a:pt x="0" y="74"/>
                      </a:lnTo>
                      <a:lnTo>
                        <a:pt x="6" y="74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7" name="Freeform 69"/>
                <p:cNvSpPr>
                  <a:spLocks/>
                </p:cNvSpPr>
                <p:nvPr/>
              </p:nvSpPr>
              <p:spPr bwMode="auto">
                <a:xfrm>
                  <a:off x="1516" y="-10203"/>
                  <a:ext cx="11" cy="65"/>
                </a:xfrm>
                <a:custGeom>
                  <a:avLst/>
                  <a:gdLst>
                    <a:gd name="T0" fmla="*/ 0 w 11"/>
                    <a:gd name="T1" fmla="*/ 65 h 65"/>
                    <a:gd name="T2" fmla="*/ 11 w 11"/>
                    <a:gd name="T3" fmla="*/ 65 h 65"/>
                    <a:gd name="T4" fmla="*/ 11 w 11"/>
                    <a:gd name="T5" fmla="*/ 0 h 65"/>
                    <a:gd name="T6" fmla="*/ 5 w 11"/>
                    <a:gd name="T7" fmla="*/ 2 h 65"/>
                    <a:gd name="T8" fmla="*/ 0 w 11"/>
                    <a:gd name="T9" fmla="*/ 5 h 65"/>
                    <a:gd name="T10" fmla="*/ 0 w 11"/>
                    <a:gd name="T11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65">
                      <a:moveTo>
                        <a:pt x="0" y="65"/>
                      </a:moveTo>
                      <a:lnTo>
                        <a:pt x="11" y="65"/>
                      </a:lnTo>
                      <a:lnTo>
                        <a:pt x="11" y="0"/>
                      </a:lnTo>
                      <a:lnTo>
                        <a:pt x="5" y="2"/>
                      </a:lnTo>
                      <a:lnTo>
                        <a:pt x="0" y="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8" name="Freeform 70"/>
                <p:cNvSpPr>
                  <a:spLocks/>
                </p:cNvSpPr>
                <p:nvPr/>
              </p:nvSpPr>
              <p:spPr bwMode="auto">
                <a:xfrm>
                  <a:off x="1505" y="-10198"/>
                  <a:ext cx="11" cy="60"/>
                </a:xfrm>
                <a:custGeom>
                  <a:avLst/>
                  <a:gdLst>
                    <a:gd name="T0" fmla="*/ 0 w 11"/>
                    <a:gd name="T1" fmla="*/ 60 h 60"/>
                    <a:gd name="T2" fmla="*/ 11 w 11"/>
                    <a:gd name="T3" fmla="*/ 60 h 60"/>
                    <a:gd name="T4" fmla="*/ 11 w 11"/>
                    <a:gd name="T5" fmla="*/ 0 h 60"/>
                    <a:gd name="T6" fmla="*/ 5 w 11"/>
                    <a:gd name="T7" fmla="*/ 0 h 60"/>
                    <a:gd name="T8" fmla="*/ 0 w 11"/>
                    <a:gd name="T9" fmla="*/ 1 h 60"/>
                    <a:gd name="T10" fmla="*/ 0 w 11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60">
                      <a:moveTo>
                        <a:pt x="0" y="60"/>
                      </a:moveTo>
                      <a:lnTo>
                        <a:pt x="11" y="60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9" name="Freeform 71"/>
                <p:cNvSpPr>
                  <a:spLocks/>
                </p:cNvSpPr>
                <p:nvPr/>
              </p:nvSpPr>
              <p:spPr bwMode="auto">
                <a:xfrm>
                  <a:off x="1527" y="-10126"/>
                  <a:ext cx="13" cy="764"/>
                </a:xfrm>
                <a:custGeom>
                  <a:avLst/>
                  <a:gdLst>
                    <a:gd name="T0" fmla="*/ 13 w 13"/>
                    <a:gd name="T1" fmla="*/ 3 h 764"/>
                    <a:gd name="T2" fmla="*/ 6 w 13"/>
                    <a:gd name="T3" fmla="*/ 0 h 764"/>
                    <a:gd name="T4" fmla="*/ 0 w 13"/>
                    <a:gd name="T5" fmla="*/ 0 h 764"/>
                    <a:gd name="T6" fmla="*/ 0 w 13"/>
                    <a:gd name="T7" fmla="*/ 759 h 764"/>
                    <a:gd name="T8" fmla="*/ 11 w 13"/>
                    <a:gd name="T9" fmla="*/ 764 h 764"/>
                    <a:gd name="T10" fmla="*/ 13 w 13"/>
                    <a:gd name="T11" fmla="*/ 764 h 764"/>
                    <a:gd name="T12" fmla="*/ 13 w 13"/>
                    <a:gd name="T13" fmla="*/ 3 h 7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764">
                      <a:moveTo>
                        <a:pt x="13" y="3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759"/>
                      </a:lnTo>
                      <a:lnTo>
                        <a:pt x="11" y="764"/>
                      </a:lnTo>
                      <a:lnTo>
                        <a:pt x="13" y="764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0" name="Freeform 72"/>
                <p:cNvSpPr>
                  <a:spLocks/>
                </p:cNvSpPr>
                <p:nvPr/>
              </p:nvSpPr>
              <p:spPr bwMode="auto">
                <a:xfrm>
                  <a:off x="1516" y="-10126"/>
                  <a:ext cx="11" cy="759"/>
                </a:xfrm>
                <a:custGeom>
                  <a:avLst/>
                  <a:gdLst>
                    <a:gd name="T0" fmla="*/ 11 w 11"/>
                    <a:gd name="T1" fmla="*/ 0 h 759"/>
                    <a:gd name="T2" fmla="*/ 0 w 11"/>
                    <a:gd name="T3" fmla="*/ 0 h 759"/>
                    <a:gd name="T4" fmla="*/ 0 w 11"/>
                    <a:gd name="T5" fmla="*/ 754 h 759"/>
                    <a:gd name="T6" fmla="*/ 5 w 11"/>
                    <a:gd name="T7" fmla="*/ 755 h 759"/>
                    <a:gd name="T8" fmla="*/ 11 w 11"/>
                    <a:gd name="T9" fmla="*/ 759 h 759"/>
                    <a:gd name="T10" fmla="*/ 11 w 11"/>
                    <a:gd name="T11" fmla="*/ 0 h 7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75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54"/>
                      </a:lnTo>
                      <a:lnTo>
                        <a:pt x="5" y="755"/>
                      </a:lnTo>
                      <a:lnTo>
                        <a:pt x="11" y="75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1" name="Freeform 73"/>
                <p:cNvSpPr>
                  <a:spLocks/>
                </p:cNvSpPr>
                <p:nvPr/>
              </p:nvSpPr>
              <p:spPr bwMode="auto">
                <a:xfrm>
                  <a:off x="1505" y="-10126"/>
                  <a:ext cx="11" cy="754"/>
                </a:xfrm>
                <a:custGeom>
                  <a:avLst/>
                  <a:gdLst>
                    <a:gd name="T0" fmla="*/ 11 w 11"/>
                    <a:gd name="T1" fmla="*/ 0 h 754"/>
                    <a:gd name="T2" fmla="*/ 0 w 11"/>
                    <a:gd name="T3" fmla="*/ 0 h 754"/>
                    <a:gd name="T4" fmla="*/ 0 w 11"/>
                    <a:gd name="T5" fmla="*/ 751 h 754"/>
                    <a:gd name="T6" fmla="*/ 11 w 11"/>
                    <a:gd name="T7" fmla="*/ 754 h 754"/>
                    <a:gd name="T8" fmla="*/ 11 w 11"/>
                    <a:gd name="T9" fmla="*/ 0 h 7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754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51"/>
                      </a:lnTo>
                      <a:lnTo>
                        <a:pt x="11" y="75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2" name="Freeform 74"/>
                <p:cNvSpPr>
                  <a:spLocks/>
                </p:cNvSpPr>
                <p:nvPr/>
              </p:nvSpPr>
              <p:spPr bwMode="auto">
                <a:xfrm>
                  <a:off x="1493" y="-10197"/>
                  <a:ext cx="12" cy="59"/>
                </a:xfrm>
                <a:custGeom>
                  <a:avLst/>
                  <a:gdLst>
                    <a:gd name="T0" fmla="*/ 12 w 12"/>
                    <a:gd name="T1" fmla="*/ 59 h 59"/>
                    <a:gd name="T2" fmla="*/ 12 w 12"/>
                    <a:gd name="T3" fmla="*/ 0 h 59"/>
                    <a:gd name="T4" fmla="*/ 5 w 12"/>
                    <a:gd name="T5" fmla="*/ 0 h 59"/>
                    <a:gd name="T6" fmla="*/ 0 w 12"/>
                    <a:gd name="T7" fmla="*/ 1 h 59"/>
                    <a:gd name="T8" fmla="*/ 0 w 12"/>
                    <a:gd name="T9" fmla="*/ 59 h 59"/>
                    <a:gd name="T10" fmla="*/ 12 w 12"/>
                    <a:gd name="T11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59">
                      <a:moveTo>
                        <a:pt x="12" y="59"/>
                      </a:move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59"/>
                      </a:lnTo>
                      <a:lnTo>
                        <a:pt x="12" y="59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3" name="Rectangle 75"/>
                <p:cNvSpPr>
                  <a:spLocks noChangeArrowheads="1"/>
                </p:cNvSpPr>
                <p:nvPr/>
              </p:nvSpPr>
              <p:spPr bwMode="auto">
                <a:xfrm>
                  <a:off x="1493" y="-10126"/>
                  <a:ext cx="12" cy="751"/>
                </a:xfrm>
                <a:prstGeom prst="rect">
                  <a:avLst/>
                </a:prstGeom>
                <a:solidFill>
                  <a:srgbClr val="E2E2E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Arial" charset="0"/>
                    <a:ea typeface="宋体" charset="-122"/>
                  </a:endParaRPr>
                </a:p>
              </p:txBody>
            </p:sp>
            <p:sp>
              <p:nvSpPr>
                <p:cNvPr id="2884" name="Freeform 76"/>
                <p:cNvSpPr>
                  <a:spLocks/>
                </p:cNvSpPr>
                <p:nvPr/>
              </p:nvSpPr>
              <p:spPr bwMode="auto">
                <a:xfrm>
                  <a:off x="1447" y="-9297"/>
                  <a:ext cx="11" cy="35"/>
                </a:xfrm>
                <a:custGeom>
                  <a:avLst/>
                  <a:gdLst>
                    <a:gd name="T0" fmla="*/ 0 w 11"/>
                    <a:gd name="T1" fmla="*/ 35 h 35"/>
                    <a:gd name="T2" fmla="*/ 11 w 11"/>
                    <a:gd name="T3" fmla="*/ 31 h 35"/>
                    <a:gd name="T4" fmla="*/ 11 w 11"/>
                    <a:gd name="T5" fmla="*/ 4 h 35"/>
                    <a:gd name="T6" fmla="*/ 0 w 11"/>
                    <a:gd name="T7" fmla="*/ 0 h 35"/>
                    <a:gd name="T8" fmla="*/ 0 w 11"/>
                    <a:gd name="T9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35">
                      <a:moveTo>
                        <a:pt x="0" y="35"/>
                      </a:moveTo>
                      <a:lnTo>
                        <a:pt x="11" y="31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5" name="Freeform 77"/>
                <p:cNvSpPr>
                  <a:spLocks/>
                </p:cNvSpPr>
                <p:nvPr/>
              </p:nvSpPr>
              <p:spPr bwMode="auto">
                <a:xfrm>
                  <a:off x="1458" y="-9293"/>
                  <a:ext cx="13" cy="27"/>
                </a:xfrm>
                <a:custGeom>
                  <a:avLst/>
                  <a:gdLst>
                    <a:gd name="T0" fmla="*/ 0 w 13"/>
                    <a:gd name="T1" fmla="*/ 0 h 27"/>
                    <a:gd name="T2" fmla="*/ 0 w 13"/>
                    <a:gd name="T3" fmla="*/ 27 h 27"/>
                    <a:gd name="T4" fmla="*/ 13 w 13"/>
                    <a:gd name="T5" fmla="*/ 26 h 27"/>
                    <a:gd name="T6" fmla="*/ 13 w 13"/>
                    <a:gd name="T7" fmla="*/ 2 h 27"/>
                    <a:gd name="T8" fmla="*/ 0 w 13"/>
                    <a:gd name="T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27">
                      <a:moveTo>
                        <a:pt x="0" y="0"/>
                      </a:moveTo>
                      <a:lnTo>
                        <a:pt x="0" y="27"/>
                      </a:lnTo>
                      <a:lnTo>
                        <a:pt x="13" y="26"/>
                      </a:lnTo>
                      <a:lnTo>
                        <a:pt x="1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CECE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6" name="Freeform 78"/>
                <p:cNvSpPr>
                  <a:spLocks/>
                </p:cNvSpPr>
                <p:nvPr/>
              </p:nvSpPr>
              <p:spPr bwMode="auto">
                <a:xfrm>
                  <a:off x="1425" y="-9318"/>
                  <a:ext cx="11" cy="77"/>
                </a:xfrm>
                <a:custGeom>
                  <a:avLst/>
                  <a:gdLst>
                    <a:gd name="T0" fmla="*/ 0 w 11"/>
                    <a:gd name="T1" fmla="*/ 77 h 77"/>
                    <a:gd name="T2" fmla="*/ 11 w 11"/>
                    <a:gd name="T3" fmla="*/ 61 h 77"/>
                    <a:gd name="T4" fmla="*/ 11 w 11"/>
                    <a:gd name="T5" fmla="*/ 13 h 77"/>
                    <a:gd name="T6" fmla="*/ 3 w 11"/>
                    <a:gd name="T7" fmla="*/ 6 h 77"/>
                    <a:gd name="T8" fmla="*/ 0 w 11"/>
                    <a:gd name="T9" fmla="*/ 0 h 77"/>
                    <a:gd name="T10" fmla="*/ 0 w 11"/>
                    <a:gd name="T11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77">
                      <a:moveTo>
                        <a:pt x="0" y="77"/>
                      </a:moveTo>
                      <a:lnTo>
                        <a:pt x="11" y="61"/>
                      </a:lnTo>
                      <a:lnTo>
                        <a:pt x="11" y="13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7" name="Freeform 79"/>
                <p:cNvSpPr>
                  <a:spLocks/>
                </p:cNvSpPr>
                <p:nvPr/>
              </p:nvSpPr>
              <p:spPr bwMode="auto">
                <a:xfrm>
                  <a:off x="1493" y="-9251"/>
                  <a:ext cx="12" cy="33"/>
                </a:xfrm>
                <a:custGeom>
                  <a:avLst/>
                  <a:gdLst>
                    <a:gd name="T0" fmla="*/ 0 w 12"/>
                    <a:gd name="T1" fmla="*/ 0 h 33"/>
                    <a:gd name="T2" fmla="*/ 0 w 12"/>
                    <a:gd name="T3" fmla="*/ 6 h 33"/>
                    <a:gd name="T4" fmla="*/ 7 w 12"/>
                    <a:gd name="T5" fmla="*/ 11 h 33"/>
                    <a:gd name="T6" fmla="*/ 12 w 12"/>
                    <a:gd name="T7" fmla="*/ 33 h 33"/>
                    <a:gd name="T8" fmla="*/ 12 w 12"/>
                    <a:gd name="T9" fmla="*/ 1 h 33"/>
                    <a:gd name="T10" fmla="*/ 9 w 12"/>
                    <a:gd name="T11" fmla="*/ 0 h 33"/>
                    <a:gd name="T12" fmla="*/ 8 w 12"/>
                    <a:gd name="T13" fmla="*/ 0 h 33"/>
                    <a:gd name="T14" fmla="*/ 5 w 12"/>
                    <a:gd name="T15" fmla="*/ 0 h 33"/>
                    <a:gd name="T16" fmla="*/ 0 w 12"/>
                    <a:gd name="T1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3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7" y="11"/>
                      </a:lnTo>
                      <a:lnTo>
                        <a:pt x="12" y="33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8" name="Freeform 80"/>
                <p:cNvSpPr>
                  <a:spLocks/>
                </p:cNvSpPr>
                <p:nvPr/>
              </p:nvSpPr>
              <p:spPr bwMode="auto">
                <a:xfrm>
                  <a:off x="1483" y="-9251"/>
                  <a:ext cx="10" cy="6"/>
                </a:xfrm>
                <a:custGeom>
                  <a:avLst/>
                  <a:gdLst>
                    <a:gd name="T0" fmla="*/ 10 w 10"/>
                    <a:gd name="T1" fmla="*/ 6 h 6"/>
                    <a:gd name="T2" fmla="*/ 10 w 10"/>
                    <a:gd name="T3" fmla="*/ 0 h 6"/>
                    <a:gd name="T4" fmla="*/ 0 w 10"/>
                    <a:gd name="T5" fmla="*/ 0 h 6"/>
                    <a:gd name="T6" fmla="*/ 10 w 10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6">
                      <a:moveTo>
                        <a:pt x="10" y="6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9" name="Freeform 81"/>
                <p:cNvSpPr>
                  <a:spLocks/>
                </p:cNvSpPr>
                <p:nvPr/>
              </p:nvSpPr>
              <p:spPr bwMode="auto">
                <a:xfrm>
                  <a:off x="1493" y="-9291"/>
                  <a:ext cx="12" cy="25"/>
                </a:xfrm>
                <a:custGeom>
                  <a:avLst/>
                  <a:gdLst>
                    <a:gd name="T0" fmla="*/ 0 w 12"/>
                    <a:gd name="T1" fmla="*/ 1 h 25"/>
                    <a:gd name="T2" fmla="*/ 0 w 12"/>
                    <a:gd name="T3" fmla="*/ 24 h 25"/>
                    <a:gd name="T4" fmla="*/ 5 w 12"/>
                    <a:gd name="T5" fmla="*/ 24 h 25"/>
                    <a:gd name="T6" fmla="*/ 8 w 12"/>
                    <a:gd name="T7" fmla="*/ 24 h 25"/>
                    <a:gd name="T8" fmla="*/ 9 w 12"/>
                    <a:gd name="T9" fmla="*/ 24 h 25"/>
                    <a:gd name="T10" fmla="*/ 12 w 12"/>
                    <a:gd name="T11" fmla="*/ 25 h 25"/>
                    <a:gd name="T12" fmla="*/ 12 w 12"/>
                    <a:gd name="T13" fmla="*/ 0 h 25"/>
                    <a:gd name="T14" fmla="*/ 5 w 12"/>
                    <a:gd name="T15" fmla="*/ 0 h 25"/>
                    <a:gd name="T16" fmla="*/ 0 w 12"/>
                    <a:gd name="T17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25">
                      <a:moveTo>
                        <a:pt x="0" y="1"/>
                      </a:moveTo>
                      <a:lnTo>
                        <a:pt x="0" y="24"/>
                      </a:lnTo>
                      <a:lnTo>
                        <a:pt x="5" y="24"/>
                      </a:lnTo>
                      <a:lnTo>
                        <a:pt x="8" y="24"/>
                      </a:lnTo>
                      <a:lnTo>
                        <a:pt x="9" y="24"/>
                      </a:lnTo>
                      <a:lnTo>
                        <a:pt x="12" y="25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0" name="Freeform 82"/>
                <p:cNvSpPr>
                  <a:spLocks/>
                </p:cNvSpPr>
                <p:nvPr/>
              </p:nvSpPr>
              <p:spPr bwMode="auto">
                <a:xfrm>
                  <a:off x="1481" y="-9290"/>
                  <a:ext cx="12" cy="23"/>
                </a:xfrm>
                <a:custGeom>
                  <a:avLst/>
                  <a:gdLst>
                    <a:gd name="T0" fmla="*/ 12 w 12"/>
                    <a:gd name="T1" fmla="*/ 23 h 23"/>
                    <a:gd name="T2" fmla="*/ 12 w 12"/>
                    <a:gd name="T3" fmla="*/ 0 h 23"/>
                    <a:gd name="T4" fmla="*/ 7 w 12"/>
                    <a:gd name="T5" fmla="*/ 0 h 23"/>
                    <a:gd name="T6" fmla="*/ 0 w 12"/>
                    <a:gd name="T7" fmla="*/ 0 h 23"/>
                    <a:gd name="T8" fmla="*/ 0 w 12"/>
                    <a:gd name="T9" fmla="*/ 23 h 23"/>
                    <a:gd name="T10" fmla="*/ 12 w 12"/>
                    <a:gd name="T11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23">
                      <a:moveTo>
                        <a:pt x="12" y="23"/>
                      </a:move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12" y="23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1" name="Freeform 83"/>
                <p:cNvSpPr>
                  <a:spLocks/>
                </p:cNvSpPr>
                <p:nvPr/>
              </p:nvSpPr>
              <p:spPr bwMode="auto">
                <a:xfrm>
                  <a:off x="1471" y="-9291"/>
                  <a:ext cx="10" cy="24"/>
                </a:xfrm>
                <a:custGeom>
                  <a:avLst/>
                  <a:gdLst>
                    <a:gd name="T0" fmla="*/ 10 w 10"/>
                    <a:gd name="T1" fmla="*/ 24 h 24"/>
                    <a:gd name="T2" fmla="*/ 10 w 10"/>
                    <a:gd name="T3" fmla="*/ 1 h 24"/>
                    <a:gd name="T4" fmla="*/ 0 w 10"/>
                    <a:gd name="T5" fmla="*/ 0 h 24"/>
                    <a:gd name="T6" fmla="*/ 0 w 10"/>
                    <a:gd name="T7" fmla="*/ 24 h 24"/>
                    <a:gd name="T8" fmla="*/ 10 w 10"/>
                    <a:gd name="T9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4">
                      <a:moveTo>
                        <a:pt x="10" y="24"/>
                      </a:moveTo>
                      <a:lnTo>
                        <a:pt x="10" y="1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10" y="24"/>
                      </a:lnTo>
                      <a:close/>
                    </a:path>
                  </a:pathLst>
                </a:custGeom>
                <a:solidFill>
                  <a:srgbClr val="E9E9E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2" name="Freeform 84"/>
                <p:cNvSpPr>
                  <a:spLocks/>
                </p:cNvSpPr>
                <p:nvPr/>
              </p:nvSpPr>
              <p:spPr bwMode="auto">
                <a:xfrm>
                  <a:off x="1436" y="-9305"/>
                  <a:ext cx="11" cy="48"/>
                </a:xfrm>
                <a:custGeom>
                  <a:avLst/>
                  <a:gdLst>
                    <a:gd name="T0" fmla="*/ 0 w 11"/>
                    <a:gd name="T1" fmla="*/ 48 h 48"/>
                    <a:gd name="T2" fmla="*/ 11 w 11"/>
                    <a:gd name="T3" fmla="*/ 43 h 48"/>
                    <a:gd name="T4" fmla="*/ 11 w 11"/>
                    <a:gd name="T5" fmla="*/ 8 h 48"/>
                    <a:gd name="T6" fmla="*/ 4 w 11"/>
                    <a:gd name="T7" fmla="*/ 3 h 48"/>
                    <a:gd name="T8" fmla="*/ 0 w 11"/>
                    <a:gd name="T9" fmla="*/ 0 h 48"/>
                    <a:gd name="T10" fmla="*/ 0 w 11"/>
                    <a:gd name="T11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48">
                      <a:moveTo>
                        <a:pt x="0" y="48"/>
                      </a:moveTo>
                      <a:lnTo>
                        <a:pt x="11" y="43"/>
                      </a:lnTo>
                      <a:lnTo>
                        <a:pt x="11" y="8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3" name="Freeform 85"/>
                <p:cNvSpPr>
                  <a:spLocks/>
                </p:cNvSpPr>
                <p:nvPr/>
              </p:nvSpPr>
              <p:spPr bwMode="auto">
                <a:xfrm>
                  <a:off x="1540" y="-9315"/>
                  <a:ext cx="11" cy="77"/>
                </a:xfrm>
                <a:custGeom>
                  <a:avLst/>
                  <a:gdLst>
                    <a:gd name="T0" fmla="*/ 11 w 11"/>
                    <a:gd name="T1" fmla="*/ 0 h 77"/>
                    <a:gd name="T2" fmla="*/ 6 w 11"/>
                    <a:gd name="T3" fmla="*/ 5 h 77"/>
                    <a:gd name="T4" fmla="*/ 2 w 11"/>
                    <a:gd name="T5" fmla="*/ 8 h 77"/>
                    <a:gd name="T6" fmla="*/ 0 w 11"/>
                    <a:gd name="T7" fmla="*/ 12 h 77"/>
                    <a:gd name="T8" fmla="*/ 0 w 11"/>
                    <a:gd name="T9" fmla="*/ 64 h 77"/>
                    <a:gd name="T10" fmla="*/ 6 w 11"/>
                    <a:gd name="T11" fmla="*/ 69 h 77"/>
                    <a:gd name="T12" fmla="*/ 11 w 11"/>
                    <a:gd name="T13" fmla="*/ 77 h 77"/>
                    <a:gd name="T14" fmla="*/ 11 w 11"/>
                    <a:gd name="T15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77">
                      <a:moveTo>
                        <a:pt x="11" y="0"/>
                      </a:moveTo>
                      <a:lnTo>
                        <a:pt x="6" y="5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64"/>
                      </a:lnTo>
                      <a:lnTo>
                        <a:pt x="6" y="69"/>
                      </a:lnTo>
                      <a:lnTo>
                        <a:pt x="11" y="7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4" name="Freeform 86"/>
                <p:cNvSpPr>
                  <a:spLocks/>
                </p:cNvSpPr>
                <p:nvPr/>
              </p:nvSpPr>
              <p:spPr bwMode="auto">
                <a:xfrm>
                  <a:off x="1527" y="-9303"/>
                  <a:ext cx="13" cy="52"/>
                </a:xfrm>
                <a:custGeom>
                  <a:avLst/>
                  <a:gdLst>
                    <a:gd name="T0" fmla="*/ 13 w 13"/>
                    <a:gd name="T1" fmla="*/ 0 h 52"/>
                    <a:gd name="T2" fmla="*/ 11 w 13"/>
                    <a:gd name="T3" fmla="*/ 0 h 52"/>
                    <a:gd name="T4" fmla="*/ 11 w 13"/>
                    <a:gd name="T5" fmla="*/ 1 h 52"/>
                    <a:gd name="T6" fmla="*/ 5 w 13"/>
                    <a:gd name="T7" fmla="*/ 3 h 52"/>
                    <a:gd name="T8" fmla="*/ 0 w 13"/>
                    <a:gd name="T9" fmla="*/ 7 h 52"/>
                    <a:gd name="T10" fmla="*/ 0 w 13"/>
                    <a:gd name="T11" fmla="*/ 45 h 52"/>
                    <a:gd name="T12" fmla="*/ 4 w 13"/>
                    <a:gd name="T13" fmla="*/ 46 h 52"/>
                    <a:gd name="T14" fmla="*/ 9 w 13"/>
                    <a:gd name="T15" fmla="*/ 50 h 52"/>
                    <a:gd name="T16" fmla="*/ 13 w 13"/>
                    <a:gd name="T17" fmla="*/ 52 h 52"/>
                    <a:gd name="T18" fmla="*/ 13 w 13"/>
                    <a:gd name="T1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52">
                      <a:moveTo>
                        <a:pt x="13" y="0"/>
                      </a:move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5" y="3"/>
                      </a:lnTo>
                      <a:lnTo>
                        <a:pt x="0" y="7"/>
                      </a:lnTo>
                      <a:lnTo>
                        <a:pt x="0" y="45"/>
                      </a:lnTo>
                      <a:lnTo>
                        <a:pt x="4" y="46"/>
                      </a:lnTo>
                      <a:lnTo>
                        <a:pt x="9" y="50"/>
                      </a:lnTo>
                      <a:lnTo>
                        <a:pt x="13" y="5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5" name="Freeform 87"/>
                <p:cNvSpPr>
                  <a:spLocks/>
                </p:cNvSpPr>
                <p:nvPr/>
              </p:nvSpPr>
              <p:spPr bwMode="auto">
                <a:xfrm>
                  <a:off x="1505" y="-9292"/>
                  <a:ext cx="11" cy="29"/>
                </a:xfrm>
                <a:custGeom>
                  <a:avLst/>
                  <a:gdLst>
                    <a:gd name="T0" fmla="*/ 11 w 11"/>
                    <a:gd name="T1" fmla="*/ 0 h 29"/>
                    <a:gd name="T2" fmla="*/ 5 w 11"/>
                    <a:gd name="T3" fmla="*/ 0 h 29"/>
                    <a:gd name="T4" fmla="*/ 0 w 11"/>
                    <a:gd name="T5" fmla="*/ 1 h 29"/>
                    <a:gd name="T6" fmla="*/ 0 w 11"/>
                    <a:gd name="T7" fmla="*/ 26 h 29"/>
                    <a:gd name="T8" fmla="*/ 11 w 11"/>
                    <a:gd name="T9" fmla="*/ 29 h 29"/>
                    <a:gd name="T10" fmla="*/ 11 w 11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29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26"/>
                      </a:lnTo>
                      <a:lnTo>
                        <a:pt x="11" y="2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6" name="Freeform 88"/>
                <p:cNvSpPr>
                  <a:spLocks/>
                </p:cNvSpPr>
                <p:nvPr/>
              </p:nvSpPr>
              <p:spPr bwMode="auto">
                <a:xfrm>
                  <a:off x="1516" y="-9296"/>
                  <a:ext cx="11" cy="38"/>
                </a:xfrm>
                <a:custGeom>
                  <a:avLst/>
                  <a:gdLst>
                    <a:gd name="T0" fmla="*/ 0 w 11"/>
                    <a:gd name="T1" fmla="*/ 4 h 38"/>
                    <a:gd name="T2" fmla="*/ 0 w 11"/>
                    <a:gd name="T3" fmla="*/ 33 h 38"/>
                    <a:gd name="T4" fmla="*/ 11 w 11"/>
                    <a:gd name="T5" fmla="*/ 38 h 38"/>
                    <a:gd name="T6" fmla="*/ 11 w 11"/>
                    <a:gd name="T7" fmla="*/ 0 h 38"/>
                    <a:gd name="T8" fmla="*/ 7 w 11"/>
                    <a:gd name="T9" fmla="*/ 0 h 38"/>
                    <a:gd name="T10" fmla="*/ 5 w 11"/>
                    <a:gd name="T11" fmla="*/ 1 h 38"/>
                    <a:gd name="T12" fmla="*/ 0 w 11"/>
                    <a:gd name="T13" fmla="*/ 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38">
                      <a:moveTo>
                        <a:pt x="0" y="4"/>
                      </a:moveTo>
                      <a:lnTo>
                        <a:pt x="0" y="33"/>
                      </a:lnTo>
                      <a:lnTo>
                        <a:pt x="11" y="38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7" name="Freeform 89"/>
                <p:cNvSpPr>
                  <a:spLocks/>
                </p:cNvSpPr>
                <p:nvPr/>
              </p:nvSpPr>
              <p:spPr bwMode="auto">
                <a:xfrm>
                  <a:off x="1527" y="-9245"/>
                  <a:ext cx="13" cy="846"/>
                </a:xfrm>
                <a:custGeom>
                  <a:avLst/>
                  <a:gdLst>
                    <a:gd name="T0" fmla="*/ 13 w 13"/>
                    <a:gd name="T1" fmla="*/ 7 h 846"/>
                    <a:gd name="T2" fmla="*/ 9 w 13"/>
                    <a:gd name="T3" fmla="*/ 4 h 846"/>
                    <a:gd name="T4" fmla="*/ 0 w 13"/>
                    <a:gd name="T5" fmla="*/ 0 h 846"/>
                    <a:gd name="T6" fmla="*/ 0 w 13"/>
                    <a:gd name="T7" fmla="*/ 841 h 846"/>
                    <a:gd name="T8" fmla="*/ 13 w 13"/>
                    <a:gd name="T9" fmla="*/ 846 h 846"/>
                    <a:gd name="T10" fmla="*/ 13 w 13"/>
                    <a:gd name="T11" fmla="*/ 54 h 846"/>
                    <a:gd name="T12" fmla="*/ 6 w 13"/>
                    <a:gd name="T13" fmla="*/ 53 h 846"/>
                    <a:gd name="T14" fmla="*/ 3 w 13"/>
                    <a:gd name="T15" fmla="*/ 49 h 846"/>
                    <a:gd name="T16" fmla="*/ 3 w 13"/>
                    <a:gd name="T17" fmla="*/ 47 h 846"/>
                    <a:gd name="T18" fmla="*/ 4 w 13"/>
                    <a:gd name="T19" fmla="*/ 42 h 846"/>
                    <a:gd name="T20" fmla="*/ 8 w 13"/>
                    <a:gd name="T21" fmla="*/ 40 h 846"/>
                    <a:gd name="T22" fmla="*/ 13 w 13"/>
                    <a:gd name="T23" fmla="*/ 38 h 846"/>
                    <a:gd name="T24" fmla="*/ 13 w 13"/>
                    <a:gd name="T25" fmla="*/ 7 h 8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846">
                      <a:moveTo>
                        <a:pt x="13" y="7"/>
                      </a:moveTo>
                      <a:lnTo>
                        <a:pt x="9" y="4"/>
                      </a:lnTo>
                      <a:lnTo>
                        <a:pt x="0" y="0"/>
                      </a:lnTo>
                      <a:lnTo>
                        <a:pt x="0" y="841"/>
                      </a:lnTo>
                      <a:lnTo>
                        <a:pt x="13" y="846"/>
                      </a:lnTo>
                      <a:lnTo>
                        <a:pt x="13" y="54"/>
                      </a:lnTo>
                      <a:lnTo>
                        <a:pt x="6" y="53"/>
                      </a:lnTo>
                      <a:lnTo>
                        <a:pt x="3" y="49"/>
                      </a:lnTo>
                      <a:lnTo>
                        <a:pt x="3" y="47"/>
                      </a:lnTo>
                      <a:lnTo>
                        <a:pt x="4" y="42"/>
                      </a:lnTo>
                      <a:lnTo>
                        <a:pt x="8" y="40"/>
                      </a:lnTo>
                      <a:lnTo>
                        <a:pt x="13" y="38"/>
                      </a:lnTo>
                      <a:lnTo>
                        <a:pt x="13" y="7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8" name="Freeform 90"/>
                <p:cNvSpPr>
                  <a:spLocks/>
                </p:cNvSpPr>
                <p:nvPr/>
              </p:nvSpPr>
              <p:spPr bwMode="auto">
                <a:xfrm>
                  <a:off x="1516" y="-9247"/>
                  <a:ext cx="11" cy="843"/>
                </a:xfrm>
                <a:custGeom>
                  <a:avLst/>
                  <a:gdLst>
                    <a:gd name="T0" fmla="*/ 11 w 11"/>
                    <a:gd name="T1" fmla="*/ 2 h 843"/>
                    <a:gd name="T2" fmla="*/ 0 w 11"/>
                    <a:gd name="T3" fmla="*/ 0 h 843"/>
                    <a:gd name="T4" fmla="*/ 0 w 11"/>
                    <a:gd name="T5" fmla="*/ 840 h 843"/>
                    <a:gd name="T6" fmla="*/ 11 w 11"/>
                    <a:gd name="T7" fmla="*/ 843 h 843"/>
                    <a:gd name="T8" fmla="*/ 11 w 11"/>
                    <a:gd name="T9" fmla="*/ 2 h 8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843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840"/>
                      </a:lnTo>
                      <a:lnTo>
                        <a:pt x="11" y="843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9" name="Freeform 91"/>
                <p:cNvSpPr>
                  <a:spLocks/>
                </p:cNvSpPr>
                <p:nvPr/>
              </p:nvSpPr>
              <p:spPr bwMode="auto">
                <a:xfrm>
                  <a:off x="1505" y="-9250"/>
                  <a:ext cx="11" cy="843"/>
                </a:xfrm>
                <a:custGeom>
                  <a:avLst/>
                  <a:gdLst>
                    <a:gd name="T0" fmla="*/ 11 w 11"/>
                    <a:gd name="T1" fmla="*/ 3 h 843"/>
                    <a:gd name="T2" fmla="*/ 0 w 11"/>
                    <a:gd name="T3" fmla="*/ 0 h 843"/>
                    <a:gd name="T4" fmla="*/ 0 w 11"/>
                    <a:gd name="T5" fmla="*/ 32 h 843"/>
                    <a:gd name="T6" fmla="*/ 0 w 11"/>
                    <a:gd name="T7" fmla="*/ 842 h 843"/>
                    <a:gd name="T8" fmla="*/ 5 w 11"/>
                    <a:gd name="T9" fmla="*/ 842 h 843"/>
                    <a:gd name="T10" fmla="*/ 7 w 11"/>
                    <a:gd name="T11" fmla="*/ 842 h 843"/>
                    <a:gd name="T12" fmla="*/ 8 w 11"/>
                    <a:gd name="T13" fmla="*/ 842 h 843"/>
                    <a:gd name="T14" fmla="*/ 11 w 11"/>
                    <a:gd name="T15" fmla="*/ 843 h 843"/>
                    <a:gd name="T16" fmla="*/ 11 w 11"/>
                    <a:gd name="T17" fmla="*/ 3 h 8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843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0" y="842"/>
                      </a:lnTo>
                      <a:lnTo>
                        <a:pt x="5" y="842"/>
                      </a:lnTo>
                      <a:lnTo>
                        <a:pt x="7" y="842"/>
                      </a:lnTo>
                      <a:lnTo>
                        <a:pt x="8" y="842"/>
                      </a:lnTo>
                      <a:lnTo>
                        <a:pt x="11" y="843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00" name="Freeform 92"/>
                <p:cNvSpPr>
                  <a:spLocks/>
                </p:cNvSpPr>
                <p:nvPr/>
              </p:nvSpPr>
              <p:spPr bwMode="auto">
                <a:xfrm>
                  <a:off x="1425" y="-9207"/>
                  <a:ext cx="11" cy="2739"/>
                </a:xfrm>
                <a:custGeom>
                  <a:avLst/>
                  <a:gdLst>
                    <a:gd name="T0" fmla="*/ 8 w 11"/>
                    <a:gd name="T1" fmla="*/ 14 h 2739"/>
                    <a:gd name="T2" fmla="*/ 2 w 11"/>
                    <a:gd name="T3" fmla="*/ 7 h 2739"/>
                    <a:gd name="T4" fmla="*/ 0 w 11"/>
                    <a:gd name="T5" fmla="*/ 0 h 2739"/>
                    <a:gd name="T6" fmla="*/ 0 w 11"/>
                    <a:gd name="T7" fmla="*/ 2739 h 2739"/>
                    <a:gd name="T8" fmla="*/ 3 w 11"/>
                    <a:gd name="T9" fmla="*/ 2730 h 2739"/>
                    <a:gd name="T10" fmla="*/ 11 w 11"/>
                    <a:gd name="T11" fmla="*/ 2724 h 2739"/>
                    <a:gd name="T12" fmla="*/ 11 w 11"/>
                    <a:gd name="T13" fmla="*/ 1929 h 2739"/>
                    <a:gd name="T14" fmla="*/ 5 w 11"/>
                    <a:gd name="T15" fmla="*/ 1928 h 2739"/>
                    <a:gd name="T16" fmla="*/ 5 w 11"/>
                    <a:gd name="T17" fmla="*/ 1852 h 2739"/>
                    <a:gd name="T18" fmla="*/ 10 w 11"/>
                    <a:gd name="T19" fmla="*/ 1852 h 2739"/>
                    <a:gd name="T20" fmla="*/ 11 w 11"/>
                    <a:gd name="T21" fmla="*/ 1852 h 2739"/>
                    <a:gd name="T22" fmla="*/ 11 w 11"/>
                    <a:gd name="T23" fmla="*/ 1808 h 2739"/>
                    <a:gd name="T24" fmla="*/ 5 w 11"/>
                    <a:gd name="T25" fmla="*/ 1798 h 2739"/>
                    <a:gd name="T26" fmla="*/ 3 w 11"/>
                    <a:gd name="T27" fmla="*/ 1787 h 2739"/>
                    <a:gd name="T28" fmla="*/ 5 w 11"/>
                    <a:gd name="T29" fmla="*/ 1774 h 2739"/>
                    <a:gd name="T30" fmla="*/ 11 w 11"/>
                    <a:gd name="T31" fmla="*/ 1764 h 2739"/>
                    <a:gd name="T32" fmla="*/ 11 w 11"/>
                    <a:gd name="T33" fmla="*/ 975 h 2739"/>
                    <a:gd name="T34" fmla="*/ 5 w 11"/>
                    <a:gd name="T35" fmla="*/ 961 h 2739"/>
                    <a:gd name="T36" fmla="*/ 3 w 11"/>
                    <a:gd name="T37" fmla="*/ 946 h 2739"/>
                    <a:gd name="T38" fmla="*/ 5 w 11"/>
                    <a:gd name="T39" fmla="*/ 931 h 2739"/>
                    <a:gd name="T40" fmla="*/ 11 w 11"/>
                    <a:gd name="T41" fmla="*/ 920 h 2739"/>
                    <a:gd name="T42" fmla="*/ 11 w 11"/>
                    <a:gd name="T43" fmla="*/ 863 h 2739"/>
                    <a:gd name="T44" fmla="*/ 5 w 11"/>
                    <a:gd name="T45" fmla="*/ 851 h 2739"/>
                    <a:gd name="T46" fmla="*/ 3 w 11"/>
                    <a:gd name="T47" fmla="*/ 841 h 2739"/>
                    <a:gd name="T48" fmla="*/ 5 w 11"/>
                    <a:gd name="T49" fmla="*/ 828 h 2739"/>
                    <a:gd name="T50" fmla="*/ 11 w 11"/>
                    <a:gd name="T51" fmla="*/ 819 h 2739"/>
                    <a:gd name="T52" fmla="*/ 11 w 11"/>
                    <a:gd name="T53" fmla="*/ 15 h 2739"/>
                    <a:gd name="T54" fmla="*/ 8 w 11"/>
                    <a:gd name="T55" fmla="*/ 14 h 27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" h="2739">
                      <a:moveTo>
                        <a:pt x="8" y="14"/>
                      </a:moveTo>
                      <a:lnTo>
                        <a:pt x="2" y="7"/>
                      </a:lnTo>
                      <a:lnTo>
                        <a:pt x="0" y="0"/>
                      </a:lnTo>
                      <a:lnTo>
                        <a:pt x="0" y="2739"/>
                      </a:lnTo>
                      <a:lnTo>
                        <a:pt x="3" y="2730"/>
                      </a:lnTo>
                      <a:lnTo>
                        <a:pt x="11" y="2724"/>
                      </a:lnTo>
                      <a:lnTo>
                        <a:pt x="11" y="1929"/>
                      </a:lnTo>
                      <a:lnTo>
                        <a:pt x="5" y="1928"/>
                      </a:lnTo>
                      <a:lnTo>
                        <a:pt x="5" y="1852"/>
                      </a:lnTo>
                      <a:lnTo>
                        <a:pt x="10" y="1852"/>
                      </a:lnTo>
                      <a:lnTo>
                        <a:pt x="11" y="1852"/>
                      </a:lnTo>
                      <a:lnTo>
                        <a:pt x="11" y="1808"/>
                      </a:lnTo>
                      <a:lnTo>
                        <a:pt x="5" y="1798"/>
                      </a:lnTo>
                      <a:lnTo>
                        <a:pt x="3" y="1787"/>
                      </a:lnTo>
                      <a:lnTo>
                        <a:pt x="5" y="1774"/>
                      </a:lnTo>
                      <a:lnTo>
                        <a:pt x="11" y="1764"/>
                      </a:lnTo>
                      <a:lnTo>
                        <a:pt x="11" y="975"/>
                      </a:lnTo>
                      <a:lnTo>
                        <a:pt x="5" y="961"/>
                      </a:lnTo>
                      <a:lnTo>
                        <a:pt x="3" y="946"/>
                      </a:lnTo>
                      <a:lnTo>
                        <a:pt x="5" y="931"/>
                      </a:lnTo>
                      <a:lnTo>
                        <a:pt x="11" y="920"/>
                      </a:lnTo>
                      <a:lnTo>
                        <a:pt x="11" y="863"/>
                      </a:lnTo>
                      <a:lnTo>
                        <a:pt x="5" y="851"/>
                      </a:lnTo>
                      <a:lnTo>
                        <a:pt x="3" y="841"/>
                      </a:lnTo>
                      <a:lnTo>
                        <a:pt x="5" y="828"/>
                      </a:lnTo>
                      <a:lnTo>
                        <a:pt x="11" y="819"/>
                      </a:lnTo>
                      <a:lnTo>
                        <a:pt x="11" y="15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01" name="Freeform 93"/>
                <p:cNvSpPr>
                  <a:spLocks/>
                </p:cNvSpPr>
                <p:nvPr/>
              </p:nvSpPr>
              <p:spPr bwMode="auto">
                <a:xfrm>
                  <a:off x="1447" y="-9185"/>
                  <a:ext cx="11" cy="787"/>
                </a:xfrm>
                <a:custGeom>
                  <a:avLst/>
                  <a:gdLst>
                    <a:gd name="T0" fmla="*/ 11 w 11"/>
                    <a:gd name="T1" fmla="*/ 3 h 787"/>
                    <a:gd name="T2" fmla="*/ 0 w 11"/>
                    <a:gd name="T3" fmla="*/ 0 h 787"/>
                    <a:gd name="T4" fmla="*/ 0 w 11"/>
                    <a:gd name="T5" fmla="*/ 787 h 787"/>
                    <a:gd name="T6" fmla="*/ 11 w 11"/>
                    <a:gd name="T7" fmla="*/ 782 h 787"/>
                    <a:gd name="T8" fmla="*/ 11 w 11"/>
                    <a:gd name="T9" fmla="*/ 3 h 7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787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787"/>
                      </a:lnTo>
                      <a:lnTo>
                        <a:pt x="11" y="782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02" name="Freeform 94"/>
                <p:cNvSpPr>
                  <a:spLocks/>
                </p:cNvSpPr>
                <p:nvPr/>
              </p:nvSpPr>
              <p:spPr bwMode="auto">
                <a:xfrm>
                  <a:off x="1436" y="-9192"/>
                  <a:ext cx="11" cy="804"/>
                </a:xfrm>
                <a:custGeom>
                  <a:avLst/>
                  <a:gdLst>
                    <a:gd name="T0" fmla="*/ 11 w 11"/>
                    <a:gd name="T1" fmla="*/ 7 h 804"/>
                    <a:gd name="T2" fmla="*/ 0 w 11"/>
                    <a:gd name="T3" fmla="*/ 0 h 804"/>
                    <a:gd name="T4" fmla="*/ 0 w 11"/>
                    <a:gd name="T5" fmla="*/ 804 h 804"/>
                    <a:gd name="T6" fmla="*/ 4 w 11"/>
                    <a:gd name="T7" fmla="*/ 799 h 804"/>
                    <a:gd name="T8" fmla="*/ 10 w 11"/>
                    <a:gd name="T9" fmla="*/ 795 h 804"/>
                    <a:gd name="T10" fmla="*/ 11 w 11"/>
                    <a:gd name="T11" fmla="*/ 794 h 804"/>
                    <a:gd name="T12" fmla="*/ 11 w 11"/>
                    <a:gd name="T13" fmla="*/ 7 h 8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804">
                      <a:moveTo>
                        <a:pt x="11" y="7"/>
                      </a:moveTo>
                      <a:lnTo>
                        <a:pt x="0" y="0"/>
                      </a:lnTo>
                      <a:lnTo>
                        <a:pt x="0" y="804"/>
                      </a:lnTo>
                      <a:lnTo>
                        <a:pt x="4" y="799"/>
                      </a:lnTo>
                      <a:lnTo>
                        <a:pt x="10" y="795"/>
                      </a:lnTo>
                      <a:lnTo>
                        <a:pt x="11" y="794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03" name="Freeform 95"/>
                <p:cNvSpPr>
                  <a:spLocks/>
                </p:cNvSpPr>
                <p:nvPr/>
              </p:nvSpPr>
              <p:spPr bwMode="auto">
                <a:xfrm>
                  <a:off x="1481" y="-9191"/>
                  <a:ext cx="12" cy="783"/>
                </a:xfrm>
                <a:custGeom>
                  <a:avLst/>
                  <a:gdLst>
                    <a:gd name="T0" fmla="*/ 12 w 12"/>
                    <a:gd name="T1" fmla="*/ 0 h 783"/>
                    <a:gd name="T2" fmla="*/ 10 w 12"/>
                    <a:gd name="T3" fmla="*/ 0 h 783"/>
                    <a:gd name="T4" fmla="*/ 9 w 12"/>
                    <a:gd name="T5" fmla="*/ 0 h 783"/>
                    <a:gd name="T6" fmla="*/ 9 w 12"/>
                    <a:gd name="T7" fmla="*/ 1 h 783"/>
                    <a:gd name="T8" fmla="*/ 6 w 12"/>
                    <a:gd name="T9" fmla="*/ 4 h 783"/>
                    <a:gd name="T10" fmla="*/ 0 w 12"/>
                    <a:gd name="T11" fmla="*/ 6 h 783"/>
                    <a:gd name="T12" fmla="*/ 0 w 12"/>
                    <a:gd name="T13" fmla="*/ 783 h 783"/>
                    <a:gd name="T14" fmla="*/ 12 w 12"/>
                    <a:gd name="T15" fmla="*/ 783 h 783"/>
                    <a:gd name="T16" fmla="*/ 12 w 12"/>
                    <a:gd name="T17" fmla="*/ 0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83">
                      <a:moveTo>
                        <a:pt x="12" y="0"/>
                      </a:move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6" y="4"/>
                      </a:lnTo>
                      <a:lnTo>
                        <a:pt x="0" y="6"/>
                      </a:lnTo>
                      <a:lnTo>
                        <a:pt x="0" y="783"/>
                      </a:lnTo>
                      <a:lnTo>
                        <a:pt x="12" y="78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04" name="Freeform 96"/>
                <p:cNvSpPr>
                  <a:spLocks/>
                </p:cNvSpPr>
                <p:nvPr/>
              </p:nvSpPr>
              <p:spPr bwMode="auto">
                <a:xfrm>
                  <a:off x="1493" y="-9218"/>
                  <a:ext cx="12" cy="810"/>
                </a:xfrm>
                <a:custGeom>
                  <a:avLst/>
                  <a:gdLst>
                    <a:gd name="T0" fmla="*/ 3 w 12"/>
                    <a:gd name="T1" fmla="*/ 26 h 810"/>
                    <a:gd name="T2" fmla="*/ 0 w 12"/>
                    <a:gd name="T3" fmla="*/ 27 h 810"/>
                    <a:gd name="T4" fmla="*/ 0 w 12"/>
                    <a:gd name="T5" fmla="*/ 810 h 810"/>
                    <a:gd name="T6" fmla="*/ 2 w 12"/>
                    <a:gd name="T7" fmla="*/ 810 h 810"/>
                    <a:gd name="T8" fmla="*/ 12 w 12"/>
                    <a:gd name="T9" fmla="*/ 810 h 810"/>
                    <a:gd name="T10" fmla="*/ 12 w 12"/>
                    <a:gd name="T11" fmla="*/ 0 h 810"/>
                    <a:gd name="T12" fmla="*/ 3 w 12"/>
                    <a:gd name="T13" fmla="*/ 26 h 8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810">
                      <a:moveTo>
                        <a:pt x="3" y="26"/>
                      </a:moveTo>
                      <a:lnTo>
                        <a:pt x="0" y="27"/>
                      </a:lnTo>
                      <a:lnTo>
                        <a:pt x="0" y="810"/>
                      </a:lnTo>
                      <a:lnTo>
                        <a:pt x="2" y="810"/>
                      </a:lnTo>
                      <a:lnTo>
                        <a:pt x="12" y="810"/>
                      </a:lnTo>
                      <a:lnTo>
                        <a:pt x="12" y="0"/>
                      </a:lnTo>
                      <a:lnTo>
                        <a:pt x="3" y="26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05" name="Freeform 97"/>
                <p:cNvSpPr>
                  <a:spLocks/>
                </p:cNvSpPr>
                <p:nvPr/>
              </p:nvSpPr>
              <p:spPr bwMode="auto">
                <a:xfrm>
                  <a:off x="1471" y="-9185"/>
                  <a:ext cx="10" cy="778"/>
                </a:xfrm>
                <a:custGeom>
                  <a:avLst/>
                  <a:gdLst>
                    <a:gd name="T0" fmla="*/ 10 w 10"/>
                    <a:gd name="T1" fmla="*/ 0 h 778"/>
                    <a:gd name="T2" fmla="*/ 0 w 10"/>
                    <a:gd name="T3" fmla="*/ 3 h 778"/>
                    <a:gd name="T4" fmla="*/ 0 w 10"/>
                    <a:gd name="T5" fmla="*/ 778 h 778"/>
                    <a:gd name="T6" fmla="*/ 10 w 10"/>
                    <a:gd name="T7" fmla="*/ 777 h 778"/>
                    <a:gd name="T8" fmla="*/ 10 w 10"/>
                    <a:gd name="T9" fmla="*/ 0 h 7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778">
                      <a:moveTo>
                        <a:pt x="10" y="0"/>
                      </a:moveTo>
                      <a:lnTo>
                        <a:pt x="0" y="3"/>
                      </a:lnTo>
                      <a:lnTo>
                        <a:pt x="0" y="778"/>
                      </a:lnTo>
                      <a:lnTo>
                        <a:pt x="10" y="77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06" name="Freeform 98"/>
                <p:cNvSpPr>
                  <a:spLocks/>
                </p:cNvSpPr>
                <p:nvPr/>
              </p:nvSpPr>
              <p:spPr bwMode="auto">
                <a:xfrm>
                  <a:off x="1458" y="-9182"/>
                  <a:ext cx="13" cy="779"/>
                </a:xfrm>
                <a:custGeom>
                  <a:avLst/>
                  <a:gdLst>
                    <a:gd name="T0" fmla="*/ 13 w 13"/>
                    <a:gd name="T1" fmla="*/ 0 h 779"/>
                    <a:gd name="T2" fmla="*/ 7 w 13"/>
                    <a:gd name="T3" fmla="*/ 0 h 779"/>
                    <a:gd name="T4" fmla="*/ 0 w 13"/>
                    <a:gd name="T5" fmla="*/ 0 h 779"/>
                    <a:gd name="T6" fmla="*/ 0 w 13"/>
                    <a:gd name="T7" fmla="*/ 779 h 779"/>
                    <a:gd name="T8" fmla="*/ 13 w 13"/>
                    <a:gd name="T9" fmla="*/ 775 h 779"/>
                    <a:gd name="T10" fmla="*/ 13 w 13"/>
                    <a:gd name="T11" fmla="*/ 0 h 7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779">
                      <a:moveTo>
                        <a:pt x="13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79"/>
                      </a:lnTo>
                      <a:lnTo>
                        <a:pt x="13" y="77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07" name="Freeform 99"/>
                <p:cNvSpPr>
                  <a:spLocks/>
                </p:cNvSpPr>
                <p:nvPr/>
              </p:nvSpPr>
              <p:spPr bwMode="auto">
                <a:xfrm>
                  <a:off x="1540" y="-9238"/>
                  <a:ext cx="11" cy="31"/>
                </a:xfrm>
                <a:custGeom>
                  <a:avLst/>
                  <a:gdLst>
                    <a:gd name="T0" fmla="*/ 0 w 11"/>
                    <a:gd name="T1" fmla="*/ 31 h 31"/>
                    <a:gd name="T2" fmla="*/ 2 w 11"/>
                    <a:gd name="T3" fmla="*/ 31 h 31"/>
                    <a:gd name="T4" fmla="*/ 7 w 11"/>
                    <a:gd name="T5" fmla="*/ 31 h 31"/>
                    <a:gd name="T6" fmla="*/ 10 w 11"/>
                    <a:gd name="T7" fmla="*/ 28 h 31"/>
                    <a:gd name="T8" fmla="*/ 10 w 11"/>
                    <a:gd name="T9" fmla="*/ 25 h 31"/>
                    <a:gd name="T10" fmla="*/ 11 w 11"/>
                    <a:gd name="T11" fmla="*/ 21 h 31"/>
                    <a:gd name="T12" fmla="*/ 10 w 11"/>
                    <a:gd name="T13" fmla="*/ 13 h 31"/>
                    <a:gd name="T14" fmla="*/ 7 w 11"/>
                    <a:gd name="T15" fmla="*/ 8 h 31"/>
                    <a:gd name="T16" fmla="*/ 0 w 11"/>
                    <a:gd name="T17" fmla="*/ 0 h 31"/>
                    <a:gd name="T18" fmla="*/ 0 w 11"/>
                    <a:gd name="T19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31">
                      <a:moveTo>
                        <a:pt x="0" y="31"/>
                      </a:moveTo>
                      <a:lnTo>
                        <a:pt x="2" y="31"/>
                      </a:lnTo>
                      <a:lnTo>
                        <a:pt x="7" y="31"/>
                      </a:lnTo>
                      <a:lnTo>
                        <a:pt x="10" y="28"/>
                      </a:lnTo>
                      <a:lnTo>
                        <a:pt x="10" y="25"/>
                      </a:lnTo>
                      <a:lnTo>
                        <a:pt x="11" y="21"/>
                      </a:lnTo>
                      <a:lnTo>
                        <a:pt x="10" y="13"/>
                      </a:lnTo>
                      <a:lnTo>
                        <a:pt x="7" y="8"/>
                      </a:lnTo>
                      <a:lnTo>
                        <a:pt x="0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08" name="Freeform 100"/>
                <p:cNvSpPr>
                  <a:spLocks/>
                </p:cNvSpPr>
                <p:nvPr/>
              </p:nvSpPr>
              <p:spPr bwMode="auto">
                <a:xfrm>
                  <a:off x="1540" y="-9197"/>
                  <a:ext cx="11" cy="811"/>
                </a:xfrm>
                <a:custGeom>
                  <a:avLst/>
                  <a:gdLst>
                    <a:gd name="T0" fmla="*/ 11 w 11"/>
                    <a:gd name="T1" fmla="*/ 0 h 811"/>
                    <a:gd name="T2" fmla="*/ 0 w 11"/>
                    <a:gd name="T3" fmla="*/ 6 h 811"/>
                    <a:gd name="T4" fmla="*/ 0 w 11"/>
                    <a:gd name="T5" fmla="*/ 798 h 811"/>
                    <a:gd name="T6" fmla="*/ 5 w 11"/>
                    <a:gd name="T7" fmla="*/ 800 h 811"/>
                    <a:gd name="T8" fmla="*/ 11 w 11"/>
                    <a:gd name="T9" fmla="*/ 811 h 811"/>
                    <a:gd name="T10" fmla="*/ 11 w 11"/>
                    <a:gd name="T11" fmla="*/ 0 h 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811">
                      <a:moveTo>
                        <a:pt x="11" y="0"/>
                      </a:moveTo>
                      <a:lnTo>
                        <a:pt x="0" y="6"/>
                      </a:lnTo>
                      <a:lnTo>
                        <a:pt x="0" y="798"/>
                      </a:lnTo>
                      <a:lnTo>
                        <a:pt x="5" y="800"/>
                      </a:lnTo>
                      <a:lnTo>
                        <a:pt x="11" y="81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09" name="Freeform 101"/>
                <p:cNvSpPr>
                  <a:spLocks/>
                </p:cNvSpPr>
                <p:nvPr/>
              </p:nvSpPr>
              <p:spPr bwMode="auto">
                <a:xfrm>
                  <a:off x="1436" y="-8344"/>
                  <a:ext cx="11" cy="57"/>
                </a:xfrm>
                <a:custGeom>
                  <a:avLst/>
                  <a:gdLst>
                    <a:gd name="T0" fmla="*/ 11 w 11"/>
                    <a:gd name="T1" fmla="*/ 8 h 57"/>
                    <a:gd name="T2" fmla="*/ 4 w 11"/>
                    <a:gd name="T3" fmla="*/ 3 h 57"/>
                    <a:gd name="T4" fmla="*/ 0 w 11"/>
                    <a:gd name="T5" fmla="*/ 0 h 57"/>
                    <a:gd name="T6" fmla="*/ 0 w 11"/>
                    <a:gd name="T7" fmla="*/ 57 h 57"/>
                    <a:gd name="T8" fmla="*/ 1 w 11"/>
                    <a:gd name="T9" fmla="*/ 56 h 57"/>
                    <a:gd name="T10" fmla="*/ 11 w 11"/>
                    <a:gd name="T11" fmla="*/ 48 h 57"/>
                    <a:gd name="T12" fmla="*/ 11 w 11"/>
                    <a:gd name="T13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57">
                      <a:moveTo>
                        <a:pt x="11" y="8"/>
                      </a:move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7"/>
                      </a:lnTo>
                      <a:lnTo>
                        <a:pt x="1" y="56"/>
                      </a:lnTo>
                      <a:lnTo>
                        <a:pt x="11" y="48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10" name="Freeform 102"/>
                <p:cNvSpPr>
                  <a:spLocks/>
                </p:cNvSpPr>
                <p:nvPr/>
              </p:nvSpPr>
              <p:spPr bwMode="auto">
                <a:xfrm>
                  <a:off x="1447" y="-8336"/>
                  <a:ext cx="11" cy="40"/>
                </a:xfrm>
                <a:custGeom>
                  <a:avLst/>
                  <a:gdLst>
                    <a:gd name="T0" fmla="*/ 11 w 11"/>
                    <a:gd name="T1" fmla="*/ 5 h 40"/>
                    <a:gd name="T2" fmla="*/ 0 w 11"/>
                    <a:gd name="T3" fmla="*/ 0 h 40"/>
                    <a:gd name="T4" fmla="*/ 0 w 11"/>
                    <a:gd name="T5" fmla="*/ 40 h 40"/>
                    <a:gd name="T6" fmla="*/ 11 w 11"/>
                    <a:gd name="T7" fmla="*/ 38 h 40"/>
                    <a:gd name="T8" fmla="*/ 11 w 11"/>
                    <a:gd name="T9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40">
                      <a:moveTo>
                        <a:pt x="11" y="5"/>
                      </a:move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11" y="38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11" name="Freeform 103"/>
                <p:cNvSpPr>
                  <a:spLocks/>
                </p:cNvSpPr>
                <p:nvPr/>
              </p:nvSpPr>
              <p:spPr bwMode="auto">
                <a:xfrm>
                  <a:off x="1471" y="-8327"/>
                  <a:ext cx="10" cy="39"/>
                </a:xfrm>
                <a:custGeom>
                  <a:avLst/>
                  <a:gdLst>
                    <a:gd name="T0" fmla="*/ 0 w 10"/>
                    <a:gd name="T1" fmla="*/ 31 h 39"/>
                    <a:gd name="T2" fmla="*/ 6 w 10"/>
                    <a:gd name="T3" fmla="*/ 34 h 39"/>
                    <a:gd name="T4" fmla="*/ 10 w 10"/>
                    <a:gd name="T5" fmla="*/ 39 h 39"/>
                    <a:gd name="T6" fmla="*/ 10 w 10"/>
                    <a:gd name="T7" fmla="*/ 3 h 39"/>
                    <a:gd name="T8" fmla="*/ 0 w 10"/>
                    <a:gd name="T9" fmla="*/ 0 h 39"/>
                    <a:gd name="T10" fmla="*/ 0 w 10"/>
                    <a:gd name="T11" fmla="*/ 3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39">
                      <a:moveTo>
                        <a:pt x="0" y="31"/>
                      </a:moveTo>
                      <a:lnTo>
                        <a:pt x="6" y="34"/>
                      </a:lnTo>
                      <a:lnTo>
                        <a:pt x="10" y="39"/>
                      </a:lnTo>
                      <a:lnTo>
                        <a:pt x="10" y="3"/>
                      </a:lnTo>
                      <a:lnTo>
                        <a:pt x="0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12" name="Freeform 104"/>
                <p:cNvSpPr>
                  <a:spLocks/>
                </p:cNvSpPr>
                <p:nvPr/>
              </p:nvSpPr>
              <p:spPr bwMode="auto">
                <a:xfrm>
                  <a:off x="1481" y="-8324"/>
                  <a:ext cx="12" cy="51"/>
                </a:xfrm>
                <a:custGeom>
                  <a:avLst/>
                  <a:gdLst>
                    <a:gd name="T0" fmla="*/ 12 w 12"/>
                    <a:gd name="T1" fmla="*/ 1 h 51"/>
                    <a:gd name="T2" fmla="*/ 0 w 12"/>
                    <a:gd name="T3" fmla="*/ 0 h 51"/>
                    <a:gd name="T4" fmla="*/ 0 w 12"/>
                    <a:gd name="T5" fmla="*/ 36 h 51"/>
                    <a:gd name="T6" fmla="*/ 10 w 12"/>
                    <a:gd name="T7" fmla="*/ 51 h 51"/>
                    <a:gd name="T8" fmla="*/ 12 w 12"/>
                    <a:gd name="T9" fmla="*/ 47 h 51"/>
                    <a:gd name="T10" fmla="*/ 12 w 12"/>
                    <a:gd name="T11" fmla="*/ 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51">
                      <a:moveTo>
                        <a:pt x="12" y="1"/>
                      </a:moveTo>
                      <a:lnTo>
                        <a:pt x="0" y="0"/>
                      </a:lnTo>
                      <a:lnTo>
                        <a:pt x="0" y="36"/>
                      </a:lnTo>
                      <a:lnTo>
                        <a:pt x="10" y="51"/>
                      </a:lnTo>
                      <a:lnTo>
                        <a:pt x="12" y="47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13" name="Freeform 105"/>
                <p:cNvSpPr>
                  <a:spLocks/>
                </p:cNvSpPr>
                <p:nvPr/>
              </p:nvSpPr>
              <p:spPr bwMode="auto">
                <a:xfrm>
                  <a:off x="1493" y="-8324"/>
                  <a:ext cx="12" cy="47"/>
                </a:xfrm>
                <a:custGeom>
                  <a:avLst/>
                  <a:gdLst>
                    <a:gd name="T0" fmla="*/ 2 w 12"/>
                    <a:gd name="T1" fmla="*/ 1 h 47"/>
                    <a:gd name="T2" fmla="*/ 0 w 12"/>
                    <a:gd name="T3" fmla="*/ 1 h 47"/>
                    <a:gd name="T4" fmla="*/ 0 w 12"/>
                    <a:gd name="T5" fmla="*/ 47 h 47"/>
                    <a:gd name="T6" fmla="*/ 12 w 12"/>
                    <a:gd name="T7" fmla="*/ 32 h 47"/>
                    <a:gd name="T8" fmla="*/ 12 w 12"/>
                    <a:gd name="T9" fmla="*/ 0 h 47"/>
                    <a:gd name="T10" fmla="*/ 2 w 12"/>
                    <a:gd name="T11" fmla="*/ 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47">
                      <a:moveTo>
                        <a:pt x="2" y="1"/>
                      </a:moveTo>
                      <a:lnTo>
                        <a:pt x="0" y="1"/>
                      </a:lnTo>
                      <a:lnTo>
                        <a:pt x="0" y="47"/>
                      </a:lnTo>
                      <a:lnTo>
                        <a:pt x="12" y="32"/>
                      </a:lnTo>
                      <a:lnTo>
                        <a:pt x="12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14" name="Freeform 106"/>
                <p:cNvSpPr>
                  <a:spLocks/>
                </p:cNvSpPr>
                <p:nvPr/>
              </p:nvSpPr>
              <p:spPr bwMode="auto">
                <a:xfrm>
                  <a:off x="1458" y="-8331"/>
                  <a:ext cx="13" cy="35"/>
                </a:xfrm>
                <a:custGeom>
                  <a:avLst/>
                  <a:gdLst>
                    <a:gd name="T0" fmla="*/ 13 w 13"/>
                    <a:gd name="T1" fmla="*/ 35 h 35"/>
                    <a:gd name="T2" fmla="*/ 13 w 13"/>
                    <a:gd name="T3" fmla="*/ 4 h 35"/>
                    <a:gd name="T4" fmla="*/ 0 w 13"/>
                    <a:gd name="T5" fmla="*/ 0 h 35"/>
                    <a:gd name="T6" fmla="*/ 0 w 13"/>
                    <a:gd name="T7" fmla="*/ 33 h 35"/>
                    <a:gd name="T8" fmla="*/ 13 w 13"/>
                    <a:gd name="T9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5">
                      <a:moveTo>
                        <a:pt x="13" y="35"/>
                      </a:moveTo>
                      <a:lnTo>
                        <a:pt x="13" y="4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13" y="35"/>
                      </a:lnTo>
                      <a:close/>
                    </a:path>
                  </a:pathLst>
                </a:custGeom>
                <a:solidFill>
                  <a:srgbClr val="ECECE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15" name="Freeform 107"/>
                <p:cNvSpPr>
                  <a:spLocks/>
                </p:cNvSpPr>
                <p:nvPr/>
              </p:nvSpPr>
              <p:spPr bwMode="auto">
                <a:xfrm>
                  <a:off x="1436" y="-8232"/>
                  <a:ext cx="11" cy="789"/>
                </a:xfrm>
                <a:custGeom>
                  <a:avLst/>
                  <a:gdLst>
                    <a:gd name="T0" fmla="*/ 11 w 11"/>
                    <a:gd name="T1" fmla="*/ 9 h 789"/>
                    <a:gd name="T2" fmla="*/ 1 w 11"/>
                    <a:gd name="T3" fmla="*/ 1 h 789"/>
                    <a:gd name="T4" fmla="*/ 0 w 11"/>
                    <a:gd name="T5" fmla="*/ 0 h 789"/>
                    <a:gd name="T6" fmla="*/ 0 w 11"/>
                    <a:gd name="T7" fmla="*/ 789 h 789"/>
                    <a:gd name="T8" fmla="*/ 10 w 11"/>
                    <a:gd name="T9" fmla="*/ 782 h 789"/>
                    <a:gd name="T10" fmla="*/ 11 w 11"/>
                    <a:gd name="T11" fmla="*/ 780 h 789"/>
                    <a:gd name="T12" fmla="*/ 11 w 11"/>
                    <a:gd name="T13" fmla="*/ 9 h 7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789">
                      <a:moveTo>
                        <a:pt x="11" y="9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789"/>
                      </a:lnTo>
                      <a:lnTo>
                        <a:pt x="10" y="782"/>
                      </a:lnTo>
                      <a:lnTo>
                        <a:pt x="11" y="780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16" name="Freeform 108"/>
                <p:cNvSpPr>
                  <a:spLocks/>
                </p:cNvSpPr>
                <p:nvPr/>
              </p:nvSpPr>
              <p:spPr bwMode="auto">
                <a:xfrm>
                  <a:off x="1481" y="-8244"/>
                  <a:ext cx="12" cy="782"/>
                </a:xfrm>
                <a:custGeom>
                  <a:avLst/>
                  <a:gdLst>
                    <a:gd name="T0" fmla="*/ 12 w 12"/>
                    <a:gd name="T1" fmla="*/ 3 h 782"/>
                    <a:gd name="T2" fmla="*/ 10 w 12"/>
                    <a:gd name="T3" fmla="*/ 0 h 782"/>
                    <a:gd name="T4" fmla="*/ 0 w 12"/>
                    <a:gd name="T5" fmla="*/ 13 h 782"/>
                    <a:gd name="T6" fmla="*/ 0 w 12"/>
                    <a:gd name="T7" fmla="*/ 782 h 782"/>
                    <a:gd name="T8" fmla="*/ 12 w 12"/>
                    <a:gd name="T9" fmla="*/ 782 h 782"/>
                    <a:gd name="T10" fmla="*/ 12 w 12"/>
                    <a:gd name="T11" fmla="*/ 3 h 7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782">
                      <a:moveTo>
                        <a:pt x="12" y="3"/>
                      </a:moveTo>
                      <a:lnTo>
                        <a:pt x="10" y="0"/>
                      </a:lnTo>
                      <a:lnTo>
                        <a:pt x="0" y="13"/>
                      </a:lnTo>
                      <a:lnTo>
                        <a:pt x="0" y="782"/>
                      </a:lnTo>
                      <a:lnTo>
                        <a:pt x="12" y="782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17" name="Freeform 109"/>
                <p:cNvSpPr>
                  <a:spLocks/>
                </p:cNvSpPr>
                <p:nvPr/>
              </p:nvSpPr>
              <p:spPr bwMode="auto">
                <a:xfrm>
                  <a:off x="1471" y="-8231"/>
                  <a:ext cx="10" cy="770"/>
                </a:xfrm>
                <a:custGeom>
                  <a:avLst/>
                  <a:gdLst>
                    <a:gd name="T0" fmla="*/ 6 w 10"/>
                    <a:gd name="T1" fmla="*/ 5 h 770"/>
                    <a:gd name="T2" fmla="*/ 0 w 10"/>
                    <a:gd name="T3" fmla="*/ 8 h 770"/>
                    <a:gd name="T4" fmla="*/ 0 w 10"/>
                    <a:gd name="T5" fmla="*/ 770 h 770"/>
                    <a:gd name="T6" fmla="*/ 10 w 10"/>
                    <a:gd name="T7" fmla="*/ 769 h 770"/>
                    <a:gd name="T8" fmla="*/ 10 w 10"/>
                    <a:gd name="T9" fmla="*/ 0 h 770"/>
                    <a:gd name="T10" fmla="*/ 6 w 10"/>
                    <a:gd name="T11" fmla="*/ 5 h 7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770">
                      <a:moveTo>
                        <a:pt x="6" y="5"/>
                      </a:moveTo>
                      <a:lnTo>
                        <a:pt x="0" y="8"/>
                      </a:lnTo>
                      <a:lnTo>
                        <a:pt x="0" y="770"/>
                      </a:lnTo>
                      <a:lnTo>
                        <a:pt x="10" y="769"/>
                      </a:lnTo>
                      <a:lnTo>
                        <a:pt x="10" y="0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18" name="Freeform 110"/>
                <p:cNvSpPr>
                  <a:spLocks/>
                </p:cNvSpPr>
                <p:nvPr/>
              </p:nvSpPr>
              <p:spPr bwMode="auto">
                <a:xfrm>
                  <a:off x="1458" y="-8223"/>
                  <a:ext cx="13" cy="766"/>
                </a:xfrm>
                <a:custGeom>
                  <a:avLst/>
                  <a:gdLst>
                    <a:gd name="T0" fmla="*/ 13 w 13"/>
                    <a:gd name="T1" fmla="*/ 0 h 766"/>
                    <a:gd name="T2" fmla="*/ 0 w 13"/>
                    <a:gd name="T3" fmla="*/ 4 h 766"/>
                    <a:gd name="T4" fmla="*/ 0 w 13"/>
                    <a:gd name="T5" fmla="*/ 766 h 766"/>
                    <a:gd name="T6" fmla="*/ 13 w 13"/>
                    <a:gd name="T7" fmla="*/ 762 h 766"/>
                    <a:gd name="T8" fmla="*/ 13 w 13"/>
                    <a:gd name="T9" fmla="*/ 0 h 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766">
                      <a:moveTo>
                        <a:pt x="13" y="0"/>
                      </a:moveTo>
                      <a:lnTo>
                        <a:pt x="0" y="4"/>
                      </a:lnTo>
                      <a:lnTo>
                        <a:pt x="0" y="766"/>
                      </a:lnTo>
                      <a:lnTo>
                        <a:pt x="13" y="76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19" name="Freeform 111"/>
                <p:cNvSpPr>
                  <a:spLocks/>
                </p:cNvSpPr>
                <p:nvPr/>
              </p:nvSpPr>
              <p:spPr bwMode="auto">
                <a:xfrm>
                  <a:off x="1447" y="-8223"/>
                  <a:ext cx="11" cy="771"/>
                </a:xfrm>
                <a:custGeom>
                  <a:avLst/>
                  <a:gdLst>
                    <a:gd name="T0" fmla="*/ 11 w 11"/>
                    <a:gd name="T1" fmla="*/ 4 h 771"/>
                    <a:gd name="T2" fmla="*/ 5 w 11"/>
                    <a:gd name="T3" fmla="*/ 2 h 771"/>
                    <a:gd name="T4" fmla="*/ 0 w 11"/>
                    <a:gd name="T5" fmla="*/ 0 h 771"/>
                    <a:gd name="T6" fmla="*/ 0 w 11"/>
                    <a:gd name="T7" fmla="*/ 771 h 771"/>
                    <a:gd name="T8" fmla="*/ 11 w 11"/>
                    <a:gd name="T9" fmla="*/ 766 h 771"/>
                    <a:gd name="T10" fmla="*/ 11 w 11"/>
                    <a:gd name="T11" fmla="*/ 4 h 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771">
                      <a:moveTo>
                        <a:pt x="11" y="4"/>
                      </a:move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771"/>
                      </a:lnTo>
                      <a:lnTo>
                        <a:pt x="11" y="76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20" name="Freeform 112"/>
                <p:cNvSpPr>
                  <a:spLocks/>
                </p:cNvSpPr>
                <p:nvPr/>
              </p:nvSpPr>
              <p:spPr bwMode="auto">
                <a:xfrm>
                  <a:off x="1505" y="-8226"/>
                  <a:ext cx="11" cy="765"/>
                </a:xfrm>
                <a:custGeom>
                  <a:avLst/>
                  <a:gdLst>
                    <a:gd name="T0" fmla="*/ 2 w 11"/>
                    <a:gd name="T1" fmla="*/ 3 h 765"/>
                    <a:gd name="T2" fmla="*/ 0 w 11"/>
                    <a:gd name="T3" fmla="*/ 0 h 765"/>
                    <a:gd name="T4" fmla="*/ 0 w 11"/>
                    <a:gd name="T5" fmla="*/ 764 h 765"/>
                    <a:gd name="T6" fmla="*/ 5 w 11"/>
                    <a:gd name="T7" fmla="*/ 764 h 765"/>
                    <a:gd name="T8" fmla="*/ 7 w 11"/>
                    <a:gd name="T9" fmla="*/ 764 h 765"/>
                    <a:gd name="T10" fmla="*/ 8 w 11"/>
                    <a:gd name="T11" fmla="*/ 764 h 765"/>
                    <a:gd name="T12" fmla="*/ 11 w 11"/>
                    <a:gd name="T13" fmla="*/ 765 h 765"/>
                    <a:gd name="T14" fmla="*/ 11 w 11"/>
                    <a:gd name="T15" fmla="*/ 7 h 765"/>
                    <a:gd name="T16" fmla="*/ 6 w 11"/>
                    <a:gd name="T17" fmla="*/ 4 h 765"/>
                    <a:gd name="T18" fmla="*/ 3 w 11"/>
                    <a:gd name="T19" fmla="*/ 3 h 765"/>
                    <a:gd name="T20" fmla="*/ 2 w 11"/>
                    <a:gd name="T21" fmla="*/ 3 h 7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" h="765">
                      <a:moveTo>
                        <a:pt x="2" y="3"/>
                      </a:moveTo>
                      <a:lnTo>
                        <a:pt x="0" y="0"/>
                      </a:lnTo>
                      <a:lnTo>
                        <a:pt x="0" y="764"/>
                      </a:lnTo>
                      <a:lnTo>
                        <a:pt x="5" y="764"/>
                      </a:lnTo>
                      <a:lnTo>
                        <a:pt x="7" y="764"/>
                      </a:lnTo>
                      <a:lnTo>
                        <a:pt x="8" y="764"/>
                      </a:lnTo>
                      <a:lnTo>
                        <a:pt x="11" y="765"/>
                      </a:lnTo>
                      <a:lnTo>
                        <a:pt x="11" y="7"/>
                      </a:lnTo>
                      <a:lnTo>
                        <a:pt x="6" y="4"/>
                      </a:lnTo>
                      <a:lnTo>
                        <a:pt x="3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21" name="Freeform 113"/>
                <p:cNvSpPr>
                  <a:spLocks/>
                </p:cNvSpPr>
                <p:nvPr/>
              </p:nvSpPr>
              <p:spPr bwMode="auto">
                <a:xfrm>
                  <a:off x="1551" y="-8247"/>
                  <a:ext cx="11" cy="818"/>
                </a:xfrm>
                <a:custGeom>
                  <a:avLst/>
                  <a:gdLst>
                    <a:gd name="T0" fmla="*/ 1 w 11"/>
                    <a:gd name="T1" fmla="*/ 19 h 818"/>
                    <a:gd name="T2" fmla="*/ 0 w 11"/>
                    <a:gd name="T3" fmla="*/ 19 h 818"/>
                    <a:gd name="T4" fmla="*/ 0 w 11"/>
                    <a:gd name="T5" fmla="*/ 20 h 818"/>
                    <a:gd name="T6" fmla="*/ 0 w 11"/>
                    <a:gd name="T7" fmla="*/ 802 h 818"/>
                    <a:gd name="T8" fmla="*/ 6 w 11"/>
                    <a:gd name="T9" fmla="*/ 809 h 818"/>
                    <a:gd name="T10" fmla="*/ 11 w 11"/>
                    <a:gd name="T11" fmla="*/ 818 h 818"/>
                    <a:gd name="T12" fmla="*/ 11 w 11"/>
                    <a:gd name="T13" fmla="*/ 0 h 818"/>
                    <a:gd name="T14" fmla="*/ 9 w 11"/>
                    <a:gd name="T15" fmla="*/ 4 h 818"/>
                    <a:gd name="T16" fmla="*/ 8 w 11"/>
                    <a:gd name="T17" fmla="*/ 9 h 818"/>
                    <a:gd name="T18" fmla="*/ 1 w 11"/>
                    <a:gd name="T19" fmla="*/ 19 h 8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818">
                      <a:moveTo>
                        <a:pt x="1" y="19"/>
                      </a:move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802"/>
                      </a:lnTo>
                      <a:lnTo>
                        <a:pt x="6" y="809"/>
                      </a:lnTo>
                      <a:lnTo>
                        <a:pt x="11" y="818"/>
                      </a:lnTo>
                      <a:lnTo>
                        <a:pt x="11" y="0"/>
                      </a:lnTo>
                      <a:lnTo>
                        <a:pt x="9" y="4"/>
                      </a:lnTo>
                      <a:lnTo>
                        <a:pt x="8" y="9"/>
                      </a:lnTo>
                      <a:lnTo>
                        <a:pt x="1" y="19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22" name="Freeform 114"/>
                <p:cNvSpPr>
                  <a:spLocks/>
                </p:cNvSpPr>
                <p:nvPr/>
              </p:nvSpPr>
              <p:spPr bwMode="auto">
                <a:xfrm>
                  <a:off x="1527" y="-8218"/>
                  <a:ext cx="13" cy="765"/>
                </a:xfrm>
                <a:custGeom>
                  <a:avLst/>
                  <a:gdLst>
                    <a:gd name="T0" fmla="*/ 3 w 13"/>
                    <a:gd name="T1" fmla="*/ 1 h 765"/>
                    <a:gd name="T2" fmla="*/ 0 w 13"/>
                    <a:gd name="T3" fmla="*/ 1 h 765"/>
                    <a:gd name="T4" fmla="*/ 0 w 13"/>
                    <a:gd name="T5" fmla="*/ 760 h 765"/>
                    <a:gd name="T6" fmla="*/ 13 w 13"/>
                    <a:gd name="T7" fmla="*/ 765 h 765"/>
                    <a:gd name="T8" fmla="*/ 13 w 13"/>
                    <a:gd name="T9" fmla="*/ 0 h 765"/>
                    <a:gd name="T10" fmla="*/ 8 w 13"/>
                    <a:gd name="T11" fmla="*/ 0 h 765"/>
                    <a:gd name="T12" fmla="*/ 3 w 13"/>
                    <a:gd name="T13" fmla="*/ 1 h 7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765">
                      <a:moveTo>
                        <a:pt x="3" y="1"/>
                      </a:moveTo>
                      <a:lnTo>
                        <a:pt x="0" y="1"/>
                      </a:lnTo>
                      <a:lnTo>
                        <a:pt x="0" y="760"/>
                      </a:lnTo>
                      <a:lnTo>
                        <a:pt x="13" y="765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23" name="Freeform 115"/>
                <p:cNvSpPr>
                  <a:spLocks/>
                </p:cNvSpPr>
                <p:nvPr/>
              </p:nvSpPr>
              <p:spPr bwMode="auto">
                <a:xfrm>
                  <a:off x="1516" y="-8219"/>
                  <a:ext cx="11" cy="761"/>
                </a:xfrm>
                <a:custGeom>
                  <a:avLst/>
                  <a:gdLst>
                    <a:gd name="T0" fmla="*/ 11 w 11"/>
                    <a:gd name="T1" fmla="*/ 2 h 761"/>
                    <a:gd name="T2" fmla="*/ 0 w 11"/>
                    <a:gd name="T3" fmla="*/ 0 h 761"/>
                    <a:gd name="T4" fmla="*/ 0 w 11"/>
                    <a:gd name="T5" fmla="*/ 758 h 761"/>
                    <a:gd name="T6" fmla="*/ 11 w 11"/>
                    <a:gd name="T7" fmla="*/ 761 h 761"/>
                    <a:gd name="T8" fmla="*/ 11 w 11"/>
                    <a:gd name="T9" fmla="*/ 2 h 7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761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758"/>
                      </a:lnTo>
                      <a:lnTo>
                        <a:pt x="11" y="761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EDED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24" name="Freeform 116"/>
                <p:cNvSpPr>
                  <a:spLocks/>
                </p:cNvSpPr>
                <p:nvPr/>
              </p:nvSpPr>
              <p:spPr bwMode="auto">
                <a:xfrm>
                  <a:off x="1540" y="-8227"/>
                  <a:ext cx="11" cy="782"/>
                </a:xfrm>
                <a:custGeom>
                  <a:avLst/>
                  <a:gdLst>
                    <a:gd name="T0" fmla="*/ 11 w 11"/>
                    <a:gd name="T1" fmla="*/ 0 h 782"/>
                    <a:gd name="T2" fmla="*/ 5 w 11"/>
                    <a:gd name="T3" fmla="*/ 5 h 782"/>
                    <a:gd name="T4" fmla="*/ 0 w 11"/>
                    <a:gd name="T5" fmla="*/ 9 h 782"/>
                    <a:gd name="T6" fmla="*/ 0 w 11"/>
                    <a:gd name="T7" fmla="*/ 774 h 782"/>
                    <a:gd name="T8" fmla="*/ 5 w 11"/>
                    <a:gd name="T9" fmla="*/ 777 h 782"/>
                    <a:gd name="T10" fmla="*/ 11 w 11"/>
                    <a:gd name="T11" fmla="*/ 782 h 782"/>
                    <a:gd name="T12" fmla="*/ 11 w 11"/>
                    <a:gd name="T13" fmla="*/ 0 h 7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782">
                      <a:moveTo>
                        <a:pt x="11" y="0"/>
                      </a:moveTo>
                      <a:lnTo>
                        <a:pt x="5" y="5"/>
                      </a:lnTo>
                      <a:lnTo>
                        <a:pt x="0" y="9"/>
                      </a:lnTo>
                      <a:lnTo>
                        <a:pt x="0" y="774"/>
                      </a:lnTo>
                      <a:lnTo>
                        <a:pt x="5" y="777"/>
                      </a:lnTo>
                      <a:lnTo>
                        <a:pt x="11" y="78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25" name="Freeform 117"/>
                <p:cNvSpPr>
                  <a:spLocks/>
                </p:cNvSpPr>
                <p:nvPr/>
              </p:nvSpPr>
              <p:spPr bwMode="auto">
                <a:xfrm>
                  <a:off x="1527" y="-8333"/>
                  <a:ext cx="13" cy="34"/>
                </a:xfrm>
                <a:custGeom>
                  <a:avLst/>
                  <a:gdLst>
                    <a:gd name="T0" fmla="*/ 13 w 13"/>
                    <a:gd name="T1" fmla="*/ 0 h 34"/>
                    <a:gd name="T2" fmla="*/ 6 w 13"/>
                    <a:gd name="T3" fmla="*/ 2 h 34"/>
                    <a:gd name="T4" fmla="*/ 0 w 13"/>
                    <a:gd name="T5" fmla="*/ 5 h 34"/>
                    <a:gd name="T6" fmla="*/ 0 w 13"/>
                    <a:gd name="T7" fmla="*/ 32 h 34"/>
                    <a:gd name="T8" fmla="*/ 1 w 13"/>
                    <a:gd name="T9" fmla="*/ 32 h 34"/>
                    <a:gd name="T10" fmla="*/ 13 w 13"/>
                    <a:gd name="T11" fmla="*/ 34 h 34"/>
                    <a:gd name="T12" fmla="*/ 13 w 13"/>
                    <a:gd name="T1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34">
                      <a:moveTo>
                        <a:pt x="13" y="0"/>
                      </a:moveTo>
                      <a:lnTo>
                        <a:pt x="6" y="2"/>
                      </a:lnTo>
                      <a:lnTo>
                        <a:pt x="0" y="5"/>
                      </a:lnTo>
                      <a:lnTo>
                        <a:pt x="0" y="32"/>
                      </a:lnTo>
                      <a:lnTo>
                        <a:pt x="1" y="32"/>
                      </a:lnTo>
                      <a:lnTo>
                        <a:pt x="13" y="3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26" name="Freeform 118"/>
                <p:cNvSpPr>
                  <a:spLocks/>
                </p:cNvSpPr>
                <p:nvPr/>
              </p:nvSpPr>
              <p:spPr bwMode="auto">
                <a:xfrm>
                  <a:off x="1505" y="-8327"/>
                  <a:ext cx="11" cy="35"/>
                </a:xfrm>
                <a:custGeom>
                  <a:avLst/>
                  <a:gdLst>
                    <a:gd name="T0" fmla="*/ 11 w 11"/>
                    <a:gd name="T1" fmla="*/ 0 h 35"/>
                    <a:gd name="T2" fmla="*/ 7 w 11"/>
                    <a:gd name="T3" fmla="*/ 0 h 35"/>
                    <a:gd name="T4" fmla="*/ 5 w 11"/>
                    <a:gd name="T5" fmla="*/ 1 h 35"/>
                    <a:gd name="T6" fmla="*/ 0 w 11"/>
                    <a:gd name="T7" fmla="*/ 3 h 35"/>
                    <a:gd name="T8" fmla="*/ 0 w 11"/>
                    <a:gd name="T9" fmla="*/ 35 h 35"/>
                    <a:gd name="T10" fmla="*/ 2 w 11"/>
                    <a:gd name="T11" fmla="*/ 33 h 35"/>
                    <a:gd name="T12" fmla="*/ 11 w 11"/>
                    <a:gd name="T13" fmla="*/ 30 h 35"/>
                    <a:gd name="T14" fmla="*/ 11 w 11"/>
                    <a:gd name="T15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35">
                      <a:moveTo>
                        <a:pt x="11" y="0"/>
                      </a:move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0" y="3"/>
                      </a:lnTo>
                      <a:lnTo>
                        <a:pt x="0" y="35"/>
                      </a:lnTo>
                      <a:lnTo>
                        <a:pt x="2" y="33"/>
                      </a:lnTo>
                      <a:lnTo>
                        <a:pt x="11" y="3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27" name="Freeform 119"/>
                <p:cNvSpPr>
                  <a:spLocks/>
                </p:cNvSpPr>
                <p:nvPr/>
              </p:nvSpPr>
              <p:spPr bwMode="auto">
                <a:xfrm>
                  <a:off x="1516" y="-8328"/>
                  <a:ext cx="11" cy="31"/>
                </a:xfrm>
                <a:custGeom>
                  <a:avLst/>
                  <a:gdLst>
                    <a:gd name="T0" fmla="*/ 11 w 11"/>
                    <a:gd name="T1" fmla="*/ 0 h 31"/>
                    <a:gd name="T2" fmla="*/ 5 w 11"/>
                    <a:gd name="T3" fmla="*/ 0 h 31"/>
                    <a:gd name="T4" fmla="*/ 0 w 11"/>
                    <a:gd name="T5" fmla="*/ 1 h 31"/>
                    <a:gd name="T6" fmla="*/ 0 w 11"/>
                    <a:gd name="T7" fmla="*/ 31 h 31"/>
                    <a:gd name="T8" fmla="*/ 11 w 11"/>
                    <a:gd name="T9" fmla="*/ 27 h 31"/>
                    <a:gd name="T10" fmla="*/ 11 w 11"/>
                    <a:gd name="T11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31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31"/>
                      </a:lnTo>
                      <a:lnTo>
                        <a:pt x="11" y="2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28" name="Freeform 120"/>
                <p:cNvSpPr>
                  <a:spLocks/>
                </p:cNvSpPr>
                <p:nvPr/>
              </p:nvSpPr>
              <p:spPr bwMode="auto">
                <a:xfrm>
                  <a:off x="1551" y="-8357"/>
                  <a:ext cx="11" cy="85"/>
                </a:xfrm>
                <a:custGeom>
                  <a:avLst/>
                  <a:gdLst>
                    <a:gd name="T0" fmla="*/ 0 w 11"/>
                    <a:gd name="T1" fmla="*/ 66 h 85"/>
                    <a:gd name="T2" fmla="*/ 1 w 11"/>
                    <a:gd name="T3" fmla="*/ 68 h 85"/>
                    <a:gd name="T4" fmla="*/ 8 w 11"/>
                    <a:gd name="T5" fmla="*/ 75 h 85"/>
                    <a:gd name="T6" fmla="*/ 11 w 11"/>
                    <a:gd name="T7" fmla="*/ 85 h 85"/>
                    <a:gd name="T8" fmla="*/ 11 w 11"/>
                    <a:gd name="T9" fmla="*/ 0 h 85"/>
                    <a:gd name="T10" fmla="*/ 9 w 11"/>
                    <a:gd name="T11" fmla="*/ 4 h 85"/>
                    <a:gd name="T12" fmla="*/ 6 w 11"/>
                    <a:gd name="T13" fmla="*/ 9 h 85"/>
                    <a:gd name="T14" fmla="*/ 0 w 11"/>
                    <a:gd name="T15" fmla="*/ 16 h 85"/>
                    <a:gd name="T16" fmla="*/ 0 w 11"/>
                    <a:gd name="T17" fmla="*/ 66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85">
                      <a:moveTo>
                        <a:pt x="0" y="66"/>
                      </a:moveTo>
                      <a:lnTo>
                        <a:pt x="1" y="68"/>
                      </a:lnTo>
                      <a:lnTo>
                        <a:pt x="8" y="75"/>
                      </a:lnTo>
                      <a:lnTo>
                        <a:pt x="11" y="85"/>
                      </a:lnTo>
                      <a:lnTo>
                        <a:pt x="11" y="0"/>
                      </a:lnTo>
                      <a:lnTo>
                        <a:pt x="9" y="4"/>
                      </a:lnTo>
                      <a:lnTo>
                        <a:pt x="6" y="9"/>
                      </a:lnTo>
                      <a:lnTo>
                        <a:pt x="0" y="1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29" name="Freeform 121"/>
                <p:cNvSpPr>
                  <a:spLocks/>
                </p:cNvSpPr>
                <p:nvPr/>
              </p:nvSpPr>
              <p:spPr bwMode="auto">
                <a:xfrm>
                  <a:off x="1540" y="-8341"/>
                  <a:ext cx="11" cy="50"/>
                </a:xfrm>
                <a:custGeom>
                  <a:avLst/>
                  <a:gdLst>
                    <a:gd name="T0" fmla="*/ 11 w 11"/>
                    <a:gd name="T1" fmla="*/ 0 h 50"/>
                    <a:gd name="T2" fmla="*/ 5 w 11"/>
                    <a:gd name="T3" fmla="*/ 5 h 50"/>
                    <a:gd name="T4" fmla="*/ 0 w 11"/>
                    <a:gd name="T5" fmla="*/ 8 h 50"/>
                    <a:gd name="T6" fmla="*/ 0 w 11"/>
                    <a:gd name="T7" fmla="*/ 42 h 50"/>
                    <a:gd name="T8" fmla="*/ 5 w 11"/>
                    <a:gd name="T9" fmla="*/ 44 h 50"/>
                    <a:gd name="T10" fmla="*/ 11 w 11"/>
                    <a:gd name="T11" fmla="*/ 50 h 50"/>
                    <a:gd name="T12" fmla="*/ 11 w 11"/>
                    <a:gd name="T1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50">
                      <a:moveTo>
                        <a:pt x="11" y="0"/>
                      </a:moveTo>
                      <a:lnTo>
                        <a:pt x="5" y="5"/>
                      </a:lnTo>
                      <a:lnTo>
                        <a:pt x="0" y="8"/>
                      </a:lnTo>
                      <a:lnTo>
                        <a:pt x="0" y="42"/>
                      </a:lnTo>
                      <a:lnTo>
                        <a:pt x="5" y="44"/>
                      </a:lnTo>
                      <a:lnTo>
                        <a:pt x="11" y="5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30" name="Freeform 122"/>
                <p:cNvSpPr>
                  <a:spLocks/>
                </p:cNvSpPr>
                <p:nvPr/>
              </p:nvSpPr>
              <p:spPr bwMode="auto">
                <a:xfrm>
                  <a:off x="1493" y="-8241"/>
                  <a:ext cx="12" cy="779"/>
                </a:xfrm>
                <a:custGeom>
                  <a:avLst/>
                  <a:gdLst>
                    <a:gd name="T0" fmla="*/ 12 w 12"/>
                    <a:gd name="T1" fmla="*/ 15 h 779"/>
                    <a:gd name="T2" fmla="*/ 5 w 12"/>
                    <a:gd name="T3" fmla="*/ 9 h 779"/>
                    <a:gd name="T4" fmla="*/ 0 w 12"/>
                    <a:gd name="T5" fmla="*/ 0 h 779"/>
                    <a:gd name="T6" fmla="*/ 0 w 12"/>
                    <a:gd name="T7" fmla="*/ 779 h 779"/>
                    <a:gd name="T8" fmla="*/ 2 w 12"/>
                    <a:gd name="T9" fmla="*/ 779 h 779"/>
                    <a:gd name="T10" fmla="*/ 12 w 12"/>
                    <a:gd name="T11" fmla="*/ 779 h 779"/>
                    <a:gd name="T12" fmla="*/ 12 w 12"/>
                    <a:gd name="T13" fmla="*/ 15 h 7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779">
                      <a:moveTo>
                        <a:pt x="12" y="15"/>
                      </a:moveTo>
                      <a:lnTo>
                        <a:pt x="5" y="9"/>
                      </a:lnTo>
                      <a:lnTo>
                        <a:pt x="0" y="0"/>
                      </a:lnTo>
                      <a:lnTo>
                        <a:pt x="0" y="779"/>
                      </a:lnTo>
                      <a:lnTo>
                        <a:pt x="2" y="779"/>
                      </a:lnTo>
                      <a:lnTo>
                        <a:pt x="12" y="779"/>
                      </a:lnTo>
                      <a:lnTo>
                        <a:pt x="12" y="15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31" name="Freeform 123"/>
                <p:cNvSpPr>
                  <a:spLocks/>
                </p:cNvSpPr>
                <p:nvPr/>
              </p:nvSpPr>
              <p:spPr bwMode="auto">
                <a:xfrm>
                  <a:off x="1436" y="-7399"/>
                  <a:ext cx="11" cy="51"/>
                </a:xfrm>
                <a:custGeom>
                  <a:avLst/>
                  <a:gdLst>
                    <a:gd name="T0" fmla="*/ 11 w 11"/>
                    <a:gd name="T1" fmla="*/ 10 h 51"/>
                    <a:gd name="T2" fmla="*/ 4 w 11"/>
                    <a:gd name="T3" fmla="*/ 5 h 51"/>
                    <a:gd name="T4" fmla="*/ 0 w 11"/>
                    <a:gd name="T5" fmla="*/ 0 h 51"/>
                    <a:gd name="T6" fmla="*/ 0 w 11"/>
                    <a:gd name="T7" fmla="*/ 44 h 51"/>
                    <a:gd name="T8" fmla="*/ 11 w 11"/>
                    <a:gd name="T9" fmla="*/ 51 h 51"/>
                    <a:gd name="T10" fmla="*/ 11 w 11"/>
                    <a:gd name="T11" fmla="*/ 1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51">
                      <a:moveTo>
                        <a:pt x="11" y="10"/>
                      </a:move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11" y="51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32" name="Freeform 124"/>
                <p:cNvSpPr>
                  <a:spLocks/>
                </p:cNvSpPr>
                <p:nvPr/>
              </p:nvSpPr>
              <p:spPr bwMode="auto">
                <a:xfrm>
                  <a:off x="1471" y="-7380"/>
                  <a:ext cx="10" cy="50"/>
                </a:xfrm>
                <a:custGeom>
                  <a:avLst/>
                  <a:gdLst>
                    <a:gd name="T0" fmla="*/ 10 w 10"/>
                    <a:gd name="T1" fmla="*/ 1 h 50"/>
                    <a:gd name="T2" fmla="*/ 0 w 10"/>
                    <a:gd name="T3" fmla="*/ 0 h 50"/>
                    <a:gd name="T4" fmla="*/ 0 w 10"/>
                    <a:gd name="T5" fmla="*/ 43 h 50"/>
                    <a:gd name="T6" fmla="*/ 10 w 10"/>
                    <a:gd name="T7" fmla="*/ 50 h 50"/>
                    <a:gd name="T8" fmla="*/ 10 w 10"/>
                    <a:gd name="T9" fmla="*/ 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50">
                      <a:moveTo>
                        <a:pt x="10" y="1"/>
                      </a:move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10" y="50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33" name="Freeform 125"/>
                <p:cNvSpPr>
                  <a:spLocks/>
                </p:cNvSpPr>
                <p:nvPr/>
              </p:nvSpPr>
              <p:spPr bwMode="auto">
                <a:xfrm>
                  <a:off x="1493" y="-7379"/>
                  <a:ext cx="12" cy="59"/>
                </a:xfrm>
                <a:custGeom>
                  <a:avLst/>
                  <a:gdLst>
                    <a:gd name="T0" fmla="*/ 2 w 12"/>
                    <a:gd name="T1" fmla="*/ 1 h 59"/>
                    <a:gd name="T2" fmla="*/ 0 w 12"/>
                    <a:gd name="T3" fmla="*/ 1 h 59"/>
                    <a:gd name="T4" fmla="*/ 0 w 12"/>
                    <a:gd name="T5" fmla="*/ 55 h 59"/>
                    <a:gd name="T6" fmla="*/ 5 w 12"/>
                    <a:gd name="T7" fmla="*/ 56 h 59"/>
                    <a:gd name="T8" fmla="*/ 12 w 12"/>
                    <a:gd name="T9" fmla="*/ 59 h 59"/>
                    <a:gd name="T10" fmla="*/ 12 w 12"/>
                    <a:gd name="T11" fmla="*/ 0 h 59"/>
                    <a:gd name="T12" fmla="*/ 2 w 12"/>
                    <a:gd name="T13" fmla="*/ 1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59">
                      <a:moveTo>
                        <a:pt x="2" y="1"/>
                      </a:moveTo>
                      <a:lnTo>
                        <a:pt x="0" y="1"/>
                      </a:lnTo>
                      <a:lnTo>
                        <a:pt x="0" y="55"/>
                      </a:lnTo>
                      <a:lnTo>
                        <a:pt x="5" y="56"/>
                      </a:lnTo>
                      <a:lnTo>
                        <a:pt x="12" y="59"/>
                      </a:lnTo>
                      <a:lnTo>
                        <a:pt x="12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34" name="Freeform 126"/>
                <p:cNvSpPr>
                  <a:spLocks/>
                </p:cNvSpPr>
                <p:nvPr/>
              </p:nvSpPr>
              <p:spPr bwMode="auto">
                <a:xfrm>
                  <a:off x="1481" y="-7379"/>
                  <a:ext cx="12" cy="55"/>
                </a:xfrm>
                <a:custGeom>
                  <a:avLst/>
                  <a:gdLst>
                    <a:gd name="T0" fmla="*/ 12 w 12"/>
                    <a:gd name="T1" fmla="*/ 1 h 55"/>
                    <a:gd name="T2" fmla="*/ 0 w 12"/>
                    <a:gd name="T3" fmla="*/ 0 h 55"/>
                    <a:gd name="T4" fmla="*/ 0 w 12"/>
                    <a:gd name="T5" fmla="*/ 49 h 55"/>
                    <a:gd name="T6" fmla="*/ 6 w 12"/>
                    <a:gd name="T7" fmla="*/ 51 h 55"/>
                    <a:gd name="T8" fmla="*/ 9 w 12"/>
                    <a:gd name="T9" fmla="*/ 52 h 55"/>
                    <a:gd name="T10" fmla="*/ 12 w 12"/>
                    <a:gd name="T11" fmla="*/ 55 h 55"/>
                    <a:gd name="T12" fmla="*/ 12 w 12"/>
                    <a:gd name="T13" fmla="*/ 1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55">
                      <a:moveTo>
                        <a:pt x="12" y="1"/>
                      </a:moveTo>
                      <a:lnTo>
                        <a:pt x="0" y="0"/>
                      </a:lnTo>
                      <a:lnTo>
                        <a:pt x="0" y="49"/>
                      </a:lnTo>
                      <a:lnTo>
                        <a:pt x="6" y="51"/>
                      </a:lnTo>
                      <a:lnTo>
                        <a:pt x="9" y="52"/>
                      </a:lnTo>
                      <a:lnTo>
                        <a:pt x="12" y="55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35" name="Freeform 127"/>
                <p:cNvSpPr>
                  <a:spLocks/>
                </p:cNvSpPr>
                <p:nvPr/>
              </p:nvSpPr>
              <p:spPr bwMode="auto">
                <a:xfrm>
                  <a:off x="1447" y="-7389"/>
                  <a:ext cx="11" cy="47"/>
                </a:xfrm>
                <a:custGeom>
                  <a:avLst/>
                  <a:gdLst>
                    <a:gd name="T0" fmla="*/ 11 w 11"/>
                    <a:gd name="T1" fmla="*/ 5 h 47"/>
                    <a:gd name="T2" fmla="*/ 0 w 11"/>
                    <a:gd name="T3" fmla="*/ 0 h 47"/>
                    <a:gd name="T4" fmla="*/ 0 w 11"/>
                    <a:gd name="T5" fmla="*/ 41 h 47"/>
                    <a:gd name="T6" fmla="*/ 11 w 11"/>
                    <a:gd name="T7" fmla="*/ 47 h 47"/>
                    <a:gd name="T8" fmla="*/ 11 w 11"/>
                    <a:gd name="T9" fmla="*/ 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47">
                      <a:moveTo>
                        <a:pt x="11" y="5"/>
                      </a:moveTo>
                      <a:lnTo>
                        <a:pt x="0" y="0"/>
                      </a:lnTo>
                      <a:lnTo>
                        <a:pt x="0" y="41"/>
                      </a:lnTo>
                      <a:lnTo>
                        <a:pt x="11" y="47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36" name="Freeform 128"/>
                <p:cNvSpPr>
                  <a:spLocks/>
                </p:cNvSpPr>
                <p:nvPr/>
              </p:nvSpPr>
              <p:spPr bwMode="auto">
                <a:xfrm>
                  <a:off x="1458" y="-7384"/>
                  <a:ext cx="13" cy="47"/>
                </a:xfrm>
                <a:custGeom>
                  <a:avLst/>
                  <a:gdLst>
                    <a:gd name="T0" fmla="*/ 13 w 13"/>
                    <a:gd name="T1" fmla="*/ 4 h 47"/>
                    <a:gd name="T2" fmla="*/ 0 w 13"/>
                    <a:gd name="T3" fmla="*/ 0 h 47"/>
                    <a:gd name="T4" fmla="*/ 0 w 13"/>
                    <a:gd name="T5" fmla="*/ 42 h 47"/>
                    <a:gd name="T6" fmla="*/ 13 w 13"/>
                    <a:gd name="T7" fmla="*/ 47 h 47"/>
                    <a:gd name="T8" fmla="*/ 13 w 13"/>
                    <a:gd name="T9" fmla="*/ 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47">
                      <a:moveTo>
                        <a:pt x="13" y="4"/>
                      </a:move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13" y="47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37" name="Freeform 129"/>
                <p:cNvSpPr>
                  <a:spLocks/>
                </p:cNvSpPr>
                <p:nvPr/>
              </p:nvSpPr>
              <p:spPr bwMode="auto">
                <a:xfrm>
                  <a:off x="1551" y="-7410"/>
                  <a:ext cx="11" cy="97"/>
                </a:xfrm>
                <a:custGeom>
                  <a:avLst/>
                  <a:gdLst>
                    <a:gd name="T0" fmla="*/ 11 w 11"/>
                    <a:gd name="T1" fmla="*/ 0 h 97"/>
                    <a:gd name="T2" fmla="*/ 6 w 11"/>
                    <a:gd name="T3" fmla="*/ 7 h 97"/>
                    <a:gd name="T4" fmla="*/ 4 w 11"/>
                    <a:gd name="T5" fmla="*/ 8 h 97"/>
                    <a:gd name="T6" fmla="*/ 2 w 11"/>
                    <a:gd name="T7" fmla="*/ 11 h 97"/>
                    <a:gd name="T8" fmla="*/ 0 w 11"/>
                    <a:gd name="T9" fmla="*/ 16 h 97"/>
                    <a:gd name="T10" fmla="*/ 0 w 11"/>
                    <a:gd name="T11" fmla="*/ 92 h 97"/>
                    <a:gd name="T12" fmla="*/ 1 w 11"/>
                    <a:gd name="T13" fmla="*/ 92 h 97"/>
                    <a:gd name="T14" fmla="*/ 10 w 11"/>
                    <a:gd name="T15" fmla="*/ 95 h 97"/>
                    <a:gd name="T16" fmla="*/ 11 w 11"/>
                    <a:gd name="T17" fmla="*/ 97 h 97"/>
                    <a:gd name="T18" fmla="*/ 11 w 11"/>
                    <a:gd name="T19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97">
                      <a:moveTo>
                        <a:pt x="11" y="0"/>
                      </a:moveTo>
                      <a:lnTo>
                        <a:pt x="6" y="7"/>
                      </a:lnTo>
                      <a:lnTo>
                        <a:pt x="4" y="8"/>
                      </a:lnTo>
                      <a:lnTo>
                        <a:pt x="2" y="11"/>
                      </a:lnTo>
                      <a:lnTo>
                        <a:pt x="0" y="16"/>
                      </a:lnTo>
                      <a:lnTo>
                        <a:pt x="0" y="92"/>
                      </a:lnTo>
                      <a:lnTo>
                        <a:pt x="1" y="92"/>
                      </a:lnTo>
                      <a:lnTo>
                        <a:pt x="10" y="95"/>
                      </a:lnTo>
                      <a:lnTo>
                        <a:pt x="11" y="9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38" name="Freeform 130"/>
                <p:cNvSpPr>
                  <a:spLocks/>
                </p:cNvSpPr>
                <p:nvPr/>
              </p:nvSpPr>
              <p:spPr bwMode="auto">
                <a:xfrm>
                  <a:off x="1540" y="-7394"/>
                  <a:ext cx="11" cy="76"/>
                </a:xfrm>
                <a:custGeom>
                  <a:avLst/>
                  <a:gdLst>
                    <a:gd name="T0" fmla="*/ 11 w 11"/>
                    <a:gd name="T1" fmla="*/ 0 h 76"/>
                    <a:gd name="T2" fmla="*/ 5 w 11"/>
                    <a:gd name="T3" fmla="*/ 5 h 76"/>
                    <a:gd name="T4" fmla="*/ 0 w 11"/>
                    <a:gd name="T5" fmla="*/ 7 h 76"/>
                    <a:gd name="T6" fmla="*/ 0 w 11"/>
                    <a:gd name="T7" fmla="*/ 76 h 76"/>
                    <a:gd name="T8" fmla="*/ 11 w 11"/>
                    <a:gd name="T9" fmla="*/ 76 h 76"/>
                    <a:gd name="T10" fmla="*/ 11 w 11"/>
                    <a:gd name="T11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76">
                      <a:moveTo>
                        <a:pt x="11" y="0"/>
                      </a:moveTo>
                      <a:lnTo>
                        <a:pt x="5" y="5"/>
                      </a:lnTo>
                      <a:lnTo>
                        <a:pt x="0" y="7"/>
                      </a:lnTo>
                      <a:lnTo>
                        <a:pt x="0" y="76"/>
                      </a:lnTo>
                      <a:lnTo>
                        <a:pt x="11" y="7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39" name="Freeform 131"/>
                <p:cNvSpPr>
                  <a:spLocks/>
                </p:cNvSpPr>
                <p:nvPr/>
              </p:nvSpPr>
              <p:spPr bwMode="auto">
                <a:xfrm>
                  <a:off x="1527" y="-7387"/>
                  <a:ext cx="13" cy="70"/>
                </a:xfrm>
                <a:custGeom>
                  <a:avLst/>
                  <a:gdLst>
                    <a:gd name="T0" fmla="*/ 13 w 13"/>
                    <a:gd name="T1" fmla="*/ 0 h 70"/>
                    <a:gd name="T2" fmla="*/ 6 w 13"/>
                    <a:gd name="T3" fmla="*/ 3 h 70"/>
                    <a:gd name="T4" fmla="*/ 0 w 13"/>
                    <a:gd name="T5" fmla="*/ 5 h 70"/>
                    <a:gd name="T6" fmla="*/ 0 w 13"/>
                    <a:gd name="T7" fmla="*/ 70 h 70"/>
                    <a:gd name="T8" fmla="*/ 3 w 13"/>
                    <a:gd name="T9" fmla="*/ 70 h 70"/>
                    <a:gd name="T10" fmla="*/ 13 w 13"/>
                    <a:gd name="T11" fmla="*/ 69 h 70"/>
                    <a:gd name="T12" fmla="*/ 13 w 13"/>
                    <a:gd name="T13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70">
                      <a:moveTo>
                        <a:pt x="13" y="0"/>
                      </a:moveTo>
                      <a:lnTo>
                        <a:pt x="6" y="3"/>
                      </a:lnTo>
                      <a:lnTo>
                        <a:pt x="0" y="5"/>
                      </a:lnTo>
                      <a:lnTo>
                        <a:pt x="0" y="70"/>
                      </a:lnTo>
                      <a:lnTo>
                        <a:pt x="3" y="70"/>
                      </a:lnTo>
                      <a:lnTo>
                        <a:pt x="13" y="69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40" name="Freeform 132"/>
                <p:cNvSpPr>
                  <a:spLocks/>
                </p:cNvSpPr>
                <p:nvPr/>
              </p:nvSpPr>
              <p:spPr bwMode="auto">
                <a:xfrm>
                  <a:off x="1516" y="-7382"/>
                  <a:ext cx="11" cy="65"/>
                </a:xfrm>
                <a:custGeom>
                  <a:avLst/>
                  <a:gdLst>
                    <a:gd name="T0" fmla="*/ 11 w 11"/>
                    <a:gd name="T1" fmla="*/ 0 h 65"/>
                    <a:gd name="T2" fmla="*/ 5 w 11"/>
                    <a:gd name="T3" fmla="*/ 0 h 65"/>
                    <a:gd name="T4" fmla="*/ 0 w 11"/>
                    <a:gd name="T5" fmla="*/ 2 h 65"/>
                    <a:gd name="T6" fmla="*/ 0 w 11"/>
                    <a:gd name="T7" fmla="*/ 64 h 65"/>
                    <a:gd name="T8" fmla="*/ 5 w 11"/>
                    <a:gd name="T9" fmla="*/ 64 h 65"/>
                    <a:gd name="T10" fmla="*/ 7 w 11"/>
                    <a:gd name="T11" fmla="*/ 64 h 65"/>
                    <a:gd name="T12" fmla="*/ 9 w 11"/>
                    <a:gd name="T13" fmla="*/ 64 h 65"/>
                    <a:gd name="T14" fmla="*/ 11 w 11"/>
                    <a:gd name="T15" fmla="*/ 65 h 65"/>
                    <a:gd name="T16" fmla="*/ 11 w 11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65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0" y="64"/>
                      </a:lnTo>
                      <a:lnTo>
                        <a:pt x="5" y="64"/>
                      </a:lnTo>
                      <a:lnTo>
                        <a:pt x="7" y="64"/>
                      </a:lnTo>
                      <a:lnTo>
                        <a:pt x="9" y="64"/>
                      </a:lnTo>
                      <a:lnTo>
                        <a:pt x="11" y="6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41" name="Freeform 133"/>
                <p:cNvSpPr>
                  <a:spLocks/>
                </p:cNvSpPr>
                <p:nvPr/>
              </p:nvSpPr>
              <p:spPr bwMode="auto">
                <a:xfrm>
                  <a:off x="1505" y="-7380"/>
                  <a:ext cx="11" cy="62"/>
                </a:xfrm>
                <a:custGeom>
                  <a:avLst/>
                  <a:gdLst>
                    <a:gd name="T0" fmla="*/ 11 w 11"/>
                    <a:gd name="T1" fmla="*/ 0 h 62"/>
                    <a:gd name="T2" fmla="*/ 5 w 11"/>
                    <a:gd name="T3" fmla="*/ 0 h 62"/>
                    <a:gd name="T4" fmla="*/ 0 w 11"/>
                    <a:gd name="T5" fmla="*/ 1 h 62"/>
                    <a:gd name="T6" fmla="*/ 0 w 11"/>
                    <a:gd name="T7" fmla="*/ 60 h 62"/>
                    <a:gd name="T8" fmla="*/ 11 w 11"/>
                    <a:gd name="T9" fmla="*/ 62 h 62"/>
                    <a:gd name="T10" fmla="*/ 11 w 11"/>
                    <a:gd name="T11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62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60"/>
                      </a:lnTo>
                      <a:lnTo>
                        <a:pt x="11" y="6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42" name="Freeform 134"/>
                <p:cNvSpPr>
                  <a:spLocks/>
                </p:cNvSpPr>
                <p:nvPr/>
              </p:nvSpPr>
              <p:spPr bwMode="auto">
                <a:xfrm>
                  <a:off x="1458" y="-7334"/>
                  <a:ext cx="13" cy="840"/>
                </a:xfrm>
                <a:custGeom>
                  <a:avLst/>
                  <a:gdLst>
                    <a:gd name="T0" fmla="*/ 0 w 13"/>
                    <a:gd name="T1" fmla="*/ 51 h 840"/>
                    <a:gd name="T2" fmla="*/ 4 w 13"/>
                    <a:gd name="T3" fmla="*/ 55 h 840"/>
                    <a:gd name="T4" fmla="*/ 3 w 13"/>
                    <a:gd name="T5" fmla="*/ 60 h 840"/>
                    <a:gd name="T6" fmla="*/ 0 w 13"/>
                    <a:gd name="T7" fmla="*/ 59 h 840"/>
                    <a:gd name="T8" fmla="*/ 0 w 13"/>
                    <a:gd name="T9" fmla="*/ 840 h 840"/>
                    <a:gd name="T10" fmla="*/ 13 w 13"/>
                    <a:gd name="T11" fmla="*/ 839 h 840"/>
                    <a:gd name="T12" fmla="*/ 13 w 13"/>
                    <a:gd name="T13" fmla="*/ 5 h 840"/>
                    <a:gd name="T14" fmla="*/ 0 w 13"/>
                    <a:gd name="T15" fmla="*/ 0 h 840"/>
                    <a:gd name="T16" fmla="*/ 0 w 13"/>
                    <a:gd name="T17" fmla="*/ 51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840">
                      <a:moveTo>
                        <a:pt x="0" y="51"/>
                      </a:moveTo>
                      <a:lnTo>
                        <a:pt x="4" y="55"/>
                      </a:lnTo>
                      <a:lnTo>
                        <a:pt x="3" y="60"/>
                      </a:lnTo>
                      <a:lnTo>
                        <a:pt x="0" y="59"/>
                      </a:lnTo>
                      <a:lnTo>
                        <a:pt x="0" y="840"/>
                      </a:lnTo>
                      <a:lnTo>
                        <a:pt x="13" y="839"/>
                      </a:lnTo>
                      <a:lnTo>
                        <a:pt x="13" y="5"/>
                      </a:lnTo>
                      <a:lnTo>
                        <a:pt x="0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43" name="Freeform 135"/>
                <p:cNvSpPr>
                  <a:spLocks/>
                </p:cNvSpPr>
                <p:nvPr/>
              </p:nvSpPr>
              <p:spPr bwMode="auto">
                <a:xfrm>
                  <a:off x="1447" y="-7277"/>
                  <a:ext cx="11" cy="787"/>
                </a:xfrm>
                <a:custGeom>
                  <a:avLst/>
                  <a:gdLst>
                    <a:gd name="T0" fmla="*/ 11 w 11"/>
                    <a:gd name="T1" fmla="*/ 2 h 787"/>
                    <a:gd name="T2" fmla="*/ 0 w 11"/>
                    <a:gd name="T3" fmla="*/ 0 h 787"/>
                    <a:gd name="T4" fmla="*/ 0 w 11"/>
                    <a:gd name="T5" fmla="*/ 787 h 787"/>
                    <a:gd name="T6" fmla="*/ 11 w 11"/>
                    <a:gd name="T7" fmla="*/ 783 h 787"/>
                    <a:gd name="T8" fmla="*/ 11 w 11"/>
                    <a:gd name="T9" fmla="*/ 2 h 7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787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787"/>
                      </a:lnTo>
                      <a:lnTo>
                        <a:pt x="11" y="783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44" name="Freeform 136"/>
                <p:cNvSpPr>
                  <a:spLocks/>
                </p:cNvSpPr>
                <p:nvPr/>
              </p:nvSpPr>
              <p:spPr bwMode="auto">
                <a:xfrm>
                  <a:off x="1436" y="-7278"/>
                  <a:ext cx="11" cy="795"/>
                </a:xfrm>
                <a:custGeom>
                  <a:avLst/>
                  <a:gdLst>
                    <a:gd name="T0" fmla="*/ 11 w 11"/>
                    <a:gd name="T1" fmla="*/ 1 h 795"/>
                    <a:gd name="T2" fmla="*/ 0 w 11"/>
                    <a:gd name="T3" fmla="*/ 0 h 795"/>
                    <a:gd name="T4" fmla="*/ 0 w 11"/>
                    <a:gd name="T5" fmla="*/ 795 h 795"/>
                    <a:gd name="T6" fmla="*/ 2 w 11"/>
                    <a:gd name="T7" fmla="*/ 794 h 795"/>
                    <a:gd name="T8" fmla="*/ 4 w 11"/>
                    <a:gd name="T9" fmla="*/ 791 h 795"/>
                    <a:gd name="T10" fmla="*/ 6 w 11"/>
                    <a:gd name="T11" fmla="*/ 790 h 795"/>
                    <a:gd name="T12" fmla="*/ 11 w 11"/>
                    <a:gd name="T13" fmla="*/ 788 h 795"/>
                    <a:gd name="T14" fmla="*/ 11 w 11"/>
                    <a:gd name="T15" fmla="*/ 1 h 7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795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795"/>
                      </a:lnTo>
                      <a:lnTo>
                        <a:pt x="2" y="794"/>
                      </a:lnTo>
                      <a:lnTo>
                        <a:pt x="4" y="791"/>
                      </a:lnTo>
                      <a:lnTo>
                        <a:pt x="6" y="790"/>
                      </a:lnTo>
                      <a:lnTo>
                        <a:pt x="11" y="788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45" name="Freeform 137"/>
                <p:cNvSpPr>
                  <a:spLocks/>
                </p:cNvSpPr>
                <p:nvPr/>
              </p:nvSpPr>
              <p:spPr bwMode="auto">
                <a:xfrm>
                  <a:off x="1440" y="-7343"/>
                  <a:ext cx="7" cy="55"/>
                </a:xfrm>
                <a:custGeom>
                  <a:avLst/>
                  <a:gdLst>
                    <a:gd name="T0" fmla="*/ 7 w 7"/>
                    <a:gd name="T1" fmla="*/ 3 h 55"/>
                    <a:gd name="T2" fmla="*/ 0 w 7"/>
                    <a:gd name="T3" fmla="*/ 0 h 55"/>
                    <a:gd name="T4" fmla="*/ 0 w 7"/>
                    <a:gd name="T5" fmla="*/ 41 h 55"/>
                    <a:gd name="T6" fmla="*/ 1 w 7"/>
                    <a:gd name="T7" fmla="*/ 49 h 55"/>
                    <a:gd name="T8" fmla="*/ 7 w 7"/>
                    <a:gd name="T9" fmla="*/ 55 h 55"/>
                    <a:gd name="T10" fmla="*/ 7 w 7"/>
                    <a:gd name="T11" fmla="*/ 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55">
                      <a:moveTo>
                        <a:pt x="7" y="3"/>
                      </a:moveTo>
                      <a:lnTo>
                        <a:pt x="0" y="0"/>
                      </a:lnTo>
                      <a:lnTo>
                        <a:pt x="0" y="41"/>
                      </a:lnTo>
                      <a:lnTo>
                        <a:pt x="1" y="49"/>
                      </a:lnTo>
                      <a:lnTo>
                        <a:pt x="7" y="55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46" name="Freeform 138"/>
                <p:cNvSpPr>
                  <a:spLocks/>
                </p:cNvSpPr>
                <p:nvPr/>
              </p:nvSpPr>
              <p:spPr bwMode="auto">
                <a:xfrm>
                  <a:off x="1447" y="-7340"/>
                  <a:ext cx="11" cy="57"/>
                </a:xfrm>
                <a:custGeom>
                  <a:avLst/>
                  <a:gdLst>
                    <a:gd name="T0" fmla="*/ 11 w 11"/>
                    <a:gd name="T1" fmla="*/ 6 h 57"/>
                    <a:gd name="T2" fmla="*/ 0 w 11"/>
                    <a:gd name="T3" fmla="*/ 0 h 57"/>
                    <a:gd name="T4" fmla="*/ 0 w 11"/>
                    <a:gd name="T5" fmla="*/ 52 h 57"/>
                    <a:gd name="T6" fmla="*/ 11 w 11"/>
                    <a:gd name="T7" fmla="*/ 57 h 57"/>
                    <a:gd name="T8" fmla="*/ 11 w 11"/>
                    <a:gd name="T9" fmla="*/ 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57">
                      <a:moveTo>
                        <a:pt x="11" y="6"/>
                      </a:move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1" y="57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47" name="Freeform 139"/>
                <p:cNvSpPr>
                  <a:spLocks/>
                </p:cNvSpPr>
                <p:nvPr/>
              </p:nvSpPr>
              <p:spPr bwMode="auto">
                <a:xfrm>
                  <a:off x="1471" y="-7329"/>
                  <a:ext cx="10" cy="834"/>
                </a:xfrm>
                <a:custGeom>
                  <a:avLst/>
                  <a:gdLst>
                    <a:gd name="T0" fmla="*/ 10 w 10"/>
                    <a:gd name="T1" fmla="*/ 6 h 834"/>
                    <a:gd name="T2" fmla="*/ 0 w 10"/>
                    <a:gd name="T3" fmla="*/ 0 h 834"/>
                    <a:gd name="T4" fmla="*/ 0 w 10"/>
                    <a:gd name="T5" fmla="*/ 834 h 834"/>
                    <a:gd name="T6" fmla="*/ 10 w 10"/>
                    <a:gd name="T7" fmla="*/ 832 h 834"/>
                    <a:gd name="T8" fmla="*/ 10 w 10"/>
                    <a:gd name="T9" fmla="*/ 6 h 8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34">
                      <a:moveTo>
                        <a:pt x="10" y="6"/>
                      </a:moveTo>
                      <a:lnTo>
                        <a:pt x="0" y="0"/>
                      </a:lnTo>
                      <a:lnTo>
                        <a:pt x="0" y="834"/>
                      </a:lnTo>
                      <a:lnTo>
                        <a:pt x="10" y="832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48" name="Freeform 140"/>
                <p:cNvSpPr>
                  <a:spLocks/>
                </p:cNvSpPr>
                <p:nvPr/>
              </p:nvSpPr>
              <p:spPr bwMode="auto">
                <a:xfrm>
                  <a:off x="1481" y="-7323"/>
                  <a:ext cx="12" cy="826"/>
                </a:xfrm>
                <a:custGeom>
                  <a:avLst/>
                  <a:gdLst>
                    <a:gd name="T0" fmla="*/ 12 w 12"/>
                    <a:gd name="T1" fmla="*/ 6 h 826"/>
                    <a:gd name="T2" fmla="*/ 0 w 12"/>
                    <a:gd name="T3" fmla="*/ 0 h 826"/>
                    <a:gd name="T4" fmla="*/ 0 w 12"/>
                    <a:gd name="T5" fmla="*/ 826 h 826"/>
                    <a:gd name="T6" fmla="*/ 7 w 12"/>
                    <a:gd name="T7" fmla="*/ 826 h 826"/>
                    <a:gd name="T8" fmla="*/ 12 w 12"/>
                    <a:gd name="T9" fmla="*/ 826 h 826"/>
                    <a:gd name="T10" fmla="*/ 12 w 12"/>
                    <a:gd name="T11" fmla="*/ 6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826">
                      <a:moveTo>
                        <a:pt x="12" y="6"/>
                      </a:moveTo>
                      <a:lnTo>
                        <a:pt x="0" y="0"/>
                      </a:lnTo>
                      <a:lnTo>
                        <a:pt x="0" y="826"/>
                      </a:lnTo>
                      <a:lnTo>
                        <a:pt x="7" y="826"/>
                      </a:lnTo>
                      <a:lnTo>
                        <a:pt x="12" y="82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49" name="Freeform 141"/>
                <p:cNvSpPr>
                  <a:spLocks/>
                </p:cNvSpPr>
                <p:nvPr/>
              </p:nvSpPr>
              <p:spPr bwMode="auto">
                <a:xfrm>
                  <a:off x="1527" y="-7303"/>
                  <a:ext cx="13" cy="819"/>
                </a:xfrm>
                <a:custGeom>
                  <a:avLst/>
                  <a:gdLst>
                    <a:gd name="T0" fmla="*/ 13 w 13"/>
                    <a:gd name="T1" fmla="*/ 3 h 819"/>
                    <a:gd name="T2" fmla="*/ 0 w 13"/>
                    <a:gd name="T3" fmla="*/ 0 h 819"/>
                    <a:gd name="T4" fmla="*/ 0 w 13"/>
                    <a:gd name="T5" fmla="*/ 813 h 819"/>
                    <a:gd name="T6" fmla="*/ 5 w 13"/>
                    <a:gd name="T7" fmla="*/ 815 h 819"/>
                    <a:gd name="T8" fmla="*/ 8 w 13"/>
                    <a:gd name="T9" fmla="*/ 816 h 819"/>
                    <a:gd name="T10" fmla="*/ 11 w 13"/>
                    <a:gd name="T11" fmla="*/ 819 h 819"/>
                    <a:gd name="T12" fmla="*/ 13 w 13"/>
                    <a:gd name="T13" fmla="*/ 819 h 819"/>
                    <a:gd name="T14" fmla="*/ 13 w 13"/>
                    <a:gd name="T15" fmla="*/ 3 h 8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819">
                      <a:moveTo>
                        <a:pt x="13" y="3"/>
                      </a:moveTo>
                      <a:lnTo>
                        <a:pt x="0" y="0"/>
                      </a:lnTo>
                      <a:lnTo>
                        <a:pt x="0" y="813"/>
                      </a:lnTo>
                      <a:lnTo>
                        <a:pt x="5" y="815"/>
                      </a:lnTo>
                      <a:lnTo>
                        <a:pt x="8" y="816"/>
                      </a:lnTo>
                      <a:lnTo>
                        <a:pt x="11" y="819"/>
                      </a:lnTo>
                      <a:lnTo>
                        <a:pt x="13" y="819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50" name="Freeform 142"/>
                <p:cNvSpPr>
                  <a:spLocks/>
                </p:cNvSpPr>
                <p:nvPr/>
              </p:nvSpPr>
              <p:spPr bwMode="auto">
                <a:xfrm>
                  <a:off x="1516" y="-7305"/>
                  <a:ext cx="11" cy="815"/>
                </a:xfrm>
                <a:custGeom>
                  <a:avLst/>
                  <a:gdLst>
                    <a:gd name="T0" fmla="*/ 11 w 11"/>
                    <a:gd name="T1" fmla="*/ 2 h 815"/>
                    <a:gd name="T2" fmla="*/ 0 w 11"/>
                    <a:gd name="T3" fmla="*/ 0 h 815"/>
                    <a:gd name="T4" fmla="*/ 0 w 11"/>
                    <a:gd name="T5" fmla="*/ 811 h 815"/>
                    <a:gd name="T6" fmla="*/ 11 w 11"/>
                    <a:gd name="T7" fmla="*/ 815 h 815"/>
                    <a:gd name="T8" fmla="*/ 11 w 11"/>
                    <a:gd name="T9" fmla="*/ 2 h 8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815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811"/>
                      </a:lnTo>
                      <a:lnTo>
                        <a:pt x="11" y="815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51" name="Freeform 143"/>
                <p:cNvSpPr>
                  <a:spLocks/>
                </p:cNvSpPr>
                <p:nvPr/>
              </p:nvSpPr>
              <p:spPr bwMode="auto">
                <a:xfrm>
                  <a:off x="1505" y="-7310"/>
                  <a:ext cx="11" cy="816"/>
                </a:xfrm>
                <a:custGeom>
                  <a:avLst/>
                  <a:gdLst>
                    <a:gd name="T0" fmla="*/ 11 w 11"/>
                    <a:gd name="T1" fmla="*/ 5 h 816"/>
                    <a:gd name="T2" fmla="*/ 10 w 11"/>
                    <a:gd name="T3" fmla="*/ 5 h 816"/>
                    <a:gd name="T4" fmla="*/ 0 w 11"/>
                    <a:gd name="T5" fmla="*/ 0 h 816"/>
                    <a:gd name="T6" fmla="*/ 0 w 11"/>
                    <a:gd name="T7" fmla="*/ 813 h 816"/>
                    <a:gd name="T8" fmla="*/ 11 w 11"/>
                    <a:gd name="T9" fmla="*/ 816 h 816"/>
                    <a:gd name="T10" fmla="*/ 11 w 11"/>
                    <a:gd name="T11" fmla="*/ 5 h 8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816">
                      <a:moveTo>
                        <a:pt x="11" y="5"/>
                      </a:moveTo>
                      <a:lnTo>
                        <a:pt x="10" y="5"/>
                      </a:lnTo>
                      <a:lnTo>
                        <a:pt x="0" y="0"/>
                      </a:lnTo>
                      <a:lnTo>
                        <a:pt x="0" y="813"/>
                      </a:lnTo>
                      <a:lnTo>
                        <a:pt x="11" y="816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52" name="Freeform 144"/>
                <p:cNvSpPr>
                  <a:spLocks/>
                </p:cNvSpPr>
                <p:nvPr/>
              </p:nvSpPr>
              <p:spPr bwMode="auto">
                <a:xfrm>
                  <a:off x="1551" y="-7305"/>
                  <a:ext cx="11" cy="3693"/>
                </a:xfrm>
                <a:custGeom>
                  <a:avLst/>
                  <a:gdLst>
                    <a:gd name="T0" fmla="*/ 11 w 11"/>
                    <a:gd name="T1" fmla="*/ 0 h 3693"/>
                    <a:gd name="T2" fmla="*/ 10 w 11"/>
                    <a:gd name="T3" fmla="*/ 5 h 3693"/>
                    <a:gd name="T4" fmla="*/ 0 w 11"/>
                    <a:gd name="T5" fmla="*/ 6 h 3693"/>
                    <a:gd name="T6" fmla="*/ 0 w 11"/>
                    <a:gd name="T7" fmla="*/ 832 h 3693"/>
                    <a:gd name="T8" fmla="*/ 0 w 11"/>
                    <a:gd name="T9" fmla="*/ 833 h 3693"/>
                    <a:gd name="T10" fmla="*/ 1 w 11"/>
                    <a:gd name="T11" fmla="*/ 836 h 3693"/>
                    <a:gd name="T12" fmla="*/ 4 w 11"/>
                    <a:gd name="T13" fmla="*/ 841 h 3693"/>
                    <a:gd name="T14" fmla="*/ 6 w 11"/>
                    <a:gd name="T15" fmla="*/ 851 h 3693"/>
                    <a:gd name="T16" fmla="*/ 4 w 11"/>
                    <a:gd name="T17" fmla="*/ 858 h 3693"/>
                    <a:gd name="T18" fmla="*/ 0 w 11"/>
                    <a:gd name="T19" fmla="*/ 868 h 3693"/>
                    <a:gd name="T20" fmla="*/ 0 w 11"/>
                    <a:gd name="T21" fmla="*/ 935 h 3693"/>
                    <a:gd name="T22" fmla="*/ 4 w 11"/>
                    <a:gd name="T23" fmla="*/ 943 h 3693"/>
                    <a:gd name="T24" fmla="*/ 6 w 11"/>
                    <a:gd name="T25" fmla="*/ 955 h 3693"/>
                    <a:gd name="T26" fmla="*/ 5 w 11"/>
                    <a:gd name="T27" fmla="*/ 960 h 3693"/>
                    <a:gd name="T28" fmla="*/ 4 w 11"/>
                    <a:gd name="T29" fmla="*/ 962 h 3693"/>
                    <a:gd name="T30" fmla="*/ 4 w 11"/>
                    <a:gd name="T31" fmla="*/ 966 h 3693"/>
                    <a:gd name="T32" fmla="*/ 1 w 11"/>
                    <a:gd name="T33" fmla="*/ 971 h 3693"/>
                    <a:gd name="T34" fmla="*/ 0 w 11"/>
                    <a:gd name="T35" fmla="*/ 973 h 3693"/>
                    <a:gd name="T36" fmla="*/ 0 w 11"/>
                    <a:gd name="T37" fmla="*/ 977 h 3693"/>
                    <a:gd name="T38" fmla="*/ 0 w 11"/>
                    <a:gd name="T39" fmla="*/ 1779 h 3693"/>
                    <a:gd name="T40" fmla="*/ 4 w 11"/>
                    <a:gd name="T41" fmla="*/ 1787 h 3693"/>
                    <a:gd name="T42" fmla="*/ 6 w 11"/>
                    <a:gd name="T43" fmla="*/ 1797 h 3693"/>
                    <a:gd name="T44" fmla="*/ 4 w 11"/>
                    <a:gd name="T45" fmla="*/ 1805 h 3693"/>
                    <a:gd name="T46" fmla="*/ 1 w 11"/>
                    <a:gd name="T47" fmla="*/ 1809 h 3693"/>
                    <a:gd name="T48" fmla="*/ 0 w 11"/>
                    <a:gd name="T49" fmla="*/ 1814 h 3693"/>
                    <a:gd name="T50" fmla="*/ 0 w 11"/>
                    <a:gd name="T51" fmla="*/ 1882 h 3693"/>
                    <a:gd name="T52" fmla="*/ 4 w 11"/>
                    <a:gd name="T53" fmla="*/ 1892 h 3693"/>
                    <a:gd name="T54" fmla="*/ 6 w 11"/>
                    <a:gd name="T55" fmla="*/ 1905 h 3693"/>
                    <a:gd name="T56" fmla="*/ 0 w 11"/>
                    <a:gd name="T57" fmla="*/ 1922 h 3693"/>
                    <a:gd name="T58" fmla="*/ 0 w 11"/>
                    <a:gd name="T59" fmla="*/ 2711 h 3693"/>
                    <a:gd name="T60" fmla="*/ 4 w 11"/>
                    <a:gd name="T61" fmla="*/ 2720 h 3693"/>
                    <a:gd name="T62" fmla="*/ 6 w 11"/>
                    <a:gd name="T63" fmla="*/ 2730 h 3693"/>
                    <a:gd name="T64" fmla="*/ 4 w 11"/>
                    <a:gd name="T65" fmla="*/ 2738 h 3693"/>
                    <a:gd name="T66" fmla="*/ 0 w 11"/>
                    <a:gd name="T67" fmla="*/ 2748 h 3693"/>
                    <a:gd name="T68" fmla="*/ 0 w 11"/>
                    <a:gd name="T69" fmla="*/ 2793 h 3693"/>
                    <a:gd name="T70" fmla="*/ 5 w 11"/>
                    <a:gd name="T71" fmla="*/ 2793 h 3693"/>
                    <a:gd name="T72" fmla="*/ 5 w 11"/>
                    <a:gd name="T73" fmla="*/ 2848 h 3693"/>
                    <a:gd name="T74" fmla="*/ 0 w 11"/>
                    <a:gd name="T75" fmla="*/ 2848 h 3693"/>
                    <a:gd name="T76" fmla="*/ 0 w 11"/>
                    <a:gd name="T77" fmla="*/ 3678 h 3693"/>
                    <a:gd name="T78" fmla="*/ 6 w 11"/>
                    <a:gd name="T79" fmla="*/ 3684 h 3693"/>
                    <a:gd name="T80" fmla="*/ 11 w 11"/>
                    <a:gd name="T81" fmla="*/ 3693 h 3693"/>
                    <a:gd name="T82" fmla="*/ 11 w 11"/>
                    <a:gd name="T83" fmla="*/ 0 h 36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1" h="3693">
                      <a:moveTo>
                        <a:pt x="11" y="0"/>
                      </a:moveTo>
                      <a:lnTo>
                        <a:pt x="10" y="5"/>
                      </a:lnTo>
                      <a:lnTo>
                        <a:pt x="0" y="6"/>
                      </a:lnTo>
                      <a:lnTo>
                        <a:pt x="0" y="832"/>
                      </a:lnTo>
                      <a:lnTo>
                        <a:pt x="0" y="833"/>
                      </a:lnTo>
                      <a:lnTo>
                        <a:pt x="1" y="836"/>
                      </a:lnTo>
                      <a:lnTo>
                        <a:pt x="4" y="841"/>
                      </a:lnTo>
                      <a:lnTo>
                        <a:pt x="6" y="851"/>
                      </a:lnTo>
                      <a:lnTo>
                        <a:pt x="4" y="858"/>
                      </a:lnTo>
                      <a:lnTo>
                        <a:pt x="0" y="868"/>
                      </a:lnTo>
                      <a:lnTo>
                        <a:pt x="0" y="935"/>
                      </a:lnTo>
                      <a:lnTo>
                        <a:pt x="4" y="943"/>
                      </a:lnTo>
                      <a:lnTo>
                        <a:pt x="6" y="955"/>
                      </a:lnTo>
                      <a:lnTo>
                        <a:pt x="5" y="960"/>
                      </a:lnTo>
                      <a:lnTo>
                        <a:pt x="4" y="962"/>
                      </a:lnTo>
                      <a:lnTo>
                        <a:pt x="4" y="966"/>
                      </a:lnTo>
                      <a:lnTo>
                        <a:pt x="1" y="971"/>
                      </a:lnTo>
                      <a:lnTo>
                        <a:pt x="0" y="973"/>
                      </a:lnTo>
                      <a:lnTo>
                        <a:pt x="0" y="977"/>
                      </a:lnTo>
                      <a:lnTo>
                        <a:pt x="0" y="1779"/>
                      </a:lnTo>
                      <a:lnTo>
                        <a:pt x="4" y="1787"/>
                      </a:lnTo>
                      <a:lnTo>
                        <a:pt x="6" y="1797"/>
                      </a:lnTo>
                      <a:lnTo>
                        <a:pt x="4" y="1805"/>
                      </a:lnTo>
                      <a:lnTo>
                        <a:pt x="1" y="1809"/>
                      </a:lnTo>
                      <a:lnTo>
                        <a:pt x="0" y="1814"/>
                      </a:lnTo>
                      <a:lnTo>
                        <a:pt x="0" y="1882"/>
                      </a:lnTo>
                      <a:lnTo>
                        <a:pt x="4" y="1892"/>
                      </a:lnTo>
                      <a:lnTo>
                        <a:pt x="6" y="1905"/>
                      </a:lnTo>
                      <a:lnTo>
                        <a:pt x="0" y="1922"/>
                      </a:lnTo>
                      <a:lnTo>
                        <a:pt x="0" y="2711"/>
                      </a:lnTo>
                      <a:lnTo>
                        <a:pt x="4" y="2720"/>
                      </a:lnTo>
                      <a:lnTo>
                        <a:pt x="6" y="2730"/>
                      </a:lnTo>
                      <a:lnTo>
                        <a:pt x="4" y="2738"/>
                      </a:lnTo>
                      <a:lnTo>
                        <a:pt x="0" y="2748"/>
                      </a:lnTo>
                      <a:lnTo>
                        <a:pt x="0" y="2793"/>
                      </a:lnTo>
                      <a:lnTo>
                        <a:pt x="5" y="2793"/>
                      </a:lnTo>
                      <a:lnTo>
                        <a:pt x="5" y="2848"/>
                      </a:lnTo>
                      <a:lnTo>
                        <a:pt x="0" y="2848"/>
                      </a:lnTo>
                      <a:lnTo>
                        <a:pt x="0" y="3678"/>
                      </a:lnTo>
                      <a:lnTo>
                        <a:pt x="6" y="3684"/>
                      </a:lnTo>
                      <a:lnTo>
                        <a:pt x="11" y="369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53" name="Freeform 145"/>
                <p:cNvSpPr>
                  <a:spLocks/>
                </p:cNvSpPr>
                <p:nvPr/>
              </p:nvSpPr>
              <p:spPr bwMode="auto">
                <a:xfrm>
                  <a:off x="1540" y="-7300"/>
                  <a:ext cx="11" cy="827"/>
                </a:xfrm>
                <a:custGeom>
                  <a:avLst/>
                  <a:gdLst>
                    <a:gd name="T0" fmla="*/ 11 w 11"/>
                    <a:gd name="T1" fmla="*/ 1 h 827"/>
                    <a:gd name="T2" fmla="*/ 10 w 11"/>
                    <a:gd name="T3" fmla="*/ 2 h 827"/>
                    <a:gd name="T4" fmla="*/ 0 w 11"/>
                    <a:gd name="T5" fmla="*/ 0 h 827"/>
                    <a:gd name="T6" fmla="*/ 0 w 11"/>
                    <a:gd name="T7" fmla="*/ 816 h 827"/>
                    <a:gd name="T8" fmla="*/ 6 w 11"/>
                    <a:gd name="T9" fmla="*/ 821 h 827"/>
                    <a:gd name="T10" fmla="*/ 11 w 11"/>
                    <a:gd name="T11" fmla="*/ 827 h 827"/>
                    <a:gd name="T12" fmla="*/ 11 w 11"/>
                    <a:gd name="T13" fmla="*/ 1 h 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827">
                      <a:moveTo>
                        <a:pt x="11" y="1"/>
                      </a:move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816"/>
                      </a:lnTo>
                      <a:lnTo>
                        <a:pt x="6" y="821"/>
                      </a:lnTo>
                      <a:lnTo>
                        <a:pt x="11" y="827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54" name="Freeform 146"/>
                <p:cNvSpPr>
                  <a:spLocks/>
                </p:cNvSpPr>
                <p:nvPr/>
              </p:nvSpPr>
              <p:spPr bwMode="auto">
                <a:xfrm>
                  <a:off x="1493" y="-7317"/>
                  <a:ext cx="12" cy="820"/>
                </a:xfrm>
                <a:custGeom>
                  <a:avLst/>
                  <a:gdLst>
                    <a:gd name="T0" fmla="*/ 12 w 12"/>
                    <a:gd name="T1" fmla="*/ 7 h 820"/>
                    <a:gd name="T2" fmla="*/ 0 w 12"/>
                    <a:gd name="T3" fmla="*/ 0 h 820"/>
                    <a:gd name="T4" fmla="*/ 0 w 12"/>
                    <a:gd name="T5" fmla="*/ 820 h 820"/>
                    <a:gd name="T6" fmla="*/ 12 w 12"/>
                    <a:gd name="T7" fmla="*/ 820 h 820"/>
                    <a:gd name="T8" fmla="*/ 12 w 12"/>
                    <a:gd name="T9" fmla="*/ 7 h 8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820">
                      <a:moveTo>
                        <a:pt x="12" y="7"/>
                      </a:moveTo>
                      <a:lnTo>
                        <a:pt x="0" y="0"/>
                      </a:lnTo>
                      <a:lnTo>
                        <a:pt x="0" y="820"/>
                      </a:lnTo>
                      <a:lnTo>
                        <a:pt x="12" y="820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55" name="Freeform 147"/>
                <p:cNvSpPr>
                  <a:spLocks/>
                </p:cNvSpPr>
                <p:nvPr/>
              </p:nvSpPr>
              <p:spPr bwMode="auto">
                <a:xfrm>
                  <a:off x="1458" y="-6415"/>
                  <a:ext cx="13" cy="93"/>
                </a:xfrm>
                <a:custGeom>
                  <a:avLst/>
                  <a:gdLst>
                    <a:gd name="T0" fmla="*/ 13 w 13"/>
                    <a:gd name="T1" fmla="*/ 2 h 93"/>
                    <a:gd name="T2" fmla="*/ 0 w 13"/>
                    <a:gd name="T3" fmla="*/ 0 h 93"/>
                    <a:gd name="T4" fmla="*/ 0 w 13"/>
                    <a:gd name="T5" fmla="*/ 92 h 93"/>
                    <a:gd name="T6" fmla="*/ 13 w 13"/>
                    <a:gd name="T7" fmla="*/ 93 h 93"/>
                    <a:gd name="T8" fmla="*/ 13 w 13"/>
                    <a:gd name="T9" fmla="*/ 61 h 93"/>
                    <a:gd name="T10" fmla="*/ 13 w 13"/>
                    <a:gd name="T11" fmla="*/ 60 h 93"/>
                    <a:gd name="T12" fmla="*/ 13 w 13"/>
                    <a:gd name="T13" fmla="*/ 2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93">
                      <a:moveTo>
                        <a:pt x="13" y="2"/>
                      </a:move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13" y="93"/>
                      </a:lnTo>
                      <a:lnTo>
                        <a:pt x="13" y="61"/>
                      </a:lnTo>
                      <a:lnTo>
                        <a:pt x="13" y="60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ECECE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56" name="Freeform 148"/>
                <p:cNvSpPr>
                  <a:spLocks/>
                </p:cNvSpPr>
                <p:nvPr/>
              </p:nvSpPr>
              <p:spPr bwMode="auto">
                <a:xfrm>
                  <a:off x="1447" y="-6419"/>
                  <a:ext cx="11" cy="96"/>
                </a:xfrm>
                <a:custGeom>
                  <a:avLst/>
                  <a:gdLst>
                    <a:gd name="T0" fmla="*/ 11 w 11"/>
                    <a:gd name="T1" fmla="*/ 4 h 96"/>
                    <a:gd name="T2" fmla="*/ 0 w 11"/>
                    <a:gd name="T3" fmla="*/ 0 h 96"/>
                    <a:gd name="T4" fmla="*/ 0 w 11"/>
                    <a:gd name="T5" fmla="*/ 46 h 96"/>
                    <a:gd name="T6" fmla="*/ 0 w 11"/>
                    <a:gd name="T7" fmla="*/ 92 h 96"/>
                    <a:gd name="T8" fmla="*/ 11 w 11"/>
                    <a:gd name="T9" fmla="*/ 96 h 96"/>
                    <a:gd name="T10" fmla="*/ 11 w 11"/>
                    <a:gd name="T1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96">
                      <a:moveTo>
                        <a:pt x="11" y="4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92"/>
                      </a:lnTo>
                      <a:lnTo>
                        <a:pt x="11" y="9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57" name="Freeform 149"/>
                <p:cNvSpPr>
                  <a:spLocks/>
                </p:cNvSpPr>
                <p:nvPr/>
              </p:nvSpPr>
              <p:spPr bwMode="auto">
                <a:xfrm>
                  <a:off x="1436" y="-6427"/>
                  <a:ext cx="11" cy="54"/>
                </a:xfrm>
                <a:custGeom>
                  <a:avLst/>
                  <a:gdLst>
                    <a:gd name="T0" fmla="*/ 11 w 11"/>
                    <a:gd name="T1" fmla="*/ 8 h 54"/>
                    <a:gd name="T2" fmla="*/ 4 w 11"/>
                    <a:gd name="T3" fmla="*/ 3 h 54"/>
                    <a:gd name="T4" fmla="*/ 0 w 11"/>
                    <a:gd name="T5" fmla="*/ 0 h 54"/>
                    <a:gd name="T6" fmla="*/ 0 w 11"/>
                    <a:gd name="T7" fmla="*/ 44 h 54"/>
                    <a:gd name="T8" fmla="*/ 1 w 11"/>
                    <a:gd name="T9" fmla="*/ 44 h 54"/>
                    <a:gd name="T10" fmla="*/ 10 w 11"/>
                    <a:gd name="T11" fmla="*/ 45 h 54"/>
                    <a:gd name="T12" fmla="*/ 11 w 11"/>
                    <a:gd name="T13" fmla="*/ 54 h 54"/>
                    <a:gd name="T14" fmla="*/ 11 w 11"/>
                    <a:gd name="T15" fmla="*/ 8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54">
                      <a:moveTo>
                        <a:pt x="11" y="8"/>
                      </a:move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1" y="44"/>
                      </a:lnTo>
                      <a:lnTo>
                        <a:pt x="10" y="45"/>
                      </a:lnTo>
                      <a:lnTo>
                        <a:pt x="11" y="54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58" name="Freeform 150"/>
                <p:cNvSpPr>
                  <a:spLocks/>
                </p:cNvSpPr>
                <p:nvPr/>
              </p:nvSpPr>
              <p:spPr bwMode="auto">
                <a:xfrm>
                  <a:off x="1425" y="-6440"/>
                  <a:ext cx="11" cy="73"/>
                </a:xfrm>
                <a:custGeom>
                  <a:avLst/>
                  <a:gdLst>
                    <a:gd name="T0" fmla="*/ 11 w 11"/>
                    <a:gd name="T1" fmla="*/ 13 h 73"/>
                    <a:gd name="T2" fmla="*/ 3 w 11"/>
                    <a:gd name="T3" fmla="*/ 6 h 73"/>
                    <a:gd name="T4" fmla="*/ 0 w 11"/>
                    <a:gd name="T5" fmla="*/ 0 h 73"/>
                    <a:gd name="T6" fmla="*/ 0 w 11"/>
                    <a:gd name="T7" fmla="*/ 73 h 73"/>
                    <a:gd name="T8" fmla="*/ 2 w 11"/>
                    <a:gd name="T9" fmla="*/ 63 h 73"/>
                    <a:gd name="T10" fmla="*/ 11 w 11"/>
                    <a:gd name="T11" fmla="*/ 57 h 73"/>
                    <a:gd name="T12" fmla="*/ 11 w 11"/>
                    <a:gd name="T13" fmla="*/ 1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73">
                      <a:moveTo>
                        <a:pt x="11" y="13"/>
                      </a:move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0" y="73"/>
                      </a:lnTo>
                      <a:lnTo>
                        <a:pt x="2" y="63"/>
                      </a:lnTo>
                      <a:lnTo>
                        <a:pt x="11" y="57"/>
                      </a:lnTo>
                      <a:lnTo>
                        <a:pt x="11" y="13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59" name="Freeform 151"/>
                <p:cNvSpPr>
                  <a:spLocks/>
                </p:cNvSpPr>
                <p:nvPr/>
              </p:nvSpPr>
              <p:spPr bwMode="auto">
                <a:xfrm>
                  <a:off x="1436" y="-6323"/>
                  <a:ext cx="11" cy="785"/>
                </a:xfrm>
                <a:custGeom>
                  <a:avLst/>
                  <a:gdLst>
                    <a:gd name="T0" fmla="*/ 4 w 11"/>
                    <a:gd name="T1" fmla="*/ 4 h 785"/>
                    <a:gd name="T2" fmla="*/ 0 w 11"/>
                    <a:gd name="T3" fmla="*/ 0 h 785"/>
                    <a:gd name="T4" fmla="*/ 0 w 11"/>
                    <a:gd name="T5" fmla="*/ 785 h 785"/>
                    <a:gd name="T6" fmla="*/ 2 w 11"/>
                    <a:gd name="T7" fmla="*/ 784 h 785"/>
                    <a:gd name="T8" fmla="*/ 11 w 11"/>
                    <a:gd name="T9" fmla="*/ 779 h 785"/>
                    <a:gd name="T10" fmla="*/ 11 w 11"/>
                    <a:gd name="T11" fmla="*/ 8 h 785"/>
                    <a:gd name="T12" fmla="*/ 4 w 11"/>
                    <a:gd name="T13" fmla="*/ 4 h 7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785">
                      <a:moveTo>
                        <a:pt x="4" y="4"/>
                      </a:moveTo>
                      <a:lnTo>
                        <a:pt x="0" y="0"/>
                      </a:lnTo>
                      <a:lnTo>
                        <a:pt x="0" y="785"/>
                      </a:lnTo>
                      <a:lnTo>
                        <a:pt x="2" y="784"/>
                      </a:lnTo>
                      <a:lnTo>
                        <a:pt x="11" y="779"/>
                      </a:lnTo>
                      <a:lnTo>
                        <a:pt x="11" y="8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60" name="Freeform 152"/>
                <p:cNvSpPr>
                  <a:spLocks/>
                </p:cNvSpPr>
                <p:nvPr/>
              </p:nvSpPr>
              <p:spPr bwMode="auto">
                <a:xfrm>
                  <a:off x="1425" y="-6342"/>
                  <a:ext cx="11" cy="821"/>
                </a:xfrm>
                <a:custGeom>
                  <a:avLst/>
                  <a:gdLst>
                    <a:gd name="T0" fmla="*/ 11 w 11"/>
                    <a:gd name="T1" fmla="*/ 19 h 821"/>
                    <a:gd name="T2" fmla="*/ 3 w 11"/>
                    <a:gd name="T3" fmla="*/ 9 h 821"/>
                    <a:gd name="T4" fmla="*/ 0 w 11"/>
                    <a:gd name="T5" fmla="*/ 0 h 821"/>
                    <a:gd name="T6" fmla="*/ 0 w 11"/>
                    <a:gd name="T7" fmla="*/ 821 h 821"/>
                    <a:gd name="T8" fmla="*/ 11 w 11"/>
                    <a:gd name="T9" fmla="*/ 804 h 821"/>
                    <a:gd name="T10" fmla="*/ 11 w 11"/>
                    <a:gd name="T11" fmla="*/ 19 h 8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821">
                      <a:moveTo>
                        <a:pt x="11" y="19"/>
                      </a:moveTo>
                      <a:lnTo>
                        <a:pt x="3" y="9"/>
                      </a:lnTo>
                      <a:lnTo>
                        <a:pt x="0" y="0"/>
                      </a:lnTo>
                      <a:lnTo>
                        <a:pt x="0" y="821"/>
                      </a:lnTo>
                      <a:lnTo>
                        <a:pt x="11" y="804"/>
                      </a:ln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61" name="Freeform 153"/>
                <p:cNvSpPr>
                  <a:spLocks/>
                </p:cNvSpPr>
                <p:nvPr/>
              </p:nvSpPr>
              <p:spPr bwMode="auto">
                <a:xfrm>
                  <a:off x="1436" y="-6373"/>
                  <a:ext cx="11" cy="46"/>
                </a:xfrm>
                <a:custGeom>
                  <a:avLst/>
                  <a:gdLst>
                    <a:gd name="T0" fmla="*/ 0 w 11"/>
                    <a:gd name="T1" fmla="*/ 39 h 46"/>
                    <a:gd name="T2" fmla="*/ 2 w 11"/>
                    <a:gd name="T3" fmla="*/ 41 h 46"/>
                    <a:gd name="T4" fmla="*/ 11 w 11"/>
                    <a:gd name="T5" fmla="*/ 46 h 46"/>
                    <a:gd name="T6" fmla="*/ 11 w 11"/>
                    <a:gd name="T7" fmla="*/ 0 h 46"/>
                    <a:gd name="T8" fmla="*/ 10 w 11"/>
                    <a:gd name="T9" fmla="*/ 5 h 46"/>
                    <a:gd name="T10" fmla="*/ 4 w 11"/>
                    <a:gd name="T11" fmla="*/ 8 h 46"/>
                    <a:gd name="T12" fmla="*/ 0 w 11"/>
                    <a:gd name="T13" fmla="*/ 8 h 46"/>
                    <a:gd name="T14" fmla="*/ 0 w 11"/>
                    <a:gd name="T15" fmla="*/ 3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46">
                      <a:moveTo>
                        <a:pt x="0" y="39"/>
                      </a:moveTo>
                      <a:lnTo>
                        <a:pt x="2" y="41"/>
                      </a:lnTo>
                      <a:lnTo>
                        <a:pt x="11" y="46"/>
                      </a:lnTo>
                      <a:lnTo>
                        <a:pt x="11" y="0"/>
                      </a:lnTo>
                      <a:lnTo>
                        <a:pt x="10" y="5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62" name="Freeform 154"/>
                <p:cNvSpPr>
                  <a:spLocks/>
                </p:cNvSpPr>
                <p:nvPr/>
              </p:nvSpPr>
              <p:spPr bwMode="auto">
                <a:xfrm>
                  <a:off x="1481" y="-6308"/>
                  <a:ext cx="12" cy="758"/>
                </a:xfrm>
                <a:custGeom>
                  <a:avLst/>
                  <a:gdLst>
                    <a:gd name="T0" fmla="*/ 12 w 12"/>
                    <a:gd name="T1" fmla="*/ 3 h 758"/>
                    <a:gd name="T2" fmla="*/ 0 w 12"/>
                    <a:gd name="T3" fmla="*/ 0 h 758"/>
                    <a:gd name="T4" fmla="*/ 0 w 12"/>
                    <a:gd name="T5" fmla="*/ 758 h 758"/>
                    <a:gd name="T6" fmla="*/ 7 w 12"/>
                    <a:gd name="T7" fmla="*/ 758 h 758"/>
                    <a:gd name="T8" fmla="*/ 12 w 12"/>
                    <a:gd name="T9" fmla="*/ 758 h 758"/>
                    <a:gd name="T10" fmla="*/ 12 w 12"/>
                    <a:gd name="T11" fmla="*/ 3 h 7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758">
                      <a:moveTo>
                        <a:pt x="12" y="3"/>
                      </a:moveTo>
                      <a:lnTo>
                        <a:pt x="0" y="0"/>
                      </a:lnTo>
                      <a:lnTo>
                        <a:pt x="0" y="758"/>
                      </a:lnTo>
                      <a:lnTo>
                        <a:pt x="7" y="758"/>
                      </a:lnTo>
                      <a:lnTo>
                        <a:pt x="12" y="758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63" name="Freeform 155"/>
                <p:cNvSpPr>
                  <a:spLocks/>
                </p:cNvSpPr>
                <p:nvPr/>
              </p:nvSpPr>
              <p:spPr bwMode="auto">
                <a:xfrm>
                  <a:off x="1493" y="-6308"/>
                  <a:ext cx="12" cy="758"/>
                </a:xfrm>
                <a:custGeom>
                  <a:avLst/>
                  <a:gdLst>
                    <a:gd name="T0" fmla="*/ 2 w 12"/>
                    <a:gd name="T1" fmla="*/ 3 h 758"/>
                    <a:gd name="T2" fmla="*/ 0 w 12"/>
                    <a:gd name="T3" fmla="*/ 3 h 758"/>
                    <a:gd name="T4" fmla="*/ 0 w 12"/>
                    <a:gd name="T5" fmla="*/ 758 h 758"/>
                    <a:gd name="T6" fmla="*/ 12 w 12"/>
                    <a:gd name="T7" fmla="*/ 758 h 758"/>
                    <a:gd name="T8" fmla="*/ 12 w 12"/>
                    <a:gd name="T9" fmla="*/ 0 h 758"/>
                    <a:gd name="T10" fmla="*/ 2 w 12"/>
                    <a:gd name="T11" fmla="*/ 3 h 7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758">
                      <a:moveTo>
                        <a:pt x="2" y="3"/>
                      </a:moveTo>
                      <a:lnTo>
                        <a:pt x="0" y="3"/>
                      </a:lnTo>
                      <a:lnTo>
                        <a:pt x="0" y="758"/>
                      </a:lnTo>
                      <a:lnTo>
                        <a:pt x="12" y="758"/>
                      </a:lnTo>
                      <a:lnTo>
                        <a:pt x="12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64" name="Freeform 156"/>
                <p:cNvSpPr>
                  <a:spLocks/>
                </p:cNvSpPr>
                <p:nvPr/>
              </p:nvSpPr>
              <p:spPr bwMode="auto">
                <a:xfrm>
                  <a:off x="1471" y="-6309"/>
                  <a:ext cx="10" cy="760"/>
                </a:xfrm>
                <a:custGeom>
                  <a:avLst/>
                  <a:gdLst>
                    <a:gd name="T0" fmla="*/ 10 w 10"/>
                    <a:gd name="T1" fmla="*/ 1 h 760"/>
                    <a:gd name="T2" fmla="*/ 0 w 10"/>
                    <a:gd name="T3" fmla="*/ 0 h 760"/>
                    <a:gd name="T4" fmla="*/ 0 w 10"/>
                    <a:gd name="T5" fmla="*/ 760 h 760"/>
                    <a:gd name="T6" fmla="*/ 10 w 10"/>
                    <a:gd name="T7" fmla="*/ 759 h 760"/>
                    <a:gd name="T8" fmla="*/ 10 w 10"/>
                    <a:gd name="T9" fmla="*/ 1 h 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760">
                      <a:moveTo>
                        <a:pt x="10" y="1"/>
                      </a:moveTo>
                      <a:lnTo>
                        <a:pt x="0" y="0"/>
                      </a:lnTo>
                      <a:lnTo>
                        <a:pt x="0" y="760"/>
                      </a:lnTo>
                      <a:lnTo>
                        <a:pt x="10" y="759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65" name="Freeform 157"/>
                <p:cNvSpPr>
                  <a:spLocks/>
                </p:cNvSpPr>
                <p:nvPr/>
              </p:nvSpPr>
              <p:spPr bwMode="auto">
                <a:xfrm>
                  <a:off x="1481" y="-6328"/>
                  <a:ext cx="10" cy="8"/>
                </a:xfrm>
                <a:custGeom>
                  <a:avLst/>
                  <a:gdLst>
                    <a:gd name="T0" fmla="*/ 0 w 10"/>
                    <a:gd name="T1" fmla="*/ 0 h 8"/>
                    <a:gd name="T2" fmla="*/ 0 w 10"/>
                    <a:gd name="T3" fmla="*/ 8 h 8"/>
                    <a:gd name="T4" fmla="*/ 10 w 10"/>
                    <a:gd name="T5" fmla="*/ 8 h 8"/>
                    <a:gd name="T6" fmla="*/ 4 w 10"/>
                    <a:gd name="T7" fmla="*/ 4 h 8"/>
                    <a:gd name="T8" fmla="*/ 0 w 10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10" y="8"/>
                      </a:lnTo>
                      <a:lnTo>
                        <a:pt x="4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66" name="Freeform 158"/>
                <p:cNvSpPr>
                  <a:spLocks/>
                </p:cNvSpPr>
                <p:nvPr/>
              </p:nvSpPr>
              <p:spPr bwMode="auto">
                <a:xfrm>
                  <a:off x="1471" y="-6354"/>
                  <a:ext cx="10" cy="34"/>
                </a:xfrm>
                <a:custGeom>
                  <a:avLst/>
                  <a:gdLst>
                    <a:gd name="T0" fmla="*/ 10 w 10"/>
                    <a:gd name="T1" fmla="*/ 34 h 34"/>
                    <a:gd name="T2" fmla="*/ 10 w 10"/>
                    <a:gd name="T3" fmla="*/ 26 h 34"/>
                    <a:gd name="T4" fmla="*/ 5 w 10"/>
                    <a:gd name="T5" fmla="*/ 19 h 34"/>
                    <a:gd name="T6" fmla="*/ 0 w 10"/>
                    <a:gd name="T7" fmla="*/ 0 h 34"/>
                    <a:gd name="T8" fmla="*/ 0 w 10"/>
                    <a:gd name="T9" fmla="*/ 32 h 34"/>
                    <a:gd name="T10" fmla="*/ 10 w 10"/>
                    <a:gd name="T11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34">
                      <a:moveTo>
                        <a:pt x="10" y="34"/>
                      </a:moveTo>
                      <a:lnTo>
                        <a:pt x="10" y="26"/>
                      </a:lnTo>
                      <a:lnTo>
                        <a:pt x="5" y="19"/>
                      </a:ln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10" y="34"/>
                      </a:lnTo>
                      <a:close/>
                    </a:path>
                  </a:pathLst>
                </a:custGeom>
                <a:solidFill>
                  <a:srgbClr val="E9E9E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67" name="Freeform 159"/>
                <p:cNvSpPr>
                  <a:spLocks/>
                </p:cNvSpPr>
                <p:nvPr/>
              </p:nvSpPr>
              <p:spPr bwMode="auto">
                <a:xfrm>
                  <a:off x="1458" y="-6312"/>
                  <a:ext cx="13" cy="764"/>
                </a:xfrm>
                <a:custGeom>
                  <a:avLst/>
                  <a:gdLst>
                    <a:gd name="T0" fmla="*/ 13 w 13"/>
                    <a:gd name="T1" fmla="*/ 3 h 764"/>
                    <a:gd name="T2" fmla="*/ 0 w 13"/>
                    <a:gd name="T3" fmla="*/ 0 h 764"/>
                    <a:gd name="T4" fmla="*/ 0 w 13"/>
                    <a:gd name="T5" fmla="*/ 764 h 764"/>
                    <a:gd name="T6" fmla="*/ 13 w 13"/>
                    <a:gd name="T7" fmla="*/ 763 h 764"/>
                    <a:gd name="T8" fmla="*/ 13 w 13"/>
                    <a:gd name="T9" fmla="*/ 3 h 7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764">
                      <a:moveTo>
                        <a:pt x="13" y="3"/>
                      </a:moveTo>
                      <a:lnTo>
                        <a:pt x="0" y="0"/>
                      </a:lnTo>
                      <a:lnTo>
                        <a:pt x="0" y="764"/>
                      </a:lnTo>
                      <a:lnTo>
                        <a:pt x="13" y="763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68" name="Freeform 160"/>
                <p:cNvSpPr>
                  <a:spLocks/>
                </p:cNvSpPr>
                <p:nvPr/>
              </p:nvSpPr>
              <p:spPr bwMode="auto">
                <a:xfrm>
                  <a:off x="1447" y="-6315"/>
                  <a:ext cx="11" cy="771"/>
                </a:xfrm>
                <a:custGeom>
                  <a:avLst/>
                  <a:gdLst>
                    <a:gd name="T0" fmla="*/ 11 w 11"/>
                    <a:gd name="T1" fmla="*/ 3 h 771"/>
                    <a:gd name="T2" fmla="*/ 0 w 11"/>
                    <a:gd name="T3" fmla="*/ 0 h 771"/>
                    <a:gd name="T4" fmla="*/ 0 w 11"/>
                    <a:gd name="T5" fmla="*/ 771 h 771"/>
                    <a:gd name="T6" fmla="*/ 11 w 11"/>
                    <a:gd name="T7" fmla="*/ 767 h 771"/>
                    <a:gd name="T8" fmla="*/ 11 w 11"/>
                    <a:gd name="T9" fmla="*/ 3 h 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771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771"/>
                      </a:lnTo>
                      <a:lnTo>
                        <a:pt x="11" y="767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69" name="Freeform 161"/>
                <p:cNvSpPr>
                  <a:spLocks/>
                </p:cNvSpPr>
                <p:nvPr/>
              </p:nvSpPr>
              <p:spPr bwMode="auto">
                <a:xfrm>
                  <a:off x="1427" y="-6367"/>
                  <a:ext cx="9" cy="33"/>
                </a:xfrm>
                <a:custGeom>
                  <a:avLst/>
                  <a:gdLst>
                    <a:gd name="T0" fmla="*/ 1 w 9"/>
                    <a:gd name="T1" fmla="*/ 3 h 33"/>
                    <a:gd name="T2" fmla="*/ 0 w 9"/>
                    <a:gd name="T3" fmla="*/ 12 h 33"/>
                    <a:gd name="T4" fmla="*/ 1 w 9"/>
                    <a:gd name="T5" fmla="*/ 23 h 33"/>
                    <a:gd name="T6" fmla="*/ 4 w 9"/>
                    <a:gd name="T7" fmla="*/ 28 h 33"/>
                    <a:gd name="T8" fmla="*/ 9 w 9"/>
                    <a:gd name="T9" fmla="*/ 33 h 33"/>
                    <a:gd name="T10" fmla="*/ 9 w 9"/>
                    <a:gd name="T11" fmla="*/ 2 h 33"/>
                    <a:gd name="T12" fmla="*/ 6 w 9"/>
                    <a:gd name="T13" fmla="*/ 0 h 33"/>
                    <a:gd name="T14" fmla="*/ 1 w 9"/>
                    <a:gd name="T15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33">
                      <a:moveTo>
                        <a:pt x="1" y="3"/>
                      </a:moveTo>
                      <a:lnTo>
                        <a:pt x="0" y="12"/>
                      </a:lnTo>
                      <a:lnTo>
                        <a:pt x="1" y="23"/>
                      </a:lnTo>
                      <a:lnTo>
                        <a:pt x="4" y="28"/>
                      </a:lnTo>
                      <a:lnTo>
                        <a:pt x="9" y="33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70" name="Freeform 162"/>
                <p:cNvSpPr>
                  <a:spLocks/>
                </p:cNvSpPr>
                <p:nvPr/>
              </p:nvSpPr>
              <p:spPr bwMode="auto">
                <a:xfrm>
                  <a:off x="1493" y="-6413"/>
                  <a:ext cx="12" cy="28"/>
                </a:xfrm>
                <a:custGeom>
                  <a:avLst/>
                  <a:gdLst>
                    <a:gd name="T0" fmla="*/ 0 w 12"/>
                    <a:gd name="T1" fmla="*/ 1 h 28"/>
                    <a:gd name="T2" fmla="*/ 0 w 12"/>
                    <a:gd name="T3" fmla="*/ 28 h 28"/>
                    <a:gd name="T4" fmla="*/ 12 w 12"/>
                    <a:gd name="T5" fmla="*/ 24 h 28"/>
                    <a:gd name="T6" fmla="*/ 12 w 12"/>
                    <a:gd name="T7" fmla="*/ 0 h 28"/>
                    <a:gd name="T8" fmla="*/ 5 w 12"/>
                    <a:gd name="T9" fmla="*/ 0 h 28"/>
                    <a:gd name="T10" fmla="*/ 0 w 12"/>
                    <a:gd name="T11" fmla="*/ 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28">
                      <a:moveTo>
                        <a:pt x="0" y="1"/>
                      </a:moveTo>
                      <a:lnTo>
                        <a:pt x="0" y="28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71" name="Freeform 163"/>
                <p:cNvSpPr>
                  <a:spLocks/>
                </p:cNvSpPr>
                <p:nvPr/>
              </p:nvSpPr>
              <p:spPr bwMode="auto">
                <a:xfrm>
                  <a:off x="1481" y="-6412"/>
                  <a:ext cx="12" cy="30"/>
                </a:xfrm>
                <a:custGeom>
                  <a:avLst/>
                  <a:gdLst>
                    <a:gd name="T0" fmla="*/ 12 w 12"/>
                    <a:gd name="T1" fmla="*/ 27 h 30"/>
                    <a:gd name="T2" fmla="*/ 12 w 12"/>
                    <a:gd name="T3" fmla="*/ 0 h 30"/>
                    <a:gd name="T4" fmla="*/ 7 w 12"/>
                    <a:gd name="T5" fmla="*/ 0 h 30"/>
                    <a:gd name="T6" fmla="*/ 0 w 12"/>
                    <a:gd name="T7" fmla="*/ 0 h 30"/>
                    <a:gd name="T8" fmla="*/ 0 w 12"/>
                    <a:gd name="T9" fmla="*/ 30 h 30"/>
                    <a:gd name="T10" fmla="*/ 1 w 12"/>
                    <a:gd name="T11" fmla="*/ 30 h 30"/>
                    <a:gd name="T12" fmla="*/ 12 w 12"/>
                    <a:gd name="T13" fmla="*/ 2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30">
                      <a:moveTo>
                        <a:pt x="12" y="27"/>
                      </a:move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1" y="30"/>
                      </a:lnTo>
                      <a:lnTo>
                        <a:pt x="12" y="2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72" name="Freeform 164"/>
                <p:cNvSpPr>
                  <a:spLocks/>
                </p:cNvSpPr>
                <p:nvPr/>
              </p:nvSpPr>
              <p:spPr bwMode="auto">
                <a:xfrm>
                  <a:off x="1471" y="-6413"/>
                  <a:ext cx="10" cy="58"/>
                </a:xfrm>
                <a:custGeom>
                  <a:avLst/>
                  <a:gdLst>
                    <a:gd name="T0" fmla="*/ 10 w 10"/>
                    <a:gd name="T1" fmla="*/ 31 h 58"/>
                    <a:gd name="T2" fmla="*/ 10 w 10"/>
                    <a:gd name="T3" fmla="*/ 1 h 58"/>
                    <a:gd name="T4" fmla="*/ 0 w 10"/>
                    <a:gd name="T5" fmla="*/ 0 h 58"/>
                    <a:gd name="T6" fmla="*/ 0 w 10"/>
                    <a:gd name="T7" fmla="*/ 58 h 58"/>
                    <a:gd name="T8" fmla="*/ 0 w 10"/>
                    <a:gd name="T9" fmla="*/ 49 h 58"/>
                    <a:gd name="T10" fmla="*/ 2 w 10"/>
                    <a:gd name="T11" fmla="*/ 43 h 58"/>
                    <a:gd name="T12" fmla="*/ 10 w 10"/>
                    <a:gd name="T13" fmla="*/ 31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58">
                      <a:moveTo>
                        <a:pt x="10" y="31"/>
                      </a:moveTo>
                      <a:lnTo>
                        <a:pt x="10" y="1"/>
                      </a:lnTo>
                      <a:lnTo>
                        <a:pt x="0" y="0"/>
                      </a:lnTo>
                      <a:lnTo>
                        <a:pt x="0" y="58"/>
                      </a:lnTo>
                      <a:lnTo>
                        <a:pt x="0" y="49"/>
                      </a:lnTo>
                      <a:lnTo>
                        <a:pt x="2" y="43"/>
                      </a:lnTo>
                      <a:lnTo>
                        <a:pt x="10" y="31"/>
                      </a:lnTo>
                      <a:close/>
                    </a:path>
                  </a:pathLst>
                </a:custGeom>
                <a:solidFill>
                  <a:srgbClr val="E9E9E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73" name="Freeform 165"/>
                <p:cNvSpPr>
                  <a:spLocks/>
                </p:cNvSpPr>
                <p:nvPr/>
              </p:nvSpPr>
              <p:spPr bwMode="auto">
                <a:xfrm>
                  <a:off x="1540" y="-6437"/>
                  <a:ext cx="11" cy="67"/>
                </a:xfrm>
                <a:custGeom>
                  <a:avLst/>
                  <a:gdLst>
                    <a:gd name="T0" fmla="*/ 5 w 11"/>
                    <a:gd name="T1" fmla="*/ 58 h 67"/>
                    <a:gd name="T2" fmla="*/ 11 w 11"/>
                    <a:gd name="T3" fmla="*/ 67 h 67"/>
                    <a:gd name="T4" fmla="*/ 11 w 11"/>
                    <a:gd name="T5" fmla="*/ 0 h 67"/>
                    <a:gd name="T6" fmla="*/ 6 w 11"/>
                    <a:gd name="T7" fmla="*/ 5 h 67"/>
                    <a:gd name="T8" fmla="*/ 2 w 11"/>
                    <a:gd name="T9" fmla="*/ 8 h 67"/>
                    <a:gd name="T10" fmla="*/ 0 w 11"/>
                    <a:gd name="T11" fmla="*/ 12 h 67"/>
                    <a:gd name="T12" fmla="*/ 0 w 11"/>
                    <a:gd name="T13" fmla="*/ 53 h 67"/>
                    <a:gd name="T14" fmla="*/ 5 w 11"/>
                    <a:gd name="T15" fmla="*/ 5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67">
                      <a:moveTo>
                        <a:pt x="5" y="58"/>
                      </a:moveTo>
                      <a:lnTo>
                        <a:pt x="11" y="67"/>
                      </a:ln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53"/>
                      </a:lnTo>
                      <a:lnTo>
                        <a:pt x="5" y="58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74" name="Freeform 166"/>
                <p:cNvSpPr>
                  <a:spLocks/>
                </p:cNvSpPr>
                <p:nvPr/>
              </p:nvSpPr>
              <p:spPr bwMode="auto">
                <a:xfrm>
                  <a:off x="1527" y="-6425"/>
                  <a:ext cx="13" cy="41"/>
                </a:xfrm>
                <a:custGeom>
                  <a:avLst/>
                  <a:gdLst>
                    <a:gd name="T0" fmla="*/ 0 w 13"/>
                    <a:gd name="T1" fmla="*/ 36 h 41"/>
                    <a:gd name="T2" fmla="*/ 13 w 13"/>
                    <a:gd name="T3" fmla="*/ 41 h 41"/>
                    <a:gd name="T4" fmla="*/ 13 w 13"/>
                    <a:gd name="T5" fmla="*/ 0 h 41"/>
                    <a:gd name="T6" fmla="*/ 11 w 13"/>
                    <a:gd name="T7" fmla="*/ 0 h 41"/>
                    <a:gd name="T8" fmla="*/ 11 w 13"/>
                    <a:gd name="T9" fmla="*/ 1 h 41"/>
                    <a:gd name="T10" fmla="*/ 0 w 13"/>
                    <a:gd name="T11" fmla="*/ 7 h 41"/>
                    <a:gd name="T12" fmla="*/ 0 w 13"/>
                    <a:gd name="T13" fmla="*/ 3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41">
                      <a:moveTo>
                        <a:pt x="0" y="36"/>
                      </a:moveTo>
                      <a:lnTo>
                        <a:pt x="13" y="4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0" y="7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75" name="Freeform 167"/>
                <p:cNvSpPr>
                  <a:spLocks/>
                </p:cNvSpPr>
                <p:nvPr/>
              </p:nvSpPr>
              <p:spPr bwMode="auto">
                <a:xfrm>
                  <a:off x="1516" y="-6418"/>
                  <a:ext cx="11" cy="29"/>
                </a:xfrm>
                <a:custGeom>
                  <a:avLst/>
                  <a:gdLst>
                    <a:gd name="T0" fmla="*/ 0 w 11"/>
                    <a:gd name="T1" fmla="*/ 28 h 29"/>
                    <a:gd name="T2" fmla="*/ 11 w 11"/>
                    <a:gd name="T3" fmla="*/ 29 h 29"/>
                    <a:gd name="T4" fmla="*/ 11 w 11"/>
                    <a:gd name="T5" fmla="*/ 0 h 29"/>
                    <a:gd name="T6" fmla="*/ 7 w 11"/>
                    <a:gd name="T7" fmla="*/ 0 h 29"/>
                    <a:gd name="T8" fmla="*/ 5 w 11"/>
                    <a:gd name="T9" fmla="*/ 1 h 29"/>
                    <a:gd name="T10" fmla="*/ 0 w 11"/>
                    <a:gd name="T11" fmla="*/ 4 h 29"/>
                    <a:gd name="T12" fmla="*/ 0 w 11"/>
                    <a:gd name="T13" fmla="*/ 2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29">
                      <a:moveTo>
                        <a:pt x="0" y="28"/>
                      </a:moveTo>
                      <a:lnTo>
                        <a:pt x="11" y="29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0" y="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76" name="Freeform 168"/>
                <p:cNvSpPr>
                  <a:spLocks/>
                </p:cNvSpPr>
                <p:nvPr/>
              </p:nvSpPr>
              <p:spPr bwMode="auto">
                <a:xfrm>
                  <a:off x="1505" y="-6414"/>
                  <a:ext cx="11" cy="25"/>
                </a:xfrm>
                <a:custGeom>
                  <a:avLst/>
                  <a:gdLst>
                    <a:gd name="T0" fmla="*/ 0 w 11"/>
                    <a:gd name="T1" fmla="*/ 25 h 25"/>
                    <a:gd name="T2" fmla="*/ 6 w 11"/>
                    <a:gd name="T3" fmla="*/ 24 h 25"/>
                    <a:gd name="T4" fmla="*/ 11 w 11"/>
                    <a:gd name="T5" fmla="*/ 24 h 25"/>
                    <a:gd name="T6" fmla="*/ 11 w 11"/>
                    <a:gd name="T7" fmla="*/ 0 h 25"/>
                    <a:gd name="T8" fmla="*/ 5 w 11"/>
                    <a:gd name="T9" fmla="*/ 0 h 25"/>
                    <a:gd name="T10" fmla="*/ 0 w 11"/>
                    <a:gd name="T11" fmla="*/ 1 h 25"/>
                    <a:gd name="T12" fmla="*/ 0 w 11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25">
                      <a:moveTo>
                        <a:pt x="0" y="25"/>
                      </a:moveTo>
                      <a:lnTo>
                        <a:pt x="6" y="24"/>
                      </a:lnTo>
                      <a:lnTo>
                        <a:pt x="11" y="24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77" name="Freeform 169"/>
                <p:cNvSpPr>
                  <a:spLocks/>
                </p:cNvSpPr>
                <p:nvPr/>
              </p:nvSpPr>
              <p:spPr bwMode="auto">
                <a:xfrm>
                  <a:off x="1540" y="-6328"/>
                  <a:ext cx="11" cy="802"/>
                </a:xfrm>
                <a:custGeom>
                  <a:avLst/>
                  <a:gdLst>
                    <a:gd name="T0" fmla="*/ 11 w 11"/>
                    <a:gd name="T1" fmla="*/ 0 h 802"/>
                    <a:gd name="T2" fmla="*/ 6 w 11"/>
                    <a:gd name="T3" fmla="*/ 5 h 802"/>
                    <a:gd name="T4" fmla="*/ 1 w 11"/>
                    <a:gd name="T5" fmla="*/ 11 h 802"/>
                    <a:gd name="T6" fmla="*/ 0 w 11"/>
                    <a:gd name="T7" fmla="*/ 11 h 802"/>
                    <a:gd name="T8" fmla="*/ 0 w 11"/>
                    <a:gd name="T9" fmla="*/ 789 h 802"/>
                    <a:gd name="T10" fmla="*/ 2 w 11"/>
                    <a:gd name="T11" fmla="*/ 792 h 802"/>
                    <a:gd name="T12" fmla="*/ 3 w 11"/>
                    <a:gd name="T13" fmla="*/ 793 h 802"/>
                    <a:gd name="T14" fmla="*/ 6 w 11"/>
                    <a:gd name="T15" fmla="*/ 795 h 802"/>
                    <a:gd name="T16" fmla="*/ 11 w 11"/>
                    <a:gd name="T17" fmla="*/ 802 h 802"/>
                    <a:gd name="T18" fmla="*/ 11 w 11"/>
                    <a:gd name="T19" fmla="*/ 0 h 8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802">
                      <a:moveTo>
                        <a:pt x="11" y="0"/>
                      </a:moveTo>
                      <a:lnTo>
                        <a:pt x="6" y="5"/>
                      </a:lnTo>
                      <a:lnTo>
                        <a:pt x="1" y="11"/>
                      </a:lnTo>
                      <a:lnTo>
                        <a:pt x="0" y="11"/>
                      </a:lnTo>
                      <a:lnTo>
                        <a:pt x="0" y="789"/>
                      </a:lnTo>
                      <a:lnTo>
                        <a:pt x="2" y="792"/>
                      </a:lnTo>
                      <a:lnTo>
                        <a:pt x="3" y="793"/>
                      </a:lnTo>
                      <a:lnTo>
                        <a:pt x="6" y="795"/>
                      </a:lnTo>
                      <a:lnTo>
                        <a:pt x="11" y="80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78" name="Freeform 170"/>
                <p:cNvSpPr>
                  <a:spLocks/>
                </p:cNvSpPr>
                <p:nvPr/>
              </p:nvSpPr>
              <p:spPr bwMode="auto">
                <a:xfrm>
                  <a:off x="1527" y="-6317"/>
                  <a:ext cx="13" cy="778"/>
                </a:xfrm>
                <a:custGeom>
                  <a:avLst/>
                  <a:gdLst>
                    <a:gd name="T0" fmla="*/ 13 w 13"/>
                    <a:gd name="T1" fmla="*/ 0 h 778"/>
                    <a:gd name="T2" fmla="*/ 6 w 13"/>
                    <a:gd name="T3" fmla="*/ 3 h 778"/>
                    <a:gd name="T4" fmla="*/ 0 w 13"/>
                    <a:gd name="T5" fmla="*/ 5 h 778"/>
                    <a:gd name="T6" fmla="*/ 0 w 13"/>
                    <a:gd name="T7" fmla="*/ 773 h 778"/>
                    <a:gd name="T8" fmla="*/ 11 w 13"/>
                    <a:gd name="T9" fmla="*/ 778 h 778"/>
                    <a:gd name="T10" fmla="*/ 13 w 13"/>
                    <a:gd name="T11" fmla="*/ 778 h 778"/>
                    <a:gd name="T12" fmla="*/ 13 w 13"/>
                    <a:gd name="T13" fmla="*/ 0 h 7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778">
                      <a:moveTo>
                        <a:pt x="13" y="0"/>
                      </a:moveTo>
                      <a:lnTo>
                        <a:pt x="6" y="3"/>
                      </a:lnTo>
                      <a:lnTo>
                        <a:pt x="0" y="5"/>
                      </a:lnTo>
                      <a:lnTo>
                        <a:pt x="0" y="773"/>
                      </a:lnTo>
                      <a:lnTo>
                        <a:pt x="11" y="778"/>
                      </a:lnTo>
                      <a:lnTo>
                        <a:pt x="13" y="77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79" name="Freeform 171"/>
                <p:cNvSpPr>
                  <a:spLocks/>
                </p:cNvSpPr>
                <p:nvPr/>
              </p:nvSpPr>
              <p:spPr bwMode="auto">
                <a:xfrm>
                  <a:off x="1516" y="-6312"/>
                  <a:ext cx="11" cy="768"/>
                </a:xfrm>
                <a:custGeom>
                  <a:avLst/>
                  <a:gdLst>
                    <a:gd name="T0" fmla="*/ 11 w 11"/>
                    <a:gd name="T1" fmla="*/ 0 h 768"/>
                    <a:gd name="T2" fmla="*/ 7 w 11"/>
                    <a:gd name="T3" fmla="*/ 0 h 768"/>
                    <a:gd name="T4" fmla="*/ 5 w 11"/>
                    <a:gd name="T5" fmla="*/ 2 h 768"/>
                    <a:gd name="T6" fmla="*/ 0 w 11"/>
                    <a:gd name="T7" fmla="*/ 3 h 768"/>
                    <a:gd name="T8" fmla="*/ 0 w 11"/>
                    <a:gd name="T9" fmla="*/ 764 h 768"/>
                    <a:gd name="T10" fmla="*/ 11 w 11"/>
                    <a:gd name="T11" fmla="*/ 768 h 768"/>
                    <a:gd name="T12" fmla="*/ 11 w 11"/>
                    <a:gd name="T13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768">
                      <a:moveTo>
                        <a:pt x="11" y="0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0" y="3"/>
                      </a:lnTo>
                      <a:lnTo>
                        <a:pt x="0" y="764"/>
                      </a:lnTo>
                      <a:lnTo>
                        <a:pt x="11" y="76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0" name="Freeform 172"/>
                <p:cNvSpPr>
                  <a:spLocks/>
                </p:cNvSpPr>
                <p:nvPr/>
              </p:nvSpPr>
              <p:spPr bwMode="auto">
                <a:xfrm>
                  <a:off x="1505" y="-6309"/>
                  <a:ext cx="11" cy="761"/>
                </a:xfrm>
                <a:custGeom>
                  <a:avLst/>
                  <a:gdLst>
                    <a:gd name="T0" fmla="*/ 11 w 11"/>
                    <a:gd name="T1" fmla="*/ 0 h 761"/>
                    <a:gd name="T2" fmla="*/ 5 w 11"/>
                    <a:gd name="T3" fmla="*/ 0 h 761"/>
                    <a:gd name="T4" fmla="*/ 0 w 11"/>
                    <a:gd name="T5" fmla="*/ 1 h 761"/>
                    <a:gd name="T6" fmla="*/ 0 w 11"/>
                    <a:gd name="T7" fmla="*/ 759 h 761"/>
                    <a:gd name="T8" fmla="*/ 11 w 11"/>
                    <a:gd name="T9" fmla="*/ 761 h 761"/>
                    <a:gd name="T10" fmla="*/ 11 w 11"/>
                    <a:gd name="T11" fmla="*/ 0 h 7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761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759"/>
                      </a:lnTo>
                      <a:lnTo>
                        <a:pt x="11" y="76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1" name="Freeform 173"/>
                <p:cNvSpPr>
                  <a:spLocks/>
                </p:cNvSpPr>
                <p:nvPr/>
              </p:nvSpPr>
              <p:spPr bwMode="auto">
                <a:xfrm>
                  <a:off x="1436" y="-5480"/>
                  <a:ext cx="11" cy="102"/>
                </a:xfrm>
                <a:custGeom>
                  <a:avLst/>
                  <a:gdLst>
                    <a:gd name="T0" fmla="*/ 4 w 11"/>
                    <a:gd name="T1" fmla="*/ 2 h 102"/>
                    <a:gd name="T2" fmla="*/ 0 w 11"/>
                    <a:gd name="T3" fmla="*/ 0 h 102"/>
                    <a:gd name="T4" fmla="*/ 0 w 11"/>
                    <a:gd name="T5" fmla="*/ 102 h 102"/>
                    <a:gd name="T6" fmla="*/ 11 w 11"/>
                    <a:gd name="T7" fmla="*/ 102 h 102"/>
                    <a:gd name="T8" fmla="*/ 11 w 11"/>
                    <a:gd name="T9" fmla="*/ 6 h 102"/>
                    <a:gd name="T10" fmla="*/ 4 w 11"/>
                    <a:gd name="T11" fmla="*/ 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102">
                      <a:moveTo>
                        <a:pt x="4" y="2"/>
                      </a:moveTo>
                      <a:lnTo>
                        <a:pt x="0" y="0"/>
                      </a:lnTo>
                      <a:lnTo>
                        <a:pt x="0" y="102"/>
                      </a:lnTo>
                      <a:lnTo>
                        <a:pt x="11" y="102"/>
                      </a:lnTo>
                      <a:lnTo>
                        <a:pt x="11" y="6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2" name="Freeform 174"/>
                <p:cNvSpPr>
                  <a:spLocks/>
                </p:cNvSpPr>
                <p:nvPr/>
              </p:nvSpPr>
              <p:spPr bwMode="auto">
                <a:xfrm>
                  <a:off x="1425" y="-5495"/>
                  <a:ext cx="11" cy="117"/>
                </a:xfrm>
                <a:custGeom>
                  <a:avLst/>
                  <a:gdLst>
                    <a:gd name="T0" fmla="*/ 11 w 11"/>
                    <a:gd name="T1" fmla="*/ 15 h 117"/>
                    <a:gd name="T2" fmla="*/ 3 w 11"/>
                    <a:gd name="T3" fmla="*/ 7 h 117"/>
                    <a:gd name="T4" fmla="*/ 0 w 11"/>
                    <a:gd name="T5" fmla="*/ 0 h 117"/>
                    <a:gd name="T6" fmla="*/ 0 w 11"/>
                    <a:gd name="T7" fmla="*/ 56 h 117"/>
                    <a:gd name="T8" fmla="*/ 8 w 11"/>
                    <a:gd name="T9" fmla="*/ 59 h 117"/>
                    <a:gd name="T10" fmla="*/ 8 w 11"/>
                    <a:gd name="T11" fmla="*/ 117 h 117"/>
                    <a:gd name="T12" fmla="*/ 11 w 11"/>
                    <a:gd name="T13" fmla="*/ 117 h 117"/>
                    <a:gd name="T14" fmla="*/ 11 w 11"/>
                    <a:gd name="T15" fmla="*/ 15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117">
                      <a:moveTo>
                        <a:pt x="11" y="15"/>
                      </a:moveTo>
                      <a:lnTo>
                        <a:pt x="3" y="7"/>
                      </a:ln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8" y="59"/>
                      </a:lnTo>
                      <a:lnTo>
                        <a:pt x="8" y="117"/>
                      </a:lnTo>
                      <a:lnTo>
                        <a:pt x="11" y="117"/>
                      </a:lnTo>
                      <a:lnTo>
                        <a:pt x="11" y="1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3" name="Freeform 175"/>
                <p:cNvSpPr>
                  <a:spLocks/>
                </p:cNvSpPr>
                <p:nvPr/>
              </p:nvSpPr>
              <p:spPr bwMode="auto">
                <a:xfrm>
                  <a:off x="1527" y="-5479"/>
                  <a:ext cx="13" cy="44"/>
                </a:xfrm>
                <a:custGeom>
                  <a:avLst/>
                  <a:gdLst>
                    <a:gd name="T0" fmla="*/ 13 w 13"/>
                    <a:gd name="T1" fmla="*/ 0 h 44"/>
                    <a:gd name="T2" fmla="*/ 11 w 13"/>
                    <a:gd name="T3" fmla="*/ 0 h 44"/>
                    <a:gd name="T4" fmla="*/ 11 w 13"/>
                    <a:gd name="T5" fmla="*/ 1 h 44"/>
                    <a:gd name="T6" fmla="*/ 0 w 13"/>
                    <a:gd name="T7" fmla="*/ 6 h 44"/>
                    <a:gd name="T8" fmla="*/ 0 w 13"/>
                    <a:gd name="T9" fmla="*/ 39 h 44"/>
                    <a:gd name="T10" fmla="*/ 13 w 13"/>
                    <a:gd name="T11" fmla="*/ 44 h 44"/>
                    <a:gd name="T12" fmla="*/ 13 w 13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44">
                      <a:moveTo>
                        <a:pt x="13" y="0"/>
                      </a:move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0" y="6"/>
                      </a:lnTo>
                      <a:lnTo>
                        <a:pt x="0" y="39"/>
                      </a:lnTo>
                      <a:lnTo>
                        <a:pt x="13" y="4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4" name="Freeform 176"/>
                <p:cNvSpPr>
                  <a:spLocks/>
                </p:cNvSpPr>
                <p:nvPr/>
              </p:nvSpPr>
              <p:spPr bwMode="auto">
                <a:xfrm>
                  <a:off x="1540" y="-5491"/>
                  <a:ext cx="11" cy="68"/>
                </a:xfrm>
                <a:custGeom>
                  <a:avLst/>
                  <a:gdLst>
                    <a:gd name="T0" fmla="*/ 11 w 11"/>
                    <a:gd name="T1" fmla="*/ 0 h 68"/>
                    <a:gd name="T2" fmla="*/ 6 w 11"/>
                    <a:gd name="T3" fmla="*/ 6 h 68"/>
                    <a:gd name="T4" fmla="*/ 2 w 11"/>
                    <a:gd name="T5" fmla="*/ 8 h 68"/>
                    <a:gd name="T6" fmla="*/ 0 w 11"/>
                    <a:gd name="T7" fmla="*/ 12 h 68"/>
                    <a:gd name="T8" fmla="*/ 0 w 11"/>
                    <a:gd name="T9" fmla="*/ 56 h 68"/>
                    <a:gd name="T10" fmla="*/ 1 w 11"/>
                    <a:gd name="T11" fmla="*/ 57 h 68"/>
                    <a:gd name="T12" fmla="*/ 3 w 11"/>
                    <a:gd name="T13" fmla="*/ 60 h 68"/>
                    <a:gd name="T14" fmla="*/ 11 w 11"/>
                    <a:gd name="T15" fmla="*/ 68 h 68"/>
                    <a:gd name="T16" fmla="*/ 11 w 11"/>
                    <a:gd name="T17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68">
                      <a:moveTo>
                        <a:pt x="11" y="0"/>
                      </a:moveTo>
                      <a:lnTo>
                        <a:pt x="6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56"/>
                      </a:lnTo>
                      <a:lnTo>
                        <a:pt x="1" y="57"/>
                      </a:lnTo>
                      <a:lnTo>
                        <a:pt x="3" y="60"/>
                      </a:lnTo>
                      <a:lnTo>
                        <a:pt x="11" y="6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5" name="Freeform 177"/>
                <p:cNvSpPr>
                  <a:spLocks/>
                </p:cNvSpPr>
                <p:nvPr/>
              </p:nvSpPr>
              <p:spPr bwMode="auto">
                <a:xfrm>
                  <a:off x="1447" y="-5474"/>
                  <a:ext cx="11" cy="99"/>
                </a:xfrm>
                <a:custGeom>
                  <a:avLst/>
                  <a:gdLst>
                    <a:gd name="T0" fmla="*/ 0 w 11"/>
                    <a:gd name="T1" fmla="*/ 96 h 99"/>
                    <a:gd name="T2" fmla="*/ 11 w 11"/>
                    <a:gd name="T3" fmla="*/ 99 h 99"/>
                    <a:gd name="T4" fmla="*/ 11 w 11"/>
                    <a:gd name="T5" fmla="*/ 4 h 99"/>
                    <a:gd name="T6" fmla="*/ 0 w 11"/>
                    <a:gd name="T7" fmla="*/ 0 h 99"/>
                    <a:gd name="T8" fmla="*/ 0 w 11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99">
                      <a:moveTo>
                        <a:pt x="0" y="96"/>
                      </a:moveTo>
                      <a:lnTo>
                        <a:pt x="11" y="99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6" name="Freeform 178"/>
                <p:cNvSpPr>
                  <a:spLocks/>
                </p:cNvSpPr>
                <p:nvPr/>
              </p:nvSpPr>
              <p:spPr bwMode="auto">
                <a:xfrm>
                  <a:off x="1447" y="-5370"/>
                  <a:ext cx="11" cy="759"/>
                </a:xfrm>
                <a:custGeom>
                  <a:avLst/>
                  <a:gdLst>
                    <a:gd name="T0" fmla="*/ 11 w 11"/>
                    <a:gd name="T1" fmla="*/ 0 h 759"/>
                    <a:gd name="T2" fmla="*/ 0 w 11"/>
                    <a:gd name="T3" fmla="*/ 0 h 759"/>
                    <a:gd name="T4" fmla="*/ 0 w 11"/>
                    <a:gd name="T5" fmla="*/ 759 h 759"/>
                    <a:gd name="T6" fmla="*/ 11 w 11"/>
                    <a:gd name="T7" fmla="*/ 755 h 759"/>
                    <a:gd name="T8" fmla="*/ 11 w 11"/>
                    <a:gd name="T9" fmla="*/ 0 h 7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75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59"/>
                      </a:lnTo>
                      <a:lnTo>
                        <a:pt x="11" y="75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7" name="Freeform 179"/>
                <p:cNvSpPr>
                  <a:spLocks/>
                </p:cNvSpPr>
                <p:nvPr/>
              </p:nvSpPr>
              <p:spPr bwMode="auto">
                <a:xfrm>
                  <a:off x="1436" y="-5371"/>
                  <a:ext cx="11" cy="767"/>
                </a:xfrm>
                <a:custGeom>
                  <a:avLst/>
                  <a:gdLst>
                    <a:gd name="T0" fmla="*/ 11 w 11"/>
                    <a:gd name="T1" fmla="*/ 1 h 767"/>
                    <a:gd name="T2" fmla="*/ 0 w 11"/>
                    <a:gd name="T3" fmla="*/ 0 h 767"/>
                    <a:gd name="T4" fmla="*/ 0 w 11"/>
                    <a:gd name="T5" fmla="*/ 767 h 767"/>
                    <a:gd name="T6" fmla="*/ 2 w 11"/>
                    <a:gd name="T7" fmla="*/ 765 h 767"/>
                    <a:gd name="T8" fmla="*/ 11 w 11"/>
                    <a:gd name="T9" fmla="*/ 760 h 767"/>
                    <a:gd name="T10" fmla="*/ 11 w 11"/>
                    <a:gd name="T11" fmla="*/ 1 h 7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767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767"/>
                      </a:lnTo>
                      <a:lnTo>
                        <a:pt x="2" y="765"/>
                      </a:lnTo>
                      <a:lnTo>
                        <a:pt x="11" y="76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8" name="Freeform 180"/>
                <p:cNvSpPr>
                  <a:spLocks/>
                </p:cNvSpPr>
                <p:nvPr/>
              </p:nvSpPr>
              <p:spPr bwMode="auto">
                <a:xfrm>
                  <a:off x="1425" y="-5371"/>
                  <a:ext cx="11" cy="782"/>
                </a:xfrm>
                <a:custGeom>
                  <a:avLst/>
                  <a:gdLst>
                    <a:gd name="T0" fmla="*/ 11 w 11"/>
                    <a:gd name="T1" fmla="*/ 0 h 782"/>
                    <a:gd name="T2" fmla="*/ 0 w 11"/>
                    <a:gd name="T3" fmla="*/ 0 h 782"/>
                    <a:gd name="T4" fmla="*/ 0 w 11"/>
                    <a:gd name="T5" fmla="*/ 782 h 782"/>
                    <a:gd name="T6" fmla="*/ 3 w 11"/>
                    <a:gd name="T7" fmla="*/ 773 h 782"/>
                    <a:gd name="T8" fmla="*/ 11 w 11"/>
                    <a:gd name="T9" fmla="*/ 767 h 782"/>
                    <a:gd name="T10" fmla="*/ 11 w 11"/>
                    <a:gd name="T11" fmla="*/ 0 h 7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782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82"/>
                      </a:lnTo>
                      <a:lnTo>
                        <a:pt x="3" y="773"/>
                      </a:lnTo>
                      <a:lnTo>
                        <a:pt x="11" y="76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9" name="Freeform 181"/>
                <p:cNvSpPr>
                  <a:spLocks/>
                </p:cNvSpPr>
                <p:nvPr/>
              </p:nvSpPr>
              <p:spPr bwMode="auto">
                <a:xfrm>
                  <a:off x="1481" y="-5380"/>
                  <a:ext cx="4" cy="6"/>
                </a:xfrm>
                <a:custGeom>
                  <a:avLst/>
                  <a:gdLst>
                    <a:gd name="T0" fmla="*/ 0 w 4"/>
                    <a:gd name="T1" fmla="*/ 6 h 6"/>
                    <a:gd name="T2" fmla="*/ 4 w 4"/>
                    <a:gd name="T3" fmla="*/ 6 h 6"/>
                    <a:gd name="T4" fmla="*/ 0 w 4"/>
                    <a:gd name="T5" fmla="*/ 0 h 6"/>
                    <a:gd name="T6" fmla="*/ 0 w 4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6">
                      <a:moveTo>
                        <a:pt x="0" y="6"/>
                      </a:moveTo>
                      <a:lnTo>
                        <a:pt x="4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90" name="Freeform 182"/>
                <p:cNvSpPr>
                  <a:spLocks/>
                </p:cNvSpPr>
                <p:nvPr/>
              </p:nvSpPr>
              <p:spPr bwMode="auto">
                <a:xfrm>
                  <a:off x="1471" y="-5369"/>
                  <a:ext cx="10" cy="753"/>
                </a:xfrm>
                <a:custGeom>
                  <a:avLst/>
                  <a:gdLst>
                    <a:gd name="T0" fmla="*/ 10 w 10"/>
                    <a:gd name="T1" fmla="*/ 0 h 753"/>
                    <a:gd name="T2" fmla="*/ 0 w 10"/>
                    <a:gd name="T3" fmla="*/ 0 h 753"/>
                    <a:gd name="T4" fmla="*/ 0 w 10"/>
                    <a:gd name="T5" fmla="*/ 753 h 753"/>
                    <a:gd name="T6" fmla="*/ 10 w 10"/>
                    <a:gd name="T7" fmla="*/ 751 h 753"/>
                    <a:gd name="T8" fmla="*/ 10 w 10"/>
                    <a:gd name="T9" fmla="*/ 0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753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753"/>
                      </a:lnTo>
                      <a:lnTo>
                        <a:pt x="10" y="75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91" name="Freeform 183"/>
                <p:cNvSpPr>
                  <a:spLocks/>
                </p:cNvSpPr>
                <p:nvPr/>
              </p:nvSpPr>
              <p:spPr bwMode="auto">
                <a:xfrm>
                  <a:off x="1481" y="-5369"/>
                  <a:ext cx="12" cy="751"/>
                </a:xfrm>
                <a:custGeom>
                  <a:avLst/>
                  <a:gdLst>
                    <a:gd name="T0" fmla="*/ 12 w 12"/>
                    <a:gd name="T1" fmla="*/ 1 h 751"/>
                    <a:gd name="T2" fmla="*/ 0 w 12"/>
                    <a:gd name="T3" fmla="*/ 0 h 751"/>
                    <a:gd name="T4" fmla="*/ 0 w 12"/>
                    <a:gd name="T5" fmla="*/ 751 h 751"/>
                    <a:gd name="T6" fmla="*/ 7 w 12"/>
                    <a:gd name="T7" fmla="*/ 751 h 751"/>
                    <a:gd name="T8" fmla="*/ 12 w 12"/>
                    <a:gd name="T9" fmla="*/ 751 h 751"/>
                    <a:gd name="T10" fmla="*/ 12 w 12"/>
                    <a:gd name="T11" fmla="*/ 1 h 7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751">
                      <a:moveTo>
                        <a:pt x="12" y="1"/>
                      </a:moveTo>
                      <a:lnTo>
                        <a:pt x="0" y="0"/>
                      </a:lnTo>
                      <a:lnTo>
                        <a:pt x="0" y="751"/>
                      </a:lnTo>
                      <a:lnTo>
                        <a:pt x="7" y="751"/>
                      </a:lnTo>
                      <a:lnTo>
                        <a:pt x="12" y="751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92" name="Freeform 184"/>
                <p:cNvSpPr>
                  <a:spLocks/>
                </p:cNvSpPr>
                <p:nvPr/>
              </p:nvSpPr>
              <p:spPr bwMode="auto">
                <a:xfrm>
                  <a:off x="1493" y="-5426"/>
                  <a:ext cx="12" cy="808"/>
                </a:xfrm>
                <a:custGeom>
                  <a:avLst/>
                  <a:gdLst>
                    <a:gd name="T0" fmla="*/ 0 w 12"/>
                    <a:gd name="T1" fmla="*/ 52 h 808"/>
                    <a:gd name="T2" fmla="*/ 0 w 12"/>
                    <a:gd name="T3" fmla="*/ 58 h 808"/>
                    <a:gd name="T4" fmla="*/ 0 w 12"/>
                    <a:gd name="T5" fmla="*/ 808 h 808"/>
                    <a:gd name="T6" fmla="*/ 12 w 12"/>
                    <a:gd name="T7" fmla="*/ 808 h 808"/>
                    <a:gd name="T8" fmla="*/ 12 w 12"/>
                    <a:gd name="T9" fmla="*/ 0 h 808"/>
                    <a:gd name="T10" fmla="*/ 0 w 12"/>
                    <a:gd name="T11" fmla="*/ 2 h 808"/>
                    <a:gd name="T12" fmla="*/ 0 w 12"/>
                    <a:gd name="T13" fmla="*/ 52 h 8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808">
                      <a:moveTo>
                        <a:pt x="0" y="52"/>
                      </a:moveTo>
                      <a:lnTo>
                        <a:pt x="0" y="58"/>
                      </a:lnTo>
                      <a:lnTo>
                        <a:pt x="0" y="808"/>
                      </a:lnTo>
                      <a:lnTo>
                        <a:pt x="12" y="808"/>
                      </a:lnTo>
                      <a:lnTo>
                        <a:pt x="12" y="0"/>
                      </a:lnTo>
                      <a:lnTo>
                        <a:pt x="0" y="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93" name="Freeform 185"/>
                <p:cNvSpPr>
                  <a:spLocks/>
                </p:cNvSpPr>
                <p:nvPr/>
              </p:nvSpPr>
              <p:spPr bwMode="auto">
                <a:xfrm>
                  <a:off x="1471" y="-5398"/>
                  <a:ext cx="10" cy="24"/>
                </a:xfrm>
                <a:custGeom>
                  <a:avLst/>
                  <a:gdLst>
                    <a:gd name="T0" fmla="*/ 10 w 10"/>
                    <a:gd name="T1" fmla="*/ 18 h 24"/>
                    <a:gd name="T2" fmla="*/ 1 w 10"/>
                    <a:gd name="T3" fmla="*/ 8 h 24"/>
                    <a:gd name="T4" fmla="*/ 0 w 10"/>
                    <a:gd name="T5" fmla="*/ 0 h 24"/>
                    <a:gd name="T6" fmla="*/ 0 w 10"/>
                    <a:gd name="T7" fmla="*/ 23 h 24"/>
                    <a:gd name="T8" fmla="*/ 10 w 10"/>
                    <a:gd name="T9" fmla="*/ 24 h 24"/>
                    <a:gd name="T10" fmla="*/ 10 w 10"/>
                    <a:gd name="T11" fmla="*/ 1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24">
                      <a:moveTo>
                        <a:pt x="10" y="18"/>
                      </a:moveTo>
                      <a:lnTo>
                        <a:pt x="1" y="8"/>
                      </a:ln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10" y="24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94" name="Freeform 186"/>
                <p:cNvSpPr>
                  <a:spLocks/>
                </p:cNvSpPr>
                <p:nvPr/>
              </p:nvSpPr>
              <p:spPr bwMode="auto">
                <a:xfrm>
                  <a:off x="1458" y="-5470"/>
                  <a:ext cx="13" cy="95"/>
                </a:xfrm>
                <a:custGeom>
                  <a:avLst/>
                  <a:gdLst>
                    <a:gd name="T0" fmla="*/ 13 w 13"/>
                    <a:gd name="T1" fmla="*/ 95 h 95"/>
                    <a:gd name="T2" fmla="*/ 13 w 13"/>
                    <a:gd name="T3" fmla="*/ 72 h 95"/>
                    <a:gd name="T4" fmla="*/ 12 w 13"/>
                    <a:gd name="T5" fmla="*/ 64 h 95"/>
                    <a:gd name="T6" fmla="*/ 13 w 13"/>
                    <a:gd name="T7" fmla="*/ 54 h 95"/>
                    <a:gd name="T8" fmla="*/ 13 w 13"/>
                    <a:gd name="T9" fmla="*/ 2 h 95"/>
                    <a:gd name="T10" fmla="*/ 0 w 13"/>
                    <a:gd name="T11" fmla="*/ 0 h 95"/>
                    <a:gd name="T12" fmla="*/ 0 w 13"/>
                    <a:gd name="T13" fmla="*/ 95 h 95"/>
                    <a:gd name="T14" fmla="*/ 13 w 13"/>
                    <a:gd name="T15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95">
                      <a:moveTo>
                        <a:pt x="13" y="95"/>
                      </a:moveTo>
                      <a:lnTo>
                        <a:pt x="13" y="72"/>
                      </a:lnTo>
                      <a:lnTo>
                        <a:pt x="12" y="64"/>
                      </a:lnTo>
                      <a:lnTo>
                        <a:pt x="13" y="54"/>
                      </a:lnTo>
                      <a:lnTo>
                        <a:pt x="13" y="2"/>
                      </a:lnTo>
                      <a:lnTo>
                        <a:pt x="0" y="0"/>
                      </a:lnTo>
                      <a:lnTo>
                        <a:pt x="0" y="95"/>
                      </a:lnTo>
                      <a:lnTo>
                        <a:pt x="13" y="95"/>
                      </a:lnTo>
                      <a:close/>
                    </a:path>
                  </a:pathLst>
                </a:custGeom>
                <a:solidFill>
                  <a:srgbClr val="ECECE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95" name="Freeform 187"/>
                <p:cNvSpPr>
                  <a:spLocks/>
                </p:cNvSpPr>
                <p:nvPr/>
              </p:nvSpPr>
              <p:spPr bwMode="auto">
                <a:xfrm>
                  <a:off x="1477" y="-5416"/>
                  <a:ext cx="4" cy="28"/>
                </a:xfrm>
                <a:custGeom>
                  <a:avLst/>
                  <a:gdLst>
                    <a:gd name="T0" fmla="*/ 0 w 4"/>
                    <a:gd name="T1" fmla="*/ 12 h 28"/>
                    <a:gd name="T2" fmla="*/ 4 w 4"/>
                    <a:gd name="T3" fmla="*/ 28 h 28"/>
                    <a:gd name="T4" fmla="*/ 4 w 4"/>
                    <a:gd name="T5" fmla="*/ 0 h 28"/>
                    <a:gd name="T6" fmla="*/ 0 w 4"/>
                    <a:gd name="T7" fmla="*/ 5 h 28"/>
                    <a:gd name="T8" fmla="*/ 0 w 4"/>
                    <a:gd name="T9" fmla="*/ 1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8">
                      <a:moveTo>
                        <a:pt x="0" y="12"/>
                      </a:moveTo>
                      <a:lnTo>
                        <a:pt x="4" y="28"/>
                      </a:ln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96" name="Freeform 188"/>
                <p:cNvSpPr>
                  <a:spLocks/>
                </p:cNvSpPr>
                <p:nvPr/>
              </p:nvSpPr>
              <p:spPr bwMode="auto">
                <a:xfrm>
                  <a:off x="1458" y="-5370"/>
                  <a:ext cx="13" cy="755"/>
                </a:xfrm>
                <a:custGeom>
                  <a:avLst/>
                  <a:gdLst>
                    <a:gd name="T0" fmla="*/ 13 w 13"/>
                    <a:gd name="T1" fmla="*/ 1 h 755"/>
                    <a:gd name="T2" fmla="*/ 0 w 13"/>
                    <a:gd name="T3" fmla="*/ 0 h 755"/>
                    <a:gd name="T4" fmla="*/ 0 w 13"/>
                    <a:gd name="T5" fmla="*/ 755 h 755"/>
                    <a:gd name="T6" fmla="*/ 13 w 13"/>
                    <a:gd name="T7" fmla="*/ 754 h 755"/>
                    <a:gd name="T8" fmla="*/ 13 w 13"/>
                    <a:gd name="T9" fmla="*/ 1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755">
                      <a:moveTo>
                        <a:pt x="13" y="1"/>
                      </a:moveTo>
                      <a:lnTo>
                        <a:pt x="0" y="0"/>
                      </a:lnTo>
                      <a:lnTo>
                        <a:pt x="0" y="755"/>
                      </a:lnTo>
                      <a:lnTo>
                        <a:pt x="13" y="754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97" name="Freeform 189"/>
                <p:cNvSpPr>
                  <a:spLocks/>
                </p:cNvSpPr>
                <p:nvPr/>
              </p:nvSpPr>
              <p:spPr bwMode="auto">
                <a:xfrm>
                  <a:off x="1481" y="-5424"/>
                  <a:ext cx="12" cy="50"/>
                </a:xfrm>
                <a:custGeom>
                  <a:avLst/>
                  <a:gdLst>
                    <a:gd name="T0" fmla="*/ 0 w 12"/>
                    <a:gd name="T1" fmla="*/ 36 h 50"/>
                    <a:gd name="T2" fmla="*/ 12 w 12"/>
                    <a:gd name="T3" fmla="*/ 50 h 50"/>
                    <a:gd name="T4" fmla="*/ 12 w 12"/>
                    <a:gd name="T5" fmla="*/ 0 h 50"/>
                    <a:gd name="T6" fmla="*/ 6 w 12"/>
                    <a:gd name="T7" fmla="*/ 1 h 50"/>
                    <a:gd name="T8" fmla="*/ 0 w 12"/>
                    <a:gd name="T9" fmla="*/ 8 h 50"/>
                    <a:gd name="T10" fmla="*/ 0 w 12"/>
                    <a:gd name="T11" fmla="*/ 36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50">
                      <a:moveTo>
                        <a:pt x="0" y="36"/>
                      </a:moveTo>
                      <a:lnTo>
                        <a:pt x="12" y="50"/>
                      </a:lnTo>
                      <a:lnTo>
                        <a:pt x="12" y="0"/>
                      </a:lnTo>
                      <a:lnTo>
                        <a:pt x="6" y="1"/>
                      </a:lnTo>
                      <a:lnTo>
                        <a:pt x="0" y="8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98" name="Freeform 190"/>
                <p:cNvSpPr>
                  <a:spLocks/>
                </p:cNvSpPr>
                <p:nvPr/>
              </p:nvSpPr>
              <p:spPr bwMode="auto">
                <a:xfrm>
                  <a:off x="1481" y="-5465"/>
                  <a:ext cx="12" cy="32"/>
                </a:xfrm>
                <a:custGeom>
                  <a:avLst/>
                  <a:gdLst>
                    <a:gd name="T0" fmla="*/ 0 w 12"/>
                    <a:gd name="T1" fmla="*/ 32 h 32"/>
                    <a:gd name="T2" fmla="*/ 12 w 12"/>
                    <a:gd name="T3" fmla="*/ 26 h 32"/>
                    <a:gd name="T4" fmla="*/ 12 w 12"/>
                    <a:gd name="T5" fmla="*/ 0 h 32"/>
                    <a:gd name="T6" fmla="*/ 7 w 12"/>
                    <a:gd name="T7" fmla="*/ 0 h 32"/>
                    <a:gd name="T8" fmla="*/ 0 w 12"/>
                    <a:gd name="T9" fmla="*/ 0 h 32"/>
                    <a:gd name="T10" fmla="*/ 0 w 1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32">
                      <a:moveTo>
                        <a:pt x="0" y="32"/>
                      </a:moveTo>
                      <a:lnTo>
                        <a:pt x="12" y="26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99" name="Freeform 191"/>
                <p:cNvSpPr>
                  <a:spLocks/>
                </p:cNvSpPr>
                <p:nvPr/>
              </p:nvSpPr>
              <p:spPr bwMode="auto">
                <a:xfrm>
                  <a:off x="1471" y="-5468"/>
                  <a:ext cx="10" cy="52"/>
                </a:xfrm>
                <a:custGeom>
                  <a:avLst/>
                  <a:gdLst>
                    <a:gd name="T0" fmla="*/ 0 w 10"/>
                    <a:gd name="T1" fmla="*/ 52 h 52"/>
                    <a:gd name="T2" fmla="*/ 4 w 10"/>
                    <a:gd name="T3" fmla="*/ 42 h 52"/>
                    <a:gd name="T4" fmla="*/ 10 w 10"/>
                    <a:gd name="T5" fmla="*/ 35 h 52"/>
                    <a:gd name="T6" fmla="*/ 10 w 10"/>
                    <a:gd name="T7" fmla="*/ 3 h 52"/>
                    <a:gd name="T8" fmla="*/ 0 w 10"/>
                    <a:gd name="T9" fmla="*/ 0 h 52"/>
                    <a:gd name="T10" fmla="*/ 0 w 10"/>
                    <a:gd name="T11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52">
                      <a:moveTo>
                        <a:pt x="0" y="52"/>
                      </a:moveTo>
                      <a:lnTo>
                        <a:pt x="4" y="42"/>
                      </a:lnTo>
                      <a:lnTo>
                        <a:pt x="10" y="35"/>
                      </a:lnTo>
                      <a:lnTo>
                        <a:pt x="10" y="3"/>
                      </a:lnTo>
                      <a:lnTo>
                        <a:pt x="0" y="0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" name="Freeform 192"/>
                <p:cNvSpPr>
                  <a:spLocks/>
                </p:cNvSpPr>
                <p:nvPr/>
              </p:nvSpPr>
              <p:spPr bwMode="auto">
                <a:xfrm>
                  <a:off x="1493" y="-5468"/>
                  <a:ext cx="12" cy="29"/>
                </a:xfrm>
                <a:custGeom>
                  <a:avLst/>
                  <a:gdLst>
                    <a:gd name="T0" fmla="*/ 0 w 12"/>
                    <a:gd name="T1" fmla="*/ 3 h 29"/>
                    <a:gd name="T2" fmla="*/ 0 w 12"/>
                    <a:gd name="T3" fmla="*/ 29 h 29"/>
                    <a:gd name="T4" fmla="*/ 12 w 12"/>
                    <a:gd name="T5" fmla="*/ 27 h 29"/>
                    <a:gd name="T6" fmla="*/ 12 w 12"/>
                    <a:gd name="T7" fmla="*/ 0 h 29"/>
                    <a:gd name="T8" fmla="*/ 8 w 12"/>
                    <a:gd name="T9" fmla="*/ 0 h 29"/>
                    <a:gd name="T10" fmla="*/ 5 w 12"/>
                    <a:gd name="T11" fmla="*/ 2 h 29"/>
                    <a:gd name="T12" fmla="*/ 0 w 12"/>
                    <a:gd name="T13" fmla="*/ 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9">
                      <a:moveTo>
                        <a:pt x="0" y="3"/>
                      </a:moveTo>
                      <a:lnTo>
                        <a:pt x="0" y="29"/>
                      </a:lnTo>
                      <a:lnTo>
                        <a:pt x="12" y="27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1" name="Freeform 193"/>
                <p:cNvSpPr>
                  <a:spLocks/>
                </p:cNvSpPr>
                <p:nvPr/>
              </p:nvSpPr>
              <p:spPr bwMode="auto">
                <a:xfrm>
                  <a:off x="1516" y="-5473"/>
                  <a:ext cx="11" cy="33"/>
                </a:xfrm>
                <a:custGeom>
                  <a:avLst/>
                  <a:gdLst>
                    <a:gd name="T0" fmla="*/ 11 w 11"/>
                    <a:gd name="T1" fmla="*/ 0 h 33"/>
                    <a:gd name="T2" fmla="*/ 7 w 11"/>
                    <a:gd name="T3" fmla="*/ 0 h 33"/>
                    <a:gd name="T4" fmla="*/ 5 w 11"/>
                    <a:gd name="T5" fmla="*/ 2 h 33"/>
                    <a:gd name="T6" fmla="*/ 0 w 11"/>
                    <a:gd name="T7" fmla="*/ 4 h 33"/>
                    <a:gd name="T8" fmla="*/ 0 w 11"/>
                    <a:gd name="T9" fmla="*/ 32 h 33"/>
                    <a:gd name="T10" fmla="*/ 11 w 11"/>
                    <a:gd name="T11" fmla="*/ 33 h 33"/>
                    <a:gd name="T12" fmla="*/ 11 w 11"/>
                    <a:gd name="T1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33">
                      <a:moveTo>
                        <a:pt x="11" y="0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0" y="4"/>
                      </a:lnTo>
                      <a:lnTo>
                        <a:pt x="0" y="32"/>
                      </a:lnTo>
                      <a:lnTo>
                        <a:pt x="11" y="3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2" name="Freeform 194"/>
                <p:cNvSpPr>
                  <a:spLocks/>
                </p:cNvSpPr>
                <p:nvPr/>
              </p:nvSpPr>
              <p:spPr bwMode="auto">
                <a:xfrm>
                  <a:off x="1505" y="-5469"/>
                  <a:ext cx="11" cy="28"/>
                </a:xfrm>
                <a:custGeom>
                  <a:avLst/>
                  <a:gdLst>
                    <a:gd name="T0" fmla="*/ 11 w 11"/>
                    <a:gd name="T1" fmla="*/ 28 h 28"/>
                    <a:gd name="T2" fmla="*/ 11 w 11"/>
                    <a:gd name="T3" fmla="*/ 0 h 28"/>
                    <a:gd name="T4" fmla="*/ 5 w 11"/>
                    <a:gd name="T5" fmla="*/ 0 h 28"/>
                    <a:gd name="T6" fmla="*/ 0 w 11"/>
                    <a:gd name="T7" fmla="*/ 1 h 28"/>
                    <a:gd name="T8" fmla="*/ 0 w 11"/>
                    <a:gd name="T9" fmla="*/ 28 h 28"/>
                    <a:gd name="T10" fmla="*/ 6 w 11"/>
                    <a:gd name="T11" fmla="*/ 28 h 28"/>
                    <a:gd name="T12" fmla="*/ 11 w 11"/>
                    <a:gd name="T1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28">
                      <a:moveTo>
                        <a:pt x="11" y="28"/>
                      </a:move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11" y="2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3" name="Freeform 195"/>
                <p:cNvSpPr>
                  <a:spLocks/>
                </p:cNvSpPr>
                <p:nvPr/>
              </p:nvSpPr>
              <p:spPr bwMode="auto">
                <a:xfrm>
                  <a:off x="1505" y="-5428"/>
                  <a:ext cx="11" cy="813"/>
                </a:xfrm>
                <a:custGeom>
                  <a:avLst/>
                  <a:gdLst>
                    <a:gd name="T0" fmla="*/ 11 w 11"/>
                    <a:gd name="T1" fmla="*/ 0 h 813"/>
                    <a:gd name="T2" fmla="*/ 8 w 11"/>
                    <a:gd name="T3" fmla="*/ 0 h 813"/>
                    <a:gd name="T4" fmla="*/ 0 w 11"/>
                    <a:gd name="T5" fmla="*/ 2 h 813"/>
                    <a:gd name="T6" fmla="*/ 0 w 11"/>
                    <a:gd name="T7" fmla="*/ 810 h 813"/>
                    <a:gd name="T8" fmla="*/ 11 w 11"/>
                    <a:gd name="T9" fmla="*/ 813 h 813"/>
                    <a:gd name="T10" fmla="*/ 11 w 11"/>
                    <a:gd name="T11" fmla="*/ 0 h 8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813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810"/>
                      </a:lnTo>
                      <a:lnTo>
                        <a:pt x="11" y="81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4" name="Freeform 196"/>
                <p:cNvSpPr>
                  <a:spLocks/>
                </p:cNvSpPr>
                <p:nvPr/>
              </p:nvSpPr>
              <p:spPr bwMode="auto">
                <a:xfrm>
                  <a:off x="1540" y="-5423"/>
                  <a:ext cx="11" cy="45"/>
                </a:xfrm>
                <a:custGeom>
                  <a:avLst/>
                  <a:gdLst>
                    <a:gd name="T0" fmla="*/ 1 w 11"/>
                    <a:gd name="T1" fmla="*/ 3 h 45"/>
                    <a:gd name="T2" fmla="*/ 0 w 11"/>
                    <a:gd name="T3" fmla="*/ 0 h 45"/>
                    <a:gd name="T4" fmla="*/ 0 w 11"/>
                    <a:gd name="T5" fmla="*/ 45 h 45"/>
                    <a:gd name="T6" fmla="*/ 7 w 11"/>
                    <a:gd name="T7" fmla="*/ 39 h 45"/>
                    <a:gd name="T8" fmla="*/ 11 w 11"/>
                    <a:gd name="T9" fmla="*/ 22 h 45"/>
                    <a:gd name="T10" fmla="*/ 8 w 11"/>
                    <a:gd name="T11" fmla="*/ 10 h 45"/>
                    <a:gd name="T12" fmla="*/ 5 w 11"/>
                    <a:gd name="T13" fmla="*/ 5 h 45"/>
                    <a:gd name="T14" fmla="*/ 1 w 11"/>
                    <a:gd name="T15" fmla="*/ 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45">
                      <a:moveTo>
                        <a:pt x="1" y="3"/>
                      </a:move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7" y="39"/>
                      </a:lnTo>
                      <a:lnTo>
                        <a:pt x="11" y="22"/>
                      </a:lnTo>
                      <a:lnTo>
                        <a:pt x="8" y="10"/>
                      </a:lnTo>
                      <a:lnTo>
                        <a:pt x="5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5" name="Freeform 197"/>
                <p:cNvSpPr>
                  <a:spLocks/>
                </p:cNvSpPr>
                <p:nvPr/>
              </p:nvSpPr>
              <p:spPr bwMode="auto">
                <a:xfrm>
                  <a:off x="1527" y="-5425"/>
                  <a:ext cx="13" cy="50"/>
                </a:xfrm>
                <a:custGeom>
                  <a:avLst/>
                  <a:gdLst>
                    <a:gd name="T0" fmla="*/ 13 w 13"/>
                    <a:gd name="T1" fmla="*/ 2 h 50"/>
                    <a:gd name="T2" fmla="*/ 0 w 13"/>
                    <a:gd name="T3" fmla="*/ 0 h 50"/>
                    <a:gd name="T4" fmla="*/ 0 w 13"/>
                    <a:gd name="T5" fmla="*/ 44 h 50"/>
                    <a:gd name="T6" fmla="*/ 6 w 13"/>
                    <a:gd name="T7" fmla="*/ 46 h 50"/>
                    <a:gd name="T8" fmla="*/ 11 w 13"/>
                    <a:gd name="T9" fmla="*/ 50 h 50"/>
                    <a:gd name="T10" fmla="*/ 13 w 13"/>
                    <a:gd name="T11" fmla="*/ 47 h 50"/>
                    <a:gd name="T12" fmla="*/ 13 w 13"/>
                    <a:gd name="T13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50">
                      <a:moveTo>
                        <a:pt x="13" y="2"/>
                      </a:move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6" y="46"/>
                      </a:lnTo>
                      <a:lnTo>
                        <a:pt x="11" y="50"/>
                      </a:lnTo>
                      <a:lnTo>
                        <a:pt x="13" y="47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6" name="Freeform 198"/>
                <p:cNvSpPr>
                  <a:spLocks/>
                </p:cNvSpPr>
                <p:nvPr/>
              </p:nvSpPr>
              <p:spPr bwMode="auto">
                <a:xfrm>
                  <a:off x="1516" y="-5428"/>
                  <a:ext cx="11" cy="817"/>
                </a:xfrm>
                <a:custGeom>
                  <a:avLst/>
                  <a:gdLst>
                    <a:gd name="T0" fmla="*/ 11 w 11"/>
                    <a:gd name="T1" fmla="*/ 3 h 817"/>
                    <a:gd name="T2" fmla="*/ 0 w 11"/>
                    <a:gd name="T3" fmla="*/ 0 h 817"/>
                    <a:gd name="T4" fmla="*/ 0 w 11"/>
                    <a:gd name="T5" fmla="*/ 813 h 817"/>
                    <a:gd name="T6" fmla="*/ 11 w 11"/>
                    <a:gd name="T7" fmla="*/ 817 h 817"/>
                    <a:gd name="T8" fmla="*/ 11 w 11"/>
                    <a:gd name="T9" fmla="*/ 65 h 817"/>
                    <a:gd name="T10" fmla="*/ 5 w 11"/>
                    <a:gd name="T11" fmla="*/ 63 h 817"/>
                    <a:gd name="T12" fmla="*/ 1 w 11"/>
                    <a:gd name="T13" fmla="*/ 59 h 817"/>
                    <a:gd name="T14" fmla="*/ 1 w 11"/>
                    <a:gd name="T15" fmla="*/ 55 h 817"/>
                    <a:gd name="T16" fmla="*/ 4 w 11"/>
                    <a:gd name="T17" fmla="*/ 48 h 817"/>
                    <a:gd name="T18" fmla="*/ 9 w 11"/>
                    <a:gd name="T19" fmla="*/ 47 h 817"/>
                    <a:gd name="T20" fmla="*/ 11 w 11"/>
                    <a:gd name="T21" fmla="*/ 47 h 817"/>
                    <a:gd name="T22" fmla="*/ 11 w 11"/>
                    <a:gd name="T23" fmla="*/ 3 h 8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" h="817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813"/>
                      </a:lnTo>
                      <a:lnTo>
                        <a:pt x="11" y="817"/>
                      </a:lnTo>
                      <a:lnTo>
                        <a:pt x="11" y="65"/>
                      </a:lnTo>
                      <a:lnTo>
                        <a:pt x="5" y="63"/>
                      </a:lnTo>
                      <a:lnTo>
                        <a:pt x="1" y="59"/>
                      </a:lnTo>
                      <a:lnTo>
                        <a:pt x="1" y="55"/>
                      </a:lnTo>
                      <a:lnTo>
                        <a:pt x="4" y="48"/>
                      </a:lnTo>
                      <a:lnTo>
                        <a:pt x="9" y="47"/>
                      </a:lnTo>
                      <a:lnTo>
                        <a:pt x="11" y="47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7" name="Freeform 199"/>
                <p:cNvSpPr>
                  <a:spLocks/>
                </p:cNvSpPr>
                <p:nvPr/>
              </p:nvSpPr>
              <p:spPr bwMode="auto">
                <a:xfrm>
                  <a:off x="1527" y="-5364"/>
                  <a:ext cx="13" cy="758"/>
                </a:xfrm>
                <a:custGeom>
                  <a:avLst/>
                  <a:gdLst>
                    <a:gd name="T0" fmla="*/ 13 w 13"/>
                    <a:gd name="T1" fmla="*/ 0 h 758"/>
                    <a:gd name="T2" fmla="*/ 9 w 13"/>
                    <a:gd name="T3" fmla="*/ 0 h 758"/>
                    <a:gd name="T4" fmla="*/ 6 w 13"/>
                    <a:gd name="T5" fmla="*/ 1 h 758"/>
                    <a:gd name="T6" fmla="*/ 1 w 13"/>
                    <a:gd name="T7" fmla="*/ 3 h 758"/>
                    <a:gd name="T8" fmla="*/ 0 w 13"/>
                    <a:gd name="T9" fmla="*/ 1 h 758"/>
                    <a:gd name="T10" fmla="*/ 0 w 13"/>
                    <a:gd name="T11" fmla="*/ 753 h 758"/>
                    <a:gd name="T12" fmla="*/ 11 w 13"/>
                    <a:gd name="T13" fmla="*/ 758 h 758"/>
                    <a:gd name="T14" fmla="*/ 13 w 13"/>
                    <a:gd name="T15" fmla="*/ 758 h 758"/>
                    <a:gd name="T16" fmla="*/ 13 w 13"/>
                    <a:gd name="T17" fmla="*/ 0 h 7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758">
                      <a:moveTo>
                        <a:pt x="13" y="0"/>
                      </a:move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753"/>
                      </a:lnTo>
                      <a:lnTo>
                        <a:pt x="11" y="758"/>
                      </a:lnTo>
                      <a:lnTo>
                        <a:pt x="13" y="75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8" name="Freeform 200"/>
                <p:cNvSpPr>
                  <a:spLocks/>
                </p:cNvSpPr>
                <p:nvPr/>
              </p:nvSpPr>
              <p:spPr bwMode="auto">
                <a:xfrm>
                  <a:off x="1540" y="-5383"/>
                  <a:ext cx="11" cy="789"/>
                </a:xfrm>
                <a:custGeom>
                  <a:avLst/>
                  <a:gdLst>
                    <a:gd name="T0" fmla="*/ 11 w 11"/>
                    <a:gd name="T1" fmla="*/ 0 h 789"/>
                    <a:gd name="T2" fmla="*/ 8 w 11"/>
                    <a:gd name="T3" fmla="*/ 10 h 789"/>
                    <a:gd name="T4" fmla="*/ 3 w 11"/>
                    <a:gd name="T5" fmla="*/ 15 h 789"/>
                    <a:gd name="T6" fmla="*/ 1 w 11"/>
                    <a:gd name="T7" fmla="*/ 17 h 789"/>
                    <a:gd name="T8" fmla="*/ 0 w 11"/>
                    <a:gd name="T9" fmla="*/ 19 h 789"/>
                    <a:gd name="T10" fmla="*/ 0 w 11"/>
                    <a:gd name="T11" fmla="*/ 777 h 789"/>
                    <a:gd name="T12" fmla="*/ 2 w 11"/>
                    <a:gd name="T13" fmla="*/ 779 h 789"/>
                    <a:gd name="T14" fmla="*/ 3 w 11"/>
                    <a:gd name="T15" fmla="*/ 780 h 789"/>
                    <a:gd name="T16" fmla="*/ 6 w 11"/>
                    <a:gd name="T17" fmla="*/ 783 h 789"/>
                    <a:gd name="T18" fmla="*/ 11 w 11"/>
                    <a:gd name="T19" fmla="*/ 789 h 789"/>
                    <a:gd name="T20" fmla="*/ 11 w 11"/>
                    <a:gd name="T21" fmla="*/ 0 h 7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" h="789">
                      <a:moveTo>
                        <a:pt x="11" y="0"/>
                      </a:moveTo>
                      <a:lnTo>
                        <a:pt x="8" y="10"/>
                      </a:lnTo>
                      <a:lnTo>
                        <a:pt x="3" y="15"/>
                      </a:lnTo>
                      <a:lnTo>
                        <a:pt x="1" y="17"/>
                      </a:lnTo>
                      <a:lnTo>
                        <a:pt x="0" y="19"/>
                      </a:lnTo>
                      <a:lnTo>
                        <a:pt x="0" y="777"/>
                      </a:lnTo>
                      <a:lnTo>
                        <a:pt x="2" y="779"/>
                      </a:lnTo>
                      <a:lnTo>
                        <a:pt x="3" y="780"/>
                      </a:lnTo>
                      <a:lnTo>
                        <a:pt x="6" y="783"/>
                      </a:lnTo>
                      <a:lnTo>
                        <a:pt x="11" y="78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9" name="Freeform 201"/>
                <p:cNvSpPr>
                  <a:spLocks/>
                </p:cNvSpPr>
                <p:nvPr/>
              </p:nvSpPr>
              <p:spPr bwMode="auto">
                <a:xfrm>
                  <a:off x="1436" y="-4547"/>
                  <a:ext cx="11" cy="53"/>
                </a:xfrm>
                <a:custGeom>
                  <a:avLst/>
                  <a:gdLst>
                    <a:gd name="T0" fmla="*/ 11 w 11"/>
                    <a:gd name="T1" fmla="*/ 6 h 53"/>
                    <a:gd name="T2" fmla="*/ 4 w 11"/>
                    <a:gd name="T3" fmla="*/ 2 h 53"/>
                    <a:gd name="T4" fmla="*/ 0 w 11"/>
                    <a:gd name="T5" fmla="*/ 0 h 53"/>
                    <a:gd name="T6" fmla="*/ 0 w 11"/>
                    <a:gd name="T7" fmla="*/ 53 h 53"/>
                    <a:gd name="T8" fmla="*/ 11 w 11"/>
                    <a:gd name="T9" fmla="*/ 53 h 53"/>
                    <a:gd name="T10" fmla="*/ 11 w 11"/>
                    <a:gd name="T11" fmla="*/ 6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53">
                      <a:moveTo>
                        <a:pt x="11" y="6"/>
                      </a:move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1" y="53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10" name="Freeform 202"/>
                <p:cNvSpPr>
                  <a:spLocks/>
                </p:cNvSpPr>
                <p:nvPr/>
              </p:nvSpPr>
              <p:spPr bwMode="auto">
                <a:xfrm>
                  <a:off x="1425" y="-4562"/>
                  <a:ext cx="11" cy="68"/>
                </a:xfrm>
                <a:custGeom>
                  <a:avLst/>
                  <a:gdLst>
                    <a:gd name="T0" fmla="*/ 11 w 11"/>
                    <a:gd name="T1" fmla="*/ 15 h 68"/>
                    <a:gd name="T2" fmla="*/ 3 w 11"/>
                    <a:gd name="T3" fmla="*/ 7 h 68"/>
                    <a:gd name="T4" fmla="*/ 0 w 11"/>
                    <a:gd name="T5" fmla="*/ 0 h 68"/>
                    <a:gd name="T6" fmla="*/ 0 w 11"/>
                    <a:gd name="T7" fmla="*/ 68 h 68"/>
                    <a:gd name="T8" fmla="*/ 11 w 11"/>
                    <a:gd name="T9" fmla="*/ 68 h 68"/>
                    <a:gd name="T10" fmla="*/ 11 w 11"/>
                    <a:gd name="T11" fmla="*/ 15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68">
                      <a:moveTo>
                        <a:pt x="11" y="15"/>
                      </a:moveTo>
                      <a:lnTo>
                        <a:pt x="3" y="7"/>
                      </a:lnTo>
                      <a:lnTo>
                        <a:pt x="0" y="0"/>
                      </a:lnTo>
                      <a:lnTo>
                        <a:pt x="0" y="68"/>
                      </a:lnTo>
                      <a:lnTo>
                        <a:pt x="11" y="68"/>
                      </a:lnTo>
                      <a:lnTo>
                        <a:pt x="11" y="1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11" name="Freeform 203"/>
                <p:cNvSpPr>
                  <a:spLocks/>
                </p:cNvSpPr>
                <p:nvPr/>
              </p:nvSpPr>
              <p:spPr bwMode="auto">
                <a:xfrm>
                  <a:off x="1481" y="-4444"/>
                  <a:ext cx="12" cy="799"/>
                </a:xfrm>
                <a:custGeom>
                  <a:avLst/>
                  <a:gdLst>
                    <a:gd name="T0" fmla="*/ 12 w 12"/>
                    <a:gd name="T1" fmla="*/ 8 h 799"/>
                    <a:gd name="T2" fmla="*/ 0 w 12"/>
                    <a:gd name="T3" fmla="*/ 0 h 799"/>
                    <a:gd name="T4" fmla="*/ 0 w 12"/>
                    <a:gd name="T5" fmla="*/ 799 h 799"/>
                    <a:gd name="T6" fmla="*/ 12 w 12"/>
                    <a:gd name="T7" fmla="*/ 799 h 799"/>
                    <a:gd name="T8" fmla="*/ 12 w 12"/>
                    <a:gd name="T9" fmla="*/ 8 h 7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799">
                      <a:moveTo>
                        <a:pt x="12" y="8"/>
                      </a:moveTo>
                      <a:lnTo>
                        <a:pt x="0" y="0"/>
                      </a:lnTo>
                      <a:lnTo>
                        <a:pt x="0" y="799"/>
                      </a:lnTo>
                      <a:lnTo>
                        <a:pt x="12" y="799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12" name="Freeform 204"/>
                <p:cNvSpPr>
                  <a:spLocks/>
                </p:cNvSpPr>
                <p:nvPr/>
              </p:nvSpPr>
              <p:spPr bwMode="auto">
                <a:xfrm>
                  <a:off x="1471" y="-4451"/>
                  <a:ext cx="10" cy="807"/>
                </a:xfrm>
                <a:custGeom>
                  <a:avLst/>
                  <a:gdLst>
                    <a:gd name="T0" fmla="*/ 10 w 10"/>
                    <a:gd name="T1" fmla="*/ 7 h 807"/>
                    <a:gd name="T2" fmla="*/ 0 w 10"/>
                    <a:gd name="T3" fmla="*/ 0 h 807"/>
                    <a:gd name="T4" fmla="*/ 0 w 10"/>
                    <a:gd name="T5" fmla="*/ 807 h 807"/>
                    <a:gd name="T6" fmla="*/ 10 w 10"/>
                    <a:gd name="T7" fmla="*/ 806 h 807"/>
                    <a:gd name="T8" fmla="*/ 10 w 10"/>
                    <a:gd name="T9" fmla="*/ 7 h 8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07">
                      <a:moveTo>
                        <a:pt x="10" y="7"/>
                      </a:moveTo>
                      <a:lnTo>
                        <a:pt x="0" y="0"/>
                      </a:lnTo>
                      <a:lnTo>
                        <a:pt x="0" y="807"/>
                      </a:lnTo>
                      <a:lnTo>
                        <a:pt x="10" y="806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13" name="Freeform 205"/>
                <p:cNvSpPr>
                  <a:spLocks/>
                </p:cNvSpPr>
                <p:nvPr/>
              </p:nvSpPr>
              <p:spPr bwMode="auto">
                <a:xfrm>
                  <a:off x="1458" y="-4459"/>
                  <a:ext cx="13" cy="819"/>
                </a:xfrm>
                <a:custGeom>
                  <a:avLst/>
                  <a:gdLst>
                    <a:gd name="T0" fmla="*/ 13 w 13"/>
                    <a:gd name="T1" fmla="*/ 8 h 819"/>
                    <a:gd name="T2" fmla="*/ 0 w 13"/>
                    <a:gd name="T3" fmla="*/ 0 h 819"/>
                    <a:gd name="T4" fmla="*/ 0 w 13"/>
                    <a:gd name="T5" fmla="*/ 819 h 819"/>
                    <a:gd name="T6" fmla="*/ 13 w 13"/>
                    <a:gd name="T7" fmla="*/ 815 h 819"/>
                    <a:gd name="T8" fmla="*/ 13 w 13"/>
                    <a:gd name="T9" fmla="*/ 8 h 8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819">
                      <a:moveTo>
                        <a:pt x="13" y="8"/>
                      </a:moveTo>
                      <a:lnTo>
                        <a:pt x="0" y="0"/>
                      </a:lnTo>
                      <a:lnTo>
                        <a:pt x="0" y="819"/>
                      </a:lnTo>
                      <a:lnTo>
                        <a:pt x="13" y="815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14" name="Group 206"/>
              <p:cNvGrpSpPr>
                <a:grpSpLocks/>
              </p:cNvGrpSpPr>
              <p:nvPr/>
            </p:nvGrpSpPr>
            <p:grpSpPr bwMode="auto">
              <a:xfrm>
                <a:off x="2235" y="-8987"/>
                <a:ext cx="506" cy="13710"/>
                <a:chOff x="1056" y="-10574"/>
                <a:chExt cx="506" cy="13710"/>
              </a:xfrm>
            </p:grpSpPr>
            <p:sp>
              <p:nvSpPr>
                <p:cNvPr id="3015" name="Freeform 207"/>
                <p:cNvSpPr>
                  <a:spLocks/>
                </p:cNvSpPr>
                <p:nvPr/>
              </p:nvSpPr>
              <p:spPr bwMode="auto">
                <a:xfrm>
                  <a:off x="1447" y="-4466"/>
                  <a:ext cx="11" cy="831"/>
                </a:xfrm>
                <a:custGeom>
                  <a:avLst/>
                  <a:gdLst>
                    <a:gd name="T0" fmla="*/ 11 w 11"/>
                    <a:gd name="T1" fmla="*/ 7 h 831"/>
                    <a:gd name="T2" fmla="*/ 0 w 11"/>
                    <a:gd name="T3" fmla="*/ 0 h 831"/>
                    <a:gd name="T4" fmla="*/ 0 w 11"/>
                    <a:gd name="T5" fmla="*/ 831 h 831"/>
                    <a:gd name="T6" fmla="*/ 11 w 11"/>
                    <a:gd name="T7" fmla="*/ 826 h 831"/>
                    <a:gd name="T8" fmla="*/ 11 w 11"/>
                    <a:gd name="T9" fmla="*/ 7 h 8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831">
                      <a:moveTo>
                        <a:pt x="11" y="7"/>
                      </a:moveTo>
                      <a:lnTo>
                        <a:pt x="0" y="0"/>
                      </a:lnTo>
                      <a:lnTo>
                        <a:pt x="0" y="831"/>
                      </a:lnTo>
                      <a:lnTo>
                        <a:pt x="11" y="826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16" name="Freeform 208"/>
                <p:cNvSpPr>
                  <a:spLocks/>
                </p:cNvSpPr>
                <p:nvPr/>
              </p:nvSpPr>
              <p:spPr bwMode="auto">
                <a:xfrm>
                  <a:off x="1425" y="-4482"/>
                  <a:ext cx="11" cy="2749"/>
                </a:xfrm>
                <a:custGeom>
                  <a:avLst/>
                  <a:gdLst>
                    <a:gd name="T0" fmla="*/ 11 w 11"/>
                    <a:gd name="T1" fmla="*/ 7 h 2749"/>
                    <a:gd name="T2" fmla="*/ 0 w 11"/>
                    <a:gd name="T3" fmla="*/ 0 h 2749"/>
                    <a:gd name="T4" fmla="*/ 0 w 11"/>
                    <a:gd name="T5" fmla="*/ 2749 h 2749"/>
                    <a:gd name="T6" fmla="*/ 11 w 11"/>
                    <a:gd name="T7" fmla="*/ 2737 h 2749"/>
                    <a:gd name="T8" fmla="*/ 11 w 11"/>
                    <a:gd name="T9" fmla="*/ 1954 h 2749"/>
                    <a:gd name="T10" fmla="*/ 7 w 11"/>
                    <a:gd name="T11" fmla="*/ 1944 h 2749"/>
                    <a:gd name="T12" fmla="*/ 7 w 11"/>
                    <a:gd name="T13" fmla="*/ 1935 h 2749"/>
                    <a:gd name="T14" fmla="*/ 7 w 11"/>
                    <a:gd name="T15" fmla="*/ 1922 h 2749"/>
                    <a:gd name="T16" fmla="*/ 11 w 11"/>
                    <a:gd name="T17" fmla="*/ 1912 h 2749"/>
                    <a:gd name="T18" fmla="*/ 11 w 11"/>
                    <a:gd name="T19" fmla="*/ 1844 h 2749"/>
                    <a:gd name="T20" fmla="*/ 7 w 11"/>
                    <a:gd name="T21" fmla="*/ 1835 h 2749"/>
                    <a:gd name="T22" fmla="*/ 7 w 11"/>
                    <a:gd name="T23" fmla="*/ 1827 h 2749"/>
                    <a:gd name="T24" fmla="*/ 11 w 11"/>
                    <a:gd name="T25" fmla="*/ 1811 h 2749"/>
                    <a:gd name="T26" fmla="*/ 11 w 11"/>
                    <a:gd name="T27" fmla="*/ 1015 h 2749"/>
                    <a:gd name="T28" fmla="*/ 10 w 11"/>
                    <a:gd name="T29" fmla="*/ 1013 h 2749"/>
                    <a:gd name="T30" fmla="*/ 3 w 11"/>
                    <a:gd name="T31" fmla="*/ 987 h 2749"/>
                    <a:gd name="T32" fmla="*/ 5 w 11"/>
                    <a:gd name="T33" fmla="*/ 973 h 2749"/>
                    <a:gd name="T34" fmla="*/ 11 w 11"/>
                    <a:gd name="T35" fmla="*/ 962 h 2749"/>
                    <a:gd name="T36" fmla="*/ 11 w 11"/>
                    <a:gd name="T37" fmla="*/ 901 h 2749"/>
                    <a:gd name="T38" fmla="*/ 5 w 11"/>
                    <a:gd name="T39" fmla="*/ 890 h 2749"/>
                    <a:gd name="T40" fmla="*/ 3 w 11"/>
                    <a:gd name="T41" fmla="*/ 880 h 2749"/>
                    <a:gd name="T42" fmla="*/ 5 w 11"/>
                    <a:gd name="T43" fmla="*/ 866 h 2749"/>
                    <a:gd name="T44" fmla="*/ 11 w 11"/>
                    <a:gd name="T45" fmla="*/ 857 h 2749"/>
                    <a:gd name="T46" fmla="*/ 11 w 11"/>
                    <a:gd name="T47" fmla="*/ 7 h 27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1" h="2749">
                      <a:moveTo>
                        <a:pt x="11" y="7"/>
                      </a:moveTo>
                      <a:lnTo>
                        <a:pt x="0" y="0"/>
                      </a:lnTo>
                      <a:lnTo>
                        <a:pt x="0" y="2749"/>
                      </a:lnTo>
                      <a:lnTo>
                        <a:pt x="11" y="2737"/>
                      </a:lnTo>
                      <a:lnTo>
                        <a:pt x="11" y="1954"/>
                      </a:lnTo>
                      <a:lnTo>
                        <a:pt x="7" y="1944"/>
                      </a:lnTo>
                      <a:lnTo>
                        <a:pt x="7" y="1935"/>
                      </a:lnTo>
                      <a:lnTo>
                        <a:pt x="7" y="1922"/>
                      </a:lnTo>
                      <a:lnTo>
                        <a:pt x="11" y="1912"/>
                      </a:lnTo>
                      <a:lnTo>
                        <a:pt x="11" y="1844"/>
                      </a:lnTo>
                      <a:lnTo>
                        <a:pt x="7" y="1835"/>
                      </a:lnTo>
                      <a:lnTo>
                        <a:pt x="7" y="1827"/>
                      </a:lnTo>
                      <a:lnTo>
                        <a:pt x="11" y="1811"/>
                      </a:lnTo>
                      <a:lnTo>
                        <a:pt x="11" y="1015"/>
                      </a:lnTo>
                      <a:lnTo>
                        <a:pt x="10" y="1013"/>
                      </a:lnTo>
                      <a:lnTo>
                        <a:pt x="3" y="987"/>
                      </a:lnTo>
                      <a:lnTo>
                        <a:pt x="5" y="973"/>
                      </a:lnTo>
                      <a:lnTo>
                        <a:pt x="11" y="962"/>
                      </a:lnTo>
                      <a:lnTo>
                        <a:pt x="11" y="901"/>
                      </a:lnTo>
                      <a:lnTo>
                        <a:pt x="5" y="890"/>
                      </a:lnTo>
                      <a:lnTo>
                        <a:pt x="3" y="880"/>
                      </a:lnTo>
                      <a:lnTo>
                        <a:pt x="5" y="866"/>
                      </a:lnTo>
                      <a:lnTo>
                        <a:pt x="11" y="857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17" name="Freeform 209"/>
                <p:cNvSpPr>
                  <a:spLocks/>
                </p:cNvSpPr>
                <p:nvPr/>
              </p:nvSpPr>
              <p:spPr bwMode="auto">
                <a:xfrm>
                  <a:off x="1447" y="-4541"/>
                  <a:ext cx="11" cy="47"/>
                </a:xfrm>
                <a:custGeom>
                  <a:avLst/>
                  <a:gdLst>
                    <a:gd name="T0" fmla="*/ 0 w 11"/>
                    <a:gd name="T1" fmla="*/ 47 h 47"/>
                    <a:gd name="T2" fmla="*/ 11 w 11"/>
                    <a:gd name="T3" fmla="*/ 47 h 47"/>
                    <a:gd name="T4" fmla="*/ 11 w 11"/>
                    <a:gd name="T5" fmla="*/ 4 h 47"/>
                    <a:gd name="T6" fmla="*/ 0 w 11"/>
                    <a:gd name="T7" fmla="*/ 0 h 47"/>
                    <a:gd name="T8" fmla="*/ 0 w 11"/>
                    <a:gd name="T9" fmla="*/ 4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47">
                      <a:moveTo>
                        <a:pt x="0" y="47"/>
                      </a:moveTo>
                      <a:lnTo>
                        <a:pt x="11" y="47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18" name="Freeform 210"/>
                <p:cNvSpPr>
                  <a:spLocks/>
                </p:cNvSpPr>
                <p:nvPr/>
              </p:nvSpPr>
              <p:spPr bwMode="auto">
                <a:xfrm>
                  <a:off x="1481" y="-4532"/>
                  <a:ext cx="12" cy="38"/>
                </a:xfrm>
                <a:custGeom>
                  <a:avLst/>
                  <a:gdLst>
                    <a:gd name="T0" fmla="*/ 0 w 12"/>
                    <a:gd name="T1" fmla="*/ 38 h 38"/>
                    <a:gd name="T2" fmla="*/ 12 w 12"/>
                    <a:gd name="T3" fmla="*/ 38 h 38"/>
                    <a:gd name="T4" fmla="*/ 12 w 12"/>
                    <a:gd name="T5" fmla="*/ 0 h 38"/>
                    <a:gd name="T6" fmla="*/ 7 w 12"/>
                    <a:gd name="T7" fmla="*/ 0 h 38"/>
                    <a:gd name="T8" fmla="*/ 0 w 12"/>
                    <a:gd name="T9" fmla="*/ 0 h 38"/>
                    <a:gd name="T10" fmla="*/ 0 w 12"/>
                    <a:gd name="T11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38">
                      <a:moveTo>
                        <a:pt x="0" y="38"/>
                      </a:moveTo>
                      <a:lnTo>
                        <a:pt x="12" y="38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19" name="Freeform 211"/>
                <p:cNvSpPr>
                  <a:spLocks/>
                </p:cNvSpPr>
                <p:nvPr/>
              </p:nvSpPr>
              <p:spPr bwMode="auto">
                <a:xfrm>
                  <a:off x="1471" y="-4534"/>
                  <a:ext cx="10" cy="40"/>
                </a:xfrm>
                <a:custGeom>
                  <a:avLst/>
                  <a:gdLst>
                    <a:gd name="T0" fmla="*/ 0 w 10"/>
                    <a:gd name="T1" fmla="*/ 40 h 40"/>
                    <a:gd name="T2" fmla="*/ 10 w 10"/>
                    <a:gd name="T3" fmla="*/ 40 h 40"/>
                    <a:gd name="T4" fmla="*/ 10 w 10"/>
                    <a:gd name="T5" fmla="*/ 2 h 40"/>
                    <a:gd name="T6" fmla="*/ 0 w 10"/>
                    <a:gd name="T7" fmla="*/ 0 h 40"/>
                    <a:gd name="T8" fmla="*/ 0 w 10"/>
                    <a:gd name="T9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40">
                      <a:moveTo>
                        <a:pt x="0" y="40"/>
                      </a:moveTo>
                      <a:lnTo>
                        <a:pt x="10" y="40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20" name="Freeform 212"/>
                <p:cNvSpPr>
                  <a:spLocks/>
                </p:cNvSpPr>
                <p:nvPr/>
              </p:nvSpPr>
              <p:spPr bwMode="auto">
                <a:xfrm>
                  <a:off x="1493" y="-4534"/>
                  <a:ext cx="12" cy="40"/>
                </a:xfrm>
                <a:custGeom>
                  <a:avLst/>
                  <a:gdLst>
                    <a:gd name="T0" fmla="*/ 0 w 12"/>
                    <a:gd name="T1" fmla="*/ 2 h 40"/>
                    <a:gd name="T2" fmla="*/ 0 w 12"/>
                    <a:gd name="T3" fmla="*/ 40 h 40"/>
                    <a:gd name="T4" fmla="*/ 12 w 12"/>
                    <a:gd name="T5" fmla="*/ 40 h 40"/>
                    <a:gd name="T6" fmla="*/ 12 w 12"/>
                    <a:gd name="T7" fmla="*/ 0 h 40"/>
                    <a:gd name="T8" fmla="*/ 5 w 12"/>
                    <a:gd name="T9" fmla="*/ 0 h 40"/>
                    <a:gd name="T10" fmla="*/ 0 w 12"/>
                    <a:gd name="T11" fmla="*/ 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40">
                      <a:moveTo>
                        <a:pt x="0" y="2"/>
                      </a:moveTo>
                      <a:lnTo>
                        <a:pt x="0" y="40"/>
                      </a:lnTo>
                      <a:lnTo>
                        <a:pt x="12" y="40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21" name="Freeform 213"/>
                <p:cNvSpPr>
                  <a:spLocks/>
                </p:cNvSpPr>
                <p:nvPr/>
              </p:nvSpPr>
              <p:spPr bwMode="auto">
                <a:xfrm>
                  <a:off x="1458" y="-4537"/>
                  <a:ext cx="13" cy="43"/>
                </a:xfrm>
                <a:custGeom>
                  <a:avLst/>
                  <a:gdLst>
                    <a:gd name="T0" fmla="*/ 13 w 13"/>
                    <a:gd name="T1" fmla="*/ 43 h 43"/>
                    <a:gd name="T2" fmla="*/ 13 w 13"/>
                    <a:gd name="T3" fmla="*/ 3 h 43"/>
                    <a:gd name="T4" fmla="*/ 5 w 13"/>
                    <a:gd name="T5" fmla="*/ 2 h 43"/>
                    <a:gd name="T6" fmla="*/ 0 w 13"/>
                    <a:gd name="T7" fmla="*/ 0 h 43"/>
                    <a:gd name="T8" fmla="*/ 0 w 13"/>
                    <a:gd name="T9" fmla="*/ 43 h 43"/>
                    <a:gd name="T10" fmla="*/ 13 w 13"/>
                    <a:gd name="T11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43">
                      <a:moveTo>
                        <a:pt x="13" y="43"/>
                      </a:moveTo>
                      <a:lnTo>
                        <a:pt x="13" y="3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13" y="43"/>
                      </a:lnTo>
                      <a:close/>
                    </a:path>
                  </a:pathLst>
                </a:custGeom>
                <a:solidFill>
                  <a:srgbClr val="ECECE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22" name="Freeform 214"/>
                <p:cNvSpPr>
                  <a:spLocks/>
                </p:cNvSpPr>
                <p:nvPr/>
              </p:nvSpPr>
              <p:spPr bwMode="auto">
                <a:xfrm>
                  <a:off x="1436" y="-4475"/>
                  <a:ext cx="11" cy="850"/>
                </a:xfrm>
                <a:custGeom>
                  <a:avLst/>
                  <a:gdLst>
                    <a:gd name="T0" fmla="*/ 11 w 11"/>
                    <a:gd name="T1" fmla="*/ 9 h 850"/>
                    <a:gd name="T2" fmla="*/ 0 w 11"/>
                    <a:gd name="T3" fmla="*/ 0 h 850"/>
                    <a:gd name="T4" fmla="*/ 0 w 11"/>
                    <a:gd name="T5" fmla="*/ 850 h 850"/>
                    <a:gd name="T6" fmla="*/ 10 w 11"/>
                    <a:gd name="T7" fmla="*/ 841 h 850"/>
                    <a:gd name="T8" fmla="*/ 11 w 11"/>
                    <a:gd name="T9" fmla="*/ 840 h 850"/>
                    <a:gd name="T10" fmla="*/ 11 w 11"/>
                    <a:gd name="T11" fmla="*/ 9 h 8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850">
                      <a:moveTo>
                        <a:pt x="11" y="9"/>
                      </a:moveTo>
                      <a:lnTo>
                        <a:pt x="0" y="0"/>
                      </a:lnTo>
                      <a:lnTo>
                        <a:pt x="0" y="850"/>
                      </a:lnTo>
                      <a:lnTo>
                        <a:pt x="10" y="841"/>
                      </a:lnTo>
                      <a:lnTo>
                        <a:pt x="11" y="840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23" name="Freeform 215"/>
                <p:cNvSpPr>
                  <a:spLocks/>
                </p:cNvSpPr>
                <p:nvPr/>
              </p:nvSpPr>
              <p:spPr bwMode="auto">
                <a:xfrm>
                  <a:off x="1505" y="-4535"/>
                  <a:ext cx="11" cy="41"/>
                </a:xfrm>
                <a:custGeom>
                  <a:avLst/>
                  <a:gdLst>
                    <a:gd name="T0" fmla="*/ 11 w 11"/>
                    <a:gd name="T1" fmla="*/ 0 h 41"/>
                    <a:gd name="T2" fmla="*/ 5 w 11"/>
                    <a:gd name="T3" fmla="*/ 0 h 41"/>
                    <a:gd name="T4" fmla="*/ 0 w 11"/>
                    <a:gd name="T5" fmla="*/ 1 h 41"/>
                    <a:gd name="T6" fmla="*/ 0 w 11"/>
                    <a:gd name="T7" fmla="*/ 41 h 41"/>
                    <a:gd name="T8" fmla="*/ 6 w 11"/>
                    <a:gd name="T9" fmla="*/ 41 h 41"/>
                    <a:gd name="T10" fmla="*/ 6 w 11"/>
                    <a:gd name="T11" fmla="*/ 20 h 41"/>
                    <a:gd name="T12" fmla="*/ 10 w 11"/>
                    <a:gd name="T13" fmla="*/ 20 h 41"/>
                    <a:gd name="T14" fmla="*/ 10 w 11"/>
                    <a:gd name="T15" fmla="*/ 41 h 41"/>
                    <a:gd name="T16" fmla="*/ 11 w 11"/>
                    <a:gd name="T17" fmla="*/ 41 h 41"/>
                    <a:gd name="T18" fmla="*/ 11 w 11"/>
                    <a:gd name="T1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41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41"/>
                      </a:lnTo>
                      <a:lnTo>
                        <a:pt x="6" y="41"/>
                      </a:lnTo>
                      <a:lnTo>
                        <a:pt x="6" y="20"/>
                      </a:lnTo>
                      <a:lnTo>
                        <a:pt x="10" y="20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24" name="Freeform 216"/>
                <p:cNvSpPr>
                  <a:spLocks/>
                </p:cNvSpPr>
                <p:nvPr/>
              </p:nvSpPr>
              <p:spPr bwMode="auto">
                <a:xfrm>
                  <a:off x="1505" y="-4480"/>
                  <a:ext cx="11" cy="836"/>
                </a:xfrm>
                <a:custGeom>
                  <a:avLst/>
                  <a:gdLst>
                    <a:gd name="T0" fmla="*/ 11 w 11"/>
                    <a:gd name="T1" fmla="*/ 0 h 836"/>
                    <a:gd name="T2" fmla="*/ 10 w 11"/>
                    <a:gd name="T3" fmla="*/ 0 h 836"/>
                    <a:gd name="T4" fmla="*/ 10 w 11"/>
                    <a:gd name="T5" fmla="*/ 55 h 836"/>
                    <a:gd name="T6" fmla="*/ 6 w 11"/>
                    <a:gd name="T7" fmla="*/ 55 h 836"/>
                    <a:gd name="T8" fmla="*/ 0 w 11"/>
                    <a:gd name="T9" fmla="*/ 51 h 836"/>
                    <a:gd name="T10" fmla="*/ 0 w 11"/>
                    <a:gd name="T11" fmla="*/ 835 h 836"/>
                    <a:gd name="T12" fmla="*/ 5 w 11"/>
                    <a:gd name="T13" fmla="*/ 835 h 836"/>
                    <a:gd name="T14" fmla="*/ 7 w 11"/>
                    <a:gd name="T15" fmla="*/ 835 h 836"/>
                    <a:gd name="T16" fmla="*/ 8 w 11"/>
                    <a:gd name="T17" fmla="*/ 835 h 836"/>
                    <a:gd name="T18" fmla="*/ 11 w 11"/>
                    <a:gd name="T19" fmla="*/ 836 h 836"/>
                    <a:gd name="T20" fmla="*/ 11 w 11"/>
                    <a:gd name="T21" fmla="*/ 0 h 8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" h="836">
                      <a:moveTo>
                        <a:pt x="11" y="0"/>
                      </a:moveTo>
                      <a:lnTo>
                        <a:pt x="10" y="0"/>
                      </a:lnTo>
                      <a:lnTo>
                        <a:pt x="10" y="55"/>
                      </a:lnTo>
                      <a:lnTo>
                        <a:pt x="6" y="55"/>
                      </a:lnTo>
                      <a:lnTo>
                        <a:pt x="0" y="51"/>
                      </a:lnTo>
                      <a:lnTo>
                        <a:pt x="0" y="835"/>
                      </a:lnTo>
                      <a:lnTo>
                        <a:pt x="5" y="835"/>
                      </a:lnTo>
                      <a:lnTo>
                        <a:pt x="7" y="835"/>
                      </a:lnTo>
                      <a:lnTo>
                        <a:pt x="8" y="835"/>
                      </a:lnTo>
                      <a:lnTo>
                        <a:pt x="11" y="83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25" name="Freeform 217"/>
                <p:cNvSpPr>
                  <a:spLocks/>
                </p:cNvSpPr>
                <p:nvPr/>
              </p:nvSpPr>
              <p:spPr bwMode="auto">
                <a:xfrm>
                  <a:off x="1527" y="-4480"/>
                  <a:ext cx="13" cy="844"/>
                </a:xfrm>
                <a:custGeom>
                  <a:avLst/>
                  <a:gdLst>
                    <a:gd name="T0" fmla="*/ 13 w 13"/>
                    <a:gd name="T1" fmla="*/ 0 h 844"/>
                    <a:gd name="T2" fmla="*/ 0 w 13"/>
                    <a:gd name="T3" fmla="*/ 0 h 844"/>
                    <a:gd name="T4" fmla="*/ 0 w 13"/>
                    <a:gd name="T5" fmla="*/ 839 h 844"/>
                    <a:gd name="T6" fmla="*/ 13 w 13"/>
                    <a:gd name="T7" fmla="*/ 844 h 844"/>
                    <a:gd name="T8" fmla="*/ 13 w 13"/>
                    <a:gd name="T9" fmla="*/ 0 h 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844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839"/>
                      </a:lnTo>
                      <a:lnTo>
                        <a:pt x="13" y="84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26" name="Freeform 218"/>
                <p:cNvSpPr>
                  <a:spLocks/>
                </p:cNvSpPr>
                <p:nvPr/>
              </p:nvSpPr>
              <p:spPr bwMode="auto">
                <a:xfrm>
                  <a:off x="1540" y="-4480"/>
                  <a:ext cx="11" cy="853"/>
                </a:xfrm>
                <a:custGeom>
                  <a:avLst/>
                  <a:gdLst>
                    <a:gd name="T0" fmla="*/ 1 w 11"/>
                    <a:gd name="T1" fmla="*/ 0 h 853"/>
                    <a:gd name="T2" fmla="*/ 0 w 11"/>
                    <a:gd name="T3" fmla="*/ 0 h 853"/>
                    <a:gd name="T4" fmla="*/ 0 w 11"/>
                    <a:gd name="T5" fmla="*/ 844 h 853"/>
                    <a:gd name="T6" fmla="*/ 5 w 11"/>
                    <a:gd name="T7" fmla="*/ 846 h 853"/>
                    <a:gd name="T8" fmla="*/ 11 w 11"/>
                    <a:gd name="T9" fmla="*/ 853 h 853"/>
                    <a:gd name="T10" fmla="*/ 11 w 11"/>
                    <a:gd name="T11" fmla="*/ 23 h 853"/>
                    <a:gd name="T12" fmla="*/ 10 w 11"/>
                    <a:gd name="T13" fmla="*/ 23 h 853"/>
                    <a:gd name="T14" fmla="*/ 10 w 11"/>
                    <a:gd name="T15" fmla="*/ 14 h 853"/>
                    <a:gd name="T16" fmla="*/ 7 w 11"/>
                    <a:gd name="T17" fmla="*/ 4 h 853"/>
                    <a:gd name="T18" fmla="*/ 1 w 11"/>
                    <a:gd name="T19" fmla="*/ 0 h 8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853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844"/>
                      </a:lnTo>
                      <a:lnTo>
                        <a:pt x="5" y="846"/>
                      </a:lnTo>
                      <a:lnTo>
                        <a:pt x="11" y="853"/>
                      </a:lnTo>
                      <a:lnTo>
                        <a:pt x="11" y="23"/>
                      </a:lnTo>
                      <a:lnTo>
                        <a:pt x="10" y="23"/>
                      </a:lnTo>
                      <a:lnTo>
                        <a:pt x="10" y="14"/>
                      </a:lnTo>
                      <a:lnTo>
                        <a:pt x="7" y="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27" name="Freeform 219"/>
                <p:cNvSpPr>
                  <a:spLocks/>
                </p:cNvSpPr>
                <p:nvPr/>
              </p:nvSpPr>
              <p:spPr bwMode="auto">
                <a:xfrm>
                  <a:off x="1540" y="-4557"/>
                  <a:ext cx="11" cy="63"/>
                </a:xfrm>
                <a:custGeom>
                  <a:avLst/>
                  <a:gdLst>
                    <a:gd name="T0" fmla="*/ 0 w 11"/>
                    <a:gd name="T1" fmla="*/ 63 h 63"/>
                    <a:gd name="T2" fmla="*/ 1 w 11"/>
                    <a:gd name="T3" fmla="*/ 63 h 63"/>
                    <a:gd name="T4" fmla="*/ 7 w 11"/>
                    <a:gd name="T5" fmla="*/ 61 h 63"/>
                    <a:gd name="T6" fmla="*/ 10 w 11"/>
                    <a:gd name="T7" fmla="*/ 52 h 63"/>
                    <a:gd name="T8" fmla="*/ 10 w 11"/>
                    <a:gd name="T9" fmla="*/ 45 h 63"/>
                    <a:gd name="T10" fmla="*/ 11 w 11"/>
                    <a:gd name="T11" fmla="*/ 45 h 63"/>
                    <a:gd name="T12" fmla="*/ 11 w 11"/>
                    <a:gd name="T13" fmla="*/ 0 h 63"/>
                    <a:gd name="T14" fmla="*/ 6 w 11"/>
                    <a:gd name="T15" fmla="*/ 5 h 63"/>
                    <a:gd name="T16" fmla="*/ 2 w 11"/>
                    <a:gd name="T17" fmla="*/ 7 h 63"/>
                    <a:gd name="T18" fmla="*/ 0 w 11"/>
                    <a:gd name="T19" fmla="*/ 11 h 63"/>
                    <a:gd name="T20" fmla="*/ 0 w 11"/>
                    <a:gd name="T2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" h="63">
                      <a:moveTo>
                        <a:pt x="0" y="63"/>
                      </a:moveTo>
                      <a:lnTo>
                        <a:pt x="1" y="63"/>
                      </a:lnTo>
                      <a:lnTo>
                        <a:pt x="7" y="61"/>
                      </a:lnTo>
                      <a:lnTo>
                        <a:pt x="10" y="52"/>
                      </a:lnTo>
                      <a:lnTo>
                        <a:pt x="10" y="45"/>
                      </a:lnTo>
                      <a:lnTo>
                        <a:pt x="11" y="45"/>
                      </a:ln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28" name="Freeform 220"/>
                <p:cNvSpPr>
                  <a:spLocks/>
                </p:cNvSpPr>
                <p:nvPr/>
              </p:nvSpPr>
              <p:spPr bwMode="auto">
                <a:xfrm>
                  <a:off x="1527" y="-4546"/>
                  <a:ext cx="13" cy="52"/>
                </a:xfrm>
                <a:custGeom>
                  <a:avLst/>
                  <a:gdLst>
                    <a:gd name="T0" fmla="*/ 0 w 13"/>
                    <a:gd name="T1" fmla="*/ 52 h 52"/>
                    <a:gd name="T2" fmla="*/ 13 w 13"/>
                    <a:gd name="T3" fmla="*/ 52 h 52"/>
                    <a:gd name="T4" fmla="*/ 13 w 13"/>
                    <a:gd name="T5" fmla="*/ 0 h 52"/>
                    <a:gd name="T6" fmla="*/ 11 w 13"/>
                    <a:gd name="T7" fmla="*/ 0 h 52"/>
                    <a:gd name="T8" fmla="*/ 11 w 13"/>
                    <a:gd name="T9" fmla="*/ 1 h 52"/>
                    <a:gd name="T10" fmla="*/ 0 w 13"/>
                    <a:gd name="T11" fmla="*/ 6 h 52"/>
                    <a:gd name="T12" fmla="*/ 0 w 13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52">
                      <a:moveTo>
                        <a:pt x="0" y="52"/>
                      </a:moveTo>
                      <a:lnTo>
                        <a:pt x="13" y="5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0" y="6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29" name="Freeform 221"/>
                <p:cNvSpPr>
                  <a:spLocks/>
                </p:cNvSpPr>
                <p:nvPr/>
              </p:nvSpPr>
              <p:spPr bwMode="auto">
                <a:xfrm>
                  <a:off x="1516" y="-4540"/>
                  <a:ext cx="11" cy="46"/>
                </a:xfrm>
                <a:custGeom>
                  <a:avLst/>
                  <a:gdLst>
                    <a:gd name="T0" fmla="*/ 0 w 11"/>
                    <a:gd name="T1" fmla="*/ 46 h 46"/>
                    <a:gd name="T2" fmla="*/ 11 w 11"/>
                    <a:gd name="T3" fmla="*/ 46 h 46"/>
                    <a:gd name="T4" fmla="*/ 11 w 11"/>
                    <a:gd name="T5" fmla="*/ 0 h 46"/>
                    <a:gd name="T6" fmla="*/ 0 w 11"/>
                    <a:gd name="T7" fmla="*/ 5 h 46"/>
                    <a:gd name="T8" fmla="*/ 0 w 11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46">
                      <a:moveTo>
                        <a:pt x="0" y="46"/>
                      </a:moveTo>
                      <a:lnTo>
                        <a:pt x="11" y="46"/>
                      </a:lnTo>
                      <a:lnTo>
                        <a:pt x="11" y="0"/>
                      </a:lnTo>
                      <a:lnTo>
                        <a:pt x="0" y="5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30" name="Freeform 222"/>
                <p:cNvSpPr>
                  <a:spLocks/>
                </p:cNvSpPr>
                <p:nvPr/>
              </p:nvSpPr>
              <p:spPr bwMode="auto">
                <a:xfrm>
                  <a:off x="1516" y="-4480"/>
                  <a:ext cx="11" cy="839"/>
                </a:xfrm>
                <a:custGeom>
                  <a:avLst/>
                  <a:gdLst>
                    <a:gd name="T0" fmla="*/ 11 w 11"/>
                    <a:gd name="T1" fmla="*/ 0 h 839"/>
                    <a:gd name="T2" fmla="*/ 0 w 11"/>
                    <a:gd name="T3" fmla="*/ 0 h 839"/>
                    <a:gd name="T4" fmla="*/ 0 w 11"/>
                    <a:gd name="T5" fmla="*/ 836 h 839"/>
                    <a:gd name="T6" fmla="*/ 11 w 11"/>
                    <a:gd name="T7" fmla="*/ 839 h 839"/>
                    <a:gd name="T8" fmla="*/ 11 w 11"/>
                    <a:gd name="T9" fmla="*/ 0 h 8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83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836"/>
                      </a:lnTo>
                      <a:lnTo>
                        <a:pt x="11" y="83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31" name="Freeform 223"/>
                <p:cNvSpPr>
                  <a:spLocks/>
                </p:cNvSpPr>
                <p:nvPr/>
              </p:nvSpPr>
              <p:spPr bwMode="auto">
                <a:xfrm>
                  <a:off x="1493" y="-4436"/>
                  <a:ext cx="12" cy="791"/>
                </a:xfrm>
                <a:custGeom>
                  <a:avLst/>
                  <a:gdLst>
                    <a:gd name="T0" fmla="*/ 12 w 12"/>
                    <a:gd name="T1" fmla="*/ 7 h 791"/>
                    <a:gd name="T2" fmla="*/ 0 w 12"/>
                    <a:gd name="T3" fmla="*/ 0 h 791"/>
                    <a:gd name="T4" fmla="*/ 0 w 12"/>
                    <a:gd name="T5" fmla="*/ 791 h 791"/>
                    <a:gd name="T6" fmla="*/ 2 w 12"/>
                    <a:gd name="T7" fmla="*/ 791 h 791"/>
                    <a:gd name="T8" fmla="*/ 12 w 12"/>
                    <a:gd name="T9" fmla="*/ 791 h 791"/>
                    <a:gd name="T10" fmla="*/ 12 w 12"/>
                    <a:gd name="T11" fmla="*/ 7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791">
                      <a:moveTo>
                        <a:pt x="12" y="7"/>
                      </a:moveTo>
                      <a:lnTo>
                        <a:pt x="0" y="0"/>
                      </a:lnTo>
                      <a:lnTo>
                        <a:pt x="0" y="791"/>
                      </a:lnTo>
                      <a:lnTo>
                        <a:pt x="2" y="791"/>
                      </a:lnTo>
                      <a:lnTo>
                        <a:pt x="12" y="791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32" name="Freeform 224"/>
                <p:cNvSpPr>
                  <a:spLocks/>
                </p:cNvSpPr>
                <p:nvPr/>
              </p:nvSpPr>
              <p:spPr bwMode="auto">
                <a:xfrm>
                  <a:off x="1436" y="-3581"/>
                  <a:ext cx="11" cy="61"/>
                </a:xfrm>
                <a:custGeom>
                  <a:avLst/>
                  <a:gdLst>
                    <a:gd name="T0" fmla="*/ 0 w 11"/>
                    <a:gd name="T1" fmla="*/ 61 h 61"/>
                    <a:gd name="T2" fmla="*/ 1 w 11"/>
                    <a:gd name="T3" fmla="*/ 60 h 61"/>
                    <a:gd name="T4" fmla="*/ 11 w 11"/>
                    <a:gd name="T5" fmla="*/ 52 h 61"/>
                    <a:gd name="T6" fmla="*/ 11 w 11"/>
                    <a:gd name="T7" fmla="*/ 9 h 61"/>
                    <a:gd name="T8" fmla="*/ 4 w 11"/>
                    <a:gd name="T9" fmla="*/ 4 h 61"/>
                    <a:gd name="T10" fmla="*/ 0 w 11"/>
                    <a:gd name="T11" fmla="*/ 0 h 61"/>
                    <a:gd name="T12" fmla="*/ 0 w 11"/>
                    <a:gd name="T13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61">
                      <a:moveTo>
                        <a:pt x="0" y="61"/>
                      </a:moveTo>
                      <a:lnTo>
                        <a:pt x="1" y="60"/>
                      </a:lnTo>
                      <a:lnTo>
                        <a:pt x="11" y="52"/>
                      </a:lnTo>
                      <a:lnTo>
                        <a:pt x="11" y="9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33" name="Freeform 225"/>
                <p:cNvSpPr>
                  <a:spLocks/>
                </p:cNvSpPr>
                <p:nvPr/>
              </p:nvSpPr>
              <p:spPr bwMode="auto">
                <a:xfrm>
                  <a:off x="1436" y="-3514"/>
                  <a:ext cx="11" cy="42"/>
                </a:xfrm>
                <a:custGeom>
                  <a:avLst/>
                  <a:gdLst>
                    <a:gd name="T0" fmla="*/ 6 w 11"/>
                    <a:gd name="T1" fmla="*/ 4 h 42"/>
                    <a:gd name="T2" fmla="*/ 0 w 11"/>
                    <a:gd name="T3" fmla="*/ 9 h 42"/>
                    <a:gd name="T4" fmla="*/ 0 w 11"/>
                    <a:gd name="T5" fmla="*/ 35 h 42"/>
                    <a:gd name="T6" fmla="*/ 9 w 11"/>
                    <a:gd name="T7" fmla="*/ 42 h 42"/>
                    <a:gd name="T8" fmla="*/ 11 w 11"/>
                    <a:gd name="T9" fmla="*/ 40 h 42"/>
                    <a:gd name="T10" fmla="*/ 11 w 11"/>
                    <a:gd name="T11" fmla="*/ 0 h 42"/>
                    <a:gd name="T12" fmla="*/ 6 w 11"/>
                    <a:gd name="T13" fmla="*/ 4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42">
                      <a:moveTo>
                        <a:pt x="6" y="4"/>
                      </a:moveTo>
                      <a:lnTo>
                        <a:pt x="0" y="9"/>
                      </a:lnTo>
                      <a:lnTo>
                        <a:pt x="0" y="35"/>
                      </a:lnTo>
                      <a:lnTo>
                        <a:pt x="9" y="42"/>
                      </a:lnTo>
                      <a:lnTo>
                        <a:pt x="11" y="40"/>
                      </a:lnTo>
                      <a:lnTo>
                        <a:pt x="11" y="0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34" name="Freeform 226"/>
                <p:cNvSpPr>
                  <a:spLocks/>
                </p:cNvSpPr>
                <p:nvPr/>
              </p:nvSpPr>
              <p:spPr bwMode="auto">
                <a:xfrm>
                  <a:off x="1447" y="-3572"/>
                  <a:ext cx="11" cy="43"/>
                </a:xfrm>
                <a:custGeom>
                  <a:avLst/>
                  <a:gdLst>
                    <a:gd name="T0" fmla="*/ 10 w 11"/>
                    <a:gd name="T1" fmla="*/ 41 h 43"/>
                    <a:gd name="T2" fmla="*/ 11 w 11"/>
                    <a:gd name="T3" fmla="*/ 41 h 43"/>
                    <a:gd name="T4" fmla="*/ 11 w 11"/>
                    <a:gd name="T5" fmla="*/ 5 h 43"/>
                    <a:gd name="T6" fmla="*/ 0 w 11"/>
                    <a:gd name="T7" fmla="*/ 0 h 43"/>
                    <a:gd name="T8" fmla="*/ 0 w 11"/>
                    <a:gd name="T9" fmla="*/ 43 h 43"/>
                    <a:gd name="T10" fmla="*/ 10 w 11"/>
                    <a:gd name="T11" fmla="*/ 4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43">
                      <a:moveTo>
                        <a:pt x="10" y="41"/>
                      </a:moveTo>
                      <a:lnTo>
                        <a:pt x="11" y="41"/>
                      </a:lnTo>
                      <a:lnTo>
                        <a:pt x="11" y="5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10" y="41"/>
                      </a:lnTo>
                      <a:close/>
                    </a:path>
                  </a:pathLst>
                </a:custGeom>
                <a:solidFill>
                  <a:srgbClr val="ECECE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35" name="Freeform 227"/>
                <p:cNvSpPr>
                  <a:spLocks/>
                </p:cNvSpPr>
                <p:nvPr/>
              </p:nvSpPr>
              <p:spPr bwMode="auto">
                <a:xfrm>
                  <a:off x="1458" y="-3517"/>
                  <a:ext cx="13" cy="827"/>
                </a:xfrm>
                <a:custGeom>
                  <a:avLst/>
                  <a:gdLst>
                    <a:gd name="T0" fmla="*/ 2 w 13"/>
                    <a:gd name="T1" fmla="*/ 0 h 827"/>
                    <a:gd name="T2" fmla="*/ 0 w 13"/>
                    <a:gd name="T3" fmla="*/ 0 h 827"/>
                    <a:gd name="T4" fmla="*/ 0 w 13"/>
                    <a:gd name="T5" fmla="*/ 41 h 827"/>
                    <a:gd name="T6" fmla="*/ 4 w 13"/>
                    <a:gd name="T7" fmla="*/ 42 h 827"/>
                    <a:gd name="T8" fmla="*/ 8 w 13"/>
                    <a:gd name="T9" fmla="*/ 50 h 827"/>
                    <a:gd name="T10" fmla="*/ 4 w 13"/>
                    <a:gd name="T11" fmla="*/ 56 h 827"/>
                    <a:gd name="T12" fmla="*/ 0 w 13"/>
                    <a:gd name="T13" fmla="*/ 57 h 827"/>
                    <a:gd name="T14" fmla="*/ 0 w 13"/>
                    <a:gd name="T15" fmla="*/ 827 h 827"/>
                    <a:gd name="T16" fmla="*/ 13 w 13"/>
                    <a:gd name="T17" fmla="*/ 824 h 827"/>
                    <a:gd name="T18" fmla="*/ 13 w 13"/>
                    <a:gd name="T19" fmla="*/ 2 h 827"/>
                    <a:gd name="T20" fmla="*/ 7 w 13"/>
                    <a:gd name="T21" fmla="*/ 0 h 827"/>
                    <a:gd name="T22" fmla="*/ 2 w 13"/>
                    <a:gd name="T23" fmla="*/ 0 h 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" h="827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41"/>
                      </a:lnTo>
                      <a:lnTo>
                        <a:pt x="4" y="42"/>
                      </a:lnTo>
                      <a:lnTo>
                        <a:pt x="8" y="50"/>
                      </a:lnTo>
                      <a:lnTo>
                        <a:pt x="4" y="56"/>
                      </a:lnTo>
                      <a:lnTo>
                        <a:pt x="0" y="57"/>
                      </a:lnTo>
                      <a:lnTo>
                        <a:pt x="0" y="827"/>
                      </a:lnTo>
                      <a:lnTo>
                        <a:pt x="13" y="824"/>
                      </a:lnTo>
                      <a:lnTo>
                        <a:pt x="13" y="2"/>
                      </a:lnTo>
                      <a:lnTo>
                        <a:pt x="7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36" name="Freeform 228"/>
                <p:cNvSpPr>
                  <a:spLocks/>
                </p:cNvSpPr>
                <p:nvPr/>
              </p:nvSpPr>
              <p:spPr bwMode="auto">
                <a:xfrm>
                  <a:off x="1447" y="-3517"/>
                  <a:ext cx="11" cy="43"/>
                </a:xfrm>
                <a:custGeom>
                  <a:avLst/>
                  <a:gdLst>
                    <a:gd name="T0" fmla="*/ 11 w 11"/>
                    <a:gd name="T1" fmla="*/ 0 h 43"/>
                    <a:gd name="T2" fmla="*/ 0 w 11"/>
                    <a:gd name="T3" fmla="*/ 3 h 43"/>
                    <a:gd name="T4" fmla="*/ 0 w 11"/>
                    <a:gd name="T5" fmla="*/ 43 h 43"/>
                    <a:gd name="T6" fmla="*/ 9 w 11"/>
                    <a:gd name="T7" fmla="*/ 41 h 43"/>
                    <a:gd name="T8" fmla="*/ 11 w 11"/>
                    <a:gd name="T9" fmla="*/ 41 h 43"/>
                    <a:gd name="T10" fmla="*/ 11 w 11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43">
                      <a:moveTo>
                        <a:pt x="11" y="0"/>
                      </a:moveTo>
                      <a:lnTo>
                        <a:pt x="0" y="3"/>
                      </a:lnTo>
                      <a:lnTo>
                        <a:pt x="0" y="43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37" name="Freeform 229"/>
                <p:cNvSpPr>
                  <a:spLocks/>
                </p:cNvSpPr>
                <p:nvPr/>
              </p:nvSpPr>
              <p:spPr bwMode="auto">
                <a:xfrm>
                  <a:off x="1433" y="-3505"/>
                  <a:ext cx="3" cy="26"/>
                </a:xfrm>
                <a:custGeom>
                  <a:avLst/>
                  <a:gdLst>
                    <a:gd name="T0" fmla="*/ 0 w 3"/>
                    <a:gd name="T1" fmla="*/ 14 h 26"/>
                    <a:gd name="T2" fmla="*/ 3 w 3"/>
                    <a:gd name="T3" fmla="*/ 26 h 26"/>
                    <a:gd name="T4" fmla="*/ 3 w 3"/>
                    <a:gd name="T5" fmla="*/ 0 h 26"/>
                    <a:gd name="T6" fmla="*/ 0 w 3"/>
                    <a:gd name="T7" fmla="*/ 5 h 26"/>
                    <a:gd name="T8" fmla="*/ 0 w 3"/>
                    <a:gd name="T9" fmla="*/ 1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6">
                      <a:moveTo>
                        <a:pt x="0" y="14"/>
                      </a:moveTo>
                      <a:lnTo>
                        <a:pt x="3" y="26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38" name="Freeform 230"/>
                <p:cNvSpPr>
                  <a:spLocks/>
                </p:cNvSpPr>
                <p:nvPr/>
              </p:nvSpPr>
              <p:spPr bwMode="auto">
                <a:xfrm>
                  <a:off x="1481" y="-3509"/>
                  <a:ext cx="12" cy="813"/>
                </a:xfrm>
                <a:custGeom>
                  <a:avLst/>
                  <a:gdLst>
                    <a:gd name="T0" fmla="*/ 12 w 12"/>
                    <a:gd name="T1" fmla="*/ 24 h 813"/>
                    <a:gd name="T2" fmla="*/ 7 w 12"/>
                    <a:gd name="T3" fmla="*/ 24 h 813"/>
                    <a:gd name="T4" fmla="*/ 0 w 12"/>
                    <a:gd name="T5" fmla="*/ 0 h 813"/>
                    <a:gd name="T6" fmla="*/ 0 w 12"/>
                    <a:gd name="T7" fmla="*/ 813 h 813"/>
                    <a:gd name="T8" fmla="*/ 12 w 12"/>
                    <a:gd name="T9" fmla="*/ 813 h 813"/>
                    <a:gd name="T10" fmla="*/ 12 w 12"/>
                    <a:gd name="T11" fmla="*/ 24 h 8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813">
                      <a:moveTo>
                        <a:pt x="12" y="24"/>
                      </a:moveTo>
                      <a:lnTo>
                        <a:pt x="7" y="24"/>
                      </a:lnTo>
                      <a:lnTo>
                        <a:pt x="0" y="0"/>
                      </a:lnTo>
                      <a:lnTo>
                        <a:pt x="0" y="813"/>
                      </a:lnTo>
                      <a:lnTo>
                        <a:pt x="12" y="813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39" name="Freeform 231"/>
                <p:cNvSpPr>
                  <a:spLocks/>
                </p:cNvSpPr>
                <p:nvPr/>
              </p:nvSpPr>
              <p:spPr bwMode="auto">
                <a:xfrm>
                  <a:off x="1481" y="-3562"/>
                  <a:ext cx="12" cy="57"/>
                </a:xfrm>
                <a:custGeom>
                  <a:avLst/>
                  <a:gdLst>
                    <a:gd name="T0" fmla="*/ 9 w 12"/>
                    <a:gd name="T1" fmla="*/ 57 h 57"/>
                    <a:gd name="T2" fmla="*/ 12 w 12"/>
                    <a:gd name="T3" fmla="*/ 51 h 57"/>
                    <a:gd name="T4" fmla="*/ 12 w 12"/>
                    <a:gd name="T5" fmla="*/ 2 h 57"/>
                    <a:gd name="T6" fmla="*/ 0 w 12"/>
                    <a:gd name="T7" fmla="*/ 0 h 57"/>
                    <a:gd name="T8" fmla="*/ 0 w 12"/>
                    <a:gd name="T9" fmla="*/ 43 h 57"/>
                    <a:gd name="T10" fmla="*/ 9 w 12"/>
                    <a:gd name="T11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57">
                      <a:moveTo>
                        <a:pt x="9" y="57"/>
                      </a:moveTo>
                      <a:lnTo>
                        <a:pt x="12" y="5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9" y="57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40" name="Freeform 232"/>
                <p:cNvSpPr>
                  <a:spLocks/>
                </p:cNvSpPr>
                <p:nvPr/>
              </p:nvSpPr>
              <p:spPr bwMode="auto">
                <a:xfrm>
                  <a:off x="1471" y="-3564"/>
                  <a:ext cx="10" cy="45"/>
                </a:xfrm>
                <a:custGeom>
                  <a:avLst/>
                  <a:gdLst>
                    <a:gd name="T0" fmla="*/ 6 w 10"/>
                    <a:gd name="T1" fmla="*/ 39 h 45"/>
                    <a:gd name="T2" fmla="*/ 10 w 10"/>
                    <a:gd name="T3" fmla="*/ 45 h 45"/>
                    <a:gd name="T4" fmla="*/ 10 w 10"/>
                    <a:gd name="T5" fmla="*/ 2 h 45"/>
                    <a:gd name="T6" fmla="*/ 0 w 10"/>
                    <a:gd name="T7" fmla="*/ 0 h 45"/>
                    <a:gd name="T8" fmla="*/ 0 w 10"/>
                    <a:gd name="T9" fmla="*/ 35 h 45"/>
                    <a:gd name="T10" fmla="*/ 6 w 10"/>
                    <a:gd name="T11" fmla="*/ 39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45">
                      <a:moveTo>
                        <a:pt x="6" y="39"/>
                      </a:moveTo>
                      <a:lnTo>
                        <a:pt x="10" y="45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6" y="39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41" name="Freeform 233"/>
                <p:cNvSpPr>
                  <a:spLocks/>
                </p:cNvSpPr>
                <p:nvPr/>
              </p:nvSpPr>
              <p:spPr bwMode="auto">
                <a:xfrm>
                  <a:off x="1471" y="-3515"/>
                  <a:ext cx="10" cy="822"/>
                </a:xfrm>
                <a:custGeom>
                  <a:avLst/>
                  <a:gdLst>
                    <a:gd name="T0" fmla="*/ 10 w 10"/>
                    <a:gd name="T1" fmla="*/ 6 h 822"/>
                    <a:gd name="T2" fmla="*/ 0 w 10"/>
                    <a:gd name="T3" fmla="*/ 0 h 822"/>
                    <a:gd name="T4" fmla="*/ 0 w 10"/>
                    <a:gd name="T5" fmla="*/ 822 h 822"/>
                    <a:gd name="T6" fmla="*/ 10 w 10"/>
                    <a:gd name="T7" fmla="*/ 819 h 822"/>
                    <a:gd name="T8" fmla="*/ 10 w 10"/>
                    <a:gd name="T9" fmla="*/ 6 h 8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22">
                      <a:moveTo>
                        <a:pt x="10" y="6"/>
                      </a:moveTo>
                      <a:lnTo>
                        <a:pt x="0" y="0"/>
                      </a:lnTo>
                      <a:lnTo>
                        <a:pt x="0" y="822"/>
                      </a:lnTo>
                      <a:lnTo>
                        <a:pt x="10" y="819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42" name="Freeform 234"/>
                <p:cNvSpPr>
                  <a:spLocks/>
                </p:cNvSpPr>
                <p:nvPr/>
              </p:nvSpPr>
              <p:spPr bwMode="auto">
                <a:xfrm>
                  <a:off x="1458" y="-3567"/>
                  <a:ext cx="13" cy="38"/>
                </a:xfrm>
                <a:custGeom>
                  <a:avLst/>
                  <a:gdLst>
                    <a:gd name="T0" fmla="*/ 0 w 13"/>
                    <a:gd name="T1" fmla="*/ 36 h 38"/>
                    <a:gd name="T2" fmla="*/ 7 w 13"/>
                    <a:gd name="T3" fmla="*/ 36 h 38"/>
                    <a:gd name="T4" fmla="*/ 13 w 13"/>
                    <a:gd name="T5" fmla="*/ 38 h 38"/>
                    <a:gd name="T6" fmla="*/ 13 w 13"/>
                    <a:gd name="T7" fmla="*/ 3 h 38"/>
                    <a:gd name="T8" fmla="*/ 0 w 13"/>
                    <a:gd name="T9" fmla="*/ 0 h 38"/>
                    <a:gd name="T10" fmla="*/ 0 w 13"/>
                    <a:gd name="T11" fmla="*/ 3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8">
                      <a:moveTo>
                        <a:pt x="0" y="36"/>
                      </a:moveTo>
                      <a:lnTo>
                        <a:pt x="7" y="36"/>
                      </a:lnTo>
                      <a:lnTo>
                        <a:pt x="13" y="38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43" name="Freeform 235"/>
                <p:cNvSpPr>
                  <a:spLocks/>
                </p:cNvSpPr>
                <p:nvPr/>
              </p:nvSpPr>
              <p:spPr bwMode="auto">
                <a:xfrm>
                  <a:off x="1493" y="-3517"/>
                  <a:ext cx="12" cy="821"/>
                </a:xfrm>
                <a:custGeom>
                  <a:avLst/>
                  <a:gdLst>
                    <a:gd name="T0" fmla="*/ 9 w 12"/>
                    <a:gd name="T1" fmla="*/ 3 h 821"/>
                    <a:gd name="T2" fmla="*/ 4 w 12"/>
                    <a:gd name="T3" fmla="*/ 7 h 821"/>
                    <a:gd name="T4" fmla="*/ 2 w 12"/>
                    <a:gd name="T5" fmla="*/ 13 h 821"/>
                    <a:gd name="T6" fmla="*/ 0 w 12"/>
                    <a:gd name="T7" fmla="*/ 32 h 821"/>
                    <a:gd name="T8" fmla="*/ 0 w 12"/>
                    <a:gd name="T9" fmla="*/ 821 h 821"/>
                    <a:gd name="T10" fmla="*/ 5 w 12"/>
                    <a:gd name="T11" fmla="*/ 821 h 821"/>
                    <a:gd name="T12" fmla="*/ 12 w 12"/>
                    <a:gd name="T13" fmla="*/ 821 h 821"/>
                    <a:gd name="T14" fmla="*/ 12 w 12"/>
                    <a:gd name="T15" fmla="*/ 0 h 821"/>
                    <a:gd name="T16" fmla="*/ 9 w 12"/>
                    <a:gd name="T17" fmla="*/ 3 h 8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821">
                      <a:moveTo>
                        <a:pt x="9" y="3"/>
                      </a:moveTo>
                      <a:lnTo>
                        <a:pt x="4" y="7"/>
                      </a:lnTo>
                      <a:lnTo>
                        <a:pt x="2" y="13"/>
                      </a:lnTo>
                      <a:lnTo>
                        <a:pt x="0" y="32"/>
                      </a:lnTo>
                      <a:lnTo>
                        <a:pt x="0" y="821"/>
                      </a:lnTo>
                      <a:lnTo>
                        <a:pt x="5" y="821"/>
                      </a:lnTo>
                      <a:lnTo>
                        <a:pt x="12" y="821"/>
                      </a:lnTo>
                      <a:lnTo>
                        <a:pt x="12" y="0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44" name="Freeform 236"/>
                <p:cNvSpPr>
                  <a:spLocks/>
                </p:cNvSpPr>
                <p:nvPr/>
              </p:nvSpPr>
              <p:spPr bwMode="auto">
                <a:xfrm>
                  <a:off x="1493" y="-3562"/>
                  <a:ext cx="12" cy="51"/>
                </a:xfrm>
                <a:custGeom>
                  <a:avLst/>
                  <a:gdLst>
                    <a:gd name="T0" fmla="*/ 2 w 12"/>
                    <a:gd name="T1" fmla="*/ 2 h 51"/>
                    <a:gd name="T2" fmla="*/ 0 w 12"/>
                    <a:gd name="T3" fmla="*/ 2 h 51"/>
                    <a:gd name="T4" fmla="*/ 0 w 12"/>
                    <a:gd name="T5" fmla="*/ 51 h 51"/>
                    <a:gd name="T6" fmla="*/ 12 w 12"/>
                    <a:gd name="T7" fmla="*/ 33 h 51"/>
                    <a:gd name="T8" fmla="*/ 12 w 12"/>
                    <a:gd name="T9" fmla="*/ 0 h 51"/>
                    <a:gd name="T10" fmla="*/ 2 w 12"/>
                    <a:gd name="T11" fmla="*/ 2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51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0" y="51"/>
                      </a:lnTo>
                      <a:lnTo>
                        <a:pt x="12" y="33"/>
                      </a:lnTo>
                      <a:lnTo>
                        <a:pt x="12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45" name="Freeform 237"/>
                <p:cNvSpPr>
                  <a:spLocks/>
                </p:cNvSpPr>
                <p:nvPr/>
              </p:nvSpPr>
              <p:spPr bwMode="auto">
                <a:xfrm>
                  <a:off x="1447" y="-3460"/>
                  <a:ext cx="11" cy="777"/>
                </a:xfrm>
                <a:custGeom>
                  <a:avLst/>
                  <a:gdLst>
                    <a:gd name="T0" fmla="*/ 11 w 11"/>
                    <a:gd name="T1" fmla="*/ 0 h 777"/>
                    <a:gd name="T2" fmla="*/ 6 w 11"/>
                    <a:gd name="T3" fmla="*/ 1 h 777"/>
                    <a:gd name="T4" fmla="*/ 0 w 11"/>
                    <a:gd name="T5" fmla="*/ 0 h 777"/>
                    <a:gd name="T6" fmla="*/ 0 w 11"/>
                    <a:gd name="T7" fmla="*/ 777 h 777"/>
                    <a:gd name="T8" fmla="*/ 3 w 11"/>
                    <a:gd name="T9" fmla="*/ 775 h 777"/>
                    <a:gd name="T10" fmla="*/ 11 w 11"/>
                    <a:gd name="T11" fmla="*/ 770 h 777"/>
                    <a:gd name="T12" fmla="*/ 11 w 11"/>
                    <a:gd name="T13" fmla="*/ 0 h 7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777">
                      <a:moveTo>
                        <a:pt x="11" y="0"/>
                      </a:move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0" y="777"/>
                      </a:lnTo>
                      <a:lnTo>
                        <a:pt x="3" y="775"/>
                      </a:lnTo>
                      <a:lnTo>
                        <a:pt x="11" y="77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CECE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46" name="Freeform 238"/>
                <p:cNvSpPr>
                  <a:spLocks/>
                </p:cNvSpPr>
                <p:nvPr/>
              </p:nvSpPr>
              <p:spPr bwMode="auto">
                <a:xfrm>
                  <a:off x="1540" y="-3465"/>
                  <a:ext cx="11" cy="782"/>
                </a:xfrm>
                <a:custGeom>
                  <a:avLst/>
                  <a:gdLst>
                    <a:gd name="T0" fmla="*/ 11 w 11"/>
                    <a:gd name="T1" fmla="*/ 0 h 782"/>
                    <a:gd name="T2" fmla="*/ 0 w 11"/>
                    <a:gd name="T3" fmla="*/ 8 h 782"/>
                    <a:gd name="T4" fmla="*/ 0 w 11"/>
                    <a:gd name="T5" fmla="*/ 775 h 782"/>
                    <a:gd name="T6" fmla="*/ 8 w 11"/>
                    <a:gd name="T7" fmla="*/ 780 h 782"/>
                    <a:gd name="T8" fmla="*/ 11 w 11"/>
                    <a:gd name="T9" fmla="*/ 782 h 782"/>
                    <a:gd name="T10" fmla="*/ 11 w 11"/>
                    <a:gd name="T11" fmla="*/ 0 h 7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782">
                      <a:moveTo>
                        <a:pt x="11" y="0"/>
                      </a:moveTo>
                      <a:lnTo>
                        <a:pt x="0" y="8"/>
                      </a:lnTo>
                      <a:lnTo>
                        <a:pt x="0" y="775"/>
                      </a:lnTo>
                      <a:lnTo>
                        <a:pt x="8" y="780"/>
                      </a:lnTo>
                      <a:lnTo>
                        <a:pt x="11" y="78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47" name="Freeform 239"/>
                <p:cNvSpPr>
                  <a:spLocks/>
                </p:cNvSpPr>
                <p:nvPr/>
              </p:nvSpPr>
              <p:spPr bwMode="auto">
                <a:xfrm>
                  <a:off x="1527" y="-3464"/>
                  <a:ext cx="13" cy="774"/>
                </a:xfrm>
                <a:custGeom>
                  <a:avLst/>
                  <a:gdLst>
                    <a:gd name="T0" fmla="*/ 13 w 13"/>
                    <a:gd name="T1" fmla="*/ 7 h 774"/>
                    <a:gd name="T2" fmla="*/ 11 w 13"/>
                    <a:gd name="T3" fmla="*/ 8 h 774"/>
                    <a:gd name="T4" fmla="*/ 1 w 13"/>
                    <a:gd name="T5" fmla="*/ 4 h 774"/>
                    <a:gd name="T6" fmla="*/ 0 w 13"/>
                    <a:gd name="T7" fmla="*/ 0 h 774"/>
                    <a:gd name="T8" fmla="*/ 0 w 13"/>
                    <a:gd name="T9" fmla="*/ 771 h 774"/>
                    <a:gd name="T10" fmla="*/ 3 w 13"/>
                    <a:gd name="T11" fmla="*/ 771 h 774"/>
                    <a:gd name="T12" fmla="*/ 4 w 13"/>
                    <a:gd name="T13" fmla="*/ 771 h 774"/>
                    <a:gd name="T14" fmla="*/ 6 w 13"/>
                    <a:gd name="T15" fmla="*/ 772 h 774"/>
                    <a:gd name="T16" fmla="*/ 13 w 13"/>
                    <a:gd name="T17" fmla="*/ 774 h 774"/>
                    <a:gd name="T18" fmla="*/ 13 w 13"/>
                    <a:gd name="T19" fmla="*/ 7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774">
                      <a:moveTo>
                        <a:pt x="13" y="7"/>
                      </a:moveTo>
                      <a:lnTo>
                        <a:pt x="11" y="8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0" y="771"/>
                      </a:lnTo>
                      <a:lnTo>
                        <a:pt x="3" y="771"/>
                      </a:lnTo>
                      <a:lnTo>
                        <a:pt x="4" y="771"/>
                      </a:lnTo>
                      <a:lnTo>
                        <a:pt x="6" y="772"/>
                      </a:lnTo>
                      <a:lnTo>
                        <a:pt x="13" y="774"/>
                      </a:lnTo>
                      <a:lnTo>
                        <a:pt x="13" y="7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48" name="Freeform 240"/>
                <p:cNvSpPr>
                  <a:spLocks/>
                </p:cNvSpPr>
                <p:nvPr/>
              </p:nvSpPr>
              <p:spPr bwMode="auto">
                <a:xfrm>
                  <a:off x="1505" y="-3564"/>
                  <a:ext cx="11" cy="35"/>
                </a:xfrm>
                <a:custGeom>
                  <a:avLst/>
                  <a:gdLst>
                    <a:gd name="T0" fmla="*/ 11 w 11"/>
                    <a:gd name="T1" fmla="*/ 0 h 35"/>
                    <a:gd name="T2" fmla="*/ 5 w 11"/>
                    <a:gd name="T3" fmla="*/ 0 h 35"/>
                    <a:gd name="T4" fmla="*/ 0 w 11"/>
                    <a:gd name="T5" fmla="*/ 2 h 35"/>
                    <a:gd name="T6" fmla="*/ 0 w 11"/>
                    <a:gd name="T7" fmla="*/ 35 h 35"/>
                    <a:gd name="T8" fmla="*/ 1 w 11"/>
                    <a:gd name="T9" fmla="*/ 34 h 35"/>
                    <a:gd name="T10" fmla="*/ 11 w 11"/>
                    <a:gd name="T11" fmla="*/ 29 h 35"/>
                    <a:gd name="T12" fmla="*/ 11 w 11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35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0" y="35"/>
                      </a:lnTo>
                      <a:lnTo>
                        <a:pt x="1" y="34"/>
                      </a:lnTo>
                      <a:lnTo>
                        <a:pt x="11" y="2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49" name="Freeform 241"/>
                <p:cNvSpPr>
                  <a:spLocks/>
                </p:cNvSpPr>
                <p:nvPr/>
              </p:nvSpPr>
              <p:spPr bwMode="auto">
                <a:xfrm>
                  <a:off x="1516" y="-3565"/>
                  <a:ext cx="11" cy="30"/>
                </a:xfrm>
                <a:custGeom>
                  <a:avLst/>
                  <a:gdLst>
                    <a:gd name="T0" fmla="*/ 0 w 11"/>
                    <a:gd name="T1" fmla="*/ 30 h 30"/>
                    <a:gd name="T2" fmla="*/ 10 w 11"/>
                    <a:gd name="T3" fmla="*/ 29 h 30"/>
                    <a:gd name="T4" fmla="*/ 11 w 11"/>
                    <a:gd name="T5" fmla="*/ 29 h 30"/>
                    <a:gd name="T6" fmla="*/ 11 w 11"/>
                    <a:gd name="T7" fmla="*/ 0 h 30"/>
                    <a:gd name="T8" fmla="*/ 5 w 11"/>
                    <a:gd name="T9" fmla="*/ 0 h 30"/>
                    <a:gd name="T10" fmla="*/ 0 w 11"/>
                    <a:gd name="T11" fmla="*/ 1 h 30"/>
                    <a:gd name="T12" fmla="*/ 0 w 11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30">
                      <a:moveTo>
                        <a:pt x="0" y="30"/>
                      </a:moveTo>
                      <a:lnTo>
                        <a:pt x="10" y="29"/>
                      </a:lnTo>
                      <a:lnTo>
                        <a:pt x="11" y="29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EDED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50" name="Freeform 242"/>
                <p:cNvSpPr>
                  <a:spLocks/>
                </p:cNvSpPr>
                <p:nvPr/>
              </p:nvSpPr>
              <p:spPr bwMode="auto">
                <a:xfrm>
                  <a:off x="1527" y="-3570"/>
                  <a:ext cx="13" cy="36"/>
                </a:xfrm>
                <a:custGeom>
                  <a:avLst/>
                  <a:gdLst>
                    <a:gd name="T0" fmla="*/ 0 w 13"/>
                    <a:gd name="T1" fmla="*/ 5 h 36"/>
                    <a:gd name="T2" fmla="*/ 0 w 13"/>
                    <a:gd name="T3" fmla="*/ 34 h 36"/>
                    <a:gd name="T4" fmla="*/ 6 w 13"/>
                    <a:gd name="T5" fmla="*/ 34 h 36"/>
                    <a:gd name="T6" fmla="*/ 13 w 13"/>
                    <a:gd name="T7" fmla="*/ 36 h 36"/>
                    <a:gd name="T8" fmla="*/ 13 w 13"/>
                    <a:gd name="T9" fmla="*/ 0 h 36"/>
                    <a:gd name="T10" fmla="*/ 6 w 13"/>
                    <a:gd name="T11" fmla="*/ 3 h 36"/>
                    <a:gd name="T12" fmla="*/ 0 w 13"/>
                    <a:gd name="T1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36">
                      <a:moveTo>
                        <a:pt x="0" y="5"/>
                      </a:moveTo>
                      <a:lnTo>
                        <a:pt x="0" y="34"/>
                      </a:lnTo>
                      <a:lnTo>
                        <a:pt x="6" y="34"/>
                      </a:lnTo>
                      <a:lnTo>
                        <a:pt x="13" y="36"/>
                      </a:lnTo>
                      <a:lnTo>
                        <a:pt x="13" y="0"/>
                      </a:lnTo>
                      <a:lnTo>
                        <a:pt x="6" y="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51" name="Freeform 243"/>
                <p:cNvSpPr>
                  <a:spLocks/>
                </p:cNvSpPr>
                <p:nvPr/>
              </p:nvSpPr>
              <p:spPr bwMode="auto">
                <a:xfrm>
                  <a:off x="1540" y="-3582"/>
                  <a:ext cx="11" cy="57"/>
                </a:xfrm>
                <a:custGeom>
                  <a:avLst/>
                  <a:gdLst>
                    <a:gd name="T0" fmla="*/ 11 w 11"/>
                    <a:gd name="T1" fmla="*/ 0 h 57"/>
                    <a:gd name="T2" fmla="*/ 5 w 11"/>
                    <a:gd name="T3" fmla="*/ 10 h 57"/>
                    <a:gd name="T4" fmla="*/ 0 w 11"/>
                    <a:gd name="T5" fmla="*/ 12 h 57"/>
                    <a:gd name="T6" fmla="*/ 0 w 11"/>
                    <a:gd name="T7" fmla="*/ 48 h 57"/>
                    <a:gd name="T8" fmla="*/ 5 w 11"/>
                    <a:gd name="T9" fmla="*/ 51 h 57"/>
                    <a:gd name="T10" fmla="*/ 11 w 11"/>
                    <a:gd name="T11" fmla="*/ 57 h 57"/>
                    <a:gd name="T12" fmla="*/ 11 w 11"/>
                    <a:gd name="T13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57">
                      <a:moveTo>
                        <a:pt x="11" y="0"/>
                      </a:moveTo>
                      <a:lnTo>
                        <a:pt x="5" y="10"/>
                      </a:lnTo>
                      <a:lnTo>
                        <a:pt x="0" y="12"/>
                      </a:lnTo>
                      <a:lnTo>
                        <a:pt x="0" y="48"/>
                      </a:lnTo>
                      <a:lnTo>
                        <a:pt x="5" y="51"/>
                      </a:lnTo>
                      <a:lnTo>
                        <a:pt x="11" y="5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52" name="Freeform 244"/>
                <p:cNvSpPr>
                  <a:spLocks/>
                </p:cNvSpPr>
                <p:nvPr/>
              </p:nvSpPr>
              <p:spPr bwMode="auto">
                <a:xfrm>
                  <a:off x="1527" y="-3522"/>
                  <a:ext cx="13" cy="51"/>
                </a:xfrm>
                <a:custGeom>
                  <a:avLst/>
                  <a:gdLst>
                    <a:gd name="T0" fmla="*/ 13 w 13"/>
                    <a:gd name="T1" fmla="*/ 1 h 51"/>
                    <a:gd name="T2" fmla="*/ 0 w 13"/>
                    <a:gd name="T3" fmla="*/ 0 h 51"/>
                    <a:gd name="T4" fmla="*/ 0 w 13"/>
                    <a:gd name="T5" fmla="*/ 51 h 51"/>
                    <a:gd name="T6" fmla="*/ 1 w 13"/>
                    <a:gd name="T7" fmla="*/ 48 h 51"/>
                    <a:gd name="T8" fmla="*/ 9 w 13"/>
                    <a:gd name="T9" fmla="*/ 46 h 51"/>
                    <a:gd name="T10" fmla="*/ 13 w 13"/>
                    <a:gd name="T11" fmla="*/ 46 h 51"/>
                    <a:gd name="T12" fmla="*/ 13 w 13"/>
                    <a:gd name="T13" fmla="*/ 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51">
                      <a:moveTo>
                        <a:pt x="13" y="1"/>
                      </a:move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1" y="48"/>
                      </a:lnTo>
                      <a:lnTo>
                        <a:pt x="9" y="46"/>
                      </a:lnTo>
                      <a:lnTo>
                        <a:pt x="13" y="46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53" name="Freeform 245"/>
                <p:cNvSpPr>
                  <a:spLocks/>
                </p:cNvSpPr>
                <p:nvPr/>
              </p:nvSpPr>
              <p:spPr bwMode="auto">
                <a:xfrm>
                  <a:off x="1516" y="-3522"/>
                  <a:ext cx="11" cy="829"/>
                </a:xfrm>
                <a:custGeom>
                  <a:avLst/>
                  <a:gdLst>
                    <a:gd name="T0" fmla="*/ 11 w 11"/>
                    <a:gd name="T1" fmla="*/ 0 h 829"/>
                    <a:gd name="T2" fmla="*/ 9 w 11"/>
                    <a:gd name="T3" fmla="*/ 0 h 829"/>
                    <a:gd name="T4" fmla="*/ 0 w 11"/>
                    <a:gd name="T5" fmla="*/ 1 h 829"/>
                    <a:gd name="T6" fmla="*/ 0 w 11"/>
                    <a:gd name="T7" fmla="*/ 826 h 829"/>
                    <a:gd name="T8" fmla="*/ 11 w 11"/>
                    <a:gd name="T9" fmla="*/ 829 h 829"/>
                    <a:gd name="T10" fmla="*/ 11 w 11"/>
                    <a:gd name="T11" fmla="*/ 58 h 829"/>
                    <a:gd name="T12" fmla="*/ 10 w 11"/>
                    <a:gd name="T13" fmla="*/ 56 h 829"/>
                    <a:gd name="T14" fmla="*/ 11 w 11"/>
                    <a:gd name="T15" fmla="*/ 51 h 829"/>
                    <a:gd name="T16" fmla="*/ 11 w 11"/>
                    <a:gd name="T17" fmla="*/ 0 h 8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829">
                      <a:moveTo>
                        <a:pt x="11" y="0"/>
                      </a:moveTo>
                      <a:lnTo>
                        <a:pt x="9" y="0"/>
                      </a:lnTo>
                      <a:lnTo>
                        <a:pt x="0" y="1"/>
                      </a:lnTo>
                      <a:lnTo>
                        <a:pt x="0" y="826"/>
                      </a:lnTo>
                      <a:lnTo>
                        <a:pt x="11" y="829"/>
                      </a:lnTo>
                      <a:lnTo>
                        <a:pt x="11" y="58"/>
                      </a:lnTo>
                      <a:lnTo>
                        <a:pt x="10" y="56"/>
                      </a:lnTo>
                      <a:lnTo>
                        <a:pt x="11" y="5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54" name="Freeform 246"/>
                <p:cNvSpPr>
                  <a:spLocks/>
                </p:cNvSpPr>
                <p:nvPr/>
              </p:nvSpPr>
              <p:spPr bwMode="auto">
                <a:xfrm>
                  <a:off x="1505" y="-3521"/>
                  <a:ext cx="11" cy="825"/>
                </a:xfrm>
                <a:custGeom>
                  <a:avLst/>
                  <a:gdLst>
                    <a:gd name="T0" fmla="*/ 11 w 11"/>
                    <a:gd name="T1" fmla="*/ 0 h 825"/>
                    <a:gd name="T2" fmla="*/ 0 w 11"/>
                    <a:gd name="T3" fmla="*/ 4 h 825"/>
                    <a:gd name="T4" fmla="*/ 0 w 11"/>
                    <a:gd name="T5" fmla="*/ 825 h 825"/>
                    <a:gd name="T6" fmla="*/ 11 w 11"/>
                    <a:gd name="T7" fmla="*/ 825 h 825"/>
                    <a:gd name="T8" fmla="*/ 11 w 11"/>
                    <a:gd name="T9" fmla="*/ 0 h 8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825">
                      <a:moveTo>
                        <a:pt x="11" y="0"/>
                      </a:moveTo>
                      <a:lnTo>
                        <a:pt x="0" y="4"/>
                      </a:lnTo>
                      <a:lnTo>
                        <a:pt x="0" y="825"/>
                      </a:lnTo>
                      <a:lnTo>
                        <a:pt x="11" y="82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55" name="Freeform 247"/>
                <p:cNvSpPr>
                  <a:spLocks/>
                </p:cNvSpPr>
                <p:nvPr/>
              </p:nvSpPr>
              <p:spPr bwMode="auto">
                <a:xfrm>
                  <a:off x="1540" y="-3521"/>
                  <a:ext cx="11" cy="49"/>
                </a:xfrm>
                <a:custGeom>
                  <a:avLst/>
                  <a:gdLst>
                    <a:gd name="T0" fmla="*/ 0 w 11"/>
                    <a:gd name="T1" fmla="*/ 45 h 49"/>
                    <a:gd name="T2" fmla="*/ 2 w 11"/>
                    <a:gd name="T3" fmla="*/ 46 h 49"/>
                    <a:gd name="T4" fmla="*/ 7 w 11"/>
                    <a:gd name="T5" fmla="*/ 49 h 49"/>
                    <a:gd name="T6" fmla="*/ 11 w 11"/>
                    <a:gd name="T7" fmla="*/ 45 h 49"/>
                    <a:gd name="T8" fmla="*/ 11 w 11"/>
                    <a:gd name="T9" fmla="*/ 11 h 49"/>
                    <a:gd name="T10" fmla="*/ 10 w 11"/>
                    <a:gd name="T11" fmla="*/ 7 h 49"/>
                    <a:gd name="T12" fmla="*/ 5 w 11"/>
                    <a:gd name="T13" fmla="*/ 2 h 49"/>
                    <a:gd name="T14" fmla="*/ 0 w 11"/>
                    <a:gd name="T15" fmla="*/ 0 h 49"/>
                    <a:gd name="T16" fmla="*/ 0 w 11"/>
                    <a:gd name="T17" fmla="*/ 45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49">
                      <a:moveTo>
                        <a:pt x="0" y="45"/>
                      </a:moveTo>
                      <a:lnTo>
                        <a:pt x="2" y="46"/>
                      </a:lnTo>
                      <a:lnTo>
                        <a:pt x="7" y="49"/>
                      </a:lnTo>
                      <a:lnTo>
                        <a:pt x="11" y="45"/>
                      </a:lnTo>
                      <a:lnTo>
                        <a:pt x="11" y="11"/>
                      </a:lnTo>
                      <a:lnTo>
                        <a:pt x="10" y="7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56" name="Freeform 248"/>
                <p:cNvSpPr>
                  <a:spLocks/>
                </p:cNvSpPr>
                <p:nvPr/>
              </p:nvSpPr>
              <p:spPr bwMode="auto">
                <a:xfrm>
                  <a:off x="1551" y="-3489"/>
                  <a:ext cx="11" cy="817"/>
                </a:xfrm>
                <a:custGeom>
                  <a:avLst/>
                  <a:gdLst>
                    <a:gd name="T0" fmla="*/ 11 w 11"/>
                    <a:gd name="T1" fmla="*/ 0 h 817"/>
                    <a:gd name="T2" fmla="*/ 5 w 11"/>
                    <a:gd name="T3" fmla="*/ 22 h 817"/>
                    <a:gd name="T4" fmla="*/ 0 w 11"/>
                    <a:gd name="T5" fmla="*/ 24 h 817"/>
                    <a:gd name="T6" fmla="*/ 0 w 11"/>
                    <a:gd name="T7" fmla="*/ 806 h 817"/>
                    <a:gd name="T8" fmla="*/ 6 w 11"/>
                    <a:gd name="T9" fmla="*/ 811 h 817"/>
                    <a:gd name="T10" fmla="*/ 11 w 11"/>
                    <a:gd name="T11" fmla="*/ 817 h 817"/>
                    <a:gd name="T12" fmla="*/ 11 w 11"/>
                    <a:gd name="T13" fmla="*/ 0 h 8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817">
                      <a:moveTo>
                        <a:pt x="11" y="0"/>
                      </a:moveTo>
                      <a:lnTo>
                        <a:pt x="5" y="22"/>
                      </a:lnTo>
                      <a:lnTo>
                        <a:pt x="0" y="24"/>
                      </a:lnTo>
                      <a:lnTo>
                        <a:pt x="0" y="806"/>
                      </a:lnTo>
                      <a:lnTo>
                        <a:pt x="6" y="811"/>
                      </a:lnTo>
                      <a:lnTo>
                        <a:pt x="11" y="81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57" name="Freeform 249"/>
                <p:cNvSpPr>
                  <a:spLocks/>
                </p:cNvSpPr>
                <p:nvPr/>
              </p:nvSpPr>
              <p:spPr bwMode="auto">
                <a:xfrm>
                  <a:off x="1551" y="-3510"/>
                  <a:ext cx="8" cy="34"/>
                </a:xfrm>
                <a:custGeom>
                  <a:avLst/>
                  <a:gdLst>
                    <a:gd name="T0" fmla="*/ 0 w 8"/>
                    <a:gd name="T1" fmla="*/ 34 h 34"/>
                    <a:gd name="T2" fmla="*/ 4 w 8"/>
                    <a:gd name="T3" fmla="*/ 31 h 34"/>
                    <a:gd name="T4" fmla="*/ 8 w 8"/>
                    <a:gd name="T5" fmla="*/ 19 h 34"/>
                    <a:gd name="T6" fmla="*/ 0 w 8"/>
                    <a:gd name="T7" fmla="*/ 0 h 34"/>
                    <a:gd name="T8" fmla="*/ 0 w 8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34">
                      <a:moveTo>
                        <a:pt x="0" y="34"/>
                      </a:moveTo>
                      <a:lnTo>
                        <a:pt x="4" y="31"/>
                      </a:lnTo>
                      <a:lnTo>
                        <a:pt x="8" y="19"/>
                      </a:lnTo>
                      <a:lnTo>
                        <a:pt x="0" y="0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58" name="Freeform 250"/>
                <p:cNvSpPr>
                  <a:spLocks/>
                </p:cNvSpPr>
                <p:nvPr/>
              </p:nvSpPr>
              <p:spPr bwMode="auto">
                <a:xfrm>
                  <a:off x="1551" y="-3601"/>
                  <a:ext cx="11" cy="95"/>
                </a:xfrm>
                <a:custGeom>
                  <a:avLst/>
                  <a:gdLst>
                    <a:gd name="T0" fmla="*/ 0 w 11"/>
                    <a:gd name="T1" fmla="*/ 76 h 95"/>
                    <a:gd name="T2" fmla="*/ 2 w 11"/>
                    <a:gd name="T3" fmla="*/ 79 h 95"/>
                    <a:gd name="T4" fmla="*/ 6 w 11"/>
                    <a:gd name="T5" fmla="*/ 84 h 95"/>
                    <a:gd name="T6" fmla="*/ 11 w 11"/>
                    <a:gd name="T7" fmla="*/ 95 h 95"/>
                    <a:gd name="T8" fmla="*/ 11 w 11"/>
                    <a:gd name="T9" fmla="*/ 0 h 95"/>
                    <a:gd name="T10" fmla="*/ 0 w 11"/>
                    <a:gd name="T11" fmla="*/ 19 h 95"/>
                    <a:gd name="T12" fmla="*/ 0 w 11"/>
                    <a:gd name="T13" fmla="*/ 76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95">
                      <a:moveTo>
                        <a:pt x="0" y="76"/>
                      </a:moveTo>
                      <a:lnTo>
                        <a:pt x="2" y="79"/>
                      </a:lnTo>
                      <a:lnTo>
                        <a:pt x="6" y="84"/>
                      </a:lnTo>
                      <a:lnTo>
                        <a:pt x="11" y="95"/>
                      </a:lnTo>
                      <a:lnTo>
                        <a:pt x="11" y="0"/>
                      </a:lnTo>
                      <a:lnTo>
                        <a:pt x="0" y="19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59" name="Freeform 251"/>
                <p:cNvSpPr>
                  <a:spLocks/>
                </p:cNvSpPr>
                <p:nvPr/>
              </p:nvSpPr>
              <p:spPr bwMode="auto">
                <a:xfrm>
                  <a:off x="1436" y="-3467"/>
                  <a:ext cx="11" cy="796"/>
                </a:xfrm>
                <a:custGeom>
                  <a:avLst/>
                  <a:gdLst>
                    <a:gd name="T0" fmla="*/ 11 w 11"/>
                    <a:gd name="T1" fmla="*/ 7 h 796"/>
                    <a:gd name="T2" fmla="*/ 7 w 11"/>
                    <a:gd name="T3" fmla="*/ 5 h 796"/>
                    <a:gd name="T4" fmla="*/ 5 w 11"/>
                    <a:gd name="T5" fmla="*/ 3 h 796"/>
                    <a:gd name="T6" fmla="*/ 0 w 11"/>
                    <a:gd name="T7" fmla="*/ 0 h 796"/>
                    <a:gd name="T8" fmla="*/ 0 w 11"/>
                    <a:gd name="T9" fmla="*/ 796 h 796"/>
                    <a:gd name="T10" fmla="*/ 11 w 11"/>
                    <a:gd name="T11" fmla="*/ 784 h 796"/>
                    <a:gd name="T12" fmla="*/ 11 w 11"/>
                    <a:gd name="T13" fmla="*/ 7 h 7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796">
                      <a:moveTo>
                        <a:pt x="11" y="7"/>
                      </a:moveTo>
                      <a:lnTo>
                        <a:pt x="7" y="5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796"/>
                      </a:lnTo>
                      <a:lnTo>
                        <a:pt x="11" y="784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60" name="Freeform 252"/>
                <p:cNvSpPr>
                  <a:spLocks/>
                </p:cNvSpPr>
                <p:nvPr/>
              </p:nvSpPr>
              <p:spPr bwMode="auto">
                <a:xfrm>
                  <a:off x="1447" y="-2572"/>
                  <a:ext cx="11" cy="50"/>
                </a:xfrm>
                <a:custGeom>
                  <a:avLst/>
                  <a:gdLst>
                    <a:gd name="T0" fmla="*/ 11 w 11"/>
                    <a:gd name="T1" fmla="*/ 0 h 50"/>
                    <a:gd name="T2" fmla="*/ 0 w 11"/>
                    <a:gd name="T3" fmla="*/ 4 h 50"/>
                    <a:gd name="T4" fmla="*/ 0 w 11"/>
                    <a:gd name="T5" fmla="*/ 46 h 50"/>
                    <a:gd name="T6" fmla="*/ 8 w 11"/>
                    <a:gd name="T7" fmla="*/ 50 h 50"/>
                    <a:gd name="T8" fmla="*/ 11 w 11"/>
                    <a:gd name="T9" fmla="*/ 49 h 50"/>
                    <a:gd name="T10" fmla="*/ 11 w 11"/>
                    <a:gd name="T11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50">
                      <a:moveTo>
                        <a:pt x="11" y="0"/>
                      </a:moveTo>
                      <a:lnTo>
                        <a:pt x="0" y="4"/>
                      </a:lnTo>
                      <a:lnTo>
                        <a:pt x="0" y="46"/>
                      </a:lnTo>
                      <a:lnTo>
                        <a:pt x="8" y="50"/>
                      </a:lnTo>
                      <a:lnTo>
                        <a:pt x="11" y="4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61" name="Freeform 253"/>
                <p:cNvSpPr>
                  <a:spLocks/>
                </p:cNvSpPr>
                <p:nvPr/>
              </p:nvSpPr>
              <p:spPr bwMode="auto">
                <a:xfrm>
                  <a:off x="1447" y="-2626"/>
                  <a:ext cx="11" cy="44"/>
                </a:xfrm>
                <a:custGeom>
                  <a:avLst/>
                  <a:gdLst>
                    <a:gd name="T0" fmla="*/ 0 w 11"/>
                    <a:gd name="T1" fmla="*/ 44 h 44"/>
                    <a:gd name="T2" fmla="*/ 11 w 11"/>
                    <a:gd name="T3" fmla="*/ 39 h 44"/>
                    <a:gd name="T4" fmla="*/ 11 w 11"/>
                    <a:gd name="T5" fmla="*/ 6 h 44"/>
                    <a:gd name="T6" fmla="*/ 4 w 11"/>
                    <a:gd name="T7" fmla="*/ 3 h 44"/>
                    <a:gd name="T8" fmla="*/ 0 w 11"/>
                    <a:gd name="T9" fmla="*/ 0 h 44"/>
                    <a:gd name="T10" fmla="*/ 0 w 11"/>
                    <a:gd name="T11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44">
                      <a:moveTo>
                        <a:pt x="0" y="44"/>
                      </a:moveTo>
                      <a:lnTo>
                        <a:pt x="11" y="39"/>
                      </a:lnTo>
                      <a:lnTo>
                        <a:pt x="11" y="6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62" name="Freeform 254"/>
                <p:cNvSpPr>
                  <a:spLocks/>
                </p:cNvSpPr>
                <p:nvPr/>
              </p:nvSpPr>
              <p:spPr bwMode="auto">
                <a:xfrm>
                  <a:off x="1436" y="-2638"/>
                  <a:ext cx="11" cy="68"/>
                </a:xfrm>
                <a:custGeom>
                  <a:avLst/>
                  <a:gdLst>
                    <a:gd name="T0" fmla="*/ 6 w 11"/>
                    <a:gd name="T1" fmla="*/ 61 h 68"/>
                    <a:gd name="T2" fmla="*/ 11 w 11"/>
                    <a:gd name="T3" fmla="*/ 56 h 68"/>
                    <a:gd name="T4" fmla="*/ 11 w 11"/>
                    <a:gd name="T5" fmla="*/ 12 h 68"/>
                    <a:gd name="T6" fmla="*/ 0 w 11"/>
                    <a:gd name="T7" fmla="*/ 0 h 68"/>
                    <a:gd name="T8" fmla="*/ 0 w 11"/>
                    <a:gd name="T9" fmla="*/ 68 h 68"/>
                    <a:gd name="T10" fmla="*/ 6 w 11"/>
                    <a:gd name="T11" fmla="*/ 61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68">
                      <a:moveTo>
                        <a:pt x="6" y="61"/>
                      </a:moveTo>
                      <a:lnTo>
                        <a:pt x="11" y="56"/>
                      </a:lnTo>
                      <a:lnTo>
                        <a:pt x="11" y="12"/>
                      </a:lnTo>
                      <a:lnTo>
                        <a:pt x="0" y="0"/>
                      </a:lnTo>
                      <a:lnTo>
                        <a:pt x="0" y="68"/>
                      </a:lnTo>
                      <a:lnTo>
                        <a:pt x="6" y="61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63" name="Freeform 255"/>
                <p:cNvSpPr>
                  <a:spLocks/>
                </p:cNvSpPr>
                <p:nvPr/>
              </p:nvSpPr>
              <p:spPr bwMode="auto">
                <a:xfrm>
                  <a:off x="1437" y="-2568"/>
                  <a:ext cx="10" cy="42"/>
                </a:xfrm>
                <a:custGeom>
                  <a:avLst/>
                  <a:gdLst>
                    <a:gd name="T0" fmla="*/ 10 w 10"/>
                    <a:gd name="T1" fmla="*/ 0 h 42"/>
                    <a:gd name="T2" fmla="*/ 8 w 10"/>
                    <a:gd name="T3" fmla="*/ 2 h 42"/>
                    <a:gd name="T4" fmla="*/ 1 w 10"/>
                    <a:gd name="T5" fmla="*/ 11 h 42"/>
                    <a:gd name="T6" fmla="*/ 0 w 10"/>
                    <a:gd name="T7" fmla="*/ 22 h 42"/>
                    <a:gd name="T8" fmla="*/ 5 w 10"/>
                    <a:gd name="T9" fmla="*/ 40 h 42"/>
                    <a:gd name="T10" fmla="*/ 10 w 10"/>
                    <a:gd name="T11" fmla="*/ 42 h 42"/>
                    <a:gd name="T12" fmla="*/ 10 w 10"/>
                    <a:gd name="T1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42">
                      <a:moveTo>
                        <a:pt x="10" y="0"/>
                      </a:moveTo>
                      <a:lnTo>
                        <a:pt x="8" y="2"/>
                      </a:lnTo>
                      <a:lnTo>
                        <a:pt x="1" y="11"/>
                      </a:lnTo>
                      <a:lnTo>
                        <a:pt x="0" y="22"/>
                      </a:lnTo>
                      <a:lnTo>
                        <a:pt x="5" y="40"/>
                      </a:lnTo>
                      <a:lnTo>
                        <a:pt x="10" y="4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64" name="Freeform 256"/>
                <p:cNvSpPr>
                  <a:spLocks/>
                </p:cNvSpPr>
                <p:nvPr/>
              </p:nvSpPr>
              <p:spPr bwMode="auto">
                <a:xfrm>
                  <a:off x="1458" y="-2620"/>
                  <a:ext cx="13" cy="35"/>
                </a:xfrm>
                <a:custGeom>
                  <a:avLst/>
                  <a:gdLst>
                    <a:gd name="T0" fmla="*/ 7 w 13"/>
                    <a:gd name="T1" fmla="*/ 33 h 35"/>
                    <a:gd name="T2" fmla="*/ 13 w 13"/>
                    <a:gd name="T3" fmla="*/ 35 h 35"/>
                    <a:gd name="T4" fmla="*/ 13 w 13"/>
                    <a:gd name="T5" fmla="*/ 4 h 35"/>
                    <a:gd name="T6" fmla="*/ 0 w 13"/>
                    <a:gd name="T7" fmla="*/ 0 h 35"/>
                    <a:gd name="T8" fmla="*/ 0 w 13"/>
                    <a:gd name="T9" fmla="*/ 33 h 35"/>
                    <a:gd name="T10" fmla="*/ 7 w 13"/>
                    <a:gd name="T11" fmla="*/ 3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5">
                      <a:moveTo>
                        <a:pt x="7" y="33"/>
                      </a:moveTo>
                      <a:lnTo>
                        <a:pt x="13" y="35"/>
                      </a:lnTo>
                      <a:lnTo>
                        <a:pt x="13" y="4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7" y="3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65" name="Freeform 257"/>
                <p:cNvSpPr>
                  <a:spLocks/>
                </p:cNvSpPr>
                <p:nvPr/>
              </p:nvSpPr>
              <p:spPr bwMode="auto">
                <a:xfrm>
                  <a:off x="1471" y="-2616"/>
                  <a:ext cx="10" cy="34"/>
                </a:xfrm>
                <a:custGeom>
                  <a:avLst/>
                  <a:gdLst>
                    <a:gd name="T0" fmla="*/ 0 w 10"/>
                    <a:gd name="T1" fmla="*/ 31 h 34"/>
                    <a:gd name="T2" fmla="*/ 10 w 10"/>
                    <a:gd name="T3" fmla="*/ 34 h 34"/>
                    <a:gd name="T4" fmla="*/ 10 w 10"/>
                    <a:gd name="T5" fmla="*/ 3 h 34"/>
                    <a:gd name="T6" fmla="*/ 0 w 10"/>
                    <a:gd name="T7" fmla="*/ 0 h 34"/>
                    <a:gd name="T8" fmla="*/ 0 w 10"/>
                    <a:gd name="T9" fmla="*/ 3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34">
                      <a:moveTo>
                        <a:pt x="0" y="31"/>
                      </a:moveTo>
                      <a:lnTo>
                        <a:pt x="10" y="34"/>
                      </a:lnTo>
                      <a:lnTo>
                        <a:pt x="10" y="3"/>
                      </a:lnTo>
                      <a:lnTo>
                        <a:pt x="0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66" name="Freeform 258"/>
                <p:cNvSpPr>
                  <a:spLocks/>
                </p:cNvSpPr>
                <p:nvPr/>
              </p:nvSpPr>
              <p:spPr bwMode="auto">
                <a:xfrm>
                  <a:off x="1481" y="-2613"/>
                  <a:ext cx="12" cy="40"/>
                </a:xfrm>
                <a:custGeom>
                  <a:avLst/>
                  <a:gdLst>
                    <a:gd name="T0" fmla="*/ 0 w 12"/>
                    <a:gd name="T1" fmla="*/ 31 h 40"/>
                    <a:gd name="T2" fmla="*/ 1 w 12"/>
                    <a:gd name="T3" fmla="*/ 32 h 40"/>
                    <a:gd name="T4" fmla="*/ 12 w 12"/>
                    <a:gd name="T5" fmla="*/ 40 h 40"/>
                    <a:gd name="T6" fmla="*/ 12 w 12"/>
                    <a:gd name="T7" fmla="*/ 1 h 40"/>
                    <a:gd name="T8" fmla="*/ 0 w 12"/>
                    <a:gd name="T9" fmla="*/ 0 h 40"/>
                    <a:gd name="T10" fmla="*/ 0 w 12"/>
                    <a:gd name="T11" fmla="*/ 31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40">
                      <a:moveTo>
                        <a:pt x="0" y="31"/>
                      </a:moveTo>
                      <a:lnTo>
                        <a:pt x="1" y="32"/>
                      </a:lnTo>
                      <a:lnTo>
                        <a:pt x="12" y="40"/>
                      </a:lnTo>
                      <a:lnTo>
                        <a:pt x="12" y="1"/>
                      </a:lnTo>
                      <a:lnTo>
                        <a:pt x="0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67" name="Freeform 259"/>
                <p:cNvSpPr>
                  <a:spLocks/>
                </p:cNvSpPr>
                <p:nvPr/>
              </p:nvSpPr>
              <p:spPr bwMode="auto">
                <a:xfrm>
                  <a:off x="1458" y="-2572"/>
                  <a:ext cx="13" cy="49"/>
                </a:xfrm>
                <a:custGeom>
                  <a:avLst/>
                  <a:gdLst>
                    <a:gd name="T0" fmla="*/ 13 w 13"/>
                    <a:gd name="T1" fmla="*/ 1 h 49"/>
                    <a:gd name="T2" fmla="*/ 8 w 13"/>
                    <a:gd name="T3" fmla="*/ 0 h 49"/>
                    <a:gd name="T4" fmla="*/ 0 w 13"/>
                    <a:gd name="T5" fmla="*/ 0 h 49"/>
                    <a:gd name="T6" fmla="*/ 0 w 13"/>
                    <a:gd name="T7" fmla="*/ 49 h 49"/>
                    <a:gd name="T8" fmla="*/ 12 w 13"/>
                    <a:gd name="T9" fmla="*/ 45 h 49"/>
                    <a:gd name="T10" fmla="*/ 13 w 13"/>
                    <a:gd name="T11" fmla="*/ 45 h 49"/>
                    <a:gd name="T12" fmla="*/ 13 w 13"/>
                    <a:gd name="T13" fmla="*/ 1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49">
                      <a:moveTo>
                        <a:pt x="13" y="1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49"/>
                      </a:lnTo>
                      <a:lnTo>
                        <a:pt x="12" y="45"/>
                      </a:lnTo>
                      <a:lnTo>
                        <a:pt x="13" y="45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68" name="Freeform 260"/>
                <p:cNvSpPr>
                  <a:spLocks/>
                </p:cNvSpPr>
                <p:nvPr/>
              </p:nvSpPr>
              <p:spPr bwMode="auto">
                <a:xfrm>
                  <a:off x="1471" y="-2571"/>
                  <a:ext cx="10" cy="814"/>
                </a:xfrm>
                <a:custGeom>
                  <a:avLst/>
                  <a:gdLst>
                    <a:gd name="T0" fmla="*/ 10 w 10"/>
                    <a:gd name="T1" fmla="*/ 3 h 814"/>
                    <a:gd name="T2" fmla="*/ 0 w 10"/>
                    <a:gd name="T3" fmla="*/ 0 h 814"/>
                    <a:gd name="T4" fmla="*/ 0 w 10"/>
                    <a:gd name="T5" fmla="*/ 44 h 814"/>
                    <a:gd name="T6" fmla="*/ 4 w 10"/>
                    <a:gd name="T7" fmla="*/ 45 h 814"/>
                    <a:gd name="T8" fmla="*/ 5 w 10"/>
                    <a:gd name="T9" fmla="*/ 51 h 814"/>
                    <a:gd name="T10" fmla="*/ 2 w 10"/>
                    <a:gd name="T11" fmla="*/ 60 h 814"/>
                    <a:gd name="T12" fmla="*/ 0 w 10"/>
                    <a:gd name="T13" fmla="*/ 60 h 814"/>
                    <a:gd name="T14" fmla="*/ 0 w 10"/>
                    <a:gd name="T15" fmla="*/ 814 h 814"/>
                    <a:gd name="T16" fmla="*/ 10 w 10"/>
                    <a:gd name="T17" fmla="*/ 814 h 814"/>
                    <a:gd name="T18" fmla="*/ 10 w 10"/>
                    <a:gd name="T19" fmla="*/ 3 h 8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814">
                      <a:moveTo>
                        <a:pt x="10" y="3"/>
                      </a:move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4" y="45"/>
                      </a:lnTo>
                      <a:lnTo>
                        <a:pt x="5" y="51"/>
                      </a:lnTo>
                      <a:lnTo>
                        <a:pt x="2" y="60"/>
                      </a:lnTo>
                      <a:lnTo>
                        <a:pt x="0" y="60"/>
                      </a:lnTo>
                      <a:lnTo>
                        <a:pt x="0" y="814"/>
                      </a:lnTo>
                      <a:lnTo>
                        <a:pt x="10" y="814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69" name="Freeform 261"/>
                <p:cNvSpPr>
                  <a:spLocks/>
                </p:cNvSpPr>
                <p:nvPr/>
              </p:nvSpPr>
              <p:spPr bwMode="auto">
                <a:xfrm>
                  <a:off x="1493" y="-2612"/>
                  <a:ext cx="12" cy="50"/>
                </a:xfrm>
                <a:custGeom>
                  <a:avLst/>
                  <a:gdLst>
                    <a:gd name="T0" fmla="*/ 0 w 12"/>
                    <a:gd name="T1" fmla="*/ 39 h 50"/>
                    <a:gd name="T2" fmla="*/ 8 w 12"/>
                    <a:gd name="T3" fmla="*/ 45 h 50"/>
                    <a:gd name="T4" fmla="*/ 12 w 12"/>
                    <a:gd name="T5" fmla="*/ 50 h 50"/>
                    <a:gd name="T6" fmla="*/ 12 w 12"/>
                    <a:gd name="T7" fmla="*/ 0 h 50"/>
                    <a:gd name="T8" fmla="*/ 5 w 12"/>
                    <a:gd name="T9" fmla="*/ 0 h 50"/>
                    <a:gd name="T10" fmla="*/ 0 w 12"/>
                    <a:gd name="T11" fmla="*/ 0 h 50"/>
                    <a:gd name="T12" fmla="*/ 0 w 12"/>
                    <a:gd name="T13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50">
                      <a:moveTo>
                        <a:pt x="0" y="39"/>
                      </a:moveTo>
                      <a:lnTo>
                        <a:pt x="8" y="45"/>
                      </a:lnTo>
                      <a:lnTo>
                        <a:pt x="12" y="50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0" name="Freeform 262"/>
                <p:cNvSpPr>
                  <a:spLocks/>
                </p:cNvSpPr>
                <p:nvPr/>
              </p:nvSpPr>
              <p:spPr bwMode="auto">
                <a:xfrm>
                  <a:off x="1481" y="-2568"/>
                  <a:ext cx="12" cy="811"/>
                </a:xfrm>
                <a:custGeom>
                  <a:avLst/>
                  <a:gdLst>
                    <a:gd name="T0" fmla="*/ 7 w 12"/>
                    <a:gd name="T1" fmla="*/ 2 h 811"/>
                    <a:gd name="T2" fmla="*/ 0 w 12"/>
                    <a:gd name="T3" fmla="*/ 0 h 811"/>
                    <a:gd name="T4" fmla="*/ 0 w 12"/>
                    <a:gd name="T5" fmla="*/ 811 h 811"/>
                    <a:gd name="T6" fmla="*/ 4 w 12"/>
                    <a:gd name="T7" fmla="*/ 811 h 811"/>
                    <a:gd name="T8" fmla="*/ 12 w 12"/>
                    <a:gd name="T9" fmla="*/ 811 h 811"/>
                    <a:gd name="T10" fmla="*/ 12 w 12"/>
                    <a:gd name="T11" fmla="*/ 7 h 811"/>
                    <a:gd name="T12" fmla="*/ 7 w 12"/>
                    <a:gd name="T13" fmla="*/ 2 h 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811">
                      <a:moveTo>
                        <a:pt x="7" y="2"/>
                      </a:moveTo>
                      <a:lnTo>
                        <a:pt x="0" y="0"/>
                      </a:lnTo>
                      <a:lnTo>
                        <a:pt x="0" y="811"/>
                      </a:lnTo>
                      <a:lnTo>
                        <a:pt x="4" y="811"/>
                      </a:lnTo>
                      <a:lnTo>
                        <a:pt x="12" y="811"/>
                      </a:lnTo>
                      <a:lnTo>
                        <a:pt x="12" y="7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1" name="Freeform 263"/>
                <p:cNvSpPr>
                  <a:spLocks/>
                </p:cNvSpPr>
                <p:nvPr/>
              </p:nvSpPr>
              <p:spPr bwMode="auto">
                <a:xfrm>
                  <a:off x="1551" y="-2637"/>
                  <a:ext cx="11" cy="54"/>
                </a:xfrm>
                <a:custGeom>
                  <a:avLst/>
                  <a:gdLst>
                    <a:gd name="T0" fmla="*/ 11 w 11"/>
                    <a:gd name="T1" fmla="*/ 0 h 54"/>
                    <a:gd name="T2" fmla="*/ 6 w 11"/>
                    <a:gd name="T3" fmla="*/ 6 h 54"/>
                    <a:gd name="T4" fmla="*/ 0 w 11"/>
                    <a:gd name="T5" fmla="*/ 11 h 54"/>
                    <a:gd name="T6" fmla="*/ 0 w 11"/>
                    <a:gd name="T7" fmla="*/ 52 h 54"/>
                    <a:gd name="T8" fmla="*/ 11 w 11"/>
                    <a:gd name="T9" fmla="*/ 54 h 54"/>
                    <a:gd name="T10" fmla="*/ 11 w 11"/>
                    <a:gd name="T11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54">
                      <a:moveTo>
                        <a:pt x="11" y="0"/>
                      </a:moveTo>
                      <a:lnTo>
                        <a:pt x="6" y="6"/>
                      </a:lnTo>
                      <a:lnTo>
                        <a:pt x="0" y="11"/>
                      </a:lnTo>
                      <a:lnTo>
                        <a:pt x="0" y="52"/>
                      </a:lnTo>
                      <a:lnTo>
                        <a:pt x="11" y="5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2" name="Freeform 264"/>
                <p:cNvSpPr>
                  <a:spLocks/>
                </p:cNvSpPr>
                <p:nvPr/>
              </p:nvSpPr>
              <p:spPr bwMode="auto">
                <a:xfrm>
                  <a:off x="1540" y="-2626"/>
                  <a:ext cx="11" cy="41"/>
                </a:xfrm>
                <a:custGeom>
                  <a:avLst/>
                  <a:gdLst>
                    <a:gd name="T0" fmla="*/ 11 w 11"/>
                    <a:gd name="T1" fmla="*/ 0 h 41"/>
                    <a:gd name="T2" fmla="*/ 8 w 11"/>
                    <a:gd name="T3" fmla="*/ 3 h 41"/>
                    <a:gd name="T4" fmla="*/ 0 w 11"/>
                    <a:gd name="T5" fmla="*/ 8 h 41"/>
                    <a:gd name="T6" fmla="*/ 0 w 11"/>
                    <a:gd name="T7" fmla="*/ 39 h 41"/>
                    <a:gd name="T8" fmla="*/ 11 w 11"/>
                    <a:gd name="T9" fmla="*/ 41 h 41"/>
                    <a:gd name="T10" fmla="*/ 11 w 11"/>
                    <a:gd name="T11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41">
                      <a:moveTo>
                        <a:pt x="11" y="0"/>
                      </a:moveTo>
                      <a:lnTo>
                        <a:pt x="8" y="3"/>
                      </a:lnTo>
                      <a:lnTo>
                        <a:pt x="0" y="8"/>
                      </a:lnTo>
                      <a:lnTo>
                        <a:pt x="0" y="39"/>
                      </a:lnTo>
                      <a:lnTo>
                        <a:pt x="11" y="4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3" name="Freeform 265"/>
                <p:cNvSpPr>
                  <a:spLocks/>
                </p:cNvSpPr>
                <p:nvPr/>
              </p:nvSpPr>
              <p:spPr bwMode="auto">
                <a:xfrm>
                  <a:off x="1527" y="-2618"/>
                  <a:ext cx="13" cy="90"/>
                </a:xfrm>
                <a:custGeom>
                  <a:avLst/>
                  <a:gdLst>
                    <a:gd name="T0" fmla="*/ 13 w 13"/>
                    <a:gd name="T1" fmla="*/ 0 h 90"/>
                    <a:gd name="T2" fmla="*/ 9 w 13"/>
                    <a:gd name="T3" fmla="*/ 0 h 90"/>
                    <a:gd name="T4" fmla="*/ 6 w 13"/>
                    <a:gd name="T5" fmla="*/ 1 h 90"/>
                    <a:gd name="T6" fmla="*/ 0 w 13"/>
                    <a:gd name="T7" fmla="*/ 3 h 90"/>
                    <a:gd name="T8" fmla="*/ 0 w 13"/>
                    <a:gd name="T9" fmla="*/ 80 h 90"/>
                    <a:gd name="T10" fmla="*/ 9 w 13"/>
                    <a:gd name="T11" fmla="*/ 87 h 90"/>
                    <a:gd name="T12" fmla="*/ 13 w 13"/>
                    <a:gd name="T13" fmla="*/ 90 h 90"/>
                    <a:gd name="T14" fmla="*/ 13 w 13"/>
                    <a:gd name="T15" fmla="*/ 38 h 90"/>
                    <a:gd name="T16" fmla="*/ 6 w 13"/>
                    <a:gd name="T17" fmla="*/ 36 h 90"/>
                    <a:gd name="T18" fmla="*/ 6 w 13"/>
                    <a:gd name="T19" fmla="*/ 30 h 90"/>
                    <a:gd name="T20" fmla="*/ 13 w 13"/>
                    <a:gd name="T21" fmla="*/ 31 h 90"/>
                    <a:gd name="T22" fmla="*/ 13 w 13"/>
                    <a:gd name="T23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" h="90">
                      <a:moveTo>
                        <a:pt x="13" y="0"/>
                      </a:move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0" y="3"/>
                      </a:lnTo>
                      <a:lnTo>
                        <a:pt x="0" y="80"/>
                      </a:lnTo>
                      <a:lnTo>
                        <a:pt x="9" y="87"/>
                      </a:lnTo>
                      <a:lnTo>
                        <a:pt x="13" y="90"/>
                      </a:lnTo>
                      <a:lnTo>
                        <a:pt x="13" y="38"/>
                      </a:lnTo>
                      <a:lnTo>
                        <a:pt x="6" y="36"/>
                      </a:lnTo>
                      <a:lnTo>
                        <a:pt x="6" y="30"/>
                      </a:lnTo>
                      <a:lnTo>
                        <a:pt x="13" y="31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4" name="Freeform 266"/>
                <p:cNvSpPr>
                  <a:spLocks/>
                </p:cNvSpPr>
                <p:nvPr/>
              </p:nvSpPr>
              <p:spPr bwMode="auto">
                <a:xfrm>
                  <a:off x="1516" y="-2615"/>
                  <a:ext cx="11" cy="77"/>
                </a:xfrm>
                <a:custGeom>
                  <a:avLst/>
                  <a:gdLst>
                    <a:gd name="T0" fmla="*/ 11 w 11"/>
                    <a:gd name="T1" fmla="*/ 0 h 77"/>
                    <a:gd name="T2" fmla="*/ 5 w 11"/>
                    <a:gd name="T3" fmla="*/ 0 h 77"/>
                    <a:gd name="T4" fmla="*/ 0 w 11"/>
                    <a:gd name="T5" fmla="*/ 2 h 77"/>
                    <a:gd name="T6" fmla="*/ 0 w 11"/>
                    <a:gd name="T7" fmla="*/ 63 h 77"/>
                    <a:gd name="T8" fmla="*/ 11 w 11"/>
                    <a:gd name="T9" fmla="*/ 77 h 77"/>
                    <a:gd name="T10" fmla="*/ 11 w 11"/>
                    <a:gd name="T1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77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0" y="63"/>
                      </a:lnTo>
                      <a:lnTo>
                        <a:pt x="11" y="7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5" name="Freeform 267"/>
                <p:cNvSpPr>
                  <a:spLocks/>
                </p:cNvSpPr>
                <p:nvPr/>
              </p:nvSpPr>
              <p:spPr bwMode="auto">
                <a:xfrm>
                  <a:off x="1505" y="-2613"/>
                  <a:ext cx="11" cy="61"/>
                </a:xfrm>
                <a:custGeom>
                  <a:avLst/>
                  <a:gdLst>
                    <a:gd name="T0" fmla="*/ 11 w 11"/>
                    <a:gd name="T1" fmla="*/ 0 h 61"/>
                    <a:gd name="T2" fmla="*/ 5 w 11"/>
                    <a:gd name="T3" fmla="*/ 0 h 61"/>
                    <a:gd name="T4" fmla="*/ 0 w 11"/>
                    <a:gd name="T5" fmla="*/ 1 h 61"/>
                    <a:gd name="T6" fmla="*/ 0 w 11"/>
                    <a:gd name="T7" fmla="*/ 51 h 61"/>
                    <a:gd name="T8" fmla="*/ 11 w 11"/>
                    <a:gd name="T9" fmla="*/ 61 h 61"/>
                    <a:gd name="T10" fmla="*/ 11 w 11"/>
                    <a:gd name="T11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61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51"/>
                      </a:lnTo>
                      <a:lnTo>
                        <a:pt x="11" y="6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6" name="Freeform 268"/>
                <p:cNvSpPr>
                  <a:spLocks/>
                </p:cNvSpPr>
                <p:nvPr/>
              </p:nvSpPr>
              <p:spPr bwMode="auto">
                <a:xfrm>
                  <a:off x="1516" y="-2541"/>
                  <a:ext cx="11" cy="790"/>
                </a:xfrm>
                <a:custGeom>
                  <a:avLst/>
                  <a:gdLst>
                    <a:gd name="T0" fmla="*/ 11 w 11"/>
                    <a:gd name="T1" fmla="*/ 11 h 790"/>
                    <a:gd name="T2" fmla="*/ 0 w 11"/>
                    <a:gd name="T3" fmla="*/ 0 h 790"/>
                    <a:gd name="T4" fmla="*/ 0 w 11"/>
                    <a:gd name="T5" fmla="*/ 786 h 790"/>
                    <a:gd name="T6" fmla="*/ 5 w 11"/>
                    <a:gd name="T7" fmla="*/ 788 h 790"/>
                    <a:gd name="T8" fmla="*/ 11 w 11"/>
                    <a:gd name="T9" fmla="*/ 790 h 790"/>
                    <a:gd name="T10" fmla="*/ 11 w 11"/>
                    <a:gd name="T11" fmla="*/ 11 h 7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790">
                      <a:moveTo>
                        <a:pt x="11" y="11"/>
                      </a:moveTo>
                      <a:lnTo>
                        <a:pt x="0" y="0"/>
                      </a:lnTo>
                      <a:lnTo>
                        <a:pt x="0" y="786"/>
                      </a:lnTo>
                      <a:lnTo>
                        <a:pt x="5" y="788"/>
                      </a:lnTo>
                      <a:lnTo>
                        <a:pt x="11" y="790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7" name="Freeform 269"/>
                <p:cNvSpPr>
                  <a:spLocks/>
                </p:cNvSpPr>
                <p:nvPr/>
              </p:nvSpPr>
              <p:spPr bwMode="auto">
                <a:xfrm>
                  <a:off x="1505" y="-2550"/>
                  <a:ext cx="11" cy="795"/>
                </a:xfrm>
                <a:custGeom>
                  <a:avLst/>
                  <a:gdLst>
                    <a:gd name="T0" fmla="*/ 11 w 11"/>
                    <a:gd name="T1" fmla="*/ 9 h 795"/>
                    <a:gd name="T2" fmla="*/ 0 w 11"/>
                    <a:gd name="T3" fmla="*/ 0 h 795"/>
                    <a:gd name="T4" fmla="*/ 0 w 11"/>
                    <a:gd name="T5" fmla="*/ 794 h 795"/>
                    <a:gd name="T6" fmla="*/ 5 w 11"/>
                    <a:gd name="T7" fmla="*/ 794 h 795"/>
                    <a:gd name="T8" fmla="*/ 7 w 11"/>
                    <a:gd name="T9" fmla="*/ 794 h 795"/>
                    <a:gd name="T10" fmla="*/ 8 w 11"/>
                    <a:gd name="T11" fmla="*/ 794 h 795"/>
                    <a:gd name="T12" fmla="*/ 11 w 11"/>
                    <a:gd name="T13" fmla="*/ 795 h 795"/>
                    <a:gd name="T14" fmla="*/ 11 w 11"/>
                    <a:gd name="T15" fmla="*/ 9 h 7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795">
                      <a:moveTo>
                        <a:pt x="11" y="9"/>
                      </a:moveTo>
                      <a:lnTo>
                        <a:pt x="0" y="0"/>
                      </a:lnTo>
                      <a:lnTo>
                        <a:pt x="0" y="794"/>
                      </a:lnTo>
                      <a:lnTo>
                        <a:pt x="5" y="794"/>
                      </a:lnTo>
                      <a:lnTo>
                        <a:pt x="7" y="794"/>
                      </a:lnTo>
                      <a:lnTo>
                        <a:pt x="8" y="794"/>
                      </a:lnTo>
                      <a:lnTo>
                        <a:pt x="11" y="795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8" name="Freeform 270"/>
                <p:cNvSpPr>
                  <a:spLocks/>
                </p:cNvSpPr>
                <p:nvPr/>
              </p:nvSpPr>
              <p:spPr bwMode="auto">
                <a:xfrm>
                  <a:off x="1540" y="-2580"/>
                  <a:ext cx="11" cy="62"/>
                </a:xfrm>
                <a:custGeom>
                  <a:avLst/>
                  <a:gdLst>
                    <a:gd name="T0" fmla="*/ 11 w 11"/>
                    <a:gd name="T1" fmla="*/ 7 h 62"/>
                    <a:gd name="T2" fmla="*/ 8 w 11"/>
                    <a:gd name="T3" fmla="*/ 4 h 62"/>
                    <a:gd name="T4" fmla="*/ 0 w 11"/>
                    <a:gd name="T5" fmla="*/ 0 h 62"/>
                    <a:gd name="T6" fmla="*/ 0 w 11"/>
                    <a:gd name="T7" fmla="*/ 52 h 62"/>
                    <a:gd name="T8" fmla="*/ 11 w 11"/>
                    <a:gd name="T9" fmla="*/ 62 h 62"/>
                    <a:gd name="T10" fmla="*/ 11 w 11"/>
                    <a:gd name="T11" fmla="*/ 7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62">
                      <a:moveTo>
                        <a:pt x="11" y="7"/>
                      </a:moveTo>
                      <a:lnTo>
                        <a:pt x="8" y="4"/>
                      </a:ln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1" y="62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9" name="Freeform 271"/>
                <p:cNvSpPr>
                  <a:spLocks/>
                </p:cNvSpPr>
                <p:nvPr/>
              </p:nvSpPr>
              <p:spPr bwMode="auto">
                <a:xfrm>
                  <a:off x="1551" y="-2573"/>
                  <a:ext cx="4" cy="58"/>
                </a:xfrm>
                <a:custGeom>
                  <a:avLst/>
                  <a:gdLst>
                    <a:gd name="T0" fmla="*/ 4 w 4"/>
                    <a:gd name="T1" fmla="*/ 8 h 58"/>
                    <a:gd name="T2" fmla="*/ 2 w 4"/>
                    <a:gd name="T3" fmla="*/ 3 h 58"/>
                    <a:gd name="T4" fmla="*/ 0 w 4"/>
                    <a:gd name="T5" fmla="*/ 0 h 58"/>
                    <a:gd name="T6" fmla="*/ 0 w 4"/>
                    <a:gd name="T7" fmla="*/ 55 h 58"/>
                    <a:gd name="T8" fmla="*/ 4 w 4"/>
                    <a:gd name="T9" fmla="*/ 58 h 58"/>
                    <a:gd name="T10" fmla="*/ 4 w 4"/>
                    <a:gd name="T11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58">
                      <a:moveTo>
                        <a:pt x="4" y="8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" y="58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0" name="Freeform 272"/>
                <p:cNvSpPr>
                  <a:spLocks/>
                </p:cNvSpPr>
                <p:nvPr/>
              </p:nvSpPr>
              <p:spPr bwMode="auto">
                <a:xfrm>
                  <a:off x="1493" y="-2561"/>
                  <a:ext cx="12" cy="805"/>
                </a:xfrm>
                <a:custGeom>
                  <a:avLst/>
                  <a:gdLst>
                    <a:gd name="T0" fmla="*/ 12 w 12"/>
                    <a:gd name="T1" fmla="*/ 11 h 805"/>
                    <a:gd name="T2" fmla="*/ 0 w 12"/>
                    <a:gd name="T3" fmla="*/ 0 h 805"/>
                    <a:gd name="T4" fmla="*/ 0 w 12"/>
                    <a:gd name="T5" fmla="*/ 804 h 805"/>
                    <a:gd name="T6" fmla="*/ 12 w 12"/>
                    <a:gd name="T7" fmla="*/ 805 h 805"/>
                    <a:gd name="T8" fmla="*/ 12 w 12"/>
                    <a:gd name="T9" fmla="*/ 11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805">
                      <a:moveTo>
                        <a:pt x="12" y="11"/>
                      </a:moveTo>
                      <a:lnTo>
                        <a:pt x="0" y="0"/>
                      </a:lnTo>
                      <a:lnTo>
                        <a:pt x="0" y="804"/>
                      </a:lnTo>
                      <a:lnTo>
                        <a:pt x="12" y="805"/>
                      </a:lnTo>
                      <a:lnTo>
                        <a:pt x="12" y="11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1" name="Freeform 273"/>
                <p:cNvSpPr>
                  <a:spLocks/>
                </p:cNvSpPr>
                <p:nvPr/>
              </p:nvSpPr>
              <p:spPr bwMode="auto">
                <a:xfrm>
                  <a:off x="1447" y="-2513"/>
                  <a:ext cx="11" cy="761"/>
                </a:xfrm>
                <a:custGeom>
                  <a:avLst/>
                  <a:gdLst>
                    <a:gd name="T0" fmla="*/ 11 w 11"/>
                    <a:gd name="T1" fmla="*/ 3 h 761"/>
                    <a:gd name="T2" fmla="*/ 5 w 11"/>
                    <a:gd name="T3" fmla="*/ 2 h 761"/>
                    <a:gd name="T4" fmla="*/ 0 w 11"/>
                    <a:gd name="T5" fmla="*/ 0 h 761"/>
                    <a:gd name="T6" fmla="*/ 0 w 11"/>
                    <a:gd name="T7" fmla="*/ 761 h 761"/>
                    <a:gd name="T8" fmla="*/ 11 w 11"/>
                    <a:gd name="T9" fmla="*/ 758 h 761"/>
                    <a:gd name="T10" fmla="*/ 11 w 11"/>
                    <a:gd name="T11" fmla="*/ 3 h 7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761">
                      <a:moveTo>
                        <a:pt x="11" y="3"/>
                      </a:move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761"/>
                      </a:lnTo>
                      <a:lnTo>
                        <a:pt x="11" y="758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2" name="Freeform 274"/>
                <p:cNvSpPr>
                  <a:spLocks/>
                </p:cNvSpPr>
                <p:nvPr/>
              </p:nvSpPr>
              <p:spPr bwMode="auto">
                <a:xfrm>
                  <a:off x="1436" y="-2528"/>
                  <a:ext cx="11" cy="783"/>
                </a:xfrm>
                <a:custGeom>
                  <a:avLst/>
                  <a:gdLst>
                    <a:gd name="T0" fmla="*/ 11 w 11"/>
                    <a:gd name="T1" fmla="*/ 15 h 783"/>
                    <a:gd name="T2" fmla="*/ 4 w 11"/>
                    <a:gd name="T3" fmla="*/ 7 h 783"/>
                    <a:gd name="T4" fmla="*/ 0 w 11"/>
                    <a:gd name="T5" fmla="*/ 0 h 783"/>
                    <a:gd name="T6" fmla="*/ 0 w 11"/>
                    <a:gd name="T7" fmla="*/ 783 h 783"/>
                    <a:gd name="T8" fmla="*/ 11 w 11"/>
                    <a:gd name="T9" fmla="*/ 776 h 783"/>
                    <a:gd name="T10" fmla="*/ 11 w 11"/>
                    <a:gd name="T11" fmla="*/ 15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783">
                      <a:moveTo>
                        <a:pt x="11" y="15"/>
                      </a:moveTo>
                      <a:lnTo>
                        <a:pt x="4" y="7"/>
                      </a:lnTo>
                      <a:lnTo>
                        <a:pt x="0" y="0"/>
                      </a:lnTo>
                      <a:lnTo>
                        <a:pt x="0" y="783"/>
                      </a:lnTo>
                      <a:lnTo>
                        <a:pt x="11" y="776"/>
                      </a:lnTo>
                      <a:lnTo>
                        <a:pt x="11" y="15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3" name="Freeform 275"/>
                <p:cNvSpPr>
                  <a:spLocks/>
                </p:cNvSpPr>
                <p:nvPr/>
              </p:nvSpPr>
              <p:spPr bwMode="auto">
                <a:xfrm>
                  <a:off x="1458" y="-2511"/>
                  <a:ext cx="13" cy="756"/>
                </a:xfrm>
                <a:custGeom>
                  <a:avLst/>
                  <a:gdLst>
                    <a:gd name="T0" fmla="*/ 13 w 13"/>
                    <a:gd name="T1" fmla="*/ 0 h 756"/>
                    <a:gd name="T2" fmla="*/ 8 w 13"/>
                    <a:gd name="T3" fmla="*/ 3 h 756"/>
                    <a:gd name="T4" fmla="*/ 3 w 13"/>
                    <a:gd name="T5" fmla="*/ 1 h 756"/>
                    <a:gd name="T6" fmla="*/ 0 w 13"/>
                    <a:gd name="T7" fmla="*/ 1 h 756"/>
                    <a:gd name="T8" fmla="*/ 0 w 13"/>
                    <a:gd name="T9" fmla="*/ 756 h 756"/>
                    <a:gd name="T10" fmla="*/ 13 w 13"/>
                    <a:gd name="T11" fmla="*/ 754 h 756"/>
                    <a:gd name="T12" fmla="*/ 13 w 13"/>
                    <a:gd name="T13" fmla="*/ 0 h 7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756">
                      <a:moveTo>
                        <a:pt x="13" y="0"/>
                      </a:moveTo>
                      <a:lnTo>
                        <a:pt x="8" y="3"/>
                      </a:lnTo>
                      <a:lnTo>
                        <a:pt x="3" y="1"/>
                      </a:lnTo>
                      <a:lnTo>
                        <a:pt x="0" y="1"/>
                      </a:lnTo>
                      <a:lnTo>
                        <a:pt x="0" y="756"/>
                      </a:lnTo>
                      <a:lnTo>
                        <a:pt x="13" y="75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4" name="Freeform 276"/>
                <p:cNvSpPr>
                  <a:spLocks/>
                </p:cNvSpPr>
                <p:nvPr/>
              </p:nvSpPr>
              <p:spPr bwMode="auto">
                <a:xfrm>
                  <a:off x="1551" y="-2510"/>
                  <a:ext cx="11" cy="3648"/>
                </a:xfrm>
                <a:custGeom>
                  <a:avLst/>
                  <a:gdLst>
                    <a:gd name="T0" fmla="*/ 11 w 11"/>
                    <a:gd name="T1" fmla="*/ 4 h 3648"/>
                    <a:gd name="T2" fmla="*/ 5 w 11"/>
                    <a:gd name="T3" fmla="*/ 4 h 3648"/>
                    <a:gd name="T4" fmla="*/ 0 w 11"/>
                    <a:gd name="T5" fmla="*/ 0 h 3648"/>
                    <a:gd name="T6" fmla="*/ 0 w 11"/>
                    <a:gd name="T7" fmla="*/ 782 h 3648"/>
                    <a:gd name="T8" fmla="*/ 2 w 11"/>
                    <a:gd name="T9" fmla="*/ 788 h 3648"/>
                    <a:gd name="T10" fmla="*/ 4 w 11"/>
                    <a:gd name="T11" fmla="*/ 795 h 3648"/>
                    <a:gd name="T12" fmla="*/ 2 w 11"/>
                    <a:gd name="T13" fmla="*/ 801 h 3648"/>
                    <a:gd name="T14" fmla="*/ 0 w 11"/>
                    <a:gd name="T15" fmla="*/ 808 h 3648"/>
                    <a:gd name="T16" fmla="*/ 0 w 11"/>
                    <a:gd name="T17" fmla="*/ 869 h 3648"/>
                    <a:gd name="T18" fmla="*/ 1 w 11"/>
                    <a:gd name="T19" fmla="*/ 869 h 3648"/>
                    <a:gd name="T20" fmla="*/ 1 w 11"/>
                    <a:gd name="T21" fmla="*/ 931 h 3648"/>
                    <a:gd name="T22" fmla="*/ 0 w 11"/>
                    <a:gd name="T23" fmla="*/ 931 h 3648"/>
                    <a:gd name="T24" fmla="*/ 0 w 11"/>
                    <a:gd name="T25" fmla="*/ 1813 h 3648"/>
                    <a:gd name="T26" fmla="*/ 4 w 11"/>
                    <a:gd name="T27" fmla="*/ 1822 h 3648"/>
                    <a:gd name="T28" fmla="*/ 6 w 11"/>
                    <a:gd name="T29" fmla="*/ 1832 h 3648"/>
                    <a:gd name="T30" fmla="*/ 4 w 11"/>
                    <a:gd name="T31" fmla="*/ 1839 h 3648"/>
                    <a:gd name="T32" fmla="*/ 1 w 11"/>
                    <a:gd name="T33" fmla="*/ 1843 h 3648"/>
                    <a:gd name="T34" fmla="*/ 0 w 11"/>
                    <a:gd name="T35" fmla="*/ 1848 h 3648"/>
                    <a:gd name="T36" fmla="*/ 0 w 11"/>
                    <a:gd name="T37" fmla="*/ 2706 h 3648"/>
                    <a:gd name="T38" fmla="*/ 0 w 11"/>
                    <a:gd name="T39" fmla="*/ 2707 h 3648"/>
                    <a:gd name="T40" fmla="*/ 1 w 11"/>
                    <a:gd name="T41" fmla="*/ 2710 h 3648"/>
                    <a:gd name="T42" fmla="*/ 4 w 11"/>
                    <a:gd name="T43" fmla="*/ 2715 h 3648"/>
                    <a:gd name="T44" fmla="*/ 6 w 11"/>
                    <a:gd name="T45" fmla="*/ 2725 h 3648"/>
                    <a:gd name="T46" fmla="*/ 4 w 11"/>
                    <a:gd name="T47" fmla="*/ 2732 h 3648"/>
                    <a:gd name="T48" fmla="*/ 0 w 11"/>
                    <a:gd name="T49" fmla="*/ 2742 h 3648"/>
                    <a:gd name="T50" fmla="*/ 0 w 11"/>
                    <a:gd name="T51" fmla="*/ 2798 h 3648"/>
                    <a:gd name="T52" fmla="*/ 5 w 11"/>
                    <a:gd name="T53" fmla="*/ 2798 h 3648"/>
                    <a:gd name="T54" fmla="*/ 5 w 11"/>
                    <a:gd name="T55" fmla="*/ 2860 h 3648"/>
                    <a:gd name="T56" fmla="*/ 0 w 11"/>
                    <a:gd name="T57" fmla="*/ 2860 h 3648"/>
                    <a:gd name="T58" fmla="*/ 0 w 11"/>
                    <a:gd name="T59" fmla="*/ 3636 h 3648"/>
                    <a:gd name="T60" fmla="*/ 6 w 11"/>
                    <a:gd name="T61" fmla="*/ 3641 h 3648"/>
                    <a:gd name="T62" fmla="*/ 11 w 11"/>
                    <a:gd name="T63" fmla="*/ 3648 h 3648"/>
                    <a:gd name="T64" fmla="*/ 11 w 11"/>
                    <a:gd name="T65" fmla="*/ 4 h 3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" h="3648">
                      <a:moveTo>
                        <a:pt x="11" y="4"/>
                      </a:moveTo>
                      <a:lnTo>
                        <a:pt x="5" y="4"/>
                      </a:lnTo>
                      <a:lnTo>
                        <a:pt x="0" y="0"/>
                      </a:lnTo>
                      <a:lnTo>
                        <a:pt x="0" y="782"/>
                      </a:lnTo>
                      <a:lnTo>
                        <a:pt x="2" y="788"/>
                      </a:lnTo>
                      <a:lnTo>
                        <a:pt x="4" y="795"/>
                      </a:lnTo>
                      <a:lnTo>
                        <a:pt x="2" y="801"/>
                      </a:lnTo>
                      <a:lnTo>
                        <a:pt x="0" y="808"/>
                      </a:lnTo>
                      <a:lnTo>
                        <a:pt x="0" y="869"/>
                      </a:lnTo>
                      <a:lnTo>
                        <a:pt x="1" y="869"/>
                      </a:lnTo>
                      <a:lnTo>
                        <a:pt x="1" y="931"/>
                      </a:lnTo>
                      <a:lnTo>
                        <a:pt x="0" y="931"/>
                      </a:lnTo>
                      <a:lnTo>
                        <a:pt x="0" y="1813"/>
                      </a:lnTo>
                      <a:lnTo>
                        <a:pt x="4" y="1822"/>
                      </a:lnTo>
                      <a:lnTo>
                        <a:pt x="6" y="1832"/>
                      </a:lnTo>
                      <a:lnTo>
                        <a:pt x="4" y="1839"/>
                      </a:lnTo>
                      <a:lnTo>
                        <a:pt x="1" y="1843"/>
                      </a:lnTo>
                      <a:lnTo>
                        <a:pt x="0" y="1848"/>
                      </a:lnTo>
                      <a:lnTo>
                        <a:pt x="0" y="2706"/>
                      </a:lnTo>
                      <a:lnTo>
                        <a:pt x="0" y="2707"/>
                      </a:lnTo>
                      <a:lnTo>
                        <a:pt x="1" y="2710"/>
                      </a:lnTo>
                      <a:lnTo>
                        <a:pt x="4" y="2715"/>
                      </a:lnTo>
                      <a:lnTo>
                        <a:pt x="6" y="2725"/>
                      </a:lnTo>
                      <a:lnTo>
                        <a:pt x="4" y="2732"/>
                      </a:lnTo>
                      <a:lnTo>
                        <a:pt x="0" y="2742"/>
                      </a:lnTo>
                      <a:lnTo>
                        <a:pt x="0" y="2798"/>
                      </a:lnTo>
                      <a:lnTo>
                        <a:pt x="5" y="2798"/>
                      </a:lnTo>
                      <a:lnTo>
                        <a:pt x="5" y="2860"/>
                      </a:lnTo>
                      <a:lnTo>
                        <a:pt x="0" y="2860"/>
                      </a:lnTo>
                      <a:lnTo>
                        <a:pt x="0" y="3636"/>
                      </a:lnTo>
                      <a:lnTo>
                        <a:pt x="6" y="3641"/>
                      </a:lnTo>
                      <a:lnTo>
                        <a:pt x="11" y="3648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5" name="Freeform 277"/>
                <p:cNvSpPr>
                  <a:spLocks/>
                </p:cNvSpPr>
                <p:nvPr/>
              </p:nvSpPr>
              <p:spPr bwMode="auto">
                <a:xfrm>
                  <a:off x="1540" y="-2518"/>
                  <a:ext cx="11" cy="790"/>
                </a:xfrm>
                <a:custGeom>
                  <a:avLst/>
                  <a:gdLst>
                    <a:gd name="T0" fmla="*/ 11 w 11"/>
                    <a:gd name="T1" fmla="*/ 8 h 790"/>
                    <a:gd name="T2" fmla="*/ 0 w 11"/>
                    <a:gd name="T3" fmla="*/ 0 h 790"/>
                    <a:gd name="T4" fmla="*/ 0 w 11"/>
                    <a:gd name="T5" fmla="*/ 776 h 790"/>
                    <a:gd name="T6" fmla="*/ 6 w 11"/>
                    <a:gd name="T7" fmla="*/ 782 h 790"/>
                    <a:gd name="T8" fmla="*/ 11 w 11"/>
                    <a:gd name="T9" fmla="*/ 790 h 790"/>
                    <a:gd name="T10" fmla="*/ 11 w 11"/>
                    <a:gd name="T11" fmla="*/ 8 h 7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790">
                      <a:moveTo>
                        <a:pt x="11" y="8"/>
                      </a:moveTo>
                      <a:lnTo>
                        <a:pt x="0" y="0"/>
                      </a:lnTo>
                      <a:lnTo>
                        <a:pt x="0" y="776"/>
                      </a:lnTo>
                      <a:lnTo>
                        <a:pt x="6" y="782"/>
                      </a:lnTo>
                      <a:lnTo>
                        <a:pt x="11" y="790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6" name="Freeform 278"/>
                <p:cNvSpPr>
                  <a:spLocks/>
                </p:cNvSpPr>
                <p:nvPr/>
              </p:nvSpPr>
              <p:spPr bwMode="auto">
                <a:xfrm>
                  <a:off x="1527" y="-2530"/>
                  <a:ext cx="13" cy="788"/>
                </a:xfrm>
                <a:custGeom>
                  <a:avLst/>
                  <a:gdLst>
                    <a:gd name="T0" fmla="*/ 13 w 13"/>
                    <a:gd name="T1" fmla="*/ 12 h 788"/>
                    <a:gd name="T2" fmla="*/ 11 w 13"/>
                    <a:gd name="T3" fmla="*/ 10 h 788"/>
                    <a:gd name="T4" fmla="*/ 0 w 13"/>
                    <a:gd name="T5" fmla="*/ 0 h 788"/>
                    <a:gd name="T6" fmla="*/ 0 w 13"/>
                    <a:gd name="T7" fmla="*/ 779 h 788"/>
                    <a:gd name="T8" fmla="*/ 9 w 13"/>
                    <a:gd name="T9" fmla="*/ 785 h 788"/>
                    <a:gd name="T10" fmla="*/ 13 w 13"/>
                    <a:gd name="T11" fmla="*/ 788 h 788"/>
                    <a:gd name="T12" fmla="*/ 13 w 13"/>
                    <a:gd name="T13" fmla="*/ 12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788">
                      <a:moveTo>
                        <a:pt x="13" y="12"/>
                      </a:moveTo>
                      <a:lnTo>
                        <a:pt x="11" y="10"/>
                      </a:lnTo>
                      <a:lnTo>
                        <a:pt x="0" y="0"/>
                      </a:lnTo>
                      <a:lnTo>
                        <a:pt x="0" y="779"/>
                      </a:lnTo>
                      <a:lnTo>
                        <a:pt x="9" y="785"/>
                      </a:lnTo>
                      <a:lnTo>
                        <a:pt x="13" y="788"/>
                      </a:lnTo>
                      <a:lnTo>
                        <a:pt x="13" y="12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7" name="Freeform 279"/>
                <p:cNvSpPr>
                  <a:spLocks/>
                </p:cNvSpPr>
                <p:nvPr/>
              </p:nvSpPr>
              <p:spPr bwMode="auto">
                <a:xfrm>
                  <a:off x="1425" y="-1697"/>
                  <a:ext cx="11" cy="80"/>
                </a:xfrm>
                <a:custGeom>
                  <a:avLst/>
                  <a:gdLst>
                    <a:gd name="T0" fmla="*/ 0 w 11"/>
                    <a:gd name="T1" fmla="*/ 80 h 80"/>
                    <a:gd name="T2" fmla="*/ 11 w 11"/>
                    <a:gd name="T3" fmla="*/ 80 h 80"/>
                    <a:gd name="T4" fmla="*/ 11 w 11"/>
                    <a:gd name="T5" fmla="*/ 11 h 80"/>
                    <a:gd name="T6" fmla="*/ 3 w 11"/>
                    <a:gd name="T7" fmla="*/ 5 h 80"/>
                    <a:gd name="T8" fmla="*/ 0 w 11"/>
                    <a:gd name="T9" fmla="*/ 0 h 80"/>
                    <a:gd name="T10" fmla="*/ 0 w 11"/>
                    <a:gd name="T11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80">
                      <a:moveTo>
                        <a:pt x="0" y="80"/>
                      </a:moveTo>
                      <a:lnTo>
                        <a:pt x="11" y="80"/>
                      </a:lnTo>
                      <a:lnTo>
                        <a:pt x="11" y="11"/>
                      </a:ln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8" name="Freeform 280"/>
                <p:cNvSpPr>
                  <a:spLocks/>
                </p:cNvSpPr>
                <p:nvPr/>
              </p:nvSpPr>
              <p:spPr bwMode="auto">
                <a:xfrm>
                  <a:off x="1425" y="-1606"/>
                  <a:ext cx="11" cy="914"/>
                </a:xfrm>
                <a:custGeom>
                  <a:avLst/>
                  <a:gdLst>
                    <a:gd name="T0" fmla="*/ 11 w 11"/>
                    <a:gd name="T1" fmla="*/ 5 h 914"/>
                    <a:gd name="T2" fmla="*/ 10 w 11"/>
                    <a:gd name="T3" fmla="*/ 12 h 914"/>
                    <a:gd name="T4" fmla="*/ 10 w 11"/>
                    <a:gd name="T5" fmla="*/ 27 h 914"/>
                    <a:gd name="T6" fmla="*/ 5 w 11"/>
                    <a:gd name="T7" fmla="*/ 27 h 914"/>
                    <a:gd name="T8" fmla="*/ 5 w 11"/>
                    <a:gd name="T9" fmla="*/ 18 h 914"/>
                    <a:gd name="T10" fmla="*/ 2 w 11"/>
                    <a:gd name="T11" fmla="*/ 3 h 914"/>
                    <a:gd name="T12" fmla="*/ 0 w 11"/>
                    <a:gd name="T13" fmla="*/ 0 h 914"/>
                    <a:gd name="T14" fmla="*/ 0 w 11"/>
                    <a:gd name="T15" fmla="*/ 914 h 914"/>
                    <a:gd name="T16" fmla="*/ 11 w 11"/>
                    <a:gd name="T17" fmla="*/ 898 h 914"/>
                    <a:gd name="T18" fmla="*/ 11 w 11"/>
                    <a:gd name="T19" fmla="*/ 5 h 9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914">
                      <a:moveTo>
                        <a:pt x="11" y="5"/>
                      </a:moveTo>
                      <a:lnTo>
                        <a:pt x="10" y="12"/>
                      </a:lnTo>
                      <a:lnTo>
                        <a:pt x="10" y="27"/>
                      </a:lnTo>
                      <a:lnTo>
                        <a:pt x="5" y="27"/>
                      </a:lnTo>
                      <a:lnTo>
                        <a:pt x="5" y="18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0" y="914"/>
                      </a:lnTo>
                      <a:lnTo>
                        <a:pt x="11" y="898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9" name="Freeform 281"/>
                <p:cNvSpPr>
                  <a:spLocks/>
                </p:cNvSpPr>
                <p:nvPr/>
              </p:nvSpPr>
              <p:spPr bwMode="auto">
                <a:xfrm>
                  <a:off x="1436" y="-1603"/>
                  <a:ext cx="11" cy="895"/>
                </a:xfrm>
                <a:custGeom>
                  <a:avLst/>
                  <a:gdLst>
                    <a:gd name="T0" fmla="*/ 6 w 11"/>
                    <a:gd name="T1" fmla="*/ 0 h 895"/>
                    <a:gd name="T2" fmla="*/ 0 w 11"/>
                    <a:gd name="T3" fmla="*/ 2 h 895"/>
                    <a:gd name="T4" fmla="*/ 0 w 11"/>
                    <a:gd name="T5" fmla="*/ 895 h 895"/>
                    <a:gd name="T6" fmla="*/ 2 w 11"/>
                    <a:gd name="T7" fmla="*/ 894 h 895"/>
                    <a:gd name="T8" fmla="*/ 11 w 11"/>
                    <a:gd name="T9" fmla="*/ 889 h 895"/>
                    <a:gd name="T10" fmla="*/ 11 w 11"/>
                    <a:gd name="T11" fmla="*/ 0 h 895"/>
                    <a:gd name="T12" fmla="*/ 6 w 11"/>
                    <a:gd name="T13" fmla="*/ 0 h 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895">
                      <a:moveTo>
                        <a:pt x="6" y="0"/>
                      </a:moveTo>
                      <a:lnTo>
                        <a:pt x="0" y="2"/>
                      </a:lnTo>
                      <a:lnTo>
                        <a:pt x="0" y="895"/>
                      </a:lnTo>
                      <a:lnTo>
                        <a:pt x="2" y="894"/>
                      </a:lnTo>
                      <a:lnTo>
                        <a:pt x="11" y="889"/>
                      </a:lnTo>
                      <a:lnTo>
                        <a:pt x="11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0" name="Freeform 282"/>
                <p:cNvSpPr>
                  <a:spLocks/>
                </p:cNvSpPr>
                <p:nvPr/>
              </p:nvSpPr>
              <p:spPr bwMode="auto">
                <a:xfrm>
                  <a:off x="1447" y="-1603"/>
                  <a:ext cx="11" cy="889"/>
                </a:xfrm>
                <a:custGeom>
                  <a:avLst/>
                  <a:gdLst>
                    <a:gd name="T0" fmla="*/ 11 w 11"/>
                    <a:gd name="T1" fmla="*/ 0 h 889"/>
                    <a:gd name="T2" fmla="*/ 0 w 11"/>
                    <a:gd name="T3" fmla="*/ 0 h 889"/>
                    <a:gd name="T4" fmla="*/ 0 w 11"/>
                    <a:gd name="T5" fmla="*/ 889 h 889"/>
                    <a:gd name="T6" fmla="*/ 11 w 11"/>
                    <a:gd name="T7" fmla="*/ 885 h 889"/>
                    <a:gd name="T8" fmla="*/ 11 w 11"/>
                    <a:gd name="T9" fmla="*/ 0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88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889"/>
                      </a:lnTo>
                      <a:lnTo>
                        <a:pt x="11" y="88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1" name="Freeform 283"/>
                <p:cNvSpPr>
                  <a:spLocks/>
                </p:cNvSpPr>
                <p:nvPr/>
              </p:nvSpPr>
              <p:spPr bwMode="auto">
                <a:xfrm>
                  <a:off x="1447" y="-1681"/>
                  <a:ext cx="11" cy="64"/>
                </a:xfrm>
                <a:custGeom>
                  <a:avLst/>
                  <a:gdLst>
                    <a:gd name="T0" fmla="*/ 0 w 11"/>
                    <a:gd name="T1" fmla="*/ 64 h 64"/>
                    <a:gd name="T2" fmla="*/ 11 w 11"/>
                    <a:gd name="T3" fmla="*/ 64 h 64"/>
                    <a:gd name="T4" fmla="*/ 11 w 11"/>
                    <a:gd name="T5" fmla="*/ 5 h 64"/>
                    <a:gd name="T6" fmla="*/ 0 w 11"/>
                    <a:gd name="T7" fmla="*/ 0 h 64"/>
                    <a:gd name="T8" fmla="*/ 0 w 11"/>
                    <a:gd name="T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64">
                      <a:moveTo>
                        <a:pt x="0" y="64"/>
                      </a:moveTo>
                      <a:lnTo>
                        <a:pt x="11" y="64"/>
                      </a:lnTo>
                      <a:lnTo>
                        <a:pt x="11" y="5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2" name="Freeform 284"/>
                <p:cNvSpPr>
                  <a:spLocks/>
                </p:cNvSpPr>
                <p:nvPr/>
              </p:nvSpPr>
              <p:spPr bwMode="auto">
                <a:xfrm>
                  <a:off x="1436" y="-1686"/>
                  <a:ext cx="11" cy="69"/>
                </a:xfrm>
                <a:custGeom>
                  <a:avLst/>
                  <a:gdLst>
                    <a:gd name="T0" fmla="*/ 0 w 11"/>
                    <a:gd name="T1" fmla="*/ 69 h 69"/>
                    <a:gd name="T2" fmla="*/ 11 w 11"/>
                    <a:gd name="T3" fmla="*/ 69 h 69"/>
                    <a:gd name="T4" fmla="*/ 11 w 11"/>
                    <a:gd name="T5" fmla="*/ 5 h 69"/>
                    <a:gd name="T6" fmla="*/ 1 w 11"/>
                    <a:gd name="T7" fmla="*/ 2 h 69"/>
                    <a:gd name="T8" fmla="*/ 0 w 11"/>
                    <a:gd name="T9" fmla="*/ 0 h 69"/>
                    <a:gd name="T10" fmla="*/ 0 w 11"/>
                    <a:gd name="T11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69">
                      <a:moveTo>
                        <a:pt x="0" y="69"/>
                      </a:moveTo>
                      <a:lnTo>
                        <a:pt x="11" y="69"/>
                      </a:lnTo>
                      <a:lnTo>
                        <a:pt x="11" y="5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3" name="Freeform 285"/>
                <p:cNvSpPr>
                  <a:spLocks/>
                </p:cNvSpPr>
                <p:nvPr/>
              </p:nvSpPr>
              <p:spPr bwMode="auto">
                <a:xfrm>
                  <a:off x="1481" y="-1603"/>
                  <a:ext cx="12" cy="882"/>
                </a:xfrm>
                <a:custGeom>
                  <a:avLst/>
                  <a:gdLst>
                    <a:gd name="T0" fmla="*/ 12 w 12"/>
                    <a:gd name="T1" fmla="*/ 0 h 882"/>
                    <a:gd name="T2" fmla="*/ 0 w 12"/>
                    <a:gd name="T3" fmla="*/ 0 h 882"/>
                    <a:gd name="T4" fmla="*/ 0 w 12"/>
                    <a:gd name="T5" fmla="*/ 882 h 882"/>
                    <a:gd name="T6" fmla="*/ 7 w 12"/>
                    <a:gd name="T7" fmla="*/ 882 h 882"/>
                    <a:gd name="T8" fmla="*/ 12 w 12"/>
                    <a:gd name="T9" fmla="*/ 882 h 882"/>
                    <a:gd name="T10" fmla="*/ 12 w 12"/>
                    <a:gd name="T11" fmla="*/ 0 h 8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88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882"/>
                      </a:lnTo>
                      <a:lnTo>
                        <a:pt x="7" y="882"/>
                      </a:lnTo>
                      <a:lnTo>
                        <a:pt x="12" y="88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4" name="Freeform 286"/>
                <p:cNvSpPr>
                  <a:spLocks/>
                </p:cNvSpPr>
                <p:nvPr/>
              </p:nvSpPr>
              <p:spPr bwMode="auto">
                <a:xfrm>
                  <a:off x="1481" y="-1672"/>
                  <a:ext cx="12" cy="55"/>
                </a:xfrm>
                <a:custGeom>
                  <a:avLst/>
                  <a:gdLst>
                    <a:gd name="T0" fmla="*/ 0 w 12"/>
                    <a:gd name="T1" fmla="*/ 55 h 55"/>
                    <a:gd name="T2" fmla="*/ 12 w 12"/>
                    <a:gd name="T3" fmla="*/ 55 h 55"/>
                    <a:gd name="T4" fmla="*/ 12 w 12"/>
                    <a:gd name="T5" fmla="*/ 0 h 55"/>
                    <a:gd name="T6" fmla="*/ 4 w 12"/>
                    <a:gd name="T7" fmla="*/ 0 h 55"/>
                    <a:gd name="T8" fmla="*/ 0 w 12"/>
                    <a:gd name="T9" fmla="*/ 0 h 55"/>
                    <a:gd name="T10" fmla="*/ 0 w 12"/>
                    <a:gd name="T11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55">
                      <a:moveTo>
                        <a:pt x="0" y="55"/>
                      </a:moveTo>
                      <a:lnTo>
                        <a:pt x="12" y="55"/>
                      </a:ln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5" name="Freeform 287"/>
                <p:cNvSpPr>
                  <a:spLocks/>
                </p:cNvSpPr>
                <p:nvPr/>
              </p:nvSpPr>
              <p:spPr bwMode="auto">
                <a:xfrm>
                  <a:off x="1471" y="-1673"/>
                  <a:ext cx="10" cy="56"/>
                </a:xfrm>
                <a:custGeom>
                  <a:avLst/>
                  <a:gdLst>
                    <a:gd name="T0" fmla="*/ 0 w 10"/>
                    <a:gd name="T1" fmla="*/ 56 h 56"/>
                    <a:gd name="T2" fmla="*/ 10 w 10"/>
                    <a:gd name="T3" fmla="*/ 56 h 56"/>
                    <a:gd name="T4" fmla="*/ 10 w 10"/>
                    <a:gd name="T5" fmla="*/ 1 h 56"/>
                    <a:gd name="T6" fmla="*/ 0 w 10"/>
                    <a:gd name="T7" fmla="*/ 0 h 56"/>
                    <a:gd name="T8" fmla="*/ 0 w 10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56">
                      <a:moveTo>
                        <a:pt x="0" y="56"/>
                      </a:moveTo>
                      <a:lnTo>
                        <a:pt x="10" y="56"/>
                      </a:lnTo>
                      <a:lnTo>
                        <a:pt x="10" y="1"/>
                      </a:lnTo>
                      <a:lnTo>
                        <a:pt x="0" y="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6" name="Freeform 288"/>
                <p:cNvSpPr>
                  <a:spLocks/>
                </p:cNvSpPr>
                <p:nvPr/>
              </p:nvSpPr>
              <p:spPr bwMode="auto">
                <a:xfrm>
                  <a:off x="1471" y="-1603"/>
                  <a:ext cx="10" cy="884"/>
                </a:xfrm>
                <a:custGeom>
                  <a:avLst/>
                  <a:gdLst>
                    <a:gd name="T0" fmla="*/ 10 w 10"/>
                    <a:gd name="T1" fmla="*/ 0 h 884"/>
                    <a:gd name="T2" fmla="*/ 0 w 10"/>
                    <a:gd name="T3" fmla="*/ 0 h 884"/>
                    <a:gd name="T4" fmla="*/ 0 w 10"/>
                    <a:gd name="T5" fmla="*/ 884 h 884"/>
                    <a:gd name="T6" fmla="*/ 10 w 10"/>
                    <a:gd name="T7" fmla="*/ 882 h 884"/>
                    <a:gd name="T8" fmla="*/ 10 w 10"/>
                    <a:gd name="T9" fmla="*/ 0 h 8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84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884"/>
                      </a:lnTo>
                      <a:lnTo>
                        <a:pt x="10" y="88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7" name="Freeform 289"/>
                <p:cNvSpPr>
                  <a:spLocks/>
                </p:cNvSpPr>
                <p:nvPr/>
              </p:nvSpPr>
              <p:spPr bwMode="auto">
                <a:xfrm>
                  <a:off x="1458" y="-1603"/>
                  <a:ext cx="13" cy="885"/>
                </a:xfrm>
                <a:custGeom>
                  <a:avLst/>
                  <a:gdLst>
                    <a:gd name="T0" fmla="*/ 13 w 13"/>
                    <a:gd name="T1" fmla="*/ 0 h 885"/>
                    <a:gd name="T2" fmla="*/ 0 w 13"/>
                    <a:gd name="T3" fmla="*/ 0 h 885"/>
                    <a:gd name="T4" fmla="*/ 0 w 13"/>
                    <a:gd name="T5" fmla="*/ 885 h 885"/>
                    <a:gd name="T6" fmla="*/ 13 w 13"/>
                    <a:gd name="T7" fmla="*/ 884 h 885"/>
                    <a:gd name="T8" fmla="*/ 13 w 13"/>
                    <a:gd name="T9" fmla="*/ 0 h 8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885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885"/>
                      </a:lnTo>
                      <a:lnTo>
                        <a:pt x="13" y="88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8" name="Freeform 290"/>
                <p:cNvSpPr>
                  <a:spLocks/>
                </p:cNvSpPr>
                <p:nvPr/>
              </p:nvSpPr>
              <p:spPr bwMode="auto">
                <a:xfrm>
                  <a:off x="1458" y="-1676"/>
                  <a:ext cx="13" cy="59"/>
                </a:xfrm>
                <a:custGeom>
                  <a:avLst/>
                  <a:gdLst>
                    <a:gd name="T0" fmla="*/ 0 w 13"/>
                    <a:gd name="T1" fmla="*/ 59 h 59"/>
                    <a:gd name="T2" fmla="*/ 13 w 13"/>
                    <a:gd name="T3" fmla="*/ 59 h 59"/>
                    <a:gd name="T4" fmla="*/ 13 w 13"/>
                    <a:gd name="T5" fmla="*/ 3 h 59"/>
                    <a:gd name="T6" fmla="*/ 0 w 13"/>
                    <a:gd name="T7" fmla="*/ 0 h 59"/>
                    <a:gd name="T8" fmla="*/ 0 w 13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59">
                      <a:moveTo>
                        <a:pt x="0" y="59"/>
                      </a:moveTo>
                      <a:lnTo>
                        <a:pt x="13" y="5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9" name="Freeform 291"/>
                <p:cNvSpPr>
                  <a:spLocks/>
                </p:cNvSpPr>
                <p:nvPr/>
              </p:nvSpPr>
              <p:spPr bwMode="auto">
                <a:xfrm>
                  <a:off x="1493" y="-1673"/>
                  <a:ext cx="12" cy="56"/>
                </a:xfrm>
                <a:custGeom>
                  <a:avLst/>
                  <a:gdLst>
                    <a:gd name="T0" fmla="*/ 0 w 12"/>
                    <a:gd name="T1" fmla="*/ 1 h 56"/>
                    <a:gd name="T2" fmla="*/ 0 w 12"/>
                    <a:gd name="T3" fmla="*/ 56 h 56"/>
                    <a:gd name="T4" fmla="*/ 12 w 12"/>
                    <a:gd name="T5" fmla="*/ 56 h 56"/>
                    <a:gd name="T6" fmla="*/ 12 w 12"/>
                    <a:gd name="T7" fmla="*/ 0 h 56"/>
                    <a:gd name="T8" fmla="*/ 5 w 12"/>
                    <a:gd name="T9" fmla="*/ 0 h 56"/>
                    <a:gd name="T10" fmla="*/ 0 w 12"/>
                    <a:gd name="T11" fmla="*/ 1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56">
                      <a:moveTo>
                        <a:pt x="0" y="1"/>
                      </a:moveTo>
                      <a:lnTo>
                        <a:pt x="0" y="56"/>
                      </a:lnTo>
                      <a:lnTo>
                        <a:pt x="12" y="56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0" name="Freeform 292"/>
                <p:cNvSpPr>
                  <a:spLocks/>
                </p:cNvSpPr>
                <p:nvPr/>
              </p:nvSpPr>
              <p:spPr bwMode="auto">
                <a:xfrm>
                  <a:off x="1540" y="-1602"/>
                  <a:ext cx="11" cy="905"/>
                </a:xfrm>
                <a:custGeom>
                  <a:avLst/>
                  <a:gdLst>
                    <a:gd name="T0" fmla="*/ 11 w 11"/>
                    <a:gd name="T1" fmla="*/ 23 h 905"/>
                    <a:gd name="T2" fmla="*/ 7 w 11"/>
                    <a:gd name="T3" fmla="*/ 23 h 905"/>
                    <a:gd name="T4" fmla="*/ 7 w 11"/>
                    <a:gd name="T5" fmla="*/ 14 h 905"/>
                    <a:gd name="T6" fmla="*/ 5 w 11"/>
                    <a:gd name="T7" fmla="*/ 3 h 905"/>
                    <a:gd name="T8" fmla="*/ 0 w 11"/>
                    <a:gd name="T9" fmla="*/ 0 h 905"/>
                    <a:gd name="T10" fmla="*/ 0 w 11"/>
                    <a:gd name="T11" fmla="*/ 893 h 905"/>
                    <a:gd name="T12" fmla="*/ 6 w 11"/>
                    <a:gd name="T13" fmla="*/ 898 h 905"/>
                    <a:gd name="T14" fmla="*/ 11 w 11"/>
                    <a:gd name="T15" fmla="*/ 905 h 905"/>
                    <a:gd name="T16" fmla="*/ 11 w 11"/>
                    <a:gd name="T17" fmla="*/ 23 h 9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905">
                      <a:moveTo>
                        <a:pt x="11" y="23"/>
                      </a:moveTo>
                      <a:lnTo>
                        <a:pt x="7" y="23"/>
                      </a:lnTo>
                      <a:lnTo>
                        <a:pt x="7" y="14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893"/>
                      </a:lnTo>
                      <a:lnTo>
                        <a:pt x="6" y="898"/>
                      </a:lnTo>
                      <a:lnTo>
                        <a:pt x="11" y="905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1" name="Freeform 293"/>
                <p:cNvSpPr>
                  <a:spLocks/>
                </p:cNvSpPr>
                <p:nvPr/>
              </p:nvSpPr>
              <p:spPr bwMode="auto">
                <a:xfrm>
                  <a:off x="1540" y="-1702"/>
                  <a:ext cx="11" cy="83"/>
                </a:xfrm>
                <a:custGeom>
                  <a:avLst/>
                  <a:gdLst>
                    <a:gd name="T0" fmla="*/ 11 w 11"/>
                    <a:gd name="T1" fmla="*/ 0 h 83"/>
                    <a:gd name="T2" fmla="*/ 6 w 11"/>
                    <a:gd name="T3" fmla="*/ 8 h 83"/>
                    <a:gd name="T4" fmla="*/ 0 w 11"/>
                    <a:gd name="T5" fmla="*/ 15 h 83"/>
                    <a:gd name="T6" fmla="*/ 0 w 11"/>
                    <a:gd name="T7" fmla="*/ 83 h 83"/>
                    <a:gd name="T8" fmla="*/ 5 w 11"/>
                    <a:gd name="T9" fmla="*/ 81 h 83"/>
                    <a:gd name="T10" fmla="*/ 7 w 11"/>
                    <a:gd name="T11" fmla="*/ 70 h 83"/>
                    <a:gd name="T12" fmla="*/ 7 w 11"/>
                    <a:gd name="T13" fmla="*/ 61 h 83"/>
                    <a:gd name="T14" fmla="*/ 11 w 11"/>
                    <a:gd name="T15" fmla="*/ 61 h 83"/>
                    <a:gd name="T16" fmla="*/ 11 w 11"/>
                    <a:gd name="T1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83">
                      <a:moveTo>
                        <a:pt x="11" y="0"/>
                      </a:moveTo>
                      <a:lnTo>
                        <a:pt x="6" y="8"/>
                      </a:lnTo>
                      <a:lnTo>
                        <a:pt x="0" y="15"/>
                      </a:lnTo>
                      <a:lnTo>
                        <a:pt x="0" y="83"/>
                      </a:lnTo>
                      <a:lnTo>
                        <a:pt x="5" y="81"/>
                      </a:lnTo>
                      <a:lnTo>
                        <a:pt x="7" y="70"/>
                      </a:lnTo>
                      <a:lnTo>
                        <a:pt x="7" y="61"/>
                      </a:lnTo>
                      <a:lnTo>
                        <a:pt x="11" y="6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2" name="Freeform 294"/>
                <p:cNvSpPr>
                  <a:spLocks/>
                </p:cNvSpPr>
                <p:nvPr/>
              </p:nvSpPr>
              <p:spPr bwMode="auto">
                <a:xfrm>
                  <a:off x="1527" y="-1687"/>
                  <a:ext cx="13" cy="70"/>
                </a:xfrm>
                <a:custGeom>
                  <a:avLst/>
                  <a:gdLst>
                    <a:gd name="T0" fmla="*/ 13 w 13"/>
                    <a:gd name="T1" fmla="*/ 0 h 70"/>
                    <a:gd name="T2" fmla="*/ 9 w 13"/>
                    <a:gd name="T3" fmla="*/ 3 h 70"/>
                    <a:gd name="T4" fmla="*/ 4 w 13"/>
                    <a:gd name="T5" fmla="*/ 4 h 70"/>
                    <a:gd name="T6" fmla="*/ 0 w 13"/>
                    <a:gd name="T7" fmla="*/ 6 h 70"/>
                    <a:gd name="T8" fmla="*/ 0 w 13"/>
                    <a:gd name="T9" fmla="*/ 70 h 70"/>
                    <a:gd name="T10" fmla="*/ 9 w 13"/>
                    <a:gd name="T11" fmla="*/ 70 h 70"/>
                    <a:gd name="T12" fmla="*/ 13 w 13"/>
                    <a:gd name="T13" fmla="*/ 68 h 70"/>
                    <a:gd name="T14" fmla="*/ 13 w 13"/>
                    <a:gd name="T15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70">
                      <a:moveTo>
                        <a:pt x="13" y="0"/>
                      </a:moveTo>
                      <a:lnTo>
                        <a:pt x="9" y="3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0" y="70"/>
                      </a:lnTo>
                      <a:lnTo>
                        <a:pt x="9" y="70"/>
                      </a:lnTo>
                      <a:lnTo>
                        <a:pt x="13" y="6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3" name="Freeform 295"/>
                <p:cNvSpPr>
                  <a:spLocks/>
                </p:cNvSpPr>
                <p:nvPr/>
              </p:nvSpPr>
              <p:spPr bwMode="auto">
                <a:xfrm>
                  <a:off x="1516" y="-1681"/>
                  <a:ext cx="11" cy="64"/>
                </a:xfrm>
                <a:custGeom>
                  <a:avLst/>
                  <a:gdLst>
                    <a:gd name="T0" fmla="*/ 11 w 11"/>
                    <a:gd name="T1" fmla="*/ 0 h 64"/>
                    <a:gd name="T2" fmla="*/ 5 w 11"/>
                    <a:gd name="T3" fmla="*/ 3 h 64"/>
                    <a:gd name="T4" fmla="*/ 0 w 11"/>
                    <a:gd name="T5" fmla="*/ 5 h 64"/>
                    <a:gd name="T6" fmla="*/ 0 w 11"/>
                    <a:gd name="T7" fmla="*/ 64 h 64"/>
                    <a:gd name="T8" fmla="*/ 11 w 11"/>
                    <a:gd name="T9" fmla="*/ 64 h 64"/>
                    <a:gd name="T10" fmla="*/ 11 w 11"/>
                    <a:gd name="T11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64">
                      <a:moveTo>
                        <a:pt x="11" y="0"/>
                      </a:moveTo>
                      <a:lnTo>
                        <a:pt x="5" y="3"/>
                      </a:lnTo>
                      <a:lnTo>
                        <a:pt x="0" y="5"/>
                      </a:lnTo>
                      <a:lnTo>
                        <a:pt x="0" y="64"/>
                      </a:lnTo>
                      <a:lnTo>
                        <a:pt x="11" y="6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4" name="Freeform 296"/>
                <p:cNvSpPr>
                  <a:spLocks/>
                </p:cNvSpPr>
                <p:nvPr/>
              </p:nvSpPr>
              <p:spPr bwMode="auto">
                <a:xfrm>
                  <a:off x="1505" y="-1676"/>
                  <a:ext cx="11" cy="59"/>
                </a:xfrm>
                <a:custGeom>
                  <a:avLst/>
                  <a:gdLst>
                    <a:gd name="T0" fmla="*/ 11 w 11"/>
                    <a:gd name="T1" fmla="*/ 0 h 59"/>
                    <a:gd name="T2" fmla="*/ 0 w 11"/>
                    <a:gd name="T3" fmla="*/ 3 h 59"/>
                    <a:gd name="T4" fmla="*/ 0 w 11"/>
                    <a:gd name="T5" fmla="*/ 59 h 59"/>
                    <a:gd name="T6" fmla="*/ 11 w 11"/>
                    <a:gd name="T7" fmla="*/ 59 h 59"/>
                    <a:gd name="T8" fmla="*/ 11 w 11"/>
                    <a:gd name="T9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59">
                      <a:moveTo>
                        <a:pt x="11" y="0"/>
                      </a:moveTo>
                      <a:lnTo>
                        <a:pt x="0" y="3"/>
                      </a:lnTo>
                      <a:lnTo>
                        <a:pt x="0" y="59"/>
                      </a:lnTo>
                      <a:lnTo>
                        <a:pt x="11" y="5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5" name="Freeform 297"/>
                <p:cNvSpPr>
                  <a:spLocks/>
                </p:cNvSpPr>
                <p:nvPr/>
              </p:nvSpPr>
              <p:spPr bwMode="auto">
                <a:xfrm>
                  <a:off x="1505" y="-1603"/>
                  <a:ext cx="11" cy="885"/>
                </a:xfrm>
                <a:custGeom>
                  <a:avLst/>
                  <a:gdLst>
                    <a:gd name="T0" fmla="*/ 11 w 11"/>
                    <a:gd name="T1" fmla="*/ 0 h 885"/>
                    <a:gd name="T2" fmla="*/ 0 w 11"/>
                    <a:gd name="T3" fmla="*/ 0 h 885"/>
                    <a:gd name="T4" fmla="*/ 0 w 11"/>
                    <a:gd name="T5" fmla="*/ 882 h 885"/>
                    <a:gd name="T6" fmla="*/ 11 w 11"/>
                    <a:gd name="T7" fmla="*/ 885 h 885"/>
                    <a:gd name="T8" fmla="*/ 11 w 11"/>
                    <a:gd name="T9" fmla="*/ 0 h 8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885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882"/>
                      </a:lnTo>
                      <a:lnTo>
                        <a:pt x="11" y="88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" name="Freeform 298"/>
                <p:cNvSpPr>
                  <a:spLocks/>
                </p:cNvSpPr>
                <p:nvPr/>
              </p:nvSpPr>
              <p:spPr bwMode="auto">
                <a:xfrm>
                  <a:off x="1527" y="-1603"/>
                  <a:ext cx="13" cy="894"/>
                </a:xfrm>
                <a:custGeom>
                  <a:avLst/>
                  <a:gdLst>
                    <a:gd name="T0" fmla="*/ 13 w 13"/>
                    <a:gd name="T1" fmla="*/ 1 h 894"/>
                    <a:gd name="T2" fmla="*/ 9 w 13"/>
                    <a:gd name="T3" fmla="*/ 0 h 894"/>
                    <a:gd name="T4" fmla="*/ 0 w 13"/>
                    <a:gd name="T5" fmla="*/ 0 h 894"/>
                    <a:gd name="T6" fmla="*/ 0 w 13"/>
                    <a:gd name="T7" fmla="*/ 889 h 894"/>
                    <a:gd name="T8" fmla="*/ 11 w 13"/>
                    <a:gd name="T9" fmla="*/ 894 h 894"/>
                    <a:gd name="T10" fmla="*/ 13 w 13"/>
                    <a:gd name="T11" fmla="*/ 894 h 894"/>
                    <a:gd name="T12" fmla="*/ 13 w 13"/>
                    <a:gd name="T13" fmla="*/ 1 h 8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894">
                      <a:moveTo>
                        <a:pt x="13" y="1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889"/>
                      </a:lnTo>
                      <a:lnTo>
                        <a:pt x="11" y="894"/>
                      </a:lnTo>
                      <a:lnTo>
                        <a:pt x="13" y="894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7" name="Freeform 299"/>
                <p:cNvSpPr>
                  <a:spLocks/>
                </p:cNvSpPr>
                <p:nvPr/>
              </p:nvSpPr>
              <p:spPr bwMode="auto">
                <a:xfrm>
                  <a:off x="1516" y="-1603"/>
                  <a:ext cx="11" cy="889"/>
                </a:xfrm>
                <a:custGeom>
                  <a:avLst/>
                  <a:gdLst>
                    <a:gd name="T0" fmla="*/ 11 w 11"/>
                    <a:gd name="T1" fmla="*/ 0 h 889"/>
                    <a:gd name="T2" fmla="*/ 0 w 11"/>
                    <a:gd name="T3" fmla="*/ 0 h 889"/>
                    <a:gd name="T4" fmla="*/ 0 w 11"/>
                    <a:gd name="T5" fmla="*/ 885 h 889"/>
                    <a:gd name="T6" fmla="*/ 11 w 11"/>
                    <a:gd name="T7" fmla="*/ 889 h 889"/>
                    <a:gd name="T8" fmla="*/ 11 w 11"/>
                    <a:gd name="T9" fmla="*/ 0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88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885"/>
                      </a:lnTo>
                      <a:lnTo>
                        <a:pt x="11" y="88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8" name="Rectangle 300"/>
                <p:cNvSpPr>
                  <a:spLocks noChangeArrowheads="1"/>
                </p:cNvSpPr>
                <p:nvPr/>
              </p:nvSpPr>
              <p:spPr bwMode="auto">
                <a:xfrm>
                  <a:off x="1493" y="-1603"/>
                  <a:ext cx="12" cy="882"/>
                </a:xfrm>
                <a:prstGeom prst="rect">
                  <a:avLst/>
                </a:prstGeom>
                <a:solidFill>
                  <a:srgbClr val="E2E2E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Arial" charset="0"/>
                    <a:ea typeface="宋体" charset="-122"/>
                  </a:endParaRPr>
                </a:p>
              </p:txBody>
            </p:sp>
            <p:sp>
              <p:nvSpPr>
                <p:cNvPr id="3109" name="Freeform 301"/>
                <p:cNvSpPr>
                  <a:spLocks/>
                </p:cNvSpPr>
                <p:nvPr/>
              </p:nvSpPr>
              <p:spPr bwMode="auto">
                <a:xfrm>
                  <a:off x="1481" y="-637"/>
                  <a:ext cx="12" cy="809"/>
                </a:xfrm>
                <a:custGeom>
                  <a:avLst/>
                  <a:gdLst>
                    <a:gd name="T0" fmla="*/ 12 w 12"/>
                    <a:gd name="T1" fmla="*/ 0 h 809"/>
                    <a:gd name="T2" fmla="*/ 7 w 12"/>
                    <a:gd name="T3" fmla="*/ 0 h 809"/>
                    <a:gd name="T4" fmla="*/ 0 w 12"/>
                    <a:gd name="T5" fmla="*/ 0 h 809"/>
                    <a:gd name="T6" fmla="*/ 0 w 12"/>
                    <a:gd name="T7" fmla="*/ 809 h 809"/>
                    <a:gd name="T8" fmla="*/ 7 w 12"/>
                    <a:gd name="T9" fmla="*/ 809 h 809"/>
                    <a:gd name="T10" fmla="*/ 12 w 12"/>
                    <a:gd name="T11" fmla="*/ 809 h 809"/>
                    <a:gd name="T12" fmla="*/ 12 w 12"/>
                    <a:gd name="T13" fmla="*/ 0 h 8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809">
                      <a:moveTo>
                        <a:pt x="12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809"/>
                      </a:lnTo>
                      <a:lnTo>
                        <a:pt x="7" y="809"/>
                      </a:lnTo>
                      <a:lnTo>
                        <a:pt x="12" y="80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10" name="Freeform 302"/>
                <p:cNvSpPr>
                  <a:spLocks/>
                </p:cNvSpPr>
                <p:nvPr/>
              </p:nvSpPr>
              <p:spPr bwMode="auto">
                <a:xfrm>
                  <a:off x="1471" y="-638"/>
                  <a:ext cx="10" cy="811"/>
                </a:xfrm>
                <a:custGeom>
                  <a:avLst/>
                  <a:gdLst>
                    <a:gd name="T0" fmla="*/ 10 w 10"/>
                    <a:gd name="T1" fmla="*/ 1 h 811"/>
                    <a:gd name="T2" fmla="*/ 0 w 10"/>
                    <a:gd name="T3" fmla="*/ 0 h 811"/>
                    <a:gd name="T4" fmla="*/ 0 w 10"/>
                    <a:gd name="T5" fmla="*/ 811 h 811"/>
                    <a:gd name="T6" fmla="*/ 10 w 10"/>
                    <a:gd name="T7" fmla="*/ 810 h 811"/>
                    <a:gd name="T8" fmla="*/ 10 w 10"/>
                    <a:gd name="T9" fmla="*/ 1 h 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11">
                      <a:moveTo>
                        <a:pt x="10" y="1"/>
                      </a:moveTo>
                      <a:lnTo>
                        <a:pt x="0" y="0"/>
                      </a:lnTo>
                      <a:lnTo>
                        <a:pt x="0" y="811"/>
                      </a:lnTo>
                      <a:lnTo>
                        <a:pt x="10" y="810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11" name="Freeform 303"/>
                <p:cNvSpPr>
                  <a:spLocks/>
                </p:cNvSpPr>
                <p:nvPr/>
              </p:nvSpPr>
              <p:spPr bwMode="auto">
                <a:xfrm>
                  <a:off x="1458" y="-641"/>
                  <a:ext cx="13" cy="816"/>
                </a:xfrm>
                <a:custGeom>
                  <a:avLst/>
                  <a:gdLst>
                    <a:gd name="T0" fmla="*/ 13 w 13"/>
                    <a:gd name="T1" fmla="*/ 3 h 816"/>
                    <a:gd name="T2" fmla="*/ 0 w 13"/>
                    <a:gd name="T3" fmla="*/ 0 h 816"/>
                    <a:gd name="T4" fmla="*/ 0 w 13"/>
                    <a:gd name="T5" fmla="*/ 816 h 816"/>
                    <a:gd name="T6" fmla="*/ 13 w 13"/>
                    <a:gd name="T7" fmla="*/ 814 h 816"/>
                    <a:gd name="T8" fmla="*/ 13 w 13"/>
                    <a:gd name="T9" fmla="*/ 3 h 8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816">
                      <a:moveTo>
                        <a:pt x="13" y="3"/>
                      </a:moveTo>
                      <a:lnTo>
                        <a:pt x="0" y="0"/>
                      </a:lnTo>
                      <a:lnTo>
                        <a:pt x="0" y="816"/>
                      </a:lnTo>
                      <a:lnTo>
                        <a:pt x="13" y="814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12" name="Freeform 304"/>
                <p:cNvSpPr>
                  <a:spLocks/>
                </p:cNvSpPr>
                <p:nvPr/>
              </p:nvSpPr>
              <p:spPr bwMode="auto">
                <a:xfrm>
                  <a:off x="1447" y="-644"/>
                  <a:ext cx="11" cy="822"/>
                </a:xfrm>
                <a:custGeom>
                  <a:avLst/>
                  <a:gdLst>
                    <a:gd name="T0" fmla="*/ 11 w 11"/>
                    <a:gd name="T1" fmla="*/ 3 h 822"/>
                    <a:gd name="T2" fmla="*/ 0 w 11"/>
                    <a:gd name="T3" fmla="*/ 0 h 822"/>
                    <a:gd name="T4" fmla="*/ 0 w 11"/>
                    <a:gd name="T5" fmla="*/ 822 h 822"/>
                    <a:gd name="T6" fmla="*/ 11 w 11"/>
                    <a:gd name="T7" fmla="*/ 819 h 822"/>
                    <a:gd name="T8" fmla="*/ 11 w 11"/>
                    <a:gd name="T9" fmla="*/ 3 h 8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822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822"/>
                      </a:lnTo>
                      <a:lnTo>
                        <a:pt x="11" y="819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13" name="Freeform 305"/>
                <p:cNvSpPr>
                  <a:spLocks/>
                </p:cNvSpPr>
                <p:nvPr/>
              </p:nvSpPr>
              <p:spPr bwMode="auto">
                <a:xfrm>
                  <a:off x="1436" y="-651"/>
                  <a:ext cx="11" cy="837"/>
                </a:xfrm>
                <a:custGeom>
                  <a:avLst/>
                  <a:gdLst>
                    <a:gd name="T0" fmla="*/ 11 w 11"/>
                    <a:gd name="T1" fmla="*/ 7 h 837"/>
                    <a:gd name="T2" fmla="*/ 4 w 11"/>
                    <a:gd name="T3" fmla="*/ 3 h 837"/>
                    <a:gd name="T4" fmla="*/ 0 w 11"/>
                    <a:gd name="T5" fmla="*/ 0 h 837"/>
                    <a:gd name="T6" fmla="*/ 0 w 11"/>
                    <a:gd name="T7" fmla="*/ 837 h 837"/>
                    <a:gd name="T8" fmla="*/ 2 w 11"/>
                    <a:gd name="T9" fmla="*/ 836 h 837"/>
                    <a:gd name="T10" fmla="*/ 11 w 11"/>
                    <a:gd name="T11" fmla="*/ 829 h 837"/>
                    <a:gd name="T12" fmla="*/ 11 w 11"/>
                    <a:gd name="T13" fmla="*/ 7 h 8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837">
                      <a:moveTo>
                        <a:pt x="11" y="7"/>
                      </a:move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837"/>
                      </a:lnTo>
                      <a:lnTo>
                        <a:pt x="2" y="836"/>
                      </a:lnTo>
                      <a:lnTo>
                        <a:pt x="11" y="829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14" name="Freeform 306"/>
                <p:cNvSpPr>
                  <a:spLocks/>
                </p:cNvSpPr>
                <p:nvPr/>
              </p:nvSpPr>
              <p:spPr bwMode="auto">
                <a:xfrm>
                  <a:off x="1527" y="-649"/>
                  <a:ext cx="13" cy="834"/>
                </a:xfrm>
                <a:custGeom>
                  <a:avLst/>
                  <a:gdLst>
                    <a:gd name="T0" fmla="*/ 13 w 13"/>
                    <a:gd name="T1" fmla="*/ 0 h 834"/>
                    <a:gd name="T2" fmla="*/ 11 w 13"/>
                    <a:gd name="T3" fmla="*/ 0 h 834"/>
                    <a:gd name="T4" fmla="*/ 11 w 13"/>
                    <a:gd name="T5" fmla="*/ 1 h 834"/>
                    <a:gd name="T6" fmla="*/ 0 w 13"/>
                    <a:gd name="T7" fmla="*/ 6 h 834"/>
                    <a:gd name="T8" fmla="*/ 0 w 13"/>
                    <a:gd name="T9" fmla="*/ 827 h 834"/>
                    <a:gd name="T10" fmla="*/ 11 w 13"/>
                    <a:gd name="T11" fmla="*/ 834 h 834"/>
                    <a:gd name="T12" fmla="*/ 13 w 13"/>
                    <a:gd name="T13" fmla="*/ 834 h 834"/>
                    <a:gd name="T14" fmla="*/ 13 w 13"/>
                    <a:gd name="T15" fmla="*/ 0 h 8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834">
                      <a:moveTo>
                        <a:pt x="13" y="0"/>
                      </a:move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0" y="6"/>
                      </a:lnTo>
                      <a:lnTo>
                        <a:pt x="0" y="827"/>
                      </a:lnTo>
                      <a:lnTo>
                        <a:pt x="11" y="834"/>
                      </a:lnTo>
                      <a:lnTo>
                        <a:pt x="13" y="83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15" name="Freeform 307"/>
                <p:cNvSpPr>
                  <a:spLocks/>
                </p:cNvSpPr>
                <p:nvPr/>
              </p:nvSpPr>
              <p:spPr bwMode="auto">
                <a:xfrm>
                  <a:off x="1516" y="-643"/>
                  <a:ext cx="11" cy="821"/>
                </a:xfrm>
                <a:custGeom>
                  <a:avLst/>
                  <a:gdLst>
                    <a:gd name="T0" fmla="*/ 11 w 11"/>
                    <a:gd name="T1" fmla="*/ 0 h 821"/>
                    <a:gd name="T2" fmla="*/ 7 w 11"/>
                    <a:gd name="T3" fmla="*/ 0 h 821"/>
                    <a:gd name="T4" fmla="*/ 5 w 11"/>
                    <a:gd name="T5" fmla="*/ 1 h 821"/>
                    <a:gd name="T6" fmla="*/ 0 w 11"/>
                    <a:gd name="T7" fmla="*/ 4 h 821"/>
                    <a:gd name="T8" fmla="*/ 0 w 11"/>
                    <a:gd name="T9" fmla="*/ 818 h 821"/>
                    <a:gd name="T10" fmla="*/ 11 w 11"/>
                    <a:gd name="T11" fmla="*/ 821 h 821"/>
                    <a:gd name="T12" fmla="*/ 11 w 11"/>
                    <a:gd name="T13" fmla="*/ 0 h 8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821">
                      <a:moveTo>
                        <a:pt x="11" y="0"/>
                      </a:move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0" y="4"/>
                      </a:lnTo>
                      <a:lnTo>
                        <a:pt x="0" y="818"/>
                      </a:lnTo>
                      <a:lnTo>
                        <a:pt x="11" y="82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16" name="Freeform 308"/>
                <p:cNvSpPr>
                  <a:spLocks/>
                </p:cNvSpPr>
                <p:nvPr/>
              </p:nvSpPr>
              <p:spPr bwMode="auto">
                <a:xfrm>
                  <a:off x="1505" y="-639"/>
                  <a:ext cx="11" cy="814"/>
                </a:xfrm>
                <a:custGeom>
                  <a:avLst/>
                  <a:gdLst>
                    <a:gd name="T0" fmla="*/ 11 w 11"/>
                    <a:gd name="T1" fmla="*/ 0 h 814"/>
                    <a:gd name="T2" fmla="*/ 5 w 11"/>
                    <a:gd name="T3" fmla="*/ 0 h 814"/>
                    <a:gd name="T4" fmla="*/ 0 w 11"/>
                    <a:gd name="T5" fmla="*/ 1 h 814"/>
                    <a:gd name="T6" fmla="*/ 0 w 11"/>
                    <a:gd name="T7" fmla="*/ 811 h 814"/>
                    <a:gd name="T8" fmla="*/ 11 w 11"/>
                    <a:gd name="T9" fmla="*/ 814 h 814"/>
                    <a:gd name="T10" fmla="*/ 11 w 11"/>
                    <a:gd name="T11" fmla="*/ 0 h 8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814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811"/>
                      </a:lnTo>
                      <a:lnTo>
                        <a:pt x="11" y="81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17" name="Freeform 309"/>
                <p:cNvSpPr>
                  <a:spLocks/>
                </p:cNvSpPr>
                <p:nvPr/>
              </p:nvSpPr>
              <p:spPr bwMode="auto">
                <a:xfrm>
                  <a:off x="1493" y="-638"/>
                  <a:ext cx="12" cy="810"/>
                </a:xfrm>
                <a:custGeom>
                  <a:avLst/>
                  <a:gdLst>
                    <a:gd name="T0" fmla="*/ 12 w 12"/>
                    <a:gd name="T1" fmla="*/ 0 h 810"/>
                    <a:gd name="T2" fmla="*/ 5 w 12"/>
                    <a:gd name="T3" fmla="*/ 0 h 810"/>
                    <a:gd name="T4" fmla="*/ 0 w 12"/>
                    <a:gd name="T5" fmla="*/ 1 h 810"/>
                    <a:gd name="T6" fmla="*/ 0 w 12"/>
                    <a:gd name="T7" fmla="*/ 810 h 810"/>
                    <a:gd name="T8" fmla="*/ 12 w 12"/>
                    <a:gd name="T9" fmla="*/ 810 h 810"/>
                    <a:gd name="T10" fmla="*/ 12 w 12"/>
                    <a:gd name="T11" fmla="*/ 0 h 8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810">
                      <a:moveTo>
                        <a:pt x="12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810"/>
                      </a:lnTo>
                      <a:lnTo>
                        <a:pt x="12" y="81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18" name="Freeform 310"/>
                <p:cNvSpPr>
                  <a:spLocks/>
                </p:cNvSpPr>
                <p:nvPr/>
              </p:nvSpPr>
              <p:spPr bwMode="auto">
                <a:xfrm>
                  <a:off x="1481" y="257"/>
                  <a:ext cx="12" cy="55"/>
                </a:xfrm>
                <a:custGeom>
                  <a:avLst/>
                  <a:gdLst>
                    <a:gd name="T0" fmla="*/ 12 w 12"/>
                    <a:gd name="T1" fmla="*/ 0 h 55"/>
                    <a:gd name="T2" fmla="*/ 7 w 12"/>
                    <a:gd name="T3" fmla="*/ 0 h 55"/>
                    <a:gd name="T4" fmla="*/ 0 w 12"/>
                    <a:gd name="T5" fmla="*/ 0 h 55"/>
                    <a:gd name="T6" fmla="*/ 0 w 12"/>
                    <a:gd name="T7" fmla="*/ 55 h 55"/>
                    <a:gd name="T8" fmla="*/ 12 w 12"/>
                    <a:gd name="T9" fmla="*/ 55 h 55"/>
                    <a:gd name="T10" fmla="*/ 12 w 12"/>
                    <a:gd name="T11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55">
                      <a:moveTo>
                        <a:pt x="12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12" y="5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19" name="Freeform 311"/>
                <p:cNvSpPr>
                  <a:spLocks/>
                </p:cNvSpPr>
                <p:nvPr/>
              </p:nvSpPr>
              <p:spPr bwMode="auto">
                <a:xfrm>
                  <a:off x="1471" y="256"/>
                  <a:ext cx="10" cy="56"/>
                </a:xfrm>
                <a:custGeom>
                  <a:avLst/>
                  <a:gdLst>
                    <a:gd name="T0" fmla="*/ 10 w 10"/>
                    <a:gd name="T1" fmla="*/ 1 h 56"/>
                    <a:gd name="T2" fmla="*/ 0 w 10"/>
                    <a:gd name="T3" fmla="*/ 0 h 56"/>
                    <a:gd name="T4" fmla="*/ 0 w 10"/>
                    <a:gd name="T5" fmla="*/ 56 h 56"/>
                    <a:gd name="T6" fmla="*/ 10 w 10"/>
                    <a:gd name="T7" fmla="*/ 56 h 56"/>
                    <a:gd name="T8" fmla="*/ 10 w 10"/>
                    <a:gd name="T9" fmla="*/ 1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56">
                      <a:moveTo>
                        <a:pt x="10" y="1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10" y="56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20" name="Freeform 312"/>
                <p:cNvSpPr>
                  <a:spLocks/>
                </p:cNvSpPr>
                <p:nvPr/>
              </p:nvSpPr>
              <p:spPr bwMode="auto">
                <a:xfrm>
                  <a:off x="1458" y="253"/>
                  <a:ext cx="13" cy="59"/>
                </a:xfrm>
                <a:custGeom>
                  <a:avLst/>
                  <a:gdLst>
                    <a:gd name="T0" fmla="*/ 13 w 13"/>
                    <a:gd name="T1" fmla="*/ 3 h 59"/>
                    <a:gd name="T2" fmla="*/ 0 w 13"/>
                    <a:gd name="T3" fmla="*/ 0 h 59"/>
                    <a:gd name="T4" fmla="*/ 0 w 13"/>
                    <a:gd name="T5" fmla="*/ 59 h 59"/>
                    <a:gd name="T6" fmla="*/ 13 w 13"/>
                    <a:gd name="T7" fmla="*/ 59 h 59"/>
                    <a:gd name="T8" fmla="*/ 13 w 13"/>
                    <a:gd name="T9" fmla="*/ 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59">
                      <a:moveTo>
                        <a:pt x="13" y="3"/>
                      </a:moveTo>
                      <a:lnTo>
                        <a:pt x="0" y="0"/>
                      </a:lnTo>
                      <a:lnTo>
                        <a:pt x="0" y="59"/>
                      </a:lnTo>
                      <a:lnTo>
                        <a:pt x="13" y="59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21" name="Freeform 313"/>
                <p:cNvSpPr>
                  <a:spLocks/>
                </p:cNvSpPr>
                <p:nvPr/>
              </p:nvSpPr>
              <p:spPr bwMode="auto">
                <a:xfrm>
                  <a:off x="1447" y="248"/>
                  <a:ext cx="11" cy="64"/>
                </a:xfrm>
                <a:custGeom>
                  <a:avLst/>
                  <a:gdLst>
                    <a:gd name="T0" fmla="*/ 11 w 11"/>
                    <a:gd name="T1" fmla="*/ 5 h 64"/>
                    <a:gd name="T2" fmla="*/ 0 w 11"/>
                    <a:gd name="T3" fmla="*/ 0 h 64"/>
                    <a:gd name="T4" fmla="*/ 0 w 11"/>
                    <a:gd name="T5" fmla="*/ 64 h 64"/>
                    <a:gd name="T6" fmla="*/ 11 w 11"/>
                    <a:gd name="T7" fmla="*/ 64 h 64"/>
                    <a:gd name="T8" fmla="*/ 11 w 11"/>
                    <a:gd name="T9" fmla="*/ 5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64">
                      <a:moveTo>
                        <a:pt x="1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11" y="64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22" name="Freeform 314"/>
                <p:cNvSpPr>
                  <a:spLocks/>
                </p:cNvSpPr>
                <p:nvPr/>
              </p:nvSpPr>
              <p:spPr bwMode="auto">
                <a:xfrm>
                  <a:off x="1436" y="242"/>
                  <a:ext cx="11" cy="70"/>
                </a:xfrm>
                <a:custGeom>
                  <a:avLst/>
                  <a:gdLst>
                    <a:gd name="T0" fmla="*/ 11 w 11"/>
                    <a:gd name="T1" fmla="*/ 6 h 70"/>
                    <a:gd name="T2" fmla="*/ 4 w 11"/>
                    <a:gd name="T3" fmla="*/ 3 h 70"/>
                    <a:gd name="T4" fmla="*/ 0 w 11"/>
                    <a:gd name="T5" fmla="*/ 0 h 70"/>
                    <a:gd name="T6" fmla="*/ 0 w 11"/>
                    <a:gd name="T7" fmla="*/ 70 h 70"/>
                    <a:gd name="T8" fmla="*/ 11 w 11"/>
                    <a:gd name="T9" fmla="*/ 70 h 70"/>
                    <a:gd name="T10" fmla="*/ 11 w 11"/>
                    <a:gd name="T11" fmla="*/ 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70">
                      <a:moveTo>
                        <a:pt x="11" y="6"/>
                      </a:move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70"/>
                      </a:lnTo>
                      <a:lnTo>
                        <a:pt x="11" y="70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23" name="Freeform 315"/>
                <p:cNvSpPr>
                  <a:spLocks/>
                </p:cNvSpPr>
                <p:nvPr/>
              </p:nvSpPr>
              <p:spPr bwMode="auto">
                <a:xfrm>
                  <a:off x="1425" y="227"/>
                  <a:ext cx="11" cy="85"/>
                </a:xfrm>
                <a:custGeom>
                  <a:avLst/>
                  <a:gdLst>
                    <a:gd name="T0" fmla="*/ 11 w 11"/>
                    <a:gd name="T1" fmla="*/ 15 h 85"/>
                    <a:gd name="T2" fmla="*/ 3 w 11"/>
                    <a:gd name="T3" fmla="*/ 8 h 85"/>
                    <a:gd name="T4" fmla="*/ 0 w 11"/>
                    <a:gd name="T5" fmla="*/ 0 h 85"/>
                    <a:gd name="T6" fmla="*/ 0 w 11"/>
                    <a:gd name="T7" fmla="*/ 85 h 85"/>
                    <a:gd name="T8" fmla="*/ 11 w 11"/>
                    <a:gd name="T9" fmla="*/ 85 h 85"/>
                    <a:gd name="T10" fmla="*/ 11 w 11"/>
                    <a:gd name="T11" fmla="*/ 1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85">
                      <a:moveTo>
                        <a:pt x="11" y="15"/>
                      </a:moveTo>
                      <a:lnTo>
                        <a:pt x="3" y="8"/>
                      </a:lnTo>
                      <a:lnTo>
                        <a:pt x="0" y="0"/>
                      </a:lnTo>
                      <a:lnTo>
                        <a:pt x="0" y="85"/>
                      </a:lnTo>
                      <a:lnTo>
                        <a:pt x="11" y="85"/>
                      </a:lnTo>
                      <a:lnTo>
                        <a:pt x="11" y="1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24" name="Freeform 316"/>
                <p:cNvSpPr>
                  <a:spLocks/>
                </p:cNvSpPr>
                <p:nvPr/>
              </p:nvSpPr>
              <p:spPr bwMode="auto">
                <a:xfrm>
                  <a:off x="1425" y="-666"/>
                  <a:ext cx="11" cy="867"/>
                </a:xfrm>
                <a:custGeom>
                  <a:avLst/>
                  <a:gdLst>
                    <a:gd name="T0" fmla="*/ 0 w 11"/>
                    <a:gd name="T1" fmla="*/ 867 h 867"/>
                    <a:gd name="T2" fmla="*/ 3 w 11"/>
                    <a:gd name="T3" fmla="*/ 858 h 867"/>
                    <a:gd name="T4" fmla="*/ 11 w 11"/>
                    <a:gd name="T5" fmla="*/ 852 h 867"/>
                    <a:gd name="T6" fmla="*/ 11 w 11"/>
                    <a:gd name="T7" fmla="*/ 15 h 867"/>
                    <a:gd name="T8" fmla="*/ 0 w 11"/>
                    <a:gd name="T9" fmla="*/ 0 h 867"/>
                    <a:gd name="T10" fmla="*/ 0 w 11"/>
                    <a:gd name="T11" fmla="*/ 867 h 8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867">
                      <a:moveTo>
                        <a:pt x="0" y="867"/>
                      </a:moveTo>
                      <a:lnTo>
                        <a:pt x="3" y="858"/>
                      </a:lnTo>
                      <a:lnTo>
                        <a:pt x="11" y="852"/>
                      </a:lnTo>
                      <a:lnTo>
                        <a:pt x="11" y="15"/>
                      </a:lnTo>
                      <a:lnTo>
                        <a:pt x="0" y="0"/>
                      </a:lnTo>
                      <a:lnTo>
                        <a:pt x="0" y="867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25" name="Freeform 317"/>
                <p:cNvSpPr>
                  <a:spLocks/>
                </p:cNvSpPr>
                <p:nvPr/>
              </p:nvSpPr>
              <p:spPr bwMode="auto">
                <a:xfrm>
                  <a:off x="1425" y="321"/>
                  <a:ext cx="11" cy="2710"/>
                </a:xfrm>
                <a:custGeom>
                  <a:avLst/>
                  <a:gdLst>
                    <a:gd name="T0" fmla="*/ 5 w 11"/>
                    <a:gd name="T1" fmla="*/ 5 h 2710"/>
                    <a:gd name="T2" fmla="*/ 0 w 11"/>
                    <a:gd name="T3" fmla="*/ 0 h 2710"/>
                    <a:gd name="T4" fmla="*/ 0 w 11"/>
                    <a:gd name="T5" fmla="*/ 2700 h 2710"/>
                    <a:gd name="T6" fmla="*/ 11 w 11"/>
                    <a:gd name="T7" fmla="*/ 2710 h 2710"/>
                    <a:gd name="T8" fmla="*/ 11 w 11"/>
                    <a:gd name="T9" fmla="*/ 961 h 2710"/>
                    <a:gd name="T10" fmla="*/ 7 w 11"/>
                    <a:gd name="T11" fmla="*/ 950 h 2710"/>
                    <a:gd name="T12" fmla="*/ 6 w 11"/>
                    <a:gd name="T13" fmla="*/ 940 h 2710"/>
                    <a:gd name="T14" fmla="*/ 7 w 11"/>
                    <a:gd name="T15" fmla="*/ 926 h 2710"/>
                    <a:gd name="T16" fmla="*/ 11 w 11"/>
                    <a:gd name="T17" fmla="*/ 915 h 2710"/>
                    <a:gd name="T18" fmla="*/ 11 w 11"/>
                    <a:gd name="T19" fmla="*/ 850 h 2710"/>
                    <a:gd name="T20" fmla="*/ 7 w 11"/>
                    <a:gd name="T21" fmla="*/ 841 h 2710"/>
                    <a:gd name="T22" fmla="*/ 6 w 11"/>
                    <a:gd name="T23" fmla="*/ 832 h 2710"/>
                    <a:gd name="T24" fmla="*/ 7 w 11"/>
                    <a:gd name="T25" fmla="*/ 822 h 2710"/>
                    <a:gd name="T26" fmla="*/ 11 w 11"/>
                    <a:gd name="T27" fmla="*/ 815 h 2710"/>
                    <a:gd name="T28" fmla="*/ 11 w 11"/>
                    <a:gd name="T29" fmla="*/ 29 h 2710"/>
                    <a:gd name="T30" fmla="*/ 7 w 11"/>
                    <a:gd name="T31" fmla="*/ 29 h 2710"/>
                    <a:gd name="T32" fmla="*/ 7 w 11"/>
                    <a:gd name="T33" fmla="*/ 21 h 2710"/>
                    <a:gd name="T34" fmla="*/ 5 w 11"/>
                    <a:gd name="T35" fmla="*/ 5 h 27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" h="2710">
                      <a:moveTo>
                        <a:pt x="5" y="5"/>
                      </a:moveTo>
                      <a:lnTo>
                        <a:pt x="0" y="0"/>
                      </a:lnTo>
                      <a:lnTo>
                        <a:pt x="0" y="2700"/>
                      </a:lnTo>
                      <a:lnTo>
                        <a:pt x="11" y="2710"/>
                      </a:lnTo>
                      <a:lnTo>
                        <a:pt x="11" y="961"/>
                      </a:lnTo>
                      <a:lnTo>
                        <a:pt x="7" y="950"/>
                      </a:lnTo>
                      <a:lnTo>
                        <a:pt x="6" y="940"/>
                      </a:lnTo>
                      <a:lnTo>
                        <a:pt x="7" y="926"/>
                      </a:lnTo>
                      <a:lnTo>
                        <a:pt x="11" y="915"/>
                      </a:lnTo>
                      <a:lnTo>
                        <a:pt x="11" y="850"/>
                      </a:lnTo>
                      <a:lnTo>
                        <a:pt x="7" y="841"/>
                      </a:lnTo>
                      <a:lnTo>
                        <a:pt x="6" y="832"/>
                      </a:lnTo>
                      <a:lnTo>
                        <a:pt x="7" y="822"/>
                      </a:lnTo>
                      <a:lnTo>
                        <a:pt x="11" y="815"/>
                      </a:lnTo>
                      <a:lnTo>
                        <a:pt x="11" y="29"/>
                      </a:lnTo>
                      <a:lnTo>
                        <a:pt x="7" y="29"/>
                      </a:lnTo>
                      <a:lnTo>
                        <a:pt x="7" y="21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26" name="Freeform 318"/>
                <p:cNvSpPr>
                  <a:spLocks/>
                </p:cNvSpPr>
                <p:nvPr/>
              </p:nvSpPr>
              <p:spPr bwMode="auto">
                <a:xfrm>
                  <a:off x="1436" y="326"/>
                  <a:ext cx="11" cy="810"/>
                </a:xfrm>
                <a:custGeom>
                  <a:avLst/>
                  <a:gdLst>
                    <a:gd name="T0" fmla="*/ 2 w 11"/>
                    <a:gd name="T1" fmla="*/ 2 h 810"/>
                    <a:gd name="T2" fmla="*/ 1 w 11"/>
                    <a:gd name="T3" fmla="*/ 9 h 810"/>
                    <a:gd name="T4" fmla="*/ 1 w 11"/>
                    <a:gd name="T5" fmla="*/ 24 h 810"/>
                    <a:gd name="T6" fmla="*/ 0 w 11"/>
                    <a:gd name="T7" fmla="*/ 24 h 810"/>
                    <a:gd name="T8" fmla="*/ 0 w 11"/>
                    <a:gd name="T9" fmla="*/ 810 h 810"/>
                    <a:gd name="T10" fmla="*/ 4 w 11"/>
                    <a:gd name="T11" fmla="*/ 802 h 810"/>
                    <a:gd name="T12" fmla="*/ 11 w 11"/>
                    <a:gd name="T13" fmla="*/ 797 h 810"/>
                    <a:gd name="T14" fmla="*/ 11 w 11"/>
                    <a:gd name="T15" fmla="*/ 0 h 810"/>
                    <a:gd name="T16" fmla="*/ 9 w 11"/>
                    <a:gd name="T17" fmla="*/ 0 h 810"/>
                    <a:gd name="T18" fmla="*/ 2 w 11"/>
                    <a:gd name="T19" fmla="*/ 2 h 8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810">
                      <a:moveTo>
                        <a:pt x="2" y="2"/>
                      </a:moveTo>
                      <a:lnTo>
                        <a:pt x="1" y="9"/>
                      </a:lnTo>
                      <a:lnTo>
                        <a:pt x="1" y="24"/>
                      </a:lnTo>
                      <a:lnTo>
                        <a:pt x="0" y="24"/>
                      </a:lnTo>
                      <a:lnTo>
                        <a:pt x="0" y="810"/>
                      </a:lnTo>
                      <a:lnTo>
                        <a:pt x="4" y="802"/>
                      </a:lnTo>
                      <a:lnTo>
                        <a:pt x="11" y="797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27" name="Freeform 319"/>
                <p:cNvSpPr>
                  <a:spLocks/>
                </p:cNvSpPr>
                <p:nvPr/>
              </p:nvSpPr>
              <p:spPr bwMode="auto">
                <a:xfrm>
                  <a:off x="1447" y="326"/>
                  <a:ext cx="11" cy="797"/>
                </a:xfrm>
                <a:custGeom>
                  <a:avLst/>
                  <a:gdLst>
                    <a:gd name="T0" fmla="*/ 11 w 11"/>
                    <a:gd name="T1" fmla="*/ 0 h 797"/>
                    <a:gd name="T2" fmla="*/ 0 w 11"/>
                    <a:gd name="T3" fmla="*/ 0 h 797"/>
                    <a:gd name="T4" fmla="*/ 0 w 11"/>
                    <a:gd name="T5" fmla="*/ 797 h 797"/>
                    <a:gd name="T6" fmla="*/ 1 w 11"/>
                    <a:gd name="T7" fmla="*/ 797 h 797"/>
                    <a:gd name="T8" fmla="*/ 11 w 11"/>
                    <a:gd name="T9" fmla="*/ 791 h 797"/>
                    <a:gd name="T10" fmla="*/ 11 w 11"/>
                    <a:gd name="T11" fmla="*/ 0 h 7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797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97"/>
                      </a:lnTo>
                      <a:lnTo>
                        <a:pt x="1" y="797"/>
                      </a:lnTo>
                      <a:lnTo>
                        <a:pt x="11" y="79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28" name="Rectangle 320"/>
                <p:cNvSpPr>
                  <a:spLocks noChangeArrowheads="1"/>
                </p:cNvSpPr>
                <p:nvPr/>
              </p:nvSpPr>
              <p:spPr bwMode="auto">
                <a:xfrm>
                  <a:off x="1481" y="326"/>
                  <a:ext cx="12" cy="785"/>
                </a:xfrm>
                <a:prstGeom prst="rect">
                  <a:avLst/>
                </a:pr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Arial" charset="0"/>
                    <a:ea typeface="宋体" charset="-122"/>
                  </a:endParaRPr>
                </a:p>
              </p:txBody>
            </p:sp>
            <p:sp>
              <p:nvSpPr>
                <p:cNvPr id="3129" name="Freeform 321"/>
                <p:cNvSpPr>
                  <a:spLocks/>
                </p:cNvSpPr>
                <p:nvPr/>
              </p:nvSpPr>
              <p:spPr bwMode="auto">
                <a:xfrm>
                  <a:off x="1471" y="326"/>
                  <a:ext cx="10" cy="789"/>
                </a:xfrm>
                <a:custGeom>
                  <a:avLst/>
                  <a:gdLst>
                    <a:gd name="T0" fmla="*/ 10 w 10"/>
                    <a:gd name="T1" fmla="*/ 0 h 789"/>
                    <a:gd name="T2" fmla="*/ 0 w 10"/>
                    <a:gd name="T3" fmla="*/ 0 h 789"/>
                    <a:gd name="T4" fmla="*/ 0 w 10"/>
                    <a:gd name="T5" fmla="*/ 789 h 789"/>
                    <a:gd name="T6" fmla="*/ 10 w 10"/>
                    <a:gd name="T7" fmla="*/ 785 h 789"/>
                    <a:gd name="T8" fmla="*/ 10 w 10"/>
                    <a:gd name="T9" fmla="*/ 0 h 7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789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789"/>
                      </a:lnTo>
                      <a:lnTo>
                        <a:pt x="10" y="785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30" name="Freeform 322"/>
                <p:cNvSpPr>
                  <a:spLocks/>
                </p:cNvSpPr>
                <p:nvPr/>
              </p:nvSpPr>
              <p:spPr bwMode="auto">
                <a:xfrm>
                  <a:off x="1458" y="326"/>
                  <a:ext cx="13" cy="791"/>
                </a:xfrm>
                <a:custGeom>
                  <a:avLst/>
                  <a:gdLst>
                    <a:gd name="T0" fmla="*/ 13 w 13"/>
                    <a:gd name="T1" fmla="*/ 0 h 791"/>
                    <a:gd name="T2" fmla="*/ 0 w 13"/>
                    <a:gd name="T3" fmla="*/ 0 h 791"/>
                    <a:gd name="T4" fmla="*/ 0 w 13"/>
                    <a:gd name="T5" fmla="*/ 791 h 791"/>
                    <a:gd name="T6" fmla="*/ 13 w 13"/>
                    <a:gd name="T7" fmla="*/ 789 h 791"/>
                    <a:gd name="T8" fmla="*/ 13 w 13"/>
                    <a:gd name="T9" fmla="*/ 0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791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791"/>
                      </a:lnTo>
                      <a:lnTo>
                        <a:pt x="13" y="789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31" name="Freeform 323"/>
                <p:cNvSpPr>
                  <a:spLocks/>
                </p:cNvSpPr>
                <p:nvPr/>
              </p:nvSpPr>
              <p:spPr bwMode="auto">
                <a:xfrm>
                  <a:off x="1527" y="243"/>
                  <a:ext cx="13" cy="69"/>
                </a:xfrm>
                <a:custGeom>
                  <a:avLst/>
                  <a:gdLst>
                    <a:gd name="T0" fmla="*/ 11 w 13"/>
                    <a:gd name="T1" fmla="*/ 69 h 69"/>
                    <a:gd name="T2" fmla="*/ 13 w 13"/>
                    <a:gd name="T3" fmla="*/ 68 h 69"/>
                    <a:gd name="T4" fmla="*/ 13 w 13"/>
                    <a:gd name="T5" fmla="*/ 0 h 69"/>
                    <a:gd name="T6" fmla="*/ 11 w 13"/>
                    <a:gd name="T7" fmla="*/ 0 h 69"/>
                    <a:gd name="T8" fmla="*/ 11 w 13"/>
                    <a:gd name="T9" fmla="*/ 2 h 69"/>
                    <a:gd name="T10" fmla="*/ 0 w 13"/>
                    <a:gd name="T11" fmla="*/ 7 h 69"/>
                    <a:gd name="T12" fmla="*/ 0 w 13"/>
                    <a:gd name="T13" fmla="*/ 69 h 69"/>
                    <a:gd name="T14" fmla="*/ 11 w 13"/>
                    <a:gd name="T1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69">
                      <a:moveTo>
                        <a:pt x="11" y="69"/>
                      </a:moveTo>
                      <a:lnTo>
                        <a:pt x="13" y="68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0" y="7"/>
                      </a:lnTo>
                      <a:lnTo>
                        <a:pt x="0" y="69"/>
                      </a:lnTo>
                      <a:lnTo>
                        <a:pt x="11" y="69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32" name="Freeform 324"/>
                <p:cNvSpPr>
                  <a:spLocks/>
                </p:cNvSpPr>
                <p:nvPr/>
              </p:nvSpPr>
              <p:spPr bwMode="auto">
                <a:xfrm>
                  <a:off x="1516" y="250"/>
                  <a:ext cx="11" cy="62"/>
                </a:xfrm>
                <a:custGeom>
                  <a:avLst/>
                  <a:gdLst>
                    <a:gd name="T0" fmla="*/ 0 w 11"/>
                    <a:gd name="T1" fmla="*/ 62 h 62"/>
                    <a:gd name="T2" fmla="*/ 11 w 11"/>
                    <a:gd name="T3" fmla="*/ 62 h 62"/>
                    <a:gd name="T4" fmla="*/ 11 w 11"/>
                    <a:gd name="T5" fmla="*/ 0 h 62"/>
                    <a:gd name="T6" fmla="*/ 5 w 11"/>
                    <a:gd name="T7" fmla="*/ 2 h 62"/>
                    <a:gd name="T8" fmla="*/ 0 w 11"/>
                    <a:gd name="T9" fmla="*/ 5 h 62"/>
                    <a:gd name="T10" fmla="*/ 0 w 11"/>
                    <a:gd name="T11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62">
                      <a:moveTo>
                        <a:pt x="0" y="62"/>
                      </a:moveTo>
                      <a:lnTo>
                        <a:pt x="11" y="62"/>
                      </a:lnTo>
                      <a:lnTo>
                        <a:pt x="11" y="0"/>
                      </a:lnTo>
                      <a:lnTo>
                        <a:pt x="5" y="2"/>
                      </a:lnTo>
                      <a:lnTo>
                        <a:pt x="0" y="5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33" name="Freeform 325"/>
                <p:cNvSpPr>
                  <a:spLocks/>
                </p:cNvSpPr>
                <p:nvPr/>
              </p:nvSpPr>
              <p:spPr bwMode="auto">
                <a:xfrm>
                  <a:off x="1505" y="255"/>
                  <a:ext cx="11" cy="57"/>
                </a:xfrm>
                <a:custGeom>
                  <a:avLst/>
                  <a:gdLst>
                    <a:gd name="T0" fmla="*/ 0 w 11"/>
                    <a:gd name="T1" fmla="*/ 57 h 57"/>
                    <a:gd name="T2" fmla="*/ 11 w 11"/>
                    <a:gd name="T3" fmla="*/ 57 h 57"/>
                    <a:gd name="T4" fmla="*/ 11 w 11"/>
                    <a:gd name="T5" fmla="*/ 0 h 57"/>
                    <a:gd name="T6" fmla="*/ 5 w 11"/>
                    <a:gd name="T7" fmla="*/ 0 h 57"/>
                    <a:gd name="T8" fmla="*/ 0 w 11"/>
                    <a:gd name="T9" fmla="*/ 1 h 57"/>
                    <a:gd name="T10" fmla="*/ 0 w 11"/>
                    <a:gd name="T11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57">
                      <a:moveTo>
                        <a:pt x="0" y="57"/>
                      </a:moveTo>
                      <a:lnTo>
                        <a:pt x="11" y="57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34" name="Freeform 326"/>
                <p:cNvSpPr>
                  <a:spLocks/>
                </p:cNvSpPr>
                <p:nvPr/>
              </p:nvSpPr>
              <p:spPr bwMode="auto">
                <a:xfrm>
                  <a:off x="1527" y="326"/>
                  <a:ext cx="13" cy="792"/>
                </a:xfrm>
                <a:custGeom>
                  <a:avLst/>
                  <a:gdLst>
                    <a:gd name="T0" fmla="*/ 13 w 13"/>
                    <a:gd name="T1" fmla="*/ 0 h 792"/>
                    <a:gd name="T2" fmla="*/ 11 w 13"/>
                    <a:gd name="T3" fmla="*/ 0 h 792"/>
                    <a:gd name="T4" fmla="*/ 0 w 13"/>
                    <a:gd name="T5" fmla="*/ 0 h 792"/>
                    <a:gd name="T6" fmla="*/ 0 w 13"/>
                    <a:gd name="T7" fmla="*/ 789 h 792"/>
                    <a:gd name="T8" fmla="*/ 3 w 13"/>
                    <a:gd name="T9" fmla="*/ 789 h 792"/>
                    <a:gd name="T10" fmla="*/ 4 w 13"/>
                    <a:gd name="T11" fmla="*/ 789 h 792"/>
                    <a:gd name="T12" fmla="*/ 6 w 13"/>
                    <a:gd name="T13" fmla="*/ 790 h 792"/>
                    <a:gd name="T14" fmla="*/ 13 w 13"/>
                    <a:gd name="T15" fmla="*/ 792 h 792"/>
                    <a:gd name="T16" fmla="*/ 13 w 13"/>
                    <a:gd name="T17" fmla="*/ 0 h 7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792">
                      <a:moveTo>
                        <a:pt x="13" y="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789"/>
                      </a:lnTo>
                      <a:lnTo>
                        <a:pt x="3" y="789"/>
                      </a:lnTo>
                      <a:lnTo>
                        <a:pt x="4" y="789"/>
                      </a:lnTo>
                      <a:lnTo>
                        <a:pt x="6" y="790"/>
                      </a:lnTo>
                      <a:lnTo>
                        <a:pt x="13" y="79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35" name="Freeform 327"/>
                <p:cNvSpPr>
                  <a:spLocks/>
                </p:cNvSpPr>
                <p:nvPr/>
              </p:nvSpPr>
              <p:spPr bwMode="auto">
                <a:xfrm>
                  <a:off x="1516" y="326"/>
                  <a:ext cx="11" cy="789"/>
                </a:xfrm>
                <a:custGeom>
                  <a:avLst/>
                  <a:gdLst>
                    <a:gd name="T0" fmla="*/ 11 w 11"/>
                    <a:gd name="T1" fmla="*/ 0 h 789"/>
                    <a:gd name="T2" fmla="*/ 0 w 11"/>
                    <a:gd name="T3" fmla="*/ 0 h 789"/>
                    <a:gd name="T4" fmla="*/ 0 w 11"/>
                    <a:gd name="T5" fmla="*/ 787 h 789"/>
                    <a:gd name="T6" fmla="*/ 5 w 11"/>
                    <a:gd name="T7" fmla="*/ 787 h 789"/>
                    <a:gd name="T8" fmla="*/ 7 w 11"/>
                    <a:gd name="T9" fmla="*/ 787 h 789"/>
                    <a:gd name="T10" fmla="*/ 9 w 11"/>
                    <a:gd name="T11" fmla="*/ 787 h 789"/>
                    <a:gd name="T12" fmla="*/ 11 w 11"/>
                    <a:gd name="T13" fmla="*/ 789 h 789"/>
                    <a:gd name="T14" fmla="*/ 11 w 11"/>
                    <a:gd name="T15" fmla="*/ 0 h 7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78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87"/>
                      </a:lnTo>
                      <a:lnTo>
                        <a:pt x="5" y="787"/>
                      </a:lnTo>
                      <a:lnTo>
                        <a:pt x="7" y="787"/>
                      </a:lnTo>
                      <a:lnTo>
                        <a:pt x="9" y="787"/>
                      </a:lnTo>
                      <a:lnTo>
                        <a:pt x="11" y="78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36" name="Freeform 328"/>
                <p:cNvSpPr>
                  <a:spLocks/>
                </p:cNvSpPr>
                <p:nvPr/>
              </p:nvSpPr>
              <p:spPr bwMode="auto">
                <a:xfrm>
                  <a:off x="1505" y="326"/>
                  <a:ext cx="11" cy="787"/>
                </a:xfrm>
                <a:custGeom>
                  <a:avLst/>
                  <a:gdLst>
                    <a:gd name="T0" fmla="*/ 11 w 11"/>
                    <a:gd name="T1" fmla="*/ 0 h 787"/>
                    <a:gd name="T2" fmla="*/ 0 w 11"/>
                    <a:gd name="T3" fmla="*/ 0 h 787"/>
                    <a:gd name="T4" fmla="*/ 0 w 11"/>
                    <a:gd name="T5" fmla="*/ 785 h 787"/>
                    <a:gd name="T6" fmla="*/ 5 w 11"/>
                    <a:gd name="T7" fmla="*/ 785 h 787"/>
                    <a:gd name="T8" fmla="*/ 11 w 11"/>
                    <a:gd name="T9" fmla="*/ 787 h 787"/>
                    <a:gd name="T10" fmla="*/ 11 w 11"/>
                    <a:gd name="T11" fmla="*/ 0 h 7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787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85"/>
                      </a:lnTo>
                      <a:lnTo>
                        <a:pt x="5" y="785"/>
                      </a:lnTo>
                      <a:lnTo>
                        <a:pt x="11" y="78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37" name="Freeform 329"/>
                <p:cNvSpPr>
                  <a:spLocks/>
                </p:cNvSpPr>
                <p:nvPr/>
              </p:nvSpPr>
              <p:spPr bwMode="auto">
                <a:xfrm>
                  <a:off x="1540" y="326"/>
                  <a:ext cx="11" cy="800"/>
                </a:xfrm>
                <a:custGeom>
                  <a:avLst/>
                  <a:gdLst>
                    <a:gd name="T0" fmla="*/ 11 w 11"/>
                    <a:gd name="T1" fmla="*/ 24 h 800"/>
                    <a:gd name="T2" fmla="*/ 10 w 11"/>
                    <a:gd name="T3" fmla="*/ 24 h 800"/>
                    <a:gd name="T4" fmla="*/ 10 w 11"/>
                    <a:gd name="T5" fmla="*/ 16 h 800"/>
                    <a:gd name="T6" fmla="*/ 7 w 11"/>
                    <a:gd name="T7" fmla="*/ 4 h 800"/>
                    <a:gd name="T8" fmla="*/ 0 w 11"/>
                    <a:gd name="T9" fmla="*/ 0 h 800"/>
                    <a:gd name="T10" fmla="*/ 0 w 11"/>
                    <a:gd name="T11" fmla="*/ 792 h 800"/>
                    <a:gd name="T12" fmla="*/ 7 w 11"/>
                    <a:gd name="T13" fmla="*/ 797 h 800"/>
                    <a:gd name="T14" fmla="*/ 11 w 11"/>
                    <a:gd name="T15" fmla="*/ 800 h 800"/>
                    <a:gd name="T16" fmla="*/ 11 w 11"/>
                    <a:gd name="T17" fmla="*/ 24 h 8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800">
                      <a:moveTo>
                        <a:pt x="11" y="24"/>
                      </a:moveTo>
                      <a:lnTo>
                        <a:pt x="10" y="24"/>
                      </a:lnTo>
                      <a:lnTo>
                        <a:pt x="10" y="16"/>
                      </a:lnTo>
                      <a:lnTo>
                        <a:pt x="7" y="4"/>
                      </a:lnTo>
                      <a:lnTo>
                        <a:pt x="0" y="0"/>
                      </a:lnTo>
                      <a:lnTo>
                        <a:pt x="0" y="792"/>
                      </a:lnTo>
                      <a:lnTo>
                        <a:pt x="7" y="797"/>
                      </a:lnTo>
                      <a:lnTo>
                        <a:pt x="11" y="800"/>
                      </a:lnTo>
                      <a:lnTo>
                        <a:pt x="11" y="24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38" name="Freeform 330"/>
                <p:cNvSpPr>
                  <a:spLocks/>
                </p:cNvSpPr>
                <p:nvPr/>
              </p:nvSpPr>
              <p:spPr bwMode="auto">
                <a:xfrm>
                  <a:off x="1540" y="232"/>
                  <a:ext cx="11" cy="79"/>
                </a:xfrm>
                <a:custGeom>
                  <a:avLst/>
                  <a:gdLst>
                    <a:gd name="T0" fmla="*/ 10 w 11"/>
                    <a:gd name="T1" fmla="*/ 56 h 79"/>
                    <a:gd name="T2" fmla="*/ 11 w 11"/>
                    <a:gd name="T3" fmla="*/ 56 h 79"/>
                    <a:gd name="T4" fmla="*/ 11 w 11"/>
                    <a:gd name="T5" fmla="*/ 0 h 79"/>
                    <a:gd name="T6" fmla="*/ 6 w 11"/>
                    <a:gd name="T7" fmla="*/ 5 h 79"/>
                    <a:gd name="T8" fmla="*/ 2 w 11"/>
                    <a:gd name="T9" fmla="*/ 8 h 79"/>
                    <a:gd name="T10" fmla="*/ 0 w 11"/>
                    <a:gd name="T11" fmla="*/ 11 h 79"/>
                    <a:gd name="T12" fmla="*/ 0 w 11"/>
                    <a:gd name="T13" fmla="*/ 79 h 79"/>
                    <a:gd name="T14" fmla="*/ 7 w 11"/>
                    <a:gd name="T15" fmla="*/ 76 h 79"/>
                    <a:gd name="T16" fmla="*/ 10 w 11"/>
                    <a:gd name="T17" fmla="*/ 65 h 79"/>
                    <a:gd name="T18" fmla="*/ 10 w 11"/>
                    <a:gd name="T19" fmla="*/ 5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79">
                      <a:moveTo>
                        <a:pt x="10" y="56"/>
                      </a:moveTo>
                      <a:lnTo>
                        <a:pt x="11" y="56"/>
                      </a:ln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2" y="8"/>
                      </a:lnTo>
                      <a:lnTo>
                        <a:pt x="0" y="11"/>
                      </a:lnTo>
                      <a:lnTo>
                        <a:pt x="0" y="79"/>
                      </a:lnTo>
                      <a:lnTo>
                        <a:pt x="7" y="76"/>
                      </a:lnTo>
                      <a:lnTo>
                        <a:pt x="10" y="65"/>
                      </a:lnTo>
                      <a:lnTo>
                        <a:pt x="10" y="56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39" name="Freeform 331"/>
                <p:cNvSpPr>
                  <a:spLocks/>
                </p:cNvSpPr>
                <p:nvPr/>
              </p:nvSpPr>
              <p:spPr bwMode="auto">
                <a:xfrm>
                  <a:off x="1540" y="-662"/>
                  <a:ext cx="11" cy="858"/>
                </a:xfrm>
                <a:custGeom>
                  <a:avLst/>
                  <a:gdLst>
                    <a:gd name="T0" fmla="*/ 0 w 11"/>
                    <a:gd name="T1" fmla="*/ 847 h 858"/>
                    <a:gd name="T2" fmla="*/ 6 w 11"/>
                    <a:gd name="T3" fmla="*/ 852 h 858"/>
                    <a:gd name="T4" fmla="*/ 11 w 11"/>
                    <a:gd name="T5" fmla="*/ 858 h 858"/>
                    <a:gd name="T6" fmla="*/ 11 w 11"/>
                    <a:gd name="T7" fmla="*/ 0 h 858"/>
                    <a:gd name="T8" fmla="*/ 6 w 11"/>
                    <a:gd name="T9" fmla="*/ 6 h 858"/>
                    <a:gd name="T10" fmla="*/ 2 w 11"/>
                    <a:gd name="T11" fmla="*/ 9 h 858"/>
                    <a:gd name="T12" fmla="*/ 0 w 11"/>
                    <a:gd name="T13" fmla="*/ 13 h 858"/>
                    <a:gd name="T14" fmla="*/ 0 w 11"/>
                    <a:gd name="T15" fmla="*/ 847 h 8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858">
                      <a:moveTo>
                        <a:pt x="0" y="847"/>
                      </a:moveTo>
                      <a:lnTo>
                        <a:pt x="6" y="852"/>
                      </a:lnTo>
                      <a:lnTo>
                        <a:pt x="11" y="858"/>
                      </a:lnTo>
                      <a:lnTo>
                        <a:pt x="11" y="0"/>
                      </a:lnTo>
                      <a:lnTo>
                        <a:pt x="6" y="6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847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40" name="Freeform 332"/>
                <p:cNvSpPr>
                  <a:spLocks/>
                </p:cNvSpPr>
                <p:nvPr/>
              </p:nvSpPr>
              <p:spPr bwMode="auto">
                <a:xfrm>
                  <a:off x="1493" y="256"/>
                  <a:ext cx="12" cy="56"/>
                </a:xfrm>
                <a:custGeom>
                  <a:avLst/>
                  <a:gdLst>
                    <a:gd name="T0" fmla="*/ 12 w 12"/>
                    <a:gd name="T1" fmla="*/ 56 h 56"/>
                    <a:gd name="T2" fmla="*/ 12 w 12"/>
                    <a:gd name="T3" fmla="*/ 0 h 56"/>
                    <a:gd name="T4" fmla="*/ 5 w 12"/>
                    <a:gd name="T5" fmla="*/ 0 h 56"/>
                    <a:gd name="T6" fmla="*/ 0 w 12"/>
                    <a:gd name="T7" fmla="*/ 1 h 56"/>
                    <a:gd name="T8" fmla="*/ 0 w 12"/>
                    <a:gd name="T9" fmla="*/ 56 h 56"/>
                    <a:gd name="T10" fmla="*/ 12 w 12"/>
                    <a:gd name="T11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56">
                      <a:moveTo>
                        <a:pt x="12" y="56"/>
                      </a:move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56"/>
                      </a:lnTo>
                      <a:lnTo>
                        <a:pt x="12" y="56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41" name="Freeform 333"/>
                <p:cNvSpPr>
                  <a:spLocks/>
                </p:cNvSpPr>
                <p:nvPr/>
              </p:nvSpPr>
              <p:spPr bwMode="auto">
                <a:xfrm>
                  <a:off x="1493" y="326"/>
                  <a:ext cx="12" cy="785"/>
                </a:xfrm>
                <a:custGeom>
                  <a:avLst/>
                  <a:gdLst>
                    <a:gd name="T0" fmla="*/ 12 w 12"/>
                    <a:gd name="T1" fmla="*/ 0 h 785"/>
                    <a:gd name="T2" fmla="*/ 0 w 12"/>
                    <a:gd name="T3" fmla="*/ 0 h 785"/>
                    <a:gd name="T4" fmla="*/ 0 w 12"/>
                    <a:gd name="T5" fmla="*/ 785 h 785"/>
                    <a:gd name="T6" fmla="*/ 4 w 12"/>
                    <a:gd name="T7" fmla="*/ 785 h 785"/>
                    <a:gd name="T8" fmla="*/ 12 w 12"/>
                    <a:gd name="T9" fmla="*/ 785 h 785"/>
                    <a:gd name="T10" fmla="*/ 12 w 12"/>
                    <a:gd name="T11" fmla="*/ 0 h 7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785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785"/>
                      </a:lnTo>
                      <a:lnTo>
                        <a:pt x="4" y="785"/>
                      </a:lnTo>
                      <a:lnTo>
                        <a:pt x="12" y="78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42" name="Freeform 334"/>
                <p:cNvSpPr>
                  <a:spLocks/>
                </p:cNvSpPr>
                <p:nvPr/>
              </p:nvSpPr>
              <p:spPr bwMode="auto">
                <a:xfrm>
                  <a:off x="1436" y="1171"/>
                  <a:ext cx="11" cy="65"/>
                </a:xfrm>
                <a:custGeom>
                  <a:avLst/>
                  <a:gdLst>
                    <a:gd name="T0" fmla="*/ 11 w 11"/>
                    <a:gd name="T1" fmla="*/ 11 h 65"/>
                    <a:gd name="T2" fmla="*/ 4 w 11"/>
                    <a:gd name="T3" fmla="*/ 5 h 65"/>
                    <a:gd name="T4" fmla="*/ 0 w 11"/>
                    <a:gd name="T5" fmla="*/ 0 h 65"/>
                    <a:gd name="T6" fmla="*/ 0 w 11"/>
                    <a:gd name="T7" fmla="*/ 65 h 65"/>
                    <a:gd name="T8" fmla="*/ 4 w 11"/>
                    <a:gd name="T9" fmla="*/ 60 h 65"/>
                    <a:gd name="T10" fmla="*/ 11 w 11"/>
                    <a:gd name="T11" fmla="*/ 54 h 65"/>
                    <a:gd name="T12" fmla="*/ 11 w 11"/>
                    <a:gd name="T13" fmla="*/ 1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65">
                      <a:moveTo>
                        <a:pt x="11" y="11"/>
                      </a:move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65"/>
                      </a:lnTo>
                      <a:lnTo>
                        <a:pt x="4" y="60"/>
                      </a:lnTo>
                      <a:lnTo>
                        <a:pt x="11" y="54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43" name="Freeform 335"/>
                <p:cNvSpPr>
                  <a:spLocks/>
                </p:cNvSpPr>
                <p:nvPr/>
              </p:nvSpPr>
              <p:spPr bwMode="auto">
                <a:xfrm>
                  <a:off x="1447" y="1182"/>
                  <a:ext cx="11" cy="43"/>
                </a:xfrm>
                <a:custGeom>
                  <a:avLst/>
                  <a:gdLst>
                    <a:gd name="T0" fmla="*/ 3 w 11"/>
                    <a:gd name="T1" fmla="*/ 3 h 43"/>
                    <a:gd name="T2" fmla="*/ 0 w 11"/>
                    <a:gd name="T3" fmla="*/ 0 h 43"/>
                    <a:gd name="T4" fmla="*/ 0 w 11"/>
                    <a:gd name="T5" fmla="*/ 43 h 43"/>
                    <a:gd name="T6" fmla="*/ 11 w 11"/>
                    <a:gd name="T7" fmla="*/ 39 h 43"/>
                    <a:gd name="T8" fmla="*/ 11 w 11"/>
                    <a:gd name="T9" fmla="*/ 7 h 43"/>
                    <a:gd name="T10" fmla="*/ 3 w 11"/>
                    <a:gd name="T11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43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11" y="39"/>
                      </a:lnTo>
                      <a:lnTo>
                        <a:pt x="11" y="7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44" name="Freeform 336"/>
                <p:cNvSpPr>
                  <a:spLocks/>
                </p:cNvSpPr>
                <p:nvPr/>
              </p:nvSpPr>
              <p:spPr bwMode="auto">
                <a:xfrm>
                  <a:off x="1481" y="1195"/>
                  <a:ext cx="12" cy="41"/>
                </a:xfrm>
                <a:custGeom>
                  <a:avLst/>
                  <a:gdLst>
                    <a:gd name="T0" fmla="*/ 12 w 12"/>
                    <a:gd name="T1" fmla="*/ 1 h 41"/>
                    <a:gd name="T2" fmla="*/ 0 w 12"/>
                    <a:gd name="T3" fmla="*/ 0 h 41"/>
                    <a:gd name="T4" fmla="*/ 0 w 12"/>
                    <a:gd name="T5" fmla="*/ 32 h 41"/>
                    <a:gd name="T6" fmla="*/ 12 w 12"/>
                    <a:gd name="T7" fmla="*/ 41 h 41"/>
                    <a:gd name="T8" fmla="*/ 12 w 12"/>
                    <a:gd name="T9" fmla="*/ 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41">
                      <a:moveTo>
                        <a:pt x="12" y="1"/>
                      </a:move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12" y="41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45" name="Freeform 337"/>
                <p:cNvSpPr>
                  <a:spLocks/>
                </p:cNvSpPr>
                <p:nvPr/>
              </p:nvSpPr>
              <p:spPr bwMode="auto">
                <a:xfrm>
                  <a:off x="1493" y="1196"/>
                  <a:ext cx="12" cy="50"/>
                </a:xfrm>
                <a:custGeom>
                  <a:avLst/>
                  <a:gdLst>
                    <a:gd name="T0" fmla="*/ 4 w 12"/>
                    <a:gd name="T1" fmla="*/ 0 h 50"/>
                    <a:gd name="T2" fmla="*/ 0 w 12"/>
                    <a:gd name="T3" fmla="*/ 0 h 50"/>
                    <a:gd name="T4" fmla="*/ 0 w 12"/>
                    <a:gd name="T5" fmla="*/ 40 h 50"/>
                    <a:gd name="T6" fmla="*/ 7 w 12"/>
                    <a:gd name="T7" fmla="*/ 45 h 50"/>
                    <a:gd name="T8" fmla="*/ 12 w 12"/>
                    <a:gd name="T9" fmla="*/ 50 h 50"/>
                    <a:gd name="T10" fmla="*/ 12 w 12"/>
                    <a:gd name="T11" fmla="*/ 0 h 50"/>
                    <a:gd name="T12" fmla="*/ 4 w 12"/>
                    <a:gd name="T1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50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7" y="45"/>
                      </a:lnTo>
                      <a:lnTo>
                        <a:pt x="12" y="50"/>
                      </a:lnTo>
                      <a:lnTo>
                        <a:pt x="1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46" name="Freeform 338"/>
                <p:cNvSpPr>
                  <a:spLocks/>
                </p:cNvSpPr>
                <p:nvPr/>
              </p:nvSpPr>
              <p:spPr bwMode="auto">
                <a:xfrm>
                  <a:off x="1471" y="1192"/>
                  <a:ext cx="10" cy="35"/>
                </a:xfrm>
                <a:custGeom>
                  <a:avLst/>
                  <a:gdLst>
                    <a:gd name="T0" fmla="*/ 10 w 10"/>
                    <a:gd name="T1" fmla="*/ 3 h 35"/>
                    <a:gd name="T2" fmla="*/ 0 w 10"/>
                    <a:gd name="T3" fmla="*/ 0 h 35"/>
                    <a:gd name="T4" fmla="*/ 0 w 10"/>
                    <a:gd name="T5" fmla="*/ 30 h 35"/>
                    <a:gd name="T6" fmla="*/ 10 w 10"/>
                    <a:gd name="T7" fmla="*/ 35 h 35"/>
                    <a:gd name="T8" fmla="*/ 10 w 10"/>
                    <a:gd name="T9" fmla="*/ 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35">
                      <a:moveTo>
                        <a:pt x="10" y="3"/>
                      </a:move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10" y="35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47" name="Freeform 339"/>
                <p:cNvSpPr>
                  <a:spLocks/>
                </p:cNvSpPr>
                <p:nvPr/>
              </p:nvSpPr>
              <p:spPr bwMode="auto">
                <a:xfrm>
                  <a:off x="1458" y="1189"/>
                  <a:ext cx="13" cy="33"/>
                </a:xfrm>
                <a:custGeom>
                  <a:avLst/>
                  <a:gdLst>
                    <a:gd name="T0" fmla="*/ 4 w 13"/>
                    <a:gd name="T1" fmla="*/ 32 h 33"/>
                    <a:gd name="T2" fmla="*/ 13 w 13"/>
                    <a:gd name="T3" fmla="*/ 33 h 33"/>
                    <a:gd name="T4" fmla="*/ 13 w 13"/>
                    <a:gd name="T5" fmla="*/ 3 h 33"/>
                    <a:gd name="T6" fmla="*/ 0 w 13"/>
                    <a:gd name="T7" fmla="*/ 0 h 33"/>
                    <a:gd name="T8" fmla="*/ 0 w 13"/>
                    <a:gd name="T9" fmla="*/ 32 h 33"/>
                    <a:gd name="T10" fmla="*/ 4 w 13"/>
                    <a:gd name="T11" fmla="*/ 3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3">
                      <a:moveTo>
                        <a:pt x="4" y="32"/>
                      </a:moveTo>
                      <a:lnTo>
                        <a:pt x="13" y="3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4" y="3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48" name="Freeform 340"/>
                <p:cNvSpPr>
                  <a:spLocks/>
                </p:cNvSpPr>
                <p:nvPr/>
              </p:nvSpPr>
              <p:spPr bwMode="auto">
                <a:xfrm>
                  <a:off x="1505" y="1195"/>
                  <a:ext cx="11" cy="62"/>
                </a:xfrm>
                <a:custGeom>
                  <a:avLst/>
                  <a:gdLst>
                    <a:gd name="T0" fmla="*/ 11 w 11"/>
                    <a:gd name="T1" fmla="*/ 0 h 62"/>
                    <a:gd name="T2" fmla="*/ 5 w 11"/>
                    <a:gd name="T3" fmla="*/ 0 h 62"/>
                    <a:gd name="T4" fmla="*/ 0 w 11"/>
                    <a:gd name="T5" fmla="*/ 1 h 62"/>
                    <a:gd name="T6" fmla="*/ 0 w 11"/>
                    <a:gd name="T7" fmla="*/ 51 h 62"/>
                    <a:gd name="T8" fmla="*/ 11 w 11"/>
                    <a:gd name="T9" fmla="*/ 62 h 62"/>
                    <a:gd name="T10" fmla="*/ 11 w 11"/>
                    <a:gd name="T11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62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51"/>
                      </a:lnTo>
                      <a:lnTo>
                        <a:pt x="11" y="6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49" name="Freeform 341"/>
                <p:cNvSpPr>
                  <a:spLocks/>
                </p:cNvSpPr>
                <p:nvPr/>
              </p:nvSpPr>
              <p:spPr bwMode="auto">
                <a:xfrm>
                  <a:off x="1516" y="1192"/>
                  <a:ext cx="11" cy="78"/>
                </a:xfrm>
                <a:custGeom>
                  <a:avLst/>
                  <a:gdLst>
                    <a:gd name="T0" fmla="*/ 11 w 11"/>
                    <a:gd name="T1" fmla="*/ 0 h 78"/>
                    <a:gd name="T2" fmla="*/ 7 w 11"/>
                    <a:gd name="T3" fmla="*/ 0 h 78"/>
                    <a:gd name="T4" fmla="*/ 5 w 11"/>
                    <a:gd name="T5" fmla="*/ 2 h 78"/>
                    <a:gd name="T6" fmla="*/ 0 w 11"/>
                    <a:gd name="T7" fmla="*/ 3 h 78"/>
                    <a:gd name="T8" fmla="*/ 0 w 11"/>
                    <a:gd name="T9" fmla="*/ 65 h 78"/>
                    <a:gd name="T10" fmla="*/ 11 w 11"/>
                    <a:gd name="T11" fmla="*/ 78 h 78"/>
                    <a:gd name="T12" fmla="*/ 11 w 11"/>
                    <a:gd name="T13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78">
                      <a:moveTo>
                        <a:pt x="11" y="0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0" y="3"/>
                      </a:lnTo>
                      <a:lnTo>
                        <a:pt x="0" y="65"/>
                      </a:lnTo>
                      <a:lnTo>
                        <a:pt x="11" y="7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50" name="Freeform 342"/>
                <p:cNvSpPr>
                  <a:spLocks/>
                </p:cNvSpPr>
                <p:nvPr/>
              </p:nvSpPr>
              <p:spPr bwMode="auto">
                <a:xfrm>
                  <a:off x="1527" y="1189"/>
                  <a:ext cx="13" cy="92"/>
                </a:xfrm>
                <a:custGeom>
                  <a:avLst/>
                  <a:gdLst>
                    <a:gd name="T0" fmla="*/ 5 w 13"/>
                    <a:gd name="T1" fmla="*/ 31 h 92"/>
                    <a:gd name="T2" fmla="*/ 13 w 13"/>
                    <a:gd name="T3" fmla="*/ 32 h 92"/>
                    <a:gd name="T4" fmla="*/ 13 w 13"/>
                    <a:gd name="T5" fmla="*/ 0 h 92"/>
                    <a:gd name="T6" fmla="*/ 9 w 13"/>
                    <a:gd name="T7" fmla="*/ 0 h 92"/>
                    <a:gd name="T8" fmla="*/ 6 w 13"/>
                    <a:gd name="T9" fmla="*/ 1 h 92"/>
                    <a:gd name="T10" fmla="*/ 0 w 13"/>
                    <a:gd name="T11" fmla="*/ 3 h 92"/>
                    <a:gd name="T12" fmla="*/ 0 w 13"/>
                    <a:gd name="T13" fmla="*/ 81 h 92"/>
                    <a:gd name="T14" fmla="*/ 8 w 13"/>
                    <a:gd name="T15" fmla="*/ 88 h 92"/>
                    <a:gd name="T16" fmla="*/ 13 w 13"/>
                    <a:gd name="T17" fmla="*/ 92 h 92"/>
                    <a:gd name="T18" fmla="*/ 13 w 13"/>
                    <a:gd name="T19" fmla="*/ 38 h 92"/>
                    <a:gd name="T20" fmla="*/ 5 w 13"/>
                    <a:gd name="T21" fmla="*/ 36 h 92"/>
                    <a:gd name="T22" fmla="*/ 5 w 13"/>
                    <a:gd name="T23" fmla="*/ 3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" h="92">
                      <a:moveTo>
                        <a:pt x="5" y="31"/>
                      </a:moveTo>
                      <a:lnTo>
                        <a:pt x="13" y="32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0" y="3"/>
                      </a:lnTo>
                      <a:lnTo>
                        <a:pt x="0" y="81"/>
                      </a:lnTo>
                      <a:lnTo>
                        <a:pt x="8" y="88"/>
                      </a:lnTo>
                      <a:lnTo>
                        <a:pt x="13" y="92"/>
                      </a:lnTo>
                      <a:lnTo>
                        <a:pt x="13" y="38"/>
                      </a:lnTo>
                      <a:lnTo>
                        <a:pt x="5" y="36"/>
                      </a:lnTo>
                      <a:lnTo>
                        <a:pt x="5" y="31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51" name="Freeform 343"/>
                <p:cNvSpPr>
                  <a:spLocks/>
                </p:cNvSpPr>
                <p:nvPr/>
              </p:nvSpPr>
              <p:spPr bwMode="auto">
                <a:xfrm>
                  <a:off x="1551" y="1170"/>
                  <a:ext cx="11" cy="54"/>
                </a:xfrm>
                <a:custGeom>
                  <a:avLst/>
                  <a:gdLst>
                    <a:gd name="T0" fmla="*/ 11 w 11"/>
                    <a:gd name="T1" fmla="*/ 0 h 54"/>
                    <a:gd name="T2" fmla="*/ 6 w 11"/>
                    <a:gd name="T3" fmla="*/ 5 h 54"/>
                    <a:gd name="T4" fmla="*/ 0 w 11"/>
                    <a:gd name="T5" fmla="*/ 12 h 54"/>
                    <a:gd name="T6" fmla="*/ 0 w 11"/>
                    <a:gd name="T7" fmla="*/ 52 h 54"/>
                    <a:gd name="T8" fmla="*/ 11 w 11"/>
                    <a:gd name="T9" fmla="*/ 54 h 54"/>
                    <a:gd name="T10" fmla="*/ 11 w 11"/>
                    <a:gd name="T11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54">
                      <a:moveTo>
                        <a:pt x="11" y="0"/>
                      </a:moveTo>
                      <a:lnTo>
                        <a:pt x="6" y="5"/>
                      </a:lnTo>
                      <a:lnTo>
                        <a:pt x="0" y="12"/>
                      </a:lnTo>
                      <a:lnTo>
                        <a:pt x="0" y="52"/>
                      </a:lnTo>
                      <a:lnTo>
                        <a:pt x="11" y="5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52" name="Freeform 344"/>
                <p:cNvSpPr>
                  <a:spLocks/>
                </p:cNvSpPr>
                <p:nvPr/>
              </p:nvSpPr>
              <p:spPr bwMode="auto">
                <a:xfrm>
                  <a:off x="1540" y="1182"/>
                  <a:ext cx="11" cy="40"/>
                </a:xfrm>
                <a:custGeom>
                  <a:avLst/>
                  <a:gdLst>
                    <a:gd name="T0" fmla="*/ 11 w 11"/>
                    <a:gd name="T1" fmla="*/ 0 h 40"/>
                    <a:gd name="T2" fmla="*/ 7 w 11"/>
                    <a:gd name="T3" fmla="*/ 3 h 40"/>
                    <a:gd name="T4" fmla="*/ 0 w 11"/>
                    <a:gd name="T5" fmla="*/ 7 h 40"/>
                    <a:gd name="T6" fmla="*/ 0 w 11"/>
                    <a:gd name="T7" fmla="*/ 39 h 40"/>
                    <a:gd name="T8" fmla="*/ 11 w 11"/>
                    <a:gd name="T9" fmla="*/ 40 h 40"/>
                    <a:gd name="T10" fmla="*/ 11 w 11"/>
                    <a:gd name="T11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40">
                      <a:moveTo>
                        <a:pt x="11" y="0"/>
                      </a:moveTo>
                      <a:lnTo>
                        <a:pt x="7" y="3"/>
                      </a:lnTo>
                      <a:lnTo>
                        <a:pt x="0" y="7"/>
                      </a:lnTo>
                      <a:lnTo>
                        <a:pt x="0" y="39"/>
                      </a:lnTo>
                      <a:lnTo>
                        <a:pt x="11" y="4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53" name="Freeform 345"/>
                <p:cNvSpPr>
                  <a:spLocks/>
                </p:cNvSpPr>
                <p:nvPr/>
              </p:nvSpPr>
              <p:spPr bwMode="auto">
                <a:xfrm>
                  <a:off x="1458" y="1297"/>
                  <a:ext cx="13" cy="1771"/>
                </a:xfrm>
                <a:custGeom>
                  <a:avLst/>
                  <a:gdLst>
                    <a:gd name="T0" fmla="*/ 13 w 13"/>
                    <a:gd name="T1" fmla="*/ 0 h 1771"/>
                    <a:gd name="T2" fmla="*/ 7 w 13"/>
                    <a:gd name="T3" fmla="*/ 3 h 1771"/>
                    <a:gd name="T4" fmla="*/ 0 w 13"/>
                    <a:gd name="T5" fmla="*/ 3 h 1771"/>
                    <a:gd name="T6" fmla="*/ 0 w 13"/>
                    <a:gd name="T7" fmla="*/ 1757 h 1771"/>
                    <a:gd name="T8" fmla="*/ 13 w 13"/>
                    <a:gd name="T9" fmla="*/ 1771 h 1771"/>
                    <a:gd name="T10" fmla="*/ 13 w 13"/>
                    <a:gd name="T11" fmla="*/ 0 h 1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771">
                      <a:moveTo>
                        <a:pt x="13" y="0"/>
                      </a:move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0" y="1757"/>
                      </a:lnTo>
                      <a:lnTo>
                        <a:pt x="13" y="1771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54" name="Freeform 346"/>
                <p:cNvSpPr>
                  <a:spLocks/>
                </p:cNvSpPr>
                <p:nvPr/>
              </p:nvSpPr>
              <p:spPr bwMode="auto">
                <a:xfrm>
                  <a:off x="1471" y="1237"/>
                  <a:ext cx="10" cy="1842"/>
                </a:xfrm>
                <a:custGeom>
                  <a:avLst/>
                  <a:gdLst>
                    <a:gd name="T0" fmla="*/ 1 w 10"/>
                    <a:gd name="T1" fmla="*/ 60 h 1842"/>
                    <a:gd name="T2" fmla="*/ 0 w 10"/>
                    <a:gd name="T3" fmla="*/ 60 h 1842"/>
                    <a:gd name="T4" fmla="*/ 0 w 10"/>
                    <a:gd name="T5" fmla="*/ 1831 h 1842"/>
                    <a:gd name="T6" fmla="*/ 10 w 10"/>
                    <a:gd name="T7" fmla="*/ 1842 h 1842"/>
                    <a:gd name="T8" fmla="*/ 10 w 10"/>
                    <a:gd name="T9" fmla="*/ 4 h 1842"/>
                    <a:gd name="T10" fmla="*/ 0 w 10"/>
                    <a:gd name="T11" fmla="*/ 0 h 1842"/>
                    <a:gd name="T12" fmla="*/ 0 w 10"/>
                    <a:gd name="T13" fmla="*/ 44 h 1842"/>
                    <a:gd name="T14" fmla="*/ 2 w 10"/>
                    <a:gd name="T15" fmla="*/ 45 h 1842"/>
                    <a:gd name="T16" fmla="*/ 4 w 10"/>
                    <a:gd name="T17" fmla="*/ 52 h 1842"/>
                    <a:gd name="T18" fmla="*/ 1 w 10"/>
                    <a:gd name="T19" fmla="*/ 60 h 18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1842">
                      <a:moveTo>
                        <a:pt x="1" y="60"/>
                      </a:moveTo>
                      <a:lnTo>
                        <a:pt x="0" y="60"/>
                      </a:lnTo>
                      <a:lnTo>
                        <a:pt x="0" y="1831"/>
                      </a:lnTo>
                      <a:lnTo>
                        <a:pt x="10" y="1842"/>
                      </a:lnTo>
                      <a:lnTo>
                        <a:pt x="10" y="4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2" y="45"/>
                      </a:lnTo>
                      <a:lnTo>
                        <a:pt x="4" y="52"/>
                      </a:lnTo>
                      <a:lnTo>
                        <a:pt x="1" y="6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55" name="Freeform 347"/>
                <p:cNvSpPr>
                  <a:spLocks/>
                </p:cNvSpPr>
                <p:nvPr/>
              </p:nvSpPr>
              <p:spPr bwMode="auto">
                <a:xfrm>
                  <a:off x="1447" y="1296"/>
                  <a:ext cx="11" cy="1758"/>
                </a:xfrm>
                <a:custGeom>
                  <a:avLst/>
                  <a:gdLst>
                    <a:gd name="T0" fmla="*/ 11 w 11"/>
                    <a:gd name="T1" fmla="*/ 4 h 1758"/>
                    <a:gd name="T2" fmla="*/ 0 w 11"/>
                    <a:gd name="T3" fmla="*/ 0 h 1758"/>
                    <a:gd name="T4" fmla="*/ 0 w 11"/>
                    <a:gd name="T5" fmla="*/ 1744 h 1758"/>
                    <a:gd name="T6" fmla="*/ 5 w 11"/>
                    <a:gd name="T7" fmla="*/ 1750 h 1758"/>
                    <a:gd name="T8" fmla="*/ 11 w 11"/>
                    <a:gd name="T9" fmla="*/ 1758 h 1758"/>
                    <a:gd name="T10" fmla="*/ 11 w 11"/>
                    <a:gd name="T11" fmla="*/ 4 h 17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1758">
                      <a:moveTo>
                        <a:pt x="11" y="4"/>
                      </a:moveTo>
                      <a:lnTo>
                        <a:pt x="0" y="0"/>
                      </a:lnTo>
                      <a:lnTo>
                        <a:pt x="0" y="1744"/>
                      </a:lnTo>
                      <a:lnTo>
                        <a:pt x="5" y="1750"/>
                      </a:lnTo>
                      <a:lnTo>
                        <a:pt x="11" y="1758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56" name="Freeform 348"/>
                <p:cNvSpPr>
                  <a:spLocks/>
                </p:cNvSpPr>
                <p:nvPr/>
              </p:nvSpPr>
              <p:spPr bwMode="auto">
                <a:xfrm>
                  <a:off x="1447" y="1236"/>
                  <a:ext cx="11" cy="50"/>
                </a:xfrm>
                <a:custGeom>
                  <a:avLst/>
                  <a:gdLst>
                    <a:gd name="T0" fmla="*/ 11 w 11"/>
                    <a:gd name="T1" fmla="*/ 0 h 50"/>
                    <a:gd name="T2" fmla="*/ 0 w 11"/>
                    <a:gd name="T3" fmla="*/ 4 h 50"/>
                    <a:gd name="T4" fmla="*/ 0 w 11"/>
                    <a:gd name="T5" fmla="*/ 46 h 50"/>
                    <a:gd name="T6" fmla="*/ 6 w 11"/>
                    <a:gd name="T7" fmla="*/ 50 h 50"/>
                    <a:gd name="T8" fmla="*/ 11 w 11"/>
                    <a:gd name="T9" fmla="*/ 48 h 50"/>
                    <a:gd name="T10" fmla="*/ 11 w 11"/>
                    <a:gd name="T11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50">
                      <a:moveTo>
                        <a:pt x="11" y="0"/>
                      </a:moveTo>
                      <a:lnTo>
                        <a:pt x="0" y="4"/>
                      </a:lnTo>
                      <a:lnTo>
                        <a:pt x="0" y="46"/>
                      </a:lnTo>
                      <a:lnTo>
                        <a:pt x="6" y="50"/>
                      </a:lnTo>
                      <a:lnTo>
                        <a:pt x="11" y="4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57" name="Freeform 349"/>
                <p:cNvSpPr>
                  <a:spLocks/>
                </p:cNvSpPr>
                <p:nvPr/>
              </p:nvSpPr>
              <p:spPr bwMode="auto">
                <a:xfrm>
                  <a:off x="1436" y="1240"/>
                  <a:ext cx="11" cy="42"/>
                </a:xfrm>
                <a:custGeom>
                  <a:avLst/>
                  <a:gdLst>
                    <a:gd name="T0" fmla="*/ 11 w 11"/>
                    <a:gd name="T1" fmla="*/ 0 h 42"/>
                    <a:gd name="T2" fmla="*/ 7 w 11"/>
                    <a:gd name="T3" fmla="*/ 2 h 42"/>
                    <a:gd name="T4" fmla="*/ 1 w 11"/>
                    <a:gd name="T5" fmla="*/ 11 h 42"/>
                    <a:gd name="T6" fmla="*/ 0 w 11"/>
                    <a:gd name="T7" fmla="*/ 22 h 42"/>
                    <a:gd name="T8" fmla="*/ 4 w 11"/>
                    <a:gd name="T9" fmla="*/ 40 h 42"/>
                    <a:gd name="T10" fmla="*/ 11 w 11"/>
                    <a:gd name="T11" fmla="*/ 42 h 42"/>
                    <a:gd name="T12" fmla="*/ 11 w 11"/>
                    <a:gd name="T1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42">
                      <a:moveTo>
                        <a:pt x="11" y="0"/>
                      </a:moveTo>
                      <a:lnTo>
                        <a:pt x="7" y="2"/>
                      </a:lnTo>
                      <a:lnTo>
                        <a:pt x="1" y="11"/>
                      </a:lnTo>
                      <a:lnTo>
                        <a:pt x="0" y="22"/>
                      </a:lnTo>
                      <a:lnTo>
                        <a:pt x="4" y="40"/>
                      </a:lnTo>
                      <a:lnTo>
                        <a:pt x="11" y="4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58" name="Freeform 350"/>
                <p:cNvSpPr>
                  <a:spLocks/>
                </p:cNvSpPr>
                <p:nvPr/>
              </p:nvSpPr>
              <p:spPr bwMode="auto">
                <a:xfrm>
                  <a:off x="1436" y="1282"/>
                  <a:ext cx="11" cy="1758"/>
                </a:xfrm>
                <a:custGeom>
                  <a:avLst/>
                  <a:gdLst>
                    <a:gd name="T0" fmla="*/ 2 w 11"/>
                    <a:gd name="T1" fmla="*/ 5 h 1758"/>
                    <a:gd name="T2" fmla="*/ 0 w 11"/>
                    <a:gd name="T3" fmla="*/ 0 h 1758"/>
                    <a:gd name="T4" fmla="*/ 0 w 11"/>
                    <a:gd name="T5" fmla="*/ 1749 h 1758"/>
                    <a:gd name="T6" fmla="*/ 11 w 11"/>
                    <a:gd name="T7" fmla="*/ 1758 h 1758"/>
                    <a:gd name="T8" fmla="*/ 11 w 11"/>
                    <a:gd name="T9" fmla="*/ 14 h 1758"/>
                    <a:gd name="T10" fmla="*/ 2 w 11"/>
                    <a:gd name="T11" fmla="*/ 5 h 17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1758">
                      <a:moveTo>
                        <a:pt x="2" y="5"/>
                      </a:moveTo>
                      <a:lnTo>
                        <a:pt x="0" y="0"/>
                      </a:lnTo>
                      <a:lnTo>
                        <a:pt x="0" y="1749"/>
                      </a:lnTo>
                      <a:lnTo>
                        <a:pt x="11" y="1758"/>
                      </a:lnTo>
                      <a:lnTo>
                        <a:pt x="11" y="14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59" name="Freeform 351"/>
                <p:cNvSpPr>
                  <a:spLocks/>
                </p:cNvSpPr>
                <p:nvPr/>
              </p:nvSpPr>
              <p:spPr bwMode="auto">
                <a:xfrm>
                  <a:off x="1458" y="1236"/>
                  <a:ext cx="13" cy="48"/>
                </a:xfrm>
                <a:custGeom>
                  <a:avLst/>
                  <a:gdLst>
                    <a:gd name="T0" fmla="*/ 10 w 13"/>
                    <a:gd name="T1" fmla="*/ 45 h 48"/>
                    <a:gd name="T2" fmla="*/ 13 w 13"/>
                    <a:gd name="T3" fmla="*/ 45 h 48"/>
                    <a:gd name="T4" fmla="*/ 13 w 13"/>
                    <a:gd name="T5" fmla="*/ 1 h 48"/>
                    <a:gd name="T6" fmla="*/ 7 w 13"/>
                    <a:gd name="T7" fmla="*/ 0 h 48"/>
                    <a:gd name="T8" fmla="*/ 0 w 13"/>
                    <a:gd name="T9" fmla="*/ 0 h 48"/>
                    <a:gd name="T10" fmla="*/ 0 w 13"/>
                    <a:gd name="T11" fmla="*/ 48 h 48"/>
                    <a:gd name="T12" fmla="*/ 10 w 13"/>
                    <a:gd name="T13" fmla="*/ 45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48">
                      <a:moveTo>
                        <a:pt x="10" y="45"/>
                      </a:moveTo>
                      <a:lnTo>
                        <a:pt x="13" y="45"/>
                      </a:lnTo>
                      <a:lnTo>
                        <a:pt x="13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10" y="45"/>
                      </a:lnTo>
                      <a:close/>
                    </a:path>
                  </a:pathLst>
                </a:custGeom>
                <a:solidFill>
                  <a:srgbClr val="E9E9E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60" name="Freeform 352"/>
                <p:cNvSpPr>
                  <a:spLocks/>
                </p:cNvSpPr>
                <p:nvPr/>
              </p:nvSpPr>
              <p:spPr bwMode="auto">
                <a:xfrm>
                  <a:off x="1481" y="1241"/>
                  <a:ext cx="12" cy="1853"/>
                </a:xfrm>
                <a:custGeom>
                  <a:avLst/>
                  <a:gdLst>
                    <a:gd name="T0" fmla="*/ 12 w 12"/>
                    <a:gd name="T1" fmla="*/ 6 h 1853"/>
                    <a:gd name="T2" fmla="*/ 6 w 12"/>
                    <a:gd name="T3" fmla="*/ 1 h 1853"/>
                    <a:gd name="T4" fmla="*/ 0 w 12"/>
                    <a:gd name="T5" fmla="*/ 0 h 1853"/>
                    <a:gd name="T6" fmla="*/ 0 w 12"/>
                    <a:gd name="T7" fmla="*/ 1838 h 1853"/>
                    <a:gd name="T8" fmla="*/ 12 w 12"/>
                    <a:gd name="T9" fmla="*/ 1853 h 1853"/>
                    <a:gd name="T10" fmla="*/ 12 w 12"/>
                    <a:gd name="T11" fmla="*/ 6 h 18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853">
                      <a:moveTo>
                        <a:pt x="12" y="6"/>
                      </a:move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0" y="1838"/>
                      </a:lnTo>
                      <a:lnTo>
                        <a:pt x="12" y="1853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61" name="Freeform 353"/>
                <p:cNvSpPr>
                  <a:spLocks/>
                </p:cNvSpPr>
                <p:nvPr/>
              </p:nvSpPr>
              <p:spPr bwMode="auto">
                <a:xfrm>
                  <a:off x="1516" y="1269"/>
                  <a:ext cx="11" cy="1864"/>
                </a:xfrm>
                <a:custGeom>
                  <a:avLst/>
                  <a:gdLst>
                    <a:gd name="T0" fmla="*/ 11 w 11"/>
                    <a:gd name="T1" fmla="*/ 11 h 1864"/>
                    <a:gd name="T2" fmla="*/ 0 w 11"/>
                    <a:gd name="T3" fmla="*/ 0 h 1864"/>
                    <a:gd name="T4" fmla="*/ 0 w 11"/>
                    <a:gd name="T5" fmla="*/ 1850 h 1864"/>
                    <a:gd name="T6" fmla="*/ 11 w 11"/>
                    <a:gd name="T7" fmla="*/ 1864 h 1864"/>
                    <a:gd name="T8" fmla="*/ 11 w 11"/>
                    <a:gd name="T9" fmla="*/ 11 h 1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864">
                      <a:moveTo>
                        <a:pt x="11" y="11"/>
                      </a:moveTo>
                      <a:lnTo>
                        <a:pt x="0" y="0"/>
                      </a:lnTo>
                      <a:lnTo>
                        <a:pt x="0" y="1850"/>
                      </a:lnTo>
                      <a:lnTo>
                        <a:pt x="11" y="1864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62" name="Freeform 354"/>
                <p:cNvSpPr>
                  <a:spLocks/>
                </p:cNvSpPr>
                <p:nvPr/>
              </p:nvSpPr>
              <p:spPr bwMode="auto">
                <a:xfrm>
                  <a:off x="1527" y="1280"/>
                  <a:ext cx="13" cy="1856"/>
                </a:xfrm>
                <a:custGeom>
                  <a:avLst/>
                  <a:gdLst>
                    <a:gd name="T0" fmla="*/ 10 w 13"/>
                    <a:gd name="T1" fmla="*/ 9 h 1856"/>
                    <a:gd name="T2" fmla="*/ 0 w 13"/>
                    <a:gd name="T3" fmla="*/ 0 h 1856"/>
                    <a:gd name="T4" fmla="*/ 0 w 13"/>
                    <a:gd name="T5" fmla="*/ 1853 h 1856"/>
                    <a:gd name="T6" fmla="*/ 3 w 13"/>
                    <a:gd name="T7" fmla="*/ 1856 h 1856"/>
                    <a:gd name="T8" fmla="*/ 8 w 13"/>
                    <a:gd name="T9" fmla="*/ 1854 h 1856"/>
                    <a:gd name="T10" fmla="*/ 13 w 13"/>
                    <a:gd name="T11" fmla="*/ 1850 h 1856"/>
                    <a:gd name="T12" fmla="*/ 13 w 13"/>
                    <a:gd name="T13" fmla="*/ 10 h 1856"/>
                    <a:gd name="T14" fmla="*/ 10 w 13"/>
                    <a:gd name="T15" fmla="*/ 9 h 1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1856">
                      <a:moveTo>
                        <a:pt x="10" y="9"/>
                      </a:moveTo>
                      <a:lnTo>
                        <a:pt x="0" y="0"/>
                      </a:lnTo>
                      <a:lnTo>
                        <a:pt x="0" y="1853"/>
                      </a:lnTo>
                      <a:lnTo>
                        <a:pt x="3" y="1856"/>
                      </a:lnTo>
                      <a:lnTo>
                        <a:pt x="8" y="1854"/>
                      </a:lnTo>
                      <a:lnTo>
                        <a:pt x="13" y="1850"/>
                      </a:lnTo>
                      <a:lnTo>
                        <a:pt x="13" y="10"/>
                      </a:lnTo>
                      <a:lnTo>
                        <a:pt x="10" y="9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63" name="Freeform 355"/>
                <p:cNvSpPr>
                  <a:spLocks/>
                </p:cNvSpPr>
                <p:nvPr/>
              </p:nvSpPr>
              <p:spPr bwMode="auto">
                <a:xfrm>
                  <a:off x="1505" y="1260"/>
                  <a:ext cx="11" cy="1859"/>
                </a:xfrm>
                <a:custGeom>
                  <a:avLst/>
                  <a:gdLst>
                    <a:gd name="T0" fmla="*/ 11 w 11"/>
                    <a:gd name="T1" fmla="*/ 9 h 1859"/>
                    <a:gd name="T2" fmla="*/ 0 w 11"/>
                    <a:gd name="T3" fmla="*/ 0 h 1859"/>
                    <a:gd name="T4" fmla="*/ 0 w 11"/>
                    <a:gd name="T5" fmla="*/ 1846 h 1859"/>
                    <a:gd name="T6" fmla="*/ 11 w 11"/>
                    <a:gd name="T7" fmla="*/ 1859 h 1859"/>
                    <a:gd name="T8" fmla="*/ 11 w 11"/>
                    <a:gd name="T9" fmla="*/ 9 h 18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859">
                      <a:moveTo>
                        <a:pt x="11" y="9"/>
                      </a:moveTo>
                      <a:lnTo>
                        <a:pt x="0" y="0"/>
                      </a:lnTo>
                      <a:lnTo>
                        <a:pt x="0" y="1846"/>
                      </a:lnTo>
                      <a:lnTo>
                        <a:pt x="11" y="1859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64" name="Freeform 356"/>
                <p:cNvSpPr>
                  <a:spLocks/>
                </p:cNvSpPr>
                <p:nvPr/>
              </p:nvSpPr>
              <p:spPr bwMode="auto">
                <a:xfrm>
                  <a:off x="1540" y="1227"/>
                  <a:ext cx="11" cy="64"/>
                </a:xfrm>
                <a:custGeom>
                  <a:avLst/>
                  <a:gdLst>
                    <a:gd name="T0" fmla="*/ 11 w 11"/>
                    <a:gd name="T1" fmla="*/ 9 h 64"/>
                    <a:gd name="T2" fmla="*/ 7 w 11"/>
                    <a:gd name="T3" fmla="*/ 5 h 64"/>
                    <a:gd name="T4" fmla="*/ 0 w 11"/>
                    <a:gd name="T5" fmla="*/ 0 h 64"/>
                    <a:gd name="T6" fmla="*/ 0 w 11"/>
                    <a:gd name="T7" fmla="*/ 54 h 64"/>
                    <a:gd name="T8" fmla="*/ 11 w 11"/>
                    <a:gd name="T9" fmla="*/ 64 h 64"/>
                    <a:gd name="T10" fmla="*/ 11 w 11"/>
                    <a:gd name="T11" fmla="*/ 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64">
                      <a:moveTo>
                        <a:pt x="11" y="9"/>
                      </a:moveTo>
                      <a:lnTo>
                        <a:pt x="7" y="5"/>
                      </a:lnTo>
                      <a:lnTo>
                        <a:pt x="0" y="0"/>
                      </a:lnTo>
                      <a:lnTo>
                        <a:pt x="0" y="54"/>
                      </a:lnTo>
                      <a:lnTo>
                        <a:pt x="11" y="64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65" name="Freeform 357"/>
                <p:cNvSpPr>
                  <a:spLocks/>
                </p:cNvSpPr>
                <p:nvPr/>
              </p:nvSpPr>
              <p:spPr bwMode="auto">
                <a:xfrm>
                  <a:off x="1551" y="1236"/>
                  <a:ext cx="1" cy="56"/>
                </a:xfrm>
                <a:custGeom>
                  <a:avLst/>
                  <a:gdLst>
                    <a:gd name="T0" fmla="*/ 1 w 1"/>
                    <a:gd name="T1" fmla="*/ 8 h 56"/>
                    <a:gd name="T2" fmla="*/ 0 w 1"/>
                    <a:gd name="T3" fmla="*/ 0 h 56"/>
                    <a:gd name="T4" fmla="*/ 0 w 1"/>
                    <a:gd name="T5" fmla="*/ 55 h 56"/>
                    <a:gd name="T6" fmla="*/ 1 w 1"/>
                    <a:gd name="T7" fmla="*/ 56 h 56"/>
                    <a:gd name="T8" fmla="*/ 1 w 1"/>
                    <a:gd name="T9" fmla="*/ 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56">
                      <a:moveTo>
                        <a:pt x="1" y="8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66" name="Freeform 358"/>
                <p:cNvSpPr>
                  <a:spLocks/>
                </p:cNvSpPr>
                <p:nvPr/>
              </p:nvSpPr>
              <p:spPr bwMode="auto">
                <a:xfrm>
                  <a:off x="1551" y="1300"/>
                  <a:ext cx="11" cy="1824"/>
                </a:xfrm>
                <a:custGeom>
                  <a:avLst/>
                  <a:gdLst>
                    <a:gd name="T0" fmla="*/ 11 w 11"/>
                    <a:gd name="T1" fmla="*/ 2 h 1824"/>
                    <a:gd name="T2" fmla="*/ 4 w 11"/>
                    <a:gd name="T3" fmla="*/ 2 h 1824"/>
                    <a:gd name="T4" fmla="*/ 0 w 11"/>
                    <a:gd name="T5" fmla="*/ 0 h 1824"/>
                    <a:gd name="T6" fmla="*/ 0 w 11"/>
                    <a:gd name="T7" fmla="*/ 1824 h 1824"/>
                    <a:gd name="T8" fmla="*/ 11 w 11"/>
                    <a:gd name="T9" fmla="*/ 1816 h 1824"/>
                    <a:gd name="T10" fmla="*/ 11 w 11"/>
                    <a:gd name="T11" fmla="*/ 2 h 1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1824">
                      <a:moveTo>
                        <a:pt x="11" y="2"/>
                      </a:move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24"/>
                      </a:lnTo>
                      <a:lnTo>
                        <a:pt x="11" y="1816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67" name="Freeform 359"/>
                <p:cNvSpPr>
                  <a:spLocks/>
                </p:cNvSpPr>
                <p:nvPr/>
              </p:nvSpPr>
              <p:spPr bwMode="auto">
                <a:xfrm>
                  <a:off x="1540" y="1290"/>
                  <a:ext cx="11" cy="1840"/>
                </a:xfrm>
                <a:custGeom>
                  <a:avLst/>
                  <a:gdLst>
                    <a:gd name="T0" fmla="*/ 11 w 11"/>
                    <a:gd name="T1" fmla="*/ 10 h 1840"/>
                    <a:gd name="T2" fmla="*/ 0 w 11"/>
                    <a:gd name="T3" fmla="*/ 0 h 1840"/>
                    <a:gd name="T4" fmla="*/ 0 w 11"/>
                    <a:gd name="T5" fmla="*/ 1840 h 1840"/>
                    <a:gd name="T6" fmla="*/ 5 w 11"/>
                    <a:gd name="T7" fmla="*/ 1836 h 1840"/>
                    <a:gd name="T8" fmla="*/ 11 w 11"/>
                    <a:gd name="T9" fmla="*/ 1834 h 1840"/>
                    <a:gd name="T10" fmla="*/ 11 w 11"/>
                    <a:gd name="T11" fmla="*/ 10 h 1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1840">
                      <a:moveTo>
                        <a:pt x="11" y="10"/>
                      </a:moveTo>
                      <a:lnTo>
                        <a:pt x="0" y="0"/>
                      </a:lnTo>
                      <a:lnTo>
                        <a:pt x="0" y="1840"/>
                      </a:lnTo>
                      <a:lnTo>
                        <a:pt x="5" y="1836"/>
                      </a:lnTo>
                      <a:lnTo>
                        <a:pt x="11" y="1834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68" name="Freeform 360"/>
                <p:cNvSpPr>
                  <a:spLocks/>
                </p:cNvSpPr>
                <p:nvPr/>
              </p:nvSpPr>
              <p:spPr bwMode="auto">
                <a:xfrm>
                  <a:off x="1493" y="1247"/>
                  <a:ext cx="12" cy="1859"/>
                </a:xfrm>
                <a:custGeom>
                  <a:avLst/>
                  <a:gdLst>
                    <a:gd name="T0" fmla="*/ 12 w 12"/>
                    <a:gd name="T1" fmla="*/ 13 h 1859"/>
                    <a:gd name="T2" fmla="*/ 0 w 12"/>
                    <a:gd name="T3" fmla="*/ 0 h 1859"/>
                    <a:gd name="T4" fmla="*/ 0 w 12"/>
                    <a:gd name="T5" fmla="*/ 1847 h 1859"/>
                    <a:gd name="T6" fmla="*/ 12 w 12"/>
                    <a:gd name="T7" fmla="*/ 1859 h 1859"/>
                    <a:gd name="T8" fmla="*/ 12 w 12"/>
                    <a:gd name="T9" fmla="*/ 13 h 18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859">
                      <a:moveTo>
                        <a:pt x="12" y="13"/>
                      </a:moveTo>
                      <a:lnTo>
                        <a:pt x="0" y="0"/>
                      </a:lnTo>
                      <a:lnTo>
                        <a:pt x="0" y="1847"/>
                      </a:lnTo>
                      <a:lnTo>
                        <a:pt x="12" y="1859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69" name="Freeform 361"/>
                <p:cNvSpPr>
                  <a:spLocks/>
                </p:cNvSpPr>
                <p:nvPr/>
              </p:nvSpPr>
              <p:spPr bwMode="auto">
                <a:xfrm>
                  <a:off x="1056" y="-5461"/>
                  <a:ext cx="54" cy="2"/>
                </a:xfrm>
                <a:custGeom>
                  <a:avLst/>
                  <a:gdLst>
                    <a:gd name="T0" fmla="*/ 54 w 54"/>
                    <a:gd name="T1" fmla="*/ 1 h 2"/>
                    <a:gd name="T2" fmla="*/ 0 w 54"/>
                    <a:gd name="T3" fmla="*/ 0 h 2"/>
                    <a:gd name="T4" fmla="*/ 4 w 54"/>
                    <a:gd name="T5" fmla="*/ 2 h 2"/>
                    <a:gd name="T6" fmla="*/ 54 w 54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2">
                      <a:moveTo>
                        <a:pt x="54" y="1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5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70" name="Freeform 362"/>
                <p:cNvSpPr>
                  <a:spLocks/>
                </p:cNvSpPr>
                <p:nvPr/>
              </p:nvSpPr>
              <p:spPr bwMode="auto">
                <a:xfrm>
                  <a:off x="1056" y="-6414"/>
                  <a:ext cx="54" cy="2"/>
                </a:xfrm>
                <a:custGeom>
                  <a:avLst/>
                  <a:gdLst>
                    <a:gd name="T0" fmla="*/ 54 w 54"/>
                    <a:gd name="T1" fmla="*/ 1 h 2"/>
                    <a:gd name="T2" fmla="*/ 0 w 54"/>
                    <a:gd name="T3" fmla="*/ 0 h 2"/>
                    <a:gd name="T4" fmla="*/ 4 w 54"/>
                    <a:gd name="T5" fmla="*/ 2 h 2"/>
                    <a:gd name="T6" fmla="*/ 54 w 54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2">
                      <a:moveTo>
                        <a:pt x="54" y="1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5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71" name="Freeform 363"/>
                <p:cNvSpPr>
                  <a:spLocks/>
                </p:cNvSpPr>
                <p:nvPr/>
              </p:nvSpPr>
              <p:spPr bwMode="auto">
                <a:xfrm>
                  <a:off x="1060" y="-7372"/>
                  <a:ext cx="27" cy="2"/>
                </a:xfrm>
                <a:custGeom>
                  <a:avLst/>
                  <a:gdLst>
                    <a:gd name="T0" fmla="*/ 27 w 27"/>
                    <a:gd name="T1" fmla="*/ 0 h 2"/>
                    <a:gd name="T2" fmla="*/ 0 w 27"/>
                    <a:gd name="T3" fmla="*/ 0 h 2"/>
                    <a:gd name="T4" fmla="*/ 0 w 27"/>
                    <a:gd name="T5" fmla="*/ 2 h 2"/>
                    <a:gd name="T6" fmla="*/ 27 w 27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2">
                      <a:moveTo>
                        <a:pt x="27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72" name="Freeform 364"/>
                <p:cNvSpPr>
                  <a:spLocks/>
                </p:cNvSpPr>
                <p:nvPr/>
              </p:nvSpPr>
              <p:spPr bwMode="auto">
                <a:xfrm>
                  <a:off x="1056" y="-7374"/>
                  <a:ext cx="54" cy="2"/>
                </a:xfrm>
                <a:custGeom>
                  <a:avLst/>
                  <a:gdLst>
                    <a:gd name="T0" fmla="*/ 54 w 54"/>
                    <a:gd name="T1" fmla="*/ 2 h 2"/>
                    <a:gd name="T2" fmla="*/ 0 w 54"/>
                    <a:gd name="T3" fmla="*/ 0 h 2"/>
                    <a:gd name="T4" fmla="*/ 4 w 54"/>
                    <a:gd name="T5" fmla="*/ 2 h 2"/>
                    <a:gd name="T6" fmla="*/ 31 w 54"/>
                    <a:gd name="T7" fmla="*/ 2 h 2"/>
                    <a:gd name="T8" fmla="*/ 54 w 54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2">
                      <a:moveTo>
                        <a:pt x="54" y="2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31" y="2"/>
                      </a:lnTo>
                      <a:lnTo>
                        <a:pt x="5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73" name="Freeform 365"/>
                <p:cNvSpPr>
                  <a:spLocks/>
                </p:cNvSpPr>
                <p:nvPr/>
              </p:nvSpPr>
              <p:spPr bwMode="auto">
                <a:xfrm>
                  <a:off x="1410" y="-10574"/>
                  <a:ext cx="135" cy="92"/>
                </a:xfrm>
                <a:custGeom>
                  <a:avLst/>
                  <a:gdLst>
                    <a:gd name="T0" fmla="*/ 97 w 135"/>
                    <a:gd name="T1" fmla="*/ 0 h 92"/>
                    <a:gd name="T2" fmla="*/ 95 w 135"/>
                    <a:gd name="T3" fmla="*/ 5 h 92"/>
                    <a:gd name="T4" fmla="*/ 118 w 135"/>
                    <a:gd name="T5" fmla="*/ 18 h 92"/>
                    <a:gd name="T6" fmla="*/ 126 w 135"/>
                    <a:gd name="T7" fmla="*/ 28 h 92"/>
                    <a:gd name="T8" fmla="*/ 128 w 135"/>
                    <a:gd name="T9" fmla="*/ 40 h 92"/>
                    <a:gd name="T10" fmla="*/ 127 w 135"/>
                    <a:gd name="T11" fmla="*/ 40 h 92"/>
                    <a:gd name="T12" fmla="*/ 127 w 135"/>
                    <a:gd name="T13" fmla="*/ 42 h 92"/>
                    <a:gd name="T14" fmla="*/ 127 w 135"/>
                    <a:gd name="T15" fmla="*/ 44 h 92"/>
                    <a:gd name="T16" fmla="*/ 127 w 135"/>
                    <a:gd name="T17" fmla="*/ 49 h 92"/>
                    <a:gd name="T18" fmla="*/ 123 w 135"/>
                    <a:gd name="T19" fmla="*/ 57 h 92"/>
                    <a:gd name="T20" fmla="*/ 120 w 135"/>
                    <a:gd name="T21" fmla="*/ 59 h 92"/>
                    <a:gd name="T22" fmla="*/ 117 w 135"/>
                    <a:gd name="T23" fmla="*/ 63 h 92"/>
                    <a:gd name="T24" fmla="*/ 111 w 135"/>
                    <a:gd name="T25" fmla="*/ 68 h 92"/>
                    <a:gd name="T26" fmla="*/ 101 w 135"/>
                    <a:gd name="T27" fmla="*/ 70 h 92"/>
                    <a:gd name="T28" fmla="*/ 91 w 135"/>
                    <a:gd name="T29" fmla="*/ 74 h 92"/>
                    <a:gd name="T30" fmla="*/ 78 w 135"/>
                    <a:gd name="T31" fmla="*/ 75 h 92"/>
                    <a:gd name="T32" fmla="*/ 66 w 135"/>
                    <a:gd name="T33" fmla="*/ 77 h 92"/>
                    <a:gd name="T34" fmla="*/ 52 w 135"/>
                    <a:gd name="T35" fmla="*/ 75 h 92"/>
                    <a:gd name="T36" fmla="*/ 41 w 135"/>
                    <a:gd name="T37" fmla="*/ 74 h 92"/>
                    <a:gd name="T38" fmla="*/ 22 w 135"/>
                    <a:gd name="T39" fmla="*/ 67 h 92"/>
                    <a:gd name="T40" fmla="*/ 13 w 135"/>
                    <a:gd name="T41" fmla="*/ 60 h 92"/>
                    <a:gd name="T42" fmla="*/ 8 w 135"/>
                    <a:gd name="T43" fmla="*/ 55 h 92"/>
                    <a:gd name="T44" fmla="*/ 5 w 135"/>
                    <a:gd name="T45" fmla="*/ 48 h 92"/>
                    <a:gd name="T46" fmla="*/ 5 w 135"/>
                    <a:gd name="T47" fmla="*/ 40 h 92"/>
                    <a:gd name="T48" fmla="*/ 12 w 135"/>
                    <a:gd name="T49" fmla="*/ 18 h 92"/>
                    <a:gd name="T50" fmla="*/ 35 w 135"/>
                    <a:gd name="T51" fmla="*/ 5 h 92"/>
                    <a:gd name="T52" fmla="*/ 33 w 135"/>
                    <a:gd name="T53" fmla="*/ 0 h 92"/>
                    <a:gd name="T54" fmla="*/ 0 w 135"/>
                    <a:gd name="T55" fmla="*/ 8 h 92"/>
                    <a:gd name="T56" fmla="*/ 2 w 135"/>
                    <a:gd name="T57" fmla="*/ 12 h 92"/>
                    <a:gd name="T58" fmla="*/ 2 w 135"/>
                    <a:gd name="T59" fmla="*/ 17 h 92"/>
                    <a:gd name="T60" fmla="*/ 0 w 135"/>
                    <a:gd name="T61" fmla="*/ 38 h 92"/>
                    <a:gd name="T62" fmla="*/ 0 w 135"/>
                    <a:gd name="T63" fmla="*/ 49 h 92"/>
                    <a:gd name="T64" fmla="*/ 3 w 135"/>
                    <a:gd name="T65" fmla="*/ 60 h 92"/>
                    <a:gd name="T66" fmla="*/ 10 w 135"/>
                    <a:gd name="T67" fmla="*/ 69 h 92"/>
                    <a:gd name="T68" fmla="*/ 18 w 135"/>
                    <a:gd name="T69" fmla="*/ 78 h 92"/>
                    <a:gd name="T70" fmla="*/ 40 w 135"/>
                    <a:gd name="T71" fmla="*/ 88 h 92"/>
                    <a:gd name="T72" fmla="*/ 52 w 135"/>
                    <a:gd name="T73" fmla="*/ 90 h 92"/>
                    <a:gd name="T74" fmla="*/ 67 w 135"/>
                    <a:gd name="T75" fmla="*/ 92 h 92"/>
                    <a:gd name="T76" fmla="*/ 75 w 135"/>
                    <a:gd name="T77" fmla="*/ 90 h 92"/>
                    <a:gd name="T78" fmla="*/ 83 w 135"/>
                    <a:gd name="T79" fmla="*/ 90 h 92"/>
                    <a:gd name="T80" fmla="*/ 97 w 135"/>
                    <a:gd name="T81" fmla="*/ 88 h 92"/>
                    <a:gd name="T82" fmla="*/ 102 w 135"/>
                    <a:gd name="T83" fmla="*/ 85 h 92"/>
                    <a:gd name="T84" fmla="*/ 105 w 135"/>
                    <a:gd name="T85" fmla="*/ 84 h 92"/>
                    <a:gd name="T86" fmla="*/ 108 w 135"/>
                    <a:gd name="T87" fmla="*/ 84 h 92"/>
                    <a:gd name="T88" fmla="*/ 118 w 135"/>
                    <a:gd name="T89" fmla="*/ 79 h 92"/>
                    <a:gd name="T90" fmla="*/ 121 w 135"/>
                    <a:gd name="T91" fmla="*/ 74 h 92"/>
                    <a:gd name="T92" fmla="*/ 122 w 135"/>
                    <a:gd name="T93" fmla="*/ 72 h 92"/>
                    <a:gd name="T94" fmla="*/ 125 w 135"/>
                    <a:gd name="T95" fmla="*/ 70 h 92"/>
                    <a:gd name="T96" fmla="*/ 130 w 135"/>
                    <a:gd name="T97" fmla="*/ 62 h 92"/>
                    <a:gd name="T98" fmla="*/ 133 w 135"/>
                    <a:gd name="T99" fmla="*/ 52 h 92"/>
                    <a:gd name="T100" fmla="*/ 135 w 135"/>
                    <a:gd name="T101" fmla="*/ 42 h 92"/>
                    <a:gd name="T102" fmla="*/ 132 w 135"/>
                    <a:gd name="T103" fmla="*/ 28 h 92"/>
                    <a:gd name="T104" fmla="*/ 125 w 135"/>
                    <a:gd name="T105" fmla="*/ 15 h 92"/>
                    <a:gd name="T106" fmla="*/ 97 w 135"/>
                    <a:gd name="T107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35" h="92">
                      <a:moveTo>
                        <a:pt x="97" y="0"/>
                      </a:moveTo>
                      <a:lnTo>
                        <a:pt x="95" y="5"/>
                      </a:lnTo>
                      <a:lnTo>
                        <a:pt x="118" y="18"/>
                      </a:lnTo>
                      <a:lnTo>
                        <a:pt x="126" y="28"/>
                      </a:lnTo>
                      <a:lnTo>
                        <a:pt x="128" y="40"/>
                      </a:lnTo>
                      <a:lnTo>
                        <a:pt x="127" y="40"/>
                      </a:lnTo>
                      <a:lnTo>
                        <a:pt x="127" y="42"/>
                      </a:lnTo>
                      <a:lnTo>
                        <a:pt x="127" y="44"/>
                      </a:lnTo>
                      <a:lnTo>
                        <a:pt x="127" y="49"/>
                      </a:lnTo>
                      <a:lnTo>
                        <a:pt x="123" y="57"/>
                      </a:lnTo>
                      <a:lnTo>
                        <a:pt x="120" y="59"/>
                      </a:lnTo>
                      <a:lnTo>
                        <a:pt x="117" y="63"/>
                      </a:lnTo>
                      <a:lnTo>
                        <a:pt x="111" y="68"/>
                      </a:lnTo>
                      <a:lnTo>
                        <a:pt x="101" y="70"/>
                      </a:lnTo>
                      <a:lnTo>
                        <a:pt x="91" y="74"/>
                      </a:lnTo>
                      <a:lnTo>
                        <a:pt x="78" y="75"/>
                      </a:lnTo>
                      <a:lnTo>
                        <a:pt x="66" y="77"/>
                      </a:lnTo>
                      <a:lnTo>
                        <a:pt x="52" y="75"/>
                      </a:lnTo>
                      <a:lnTo>
                        <a:pt x="41" y="74"/>
                      </a:lnTo>
                      <a:lnTo>
                        <a:pt x="22" y="67"/>
                      </a:lnTo>
                      <a:lnTo>
                        <a:pt x="13" y="60"/>
                      </a:lnTo>
                      <a:lnTo>
                        <a:pt x="8" y="55"/>
                      </a:lnTo>
                      <a:lnTo>
                        <a:pt x="5" y="48"/>
                      </a:lnTo>
                      <a:lnTo>
                        <a:pt x="5" y="40"/>
                      </a:lnTo>
                      <a:lnTo>
                        <a:pt x="12" y="18"/>
                      </a:lnTo>
                      <a:lnTo>
                        <a:pt x="35" y="5"/>
                      </a:lnTo>
                      <a:lnTo>
                        <a:pt x="33" y="0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2" y="17"/>
                      </a:lnTo>
                      <a:lnTo>
                        <a:pt x="0" y="38"/>
                      </a:lnTo>
                      <a:lnTo>
                        <a:pt x="0" y="49"/>
                      </a:lnTo>
                      <a:lnTo>
                        <a:pt x="3" y="60"/>
                      </a:lnTo>
                      <a:lnTo>
                        <a:pt x="10" y="69"/>
                      </a:lnTo>
                      <a:lnTo>
                        <a:pt x="18" y="78"/>
                      </a:lnTo>
                      <a:lnTo>
                        <a:pt x="40" y="88"/>
                      </a:lnTo>
                      <a:lnTo>
                        <a:pt x="52" y="90"/>
                      </a:lnTo>
                      <a:lnTo>
                        <a:pt x="67" y="92"/>
                      </a:lnTo>
                      <a:lnTo>
                        <a:pt x="75" y="90"/>
                      </a:lnTo>
                      <a:lnTo>
                        <a:pt x="83" y="90"/>
                      </a:lnTo>
                      <a:lnTo>
                        <a:pt x="97" y="88"/>
                      </a:lnTo>
                      <a:lnTo>
                        <a:pt x="102" y="85"/>
                      </a:lnTo>
                      <a:lnTo>
                        <a:pt x="105" y="84"/>
                      </a:lnTo>
                      <a:lnTo>
                        <a:pt x="108" y="84"/>
                      </a:lnTo>
                      <a:lnTo>
                        <a:pt x="118" y="79"/>
                      </a:lnTo>
                      <a:lnTo>
                        <a:pt x="121" y="74"/>
                      </a:lnTo>
                      <a:lnTo>
                        <a:pt x="122" y="72"/>
                      </a:lnTo>
                      <a:lnTo>
                        <a:pt x="125" y="70"/>
                      </a:lnTo>
                      <a:lnTo>
                        <a:pt x="130" y="62"/>
                      </a:lnTo>
                      <a:lnTo>
                        <a:pt x="133" y="52"/>
                      </a:lnTo>
                      <a:lnTo>
                        <a:pt x="135" y="42"/>
                      </a:lnTo>
                      <a:lnTo>
                        <a:pt x="132" y="28"/>
                      </a:lnTo>
                      <a:lnTo>
                        <a:pt x="125" y="15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74" name="Freeform 366"/>
                <p:cNvSpPr>
                  <a:spLocks/>
                </p:cNvSpPr>
                <p:nvPr/>
              </p:nvSpPr>
              <p:spPr bwMode="auto">
                <a:xfrm>
                  <a:off x="1416" y="-10385"/>
                  <a:ext cx="135" cy="84"/>
                </a:xfrm>
                <a:custGeom>
                  <a:avLst/>
                  <a:gdLst>
                    <a:gd name="T0" fmla="*/ 27 w 135"/>
                    <a:gd name="T1" fmla="*/ 77 h 84"/>
                    <a:gd name="T2" fmla="*/ 51 w 135"/>
                    <a:gd name="T3" fmla="*/ 83 h 84"/>
                    <a:gd name="T4" fmla="*/ 81 w 135"/>
                    <a:gd name="T5" fmla="*/ 83 h 84"/>
                    <a:gd name="T6" fmla="*/ 100 w 135"/>
                    <a:gd name="T7" fmla="*/ 78 h 84"/>
                    <a:gd name="T8" fmla="*/ 106 w 135"/>
                    <a:gd name="T9" fmla="*/ 77 h 84"/>
                    <a:gd name="T10" fmla="*/ 114 w 135"/>
                    <a:gd name="T11" fmla="*/ 73 h 84"/>
                    <a:gd name="T12" fmla="*/ 124 w 135"/>
                    <a:gd name="T13" fmla="*/ 65 h 84"/>
                    <a:gd name="T14" fmla="*/ 130 w 135"/>
                    <a:gd name="T15" fmla="*/ 59 h 84"/>
                    <a:gd name="T16" fmla="*/ 134 w 135"/>
                    <a:gd name="T17" fmla="*/ 50 h 84"/>
                    <a:gd name="T18" fmla="*/ 134 w 135"/>
                    <a:gd name="T19" fmla="*/ 33 h 84"/>
                    <a:gd name="T20" fmla="*/ 124 w 135"/>
                    <a:gd name="T21" fmla="*/ 18 h 84"/>
                    <a:gd name="T22" fmla="*/ 106 w 135"/>
                    <a:gd name="T23" fmla="*/ 5 h 84"/>
                    <a:gd name="T24" fmla="*/ 81 w 135"/>
                    <a:gd name="T25" fmla="*/ 0 h 84"/>
                    <a:gd name="T26" fmla="*/ 50 w 135"/>
                    <a:gd name="T27" fmla="*/ 0 h 84"/>
                    <a:gd name="T28" fmla="*/ 26 w 135"/>
                    <a:gd name="T29" fmla="*/ 5 h 84"/>
                    <a:gd name="T30" fmla="*/ 4 w 135"/>
                    <a:gd name="T31" fmla="*/ 25 h 84"/>
                    <a:gd name="T32" fmla="*/ 0 w 135"/>
                    <a:gd name="T33" fmla="*/ 43 h 84"/>
                    <a:gd name="T34" fmla="*/ 4 w 135"/>
                    <a:gd name="T35" fmla="*/ 59 h 84"/>
                    <a:gd name="T36" fmla="*/ 19 w 135"/>
                    <a:gd name="T37" fmla="*/ 73 h 84"/>
                    <a:gd name="T38" fmla="*/ 52 w 135"/>
                    <a:gd name="T39" fmla="*/ 69 h 84"/>
                    <a:gd name="T40" fmla="*/ 30 w 135"/>
                    <a:gd name="T41" fmla="*/ 64 h 84"/>
                    <a:gd name="T42" fmla="*/ 14 w 135"/>
                    <a:gd name="T43" fmla="*/ 57 h 84"/>
                    <a:gd name="T44" fmla="*/ 6 w 135"/>
                    <a:gd name="T45" fmla="*/ 43 h 84"/>
                    <a:gd name="T46" fmla="*/ 10 w 135"/>
                    <a:gd name="T47" fmla="*/ 30 h 84"/>
                    <a:gd name="T48" fmla="*/ 22 w 135"/>
                    <a:gd name="T49" fmla="*/ 23 h 84"/>
                    <a:gd name="T50" fmla="*/ 112 w 135"/>
                    <a:gd name="T51" fmla="*/ 23 h 84"/>
                    <a:gd name="T52" fmla="*/ 124 w 135"/>
                    <a:gd name="T53" fmla="*/ 31 h 84"/>
                    <a:gd name="T54" fmla="*/ 129 w 135"/>
                    <a:gd name="T55" fmla="*/ 43 h 84"/>
                    <a:gd name="T56" fmla="*/ 124 w 135"/>
                    <a:gd name="T57" fmla="*/ 53 h 84"/>
                    <a:gd name="T58" fmla="*/ 112 w 135"/>
                    <a:gd name="T59" fmla="*/ 62 h 84"/>
                    <a:gd name="T60" fmla="*/ 100 w 135"/>
                    <a:gd name="T61" fmla="*/ 64 h 84"/>
                    <a:gd name="T62" fmla="*/ 92 w 135"/>
                    <a:gd name="T63" fmla="*/ 68 h 84"/>
                    <a:gd name="T64" fmla="*/ 72 w 135"/>
                    <a:gd name="T65" fmla="*/ 69 h 84"/>
                    <a:gd name="T66" fmla="*/ 66 w 135"/>
                    <a:gd name="T67" fmla="*/ 7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35" h="84">
                      <a:moveTo>
                        <a:pt x="19" y="73"/>
                      </a:moveTo>
                      <a:lnTo>
                        <a:pt x="27" y="77"/>
                      </a:lnTo>
                      <a:lnTo>
                        <a:pt x="39" y="80"/>
                      </a:lnTo>
                      <a:lnTo>
                        <a:pt x="51" y="83"/>
                      </a:lnTo>
                      <a:lnTo>
                        <a:pt x="66" y="84"/>
                      </a:lnTo>
                      <a:lnTo>
                        <a:pt x="81" y="83"/>
                      </a:lnTo>
                      <a:lnTo>
                        <a:pt x="95" y="80"/>
                      </a:lnTo>
                      <a:lnTo>
                        <a:pt x="100" y="78"/>
                      </a:lnTo>
                      <a:lnTo>
                        <a:pt x="102" y="77"/>
                      </a:lnTo>
                      <a:lnTo>
                        <a:pt x="106" y="77"/>
                      </a:lnTo>
                      <a:lnTo>
                        <a:pt x="111" y="74"/>
                      </a:lnTo>
                      <a:lnTo>
                        <a:pt x="114" y="73"/>
                      </a:lnTo>
                      <a:lnTo>
                        <a:pt x="117" y="73"/>
                      </a:lnTo>
                      <a:lnTo>
                        <a:pt x="124" y="65"/>
                      </a:lnTo>
                      <a:lnTo>
                        <a:pt x="126" y="62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0"/>
                      </a:lnTo>
                      <a:lnTo>
                        <a:pt x="135" y="43"/>
                      </a:lnTo>
                      <a:lnTo>
                        <a:pt x="134" y="33"/>
                      </a:lnTo>
                      <a:lnTo>
                        <a:pt x="130" y="25"/>
                      </a:lnTo>
                      <a:lnTo>
                        <a:pt x="124" y="18"/>
                      </a:lnTo>
                      <a:lnTo>
                        <a:pt x="117" y="11"/>
                      </a:lnTo>
                      <a:lnTo>
                        <a:pt x="106" y="5"/>
                      </a:lnTo>
                      <a:lnTo>
                        <a:pt x="95" y="3"/>
                      </a:lnTo>
                      <a:lnTo>
                        <a:pt x="81" y="0"/>
                      </a:lnTo>
                      <a:lnTo>
                        <a:pt x="66" y="0"/>
                      </a:lnTo>
                      <a:lnTo>
                        <a:pt x="50" y="0"/>
                      </a:lnTo>
                      <a:lnTo>
                        <a:pt x="37" y="3"/>
                      </a:lnTo>
                      <a:lnTo>
                        <a:pt x="26" y="5"/>
                      </a:lnTo>
                      <a:lnTo>
                        <a:pt x="17" y="11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10" y="65"/>
                      </a:lnTo>
                      <a:lnTo>
                        <a:pt x="19" y="73"/>
                      </a:lnTo>
                      <a:close/>
                      <a:moveTo>
                        <a:pt x="66" y="70"/>
                      </a:moveTo>
                      <a:lnTo>
                        <a:pt x="52" y="69"/>
                      </a:lnTo>
                      <a:lnTo>
                        <a:pt x="41" y="68"/>
                      </a:lnTo>
                      <a:lnTo>
                        <a:pt x="30" y="64"/>
                      </a:lnTo>
                      <a:lnTo>
                        <a:pt x="22" y="62"/>
                      </a:lnTo>
                      <a:lnTo>
                        <a:pt x="14" y="57"/>
                      </a:lnTo>
                      <a:lnTo>
                        <a:pt x="10" y="53"/>
                      </a:lnTo>
                      <a:lnTo>
                        <a:pt x="6" y="43"/>
                      </a:lnTo>
                      <a:lnTo>
                        <a:pt x="6" y="35"/>
                      </a:lnTo>
                      <a:lnTo>
                        <a:pt x="10" y="30"/>
                      </a:lnTo>
                      <a:lnTo>
                        <a:pt x="14" y="25"/>
                      </a:lnTo>
                      <a:lnTo>
                        <a:pt x="22" y="23"/>
                      </a:lnTo>
                      <a:lnTo>
                        <a:pt x="66" y="15"/>
                      </a:lnTo>
                      <a:lnTo>
                        <a:pt x="112" y="23"/>
                      </a:lnTo>
                      <a:lnTo>
                        <a:pt x="119" y="26"/>
                      </a:lnTo>
                      <a:lnTo>
                        <a:pt x="124" y="31"/>
                      </a:lnTo>
                      <a:lnTo>
                        <a:pt x="127" y="36"/>
                      </a:lnTo>
                      <a:lnTo>
                        <a:pt x="129" y="43"/>
                      </a:lnTo>
                      <a:lnTo>
                        <a:pt x="127" y="48"/>
                      </a:lnTo>
                      <a:lnTo>
                        <a:pt x="124" y="53"/>
                      </a:lnTo>
                      <a:lnTo>
                        <a:pt x="119" y="57"/>
                      </a:lnTo>
                      <a:lnTo>
                        <a:pt x="112" y="62"/>
                      </a:lnTo>
                      <a:lnTo>
                        <a:pt x="104" y="64"/>
                      </a:lnTo>
                      <a:lnTo>
                        <a:pt x="100" y="64"/>
                      </a:lnTo>
                      <a:lnTo>
                        <a:pt x="97" y="65"/>
                      </a:lnTo>
                      <a:lnTo>
                        <a:pt x="92" y="68"/>
                      </a:lnTo>
                      <a:lnTo>
                        <a:pt x="80" y="69"/>
                      </a:lnTo>
                      <a:lnTo>
                        <a:pt x="72" y="69"/>
                      </a:lnTo>
                      <a:lnTo>
                        <a:pt x="69" y="69"/>
                      </a:lnTo>
                      <a:lnTo>
                        <a:pt x="6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75" name="Freeform 367"/>
                <p:cNvSpPr>
                  <a:spLocks/>
                </p:cNvSpPr>
                <p:nvPr/>
              </p:nvSpPr>
              <p:spPr bwMode="auto">
                <a:xfrm>
                  <a:off x="1436" y="-10364"/>
                  <a:ext cx="11" cy="44"/>
                </a:xfrm>
                <a:custGeom>
                  <a:avLst/>
                  <a:gdLst>
                    <a:gd name="T0" fmla="*/ 11 w 11"/>
                    <a:gd name="T1" fmla="*/ 0 h 44"/>
                    <a:gd name="T2" fmla="*/ 2 w 11"/>
                    <a:gd name="T3" fmla="*/ 2 h 44"/>
                    <a:gd name="T4" fmla="*/ 0 w 11"/>
                    <a:gd name="T5" fmla="*/ 3 h 44"/>
                    <a:gd name="T6" fmla="*/ 0 w 11"/>
                    <a:gd name="T7" fmla="*/ 39 h 44"/>
                    <a:gd name="T8" fmla="*/ 2 w 11"/>
                    <a:gd name="T9" fmla="*/ 41 h 44"/>
                    <a:gd name="T10" fmla="*/ 4 w 11"/>
                    <a:gd name="T11" fmla="*/ 41 h 44"/>
                    <a:gd name="T12" fmla="*/ 6 w 11"/>
                    <a:gd name="T13" fmla="*/ 42 h 44"/>
                    <a:gd name="T14" fmla="*/ 11 w 11"/>
                    <a:gd name="T15" fmla="*/ 44 h 44"/>
                    <a:gd name="T16" fmla="*/ 11 w 11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44">
                      <a:moveTo>
                        <a:pt x="11" y="0"/>
                      </a:move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39"/>
                      </a:lnTo>
                      <a:lnTo>
                        <a:pt x="2" y="41"/>
                      </a:lnTo>
                      <a:lnTo>
                        <a:pt x="4" y="41"/>
                      </a:lnTo>
                      <a:lnTo>
                        <a:pt x="6" y="42"/>
                      </a:lnTo>
                      <a:lnTo>
                        <a:pt x="11" y="4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76" name="Freeform 368"/>
                <p:cNvSpPr>
                  <a:spLocks/>
                </p:cNvSpPr>
                <p:nvPr/>
              </p:nvSpPr>
              <p:spPr bwMode="auto">
                <a:xfrm>
                  <a:off x="1422" y="-10352"/>
                  <a:ext cx="3" cy="17"/>
                </a:xfrm>
                <a:custGeom>
                  <a:avLst/>
                  <a:gdLst>
                    <a:gd name="T0" fmla="*/ 3 w 3"/>
                    <a:gd name="T1" fmla="*/ 0 h 17"/>
                    <a:gd name="T2" fmla="*/ 0 w 3"/>
                    <a:gd name="T3" fmla="*/ 3 h 17"/>
                    <a:gd name="T4" fmla="*/ 0 w 3"/>
                    <a:gd name="T5" fmla="*/ 10 h 17"/>
                    <a:gd name="T6" fmla="*/ 0 w 3"/>
                    <a:gd name="T7" fmla="*/ 13 h 17"/>
                    <a:gd name="T8" fmla="*/ 3 w 3"/>
                    <a:gd name="T9" fmla="*/ 17 h 17"/>
                    <a:gd name="T10" fmla="*/ 3 w 3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17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3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77" name="Freeform 369"/>
                <p:cNvSpPr>
                  <a:spLocks/>
                </p:cNvSpPr>
                <p:nvPr/>
              </p:nvSpPr>
              <p:spPr bwMode="auto">
                <a:xfrm>
                  <a:off x="1425" y="-10361"/>
                  <a:ext cx="11" cy="36"/>
                </a:xfrm>
                <a:custGeom>
                  <a:avLst/>
                  <a:gdLst>
                    <a:gd name="T0" fmla="*/ 0 w 11"/>
                    <a:gd name="T1" fmla="*/ 9 h 36"/>
                    <a:gd name="T2" fmla="*/ 0 w 11"/>
                    <a:gd name="T3" fmla="*/ 26 h 36"/>
                    <a:gd name="T4" fmla="*/ 3 w 11"/>
                    <a:gd name="T5" fmla="*/ 31 h 36"/>
                    <a:gd name="T6" fmla="*/ 11 w 11"/>
                    <a:gd name="T7" fmla="*/ 36 h 36"/>
                    <a:gd name="T8" fmla="*/ 11 w 11"/>
                    <a:gd name="T9" fmla="*/ 0 h 36"/>
                    <a:gd name="T10" fmla="*/ 0 w 11"/>
                    <a:gd name="T11" fmla="*/ 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36">
                      <a:moveTo>
                        <a:pt x="0" y="9"/>
                      </a:moveTo>
                      <a:lnTo>
                        <a:pt x="0" y="26"/>
                      </a:lnTo>
                      <a:lnTo>
                        <a:pt x="3" y="31"/>
                      </a:lnTo>
                      <a:lnTo>
                        <a:pt x="11" y="36"/>
                      </a:lnTo>
                      <a:lnTo>
                        <a:pt x="11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78" name="Freeform 370"/>
                <p:cNvSpPr>
                  <a:spLocks/>
                </p:cNvSpPr>
                <p:nvPr/>
              </p:nvSpPr>
              <p:spPr bwMode="auto">
                <a:xfrm>
                  <a:off x="1447" y="-10366"/>
                  <a:ext cx="11" cy="49"/>
                </a:xfrm>
                <a:custGeom>
                  <a:avLst/>
                  <a:gdLst>
                    <a:gd name="T0" fmla="*/ 0 w 11"/>
                    <a:gd name="T1" fmla="*/ 46 h 49"/>
                    <a:gd name="T2" fmla="*/ 11 w 11"/>
                    <a:gd name="T3" fmla="*/ 49 h 49"/>
                    <a:gd name="T4" fmla="*/ 11 w 11"/>
                    <a:gd name="T5" fmla="*/ 0 h 49"/>
                    <a:gd name="T6" fmla="*/ 0 w 11"/>
                    <a:gd name="T7" fmla="*/ 2 h 49"/>
                    <a:gd name="T8" fmla="*/ 0 w 11"/>
                    <a:gd name="T9" fmla="*/ 4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49">
                      <a:moveTo>
                        <a:pt x="0" y="46"/>
                      </a:moveTo>
                      <a:lnTo>
                        <a:pt x="11" y="49"/>
                      </a:lnTo>
                      <a:lnTo>
                        <a:pt x="11" y="0"/>
                      </a:lnTo>
                      <a:lnTo>
                        <a:pt x="0" y="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79" name="Freeform 371"/>
                <p:cNvSpPr>
                  <a:spLocks/>
                </p:cNvSpPr>
                <p:nvPr/>
              </p:nvSpPr>
              <p:spPr bwMode="auto">
                <a:xfrm>
                  <a:off x="1481" y="-10370"/>
                  <a:ext cx="12" cy="55"/>
                </a:xfrm>
                <a:custGeom>
                  <a:avLst/>
                  <a:gdLst>
                    <a:gd name="T0" fmla="*/ 1 w 12"/>
                    <a:gd name="T1" fmla="*/ 55 h 55"/>
                    <a:gd name="T2" fmla="*/ 12 w 12"/>
                    <a:gd name="T3" fmla="*/ 55 h 55"/>
                    <a:gd name="T4" fmla="*/ 12 w 12"/>
                    <a:gd name="T5" fmla="*/ 1 h 55"/>
                    <a:gd name="T6" fmla="*/ 1 w 12"/>
                    <a:gd name="T7" fmla="*/ 0 h 55"/>
                    <a:gd name="T8" fmla="*/ 0 w 12"/>
                    <a:gd name="T9" fmla="*/ 0 h 55"/>
                    <a:gd name="T10" fmla="*/ 0 w 12"/>
                    <a:gd name="T11" fmla="*/ 55 h 55"/>
                    <a:gd name="T12" fmla="*/ 1 w 12"/>
                    <a:gd name="T13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55">
                      <a:moveTo>
                        <a:pt x="1" y="55"/>
                      </a:moveTo>
                      <a:lnTo>
                        <a:pt x="12" y="55"/>
                      </a:lnTo>
                      <a:lnTo>
                        <a:pt x="1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1" y="55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0" name="Freeform 372"/>
                <p:cNvSpPr>
                  <a:spLocks/>
                </p:cNvSpPr>
                <p:nvPr/>
              </p:nvSpPr>
              <p:spPr bwMode="auto">
                <a:xfrm>
                  <a:off x="1471" y="-10370"/>
                  <a:ext cx="10" cy="55"/>
                </a:xfrm>
                <a:custGeom>
                  <a:avLst/>
                  <a:gdLst>
                    <a:gd name="T0" fmla="*/ 0 w 10"/>
                    <a:gd name="T1" fmla="*/ 54 h 55"/>
                    <a:gd name="T2" fmla="*/ 10 w 10"/>
                    <a:gd name="T3" fmla="*/ 55 h 55"/>
                    <a:gd name="T4" fmla="*/ 10 w 10"/>
                    <a:gd name="T5" fmla="*/ 0 h 55"/>
                    <a:gd name="T6" fmla="*/ 0 w 10"/>
                    <a:gd name="T7" fmla="*/ 1 h 55"/>
                    <a:gd name="T8" fmla="*/ 0 w 10"/>
                    <a:gd name="T9" fmla="*/ 5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55">
                      <a:moveTo>
                        <a:pt x="0" y="54"/>
                      </a:moveTo>
                      <a:lnTo>
                        <a:pt x="10" y="55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1" name="Freeform 373"/>
                <p:cNvSpPr>
                  <a:spLocks/>
                </p:cNvSpPr>
                <p:nvPr/>
              </p:nvSpPr>
              <p:spPr bwMode="auto">
                <a:xfrm>
                  <a:off x="1458" y="-10369"/>
                  <a:ext cx="13" cy="53"/>
                </a:xfrm>
                <a:custGeom>
                  <a:avLst/>
                  <a:gdLst>
                    <a:gd name="T0" fmla="*/ 0 w 13"/>
                    <a:gd name="T1" fmla="*/ 52 h 53"/>
                    <a:gd name="T2" fmla="*/ 13 w 13"/>
                    <a:gd name="T3" fmla="*/ 53 h 53"/>
                    <a:gd name="T4" fmla="*/ 13 w 13"/>
                    <a:gd name="T5" fmla="*/ 0 h 53"/>
                    <a:gd name="T6" fmla="*/ 0 w 13"/>
                    <a:gd name="T7" fmla="*/ 3 h 53"/>
                    <a:gd name="T8" fmla="*/ 0 w 13"/>
                    <a:gd name="T9" fmla="*/ 5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53">
                      <a:moveTo>
                        <a:pt x="0" y="52"/>
                      </a:moveTo>
                      <a:lnTo>
                        <a:pt x="13" y="53"/>
                      </a:lnTo>
                      <a:lnTo>
                        <a:pt x="13" y="0"/>
                      </a:lnTo>
                      <a:lnTo>
                        <a:pt x="0" y="3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2" name="Freeform 374"/>
                <p:cNvSpPr>
                  <a:spLocks/>
                </p:cNvSpPr>
                <p:nvPr/>
              </p:nvSpPr>
              <p:spPr bwMode="auto">
                <a:xfrm>
                  <a:off x="1493" y="-10369"/>
                  <a:ext cx="12" cy="54"/>
                </a:xfrm>
                <a:custGeom>
                  <a:avLst/>
                  <a:gdLst>
                    <a:gd name="T0" fmla="*/ 0 w 12"/>
                    <a:gd name="T1" fmla="*/ 0 h 54"/>
                    <a:gd name="T2" fmla="*/ 0 w 12"/>
                    <a:gd name="T3" fmla="*/ 54 h 54"/>
                    <a:gd name="T4" fmla="*/ 5 w 12"/>
                    <a:gd name="T5" fmla="*/ 53 h 54"/>
                    <a:gd name="T6" fmla="*/ 12 w 12"/>
                    <a:gd name="T7" fmla="*/ 53 h 54"/>
                    <a:gd name="T8" fmla="*/ 12 w 12"/>
                    <a:gd name="T9" fmla="*/ 3 h 54"/>
                    <a:gd name="T10" fmla="*/ 0 w 12"/>
                    <a:gd name="T11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54">
                      <a:moveTo>
                        <a:pt x="0" y="0"/>
                      </a:moveTo>
                      <a:lnTo>
                        <a:pt x="0" y="54"/>
                      </a:lnTo>
                      <a:lnTo>
                        <a:pt x="5" y="53"/>
                      </a:lnTo>
                      <a:lnTo>
                        <a:pt x="12" y="53"/>
                      </a:lnTo>
                      <a:lnTo>
                        <a:pt x="1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3" name="Freeform 375"/>
                <p:cNvSpPr>
                  <a:spLocks/>
                </p:cNvSpPr>
                <p:nvPr/>
              </p:nvSpPr>
              <p:spPr bwMode="auto">
                <a:xfrm>
                  <a:off x="1527" y="-10362"/>
                  <a:ext cx="13" cy="39"/>
                </a:xfrm>
                <a:custGeom>
                  <a:avLst/>
                  <a:gdLst>
                    <a:gd name="T0" fmla="*/ 13 w 13"/>
                    <a:gd name="T1" fmla="*/ 6 h 39"/>
                    <a:gd name="T2" fmla="*/ 8 w 13"/>
                    <a:gd name="T3" fmla="*/ 2 h 39"/>
                    <a:gd name="T4" fmla="*/ 1 w 13"/>
                    <a:gd name="T5" fmla="*/ 0 h 39"/>
                    <a:gd name="T6" fmla="*/ 0 w 13"/>
                    <a:gd name="T7" fmla="*/ 0 h 39"/>
                    <a:gd name="T8" fmla="*/ 0 w 13"/>
                    <a:gd name="T9" fmla="*/ 39 h 39"/>
                    <a:gd name="T10" fmla="*/ 1 w 13"/>
                    <a:gd name="T11" fmla="*/ 39 h 39"/>
                    <a:gd name="T12" fmla="*/ 8 w 13"/>
                    <a:gd name="T13" fmla="*/ 34 h 39"/>
                    <a:gd name="T14" fmla="*/ 13 w 13"/>
                    <a:gd name="T15" fmla="*/ 31 h 39"/>
                    <a:gd name="T16" fmla="*/ 13 w 13"/>
                    <a:gd name="T17" fmla="*/ 6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39">
                      <a:moveTo>
                        <a:pt x="13" y="6"/>
                      </a:moveTo>
                      <a:lnTo>
                        <a:pt x="8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8" y="34"/>
                      </a:lnTo>
                      <a:lnTo>
                        <a:pt x="13" y="31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4" name="Freeform 376"/>
                <p:cNvSpPr>
                  <a:spLocks/>
                </p:cNvSpPr>
                <p:nvPr/>
              </p:nvSpPr>
              <p:spPr bwMode="auto">
                <a:xfrm>
                  <a:off x="1516" y="-10365"/>
                  <a:ext cx="11" cy="47"/>
                </a:xfrm>
                <a:custGeom>
                  <a:avLst/>
                  <a:gdLst>
                    <a:gd name="T0" fmla="*/ 11 w 11"/>
                    <a:gd name="T1" fmla="*/ 3 h 47"/>
                    <a:gd name="T2" fmla="*/ 0 w 11"/>
                    <a:gd name="T3" fmla="*/ 0 h 47"/>
                    <a:gd name="T4" fmla="*/ 0 w 11"/>
                    <a:gd name="T5" fmla="*/ 47 h 47"/>
                    <a:gd name="T6" fmla="*/ 5 w 11"/>
                    <a:gd name="T7" fmla="*/ 44 h 47"/>
                    <a:gd name="T8" fmla="*/ 11 w 11"/>
                    <a:gd name="T9" fmla="*/ 42 h 47"/>
                    <a:gd name="T10" fmla="*/ 11 w 11"/>
                    <a:gd name="T11" fmla="*/ 3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47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47"/>
                      </a:lnTo>
                      <a:lnTo>
                        <a:pt x="5" y="44"/>
                      </a:lnTo>
                      <a:lnTo>
                        <a:pt x="11" y="42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5" name="Freeform 377"/>
                <p:cNvSpPr>
                  <a:spLocks/>
                </p:cNvSpPr>
                <p:nvPr/>
              </p:nvSpPr>
              <p:spPr bwMode="auto">
                <a:xfrm>
                  <a:off x="1505" y="-10366"/>
                  <a:ext cx="11" cy="50"/>
                </a:xfrm>
                <a:custGeom>
                  <a:avLst/>
                  <a:gdLst>
                    <a:gd name="T0" fmla="*/ 0 w 11"/>
                    <a:gd name="T1" fmla="*/ 50 h 50"/>
                    <a:gd name="T2" fmla="*/ 11 w 11"/>
                    <a:gd name="T3" fmla="*/ 48 h 50"/>
                    <a:gd name="T4" fmla="*/ 11 w 11"/>
                    <a:gd name="T5" fmla="*/ 1 h 50"/>
                    <a:gd name="T6" fmla="*/ 0 w 11"/>
                    <a:gd name="T7" fmla="*/ 0 h 50"/>
                    <a:gd name="T8" fmla="*/ 0 w 11"/>
                    <a:gd name="T9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50">
                      <a:moveTo>
                        <a:pt x="0" y="50"/>
                      </a:moveTo>
                      <a:lnTo>
                        <a:pt x="11" y="48"/>
                      </a:lnTo>
                      <a:lnTo>
                        <a:pt x="11" y="1"/>
                      </a:lnTo>
                      <a:lnTo>
                        <a:pt x="0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6" name="Freeform 378"/>
                <p:cNvSpPr>
                  <a:spLocks/>
                </p:cNvSpPr>
                <p:nvPr/>
              </p:nvSpPr>
              <p:spPr bwMode="auto">
                <a:xfrm>
                  <a:off x="1540" y="-10356"/>
                  <a:ext cx="5" cy="25"/>
                </a:xfrm>
                <a:custGeom>
                  <a:avLst/>
                  <a:gdLst>
                    <a:gd name="T0" fmla="*/ 0 w 5"/>
                    <a:gd name="T1" fmla="*/ 0 h 25"/>
                    <a:gd name="T2" fmla="*/ 0 w 5"/>
                    <a:gd name="T3" fmla="*/ 25 h 25"/>
                    <a:gd name="T4" fmla="*/ 0 w 5"/>
                    <a:gd name="T5" fmla="*/ 22 h 25"/>
                    <a:gd name="T6" fmla="*/ 0 w 5"/>
                    <a:gd name="T7" fmla="*/ 21 h 25"/>
                    <a:gd name="T8" fmla="*/ 1 w 5"/>
                    <a:gd name="T9" fmla="*/ 21 h 25"/>
                    <a:gd name="T10" fmla="*/ 3 w 5"/>
                    <a:gd name="T11" fmla="*/ 19 h 25"/>
                    <a:gd name="T12" fmla="*/ 5 w 5"/>
                    <a:gd name="T13" fmla="*/ 14 h 25"/>
                    <a:gd name="T14" fmla="*/ 3 w 5"/>
                    <a:gd name="T15" fmla="*/ 6 h 25"/>
                    <a:gd name="T16" fmla="*/ 0 w 5"/>
                    <a:gd name="T17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25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3" y="19"/>
                      </a:lnTo>
                      <a:lnTo>
                        <a:pt x="5" y="14"/>
                      </a:lnTo>
                      <a:lnTo>
                        <a:pt x="3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7" name="Freeform 379"/>
                <p:cNvSpPr>
                  <a:spLocks/>
                </p:cNvSpPr>
                <p:nvPr/>
              </p:nvSpPr>
              <p:spPr bwMode="auto">
                <a:xfrm>
                  <a:off x="1416" y="-10280"/>
                  <a:ext cx="135" cy="85"/>
                </a:xfrm>
                <a:custGeom>
                  <a:avLst/>
                  <a:gdLst>
                    <a:gd name="T0" fmla="*/ 27 w 135"/>
                    <a:gd name="T1" fmla="*/ 78 h 85"/>
                    <a:gd name="T2" fmla="*/ 51 w 135"/>
                    <a:gd name="T3" fmla="*/ 84 h 85"/>
                    <a:gd name="T4" fmla="*/ 81 w 135"/>
                    <a:gd name="T5" fmla="*/ 84 h 85"/>
                    <a:gd name="T6" fmla="*/ 100 w 135"/>
                    <a:gd name="T7" fmla="*/ 79 h 85"/>
                    <a:gd name="T8" fmla="*/ 106 w 135"/>
                    <a:gd name="T9" fmla="*/ 78 h 85"/>
                    <a:gd name="T10" fmla="*/ 114 w 135"/>
                    <a:gd name="T11" fmla="*/ 74 h 85"/>
                    <a:gd name="T12" fmla="*/ 124 w 135"/>
                    <a:gd name="T13" fmla="*/ 67 h 85"/>
                    <a:gd name="T14" fmla="*/ 131 w 135"/>
                    <a:gd name="T15" fmla="*/ 54 h 85"/>
                    <a:gd name="T16" fmla="*/ 135 w 135"/>
                    <a:gd name="T17" fmla="*/ 43 h 85"/>
                    <a:gd name="T18" fmla="*/ 130 w 135"/>
                    <a:gd name="T19" fmla="*/ 25 h 85"/>
                    <a:gd name="T20" fmla="*/ 117 w 135"/>
                    <a:gd name="T21" fmla="*/ 13 h 85"/>
                    <a:gd name="T22" fmla="*/ 95 w 135"/>
                    <a:gd name="T23" fmla="*/ 3 h 85"/>
                    <a:gd name="T24" fmla="*/ 66 w 135"/>
                    <a:gd name="T25" fmla="*/ 0 h 85"/>
                    <a:gd name="T26" fmla="*/ 37 w 135"/>
                    <a:gd name="T27" fmla="*/ 3 h 85"/>
                    <a:gd name="T28" fmla="*/ 17 w 135"/>
                    <a:gd name="T29" fmla="*/ 13 h 85"/>
                    <a:gd name="T30" fmla="*/ 4 w 135"/>
                    <a:gd name="T31" fmla="*/ 25 h 85"/>
                    <a:gd name="T32" fmla="*/ 0 w 135"/>
                    <a:gd name="T33" fmla="*/ 43 h 85"/>
                    <a:gd name="T34" fmla="*/ 4 w 135"/>
                    <a:gd name="T35" fmla="*/ 59 h 85"/>
                    <a:gd name="T36" fmla="*/ 19 w 135"/>
                    <a:gd name="T37" fmla="*/ 74 h 85"/>
                    <a:gd name="T38" fmla="*/ 52 w 135"/>
                    <a:gd name="T39" fmla="*/ 69 h 85"/>
                    <a:gd name="T40" fmla="*/ 30 w 135"/>
                    <a:gd name="T41" fmla="*/ 65 h 85"/>
                    <a:gd name="T42" fmla="*/ 14 w 135"/>
                    <a:gd name="T43" fmla="*/ 58 h 85"/>
                    <a:gd name="T44" fmla="*/ 6 w 135"/>
                    <a:gd name="T45" fmla="*/ 48 h 85"/>
                    <a:gd name="T46" fmla="*/ 10 w 135"/>
                    <a:gd name="T47" fmla="*/ 32 h 85"/>
                    <a:gd name="T48" fmla="*/ 22 w 135"/>
                    <a:gd name="T49" fmla="*/ 23 h 85"/>
                    <a:gd name="T50" fmla="*/ 112 w 135"/>
                    <a:gd name="T51" fmla="*/ 23 h 85"/>
                    <a:gd name="T52" fmla="*/ 124 w 135"/>
                    <a:gd name="T53" fmla="*/ 32 h 85"/>
                    <a:gd name="T54" fmla="*/ 129 w 135"/>
                    <a:gd name="T55" fmla="*/ 43 h 85"/>
                    <a:gd name="T56" fmla="*/ 125 w 135"/>
                    <a:gd name="T57" fmla="*/ 50 h 85"/>
                    <a:gd name="T58" fmla="*/ 124 w 135"/>
                    <a:gd name="T59" fmla="*/ 52 h 85"/>
                    <a:gd name="T60" fmla="*/ 119 w 135"/>
                    <a:gd name="T61" fmla="*/ 58 h 85"/>
                    <a:gd name="T62" fmla="*/ 104 w 135"/>
                    <a:gd name="T63" fmla="*/ 65 h 85"/>
                    <a:gd name="T64" fmla="*/ 80 w 135"/>
                    <a:gd name="T65" fmla="*/ 69 h 85"/>
                    <a:gd name="T66" fmla="*/ 69 w 135"/>
                    <a:gd name="T67" fmla="*/ 69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35" h="85">
                      <a:moveTo>
                        <a:pt x="19" y="74"/>
                      </a:moveTo>
                      <a:lnTo>
                        <a:pt x="27" y="78"/>
                      </a:lnTo>
                      <a:lnTo>
                        <a:pt x="39" y="82"/>
                      </a:lnTo>
                      <a:lnTo>
                        <a:pt x="51" y="84"/>
                      </a:lnTo>
                      <a:lnTo>
                        <a:pt x="66" y="85"/>
                      </a:lnTo>
                      <a:lnTo>
                        <a:pt x="81" y="84"/>
                      </a:lnTo>
                      <a:lnTo>
                        <a:pt x="95" y="82"/>
                      </a:lnTo>
                      <a:lnTo>
                        <a:pt x="100" y="79"/>
                      </a:lnTo>
                      <a:lnTo>
                        <a:pt x="102" y="78"/>
                      </a:lnTo>
                      <a:lnTo>
                        <a:pt x="106" y="78"/>
                      </a:lnTo>
                      <a:lnTo>
                        <a:pt x="111" y="75"/>
                      </a:lnTo>
                      <a:lnTo>
                        <a:pt x="114" y="74"/>
                      </a:lnTo>
                      <a:lnTo>
                        <a:pt x="117" y="74"/>
                      </a:lnTo>
                      <a:lnTo>
                        <a:pt x="124" y="67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0"/>
                      </a:lnTo>
                      <a:lnTo>
                        <a:pt x="135" y="43"/>
                      </a:lnTo>
                      <a:lnTo>
                        <a:pt x="134" y="33"/>
                      </a:lnTo>
                      <a:lnTo>
                        <a:pt x="130" y="25"/>
                      </a:lnTo>
                      <a:lnTo>
                        <a:pt x="124" y="18"/>
                      </a:lnTo>
                      <a:lnTo>
                        <a:pt x="117" y="13"/>
                      </a:lnTo>
                      <a:lnTo>
                        <a:pt x="106" y="7"/>
                      </a:lnTo>
                      <a:lnTo>
                        <a:pt x="95" y="3"/>
                      </a:lnTo>
                      <a:lnTo>
                        <a:pt x="81" y="0"/>
                      </a:lnTo>
                      <a:lnTo>
                        <a:pt x="66" y="0"/>
                      </a:lnTo>
                      <a:lnTo>
                        <a:pt x="50" y="0"/>
                      </a:lnTo>
                      <a:lnTo>
                        <a:pt x="37" y="3"/>
                      </a:lnTo>
                      <a:lnTo>
                        <a:pt x="26" y="7"/>
                      </a:lnTo>
                      <a:lnTo>
                        <a:pt x="17" y="13"/>
                      </a:lnTo>
                      <a:lnTo>
                        <a:pt x="9" y="18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10" y="67"/>
                      </a:lnTo>
                      <a:lnTo>
                        <a:pt x="19" y="74"/>
                      </a:lnTo>
                      <a:close/>
                      <a:moveTo>
                        <a:pt x="66" y="70"/>
                      </a:moveTo>
                      <a:lnTo>
                        <a:pt x="52" y="69"/>
                      </a:lnTo>
                      <a:lnTo>
                        <a:pt x="41" y="68"/>
                      </a:lnTo>
                      <a:lnTo>
                        <a:pt x="30" y="65"/>
                      </a:lnTo>
                      <a:lnTo>
                        <a:pt x="22" y="63"/>
                      </a:lnTo>
                      <a:lnTo>
                        <a:pt x="14" y="58"/>
                      </a:lnTo>
                      <a:lnTo>
                        <a:pt x="10" y="54"/>
                      </a:lnTo>
                      <a:lnTo>
                        <a:pt x="6" y="48"/>
                      </a:lnTo>
                      <a:lnTo>
                        <a:pt x="6" y="43"/>
                      </a:lnTo>
                      <a:lnTo>
                        <a:pt x="10" y="32"/>
                      </a:lnTo>
                      <a:lnTo>
                        <a:pt x="14" y="27"/>
                      </a:lnTo>
                      <a:lnTo>
                        <a:pt x="22" y="23"/>
                      </a:lnTo>
                      <a:lnTo>
                        <a:pt x="66" y="17"/>
                      </a:lnTo>
                      <a:lnTo>
                        <a:pt x="112" y="23"/>
                      </a:lnTo>
                      <a:lnTo>
                        <a:pt x="119" y="27"/>
                      </a:lnTo>
                      <a:lnTo>
                        <a:pt x="124" y="32"/>
                      </a:lnTo>
                      <a:lnTo>
                        <a:pt x="127" y="37"/>
                      </a:lnTo>
                      <a:lnTo>
                        <a:pt x="129" y="43"/>
                      </a:lnTo>
                      <a:lnTo>
                        <a:pt x="127" y="48"/>
                      </a:lnTo>
                      <a:lnTo>
                        <a:pt x="125" y="50"/>
                      </a:lnTo>
                      <a:lnTo>
                        <a:pt x="124" y="50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19" y="58"/>
                      </a:lnTo>
                      <a:lnTo>
                        <a:pt x="112" y="63"/>
                      </a:lnTo>
                      <a:lnTo>
                        <a:pt x="104" y="65"/>
                      </a:lnTo>
                      <a:lnTo>
                        <a:pt x="92" y="68"/>
                      </a:lnTo>
                      <a:lnTo>
                        <a:pt x="80" y="69"/>
                      </a:lnTo>
                      <a:lnTo>
                        <a:pt x="72" y="69"/>
                      </a:lnTo>
                      <a:lnTo>
                        <a:pt x="69" y="69"/>
                      </a:lnTo>
                      <a:lnTo>
                        <a:pt x="6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8" name="Freeform 380"/>
                <p:cNvSpPr>
                  <a:spLocks/>
                </p:cNvSpPr>
                <p:nvPr/>
              </p:nvSpPr>
              <p:spPr bwMode="auto">
                <a:xfrm>
                  <a:off x="1425" y="-10256"/>
                  <a:ext cx="11" cy="38"/>
                </a:xfrm>
                <a:custGeom>
                  <a:avLst/>
                  <a:gdLst>
                    <a:gd name="T0" fmla="*/ 0 w 11"/>
                    <a:gd name="T1" fmla="*/ 28 h 38"/>
                    <a:gd name="T2" fmla="*/ 3 w 11"/>
                    <a:gd name="T3" fmla="*/ 33 h 38"/>
                    <a:gd name="T4" fmla="*/ 11 w 11"/>
                    <a:gd name="T5" fmla="*/ 38 h 38"/>
                    <a:gd name="T6" fmla="*/ 11 w 11"/>
                    <a:gd name="T7" fmla="*/ 0 h 38"/>
                    <a:gd name="T8" fmla="*/ 0 w 11"/>
                    <a:gd name="T9" fmla="*/ 10 h 38"/>
                    <a:gd name="T10" fmla="*/ 0 w 11"/>
                    <a:gd name="T11" fmla="*/ 2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38">
                      <a:moveTo>
                        <a:pt x="0" y="28"/>
                      </a:moveTo>
                      <a:lnTo>
                        <a:pt x="3" y="33"/>
                      </a:lnTo>
                      <a:lnTo>
                        <a:pt x="11" y="38"/>
                      </a:lnTo>
                      <a:lnTo>
                        <a:pt x="11" y="0"/>
                      </a:lnTo>
                      <a:lnTo>
                        <a:pt x="0" y="1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9" name="Freeform 381"/>
                <p:cNvSpPr>
                  <a:spLocks/>
                </p:cNvSpPr>
                <p:nvPr/>
              </p:nvSpPr>
              <p:spPr bwMode="auto">
                <a:xfrm>
                  <a:off x="1436" y="-10258"/>
                  <a:ext cx="11" cy="43"/>
                </a:xfrm>
                <a:custGeom>
                  <a:avLst/>
                  <a:gdLst>
                    <a:gd name="T0" fmla="*/ 0 w 11"/>
                    <a:gd name="T1" fmla="*/ 40 h 43"/>
                    <a:gd name="T2" fmla="*/ 2 w 11"/>
                    <a:gd name="T3" fmla="*/ 41 h 43"/>
                    <a:gd name="T4" fmla="*/ 11 w 11"/>
                    <a:gd name="T5" fmla="*/ 43 h 43"/>
                    <a:gd name="T6" fmla="*/ 11 w 11"/>
                    <a:gd name="T7" fmla="*/ 0 h 43"/>
                    <a:gd name="T8" fmla="*/ 2 w 11"/>
                    <a:gd name="T9" fmla="*/ 1 h 43"/>
                    <a:gd name="T10" fmla="*/ 0 w 11"/>
                    <a:gd name="T11" fmla="*/ 2 h 43"/>
                    <a:gd name="T12" fmla="*/ 0 w 11"/>
                    <a:gd name="T13" fmla="*/ 4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43">
                      <a:moveTo>
                        <a:pt x="0" y="40"/>
                      </a:moveTo>
                      <a:lnTo>
                        <a:pt x="2" y="41"/>
                      </a:lnTo>
                      <a:lnTo>
                        <a:pt x="11" y="43"/>
                      </a:lnTo>
                      <a:lnTo>
                        <a:pt x="11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90" name="Freeform 382"/>
                <p:cNvSpPr>
                  <a:spLocks/>
                </p:cNvSpPr>
                <p:nvPr/>
              </p:nvSpPr>
              <p:spPr bwMode="auto">
                <a:xfrm>
                  <a:off x="1447" y="-10261"/>
                  <a:ext cx="11" cy="49"/>
                </a:xfrm>
                <a:custGeom>
                  <a:avLst/>
                  <a:gdLst>
                    <a:gd name="T0" fmla="*/ 0 w 11"/>
                    <a:gd name="T1" fmla="*/ 46 h 49"/>
                    <a:gd name="T2" fmla="*/ 11 w 11"/>
                    <a:gd name="T3" fmla="*/ 49 h 49"/>
                    <a:gd name="T4" fmla="*/ 11 w 11"/>
                    <a:gd name="T5" fmla="*/ 0 h 49"/>
                    <a:gd name="T6" fmla="*/ 0 w 11"/>
                    <a:gd name="T7" fmla="*/ 3 h 49"/>
                    <a:gd name="T8" fmla="*/ 0 w 11"/>
                    <a:gd name="T9" fmla="*/ 4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49">
                      <a:moveTo>
                        <a:pt x="0" y="46"/>
                      </a:moveTo>
                      <a:lnTo>
                        <a:pt x="11" y="49"/>
                      </a:lnTo>
                      <a:lnTo>
                        <a:pt x="11" y="0"/>
                      </a:lnTo>
                      <a:lnTo>
                        <a:pt x="0" y="3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91" name="Freeform 383"/>
                <p:cNvSpPr>
                  <a:spLocks/>
                </p:cNvSpPr>
                <p:nvPr/>
              </p:nvSpPr>
              <p:spPr bwMode="auto">
                <a:xfrm>
                  <a:off x="1481" y="-10263"/>
                  <a:ext cx="12" cy="53"/>
                </a:xfrm>
                <a:custGeom>
                  <a:avLst/>
                  <a:gdLst>
                    <a:gd name="T0" fmla="*/ 1 w 12"/>
                    <a:gd name="T1" fmla="*/ 53 h 53"/>
                    <a:gd name="T2" fmla="*/ 12 w 12"/>
                    <a:gd name="T3" fmla="*/ 53 h 53"/>
                    <a:gd name="T4" fmla="*/ 12 w 12"/>
                    <a:gd name="T5" fmla="*/ 1 h 53"/>
                    <a:gd name="T6" fmla="*/ 1 w 12"/>
                    <a:gd name="T7" fmla="*/ 0 h 53"/>
                    <a:gd name="T8" fmla="*/ 0 w 12"/>
                    <a:gd name="T9" fmla="*/ 0 h 53"/>
                    <a:gd name="T10" fmla="*/ 0 w 12"/>
                    <a:gd name="T11" fmla="*/ 53 h 53"/>
                    <a:gd name="T12" fmla="*/ 1 w 12"/>
                    <a:gd name="T1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53">
                      <a:moveTo>
                        <a:pt x="1" y="53"/>
                      </a:moveTo>
                      <a:lnTo>
                        <a:pt x="12" y="53"/>
                      </a:lnTo>
                      <a:lnTo>
                        <a:pt x="1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" y="53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92" name="Freeform 384"/>
                <p:cNvSpPr>
                  <a:spLocks/>
                </p:cNvSpPr>
                <p:nvPr/>
              </p:nvSpPr>
              <p:spPr bwMode="auto">
                <a:xfrm>
                  <a:off x="1471" y="-10263"/>
                  <a:ext cx="10" cy="53"/>
                </a:xfrm>
                <a:custGeom>
                  <a:avLst/>
                  <a:gdLst>
                    <a:gd name="T0" fmla="*/ 0 w 10"/>
                    <a:gd name="T1" fmla="*/ 52 h 53"/>
                    <a:gd name="T2" fmla="*/ 10 w 10"/>
                    <a:gd name="T3" fmla="*/ 53 h 53"/>
                    <a:gd name="T4" fmla="*/ 10 w 10"/>
                    <a:gd name="T5" fmla="*/ 0 h 53"/>
                    <a:gd name="T6" fmla="*/ 0 w 10"/>
                    <a:gd name="T7" fmla="*/ 1 h 53"/>
                    <a:gd name="T8" fmla="*/ 0 w 10"/>
                    <a:gd name="T9" fmla="*/ 5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53">
                      <a:moveTo>
                        <a:pt x="0" y="52"/>
                      </a:moveTo>
                      <a:lnTo>
                        <a:pt x="10" y="53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93" name="Freeform 385"/>
                <p:cNvSpPr>
                  <a:spLocks/>
                </p:cNvSpPr>
                <p:nvPr/>
              </p:nvSpPr>
              <p:spPr bwMode="auto">
                <a:xfrm>
                  <a:off x="1458" y="-10262"/>
                  <a:ext cx="13" cy="51"/>
                </a:xfrm>
                <a:custGeom>
                  <a:avLst/>
                  <a:gdLst>
                    <a:gd name="T0" fmla="*/ 0 w 13"/>
                    <a:gd name="T1" fmla="*/ 50 h 51"/>
                    <a:gd name="T2" fmla="*/ 13 w 13"/>
                    <a:gd name="T3" fmla="*/ 51 h 51"/>
                    <a:gd name="T4" fmla="*/ 13 w 13"/>
                    <a:gd name="T5" fmla="*/ 0 h 51"/>
                    <a:gd name="T6" fmla="*/ 0 w 13"/>
                    <a:gd name="T7" fmla="*/ 1 h 51"/>
                    <a:gd name="T8" fmla="*/ 0 w 13"/>
                    <a:gd name="T9" fmla="*/ 5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51">
                      <a:moveTo>
                        <a:pt x="0" y="50"/>
                      </a:moveTo>
                      <a:lnTo>
                        <a:pt x="13" y="51"/>
                      </a:lnTo>
                      <a:lnTo>
                        <a:pt x="13" y="0"/>
                      </a:lnTo>
                      <a:lnTo>
                        <a:pt x="0" y="1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94" name="Freeform 386"/>
                <p:cNvSpPr>
                  <a:spLocks/>
                </p:cNvSpPr>
                <p:nvPr/>
              </p:nvSpPr>
              <p:spPr bwMode="auto">
                <a:xfrm>
                  <a:off x="1422" y="-10246"/>
                  <a:ext cx="3" cy="18"/>
                </a:xfrm>
                <a:custGeom>
                  <a:avLst/>
                  <a:gdLst>
                    <a:gd name="T0" fmla="*/ 3 w 3"/>
                    <a:gd name="T1" fmla="*/ 0 h 18"/>
                    <a:gd name="T2" fmla="*/ 0 w 3"/>
                    <a:gd name="T3" fmla="*/ 9 h 18"/>
                    <a:gd name="T4" fmla="*/ 0 w 3"/>
                    <a:gd name="T5" fmla="*/ 13 h 18"/>
                    <a:gd name="T6" fmla="*/ 3 w 3"/>
                    <a:gd name="T7" fmla="*/ 18 h 18"/>
                    <a:gd name="T8" fmla="*/ 3 w 3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8">
                      <a:moveTo>
                        <a:pt x="3" y="0"/>
                      </a:move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3" y="1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95" name="Freeform 387"/>
                <p:cNvSpPr>
                  <a:spLocks/>
                </p:cNvSpPr>
                <p:nvPr/>
              </p:nvSpPr>
              <p:spPr bwMode="auto">
                <a:xfrm>
                  <a:off x="1493" y="-10262"/>
                  <a:ext cx="12" cy="52"/>
                </a:xfrm>
                <a:custGeom>
                  <a:avLst/>
                  <a:gdLst>
                    <a:gd name="T0" fmla="*/ 0 w 12"/>
                    <a:gd name="T1" fmla="*/ 0 h 52"/>
                    <a:gd name="T2" fmla="*/ 0 w 12"/>
                    <a:gd name="T3" fmla="*/ 52 h 52"/>
                    <a:gd name="T4" fmla="*/ 5 w 12"/>
                    <a:gd name="T5" fmla="*/ 51 h 52"/>
                    <a:gd name="T6" fmla="*/ 12 w 12"/>
                    <a:gd name="T7" fmla="*/ 51 h 52"/>
                    <a:gd name="T8" fmla="*/ 12 w 12"/>
                    <a:gd name="T9" fmla="*/ 1 h 52"/>
                    <a:gd name="T10" fmla="*/ 0 w 12"/>
                    <a:gd name="T11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52">
                      <a:moveTo>
                        <a:pt x="0" y="0"/>
                      </a:moveTo>
                      <a:lnTo>
                        <a:pt x="0" y="52"/>
                      </a:lnTo>
                      <a:lnTo>
                        <a:pt x="5" y="51"/>
                      </a:lnTo>
                      <a:lnTo>
                        <a:pt x="12" y="51"/>
                      </a:lnTo>
                      <a:lnTo>
                        <a:pt x="1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96" name="Freeform 388"/>
                <p:cNvSpPr>
                  <a:spLocks/>
                </p:cNvSpPr>
                <p:nvPr/>
              </p:nvSpPr>
              <p:spPr bwMode="auto">
                <a:xfrm>
                  <a:off x="1505" y="-10261"/>
                  <a:ext cx="11" cy="50"/>
                </a:xfrm>
                <a:custGeom>
                  <a:avLst/>
                  <a:gdLst>
                    <a:gd name="T0" fmla="*/ 11 w 11"/>
                    <a:gd name="T1" fmla="*/ 1 h 50"/>
                    <a:gd name="T2" fmla="*/ 0 w 11"/>
                    <a:gd name="T3" fmla="*/ 0 h 50"/>
                    <a:gd name="T4" fmla="*/ 0 w 11"/>
                    <a:gd name="T5" fmla="*/ 50 h 50"/>
                    <a:gd name="T6" fmla="*/ 11 w 11"/>
                    <a:gd name="T7" fmla="*/ 48 h 50"/>
                    <a:gd name="T8" fmla="*/ 11 w 11"/>
                    <a:gd name="T9" fmla="*/ 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50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11" y="48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97" name="Freeform 389"/>
                <p:cNvSpPr>
                  <a:spLocks/>
                </p:cNvSpPr>
                <p:nvPr/>
              </p:nvSpPr>
              <p:spPr bwMode="auto">
                <a:xfrm>
                  <a:off x="1527" y="-10257"/>
                  <a:ext cx="13" cy="40"/>
                </a:xfrm>
                <a:custGeom>
                  <a:avLst/>
                  <a:gdLst>
                    <a:gd name="T0" fmla="*/ 1 w 13"/>
                    <a:gd name="T1" fmla="*/ 0 h 40"/>
                    <a:gd name="T2" fmla="*/ 0 w 13"/>
                    <a:gd name="T3" fmla="*/ 0 h 40"/>
                    <a:gd name="T4" fmla="*/ 0 w 13"/>
                    <a:gd name="T5" fmla="*/ 40 h 40"/>
                    <a:gd name="T6" fmla="*/ 1 w 13"/>
                    <a:gd name="T7" fmla="*/ 40 h 40"/>
                    <a:gd name="T8" fmla="*/ 8 w 13"/>
                    <a:gd name="T9" fmla="*/ 35 h 40"/>
                    <a:gd name="T10" fmla="*/ 13 w 13"/>
                    <a:gd name="T11" fmla="*/ 32 h 40"/>
                    <a:gd name="T12" fmla="*/ 13 w 13"/>
                    <a:gd name="T13" fmla="*/ 7 h 40"/>
                    <a:gd name="T14" fmla="*/ 8 w 13"/>
                    <a:gd name="T15" fmla="*/ 4 h 40"/>
                    <a:gd name="T16" fmla="*/ 4 w 13"/>
                    <a:gd name="T17" fmla="*/ 1 h 40"/>
                    <a:gd name="T18" fmla="*/ 1 w 13"/>
                    <a:gd name="T19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40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8" y="35"/>
                      </a:lnTo>
                      <a:lnTo>
                        <a:pt x="13" y="32"/>
                      </a:lnTo>
                      <a:lnTo>
                        <a:pt x="13" y="7"/>
                      </a:lnTo>
                      <a:lnTo>
                        <a:pt x="8" y="4"/>
                      </a:lnTo>
                      <a:lnTo>
                        <a:pt x="4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98" name="Freeform 390"/>
                <p:cNvSpPr>
                  <a:spLocks/>
                </p:cNvSpPr>
                <p:nvPr/>
              </p:nvSpPr>
              <p:spPr bwMode="auto">
                <a:xfrm>
                  <a:off x="1516" y="-10260"/>
                  <a:ext cx="11" cy="47"/>
                </a:xfrm>
                <a:custGeom>
                  <a:avLst/>
                  <a:gdLst>
                    <a:gd name="T0" fmla="*/ 11 w 11"/>
                    <a:gd name="T1" fmla="*/ 3 h 47"/>
                    <a:gd name="T2" fmla="*/ 0 w 11"/>
                    <a:gd name="T3" fmla="*/ 0 h 47"/>
                    <a:gd name="T4" fmla="*/ 0 w 11"/>
                    <a:gd name="T5" fmla="*/ 47 h 47"/>
                    <a:gd name="T6" fmla="*/ 5 w 11"/>
                    <a:gd name="T7" fmla="*/ 44 h 47"/>
                    <a:gd name="T8" fmla="*/ 7 w 11"/>
                    <a:gd name="T9" fmla="*/ 43 h 47"/>
                    <a:gd name="T10" fmla="*/ 11 w 11"/>
                    <a:gd name="T11" fmla="*/ 43 h 47"/>
                    <a:gd name="T12" fmla="*/ 11 w 11"/>
                    <a:gd name="T13" fmla="*/ 3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47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47"/>
                      </a:lnTo>
                      <a:lnTo>
                        <a:pt x="5" y="44"/>
                      </a:lnTo>
                      <a:lnTo>
                        <a:pt x="7" y="43"/>
                      </a:lnTo>
                      <a:lnTo>
                        <a:pt x="11" y="43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99" name="Freeform 391"/>
                <p:cNvSpPr>
                  <a:spLocks/>
                </p:cNvSpPr>
                <p:nvPr/>
              </p:nvSpPr>
              <p:spPr bwMode="auto">
                <a:xfrm>
                  <a:off x="1540" y="-10250"/>
                  <a:ext cx="5" cy="25"/>
                </a:xfrm>
                <a:custGeom>
                  <a:avLst/>
                  <a:gdLst>
                    <a:gd name="T0" fmla="*/ 5 w 5"/>
                    <a:gd name="T1" fmla="*/ 13 h 25"/>
                    <a:gd name="T2" fmla="*/ 3 w 5"/>
                    <a:gd name="T3" fmla="*/ 5 h 25"/>
                    <a:gd name="T4" fmla="*/ 0 w 5"/>
                    <a:gd name="T5" fmla="*/ 0 h 25"/>
                    <a:gd name="T6" fmla="*/ 0 w 5"/>
                    <a:gd name="T7" fmla="*/ 25 h 25"/>
                    <a:gd name="T8" fmla="*/ 0 w 5"/>
                    <a:gd name="T9" fmla="*/ 23 h 25"/>
                    <a:gd name="T10" fmla="*/ 0 w 5"/>
                    <a:gd name="T11" fmla="*/ 22 h 25"/>
                    <a:gd name="T12" fmla="*/ 1 w 5"/>
                    <a:gd name="T13" fmla="*/ 22 h 25"/>
                    <a:gd name="T14" fmla="*/ 3 w 5"/>
                    <a:gd name="T15" fmla="*/ 19 h 25"/>
                    <a:gd name="T16" fmla="*/ 3 w 5"/>
                    <a:gd name="T17" fmla="*/ 15 h 25"/>
                    <a:gd name="T18" fmla="*/ 5 w 5"/>
                    <a:gd name="T19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25">
                      <a:moveTo>
                        <a:pt x="5" y="13"/>
                      </a:move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3" y="19"/>
                      </a:lnTo>
                      <a:lnTo>
                        <a:pt x="3" y="15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0" name="Freeform 392"/>
                <p:cNvSpPr>
                  <a:spLocks/>
                </p:cNvSpPr>
                <p:nvPr/>
              </p:nvSpPr>
              <p:spPr bwMode="auto">
                <a:xfrm>
                  <a:off x="1415" y="-10162"/>
                  <a:ext cx="135" cy="60"/>
                </a:xfrm>
                <a:custGeom>
                  <a:avLst/>
                  <a:gdLst>
                    <a:gd name="T0" fmla="*/ 18 w 135"/>
                    <a:gd name="T1" fmla="*/ 39 h 60"/>
                    <a:gd name="T2" fmla="*/ 23 w 135"/>
                    <a:gd name="T3" fmla="*/ 36 h 60"/>
                    <a:gd name="T4" fmla="*/ 118 w 135"/>
                    <a:gd name="T5" fmla="*/ 36 h 60"/>
                    <a:gd name="T6" fmla="*/ 127 w 135"/>
                    <a:gd name="T7" fmla="*/ 40 h 60"/>
                    <a:gd name="T8" fmla="*/ 130 w 135"/>
                    <a:gd name="T9" fmla="*/ 52 h 60"/>
                    <a:gd name="T10" fmla="*/ 130 w 135"/>
                    <a:gd name="T11" fmla="*/ 60 h 60"/>
                    <a:gd name="T12" fmla="*/ 135 w 135"/>
                    <a:gd name="T13" fmla="*/ 60 h 60"/>
                    <a:gd name="T14" fmla="*/ 135 w 135"/>
                    <a:gd name="T15" fmla="*/ 0 h 60"/>
                    <a:gd name="T16" fmla="*/ 130 w 135"/>
                    <a:gd name="T17" fmla="*/ 0 h 60"/>
                    <a:gd name="T18" fmla="*/ 130 w 135"/>
                    <a:gd name="T19" fmla="*/ 7 h 60"/>
                    <a:gd name="T20" fmla="*/ 127 w 135"/>
                    <a:gd name="T21" fmla="*/ 19 h 60"/>
                    <a:gd name="T22" fmla="*/ 118 w 135"/>
                    <a:gd name="T23" fmla="*/ 24 h 60"/>
                    <a:gd name="T24" fmla="*/ 0 w 135"/>
                    <a:gd name="T25" fmla="*/ 24 h 60"/>
                    <a:gd name="T26" fmla="*/ 0 w 135"/>
                    <a:gd name="T27" fmla="*/ 27 h 60"/>
                    <a:gd name="T28" fmla="*/ 10 w 135"/>
                    <a:gd name="T29" fmla="*/ 36 h 60"/>
                    <a:gd name="T30" fmla="*/ 12 w 135"/>
                    <a:gd name="T31" fmla="*/ 52 h 60"/>
                    <a:gd name="T32" fmla="*/ 12 w 135"/>
                    <a:gd name="T33" fmla="*/ 60 h 60"/>
                    <a:gd name="T34" fmla="*/ 17 w 135"/>
                    <a:gd name="T35" fmla="*/ 60 h 60"/>
                    <a:gd name="T36" fmla="*/ 17 w 135"/>
                    <a:gd name="T37" fmla="*/ 46 h 60"/>
                    <a:gd name="T38" fmla="*/ 18 w 135"/>
                    <a:gd name="T39" fmla="*/ 39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35" h="60">
                      <a:moveTo>
                        <a:pt x="18" y="39"/>
                      </a:moveTo>
                      <a:lnTo>
                        <a:pt x="23" y="36"/>
                      </a:lnTo>
                      <a:lnTo>
                        <a:pt x="118" y="36"/>
                      </a:lnTo>
                      <a:lnTo>
                        <a:pt x="127" y="40"/>
                      </a:lnTo>
                      <a:lnTo>
                        <a:pt x="130" y="52"/>
                      </a:lnTo>
                      <a:lnTo>
                        <a:pt x="130" y="60"/>
                      </a:lnTo>
                      <a:lnTo>
                        <a:pt x="135" y="60"/>
                      </a:lnTo>
                      <a:lnTo>
                        <a:pt x="135" y="0"/>
                      </a:lnTo>
                      <a:lnTo>
                        <a:pt x="130" y="0"/>
                      </a:lnTo>
                      <a:lnTo>
                        <a:pt x="130" y="7"/>
                      </a:lnTo>
                      <a:lnTo>
                        <a:pt x="127" y="19"/>
                      </a:lnTo>
                      <a:lnTo>
                        <a:pt x="118" y="24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10" y="36"/>
                      </a:lnTo>
                      <a:lnTo>
                        <a:pt x="12" y="52"/>
                      </a:lnTo>
                      <a:lnTo>
                        <a:pt x="12" y="60"/>
                      </a:lnTo>
                      <a:lnTo>
                        <a:pt x="17" y="60"/>
                      </a:lnTo>
                      <a:lnTo>
                        <a:pt x="17" y="46"/>
                      </a:lnTo>
                      <a:lnTo>
                        <a:pt x="18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1" name="Freeform 393"/>
                <p:cNvSpPr>
                  <a:spLocks/>
                </p:cNvSpPr>
                <p:nvPr/>
              </p:nvSpPr>
              <p:spPr bwMode="auto">
                <a:xfrm>
                  <a:off x="1422" y="-9375"/>
                  <a:ext cx="135" cy="85"/>
                </a:xfrm>
                <a:custGeom>
                  <a:avLst/>
                  <a:gdLst>
                    <a:gd name="T0" fmla="*/ 50 w 135"/>
                    <a:gd name="T1" fmla="*/ 0 h 85"/>
                    <a:gd name="T2" fmla="*/ 25 w 135"/>
                    <a:gd name="T3" fmla="*/ 7 h 85"/>
                    <a:gd name="T4" fmla="*/ 8 w 135"/>
                    <a:gd name="T5" fmla="*/ 18 h 85"/>
                    <a:gd name="T6" fmla="*/ 0 w 135"/>
                    <a:gd name="T7" fmla="*/ 33 h 85"/>
                    <a:gd name="T8" fmla="*/ 0 w 135"/>
                    <a:gd name="T9" fmla="*/ 50 h 85"/>
                    <a:gd name="T10" fmla="*/ 9 w 135"/>
                    <a:gd name="T11" fmla="*/ 65 h 85"/>
                    <a:gd name="T12" fmla="*/ 26 w 135"/>
                    <a:gd name="T13" fmla="*/ 78 h 85"/>
                    <a:gd name="T14" fmla="*/ 51 w 135"/>
                    <a:gd name="T15" fmla="*/ 84 h 85"/>
                    <a:gd name="T16" fmla="*/ 81 w 135"/>
                    <a:gd name="T17" fmla="*/ 84 h 85"/>
                    <a:gd name="T18" fmla="*/ 100 w 135"/>
                    <a:gd name="T19" fmla="*/ 79 h 85"/>
                    <a:gd name="T20" fmla="*/ 106 w 135"/>
                    <a:gd name="T21" fmla="*/ 78 h 85"/>
                    <a:gd name="T22" fmla="*/ 124 w 135"/>
                    <a:gd name="T23" fmla="*/ 65 h 85"/>
                    <a:gd name="T24" fmla="*/ 130 w 135"/>
                    <a:gd name="T25" fmla="*/ 59 h 85"/>
                    <a:gd name="T26" fmla="*/ 134 w 135"/>
                    <a:gd name="T27" fmla="*/ 50 h 85"/>
                    <a:gd name="T28" fmla="*/ 134 w 135"/>
                    <a:gd name="T29" fmla="*/ 33 h 85"/>
                    <a:gd name="T30" fmla="*/ 124 w 135"/>
                    <a:gd name="T31" fmla="*/ 18 h 85"/>
                    <a:gd name="T32" fmla="*/ 105 w 135"/>
                    <a:gd name="T33" fmla="*/ 7 h 85"/>
                    <a:gd name="T34" fmla="*/ 80 w 135"/>
                    <a:gd name="T35" fmla="*/ 0 h 85"/>
                    <a:gd name="T36" fmla="*/ 66 w 135"/>
                    <a:gd name="T37" fmla="*/ 70 h 85"/>
                    <a:gd name="T38" fmla="*/ 40 w 135"/>
                    <a:gd name="T39" fmla="*/ 68 h 85"/>
                    <a:gd name="T40" fmla="*/ 23 w 135"/>
                    <a:gd name="T41" fmla="*/ 63 h 85"/>
                    <a:gd name="T42" fmla="*/ 9 w 135"/>
                    <a:gd name="T43" fmla="*/ 54 h 85"/>
                    <a:gd name="T44" fmla="*/ 5 w 135"/>
                    <a:gd name="T45" fmla="*/ 43 h 85"/>
                    <a:gd name="T46" fmla="*/ 23 w 135"/>
                    <a:gd name="T47" fmla="*/ 23 h 85"/>
                    <a:gd name="T48" fmla="*/ 113 w 135"/>
                    <a:gd name="T49" fmla="*/ 23 h 85"/>
                    <a:gd name="T50" fmla="*/ 124 w 135"/>
                    <a:gd name="T51" fmla="*/ 32 h 85"/>
                    <a:gd name="T52" fmla="*/ 128 w 135"/>
                    <a:gd name="T53" fmla="*/ 43 h 85"/>
                    <a:gd name="T54" fmla="*/ 124 w 135"/>
                    <a:gd name="T55" fmla="*/ 54 h 85"/>
                    <a:gd name="T56" fmla="*/ 113 w 135"/>
                    <a:gd name="T57" fmla="*/ 63 h 85"/>
                    <a:gd name="T58" fmla="*/ 93 w 135"/>
                    <a:gd name="T59" fmla="*/ 68 h 85"/>
                    <a:gd name="T60" fmla="*/ 73 w 135"/>
                    <a:gd name="T61" fmla="*/ 69 h 85"/>
                    <a:gd name="T62" fmla="*/ 66 w 135"/>
                    <a:gd name="T63" fmla="*/ 7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5" h="85">
                      <a:moveTo>
                        <a:pt x="66" y="0"/>
                      </a:moveTo>
                      <a:lnTo>
                        <a:pt x="50" y="0"/>
                      </a:lnTo>
                      <a:lnTo>
                        <a:pt x="38" y="3"/>
                      </a:lnTo>
                      <a:lnTo>
                        <a:pt x="25" y="7"/>
                      </a:lnTo>
                      <a:lnTo>
                        <a:pt x="16" y="13"/>
                      </a:lnTo>
                      <a:lnTo>
                        <a:pt x="8" y="18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9" y="65"/>
                      </a:lnTo>
                      <a:lnTo>
                        <a:pt x="18" y="73"/>
                      </a:lnTo>
                      <a:lnTo>
                        <a:pt x="26" y="78"/>
                      </a:lnTo>
                      <a:lnTo>
                        <a:pt x="39" y="82"/>
                      </a:lnTo>
                      <a:lnTo>
                        <a:pt x="51" y="84"/>
                      </a:lnTo>
                      <a:lnTo>
                        <a:pt x="66" y="85"/>
                      </a:lnTo>
                      <a:lnTo>
                        <a:pt x="81" y="84"/>
                      </a:lnTo>
                      <a:lnTo>
                        <a:pt x="95" y="82"/>
                      </a:lnTo>
                      <a:lnTo>
                        <a:pt x="100" y="79"/>
                      </a:lnTo>
                      <a:lnTo>
                        <a:pt x="103" y="78"/>
                      </a:lnTo>
                      <a:lnTo>
                        <a:pt x="106" y="78"/>
                      </a:lnTo>
                      <a:lnTo>
                        <a:pt x="116" y="73"/>
                      </a:lnTo>
                      <a:lnTo>
                        <a:pt x="124" y="65"/>
                      </a:lnTo>
                      <a:lnTo>
                        <a:pt x="126" y="62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0"/>
                      </a:lnTo>
                      <a:lnTo>
                        <a:pt x="135" y="43"/>
                      </a:lnTo>
                      <a:lnTo>
                        <a:pt x="134" y="33"/>
                      </a:lnTo>
                      <a:lnTo>
                        <a:pt x="130" y="25"/>
                      </a:lnTo>
                      <a:lnTo>
                        <a:pt x="124" y="18"/>
                      </a:lnTo>
                      <a:lnTo>
                        <a:pt x="116" y="13"/>
                      </a:lnTo>
                      <a:lnTo>
                        <a:pt x="105" y="7"/>
                      </a:lnTo>
                      <a:lnTo>
                        <a:pt x="94" y="3"/>
                      </a:lnTo>
                      <a:lnTo>
                        <a:pt x="80" y="0"/>
                      </a:lnTo>
                      <a:lnTo>
                        <a:pt x="66" y="0"/>
                      </a:lnTo>
                      <a:close/>
                      <a:moveTo>
                        <a:pt x="66" y="70"/>
                      </a:moveTo>
                      <a:lnTo>
                        <a:pt x="51" y="69"/>
                      </a:lnTo>
                      <a:lnTo>
                        <a:pt x="40" y="68"/>
                      </a:lnTo>
                      <a:lnTo>
                        <a:pt x="30" y="65"/>
                      </a:lnTo>
                      <a:lnTo>
                        <a:pt x="23" y="63"/>
                      </a:lnTo>
                      <a:lnTo>
                        <a:pt x="14" y="58"/>
                      </a:lnTo>
                      <a:lnTo>
                        <a:pt x="9" y="54"/>
                      </a:lnTo>
                      <a:lnTo>
                        <a:pt x="5" y="48"/>
                      </a:lnTo>
                      <a:lnTo>
                        <a:pt x="5" y="43"/>
                      </a:lnTo>
                      <a:lnTo>
                        <a:pt x="9" y="32"/>
                      </a:lnTo>
                      <a:lnTo>
                        <a:pt x="23" y="23"/>
                      </a:lnTo>
                      <a:lnTo>
                        <a:pt x="66" y="17"/>
                      </a:lnTo>
                      <a:lnTo>
                        <a:pt x="113" y="23"/>
                      </a:lnTo>
                      <a:lnTo>
                        <a:pt x="119" y="27"/>
                      </a:lnTo>
                      <a:lnTo>
                        <a:pt x="124" y="32"/>
                      </a:lnTo>
                      <a:lnTo>
                        <a:pt x="126" y="37"/>
                      </a:lnTo>
                      <a:lnTo>
                        <a:pt x="128" y="43"/>
                      </a:lnTo>
                      <a:lnTo>
                        <a:pt x="126" y="48"/>
                      </a:lnTo>
                      <a:lnTo>
                        <a:pt x="124" y="54"/>
                      </a:lnTo>
                      <a:lnTo>
                        <a:pt x="119" y="58"/>
                      </a:lnTo>
                      <a:lnTo>
                        <a:pt x="113" y="63"/>
                      </a:lnTo>
                      <a:lnTo>
                        <a:pt x="103" y="65"/>
                      </a:lnTo>
                      <a:lnTo>
                        <a:pt x="93" y="68"/>
                      </a:lnTo>
                      <a:lnTo>
                        <a:pt x="80" y="69"/>
                      </a:lnTo>
                      <a:lnTo>
                        <a:pt x="73" y="69"/>
                      </a:lnTo>
                      <a:lnTo>
                        <a:pt x="69" y="69"/>
                      </a:lnTo>
                      <a:lnTo>
                        <a:pt x="6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2" name="Freeform 394"/>
                <p:cNvSpPr>
                  <a:spLocks/>
                </p:cNvSpPr>
                <p:nvPr/>
              </p:nvSpPr>
              <p:spPr bwMode="auto">
                <a:xfrm>
                  <a:off x="1447" y="-9355"/>
                  <a:ext cx="11" cy="48"/>
                </a:xfrm>
                <a:custGeom>
                  <a:avLst/>
                  <a:gdLst>
                    <a:gd name="T0" fmla="*/ 11 w 11"/>
                    <a:gd name="T1" fmla="*/ 0 h 48"/>
                    <a:gd name="T2" fmla="*/ 0 w 11"/>
                    <a:gd name="T3" fmla="*/ 2 h 48"/>
                    <a:gd name="T4" fmla="*/ 0 w 11"/>
                    <a:gd name="T5" fmla="*/ 44 h 48"/>
                    <a:gd name="T6" fmla="*/ 11 w 11"/>
                    <a:gd name="T7" fmla="*/ 48 h 48"/>
                    <a:gd name="T8" fmla="*/ 11 w 11"/>
                    <a:gd name="T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48">
                      <a:moveTo>
                        <a:pt x="11" y="0"/>
                      </a:moveTo>
                      <a:lnTo>
                        <a:pt x="0" y="2"/>
                      </a:lnTo>
                      <a:lnTo>
                        <a:pt x="0" y="44"/>
                      </a:lnTo>
                      <a:lnTo>
                        <a:pt x="11" y="4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3" name="Freeform 395"/>
                <p:cNvSpPr>
                  <a:spLocks/>
                </p:cNvSpPr>
                <p:nvPr/>
              </p:nvSpPr>
              <p:spPr bwMode="auto">
                <a:xfrm>
                  <a:off x="1436" y="-9353"/>
                  <a:ext cx="11" cy="42"/>
                </a:xfrm>
                <a:custGeom>
                  <a:avLst/>
                  <a:gdLst>
                    <a:gd name="T0" fmla="*/ 11 w 11"/>
                    <a:gd name="T1" fmla="*/ 0 h 42"/>
                    <a:gd name="T2" fmla="*/ 9 w 11"/>
                    <a:gd name="T3" fmla="*/ 1 h 42"/>
                    <a:gd name="T4" fmla="*/ 0 w 11"/>
                    <a:gd name="T5" fmla="*/ 5 h 42"/>
                    <a:gd name="T6" fmla="*/ 0 w 11"/>
                    <a:gd name="T7" fmla="*/ 36 h 42"/>
                    <a:gd name="T8" fmla="*/ 9 w 11"/>
                    <a:gd name="T9" fmla="*/ 41 h 42"/>
                    <a:gd name="T10" fmla="*/ 11 w 11"/>
                    <a:gd name="T11" fmla="*/ 42 h 42"/>
                    <a:gd name="T12" fmla="*/ 11 w 11"/>
                    <a:gd name="T1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42">
                      <a:moveTo>
                        <a:pt x="11" y="0"/>
                      </a:moveTo>
                      <a:lnTo>
                        <a:pt x="9" y="1"/>
                      </a:lnTo>
                      <a:lnTo>
                        <a:pt x="0" y="5"/>
                      </a:lnTo>
                      <a:lnTo>
                        <a:pt x="0" y="36"/>
                      </a:lnTo>
                      <a:lnTo>
                        <a:pt x="9" y="41"/>
                      </a:lnTo>
                      <a:lnTo>
                        <a:pt x="11" y="4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4" name="Freeform 396"/>
                <p:cNvSpPr>
                  <a:spLocks/>
                </p:cNvSpPr>
                <p:nvPr/>
              </p:nvSpPr>
              <p:spPr bwMode="auto">
                <a:xfrm>
                  <a:off x="1427" y="-9348"/>
                  <a:ext cx="9" cy="31"/>
                </a:xfrm>
                <a:custGeom>
                  <a:avLst/>
                  <a:gdLst>
                    <a:gd name="T0" fmla="*/ 9 w 9"/>
                    <a:gd name="T1" fmla="*/ 0 h 31"/>
                    <a:gd name="T2" fmla="*/ 1 w 9"/>
                    <a:gd name="T3" fmla="*/ 7 h 31"/>
                    <a:gd name="T4" fmla="*/ 0 w 9"/>
                    <a:gd name="T5" fmla="*/ 16 h 31"/>
                    <a:gd name="T6" fmla="*/ 1 w 9"/>
                    <a:gd name="T7" fmla="*/ 25 h 31"/>
                    <a:gd name="T8" fmla="*/ 4 w 9"/>
                    <a:gd name="T9" fmla="*/ 27 h 31"/>
                    <a:gd name="T10" fmla="*/ 9 w 9"/>
                    <a:gd name="T11" fmla="*/ 31 h 31"/>
                    <a:gd name="T12" fmla="*/ 9 w 9"/>
                    <a:gd name="T1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31">
                      <a:moveTo>
                        <a:pt x="9" y="0"/>
                      </a:moveTo>
                      <a:lnTo>
                        <a:pt x="1" y="7"/>
                      </a:lnTo>
                      <a:lnTo>
                        <a:pt x="0" y="16"/>
                      </a:lnTo>
                      <a:lnTo>
                        <a:pt x="1" y="25"/>
                      </a:lnTo>
                      <a:lnTo>
                        <a:pt x="4" y="27"/>
                      </a:lnTo>
                      <a:lnTo>
                        <a:pt x="9" y="3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5" name="Freeform 397"/>
                <p:cNvSpPr>
                  <a:spLocks/>
                </p:cNvSpPr>
                <p:nvPr/>
              </p:nvSpPr>
              <p:spPr bwMode="auto">
                <a:xfrm>
                  <a:off x="1481" y="-9358"/>
                  <a:ext cx="12" cy="53"/>
                </a:xfrm>
                <a:custGeom>
                  <a:avLst/>
                  <a:gdLst>
                    <a:gd name="T0" fmla="*/ 7 w 12"/>
                    <a:gd name="T1" fmla="*/ 53 h 53"/>
                    <a:gd name="T2" fmla="*/ 12 w 12"/>
                    <a:gd name="T3" fmla="*/ 53 h 53"/>
                    <a:gd name="T4" fmla="*/ 12 w 12"/>
                    <a:gd name="T5" fmla="*/ 0 h 53"/>
                    <a:gd name="T6" fmla="*/ 7 w 12"/>
                    <a:gd name="T7" fmla="*/ 0 h 53"/>
                    <a:gd name="T8" fmla="*/ 0 w 12"/>
                    <a:gd name="T9" fmla="*/ 1 h 53"/>
                    <a:gd name="T10" fmla="*/ 0 w 12"/>
                    <a:gd name="T11" fmla="*/ 53 h 53"/>
                    <a:gd name="T12" fmla="*/ 7 w 12"/>
                    <a:gd name="T1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53">
                      <a:moveTo>
                        <a:pt x="7" y="53"/>
                      </a:moveTo>
                      <a:lnTo>
                        <a:pt x="12" y="53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1"/>
                      </a:lnTo>
                      <a:lnTo>
                        <a:pt x="0" y="53"/>
                      </a:lnTo>
                      <a:lnTo>
                        <a:pt x="7" y="53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6" name="Freeform 398"/>
                <p:cNvSpPr>
                  <a:spLocks/>
                </p:cNvSpPr>
                <p:nvPr/>
              </p:nvSpPr>
              <p:spPr bwMode="auto">
                <a:xfrm>
                  <a:off x="1471" y="-9357"/>
                  <a:ext cx="10" cy="52"/>
                </a:xfrm>
                <a:custGeom>
                  <a:avLst/>
                  <a:gdLst>
                    <a:gd name="T0" fmla="*/ 0 w 10"/>
                    <a:gd name="T1" fmla="*/ 51 h 52"/>
                    <a:gd name="T2" fmla="*/ 10 w 10"/>
                    <a:gd name="T3" fmla="*/ 52 h 52"/>
                    <a:gd name="T4" fmla="*/ 10 w 10"/>
                    <a:gd name="T5" fmla="*/ 0 h 52"/>
                    <a:gd name="T6" fmla="*/ 0 w 10"/>
                    <a:gd name="T7" fmla="*/ 1 h 52"/>
                    <a:gd name="T8" fmla="*/ 0 w 10"/>
                    <a:gd name="T9" fmla="*/ 5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52">
                      <a:moveTo>
                        <a:pt x="0" y="51"/>
                      </a:moveTo>
                      <a:lnTo>
                        <a:pt x="10" y="52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7" name="Freeform 399"/>
                <p:cNvSpPr>
                  <a:spLocks/>
                </p:cNvSpPr>
                <p:nvPr/>
              </p:nvSpPr>
              <p:spPr bwMode="auto">
                <a:xfrm>
                  <a:off x="1493" y="-9358"/>
                  <a:ext cx="12" cy="53"/>
                </a:xfrm>
                <a:custGeom>
                  <a:avLst/>
                  <a:gdLst>
                    <a:gd name="T0" fmla="*/ 0 w 12"/>
                    <a:gd name="T1" fmla="*/ 0 h 53"/>
                    <a:gd name="T2" fmla="*/ 0 w 12"/>
                    <a:gd name="T3" fmla="*/ 53 h 53"/>
                    <a:gd name="T4" fmla="*/ 5 w 12"/>
                    <a:gd name="T5" fmla="*/ 52 h 53"/>
                    <a:gd name="T6" fmla="*/ 12 w 12"/>
                    <a:gd name="T7" fmla="*/ 52 h 53"/>
                    <a:gd name="T8" fmla="*/ 12 w 12"/>
                    <a:gd name="T9" fmla="*/ 2 h 53"/>
                    <a:gd name="T10" fmla="*/ 0 w 12"/>
                    <a:gd name="T11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53">
                      <a:moveTo>
                        <a:pt x="0" y="0"/>
                      </a:moveTo>
                      <a:lnTo>
                        <a:pt x="0" y="53"/>
                      </a:lnTo>
                      <a:lnTo>
                        <a:pt x="5" y="52"/>
                      </a:lnTo>
                      <a:lnTo>
                        <a:pt x="12" y="52"/>
                      </a:lnTo>
                      <a:lnTo>
                        <a:pt x="1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8" name="Freeform 400"/>
                <p:cNvSpPr>
                  <a:spLocks/>
                </p:cNvSpPr>
                <p:nvPr/>
              </p:nvSpPr>
              <p:spPr bwMode="auto">
                <a:xfrm>
                  <a:off x="1458" y="-9356"/>
                  <a:ext cx="13" cy="50"/>
                </a:xfrm>
                <a:custGeom>
                  <a:avLst/>
                  <a:gdLst>
                    <a:gd name="T0" fmla="*/ 13 w 13"/>
                    <a:gd name="T1" fmla="*/ 50 h 50"/>
                    <a:gd name="T2" fmla="*/ 13 w 13"/>
                    <a:gd name="T3" fmla="*/ 0 h 50"/>
                    <a:gd name="T4" fmla="*/ 0 w 13"/>
                    <a:gd name="T5" fmla="*/ 1 h 50"/>
                    <a:gd name="T6" fmla="*/ 0 w 13"/>
                    <a:gd name="T7" fmla="*/ 49 h 50"/>
                    <a:gd name="T8" fmla="*/ 13 w 13"/>
                    <a:gd name="T9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50">
                      <a:moveTo>
                        <a:pt x="13" y="50"/>
                      </a:moveTo>
                      <a:lnTo>
                        <a:pt x="13" y="0"/>
                      </a:lnTo>
                      <a:lnTo>
                        <a:pt x="0" y="1"/>
                      </a:lnTo>
                      <a:lnTo>
                        <a:pt x="0" y="49"/>
                      </a:lnTo>
                      <a:lnTo>
                        <a:pt x="13" y="50"/>
                      </a:lnTo>
                      <a:close/>
                    </a:path>
                  </a:pathLst>
                </a:custGeom>
                <a:solidFill>
                  <a:srgbClr val="ECECE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9" name="Freeform 401"/>
                <p:cNvSpPr>
                  <a:spLocks/>
                </p:cNvSpPr>
                <p:nvPr/>
              </p:nvSpPr>
              <p:spPr bwMode="auto">
                <a:xfrm>
                  <a:off x="1527" y="-9353"/>
                  <a:ext cx="13" cy="43"/>
                </a:xfrm>
                <a:custGeom>
                  <a:avLst/>
                  <a:gdLst>
                    <a:gd name="T0" fmla="*/ 13 w 13"/>
                    <a:gd name="T1" fmla="*/ 3 h 43"/>
                    <a:gd name="T2" fmla="*/ 8 w 13"/>
                    <a:gd name="T3" fmla="*/ 1 h 43"/>
                    <a:gd name="T4" fmla="*/ 0 w 13"/>
                    <a:gd name="T5" fmla="*/ 0 h 43"/>
                    <a:gd name="T6" fmla="*/ 0 w 13"/>
                    <a:gd name="T7" fmla="*/ 43 h 43"/>
                    <a:gd name="T8" fmla="*/ 8 w 13"/>
                    <a:gd name="T9" fmla="*/ 41 h 43"/>
                    <a:gd name="T10" fmla="*/ 13 w 13"/>
                    <a:gd name="T11" fmla="*/ 37 h 43"/>
                    <a:gd name="T12" fmla="*/ 13 w 13"/>
                    <a:gd name="T13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43">
                      <a:moveTo>
                        <a:pt x="13" y="3"/>
                      </a:moveTo>
                      <a:lnTo>
                        <a:pt x="8" y="1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8" y="41"/>
                      </a:lnTo>
                      <a:lnTo>
                        <a:pt x="13" y="37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10" name="Freeform 402"/>
                <p:cNvSpPr>
                  <a:spLocks/>
                </p:cNvSpPr>
                <p:nvPr/>
              </p:nvSpPr>
              <p:spPr bwMode="auto">
                <a:xfrm>
                  <a:off x="1516" y="-9355"/>
                  <a:ext cx="11" cy="48"/>
                </a:xfrm>
                <a:custGeom>
                  <a:avLst/>
                  <a:gdLst>
                    <a:gd name="T0" fmla="*/ 11 w 11"/>
                    <a:gd name="T1" fmla="*/ 2 h 48"/>
                    <a:gd name="T2" fmla="*/ 0 w 11"/>
                    <a:gd name="T3" fmla="*/ 0 h 48"/>
                    <a:gd name="T4" fmla="*/ 0 w 11"/>
                    <a:gd name="T5" fmla="*/ 48 h 48"/>
                    <a:gd name="T6" fmla="*/ 5 w 11"/>
                    <a:gd name="T7" fmla="*/ 47 h 48"/>
                    <a:gd name="T8" fmla="*/ 7 w 11"/>
                    <a:gd name="T9" fmla="*/ 45 h 48"/>
                    <a:gd name="T10" fmla="*/ 11 w 11"/>
                    <a:gd name="T11" fmla="*/ 45 h 48"/>
                    <a:gd name="T12" fmla="*/ 11 w 11"/>
                    <a:gd name="T13" fmla="*/ 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48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5" y="47"/>
                      </a:lnTo>
                      <a:lnTo>
                        <a:pt x="7" y="45"/>
                      </a:lnTo>
                      <a:lnTo>
                        <a:pt x="11" y="45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11" name="Freeform 403"/>
                <p:cNvSpPr>
                  <a:spLocks/>
                </p:cNvSpPr>
                <p:nvPr/>
              </p:nvSpPr>
              <p:spPr bwMode="auto">
                <a:xfrm>
                  <a:off x="1505" y="-9356"/>
                  <a:ext cx="11" cy="50"/>
                </a:xfrm>
                <a:custGeom>
                  <a:avLst/>
                  <a:gdLst>
                    <a:gd name="T0" fmla="*/ 11 w 11"/>
                    <a:gd name="T1" fmla="*/ 1 h 50"/>
                    <a:gd name="T2" fmla="*/ 0 w 11"/>
                    <a:gd name="T3" fmla="*/ 0 h 50"/>
                    <a:gd name="T4" fmla="*/ 0 w 11"/>
                    <a:gd name="T5" fmla="*/ 50 h 50"/>
                    <a:gd name="T6" fmla="*/ 5 w 11"/>
                    <a:gd name="T7" fmla="*/ 49 h 50"/>
                    <a:gd name="T8" fmla="*/ 11 w 11"/>
                    <a:gd name="T9" fmla="*/ 49 h 50"/>
                    <a:gd name="T10" fmla="*/ 11 w 11"/>
                    <a:gd name="T11" fmla="*/ 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50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5" y="49"/>
                      </a:lnTo>
                      <a:lnTo>
                        <a:pt x="11" y="49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12" name="Freeform 404"/>
                <p:cNvSpPr>
                  <a:spLocks/>
                </p:cNvSpPr>
                <p:nvPr/>
              </p:nvSpPr>
              <p:spPr bwMode="auto">
                <a:xfrm>
                  <a:off x="1540" y="-9350"/>
                  <a:ext cx="10" cy="34"/>
                </a:xfrm>
                <a:custGeom>
                  <a:avLst/>
                  <a:gdLst>
                    <a:gd name="T0" fmla="*/ 0 w 10"/>
                    <a:gd name="T1" fmla="*/ 0 h 34"/>
                    <a:gd name="T2" fmla="*/ 0 w 10"/>
                    <a:gd name="T3" fmla="*/ 34 h 34"/>
                    <a:gd name="T4" fmla="*/ 7 w 10"/>
                    <a:gd name="T5" fmla="*/ 27 h 34"/>
                    <a:gd name="T6" fmla="*/ 8 w 10"/>
                    <a:gd name="T7" fmla="*/ 22 h 34"/>
                    <a:gd name="T8" fmla="*/ 8 w 10"/>
                    <a:gd name="T9" fmla="*/ 19 h 34"/>
                    <a:gd name="T10" fmla="*/ 8 w 10"/>
                    <a:gd name="T11" fmla="*/ 18 h 34"/>
                    <a:gd name="T12" fmla="*/ 10 w 10"/>
                    <a:gd name="T13" fmla="*/ 18 h 34"/>
                    <a:gd name="T14" fmla="*/ 7 w 10"/>
                    <a:gd name="T15" fmla="*/ 8 h 34"/>
                    <a:gd name="T16" fmla="*/ 0 w 10"/>
                    <a:gd name="T1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34">
                      <a:moveTo>
                        <a:pt x="0" y="0"/>
                      </a:moveTo>
                      <a:lnTo>
                        <a:pt x="0" y="34"/>
                      </a:lnTo>
                      <a:lnTo>
                        <a:pt x="7" y="27"/>
                      </a:lnTo>
                      <a:lnTo>
                        <a:pt x="8" y="22"/>
                      </a:lnTo>
                      <a:lnTo>
                        <a:pt x="8" y="19"/>
                      </a:lnTo>
                      <a:lnTo>
                        <a:pt x="8" y="18"/>
                      </a:lnTo>
                      <a:lnTo>
                        <a:pt x="10" y="18"/>
                      </a:lnTo>
                      <a:lnTo>
                        <a:pt x="7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13" name="Freeform 405"/>
                <p:cNvSpPr>
                  <a:spLocks/>
                </p:cNvSpPr>
                <p:nvPr/>
              </p:nvSpPr>
              <p:spPr bwMode="auto">
                <a:xfrm>
                  <a:off x="1422" y="-9267"/>
                  <a:ext cx="135" cy="85"/>
                </a:xfrm>
                <a:custGeom>
                  <a:avLst/>
                  <a:gdLst>
                    <a:gd name="T0" fmla="*/ 61 w 135"/>
                    <a:gd name="T1" fmla="*/ 16 h 85"/>
                    <a:gd name="T2" fmla="*/ 91 w 135"/>
                    <a:gd name="T3" fmla="*/ 19 h 85"/>
                    <a:gd name="T4" fmla="*/ 114 w 135"/>
                    <a:gd name="T5" fmla="*/ 26 h 85"/>
                    <a:gd name="T6" fmla="*/ 125 w 135"/>
                    <a:gd name="T7" fmla="*/ 36 h 85"/>
                    <a:gd name="T8" fmla="*/ 129 w 135"/>
                    <a:gd name="T9" fmla="*/ 50 h 85"/>
                    <a:gd name="T10" fmla="*/ 128 w 135"/>
                    <a:gd name="T11" fmla="*/ 57 h 85"/>
                    <a:gd name="T12" fmla="*/ 120 w 135"/>
                    <a:gd name="T13" fmla="*/ 60 h 85"/>
                    <a:gd name="T14" fmla="*/ 109 w 135"/>
                    <a:gd name="T15" fmla="*/ 64 h 85"/>
                    <a:gd name="T16" fmla="*/ 108 w 135"/>
                    <a:gd name="T17" fmla="*/ 71 h 85"/>
                    <a:gd name="T18" fmla="*/ 118 w 135"/>
                    <a:gd name="T19" fmla="*/ 76 h 85"/>
                    <a:gd name="T20" fmla="*/ 135 w 135"/>
                    <a:gd name="T21" fmla="*/ 50 h 85"/>
                    <a:gd name="T22" fmla="*/ 129 w 135"/>
                    <a:gd name="T23" fmla="*/ 29 h 85"/>
                    <a:gd name="T24" fmla="*/ 114 w 135"/>
                    <a:gd name="T25" fmla="*/ 14 h 85"/>
                    <a:gd name="T26" fmla="*/ 89 w 135"/>
                    <a:gd name="T27" fmla="*/ 2 h 85"/>
                    <a:gd name="T28" fmla="*/ 59 w 135"/>
                    <a:gd name="T29" fmla="*/ 0 h 85"/>
                    <a:gd name="T30" fmla="*/ 33 w 135"/>
                    <a:gd name="T31" fmla="*/ 2 h 85"/>
                    <a:gd name="T32" fmla="*/ 14 w 135"/>
                    <a:gd name="T33" fmla="*/ 10 h 85"/>
                    <a:gd name="T34" fmla="*/ 0 w 135"/>
                    <a:gd name="T35" fmla="*/ 32 h 85"/>
                    <a:gd name="T36" fmla="*/ 0 w 135"/>
                    <a:gd name="T37" fmla="*/ 52 h 85"/>
                    <a:gd name="T38" fmla="*/ 5 w 135"/>
                    <a:gd name="T39" fmla="*/ 67 h 85"/>
                    <a:gd name="T40" fmla="*/ 25 w 135"/>
                    <a:gd name="T41" fmla="*/ 81 h 85"/>
                    <a:gd name="T42" fmla="*/ 43 w 135"/>
                    <a:gd name="T43" fmla="*/ 85 h 85"/>
                    <a:gd name="T44" fmla="*/ 53 w 135"/>
                    <a:gd name="T45" fmla="*/ 82 h 85"/>
                    <a:gd name="T46" fmla="*/ 56 w 135"/>
                    <a:gd name="T47" fmla="*/ 82 h 85"/>
                    <a:gd name="T48" fmla="*/ 64 w 135"/>
                    <a:gd name="T49" fmla="*/ 80 h 85"/>
                    <a:gd name="T50" fmla="*/ 65 w 135"/>
                    <a:gd name="T51" fmla="*/ 79 h 85"/>
                    <a:gd name="T52" fmla="*/ 70 w 135"/>
                    <a:gd name="T53" fmla="*/ 76 h 85"/>
                    <a:gd name="T54" fmla="*/ 71 w 135"/>
                    <a:gd name="T55" fmla="*/ 75 h 85"/>
                    <a:gd name="T56" fmla="*/ 83 w 135"/>
                    <a:gd name="T57" fmla="*/ 49 h 85"/>
                    <a:gd name="T58" fmla="*/ 15 w 135"/>
                    <a:gd name="T59" fmla="*/ 22 h 85"/>
                    <a:gd name="T60" fmla="*/ 66 w 135"/>
                    <a:gd name="T61" fmla="*/ 24 h 85"/>
                    <a:gd name="T62" fmla="*/ 76 w 135"/>
                    <a:gd name="T63" fmla="*/ 46 h 85"/>
                    <a:gd name="T64" fmla="*/ 75 w 135"/>
                    <a:gd name="T65" fmla="*/ 47 h 85"/>
                    <a:gd name="T66" fmla="*/ 74 w 135"/>
                    <a:gd name="T67" fmla="*/ 55 h 85"/>
                    <a:gd name="T68" fmla="*/ 70 w 135"/>
                    <a:gd name="T69" fmla="*/ 59 h 85"/>
                    <a:gd name="T70" fmla="*/ 64 w 135"/>
                    <a:gd name="T71" fmla="*/ 64 h 85"/>
                    <a:gd name="T72" fmla="*/ 56 w 135"/>
                    <a:gd name="T73" fmla="*/ 67 h 85"/>
                    <a:gd name="T74" fmla="*/ 45 w 135"/>
                    <a:gd name="T75" fmla="*/ 69 h 85"/>
                    <a:gd name="T76" fmla="*/ 26 w 135"/>
                    <a:gd name="T77" fmla="*/ 67 h 85"/>
                    <a:gd name="T78" fmla="*/ 14 w 135"/>
                    <a:gd name="T79" fmla="*/ 64 h 85"/>
                    <a:gd name="T80" fmla="*/ 6 w 135"/>
                    <a:gd name="T81" fmla="*/ 55 h 85"/>
                    <a:gd name="T82" fmla="*/ 8 w 135"/>
                    <a:gd name="T83" fmla="*/ 30 h 85"/>
                    <a:gd name="T84" fmla="*/ 15 w 135"/>
                    <a:gd name="T85" fmla="*/ 22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35" h="85">
                      <a:moveTo>
                        <a:pt x="78" y="27"/>
                      </a:moveTo>
                      <a:lnTo>
                        <a:pt x="61" y="16"/>
                      </a:lnTo>
                      <a:lnTo>
                        <a:pt x="78" y="16"/>
                      </a:lnTo>
                      <a:lnTo>
                        <a:pt x="91" y="19"/>
                      </a:lnTo>
                      <a:lnTo>
                        <a:pt x="103" y="21"/>
                      </a:lnTo>
                      <a:lnTo>
                        <a:pt x="114" y="26"/>
                      </a:lnTo>
                      <a:lnTo>
                        <a:pt x="120" y="31"/>
                      </a:lnTo>
                      <a:lnTo>
                        <a:pt x="125" y="36"/>
                      </a:lnTo>
                      <a:lnTo>
                        <a:pt x="128" y="42"/>
                      </a:lnTo>
                      <a:lnTo>
                        <a:pt x="129" y="50"/>
                      </a:lnTo>
                      <a:lnTo>
                        <a:pt x="128" y="54"/>
                      </a:lnTo>
                      <a:lnTo>
                        <a:pt x="128" y="57"/>
                      </a:lnTo>
                      <a:lnTo>
                        <a:pt x="125" y="60"/>
                      </a:lnTo>
                      <a:lnTo>
                        <a:pt x="120" y="60"/>
                      </a:lnTo>
                      <a:lnTo>
                        <a:pt x="113" y="62"/>
                      </a:lnTo>
                      <a:lnTo>
                        <a:pt x="109" y="64"/>
                      </a:lnTo>
                      <a:lnTo>
                        <a:pt x="108" y="69"/>
                      </a:lnTo>
                      <a:lnTo>
                        <a:pt x="108" y="71"/>
                      </a:lnTo>
                      <a:lnTo>
                        <a:pt x="111" y="75"/>
                      </a:lnTo>
                      <a:lnTo>
                        <a:pt x="118" y="76"/>
                      </a:lnTo>
                      <a:lnTo>
                        <a:pt x="129" y="70"/>
                      </a:lnTo>
                      <a:lnTo>
                        <a:pt x="135" y="50"/>
                      </a:lnTo>
                      <a:lnTo>
                        <a:pt x="133" y="37"/>
                      </a:lnTo>
                      <a:lnTo>
                        <a:pt x="129" y="29"/>
                      </a:lnTo>
                      <a:lnTo>
                        <a:pt x="123" y="20"/>
                      </a:lnTo>
                      <a:lnTo>
                        <a:pt x="114" y="14"/>
                      </a:lnTo>
                      <a:lnTo>
                        <a:pt x="101" y="6"/>
                      </a:lnTo>
                      <a:lnTo>
                        <a:pt x="89" y="2"/>
                      </a:lnTo>
                      <a:lnTo>
                        <a:pt x="74" y="0"/>
                      </a:lnTo>
                      <a:lnTo>
                        <a:pt x="59" y="0"/>
                      </a:lnTo>
                      <a:lnTo>
                        <a:pt x="44" y="0"/>
                      </a:lnTo>
                      <a:lnTo>
                        <a:pt x="33" y="2"/>
                      </a:lnTo>
                      <a:lnTo>
                        <a:pt x="21" y="5"/>
                      </a:lnTo>
                      <a:lnTo>
                        <a:pt x="14" y="10"/>
                      </a:lnTo>
                      <a:lnTo>
                        <a:pt x="3" y="24"/>
                      </a:lnTo>
                      <a:lnTo>
                        <a:pt x="0" y="32"/>
                      </a:lnTo>
                      <a:lnTo>
                        <a:pt x="0" y="44"/>
                      </a:lnTo>
                      <a:lnTo>
                        <a:pt x="0" y="52"/>
                      </a:lnTo>
                      <a:lnTo>
                        <a:pt x="3" y="61"/>
                      </a:lnTo>
                      <a:lnTo>
                        <a:pt x="5" y="67"/>
                      </a:lnTo>
                      <a:lnTo>
                        <a:pt x="11" y="74"/>
                      </a:lnTo>
                      <a:lnTo>
                        <a:pt x="25" y="81"/>
                      </a:lnTo>
                      <a:lnTo>
                        <a:pt x="33" y="84"/>
                      </a:lnTo>
                      <a:lnTo>
                        <a:pt x="43" y="85"/>
                      </a:lnTo>
                      <a:lnTo>
                        <a:pt x="53" y="84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6" y="82"/>
                      </a:lnTo>
                      <a:lnTo>
                        <a:pt x="61" y="82"/>
                      </a:lnTo>
                      <a:lnTo>
                        <a:pt x="64" y="80"/>
                      </a:lnTo>
                      <a:lnTo>
                        <a:pt x="64" y="79"/>
                      </a:lnTo>
                      <a:lnTo>
                        <a:pt x="65" y="79"/>
                      </a:lnTo>
                      <a:lnTo>
                        <a:pt x="68" y="79"/>
                      </a:lnTo>
                      <a:lnTo>
                        <a:pt x="70" y="76"/>
                      </a:lnTo>
                      <a:lnTo>
                        <a:pt x="70" y="75"/>
                      </a:lnTo>
                      <a:lnTo>
                        <a:pt x="71" y="75"/>
                      </a:lnTo>
                      <a:lnTo>
                        <a:pt x="74" y="75"/>
                      </a:lnTo>
                      <a:lnTo>
                        <a:pt x="83" y="49"/>
                      </a:lnTo>
                      <a:lnTo>
                        <a:pt x="78" y="27"/>
                      </a:lnTo>
                      <a:close/>
                      <a:moveTo>
                        <a:pt x="15" y="22"/>
                      </a:moveTo>
                      <a:lnTo>
                        <a:pt x="46" y="16"/>
                      </a:lnTo>
                      <a:lnTo>
                        <a:pt x="66" y="24"/>
                      </a:lnTo>
                      <a:lnTo>
                        <a:pt x="74" y="32"/>
                      </a:lnTo>
                      <a:lnTo>
                        <a:pt x="76" y="46"/>
                      </a:lnTo>
                      <a:lnTo>
                        <a:pt x="75" y="46"/>
                      </a:lnTo>
                      <a:lnTo>
                        <a:pt x="75" y="47"/>
                      </a:lnTo>
                      <a:lnTo>
                        <a:pt x="75" y="50"/>
                      </a:lnTo>
                      <a:lnTo>
                        <a:pt x="74" y="55"/>
                      </a:lnTo>
                      <a:lnTo>
                        <a:pt x="71" y="56"/>
                      </a:lnTo>
                      <a:lnTo>
                        <a:pt x="70" y="59"/>
                      </a:lnTo>
                      <a:lnTo>
                        <a:pt x="68" y="64"/>
                      </a:lnTo>
                      <a:lnTo>
                        <a:pt x="64" y="64"/>
                      </a:lnTo>
                      <a:lnTo>
                        <a:pt x="61" y="65"/>
                      </a:lnTo>
                      <a:lnTo>
                        <a:pt x="56" y="67"/>
                      </a:lnTo>
                      <a:lnTo>
                        <a:pt x="49" y="69"/>
                      </a:lnTo>
                      <a:lnTo>
                        <a:pt x="45" y="69"/>
                      </a:lnTo>
                      <a:lnTo>
                        <a:pt x="43" y="70"/>
                      </a:lnTo>
                      <a:lnTo>
                        <a:pt x="26" y="67"/>
                      </a:lnTo>
                      <a:lnTo>
                        <a:pt x="19" y="65"/>
                      </a:lnTo>
                      <a:lnTo>
                        <a:pt x="14" y="64"/>
                      </a:lnTo>
                      <a:lnTo>
                        <a:pt x="9" y="59"/>
                      </a:lnTo>
                      <a:lnTo>
                        <a:pt x="6" y="55"/>
                      </a:lnTo>
                      <a:lnTo>
                        <a:pt x="5" y="44"/>
                      </a:lnTo>
                      <a:lnTo>
                        <a:pt x="8" y="30"/>
                      </a:lnTo>
                      <a:lnTo>
                        <a:pt x="10" y="25"/>
                      </a:lnTo>
                      <a:lnTo>
                        <a:pt x="15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14" name="Freeform 406"/>
                <p:cNvSpPr>
                  <a:spLocks/>
                </p:cNvSpPr>
                <p:nvPr/>
              </p:nvSpPr>
              <p:spPr bwMode="auto">
                <a:xfrm>
                  <a:off x="1436" y="-9247"/>
                  <a:ext cx="11" cy="47"/>
                </a:xfrm>
                <a:custGeom>
                  <a:avLst/>
                  <a:gdLst>
                    <a:gd name="T0" fmla="*/ 1 w 11"/>
                    <a:gd name="T1" fmla="*/ 2 h 47"/>
                    <a:gd name="T2" fmla="*/ 0 w 11"/>
                    <a:gd name="T3" fmla="*/ 2 h 47"/>
                    <a:gd name="T4" fmla="*/ 0 w 11"/>
                    <a:gd name="T5" fmla="*/ 44 h 47"/>
                    <a:gd name="T6" fmla="*/ 5 w 11"/>
                    <a:gd name="T7" fmla="*/ 45 h 47"/>
                    <a:gd name="T8" fmla="*/ 11 w 11"/>
                    <a:gd name="T9" fmla="*/ 47 h 47"/>
                    <a:gd name="T10" fmla="*/ 11 w 11"/>
                    <a:gd name="T11" fmla="*/ 0 h 47"/>
                    <a:gd name="T12" fmla="*/ 1 w 11"/>
                    <a:gd name="T13" fmla="*/ 2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47">
                      <a:moveTo>
                        <a:pt x="1" y="2"/>
                      </a:moveTo>
                      <a:lnTo>
                        <a:pt x="0" y="2"/>
                      </a:lnTo>
                      <a:lnTo>
                        <a:pt x="0" y="44"/>
                      </a:lnTo>
                      <a:lnTo>
                        <a:pt x="5" y="45"/>
                      </a:lnTo>
                      <a:lnTo>
                        <a:pt x="11" y="47"/>
                      </a:lnTo>
                      <a:lnTo>
                        <a:pt x="11" y="0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215" name="Group 407"/>
              <p:cNvGrpSpPr>
                <a:grpSpLocks/>
              </p:cNvGrpSpPr>
              <p:nvPr/>
            </p:nvGrpSpPr>
            <p:grpSpPr bwMode="auto">
              <a:xfrm>
                <a:off x="2233" y="-10079"/>
                <a:ext cx="513" cy="15575"/>
                <a:chOff x="1054" y="-11666"/>
                <a:chExt cx="513" cy="15575"/>
              </a:xfrm>
            </p:grpSpPr>
            <p:sp>
              <p:nvSpPr>
                <p:cNvPr id="3216" name="Freeform 408"/>
                <p:cNvSpPr>
                  <a:spLocks/>
                </p:cNvSpPr>
                <p:nvPr/>
              </p:nvSpPr>
              <p:spPr bwMode="auto">
                <a:xfrm>
                  <a:off x="1447" y="-9250"/>
                  <a:ext cx="11" cy="53"/>
                </a:xfrm>
                <a:custGeom>
                  <a:avLst/>
                  <a:gdLst>
                    <a:gd name="T0" fmla="*/ 11 w 11"/>
                    <a:gd name="T1" fmla="*/ 0 h 53"/>
                    <a:gd name="T2" fmla="*/ 0 w 11"/>
                    <a:gd name="T3" fmla="*/ 3 h 53"/>
                    <a:gd name="T4" fmla="*/ 0 w 11"/>
                    <a:gd name="T5" fmla="*/ 50 h 53"/>
                    <a:gd name="T6" fmla="*/ 11 w 11"/>
                    <a:gd name="T7" fmla="*/ 53 h 53"/>
                    <a:gd name="T8" fmla="*/ 11 w 11"/>
                    <a:gd name="T9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53">
                      <a:moveTo>
                        <a:pt x="11" y="0"/>
                      </a:moveTo>
                      <a:lnTo>
                        <a:pt x="0" y="3"/>
                      </a:lnTo>
                      <a:lnTo>
                        <a:pt x="0" y="50"/>
                      </a:lnTo>
                      <a:lnTo>
                        <a:pt x="11" y="5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17" name="Freeform 409"/>
                <p:cNvSpPr>
                  <a:spLocks/>
                </p:cNvSpPr>
                <p:nvPr/>
              </p:nvSpPr>
              <p:spPr bwMode="auto">
                <a:xfrm>
                  <a:off x="1481" y="-9246"/>
                  <a:ext cx="12" cy="46"/>
                </a:xfrm>
                <a:custGeom>
                  <a:avLst/>
                  <a:gdLst>
                    <a:gd name="T0" fmla="*/ 12 w 12"/>
                    <a:gd name="T1" fmla="*/ 8 h 46"/>
                    <a:gd name="T2" fmla="*/ 7 w 12"/>
                    <a:gd name="T3" fmla="*/ 3 h 46"/>
                    <a:gd name="T4" fmla="*/ 0 w 12"/>
                    <a:gd name="T5" fmla="*/ 0 h 46"/>
                    <a:gd name="T6" fmla="*/ 0 w 12"/>
                    <a:gd name="T7" fmla="*/ 46 h 46"/>
                    <a:gd name="T8" fmla="*/ 5 w 12"/>
                    <a:gd name="T9" fmla="*/ 44 h 46"/>
                    <a:gd name="T10" fmla="*/ 5 w 12"/>
                    <a:gd name="T11" fmla="*/ 43 h 46"/>
                    <a:gd name="T12" fmla="*/ 6 w 12"/>
                    <a:gd name="T13" fmla="*/ 43 h 46"/>
                    <a:gd name="T14" fmla="*/ 9 w 12"/>
                    <a:gd name="T15" fmla="*/ 43 h 46"/>
                    <a:gd name="T16" fmla="*/ 10 w 12"/>
                    <a:gd name="T17" fmla="*/ 40 h 46"/>
                    <a:gd name="T18" fmla="*/ 12 w 12"/>
                    <a:gd name="T19" fmla="*/ 39 h 46"/>
                    <a:gd name="T20" fmla="*/ 12 w 12"/>
                    <a:gd name="T21" fmla="*/ 8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46">
                      <a:moveTo>
                        <a:pt x="12" y="8"/>
                      </a:moveTo>
                      <a:lnTo>
                        <a:pt x="7" y="3"/>
                      </a:ln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5" y="44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9" y="43"/>
                      </a:lnTo>
                      <a:lnTo>
                        <a:pt x="10" y="40"/>
                      </a:lnTo>
                      <a:lnTo>
                        <a:pt x="12" y="39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18" name="Freeform 410"/>
                <p:cNvSpPr>
                  <a:spLocks/>
                </p:cNvSpPr>
                <p:nvPr/>
              </p:nvSpPr>
              <p:spPr bwMode="auto">
                <a:xfrm>
                  <a:off x="1471" y="-9250"/>
                  <a:ext cx="10" cy="53"/>
                </a:xfrm>
                <a:custGeom>
                  <a:avLst/>
                  <a:gdLst>
                    <a:gd name="T0" fmla="*/ 10 w 10"/>
                    <a:gd name="T1" fmla="*/ 4 h 53"/>
                    <a:gd name="T2" fmla="*/ 0 w 10"/>
                    <a:gd name="T3" fmla="*/ 0 h 53"/>
                    <a:gd name="T4" fmla="*/ 0 w 10"/>
                    <a:gd name="T5" fmla="*/ 53 h 53"/>
                    <a:gd name="T6" fmla="*/ 10 w 10"/>
                    <a:gd name="T7" fmla="*/ 50 h 53"/>
                    <a:gd name="T8" fmla="*/ 10 w 10"/>
                    <a:gd name="T9" fmla="*/ 4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53">
                      <a:moveTo>
                        <a:pt x="10" y="4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0" y="50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19" name="Freeform 411"/>
                <p:cNvSpPr>
                  <a:spLocks/>
                </p:cNvSpPr>
                <p:nvPr/>
              </p:nvSpPr>
              <p:spPr bwMode="auto">
                <a:xfrm>
                  <a:off x="1458" y="-9251"/>
                  <a:ext cx="13" cy="54"/>
                </a:xfrm>
                <a:custGeom>
                  <a:avLst/>
                  <a:gdLst>
                    <a:gd name="T0" fmla="*/ 13 w 13"/>
                    <a:gd name="T1" fmla="*/ 1 h 54"/>
                    <a:gd name="T2" fmla="*/ 10 w 13"/>
                    <a:gd name="T3" fmla="*/ 0 h 54"/>
                    <a:gd name="T4" fmla="*/ 0 w 13"/>
                    <a:gd name="T5" fmla="*/ 1 h 54"/>
                    <a:gd name="T6" fmla="*/ 0 w 13"/>
                    <a:gd name="T7" fmla="*/ 54 h 54"/>
                    <a:gd name="T8" fmla="*/ 7 w 13"/>
                    <a:gd name="T9" fmla="*/ 54 h 54"/>
                    <a:gd name="T10" fmla="*/ 13 w 13"/>
                    <a:gd name="T11" fmla="*/ 54 h 54"/>
                    <a:gd name="T12" fmla="*/ 13 w 13"/>
                    <a:gd name="T13" fmla="*/ 1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54">
                      <a:moveTo>
                        <a:pt x="13" y="1"/>
                      </a:move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54"/>
                      </a:lnTo>
                      <a:lnTo>
                        <a:pt x="7" y="54"/>
                      </a:lnTo>
                      <a:lnTo>
                        <a:pt x="13" y="54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E9E9E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20" name="Freeform 412"/>
                <p:cNvSpPr>
                  <a:spLocks/>
                </p:cNvSpPr>
                <p:nvPr/>
              </p:nvSpPr>
              <p:spPr bwMode="auto">
                <a:xfrm>
                  <a:off x="1427" y="-9245"/>
                  <a:ext cx="9" cy="42"/>
                </a:xfrm>
                <a:custGeom>
                  <a:avLst/>
                  <a:gdLst>
                    <a:gd name="T0" fmla="*/ 0 w 9"/>
                    <a:gd name="T1" fmla="*/ 22 h 42"/>
                    <a:gd name="T2" fmla="*/ 1 w 9"/>
                    <a:gd name="T3" fmla="*/ 33 h 42"/>
                    <a:gd name="T4" fmla="*/ 4 w 9"/>
                    <a:gd name="T5" fmla="*/ 37 h 42"/>
                    <a:gd name="T6" fmla="*/ 9 w 9"/>
                    <a:gd name="T7" fmla="*/ 42 h 42"/>
                    <a:gd name="T8" fmla="*/ 9 w 9"/>
                    <a:gd name="T9" fmla="*/ 0 h 42"/>
                    <a:gd name="T10" fmla="*/ 1 w 9"/>
                    <a:gd name="T11" fmla="*/ 9 h 42"/>
                    <a:gd name="T12" fmla="*/ 0 w 9"/>
                    <a:gd name="T13" fmla="*/ 2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42">
                      <a:moveTo>
                        <a:pt x="0" y="22"/>
                      </a:moveTo>
                      <a:lnTo>
                        <a:pt x="1" y="33"/>
                      </a:lnTo>
                      <a:lnTo>
                        <a:pt x="4" y="37"/>
                      </a:lnTo>
                      <a:lnTo>
                        <a:pt x="9" y="42"/>
                      </a:lnTo>
                      <a:lnTo>
                        <a:pt x="9" y="0"/>
                      </a:lnTo>
                      <a:lnTo>
                        <a:pt x="1" y="9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21" name="Freeform 413"/>
                <p:cNvSpPr>
                  <a:spLocks/>
                </p:cNvSpPr>
                <p:nvPr/>
              </p:nvSpPr>
              <p:spPr bwMode="auto">
                <a:xfrm>
                  <a:off x="1493" y="-9238"/>
                  <a:ext cx="5" cy="31"/>
                </a:xfrm>
                <a:custGeom>
                  <a:avLst/>
                  <a:gdLst>
                    <a:gd name="T0" fmla="*/ 0 w 5"/>
                    <a:gd name="T1" fmla="*/ 31 h 31"/>
                    <a:gd name="T2" fmla="*/ 4 w 5"/>
                    <a:gd name="T3" fmla="*/ 23 h 31"/>
                    <a:gd name="T4" fmla="*/ 4 w 5"/>
                    <a:gd name="T5" fmla="*/ 20 h 31"/>
                    <a:gd name="T6" fmla="*/ 5 w 5"/>
                    <a:gd name="T7" fmla="*/ 17 h 31"/>
                    <a:gd name="T8" fmla="*/ 4 w 5"/>
                    <a:gd name="T9" fmla="*/ 7 h 31"/>
                    <a:gd name="T10" fmla="*/ 0 w 5"/>
                    <a:gd name="T11" fmla="*/ 0 h 31"/>
                    <a:gd name="T12" fmla="*/ 0 w 5"/>
                    <a:gd name="T13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31">
                      <a:moveTo>
                        <a:pt x="0" y="31"/>
                      </a:moveTo>
                      <a:lnTo>
                        <a:pt x="4" y="23"/>
                      </a:lnTo>
                      <a:lnTo>
                        <a:pt x="4" y="20"/>
                      </a:lnTo>
                      <a:lnTo>
                        <a:pt x="5" y="17"/>
                      </a:lnTo>
                      <a:lnTo>
                        <a:pt x="4" y="7"/>
                      </a:lnTo>
                      <a:lnTo>
                        <a:pt x="0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22" name="Freeform 414"/>
                <p:cNvSpPr>
                  <a:spLocks/>
                </p:cNvSpPr>
                <p:nvPr/>
              </p:nvSpPr>
              <p:spPr bwMode="auto">
                <a:xfrm>
                  <a:off x="1428" y="-8408"/>
                  <a:ext cx="136" cy="85"/>
                </a:xfrm>
                <a:custGeom>
                  <a:avLst/>
                  <a:gdLst>
                    <a:gd name="T0" fmla="*/ 19 w 136"/>
                    <a:gd name="T1" fmla="*/ 72 h 85"/>
                    <a:gd name="T2" fmla="*/ 28 w 136"/>
                    <a:gd name="T3" fmla="*/ 77 h 85"/>
                    <a:gd name="T4" fmla="*/ 39 w 136"/>
                    <a:gd name="T5" fmla="*/ 81 h 85"/>
                    <a:gd name="T6" fmla="*/ 52 w 136"/>
                    <a:gd name="T7" fmla="*/ 84 h 85"/>
                    <a:gd name="T8" fmla="*/ 67 w 136"/>
                    <a:gd name="T9" fmla="*/ 85 h 85"/>
                    <a:gd name="T10" fmla="*/ 82 w 136"/>
                    <a:gd name="T11" fmla="*/ 84 h 85"/>
                    <a:gd name="T12" fmla="*/ 95 w 136"/>
                    <a:gd name="T13" fmla="*/ 81 h 85"/>
                    <a:gd name="T14" fmla="*/ 100 w 136"/>
                    <a:gd name="T15" fmla="*/ 79 h 85"/>
                    <a:gd name="T16" fmla="*/ 103 w 136"/>
                    <a:gd name="T17" fmla="*/ 77 h 85"/>
                    <a:gd name="T18" fmla="*/ 107 w 136"/>
                    <a:gd name="T19" fmla="*/ 77 h 85"/>
                    <a:gd name="T20" fmla="*/ 117 w 136"/>
                    <a:gd name="T21" fmla="*/ 72 h 85"/>
                    <a:gd name="T22" fmla="*/ 124 w 136"/>
                    <a:gd name="T23" fmla="*/ 65 h 85"/>
                    <a:gd name="T24" fmla="*/ 127 w 136"/>
                    <a:gd name="T25" fmla="*/ 61 h 85"/>
                    <a:gd name="T26" fmla="*/ 131 w 136"/>
                    <a:gd name="T27" fmla="*/ 59 h 85"/>
                    <a:gd name="T28" fmla="*/ 132 w 136"/>
                    <a:gd name="T29" fmla="*/ 54 h 85"/>
                    <a:gd name="T30" fmla="*/ 134 w 136"/>
                    <a:gd name="T31" fmla="*/ 50 h 85"/>
                    <a:gd name="T32" fmla="*/ 136 w 136"/>
                    <a:gd name="T33" fmla="*/ 42 h 85"/>
                    <a:gd name="T34" fmla="*/ 117 w 136"/>
                    <a:gd name="T35" fmla="*/ 11 h 85"/>
                    <a:gd name="T36" fmla="*/ 105 w 136"/>
                    <a:gd name="T37" fmla="*/ 5 h 85"/>
                    <a:gd name="T38" fmla="*/ 94 w 136"/>
                    <a:gd name="T39" fmla="*/ 2 h 85"/>
                    <a:gd name="T40" fmla="*/ 80 w 136"/>
                    <a:gd name="T41" fmla="*/ 0 h 85"/>
                    <a:gd name="T42" fmla="*/ 67 w 136"/>
                    <a:gd name="T43" fmla="*/ 0 h 85"/>
                    <a:gd name="T44" fmla="*/ 50 w 136"/>
                    <a:gd name="T45" fmla="*/ 0 h 85"/>
                    <a:gd name="T46" fmla="*/ 38 w 136"/>
                    <a:gd name="T47" fmla="*/ 2 h 85"/>
                    <a:gd name="T48" fmla="*/ 27 w 136"/>
                    <a:gd name="T49" fmla="*/ 5 h 85"/>
                    <a:gd name="T50" fmla="*/ 18 w 136"/>
                    <a:gd name="T51" fmla="*/ 11 h 85"/>
                    <a:gd name="T52" fmla="*/ 4 w 136"/>
                    <a:gd name="T53" fmla="*/ 25 h 85"/>
                    <a:gd name="T54" fmla="*/ 0 w 136"/>
                    <a:gd name="T55" fmla="*/ 32 h 85"/>
                    <a:gd name="T56" fmla="*/ 0 w 136"/>
                    <a:gd name="T57" fmla="*/ 42 h 85"/>
                    <a:gd name="T58" fmla="*/ 0 w 136"/>
                    <a:gd name="T59" fmla="*/ 50 h 85"/>
                    <a:gd name="T60" fmla="*/ 4 w 136"/>
                    <a:gd name="T61" fmla="*/ 59 h 85"/>
                    <a:gd name="T62" fmla="*/ 10 w 136"/>
                    <a:gd name="T63" fmla="*/ 65 h 85"/>
                    <a:gd name="T64" fmla="*/ 19 w 136"/>
                    <a:gd name="T65" fmla="*/ 72 h 85"/>
                    <a:gd name="T66" fmla="*/ 67 w 136"/>
                    <a:gd name="T67" fmla="*/ 70 h 85"/>
                    <a:gd name="T68" fmla="*/ 53 w 136"/>
                    <a:gd name="T69" fmla="*/ 69 h 85"/>
                    <a:gd name="T70" fmla="*/ 42 w 136"/>
                    <a:gd name="T71" fmla="*/ 67 h 85"/>
                    <a:gd name="T72" fmla="*/ 30 w 136"/>
                    <a:gd name="T73" fmla="*/ 65 h 85"/>
                    <a:gd name="T74" fmla="*/ 23 w 136"/>
                    <a:gd name="T75" fmla="*/ 62 h 85"/>
                    <a:gd name="T76" fmla="*/ 9 w 136"/>
                    <a:gd name="T77" fmla="*/ 52 h 85"/>
                    <a:gd name="T78" fmla="*/ 5 w 136"/>
                    <a:gd name="T79" fmla="*/ 42 h 85"/>
                    <a:gd name="T80" fmla="*/ 5 w 136"/>
                    <a:gd name="T81" fmla="*/ 35 h 85"/>
                    <a:gd name="T82" fmla="*/ 9 w 136"/>
                    <a:gd name="T83" fmla="*/ 30 h 85"/>
                    <a:gd name="T84" fmla="*/ 14 w 136"/>
                    <a:gd name="T85" fmla="*/ 25 h 85"/>
                    <a:gd name="T86" fmla="*/ 23 w 136"/>
                    <a:gd name="T87" fmla="*/ 22 h 85"/>
                    <a:gd name="T88" fmla="*/ 67 w 136"/>
                    <a:gd name="T89" fmla="*/ 16 h 85"/>
                    <a:gd name="T90" fmla="*/ 113 w 136"/>
                    <a:gd name="T91" fmla="*/ 22 h 85"/>
                    <a:gd name="T92" fmla="*/ 119 w 136"/>
                    <a:gd name="T93" fmla="*/ 26 h 85"/>
                    <a:gd name="T94" fmla="*/ 124 w 136"/>
                    <a:gd name="T95" fmla="*/ 31 h 85"/>
                    <a:gd name="T96" fmla="*/ 128 w 136"/>
                    <a:gd name="T97" fmla="*/ 36 h 85"/>
                    <a:gd name="T98" fmla="*/ 129 w 136"/>
                    <a:gd name="T99" fmla="*/ 42 h 85"/>
                    <a:gd name="T100" fmla="*/ 128 w 136"/>
                    <a:gd name="T101" fmla="*/ 47 h 85"/>
                    <a:gd name="T102" fmla="*/ 124 w 136"/>
                    <a:gd name="T103" fmla="*/ 52 h 85"/>
                    <a:gd name="T104" fmla="*/ 119 w 136"/>
                    <a:gd name="T105" fmla="*/ 57 h 85"/>
                    <a:gd name="T106" fmla="*/ 113 w 136"/>
                    <a:gd name="T107" fmla="*/ 62 h 85"/>
                    <a:gd name="T108" fmla="*/ 103 w 136"/>
                    <a:gd name="T109" fmla="*/ 65 h 85"/>
                    <a:gd name="T110" fmla="*/ 93 w 136"/>
                    <a:gd name="T111" fmla="*/ 67 h 85"/>
                    <a:gd name="T112" fmla="*/ 80 w 136"/>
                    <a:gd name="T113" fmla="*/ 69 h 85"/>
                    <a:gd name="T114" fmla="*/ 73 w 136"/>
                    <a:gd name="T115" fmla="*/ 69 h 85"/>
                    <a:gd name="T116" fmla="*/ 69 w 136"/>
                    <a:gd name="T117" fmla="*/ 69 h 85"/>
                    <a:gd name="T118" fmla="*/ 67 w 136"/>
                    <a:gd name="T119" fmla="*/ 7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6" h="85">
                      <a:moveTo>
                        <a:pt x="19" y="72"/>
                      </a:moveTo>
                      <a:lnTo>
                        <a:pt x="28" y="77"/>
                      </a:lnTo>
                      <a:lnTo>
                        <a:pt x="39" y="81"/>
                      </a:lnTo>
                      <a:lnTo>
                        <a:pt x="52" y="84"/>
                      </a:lnTo>
                      <a:lnTo>
                        <a:pt x="67" y="85"/>
                      </a:lnTo>
                      <a:lnTo>
                        <a:pt x="82" y="84"/>
                      </a:lnTo>
                      <a:lnTo>
                        <a:pt x="95" y="81"/>
                      </a:lnTo>
                      <a:lnTo>
                        <a:pt x="100" y="79"/>
                      </a:lnTo>
                      <a:lnTo>
                        <a:pt x="103" y="77"/>
                      </a:lnTo>
                      <a:lnTo>
                        <a:pt x="107" y="77"/>
                      </a:lnTo>
                      <a:lnTo>
                        <a:pt x="117" y="72"/>
                      </a:lnTo>
                      <a:lnTo>
                        <a:pt x="124" y="65"/>
                      </a:lnTo>
                      <a:lnTo>
                        <a:pt x="127" y="61"/>
                      </a:lnTo>
                      <a:lnTo>
                        <a:pt x="131" y="59"/>
                      </a:lnTo>
                      <a:lnTo>
                        <a:pt x="132" y="54"/>
                      </a:lnTo>
                      <a:lnTo>
                        <a:pt x="134" y="50"/>
                      </a:lnTo>
                      <a:lnTo>
                        <a:pt x="136" y="42"/>
                      </a:lnTo>
                      <a:lnTo>
                        <a:pt x="117" y="11"/>
                      </a:lnTo>
                      <a:lnTo>
                        <a:pt x="105" y="5"/>
                      </a:lnTo>
                      <a:lnTo>
                        <a:pt x="94" y="2"/>
                      </a:lnTo>
                      <a:lnTo>
                        <a:pt x="80" y="0"/>
                      </a:lnTo>
                      <a:lnTo>
                        <a:pt x="67" y="0"/>
                      </a:lnTo>
                      <a:lnTo>
                        <a:pt x="50" y="0"/>
                      </a:lnTo>
                      <a:lnTo>
                        <a:pt x="38" y="2"/>
                      </a:lnTo>
                      <a:lnTo>
                        <a:pt x="27" y="5"/>
                      </a:lnTo>
                      <a:lnTo>
                        <a:pt x="18" y="11"/>
                      </a:lnTo>
                      <a:lnTo>
                        <a:pt x="4" y="25"/>
                      </a:lnTo>
                      <a:lnTo>
                        <a:pt x="0" y="32"/>
                      </a:lnTo>
                      <a:lnTo>
                        <a:pt x="0" y="42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10" y="65"/>
                      </a:lnTo>
                      <a:lnTo>
                        <a:pt x="19" y="72"/>
                      </a:lnTo>
                      <a:close/>
                      <a:moveTo>
                        <a:pt x="67" y="70"/>
                      </a:moveTo>
                      <a:lnTo>
                        <a:pt x="53" y="69"/>
                      </a:lnTo>
                      <a:lnTo>
                        <a:pt x="42" y="67"/>
                      </a:lnTo>
                      <a:lnTo>
                        <a:pt x="30" y="65"/>
                      </a:lnTo>
                      <a:lnTo>
                        <a:pt x="23" y="62"/>
                      </a:lnTo>
                      <a:lnTo>
                        <a:pt x="9" y="52"/>
                      </a:lnTo>
                      <a:lnTo>
                        <a:pt x="5" y="42"/>
                      </a:lnTo>
                      <a:lnTo>
                        <a:pt x="5" y="35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2"/>
                      </a:lnTo>
                      <a:lnTo>
                        <a:pt x="67" y="16"/>
                      </a:lnTo>
                      <a:lnTo>
                        <a:pt x="113" y="22"/>
                      </a:lnTo>
                      <a:lnTo>
                        <a:pt x="119" y="26"/>
                      </a:lnTo>
                      <a:lnTo>
                        <a:pt x="124" y="31"/>
                      </a:lnTo>
                      <a:lnTo>
                        <a:pt x="128" y="36"/>
                      </a:lnTo>
                      <a:lnTo>
                        <a:pt x="129" y="42"/>
                      </a:lnTo>
                      <a:lnTo>
                        <a:pt x="128" y="47"/>
                      </a:lnTo>
                      <a:lnTo>
                        <a:pt x="124" y="52"/>
                      </a:lnTo>
                      <a:lnTo>
                        <a:pt x="119" y="57"/>
                      </a:lnTo>
                      <a:lnTo>
                        <a:pt x="113" y="62"/>
                      </a:lnTo>
                      <a:lnTo>
                        <a:pt x="103" y="65"/>
                      </a:lnTo>
                      <a:lnTo>
                        <a:pt x="93" y="67"/>
                      </a:lnTo>
                      <a:lnTo>
                        <a:pt x="80" y="69"/>
                      </a:lnTo>
                      <a:lnTo>
                        <a:pt x="73" y="69"/>
                      </a:lnTo>
                      <a:lnTo>
                        <a:pt x="69" y="69"/>
                      </a:lnTo>
                      <a:lnTo>
                        <a:pt x="67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23" name="Freeform 415"/>
                <p:cNvSpPr>
                  <a:spLocks/>
                </p:cNvSpPr>
                <p:nvPr/>
              </p:nvSpPr>
              <p:spPr bwMode="auto">
                <a:xfrm>
                  <a:off x="1447" y="-8387"/>
                  <a:ext cx="11" cy="44"/>
                </a:xfrm>
                <a:custGeom>
                  <a:avLst/>
                  <a:gdLst>
                    <a:gd name="T0" fmla="*/ 0 w 11"/>
                    <a:gd name="T1" fmla="*/ 38 h 44"/>
                    <a:gd name="T2" fmla="*/ 4 w 11"/>
                    <a:gd name="T3" fmla="*/ 41 h 44"/>
                    <a:gd name="T4" fmla="*/ 11 w 11"/>
                    <a:gd name="T5" fmla="*/ 44 h 44"/>
                    <a:gd name="T6" fmla="*/ 11 w 11"/>
                    <a:gd name="T7" fmla="*/ 0 h 44"/>
                    <a:gd name="T8" fmla="*/ 4 w 11"/>
                    <a:gd name="T9" fmla="*/ 1 h 44"/>
                    <a:gd name="T10" fmla="*/ 0 w 11"/>
                    <a:gd name="T11" fmla="*/ 3 h 44"/>
                    <a:gd name="T12" fmla="*/ 0 w 11"/>
                    <a:gd name="T13" fmla="*/ 3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44">
                      <a:moveTo>
                        <a:pt x="0" y="38"/>
                      </a:moveTo>
                      <a:lnTo>
                        <a:pt x="4" y="41"/>
                      </a:lnTo>
                      <a:lnTo>
                        <a:pt x="11" y="44"/>
                      </a:lnTo>
                      <a:lnTo>
                        <a:pt x="11" y="0"/>
                      </a:lnTo>
                      <a:lnTo>
                        <a:pt x="4" y="1"/>
                      </a:lnTo>
                      <a:lnTo>
                        <a:pt x="0" y="3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24" name="Freeform 416"/>
                <p:cNvSpPr>
                  <a:spLocks/>
                </p:cNvSpPr>
                <p:nvPr/>
              </p:nvSpPr>
              <p:spPr bwMode="auto">
                <a:xfrm>
                  <a:off x="1493" y="-8392"/>
                  <a:ext cx="12" cy="54"/>
                </a:xfrm>
                <a:custGeom>
                  <a:avLst/>
                  <a:gdLst>
                    <a:gd name="T0" fmla="*/ 0 w 12"/>
                    <a:gd name="T1" fmla="*/ 54 h 54"/>
                    <a:gd name="T2" fmla="*/ 2 w 12"/>
                    <a:gd name="T3" fmla="*/ 54 h 54"/>
                    <a:gd name="T4" fmla="*/ 12 w 12"/>
                    <a:gd name="T5" fmla="*/ 54 h 54"/>
                    <a:gd name="T6" fmla="*/ 12 w 12"/>
                    <a:gd name="T7" fmla="*/ 1 h 54"/>
                    <a:gd name="T8" fmla="*/ 2 w 12"/>
                    <a:gd name="T9" fmla="*/ 0 h 54"/>
                    <a:gd name="T10" fmla="*/ 0 w 12"/>
                    <a:gd name="T11" fmla="*/ 0 h 54"/>
                    <a:gd name="T12" fmla="*/ 0 w 12"/>
                    <a:gd name="T1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54">
                      <a:moveTo>
                        <a:pt x="0" y="54"/>
                      </a:moveTo>
                      <a:lnTo>
                        <a:pt x="2" y="54"/>
                      </a:lnTo>
                      <a:lnTo>
                        <a:pt x="12" y="54"/>
                      </a:lnTo>
                      <a:lnTo>
                        <a:pt x="1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25" name="Freeform 417"/>
                <p:cNvSpPr>
                  <a:spLocks/>
                </p:cNvSpPr>
                <p:nvPr/>
              </p:nvSpPr>
              <p:spPr bwMode="auto">
                <a:xfrm>
                  <a:off x="1481" y="-8392"/>
                  <a:ext cx="12" cy="54"/>
                </a:xfrm>
                <a:custGeom>
                  <a:avLst/>
                  <a:gdLst>
                    <a:gd name="T0" fmla="*/ 0 w 12"/>
                    <a:gd name="T1" fmla="*/ 53 h 54"/>
                    <a:gd name="T2" fmla="*/ 12 w 12"/>
                    <a:gd name="T3" fmla="*/ 54 h 54"/>
                    <a:gd name="T4" fmla="*/ 12 w 12"/>
                    <a:gd name="T5" fmla="*/ 0 h 54"/>
                    <a:gd name="T6" fmla="*/ 0 w 12"/>
                    <a:gd name="T7" fmla="*/ 1 h 54"/>
                    <a:gd name="T8" fmla="*/ 0 w 12"/>
                    <a:gd name="T9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54">
                      <a:moveTo>
                        <a:pt x="0" y="53"/>
                      </a:moveTo>
                      <a:lnTo>
                        <a:pt x="12" y="54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26" name="Freeform 418"/>
                <p:cNvSpPr>
                  <a:spLocks/>
                </p:cNvSpPr>
                <p:nvPr/>
              </p:nvSpPr>
              <p:spPr bwMode="auto">
                <a:xfrm>
                  <a:off x="1471" y="-8391"/>
                  <a:ext cx="10" cy="52"/>
                </a:xfrm>
                <a:custGeom>
                  <a:avLst/>
                  <a:gdLst>
                    <a:gd name="T0" fmla="*/ 0 w 10"/>
                    <a:gd name="T1" fmla="*/ 50 h 52"/>
                    <a:gd name="T2" fmla="*/ 10 w 10"/>
                    <a:gd name="T3" fmla="*/ 52 h 52"/>
                    <a:gd name="T4" fmla="*/ 10 w 10"/>
                    <a:gd name="T5" fmla="*/ 0 h 52"/>
                    <a:gd name="T6" fmla="*/ 0 w 10"/>
                    <a:gd name="T7" fmla="*/ 2 h 52"/>
                    <a:gd name="T8" fmla="*/ 0 w 10"/>
                    <a:gd name="T9" fmla="*/ 5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52">
                      <a:moveTo>
                        <a:pt x="0" y="50"/>
                      </a:moveTo>
                      <a:lnTo>
                        <a:pt x="10" y="52"/>
                      </a:lnTo>
                      <a:lnTo>
                        <a:pt x="10" y="0"/>
                      </a:lnTo>
                      <a:lnTo>
                        <a:pt x="0" y="2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27" name="Freeform 419"/>
                <p:cNvSpPr>
                  <a:spLocks/>
                </p:cNvSpPr>
                <p:nvPr/>
              </p:nvSpPr>
              <p:spPr bwMode="auto">
                <a:xfrm>
                  <a:off x="1458" y="-8389"/>
                  <a:ext cx="13" cy="48"/>
                </a:xfrm>
                <a:custGeom>
                  <a:avLst/>
                  <a:gdLst>
                    <a:gd name="T0" fmla="*/ 0 w 13"/>
                    <a:gd name="T1" fmla="*/ 46 h 48"/>
                    <a:gd name="T2" fmla="*/ 13 w 13"/>
                    <a:gd name="T3" fmla="*/ 48 h 48"/>
                    <a:gd name="T4" fmla="*/ 13 w 13"/>
                    <a:gd name="T5" fmla="*/ 0 h 48"/>
                    <a:gd name="T6" fmla="*/ 0 w 13"/>
                    <a:gd name="T7" fmla="*/ 2 h 48"/>
                    <a:gd name="T8" fmla="*/ 0 w 13"/>
                    <a:gd name="T9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48">
                      <a:moveTo>
                        <a:pt x="0" y="46"/>
                      </a:moveTo>
                      <a:lnTo>
                        <a:pt x="13" y="48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28" name="Freeform 420"/>
                <p:cNvSpPr>
                  <a:spLocks/>
                </p:cNvSpPr>
                <p:nvPr/>
              </p:nvSpPr>
              <p:spPr bwMode="auto">
                <a:xfrm>
                  <a:off x="1433" y="-8376"/>
                  <a:ext cx="3" cy="18"/>
                </a:xfrm>
                <a:custGeom>
                  <a:avLst/>
                  <a:gdLst>
                    <a:gd name="T0" fmla="*/ 3 w 3"/>
                    <a:gd name="T1" fmla="*/ 0 h 18"/>
                    <a:gd name="T2" fmla="*/ 0 w 3"/>
                    <a:gd name="T3" fmla="*/ 4 h 18"/>
                    <a:gd name="T4" fmla="*/ 0 w 3"/>
                    <a:gd name="T5" fmla="*/ 10 h 18"/>
                    <a:gd name="T6" fmla="*/ 0 w 3"/>
                    <a:gd name="T7" fmla="*/ 14 h 18"/>
                    <a:gd name="T8" fmla="*/ 3 w 3"/>
                    <a:gd name="T9" fmla="*/ 18 h 18"/>
                    <a:gd name="T10" fmla="*/ 3 w 3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18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3" y="1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29" name="Freeform 421"/>
                <p:cNvSpPr>
                  <a:spLocks/>
                </p:cNvSpPr>
                <p:nvPr/>
              </p:nvSpPr>
              <p:spPr bwMode="auto">
                <a:xfrm>
                  <a:off x="1436" y="-8384"/>
                  <a:ext cx="11" cy="35"/>
                </a:xfrm>
                <a:custGeom>
                  <a:avLst/>
                  <a:gdLst>
                    <a:gd name="T0" fmla="*/ 0 w 11"/>
                    <a:gd name="T1" fmla="*/ 8 h 35"/>
                    <a:gd name="T2" fmla="*/ 0 w 11"/>
                    <a:gd name="T3" fmla="*/ 26 h 35"/>
                    <a:gd name="T4" fmla="*/ 4 w 11"/>
                    <a:gd name="T5" fmla="*/ 30 h 35"/>
                    <a:gd name="T6" fmla="*/ 11 w 11"/>
                    <a:gd name="T7" fmla="*/ 35 h 35"/>
                    <a:gd name="T8" fmla="*/ 11 w 11"/>
                    <a:gd name="T9" fmla="*/ 0 h 35"/>
                    <a:gd name="T10" fmla="*/ 4 w 11"/>
                    <a:gd name="T11" fmla="*/ 3 h 35"/>
                    <a:gd name="T12" fmla="*/ 0 w 11"/>
                    <a:gd name="T13" fmla="*/ 8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35">
                      <a:moveTo>
                        <a:pt x="0" y="8"/>
                      </a:moveTo>
                      <a:lnTo>
                        <a:pt x="0" y="26"/>
                      </a:lnTo>
                      <a:lnTo>
                        <a:pt x="4" y="30"/>
                      </a:lnTo>
                      <a:lnTo>
                        <a:pt x="11" y="35"/>
                      </a:lnTo>
                      <a:lnTo>
                        <a:pt x="11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30" name="Freeform 422"/>
                <p:cNvSpPr>
                  <a:spLocks/>
                </p:cNvSpPr>
                <p:nvPr/>
              </p:nvSpPr>
              <p:spPr bwMode="auto">
                <a:xfrm>
                  <a:off x="1505" y="-8391"/>
                  <a:ext cx="11" cy="53"/>
                </a:xfrm>
                <a:custGeom>
                  <a:avLst/>
                  <a:gdLst>
                    <a:gd name="T0" fmla="*/ 11 w 11"/>
                    <a:gd name="T1" fmla="*/ 2 h 53"/>
                    <a:gd name="T2" fmla="*/ 0 w 11"/>
                    <a:gd name="T3" fmla="*/ 0 h 53"/>
                    <a:gd name="T4" fmla="*/ 0 w 11"/>
                    <a:gd name="T5" fmla="*/ 53 h 53"/>
                    <a:gd name="T6" fmla="*/ 5 w 11"/>
                    <a:gd name="T7" fmla="*/ 52 h 53"/>
                    <a:gd name="T8" fmla="*/ 11 w 11"/>
                    <a:gd name="T9" fmla="*/ 52 h 53"/>
                    <a:gd name="T10" fmla="*/ 11 w 11"/>
                    <a:gd name="T11" fmla="*/ 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53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5" y="52"/>
                      </a:lnTo>
                      <a:lnTo>
                        <a:pt x="11" y="52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31" name="Freeform 423"/>
                <p:cNvSpPr>
                  <a:spLocks/>
                </p:cNvSpPr>
                <p:nvPr/>
              </p:nvSpPr>
              <p:spPr bwMode="auto">
                <a:xfrm>
                  <a:off x="1540" y="-8386"/>
                  <a:ext cx="11" cy="40"/>
                </a:xfrm>
                <a:custGeom>
                  <a:avLst/>
                  <a:gdLst>
                    <a:gd name="T0" fmla="*/ 1 w 11"/>
                    <a:gd name="T1" fmla="*/ 0 h 40"/>
                    <a:gd name="T2" fmla="*/ 0 w 11"/>
                    <a:gd name="T3" fmla="*/ 0 h 40"/>
                    <a:gd name="T4" fmla="*/ 0 w 11"/>
                    <a:gd name="T5" fmla="*/ 40 h 40"/>
                    <a:gd name="T6" fmla="*/ 1 w 11"/>
                    <a:gd name="T7" fmla="*/ 40 h 40"/>
                    <a:gd name="T8" fmla="*/ 11 w 11"/>
                    <a:gd name="T9" fmla="*/ 32 h 40"/>
                    <a:gd name="T10" fmla="*/ 11 w 11"/>
                    <a:gd name="T11" fmla="*/ 7 h 40"/>
                    <a:gd name="T12" fmla="*/ 6 w 11"/>
                    <a:gd name="T13" fmla="*/ 3 h 40"/>
                    <a:gd name="T14" fmla="*/ 1 w 11"/>
                    <a:gd name="T1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40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1" y="32"/>
                      </a:lnTo>
                      <a:lnTo>
                        <a:pt x="11" y="7"/>
                      </a:lnTo>
                      <a:lnTo>
                        <a:pt x="6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32" name="Freeform 424"/>
                <p:cNvSpPr>
                  <a:spLocks/>
                </p:cNvSpPr>
                <p:nvPr/>
              </p:nvSpPr>
              <p:spPr bwMode="auto">
                <a:xfrm>
                  <a:off x="1527" y="-8388"/>
                  <a:ext cx="13" cy="46"/>
                </a:xfrm>
                <a:custGeom>
                  <a:avLst/>
                  <a:gdLst>
                    <a:gd name="T0" fmla="*/ 13 w 13"/>
                    <a:gd name="T1" fmla="*/ 2 h 46"/>
                    <a:gd name="T2" fmla="*/ 0 w 13"/>
                    <a:gd name="T3" fmla="*/ 0 h 46"/>
                    <a:gd name="T4" fmla="*/ 0 w 13"/>
                    <a:gd name="T5" fmla="*/ 46 h 46"/>
                    <a:gd name="T6" fmla="*/ 6 w 13"/>
                    <a:gd name="T7" fmla="*/ 44 h 46"/>
                    <a:gd name="T8" fmla="*/ 9 w 13"/>
                    <a:gd name="T9" fmla="*/ 42 h 46"/>
                    <a:gd name="T10" fmla="*/ 13 w 13"/>
                    <a:gd name="T11" fmla="*/ 42 h 46"/>
                    <a:gd name="T12" fmla="*/ 13 w 13"/>
                    <a:gd name="T13" fmla="*/ 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46">
                      <a:moveTo>
                        <a:pt x="13" y="2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6" y="44"/>
                      </a:lnTo>
                      <a:lnTo>
                        <a:pt x="9" y="42"/>
                      </a:lnTo>
                      <a:lnTo>
                        <a:pt x="13" y="42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33" name="Freeform 425"/>
                <p:cNvSpPr>
                  <a:spLocks/>
                </p:cNvSpPr>
                <p:nvPr/>
              </p:nvSpPr>
              <p:spPr bwMode="auto">
                <a:xfrm>
                  <a:off x="1551" y="-8379"/>
                  <a:ext cx="6" cy="25"/>
                </a:xfrm>
                <a:custGeom>
                  <a:avLst/>
                  <a:gdLst>
                    <a:gd name="T0" fmla="*/ 6 w 6"/>
                    <a:gd name="T1" fmla="*/ 13 h 25"/>
                    <a:gd name="T2" fmla="*/ 4 w 6"/>
                    <a:gd name="T3" fmla="*/ 6 h 25"/>
                    <a:gd name="T4" fmla="*/ 0 w 6"/>
                    <a:gd name="T5" fmla="*/ 0 h 25"/>
                    <a:gd name="T6" fmla="*/ 0 w 6"/>
                    <a:gd name="T7" fmla="*/ 25 h 25"/>
                    <a:gd name="T8" fmla="*/ 0 w 6"/>
                    <a:gd name="T9" fmla="*/ 22 h 25"/>
                    <a:gd name="T10" fmla="*/ 0 w 6"/>
                    <a:gd name="T11" fmla="*/ 21 h 25"/>
                    <a:gd name="T12" fmla="*/ 1 w 6"/>
                    <a:gd name="T13" fmla="*/ 21 h 25"/>
                    <a:gd name="T14" fmla="*/ 4 w 6"/>
                    <a:gd name="T15" fmla="*/ 18 h 25"/>
                    <a:gd name="T16" fmla="*/ 6 w 6"/>
                    <a:gd name="T17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25">
                      <a:moveTo>
                        <a:pt x="6" y="13"/>
                      </a:moveTo>
                      <a:lnTo>
                        <a:pt x="4" y="6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4" y="18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34" name="Freeform 426"/>
                <p:cNvSpPr>
                  <a:spLocks/>
                </p:cNvSpPr>
                <p:nvPr/>
              </p:nvSpPr>
              <p:spPr bwMode="auto">
                <a:xfrm>
                  <a:off x="1516" y="-8389"/>
                  <a:ext cx="11" cy="50"/>
                </a:xfrm>
                <a:custGeom>
                  <a:avLst/>
                  <a:gdLst>
                    <a:gd name="T0" fmla="*/ 11 w 11"/>
                    <a:gd name="T1" fmla="*/ 1 h 50"/>
                    <a:gd name="T2" fmla="*/ 0 w 11"/>
                    <a:gd name="T3" fmla="*/ 0 h 50"/>
                    <a:gd name="T4" fmla="*/ 0 w 11"/>
                    <a:gd name="T5" fmla="*/ 50 h 50"/>
                    <a:gd name="T6" fmla="*/ 11 w 11"/>
                    <a:gd name="T7" fmla="*/ 47 h 50"/>
                    <a:gd name="T8" fmla="*/ 11 w 11"/>
                    <a:gd name="T9" fmla="*/ 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50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11" y="47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35" name="Freeform 427"/>
                <p:cNvSpPr>
                  <a:spLocks/>
                </p:cNvSpPr>
                <p:nvPr/>
              </p:nvSpPr>
              <p:spPr bwMode="auto">
                <a:xfrm>
                  <a:off x="1428" y="-8301"/>
                  <a:ext cx="136" cy="84"/>
                </a:xfrm>
                <a:custGeom>
                  <a:avLst/>
                  <a:gdLst>
                    <a:gd name="T0" fmla="*/ 30 w 136"/>
                    <a:gd name="T1" fmla="*/ 3 h 84"/>
                    <a:gd name="T2" fmla="*/ 9 w 136"/>
                    <a:gd name="T3" fmla="*/ 13 h 84"/>
                    <a:gd name="T4" fmla="*/ 0 w 136"/>
                    <a:gd name="T5" fmla="*/ 40 h 84"/>
                    <a:gd name="T6" fmla="*/ 4 w 136"/>
                    <a:gd name="T7" fmla="*/ 63 h 84"/>
                    <a:gd name="T8" fmla="*/ 19 w 136"/>
                    <a:gd name="T9" fmla="*/ 78 h 84"/>
                    <a:gd name="T10" fmla="*/ 30 w 136"/>
                    <a:gd name="T11" fmla="*/ 82 h 84"/>
                    <a:gd name="T12" fmla="*/ 63 w 136"/>
                    <a:gd name="T13" fmla="*/ 57 h 84"/>
                    <a:gd name="T14" fmla="*/ 79 w 136"/>
                    <a:gd name="T15" fmla="*/ 78 h 84"/>
                    <a:gd name="T16" fmla="*/ 102 w 136"/>
                    <a:gd name="T17" fmla="*/ 84 h 84"/>
                    <a:gd name="T18" fmla="*/ 113 w 136"/>
                    <a:gd name="T19" fmla="*/ 80 h 84"/>
                    <a:gd name="T20" fmla="*/ 120 w 136"/>
                    <a:gd name="T21" fmla="*/ 74 h 84"/>
                    <a:gd name="T22" fmla="*/ 122 w 136"/>
                    <a:gd name="T23" fmla="*/ 73 h 84"/>
                    <a:gd name="T24" fmla="*/ 132 w 136"/>
                    <a:gd name="T25" fmla="*/ 58 h 84"/>
                    <a:gd name="T26" fmla="*/ 136 w 136"/>
                    <a:gd name="T27" fmla="*/ 42 h 84"/>
                    <a:gd name="T28" fmla="*/ 132 w 136"/>
                    <a:gd name="T29" fmla="*/ 25 h 84"/>
                    <a:gd name="T30" fmla="*/ 118 w 136"/>
                    <a:gd name="T31" fmla="*/ 5 h 84"/>
                    <a:gd name="T32" fmla="*/ 107 w 136"/>
                    <a:gd name="T33" fmla="*/ 0 h 84"/>
                    <a:gd name="T34" fmla="*/ 79 w 136"/>
                    <a:gd name="T35" fmla="*/ 7 h 84"/>
                    <a:gd name="T36" fmla="*/ 49 w 136"/>
                    <a:gd name="T37" fmla="*/ 8 h 84"/>
                    <a:gd name="T38" fmla="*/ 32 w 136"/>
                    <a:gd name="T39" fmla="*/ 13 h 84"/>
                    <a:gd name="T40" fmla="*/ 60 w 136"/>
                    <a:gd name="T41" fmla="*/ 33 h 84"/>
                    <a:gd name="T42" fmla="*/ 40 w 136"/>
                    <a:gd name="T43" fmla="*/ 64 h 84"/>
                    <a:gd name="T44" fmla="*/ 37 w 136"/>
                    <a:gd name="T45" fmla="*/ 68 h 84"/>
                    <a:gd name="T46" fmla="*/ 19 w 136"/>
                    <a:gd name="T47" fmla="*/ 68 h 84"/>
                    <a:gd name="T48" fmla="*/ 8 w 136"/>
                    <a:gd name="T49" fmla="*/ 58 h 84"/>
                    <a:gd name="T50" fmla="*/ 5 w 136"/>
                    <a:gd name="T51" fmla="*/ 40 h 84"/>
                    <a:gd name="T52" fmla="*/ 14 w 136"/>
                    <a:gd name="T53" fmla="*/ 19 h 84"/>
                    <a:gd name="T54" fmla="*/ 122 w 136"/>
                    <a:gd name="T55" fmla="*/ 19 h 84"/>
                    <a:gd name="T56" fmla="*/ 131 w 136"/>
                    <a:gd name="T57" fmla="*/ 42 h 84"/>
                    <a:gd name="T58" fmla="*/ 117 w 136"/>
                    <a:gd name="T59" fmla="*/ 67 h 84"/>
                    <a:gd name="T60" fmla="*/ 113 w 136"/>
                    <a:gd name="T61" fmla="*/ 70 h 84"/>
                    <a:gd name="T62" fmla="*/ 107 w 136"/>
                    <a:gd name="T63" fmla="*/ 72 h 84"/>
                    <a:gd name="T64" fmla="*/ 82 w 136"/>
                    <a:gd name="T65" fmla="*/ 68 h 84"/>
                    <a:gd name="T66" fmla="*/ 67 w 136"/>
                    <a:gd name="T67" fmla="*/ 53 h 84"/>
                    <a:gd name="T68" fmla="*/ 84 w 136"/>
                    <a:gd name="T69" fmla="*/ 2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36" h="84">
                      <a:moveTo>
                        <a:pt x="49" y="8"/>
                      </a:moveTo>
                      <a:lnTo>
                        <a:pt x="30" y="3"/>
                      </a:lnTo>
                      <a:lnTo>
                        <a:pt x="19" y="5"/>
                      </a:lnTo>
                      <a:lnTo>
                        <a:pt x="9" y="13"/>
                      </a:lnTo>
                      <a:lnTo>
                        <a:pt x="2" y="24"/>
                      </a:lnTo>
                      <a:lnTo>
                        <a:pt x="0" y="40"/>
                      </a:lnTo>
                      <a:lnTo>
                        <a:pt x="2" y="57"/>
                      </a:lnTo>
                      <a:lnTo>
                        <a:pt x="4" y="63"/>
                      </a:lnTo>
                      <a:lnTo>
                        <a:pt x="9" y="70"/>
                      </a:lnTo>
                      <a:lnTo>
                        <a:pt x="19" y="78"/>
                      </a:lnTo>
                      <a:lnTo>
                        <a:pt x="24" y="80"/>
                      </a:lnTo>
                      <a:lnTo>
                        <a:pt x="30" y="82"/>
                      </a:lnTo>
                      <a:lnTo>
                        <a:pt x="49" y="75"/>
                      </a:lnTo>
                      <a:lnTo>
                        <a:pt x="63" y="57"/>
                      </a:lnTo>
                      <a:lnTo>
                        <a:pt x="70" y="68"/>
                      </a:lnTo>
                      <a:lnTo>
                        <a:pt x="79" y="78"/>
                      </a:lnTo>
                      <a:lnTo>
                        <a:pt x="89" y="82"/>
                      </a:lnTo>
                      <a:lnTo>
                        <a:pt x="102" y="84"/>
                      </a:lnTo>
                      <a:lnTo>
                        <a:pt x="107" y="83"/>
                      </a:lnTo>
                      <a:lnTo>
                        <a:pt x="113" y="80"/>
                      </a:lnTo>
                      <a:lnTo>
                        <a:pt x="118" y="77"/>
                      </a:lnTo>
                      <a:lnTo>
                        <a:pt x="120" y="74"/>
                      </a:lnTo>
                      <a:lnTo>
                        <a:pt x="120" y="73"/>
                      </a:lnTo>
                      <a:lnTo>
                        <a:pt x="122" y="73"/>
                      </a:lnTo>
                      <a:lnTo>
                        <a:pt x="124" y="73"/>
                      </a:lnTo>
                      <a:lnTo>
                        <a:pt x="132" y="58"/>
                      </a:lnTo>
                      <a:lnTo>
                        <a:pt x="134" y="49"/>
                      </a:lnTo>
                      <a:lnTo>
                        <a:pt x="136" y="42"/>
                      </a:lnTo>
                      <a:lnTo>
                        <a:pt x="134" y="33"/>
                      </a:lnTo>
                      <a:lnTo>
                        <a:pt x="132" y="25"/>
                      </a:lnTo>
                      <a:lnTo>
                        <a:pt x="124" y="12"/>
                      </a:lnTo>
                      <a:lnTo>
                        <a:pt x="118" y="5"/>
                      </a:lnTo>
                      <a:lnTo>
                        <a:pt x="113" y="3"/>
                      </a:lnTo>
                      <a:lnTo>
                        <a:pt x="107" y="0"/>
                      </a:lnTo>
                      <a:lnTo>
                        <a:pt x="100" y="0"/>
                      </a:lnTo>
                      <a:lnTo>
                        <a:pt x="79" y="7"/>
                      </a:lnTo>
                      <a:lnTo>
                        <a:pt x="63" y="28"/>
                      </a:lnTo>
                      <a:lnTo>
                        <a:pt x="49" y="8"/>
                      </a:lnTo>
                      <a:close/>
                      <a:moveTo>
                        <a:pt x="14" y="19"/>
                      </a:moveTo>
                      <a:lnTo>
                        <a:pt x="32" y="13"/>
                      </a:lnTo>
                      <a:lnTo>
                        <a:pt x="48" y="18"/>
                      </a:lnTo>
                      <a:lnTo>
                        <a:pt x="60" y="33"/>
                      </a:lnTo>
                      <a:lnTo>
                        <a:pt x="45" y="60"/>
                      </a:lnTo>
                      <a:lnTo>
                        <a:pt x="40" y="64"/>
                      </a:lnTo>
                      <a:lnTo>
                        <a:pt x="38" y="65"/>
                      </a:lnTo>
                      <a:lnTo>
                        <a:pt x="37" y="68"/>
                      </a:lnTo>
                      <a:lnTo>
                        <a:pt x="29" y="70"/>
                      </a:lnTo>
                      <a:lnTo>
                        <a:pt x="19" y="68"/>
                      </a:lnTo>
                      <a:lnTo>
                        <a:pt x="12" y="63"/>
                      </a:lnTo>
                      <a:lnTo>
                        <a:pt x="8" y="58"/>
                      </a:lnTo>
                      <a:lnTo>
                        <a:pt x="7" y="53"/>
                      </a:lnTo>
                      <a:lnTo>
                        <a:pt x="5" y="40"/>
                      </a:lnTo>
                      <a:lnTo>
                        <a:pt x="7" y="28"/>
                      </a:lnTo>
                      <a:lnTo>
                        <a:pt x="14" y="19"/>
                      </a:lnTo>
                      <a:close/>
                      <a:moveTo>
                        <a:pt x="102" y="13"/>
                      </a:moveTo>
                      <a:lnTo>
                        <a:pt x="122" y="19"/>
                      </a:lnTo>
                      <a:lnTo>
                        <a:pt x="128" y="28"/>
                      </a:lnTo>
                      <a:lnTo>
                        <a:pt x="131" y="42"/>
                      </a:lnTo>
                      <a:lnTo>
                        <a:pt x="122" y="64"/>
                      </a:lnTo>
                      <a:lnTo>
                        <a:pt x="117" y="67"/>
                      </a:lnTo>
                      <a:lnTo>
                        <a:pt x="114" y="68"/>
                      </a:lnTo>
                      <a:lnTo>
                        <a:pt x="113" y="70"/>
                      </a:lnTo>
                      <a:lnTo>
                        <a:pt x="109" y="70"/>
                      </a:lnTo>
                      <a:lnTo>
                        <a:pt x="107" y="72"/>
                      </a:lnTo>
                      <a:lnTo>
                        <a:pt x="102" y="73"/>
                      </a:lnTo>
                      <a:lnTo>
                        <a:pt x="82" y="68"/>
                      </a:lnTo>
                      <a:lnTo>
                        <a:pt x="73" y="60"/>
                      </a:lnTo>
                      <a:lnTo>
                        <a:pt x="67" y="53"/>
                      </a:lnTo>
                      <a:lnTo>
                        <a:pt x="74" y="35"/>
                      </a:lnTo>
                      <a:lnTo>
                        <a:pt x="84" y="23"/>
                      </a:lnTo>
                      <a:lnTo>
                        <a:pt x="102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36" name="Freeform 428"/>
                <p:cNvSpPr>
                  <a:spLocks/>
                </p:cNvSpPr>
                <p:nvPr/>
              </p:nvSpPr>
              <p:spPr bwMode="auto">
                <a:xfrm>
                  <a:off x="1447" y="-8288"/>
                  <a:ext cx="11" cy="57"/>
                </a:xfrm>
                <a:custGeom>
                  <a:avLst/>
                  <a:gdLst>
                    <a:gd name="T0" fmla="*/ 11 w 11"/>
                    <a:gd name="T1" fmla="*/ 0 h 57"/>
                    <a:gd name="T2" fmla="*/ 0 w 11"/>
                    <a:gd name="T3" fmla="*/ 4 h 57"/>
                    <a:gd name="T4" fmla="*/ 0 w 11"/>
                    <a:gd name="T5" fmla="*/ 55 h 57"/>
                    <a:gd name="T6" fmla="*/ 10 w 11"/>
                    <a:gd name="T7" fmla="*/ 57 h 57"/>
                    <a:gd name="T8" fmla="*/ 11 w 11"/>
                    <a:gd name="T9" fmla="*/ 57 h 57"/>
                    <a:gd name="T10" fmla="*/ 11 w 11"/>
                    <a:gd name="T11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57">
                      <a:moveTo>
                        <a:pt x="11" y="0"/>
                      </a:moveTo>
                      <a:lnTo>
                        <a:pt x="0" y="4"/>
                      </a:lnTo>
                      <a:lnTo>
                        <a:pt x="0" y="55"/>
                      </a:lnTo>
                      <a:lnTo>
                        <a:pt x="10" y="57"/>
                      </a:lnTo>
                      <a:lnTo>
                        <a:pt x="11" y="5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37" name="Freeform 429"/>
                <p:cNvSpPr>
                  <a:spLocks/>
                </p:cNvSpPr>
                <p:nvPr/>
              </p:nvSpPr>
              <p:spPr bwMode="auto">
                <a:xfrm>
                  <a:off x="1458" y="-8288"/>
                  <a:ext cx="13" cy="57"/>
                </a:xfrm>
                <a:custGeom>
                  <a:avLst/>
                  <a:gdLst>
                    <a:gd name="T0" fmla="*/ 2 w 13"/>
                    <a:gd name="T1" fmla="*/ 0 h 57"/>
                    <a:gd name="T2" fmla="*/ 0 w 13"/>
                    <a:gd name="T3" fmla="*/ 0 h 57"/>
                    <a:gd name="T4" fmla="*/ 0 w 13"/>
                    <a:gd name="T5" fmla="*/ 57 h 57"/>
                    <a:gd name="T6" fmla="*/ 3 w 13"/>
                    <a:gd name="T7" fmla="*/ 56 h 57"/>
                    <a:gd name="T8" fmla="*/ 3 w 13"/>
                    <a:gd name="T9" fmla="*/ 55 h 57"/>
                    <a:gd name="T10" fmla="*/ 4 w 13"/>
                    <a:gd name="T11" fmla="*/ 55 h 57"/>
                    <a:gd name="T12" fmla="*/ 7 w 13"/>
                    <a:gd name="T13" fmla="*/ 55 h 57"/>
                    <a:gd name="T14" fmla="*/ 9 w 13"/>
                    <a:gd name="T15" fmla="*/ 52 h 57"/>
                    <a:gd name="T16" fmla="*/ 13 w 13"/>
                    <a:gd name="T17" fmla="*/ 50 h 57"/>
                    <a:gd name="T18" fmla="*/ 13 w 13"/>
                    <a:gd name="T19" fmla="*/ 2 h 57"/>
                    <a:gd name="T20" fmla="*/ 2 w 13"/>
                    <a:gd name="T21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" h="57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57"/>
                      </a:lnTo>
                      <a:lnTo>
                        <a:pt x="3" y="56"/>
                      </a:lnTo>
                      <a:lnTo>
                        <a:pt x="3" y="55"/>
                      </a:lnTo>
                      <a:lnTo>
                        <a:pt x="4" y="55"/>
                      </a:lnTo>
                      <a:lnTo>
                        <a:pt x="7" y="55"/>
                      </a:lnTo>
                      <a:lnTo>
                        <a:pt x="9" y="52"/>
                      </a:lnTo>
                      <a:lnTo>
                        <a:pt x="13" y="50"/>
                      </a:lnTo>
                      <a:lnTo>
                        <a:pt x="13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38" name="Freeform 430"/>
                <p:cNvSpPr>
                  <a:spLocks/>
                </p:cNvSpPr>
                <p:nvPr/>
              </p:nvSpPr>
              <p:spPr bwMode="auto">
                <a:xfrm>
                  <a:off x="1436" y="-8284"/>
                  <a:ext cx="11" cy="51"/>
                </a:xfrm>
                <a:custGeom>
                  <a:avLst/>
                  <a:gdLst>
                    <a:gd name="T0" fmla="*/ 11 w 11"/>
                    <a:gd name="T1" fmla="*/ 0 h 51"/>
                    <a:gd name="T2" fmla="*/ 6 w 11"/>
                    <a:gd name="T3" fmla="*/ 2 h 51"/>
                    <a:gd name="T4" fmla="*/ 0 w 11"/>
                    <a:gd name="T5" fmla="*/ 10 h 51"/>
                    <a:gd name="T6" fmla="*/ 0 w 11"/>
                    <a:gd name="T7" fmla="*/ 40 h 51"/>
                    <a:gd name="T8" fmla="*/ 4 w 11"/>
                    <a:gd name="T9" fmla="*/ 46 h 51"/>
                    <a:gd name="T10" fmla="*/ 11 w 11"/>
                    <a:gd name="T11" fmla="*/ 51 h 51"/>
                    <a:gd name="T12" fmla="*/ 11 w 11"/>
                    <a:gd name="T13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51">
                      <a:moveTo>
                        <a:pt x="11" y="0"/>
                      </a:moveTo>
                      <a:lnTo>
                        <a:pt x="6" y="2"/>
                      </a:lnTo>
                      <a:lnTo>
                        <a:pt x="0" y="10"/>
                      </a:lnTo>
                      <a:lnTo>
                        <a:pt x="0" y="40"/>
                      </a:lnTo>
                      <a:lnTo>
                        <a:pt x="4" y="46"/>
                      </a:lnTo>
                      <a:lnTo>
                        <a:pt x="11" y="5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39" name="Freeform 431"/>
                <p:cNvSpPr>
                  <a:spLocks/>
                </p:cNvSpPr>
                <p:nvPr/>
              </p:nvSpPr>
              <p:spPr bwMode="auto">
                <a:xfrm>
                  <a:off x="1433" y="-8274"/>
                  <a:ext cx="3" cy="30"/>
                </a:xfrm>
                <a:custGeom>
                  <a:avLst/>
                  <a:gdLst>
                    <a:gd name="T0" fmla="*/ 3 w 3"/>
                    <a:gd name="T1" fmla="*/ 0 h 30"/>
                    <a:gd name="T2" fmla="*/ 0 w 3"/>
                    <a:gd name="T3" fmla="*/ 13 h 30"/>
                    <a:gd name="T4" fmla="*/ 0 w 3"/>
                    <a:gd name="T5" fmla="*/ 22 h 30"/>
                    <a:gd name="T6" fmla="*/ 3 w 3"/>
                    <a:gd name="T7" fmla="*/ 30 h 30"/>
                    <a:gd name="T8" fmla="*/ 3 w 3"/>
                    <a:gd name="T9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0">
                      <a:moveTo>
                        <a:pt x="3" y="0"/>
                      </a:moveTo>
                      <a:lnTo>
                        <a:pt x="0" y="13"/>
                      </a:lnTo>
                      <a:lnTo>
                        <a:pt x="0" y="22"/>
                      </a:lnTo>
                      <a:lnTo>
                        <a:pt x="3" y="3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40" name="Freeform 432"/>
                <p:cNvSpPr>
                  <a:spLocks/>
                </p:cNvSpPr>
                <p:nvPr/>
              </p:nvSpPr>
              <p:spPr bwMode="auto">
                <a:xfrm>
                  <a:off x="1471" y="-8286"/>
                  <a:ext cx="10" cy="48"/>
                </a:xfrm>
                <a:custGeom>
                  <a:avLst/>
                  <a:gdLst>
                    <a:gd name="T0" fmla="*/ 0 w 10"/>
                    <a:gd name="T1" fmla="*/ 48 h 48"/>
                    <a:gd name="T2" fmla="*/ 2 w 10"/>
                    <a:gd name="T3" fmla="*/ 45 h 48"/>
                    <a:gd name="T4" fmla="*/ 10 w 10"/>
                    <a:gd name="T5" fmla="*/ 30 h 48"/>
                    <a:gd name="T6" fmla="*/ 10 w 10"/>
                    <a:gd name="T7" fmla="*/ 10 h 48"/>
                    <a:gd name="T8" fmla="*/ 5 w 10"/>
                    <a:gd name="T9" fmla="*/ 3 h 48"/>
                    <a:gd name="T10" fmla="*/ 0 w 10"/>
                    <a:gd name="T11" fmla="*/ 0 h 48"/>
                    <a:gd name="T12" fmla="*/ 0 w 10"/>
                    <a:gd name="T13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48">
                      <a:moveTo>
                        <a:pt x="0" y="48"/>
                      </a:moveTo>
                      <a:lnTo>
                        <a:pt x="2" y="45"/>
                      </a:lnTo>
                      <a:lnTo>
                        <a:pt x="10" y="30"/>
                      </a:lnTo>
                      <a:lnTo>
                        <a:pt x="10" y="10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E9E9E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41" name="Freeform 433"/>
                <p:cNvSpPr>
                  <a:spLocks/>
                </p:cNvSpPr>
                <p:nvPr/>
              </p:nvSpPr>
              <p:spPr bwMode="auto">
                <a:xfrm>
                  <a:off x="1481" y="-8276"/>
                  <a:ext cx="7" cy="20"/>
                </a:xfrm>
                <a:custGeom>
                  <a:avLst/>
                  <a:gdLst>
                    <a:gd name="T0" fmla="*/ 0 w 7"/>
                    <a:gd name="T1" fmla="*/ 0 h 20"/>
                    <a:gd name="T2" fmla="*/ 0 w 7"/>
                    <a:gd name="T3" fmla="*/ 20 h 20"/>
                    <a:gd name="T4" fmla="*/ 7 w 7"/>
                    <a:gd name="T5" fmla="*/ 8 h 20"/>
                    <a:gd name="T6" fmla="*/ 0 w 7"/>
                    <a:gd name="T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20">
                      <a:moveTo>
                        <a:pt x="0" y="0"/>
                      </a:moveTo>
                      <a:lnTo>
                        <a:pt x="0" y="20"/>
                      </a:lnTo>
                      <a:lnTo>
                        <a:pt x="7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42" name="Freeform 434"/>
                <p:cNvSpPr>
                  <a:spLocks/>
                </p:cNvSpPr>
                <p:nvPr/>
              </p:nvSpPr>
              <p:spPr bwMode="auto">
                <a:xfrm>
                  <a:off x="1527" y="-8288"/>
                  <a:ext cx="13" cy="60"/>
                </a:xfrm>
                <a:custGeom>
                  <a:avLst/>
                  <a:gdLst>
                    <a:gd name="T0" fmla="*/ 13 w 13"/>
                    <a:gd name="T1" fmla="*/ 2 h 60"/>
                    <a:gd name="T2" fmla="*/ 3 w 13"/>
                    <a:gd name="T3" fmla="*/ 0 h 60"/>
                    <a:gd name="T4" fmla="*/ 0 w 13"/>
                    <a:gd name="T5" fmla="*/ 1 h 60"/>
                    <a:gd name="T6" fmla="*/ 0 w 13"/>
                    <a:gd name="T7" fmla="*/ 59 h 60"/>
                    <a:gd name="T8" fmla="*/ 3 w 13"/>
                    <a:gd name="T9" fmla="*/ 60 h 60"/>
                    <a:gd name="T10" fmla="*/ 8 w 13"/>
                    <a:gd name="T11" fmla="*/ 59 h 60"/>
                    <a:gd name="T12" fmla="*/ 13 w 13"/>
                    <a:gd name="T13" fmla="*/ 59 h 60"/>
                    <a:gd name="T14" fmla="*/ 13 w 13"/>
                    <a:gd name="T15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60">
                      <a:moveTo>
                        <a:pt x="13" y="2"/>
                      </a:move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59"/>
                      </a:lnTo>
                      <a:lnTo>
                        <a:pt x="3" y="60"/>
                      </a:lnTo>
                      <a:lnTo>
                        <a:pt x="8" y="59"/>
                      </a:lnTo>
                      <a:lnTo>
                        <a:pt x="13" y="59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43" name="Freeform 435"/>
                <p:cNvSpPr>
                  <a:spLocks/>
                </p:cNvSpPr>
                <p:nvPr/>
              </p:nvSpPr>
              <p:spPr bwMode="auto">
                <a:xfrm>
                  <a:off x="1516" y="-8287"/>
                  <a:ext cx="11" cy="58"/>
                </a:xfrm>
                <a:custGeom>
                  <a:avLst/>
                  <a:gdLst>
                    <a:gd name="T0" fmla="*/ 11 w 11"/>
                    <a:gd name="T1" fmla="*/ 0 h 58"/>
                    <a:gd name="T2" fmla="*/ 0 w 11"/>
                    <a:gd name="T3" fmla="*/ 5 h 58"/>
                    <a:gd name="T4" fmla="*/ 0 w 11"/>
                    <a:gd name="T5" fmla="*/ 55 h 58"/>
                    <a:gd name="T6" fmla="*/ 11 w 11"/>
                    <a:gd name="T7" fmla="*/ 58 h 58"/>
                    <a:gd name="T8" fmla="*/ 11 w 11"/>
                    <a:gd name="T9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58">
                      <a:moveTo>
                        <a:pt x="11" y="0"/>
                      </a:moveTo>
                      <a:lnTo>
                        <a:pt x="0" y="5"/>
                      </a:lnTo>
                      <a:lnTo>
                        <a:pt x="0" y="55"/>
                      </a:lnTo>
                      <a:lnTo>
                        <a:pt x="11" y="5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44" name="Freeform 436"/>
                <p:cNvSpPr>
                  <a:spLocks/>
                </p:cNvSpPr>
                <p:nvPr/>
              </p:nvSpPr>
              <p:spPr bwMode="auto">
                <a:xfrm>
                  <a:off x="1505" y="-8282"/>
                  <a:ext cx="11" cy="50"/>
                </a:xfrm>
                <a:custGeom>
                  <a:avLst/>
                  <a:gdLst>
                    <a:gd name="T0" fmla="*/ 11 w 11"/>
                    <a:gd name="T1" fmla="*/ 0 h 50"/>
                    <a:gd name="T2" fmla="*/ 7 w 11"/>
                    <a:gd name="T3" fmla="*/ 4 h 50"/>
                    <a:gd name="T4" fmla="*/ 0 w 11"/>
                    <a:gd name="T5" fmla="*/ 13 h 50"/>
                    <a:gd name="T6" fmla="*/ 0 w 11"/>
                    <a:gd name="T7" fmla="*/ 45 h 50"/>
                    <a:gd name="T8" fmla="*/ 5 w 11"/>
                    <a:gd name="T9" fmla="*/ 49 h 50"/>
                    <a:gd name="T10" fmla="*/ 11 w 11"/>
                    <a:gd name="T11" fmla="*/ 50 h 50"/>
                    <a:gd name="T12" fmla="*/ 11 w 11"/>
                    <a:gd name="T1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50">
                      <a:moveTo>
                        <a:pt x="11" y="0"/>
                      </a:moveTo>
                      <a:lnTo>
                        <a:pt x="7" y="4"/>
                      </a:lnTo>
                      <a:lnTo>
                        <a:pt x="0" y="13"/>
                      </a:lnTo>
                      <a:lnTo>
                        <a:pt x="0" y="45"/>
                      </a:lnTo>
                      <a:lnTo>
                        <a:pt x="5" y="49"/>
                      </a:lnTo>
                      <a:lnTo>
                        <a:pt x="11" y="5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45" name="Freeform 437"/>
                <p:cNvSpPr>
                  <a:spLocks/>
                </p:cNvSpPr>
                <p:nvPr/>
              </p:nvSpPr>
              <p:spPr bwMode="auto">
                <a:xfrm>
                  <a:off x="1540" y="-8286"/>
                  <a:ext cx="11" cy="57"/>
                </a:xfrm>
                <a:custGeom>
                  <a:avLst/>
                  <a:gdLst>
                    <a:gd name="T0" fmla="*/ 10 w 11"/>
                    <a:gd name="T1" fmla="*/ 49 h 57"/>
                    <a:gd name="T2" fmla="*/ 11 w 11"/>
                    <a:gd name="T3" fmla="*/ 45 h 57"/>
                    <a:gd name="T4" fmla="*/ 11 w 11"/>
                    <a:gd name="T5" fmla="*/ 7 h 57"/>
                    <a:gd name="T6" fmla="*/ 10 w 11"/>
                    <a:gd name="T7" fmla="*/ 4 h 57"/>
                    <a:gd name="T8" fmla="*/ 0 w 11"/>
                    <a:gd name="T9" fmla="*/ 0 h 57"/>
                    <a:gd name="T10" fmla="*/ 0 w 11"/>
                    <a:gd name="T11" fmla="*/ 57 h 57"/>
                    <a:gd name="T12" fmla="*/ 5 w 11"/>
                    <a:gd name="T13" fmla="*/ 53 h 57"/>
                    <a:gd name="T14" fmla="*/ 10 w 11"/>
                    <a:gd name="T15" fmla="*/ 4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57">
                      <a:moveTo>
                        <a:pt x="10" y="49"/>
                      </a:moveTo>
                      <a:lnTo>
                        <a:pt x="11" y="45"/>
                      </a:lnTo>
                      <a:lnTo>
                        <a:pt x="11" y="7"/>
                      </a:lnTo>
                      <a:lnTo>
                        <a:pt x="10" y="4"/>
                      </a:lnTo>
                      <a:lnTo>
                        <a:pt x="0" y="0"/>
                      </a:lnTo>
                      <a:lnTo>
                        <a:pt x="0" y="57"/>
                      </a:lnTo>
                      <a:lnTo>
                        <a:pt x="5" y="53"/>
                      </a:lnTo>
                      <a:lnTo>
                        <a:pt x="10" y="49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46" name="Freeform 438"/>
                <p:cNvSpPr>
                  <a:spLocks/>
                </p:cNvSpPr>
                <p:nvPr/>
              </p:nvSpPr>
              <p:spPr bwMode="auto">
                <a:xfrm>
                  <a:off x="1551" y="-8279"/>
                  <a:ext cx="8" cy="38"/>
                </a:xfrm>
                <a:custGeom>
                  <a:avLst/>
                  <a:gdLst>
                    <a:gd name="T0" fmla="*/ 8 w 8"/>
                    <a:gd name="T1" fmla="*/ 20 h 38"/>
                    <a:gd name="T2" fmla="*/ 6 w 8"/>
                    <a:gd name="T3" fmla="*/ 12 h 38"/>
                    <a:gd name="T4" fmla="*/ 5 w 8"/>
                    <a:gd name="T5" fmla="*/ 7 h 38"/>
                    <a:gd name="T6" fmla="*/ 2 w 8"/>
                    <a:gd name="T7" fmla="*/ 2 h 38"/>
                    <a:gd name="T8" fmla="*/ 0 w 8"/>
                    <a:gd name="T9" fmla="*/ 0 h 38"/>
                    <a:gd name="T10" fmla="*/ 0 w 8"/>
                    <a:gd name="T11" fmla="*/ 38 h 38"/>
                    <a:gd name="T12" fmla="*/ 8 w 8"/>
                    <a:gd name="T13" fmla="*/ 2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38">
                      <a:moveTo>
                        <a:pt x="8" y="20"/>
                      </a:moveTo>
                      <a:lnTo>
                        <a:pt x="6" y="12"/>
                      </a:lnTo>
                      <a:lnTo>
                        <a:pt x="5" y="7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38"/>
                      </a:lnTo>
                      <a:lnTo>
                        <a:pt x="8" y="20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47" name="Freeform 439"/>
                <p:cNvSpPr>
                  <a:spLocks/>
                </p:cNvSpPr>
                <p:nvPr/>
              </p:nvSpPr>
              <p:spPr bwMode="auto">
                <a:xfrm>
                  <a:off x="1495" y="-8269"/>
                  <a:ext cx="10" cy="32"/>
                </a:xfrm>
                <a:custGeom>
                  <a:avLst/>
                  <a:gdLst>
                    <a:gd name="T0" fmla="*/ 10 w 10"/>
                    <a:gd name="T1" fmla="*/ 32 h 32"/>
                    <a:gd name="T2" fmla="*/ 10 w 10"/>
                    <a:gd name="T3" fmla="*/ 0 h 32"/>
                    <a:gd name="T4" fmla="*/ 5 w 10"/>
                    <a:gd name="T5" fmla="*/ 8 h 32"/>
                    <a:gd name="T6" fmla="*/ 0 w 10"/>
                    <a:gd name="T7" fmla="*/ 21 h 32"/>
                    <a:gd name="T8" fmla="*/ 3 w 10"/>
                    <a:gd name="T9" fmla="*/ 26 h 32"/>
                    <a:gd name="T10" fmla="*/ 10 w 10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32">
                      <a:moveTo>
                        <a:pt x="10" y="32"/>
                      </a:moveTo>
                      <a:lnTo>
                        <a:pt x="10" y="0"/>
                      </a:lnTo>
                      <a:lnTo>
                        <a:pt x="5" y="8"/>
                      </a:lnTo>
                      <a:lnTo>
                        <a:pt x="0" y="21"/>
                      </a:lnTo>
                      <a:lnTo>
                        <a:pt x="3" y="26"/>
                      </a:lnTo>
                      <a:lnTo>
                        <a:pt x="10" y="32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48" name="Freeform 440"/>
                <p:cNvSpPr>
                  <a:spLocks/>
                </p:cNvSpPr>
                <p:nvPr/>
              </p:nvSpPr>
              <p:spPr bwMode="auto">
                <a:xfrm>
                  <a:off x="1430" y="-7355"/>
                  <a:ext cx="134" cy="81"/>
                </a:xfrm>
                <a:custGeom>
                  <a:avLst/>
                  <a:gdLst>
                    <a:gd name="T0" fmla="*/ 5 w 134"/>
                    <a:gd name="T1" fmla="*/ 0 h 81"/>
                    <a:gd name="T2" fmla="*/ 0 w 134"/>
                    <a:gd name="T3" fmla="*/ 0 h 81"/>
                    <a:gd name="T4" fmla="*/ 0 w 134"/>
                    <a:gd name="T5" fmla="*/ 76 h 81"/>
                    <a:gd name="T6" fmla="*/ 31 w 134"/>
                    <a:gd name="T7" fmla="*/ 81 h 81"/>
                    <a:gd name="T8" fmla="*/ 32 w 134"/>
                    <a:gd name="T9" fmla="*/ 76 h 81"/>
                    <a:gd name="T10" fmla="*/ 17 w 134"/>
                    <a:gd name="T11" fmla="*/ 67 h 81"/>
                    <a:gd name="T12" fmla="*/ 11 w 134"/>
                    <a:gd name="T13" fmla="*/ 61 h 81"/>
                    <a:gd name="T14" fmla="*/ 10 w 134"/>
                    <a:gd name="T15" fmla="*/ 53 h 81"/>
                    <a:gd name="T16" fmla="*/ 10 w 134"/>
                    <a:gd name="T17" fmla="*/ 12 h 81"/>
                    <a:gd name="T18" fmla="*/ 85 w 134"/>
                    <a:gd name="T19" fmla="*/ 50 h 81"/>
                    <a:gd name="T20" fmla="*/ 120 w 134"/>
                    <a:gd name="T21" fmla="*/ 57 h 81"/>
                    <a:gd name="T22" fmla="*/ 131 w 134"/>
                    <a:gd name="T23" fmla="*/ 55 h 81"/>
                    <a:gd name="T24" fmla="*/ 134 w 134"/>
                    <a:gd name="T25" fmla="*/ 46 h 81"/>
                    <a:gd name="T26" fmla="*/ 131 w 134"/>
                    <a:gd name="T27" fmla="*/ 40 h 81"/>
                    <a:gd name="T28" fmla="*/ 122 w 134"/>
                    <a:gd name="T29" fmla="*/ 37 h 81"/>
                    <a:gd name="T30" fmla="*/ 100 w 134"/>
                    <a:gd name="T31" fmla="*/ 38 h 81"/>
                    <a:gd name="T32" fmla="*/ 90 w 134"/>
                    <a:gd name="T33" fmla="*/ 37 h 81"/>
                    <a:gd name="T34" fmla="*/ 80 w 134"/>
                    <a:gd name="T35" fmla="*/ 35 h 81"/>
                    <a:gd name="T36" fmla="*/ 73 w 134"/>
                    <a:gd name="T37" fmla="*/ 32 h 81"/>
                    <a:gd name="T38" fmla="*/ 68 w 134"/>
                    <a:gd name="T39" fmla="*/ 31 h 81"/>
                    <a:gd name="T40" fmla="*/ 62 w 134"/>
                    <a:gd name="T41" fmla="*/ 28 h 81"/>
                    <a:gd name="T42" fmla="*/ 57 w 134"/>
                    <a:gd name="T43" fmla="*/ 27 h 81"/>
                    <a:gd name="T44" fmla="*/ 5 w 134"/>
                    <a:gd name="T45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34" h="8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76"/>
                      </a:lnTo>
                      <a:lnTo>
                        <a:pt x="31" y="81"/>
                      </a:lnTo>
                      <a:lnTo>
                        <a:pt x="32" y="76"/>
                      </a:lnTo>
                      <a:lnTo>
                        <a:pt x="17" y="67"/>
                      </a:lnTo>
                      <a:lnTo>
                        <a:pt x="11" y="61"/>
                      </a:lnTo>
                      <a:lnTo>
                        <a:pt x="10" y="53"/>
                      </a:lnTo>
                      <a:lnTo>
                        <a:pt x="10" y="12"/>
                      </a:lnTo>
                      <a:lnTo>
                        <a:pt x="85" y="50"/>
                      </a:lnTo>
                      <a:lnTo>
                        <a:pt x="120" y="57"/>
                      </a:lnTo>
                      <a:lnTo>
                        <a:pt x="131" y="55"/>
                      </a:lnTo>
                      <a:lnTo>
                        <a:pt x="134" y="46"/>
                      </a:lnTo>
                      <a:lnTo>
                        <a:pt x="131" y="40"/>
                      </a:lnTo>
                      <a:lnTo>
                        <a:pt x="122" y="37"/>
                      </a:lnTo>
                      <a:lnTo>
                        <a:pt x="100" y="38"/>
                      </a:lnTo>
                      <a:lnTo>
                        <a:pt x="90" y="37"/>
                      </a:lnTo>
                      <a:lnTo>
                        <a:pt x="80" y="35"/>
                      </a:lnTo>
                      <a:lnTo>
                        <a:pt x="73" y="32"/>
                      </a:lnTo>
                      <a:lnTo>
                        <a:pt x="68" y="31"/>
                      </a:lnTo>
                      <a:lnTo>
                        <a:pt x="62" y="28"/>
                      </a:lnTo>
                      <a:lnTo>
                        <a:pt x="57" y="2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49" name="Freeform 441"/>
                <p:cNvSpPr>
                  <a:spLocks/>
                </p:cNvSpPr>
                <p:nvPr/>
              </p:nvSpPr>
              <p:spPr bwMode="auto">
                <a:xfrm>
                  <a:off x="1428" y="-7462"/>
                  <a:ext cx="136" cy="84"/>
                </a:xfrm>
                <a:custGeom>
                  <a:avLst/>
                  <a:gdLst>
                    <a:gd name="T0" fmla="*/ 28 w 136"/>
                    <a:gd name="T1" fmla="*/ 77 h 84"/>
                    <a:gd name="T2" fmla="*/ 52 w 136"/>
                    <a:gd name="T3" fmla="*/ 83 h 84"/>
                    <a:gd name="T4" fmla="*/ 82 w 136"/>
                    <a:gd name="T5" fmla="*/ 83 h 84"/>
                    <a:gd name="T6" fmla="*/ 100 w 136"/>
                    <a:gd name="T7" fmla="*/ 78 h 84"/>
                    <a:gd name="T8" fmla="*/ 107 w 136"/>
                    <a:gd name="T9" fmla="*/ 77 h 84"/>
                    <a:gd name="T10" fmla="*/ 124 w 136"/>
                    <a:gd name="T11" fmla="*/ 65 h 84"/>
                    <a:gd name="T12" fmla="*/ 132 w 136"/>
                    <a:gd name="T13" fmla="*/ 53 h 84"/>
                    <a:gd name="T14" fmla="*/ 136 w 136"/>
                    <a:gd name="T15" fmla="*/ 42 h 84"/>
                    <a:gd name="T16" fmla="*/ 131 w 136"/>
                    <a:gd name="T17" fmla="*/ 25 h 84"/>
                    <a:gd name="T18" fmla="*/ 117 w 136"/>
                    <a:gd name="T19" fmla="*/ 12 h 84"/>
                    <a:gd name="T20" fmla="*/ 94 w 136"/>
                    <a:gd name="T21" fmla="*/ 3 h 84"/>
                    <a:gd name="T22" fmla="*/ 67 w 136"/>
                    <a:gd name="T23" fmla="*/ 0 h 84"/>
                    <a:gd name="T24" fmla="*/ 38 w 136"/>
                    <a:gd name="T25" fmla="*/ 3 h 84"/>
                    <a:gd name="T26" fmla="*/ 18 w 136"/>
                    <a:gd name="T27" fmla="*/ 12 h 84"/>
                    <a:gd name="T28" fmla="*/ 0 w 136"/>
                    <a:gd name="T29" fmla="*/ 42 h 84"/>
                    <a:gd name="T30" fmla="*/ 4 w 136"/>
                    <a:gd name="T31" fmla="*/ 58 h 84"/>
                    <a:gd name="T32" fmla="*/ 19 w 136"/>
                    <a:gd name="T33" fmla="*/ 73 h 84"/>
                    <a:gd name="T34" fmla="*/ 53 w 136"/>
                    <a:gd name="T35" fmla="*/ 69 h 84"/>
                    <a:gd name="T36" fmla="*/ 30 w 136"/>
                    <a:gd name="T37" fmla="*/ 64 h 84"/>
                    <a:gd name="T38" fmla="*/ 14 w 136"/>
                    <a:gd name="T39" fmla="*/ 57 h 84"/>
                    <a:gd name="T40" fmla="*/ 5 w 136"/>
                    <a:gd name="T41" fmla="*/ 47 h 84"/>
                    <a:gd name="T42" fmla="*/ 9 w 136"/>
                    <a:gd name="T43" fmla="*/ 30 h 84"/>
                    <a:gd name="T44" fmla="*/ 23 w 136"/>
                    <a:gd name="T45" fmla="*/ 23 h 84"/>
                    <a:gd name="T46" fmla="*/ 113 w 136"/>
                    <a:gd name="T47" fmla="*/ 23 h 84"/>
                    <a:gd name="T48" fmla="*/ 124 w 136"/>
                    <a:gd name="T49" fmla="*/ 30 h 84"/>
                    <a:gd name="T50" fmla="*/ 129 w 136"/>
                    <a:gd name="T51" fmla="*/ 42 h 84"/>
                    <a:gd name="T52" fmla="*/ 125 w 136"/>
                    <a:gd name="T53" fmla="*/ 49 h 84"/>
                    <a:gd name="T54" fmla="*/ 124 w 136"/>
                    <a:gd name="T55" fmla="*/ 50 h 84"/>
                    <a:gd name="T56" fmla="*/ 119 w 136"/>
                    <a:gd name="T57" fmla="*/ 57 h 84"/>
                    <a:gd name="T58" fmla="*/ 103 w 136"/>
                    <a:gd name="T59" fmla="*/ 64 h 84"/>
                    <a:gd name="T60" fmla="*/ 80 w 136"/>
                    <a:gd name="T61" fmla="*/ 69 h 84"/>
                    <a:gd name="T62" fmla="*/ 69 w 136"/>
                    <a:gd name="T63" fmla="*/ 69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6" h="84">
                      <a:moveTo>
                        <a:pt x="19" y="73"/>
                      </a:moveTo>
                      <a:lnTo>
                        <a:pt x="28" y="77"/>
                      </a:lnTo>
                      <a:lnTo>
                        <a:pt x="39" y="80"/>
                      </a:lnTo>
                      <a:lnTo>
                        <a:pt x="52" y="83"/>
                      </a:lnTo>
                      <a:lnTo>
                        <a:pt x="67" y="84"/>
                      </a:lnTo>
                      <a:lnTo>
                        <a:pt x="82" y="83"/>
                      </a:lnTo>
                      <a:lnTo>
                        <a:pt x="95" y="80"/>
                      </a:lnTo>
                      <a:lnTo>
                        <a:pt x="100" y="78"/>
                      </a:lnTo>
                      <a:lnTo>
                        <a:pt x="103" y="77"/>
                      </a:lnTo>
                      <a:lnTo>
                        <a:pt x="107" y="77"/>
                      </a:lnTo>
                      <a:lnTo>
                        <a:pt x="117" y="73"/>
                      </a:lnTo>
                      <a:lnTo>
                        <a:pt x="124" y="65"/>
                      </a:lnTo>
                      <a:lnTo>
                        <a:pt x="131" y="58"/>
                      </a:lnTo>
                      <a:lnTo>
                        <a:pt x="132" y="53"/>
                      </a:lnTo>
                      <a:lnTo>
                        <a:pt x="134" y="49"/>
                      </a:lnTo>
                      <a:lnTo>
                        <a:pt x="136" y="42"/>
                      </a:lnTo>
                      <a:lnTo>
                        <a:pt x="134" y="33"/>
                      </a:lnTo>
                      <a:lnTo>
                        <a:pt x="131" y="25"/>
                      </a:lnTo>
                      <a:lnTo>
                        <a:pt x="124" y="18"/>
                      </a:lnTo>
                      <a:lnTo>
                        <a:pt x="117" y="12"/>
                      </a:lnTo>
                      <a:lnTo>
                        <a:pt x="105" y="5"/>
                      </a:lnTo>
                      <a:lnTo>
                        <a:pt x="94" y="3"/>
                      </a:lnTo>
                      <a:lnTo>
                        <a:pt x="80" y="0"/>
                      </a:lnTo>
                      <a:lnTo>
                        <a:pt x="67" y="0"/>
                      </a:lnTo>
                      <a:lnTo>
                        <a:pt x="50" y="0"/>
                      </a:lnTo>
                      <a:lnTo>
                        <a:pt x="38" y="3"/>
                      </a:lnTo>
                      <a:lnTo>
                        <a:pt x="27" y="5"/>
                      </a:lnTo>
                      <a:lnTo>
                        <a:pt x="18" y="12"/>
                      </a:lnTo>
                      <a:lnTo>
                        <a:pt x="4" y="25"/>
                      </a:lnTo>
                      <a:lnTo>
                        <a:pt x="0" y="42"/>
                      </a:lnTo>
                      <a:lnTo>
                        <a:pt x="0" y="49"/>
                      </a:lnTo>
                      <a:lnTo>
                        <a:pt x="4" y="58"/>
                      </a:lnTo>
                      <a:lnTo>
                        <a:pt x="10" y="65"/>
                      </a:lnTo>
                      <a:lnTo>
                        <a:pt x="19" y="73"/>
                      </a:lnTo>
                      <a:close/>
                      <a:moveTo>
                        <a:pt x="67" y="70"/>
                      </a:moveTo>
                      <a:lnTo>
                        <a:pt x="53" y="69"/>
                      </a:lnTo>
                      <a:lnTo>
                        <a:pt x="42" y="68"/>
                      </a:lnTo>
                      <a:lnTo>
                        <a:pt x="30" y="64"/>
                      </a:lnTo>
                      <a:lnTo>
                        <a:pt x="23" y="62"/>
                      </a:lnTo>
                      <a:lnTo>
                        <a:pt x="14" y="57"/>
                      </a:lnTo>
                      <a:lnTo>
                        <a:pt x="9" y="53"/>
                      </a:lnTo>
                      <a:lnTo>
                        <a:pt x="5" y="47"/>
                      </a:lnTo>
                      <a:lnTo>
                        <a:pt x="5" y="42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3"/>
                      </a:lnTo>
                      <a:lnTo>
                        <a:pt x="67" y="15"/>
                      </a:lnTo>
                      <a:lnTo>
                        <a:pt x="113" y="23"/>
                      </a:lnTo>
                      <a:lnTo>
                        <a:pt x="119" y="25"/>
                      </a:lnTo>
                      <a:lnTo>
                        <a:pt x="124" y="30"/>
                      </a:lnTo>
                      <a:lnTo>
                        <a:pt x="128" y="35"/>
                      </a:lnTo>
                      <a:lnTo>
                        <a:pt x="129" y="42"/>
                      </a:lnTo>
                      <a:lnTo>
                        <a:pt x="128" y="47"/>
                      </a:lnTo>
                      <a:lnTo>
                        <a:pt x="125" y="49"/>
                      </a:lnTo>
                      <a:lnTo>
                        <a:pt x="124" y="49"/>
                      </a:lnTo>
                      <a:lnTo>
                        <a:pt x="124" y="50"/>
                      </a:lnTo>
                      <a:lnTo>
                        <a:pt x="124" y="53"/>
                      </a:lnTo>
                      <a:lnTo>
                        <a:pt x="119" y="57"/>
                      </a:lnTo>
                      <a:lnTo>
                        <a:pt x="113" y="62"/>
                      </a:lnTo>
                      <a:lnTo>
                        <a:pt x="103" y="64"/>
                      </a:lnTo>
                      <a:lnTo>
                        <a:pt x="93" y="68"/>
                      </a:lnTo>
                      <a:lnTo>
                        <a:pt x="80" y="69"/>
                      </a:lnTo>
                      <a:lnTo>
                        <a:pt x="73" y="69"/>
                      </a:lnTo>
                      <a:lnTo>
                        <a:pt x="69" y="69"/>
                      </a:lnTo>
                      <a:lnTo>
                        <a:pt x="67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50" name="Freeform 442"/>
                <p:cNvSpPr>
                  <a:spLocks/>
                </p:cNvSpPr>
                <p:nvPr/>
              </p:nvSpPr>
              <p:spPr bwMode="auto">
                <a:xfrm>
                  <a:off x="1436" y="-7438"/>
                  <a:ext cx="11" cy="35"/>
                </a:xfrm>
                <a:custGeom>
                  <a:avLst/>
                  <a:gdLst>
                    <a:gd name="T0" fmla="*/ 0 w 11"/>
                    <a:gd name="T1" fmla="*/ 26 h 35"/>
                    <a:gd name="T2" fmla="*/ 4 w 11"/>
                    <a:gd name="T3" fmla="*/ 30 h 35"/>
                    <a:gd name="T4" fmla="*/ 11 w 11"/>
                    <a:gd name="T5" fmla="*/ 35 h 35"/>
                    <a:gd name="T6" fmla="*/ 11 w 11"/>
                    <a:gd name="T7" fmla="*/ 0 h 35"/>
                    <a:gd name="T8" fmla="*/ 4 w 11"/>
                    <a:gd name="T9" fmla="*/ 4 h 35"/>
                    <a:gd name="T10" fmla="*/ 0 w 11"/>
                    <a:gd name="T11" fmla="*/ 9 h 35"/>
                    <a:gd name="T12" fmla="*/ 0 w 11"/>
                    <a:gd name="T13" fmla="*/ 26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35">
                      <a:moveTo>
                        <a:pt x="0" y="26"/>
                      </a:moveTo>
                      <a:lnTo>
                        <a:pt x="4" y="30"/>
                      </a:lnTo>
                      <a:lnTo>
                        <a:pt x="11" y="35"/>
                      </a:lnTo>
                      <a:lnTo>
                        <a:pt x="11" y="0"/>
                      </a:lnTo>
                      <a:lnTo>
                        <a:pt x="4" y="4"/>
                      </a:lnTo>
                      <a:lnTo>
                        <a:pt x="0" y="9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51" name="Freeform 443"/>
                <p:cNvSpPr>
                  <a:spLocks/>
                </p:cNvSpPr>
                <p:nvPr/>
              </p:nvSpPr>
              <p:spPr bwMode="auto">
                <a:xfrm>
                  <a:off x="1447" y="-7442"/>
                  <a:ext cx="11" cy="44"/>
                </a:xfrm>
                <a:custGeom>
                  <a:avLst/>
                  <a:gdLst>
                    <a:gd name="T0" fmla="*/ 0 w 11"/>
                    <a:gd name="T1" fmla="*/ 39 h 44"/>
                    <a:gd name="T2" fmla="*/ 4 w 11"/>
                    <a:gd name="T3" fmla="*/ 42 h 44"/>
                    <a:gd name="T4" fmla="*/ 11 w 11"/>
                    <a:gd name="T5" fmla="*/ 44 h 44"/>
                    <a:gd name="T6" fmla="*/ 11 w 11"/>
                    <a:gd name="T7" fmla="*/ 0 h 44"/>
                    <a:gd name="T8" fmla="*/ 4 w 11"/>
                    <a:gd name="T9" fmla="*/ 3 h 44"/>
                    <a:gd name="T10" fmla="*/ 0 w 11"/>
                    <a:gd name="T11" fmla="*/ 4 h 44"/>
                    <a:gd name="T12" fmla="*/ 0 w 11"/>
                    <a:gd name="T13" fmla="*/ 3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44">
                      <a:moveTo>
                        <a:pt x="0" y="39"/>
                      </a:moveTo>
                      <a:lnTo>
                        <a:pt x="4" y="42"/>
                      </a:lnTo>
                      <a:lnTo>
                        <a:pt x="11" y="44"/>
                      </a:lnTo>
                      <a:lnTo>
                        <a:pt x="11" y="0"/>
                      </a:lnTo>
                      <a:lnTo>
                        <a:pt x="4" y="3"/>
                      </a:lnTo>
                      <a:lnTo>
                        <a:pt x="0" y="4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52" name="Freeform 444"/>
                <p:cNvSpPr>
                  <a:spLocks/>
                </p:cNvSpPr>
                <p:nvPr/>
              </p:nvSpPr>
              <p:spPr bwMode="auto">
                <a:xfrm>
                  <a:off x="1493" y="-7447"/>
                  <a:ext cx="12" cy="55"/>
                </a:xfrm>
                <a:custGeom>
                  <a:avLst/>
                  <a:gdLst>
                    <a:gd name="T0" fmla="*/ 0 w 12"/>
                    <a:gd name="T1" fmla="*/ 55 h 55"/>
                    <a:gd name="T2" fmla="*/ 2 w 12"/>
                    <a:gd name="T3" fmla="*/ 55 h 55"/>
                    <a:gd name="T4" fmla="*/ 12 w 12"/>
                    <a:gd name="T5" fmla="*/ 55 h 55"/>
                    <a:gd name="T6" fmla="*/ 12 w 12"/>
                    <a:gd name="T7" fmla="*/ 2 h 55"/>
                    <a:gd name="T8" fmla="*/ 2 w 12"/>
                    <a:gd name="T9" fmla="*/ 0 h 55"/>
                    <a:gd name="T10" fmla="*/ 0 w 12"/>
                    <a:gd name="T11" fmla="*/ 0 h 55"/>
                    <a:gd name="T12" fmla="*/ 0 w 12"/>
                    <a:gd name="T13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55">
                      <a:moveTo>
                        <a:pt x="0" y="55"/>
                      </a:moveTo>
                      <a:lnTo>
                        <a:pt x="2" y="55"/>
                      </a:lnTo>
                      <a:lnTo>
                        <a:pt x="12" y="55"/>
                      </a:lnTo>
                      <a:lnTo>
                        <a:pt x="1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53" name="Freeform 445"/>
                <p:cNvSpPr>
                  <a:spLocks/>
                </p:cNvSpPr>
                <p:nvPr/>
              </p:nvSpPr>
              <p:spPr bwMode="auto">
                <a:xfrm>
                  <a:off x="1481" y="-7447"/>
                  <a:ext cx="12" cy="55"/>
                </a:xfrm>
                <a:custGeom>
                  <a:avLst/>
                  <a:gdLst>
                    <a:gd name="T0" fmla="*/ 0 w 12"/>
                    <a:gd name="T1" fmla="*/ 54 h 55"/>
                    <a:gd name="T2" fmla="*/ 12 w 12"/>
                    <a:gd name="T3" fmla="*/ 55 h 55"/>
                    <a:gd name="T4" fmla="*/ 12 w 12"/>
                    <a:gd name="T5" fmla="*/ 0 h 55"/>
                    <a:gd name="T6" fmla="*/ 0 w 12"/>
                    <a:gd name="T7" fmla="*/ 2 h 55"/>
                    <a:gd name="T8" fmla="*/ 0 w 12"/>
                    <a:gd name="T9" fmla="*/ 5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55">
                      <a:moveTo>
                        <a:pt x="0" y="54"/>
                      </a:moveTo>
                      <a:lnTo>
                        <a:pt x="12" y="55"/>
                      </a:lnTo>
                      <a:lnTo>
                        <a:pt x="12" y="0"/>
                      </a:lnTo>
                      <a:lnTo>
                        <a:pt x="0" y="2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54" name="Freeform 446"/>
                <p:cNvSpPr>
                  <a:spLocks/>
                </p:cNvSpPr>
                <p:nvPr/>
              </p:nvSpPr>
              <p:spPr bwMode="auto">
                <a:xfrm>
                  <a:off x="1471" y="-7445"/>
                  <a:ext cx="10" cy="52"/>
                </a:xfrm>
                <a:custGeom>
                  <a:avLst/>
                  <a:gdLst>
                    <a:gd name="T0" fmla="*/ 0 w 10"/>
                    <a:gd name="T1" fmla="*/ 51 h 52"/>
                    <a:gd name="T2" fmla="*/ 10 w 10"/>
                    <a:gd name="T3" fmla="*/ 52 h 52"/>
                    <a:gd name="T4" fmla="*/ 10 w 10"/>
                    <a:gd name="T5" fmla="*/ 0 h 52"/>
                    <a:gd name="T6" fmla="*/ 0 w 10"/>
                    <a:gd name="T7" fmla="*/ 1 h 52"/>
                    <a:gd name="T8" fmla="*/ 0 w 10"/>
                    <a:gd name="T9" fmla="*/ 5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52">
                      <a:moveTo>
                        <a:pt x="0" y="51"/>
                      </a:moveTo>
                      <a:lnTo>
                        <a:pt x="10" y="52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55" name="Freeform 447"/>
                <p:cNvSpPr>
                  <a:spLocks/>
                </p:cNvSpPr>
                <p:nvPr/>
              </p:nvSpPr>
              <p:spPr bwMode="auto">
                <a:xfrm>
                  <a:off x="1458" y="-7444"/>
                  <a:ext cx="13" cy="50"/>
                </a:xfrm>
                <a:custGeom>
                  <a:avLst/>
                  <a:gdLst>
                    <a:gd name="T0" fmla="*/ 0 w 13"/>
                    <a:gd name="T1" fmla="*/ 46 h 50"/>
                    <a:gd name="T2" fmla="*/ 5 w 13"/>
                    <a:gd name="T3" fmla="*/ 49 h 50"/>
                    <a:gd name="T4" fmla="*/ 13 w 13"/>
                    <a:gd name="T5" fmla="*/ 50 h 50"/>
                    <a:gd name="T6" fmla="*/ 13 w 13"/>
                    <a:gd name="T7" fmla="*/ 0 h 50"/>
                    <a:gd name="T8" fmla="*/ 0 w 13"/>
                    <a:gd name="T9" fmla="*/ 2 h 50"/>
                    <a:gd name="T10" fmla="*/ 0 w 13"/>
                    <a:gd name="T11" fmla="*/ 46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50">
                      <a:moveTo>
                        <a:pt x="0" y="46"/>
                      </a:moveTo>
                      <a:lnTo>
                        <a:pt x="5" y="49"/>
                      </a:lnTo>
                      <a:lnTo>
                        <a:pt x="13" y="50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56" name="Freeform 448"/>
                <p:cNvSpPr>
                  <a:spLocks/>
                </p:cNvSpPr>
                <p:nvPr/>
              </p:nvSpPr>
              <p:spPr bwMode="auto">
                <a:xfrm>
                  <a:off x="1433" y="-7429"/>
                  <a:ext cx="3" cy="17"/>
                </a:xfrm>
                <a:custGeom>
                  <a:avLst/>
                  <a:gdLst>
                    <a:gd name="T0" fmla="*/ 3 w 3"/>
                    <a:gd name="T1" fmla="*/ 0 h 17"/>
                    <a:gd name="T2" fmla="*/ 0 w 3"/>
                    <a:gd name="T3" fmla="*/ 9 h 17"/>
                    <a:gd name="T4" fmla="*/ 0 w 3"/>
                    <a:gd name="T5" fmla="*/ 14 h 17"/>
                    <a:gd name="T6" fmla="*/ 3 w 3"/>
                    <a:gd name="T7" fmla="*/ 17 h 17"/>
                    <a:gd name="T8" fmla="*/ 3 w 3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7">
                      <a:moveTo>
                        <a:pt x="3" y="0"/>
                      </a:move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3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57" name="Freeform 449"/>
                <p:cNvSpPr>
                  <a:spLocks/>
                </p:cNvSpPr>
                <p:nvPr/>
              </p:nvSpPr>
              <p:spPr bwMode="auto">
                <a:xfrm>
                  <a:off x="1505" y="-7445"/>
                  <a:ext cx="11" cy="53"/>
                </a:xfrm>
                <a:custGeom>
                  <a:avLst/>
                  <a:gdLst>
                    <a:gd name="T0" fmla="*/ 11 w 11"/>
                    <a:gd name="T1" fmla="*/ 1 h 53"/>
                    <a:gd name="T2" fmla="*/ 0 w 11"/>
                    <a:gd name="T3" fmla="*/ 0 h 53"/>
                    <a:gd name="T4" fmla="*/ 0 w 11"/>
                    <a:gd name="T5" fmla="*/ 53 h 53"/>
                    <a:gd name="T6" fmla="*/ 5 w 11"/>
                    <a:gd name="T7" fmla="*/ 52 h 53"/>
                    <a:gd name="T8" fmla="*/ 11 w 11"/>
                    <a:gd name="T9" fmla="*/ 52 h 53"/>
                    <a:gd name="T10" fmla="*/ 11 w 11"/>
                    <a:gd name="T11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53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5" y="52"/>
                      </a:lnTo>
                      <a:lnTo>
                        <a:pt x="11" y="52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58" name="Freeform 450"/>
                <p:cNvSpPr>
                  <a:spLocks/>
                </p:cNvSpPr>
                <p:nvPr/>
              </p:nvSpPr>
              <p:spPr bwMode="auto">
                <a:xfrm>
                  <a:off x="1516" y="-7444"/>
                  <a:ext cx="11" cy="51"/>
                </a:xfrm>
                <a:custGeom>
                  <a:avLst/>
                  <a:gdLst>
                    <a:gd name="T0" fmla="*/ 11 w 11"/>
                    <a:gd name="T1" fmla="*/ 1 h 51"/>
                    <a:gd name="T2" fmla="*/ 0 w 11"/>
                    <a:gd name="T3" fmla="*/ 0 h 51"/>
                    <a:gd name="T4" fmla="*/ 0 w 11"/>
                    <a:gd name="T5" fmla="*/ 51 h 51"/>
                    <a:gd name="T6" fmla="*/ 5 w 11"/>
                    <a:gd name="T7" fmla="*/ 49 h 51"/>
                    <a:gd name="T8" fmla="*/ 7 w 11"/>
                    <a:gd name="T9" fmla="*/ 47 h 51"/>
                    <a:gd name="T10" fmla="*/ 11 w 11"/>
                    <a:gd name="T11" fmla="*/ 47 h 51"/>
                    <a:gd name="T12" fmla="*/ 11 w 11"/>
                    <a:gd name="T13" fmla="*/ 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51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5" y="49"/>
                      </a:lnTo>
                      <a:lnTo>
                        <a:pt x="7" y="47"/>
                      </a:lnTo>
                      <a:lnTo>
                        <a:pt x="11" y="47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59" name="Freeform 451"/>
                <p:cNvSpPr>
                  <a:spLocks/>
                </p:cNvSpPr>
                <p:nvPr/>
              </p:nvSpPr>
              <p:spPr bwMode="auto">
                <a:xfrm>
                  <a:off x="1540" y="-7439"/>
                  <a:ext cx="11" cy="39"/>
                </a:xfrm>
                <a:custGeom>
                  <a:avLst/>
                  <a:gdLst>
                    <a:gd name="T0" fmla="*/ 1 w 11"/>
                    <a:gd name="T1" fmla="*/ 0 h 39"/>
                    <a:gd name="T2" fmla="*/ 0 w 11"/>
                    <a:gd name="T3" fmla="*/ 0 h 39"/>
                    <a:gd name="T4" fmla="*/ 0 w 11"/>
                    <a:gd name="T5" fmla="*/ 39 h 39"/>
                    <a:gd name="T6" fmla="*/ 1 w 11"/>
                    <a:gd name="T7" fmla="*/ 39 h 39"/>
                    <a:gd name="T8" fmla="*/ 11 w 11"/>
                    <a:gd name="T9" fmla="*/ 31 h 39"/>
                    <a:gd name="T10" fmla="*/ 11 w 11"/>
                    <a:gd name="T11" fmla="*/ 6 h 39"/>
                    <a:gd name="T12" fmla="*/ 6 w 11"/>
                    <a:gd name="T13" fmla="*/ 2 h 39"/>
                    <a:gd name="T14" fmla="*/ 1 w 11"/>
                    <a:gd name="T1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3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11" y="31"/>
                      </a:lnTo>
                      <a:lnTo>
                        <a:pt x="11" y="6"/>
                      </a:lnTo>
                      <a:lnTo>
                        <a:pt x="6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60" name="Freeform 452"/>
                <p:cNvSpPr>
                  <a:spLocks/>
                </p:cNvSpPr>
                <p:nvPr/>
              </p:nvSpPr>
              <p:spPr bwMode="auto">
                <a:xfrm>
                  <a:off x="1527" y="-7443"/>
                  <a:ext cx="13" cy="46"/>
                </a:xfrm>
                <a:custGeom>
                  <a:avLst/>
                  <a:gdLst>
                    <a:gd name="T0" fmla="*/ 13 w 13"/>
                    <a:gd name="T1" fmla="*/ 4 h 46"/>
                    <a:gd name="T2" fmla="*/ 0 w 13"/>
                    <a:gd name="T3" fmla="*/ 0 h 46"/>
                    <a:gd name="T4" fmla="*/ 0 w 13"/>
                    <a:gd name="T5" fmla="*/ 46 h 46"/>
                    <a:gd name="T6" fmla="*/ 6 w 13"/>
                    <a:gd name="T7" fmla="*/ 44 h 46"/>
                    <a:gd name="T8" fmla="*/ 9 w 13"/>
                    <a:gd name="T9" fmla="*/ 43 h 46"/>
                    <a:gd name="T10" fmla="*/ 13 w 13"/>
                    <a:gd name="T11" fmla="*/ 43 h 46"/>
                    <a:gd name="T12" fmla="*/ 13 w 13"/>
                    <a:gd name="T13" fmla="*/ 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46">
                      <a:moveTo>
                        <a:pt x="13" y="4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6" y="44"/>
                      </a:lnTo>
                      <a:lnTo>
                        <a:pt x="9" y="43"/>
                      </a:lnTo>
                      <a:lnTo>
                        <a:pt x="13" y="43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61" name="Freeform 453"/>
                <p:cNvSpPr>
                  <a:spLocks/>
                </p:cNvSpPr>
                <p:nvPr/>
              </p:nvSpPr>
              <p:spPr bwMode="auto">
                <a:xfrm>
                  <a:off x="1551" y="-7433"/>
                  <a:ext cx="6" cy="25"/>
                </a:xfrm>
                <a:custGeom>
                  <a:avLst/>
                  <a:gdLst>
                    <a:gd name="T0" fmla="*/ 6 w 6"/>
                    <a:gd name="T1" fmla="*/ 13 h 25"/>
                    <a:gd name="T2" fmla="*/ 4 w 6"/>
                    <a:gd name="T3" fmla="*/ 5 h 25"/>
                    <a:gd name="T4" fmla="*/ 0 w 6"/>
                    <a:gd name="T5" fmla="*/ 0 h 25"/>
                    <a:gd name="T6" fmla="*/ 0 w 6"/>
                    <a:gd name="T7" fmla="*/ 25 h 25"/>
                    <a:gd name="T8" fmla="*/ 0 w 6"/>
                    <a:gd name="T9" fmla="*/ 23 h 25"/>
                    <a:gd name="T10" fmla="*/ 0 w 6"/>
                    <a:gd name="T11" fmla="*/ 21 h 25"/>
                    <a:gd name="T12" fmla="*/ 1 w 6"/>
                    <a:gd name="T13" fmla="*/ 21 h 25"/>
                    <a:gd name="T14" fmla="*/ 4 w 6"/>
                    <a:gd name="T15" fmla="*/ 19 h 25"/>
                    <a:gd name="T16" fmla="*/ 4 w 6"/>
                    <a:gd name="T17" fmla="*/ 16 h 25"/>
                    <a:gd name="T18" fmla="*/ 4 w 6"/>
                    <a:gd name="T19" fmla="*/ 15 h 25"/>
                    <a:gd name="T20" fmla="*/ 5 w 6"/>
                    <a:gd name="T21" fmla="*/ 15 h 25"/>
                    <a:gd name="T22" fmla="*/ 6 w 6"/>
                    <a:gd name="T2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25">
                      <a:moveTo>
                        <a:pt x="6" y="13"/>
                      </a:move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4" y="19"/>
                      </a:lnTo>
                      <a:lnTo>
                        <a:pt x="4" y="16"/>
                      </a:lnTo>
                      <a:lnTo>
                        <a:pt x="4" y="15"/>
                      </a:lnTo>
                      <a:lnTo>
                        <a:pt x="5" y="15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62" name="Freeform 454"/>
                <p:cNvSpPr>
                  <a:spLocks/>
                </p:cNvSpPr>
                <p:nvPr/>
              </p:nvSpPr>
              <p:spPr bwMode="auto">
                <a:xfrm>
                  <a:off x="1422" y="-6497"/>
                  <a:ext cx="135" cy="85"/>
                </a:xfrm>
                <a:custGeom>
                  <a:avLst/>
                  <a:gdLst>
                    <a:gd name="T0" fmla="*/ 50 w 135"/>
                    <a:gd name="T1" fmla="*/ 0 h 85"/>
                    <a:gd name="T2" fmla="*/ 25 w 135"/>
                    <a:gd name="T3" fmla="*/ 7 h 85"/>
                    <a:gd name="T4" fmla="*/ 8 w 135"/>
                    <a:gd name="T5" fmla="*/ 18 h 85"/>
                    <a:gd name="T6" fmla="*/ 0 w 135"/>
                    <a:gd name="T7" fmla="*/ 33 h 85"/>
                    <a:gd name="T8" fmla="*/ 0 w 135"/>
                    <a:gd name="T9" fmla="*/ 50 h 85"/>
                    <a:gd name="T10" fmla="*/ 9 w 135"/>
                    <a:gd name="T11" fmla="*/ 65 h 85"/>
                    <a:gd name="T12" fmla="*/ 26 w 135"/>
                    <a:gd name="T13" fmla="*/ 78 h 85"/>
                    <a:gd name="T14" fmla="*/ 51 w 135"/>
                    <a:gd name="T15" fmla="*/ 84 h 85"/>
                    <a:gd name="T16" fmla="*/ 81 w 135"/>
                    <a:gd name="T17" fmla="*/ 84 h 85"/>
                    <a:gd name="T18" fmla="*/ 100 w 135"/>
                    <a:gd name="T19" fmla="*/ 79 h 85"/>
                    <a:gd name="T20" fmla="*/ 106 w 135"/>
                    <a:gd name="T21" fmla="*/ 78 h 85"/>
                    <a:gd name="T22" fmla="*/ 124 w 135"/>
                    <a:gd name="T23" fmla="*/ 65 h 85"/>
                    <a:gd name="T24" fmla="*/ 130 w 135"/>
                    <a:gd name="T25" fmla="*/ 59 h 85"/>
                    <a:gd name="T26" fmla="*/ 134 w 135"/>
                    <a:gd name="T27" fmla="*/ 50 h 85"/>
                    <a:gd name="T28" fmla="*/ 134 w 135"/>
                    <a:gd name="T29" fmla="*/ 33 h 85"/>
                    <a:gd name="T30" fmla="*/ 124 w 135"/>
                    <a:gd name="T31" fmla="*/ 18 h 85"/>
                    <a:gd name="T32" fmla="*/ 105 w 135"/>
                    <a:gd name="T33" fmla="*/ 7 h 85"/>
                    <a:gd name="T34" fmla="*/ 80 w 135"/>
                    <a:gd name="T35" fmla="*/ 0 h 85"/>
                    <a:gd name="T36" fmla="*/ 23 w 135"/>
                    <a:gd name="T37" fmla="*/ 63 h 85"/>
                    <a:gd name="T38" fmla="*/ 9 w 135"/>
                    <a:gd name="T39" fmla="*/ 54 h 85"/>
                    <a:gd name="T40" fmla="*/ 5 w 135"/>
                    <a:gd name="T41" fmla="*/ 43 h 85"/>
                    <a:gd name="T42" fmla="*/ 9 w 135"/>
                    <a:gd name="T43" fmla="*/ 30 h 85"/>
                    <a:gd name="T44" fmla="*/ 23 w 135"/>
                    <a:gd name="T45" fmla="*/ 23 h 85"/>
                    <a:gd name="T46" fmla="*/ 113 w 135"/>
                    <a:gd name="T47" fmla="*/ 23 h 85"/>
                    <a:gd name="T48" fmla="*/ 124 w 135"/>
                    <a:gd name="T49" fmla="*/ 32 h 85"/>
                    <a:gd name="T50" fmla="*/ 128 w 135"/>
                    <a:gd name="T51" fmla="*/ 43 h 85"/>
                    <a:gd name="T52" fmla="*/ 124 w 135"/>
                    <a:gd name="T53" fmla="*/ 54 h 85"/>
                    <a:gd name="T54" fmla="*/ 113 w 135"/>
                    <a:gd name="T55" fmla="*/ 63 h 85"/>
                    <a:gd name="T56" fmla="*/ 93 w 135"/>
                    <a:gd name="T57" fmla="*/ 68 h 85"/>
                    <a:gd name="T58" fmla="*/ 73 w 135"/>
                    <a:gd name="T59" fmla="*/ 69 h 85"/>
                    <a:gd name="T60" fmla="*/ 66 w 135"/>
                    <a:gd name="T61" fmla="*/ 70 h 85"/>
                    <a:gd name="T62" fmla="*/ 40 w 135"/>
                    <a:gd name="T63" fmla="*/ 68 h 85"/>
                    <a:gd name="T64" fmla="*/ 23 w 135"/>
                    <a:gd name="T65" fmla="*/ 63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5" h="85">
                      <a:moveTo>
                        <a:pt x="66" y="0"/>
                      </a:moveTo>
                      <a:lnTo>
                        <a:pt x="50" y="0"/>
                      </a:lnTo>
                      <a:lnTo>
                        <a:pt x="38" y="3"/>
                      </a:lnTo>
                      <a:lnTo>
                        <a:pt x="25" y="7"/>
                      </a:lnTo>
                      <a:lnTo>
                        <a:pt x="16" y="13"/>
                      </a:lnTo>
                      <a:lnTo>
                        <a:pt x="8" y="18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9" y="65"/>
                      </a:lnTo>
                      <a:lnTo>
                        <a:pt x="18" y="73"/>
                      </a:lnTo>
                      <a:lnTo>
                        <a:pt x="26" y="78"/>
                      </a:lnTo>
                      <a:lnTo>
                        <a:pt x="39" y="82"/>
                      </a:lnTo>
                      <a:lnTo>
                        <a:pt x="51" y="84"/>
                      </a:lnTo>
                      <a:lnTo>
                        <a:pt x="66" y="85"/>
                      </a:lnTo>
                      <a:lnTo>
                        <a:pt x="81" y="84"/>
                      </a:lnTo>
                      <a:lnTo>
                        <a:pt x="95" y="82"/>
                      </a:lnTo>
                      <a:lnTo>
                        <a:pt x="100" y="79"/>
                      </a:lnTo>
                      <a:lnTo>
                        <a:pt x="103" y="78"/>
                      </a:lnTo>
                      <a:lnTo>
                        <a:pt x="106" y="78"/>
                      </a:lnTo>
                      <a:lnTo>
                        <a:pt x="116" y="73"/>
                      </a:lnTo>
                      <a:lnTo>
                        <a:pt x="124" y="65"/>
                      </a:lnTo>
                      <a:lnTo>
                        <a:pt x="126" y="62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0"/>
                      </a:lnTo>
                      <a:lnTo>
                        <a:pt x="135" y="43"/>
                      </a:lnTo>
                      <a:lnTo>
                        <a:pt x="134" y="33"/>
                      </a:lnTo>
                      <a:lnTo>
                        <a:pt x="130" y="25"/>
                      </a:lnTo>
                      <a:lnTo>
                        <a:pt x="124" y="18"/>
                      </a:lnTo>
                      <a:lnTo>
                        <a:pt x="116" y="13"/>
                      </a:lnTo>
                      <a:lnTo>
                        <a:pt x="105" y="7"/>
                      </a:lnTo>
                      <a:lnTo>
                        <a:pt x="94" y="3"/>
                      </a:lnTo>
                      <a:lnTo>
                        <a:pt x="80" y="0"/>
                      </a:lnTo>
                      <a:lnTo>
                        <a:pt x="66" y="0"/>
                      </a:lnTo>
                      <a:close/>
                      <a:moveTo>
                        <a:pt x="23" y="63"/>
                      </a:moveTo>
                      <a:lnTo>
                        <a:pt x="14" y="58"/>
                      </a:lnTo>
                      <a:lnTo>
                        <a:pt x="9" y="54"/>
                      </a:lnTo>
                      <a:lnTo>
                        <a:pt x="5" y="48"/>
                      </a:lnTo>
                      <a:lnTo>
                        <a:pt x="5" y="43"/>
                      </a:lnTo>
                      <a:lnTo>
                        <a:pt x="5" y="35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3"/>
                      </a:lnTo>
                      <a:lnTo>
                        <a:pt x="66" y="17"/>
                      </a:lnTo>
                      <a:lnTo>
                        <a:pt x="113" y="23"/>
                      </a:lnTo>
                      <a:lnTo>
                        <a:pt x="119" y="27"/>
                      </a:lnTo>
                      <a:lnTo>
                        <a:pt x="124" y="32"/>
                      </a:lnTo>
                      <a:lnTo>
                        <a:pt x="126" y="37"/>
                      </a:lnTo>
                      <a:lnTo>
                        <a:pt x="128" y="43"/>
                      </a:lnTo>
                      <a:lnTo>
                        <a:pt x="126" y="48"/>
                      </a:lnTo>
                      <a:lnTo>
                        <a:pt x="124" y="54"/>
                      </a:lnTo>
                      <a:lnTo>
                        <a:pt x="119" y="58"/>
                      </a:lnTo>
                      <a:lnTo>
                        <a:pt x="113" y="63"/>
                      </a:lnTo>
                      <a:lnTo>
                        <a:pt x="103" y="65"/>
                      </a:lnTo>
                      <a:lnTo>
                        <a:pt x="93" y="68"/>
                      </a:lnTo>
                      <a:lnTo>
                        <a:pt x="80" y="69"/>
                      </a:lnTo>
                      <a:lnTo>
                        <a:pt x="73" y="69"/>
                      </a:lnTo>
                      <a:lnTo>
                        <a:pt x="69" y="69"/>
                      </a:lnTo>
                      <a:lnTo>
                        <a:pt x="66" y="70"/>
                      </a:lnTo>
                      <a:lnTo>
                        <a:pt x="51" y="69"/>
                      </a:lnTo>
                      <a:lnTo>
                        <a:pt x="40" y="68"/>
                      </a:lnTo>
                      <a:lnTo>
                        <a:pt x="30" y="65"/>
                      </a:lnTo>
                      <a:lnTo>
                        <a:pt x="23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63" name="Freeform 455"/>
                <p:cNvSpPr>
                  <a:spLocks/>
                </p:cNvSpPr>
                <p:nvPr/>
              </p:nvSpPr>
              <p:spPr bwMode="auto">
                <a:xfrm>
                  <a:off x="1447" y="-6477"/>
                  <a:ext cx="11" cy="48"/>
                </a:xfrm>
                <a:custGeom>
                  <a:avLst/>
                  <a:gdLst>
                    <a:gd name="T0" fmla="*/ 11 w 11"/>
                    <a:gd name="T1" fmla="*/ 0 h 48"/>
                    <a:gd name="T2" fmla="*/ 0 w 11"/>
                    <a:gd name="T3" fmla="*/ 2 h 48"/>
                    <a:gd name="T4" fmla="*/ 0 w 11"/>
                    <a:gd name="T5" fmla="*/ 44 h 48"/>
                    <a:gd name="T6" fmla="*/ 11 w 11"/>
                    <a:gd name="T7" fmla="*/ 48 h 48"/>
                    <a:gd name="T8" fmla="*/ 11 w 11"/>
                    <a:gd name="T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48">
                      <a:moveTo>
                        <a:pt x="11" y="0"/>
                      </a:moveTo>
                      <a:lnTo>
                        <a:pt x="0" y="2"/>
                      </a:lnTo>
                      <a:lnTo>
                        <a:pt x="0" y="44"/>
                      </a:lnTo>
                      <a:lnTo>
                        <a:pt x="11" y="4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64" name="Freeform 456"/>
                <p:cNvSpPr>
                  <a:spLocks/>
                </p:cNvSpPr>
                <p:nvPr/>
              </p:nvSpPr>
              <p:spPr bwMode="auto">
                <a:xfrm>
                  <a:off x="1436" y="-6475"/>
                  <a:ext cx="11" cy="42"/>
                </a:xfrm>
                <a:custGeom>
                  <a:avLst/>
                  <a:gdLst>
                    <a:gd name="T0" fmla="*/ 9 w 11"/>
                    <a:gd name="T1" fmla="*/ 1 h 42"/>
                    <a:gd name="T2" fmla="*/ 0 w 11"/>
                    <a:gd name="T3" fmla="*/ 5 h 42"/>
                    <a:gd name="T4" fmla="*/ 0 w 11"/>
                    <a:gd name="T5" fmla="*/ 36 h 42"/>
                    <a:gd name="T6" fmla="*/ 9 w 11"/>
                    <a:gd name="T7" fmla="*/ 41 h 42"/>
                    <a:gd name="T8" fmla="*/ 11 w 11"/>
                    <a:gd name="T9" fmla="*/ 42 h 42"/>
                    <a:gd name="T10" fmla="*/ 11 w 11"/>
                    <a:gd name="T11" fmla="*/ 0 h 42"/>
                    <a:gd name="T12" fmla="*/ 9 w 11"/>
                    <a:gd name="T13" fmla="*/ 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42">
                      <a:moveTo>
                        <a:pt x="9" y="1"/>
                      </a:moveTo>
                      <a:lnTo>
                        <a:pt x="0" y="5"/>
                      </a:lnTo>
                      <a:lnTo>
                        <a:pt x="0" y="36"/>
                      </a:lnTo>
                      <a:lnTo>
                        <a:pt x="9" y="41"/>
                      </a:lnTo>
                      <a:lnTo>
                        <a:pt x="11" y="42"/>
                      </a:lnTo>
                      <a:lnTo>
                        <a:pt x="11" y="0"/>
                      </a:lnTo>
                      <a:lnTo>
                        <a:pt x="9" y="1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65" name="Freeform 457"/>
                <p:cNvSpPr>
                  <a:spLocks/>
                </p:cNvSpPr>
                <p:nvPr/>
              </p:nvSpPr>
              <p:spPr bwMode="auto">
                <a:xfrm>
                  <a:off x="1427" y="-6470"/>
                  <a:ext cx="9" cy="31"/>
                </a:xfrm>
                <a:custGeom>
                  <a:avLst/>
                  <a:gdLst>
                    <a:gd name="T0" fmla="*/ 9 w 9"/>
                    <a:gd name="T1" fmla="*/ 0 h 31"/>
                    <a:gd name="T2" fmla="*/ 1 w 9"/>
                    <a:gd name="T3" fmla="*/ 7 h 31"/>
                    <a:gd name="T4" fmla="*/ 0 w 9"/>
                    <a:gd name="T5" fmla="*/ 16 h 31"/>
                    <a:gd name="T6" fmla="*/ 1 w 9"/>
                    <a:gd name="T7" fmla="*/ 23 h 31"/>
                    <a:gd name="T8" fmla="*/ 9 w 9"/>
                    <a:gd name="T9" fmla="*/ 31 h 31"/>
                    <a:gd name="T10" fmla="*/ 9 w 9"/>
                    <a:gd name="T11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31">
                      <a:moveTo>
                        <a:pt x="9" y="0"/>
                      </a:moveTo>
                      <a:lnTo>
                        <a:pt x="1" y="7"/>
                      </a:lnTo>
                      <a:lnTo>
                        <a:pt x="0" y="16"/>
                      </a:lnTo>
                      <a:lnTo>
                        <a:pt x="1" y="23"/>
                      </a:lnTo>
                      <a:lnTo>
                        <a:pt x="9" y="3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66" name="Freeform 458"/>
                <p:cNvSpPr>
                  <a:spLocks/>
                </p:cNvSpPr>
                <p:nvPr/>
              </p:nvSpPr>
              <p:spPr bwMode="auto">
                <a:xfrm>
                  <a:off x="1481" y="-6480"/>
                  <a:ext cx="12" cy="53"/>
                </a:xfrm>
                <a:custGeom>
                  <a:avLst/>
                  <a:gdLst>
                    <a:gd name="T0" fmla="*/ 7 w 12"/>
                    <a:gd name="T1" fmla="*/ 53 h 53"/>
                    <a:gd name="T2" fmla="*/ 12 w 12"/>
                    <a:gd name="T3" fmla="*/ 53 h 53"/>
                    <a:gd name="T4" fmla="*/ 12 w 12"/>
                    <a:gd name="T5" fmla="*/ 0 h 53"/>
                    <a:gd name="T6" fmla="*/ 7 w 12"/>
                    <a:gd name="T7" fmla="*/ 0 h 53"/>
                    <a:gd name="T8" fmla="*/ 0 w 12"/>
                    <a:gd name="T9" fmla="*/ 1 h 53"/>
                    <a:gd name="T10" fmla="*/ 0 w 12"/>
                    <a:gd name="T11" fmla="*/ 53 h 53"/>
                    <a:gd name="T12" fmla="*/ 7 w 12"/>
                    <a:gd name="T1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53">
                      <a:moveTo>
                        <a:pt x="7" y="53"/>
                      </a:moveTo>
                      <a:lnTo>
                        <a:pt x="12" y="53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1"/>
                      </a:lnTo>
                      <a:lnTo>
                        <a:pt x="0" y="53"/>
                      </a:lnTo>
                      <a:lnTo>
                        <a:pt x="7" y="53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67" name="Freeform 459"/>
                <p:cNvSpPr>
                  <a:spLocks/>
                </p:cNvSpPr>
                <p:nvPr/>
              </p:nvSpPr>
              <p:spPr bwMode="auto">
                <a:xfrm>
                  <a:off x="1471" y="-6479"/>
                  <a:ext cx="10" cy="52"/>
                </a:xfrm>
                <a:custGeom>
                  <a:avLst/>
                  <a:gdLst>
                    <a:gd name="T0" fmla="*/ 0 w 10"/>
                    <a:gd name="T1" fmla="*/ 51 h 52"/>
                    <a:gd name="T2" fmla="*/ 10 w 10"/>
                    <a:gd name="T3" fmla="*/ 52 h 52"/>
                    <a:gd name="T4" fmla="*/ 10 w 10"/>
                    <a:gd name="T5" fmla="*/ 0 h 52"/>
                    <a:gd name="T6" fmla="*/ 0 w 10"/>
                    <a:gd name="T7" fmla="*/ 1 h 52"/>
                    <a:gd name="T8" fmla="*/ 0 w 10"/>
                    <a:gd name="T9" fmla="*/ 5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52">
                      <a:moveTo>
                        <a:pt x="0" y="51"/>
                      </a:moveTo>
                      <a:lnTo>
                        <a:pt x="10" y="52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68" name="Freeform 460"/>
                <p:cNvSpPr>
                  <a:spLocks/>
                </p:cNvSpPr>
                <p:nvPr/>
              </p:nvSpPr>
              <p:spPr bwMode="auto">
                <a:xfrm>
                  <a:off x="1458" y="-6478"/>
                  <a:ext cx="13" cy="50"/>
                </a:xfrm>
                <a:custGeom>
                  <a:avLst/>
                  <a:gdLst>
                    <a:gd name="T0" fmla="*/ 13 w 13"/>
                    <a:gd name="T1" fmla="*/ 50 h 50"/>
                    <a:gd name="T2" fmla="*/ 13 w 13"/>
                    <a:gd name="T3" fmla="*/ 0 h 50"/>
                    <a:gd name="T4" fmla="*/ 0 w 13"/>
                    <a:gd name="T5" fmla="*/ 1 h 50"/>
                    <a:gd name="T6" fmla="*/ 0 w 13"/>
                    <a:gd name="T7" fmla="*/ 49 h 50"/>
                    <a:gd name="T8" fmla="*/ 13 w 13"/>
                    <a:gd name="T9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50">
                      <a:moveTo>
                        <a:pt x="13" y="50"/>
                      </a:moveTo>
                      <a:lnTo>
                        <a:pt x="13" y="0"/>
                      </a:lnTo>
                      <a:lnTo>
                        <a:pt x="0" y="1"/>
                      </a:lnTo>
                      <a:lnTo>
                        <a:pt x="0" y="49"/>
                      </a:lnTo>
                      <a:lnTo>
                        <a:pt x="13" y="50"/>
                      </a:lnTo>
                      <a:close/>
                    </a:path>
                  </a:pathLst>
                </a:custGeom>
                <a:solidFill>
                  <a:srgbClr val="ECECE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69" name="Freeform 461"/>
                <p:cNvSpPr>
                  <a:spLocks/>
                </p:cNvSpPr>
                <p:nvPr/>
              </p:nvSpPr>
              <p:spPr bwMode="auto">
                <a:xfrm>
                  <a:off x="1493" y="-6480"/>
                  <a:ext cx="12" cy="53"/>
                </a:xfrm>
                <a:custGeom>
                  <a:avLst/>
                  <a:gdLst>
                    <a:gd name="T0" fmla="*/ 0 w 12"/>
                    <a:gd name="T1" fmla="*/ 0 h 53"/>
                    <a:gd name="T2" fmla="*/ 0 w 12"/>
                    <a:gd name="T3" fmla="*/ 53 h 53"/>
                    <a:gd name="T4" fmla="*/ 5 w 12"/>
                    <a:gd name="T5" fmla="*/ 52 h 53"/>
                    <a:gd name="T6" fmla="*/ 12 w 12"/>
                    <a:gd name="T7" fmla="*/ 52 h 53"/>
                    <a:gd name="T8" fmla="*/ 12 w 12"/>
                    <a:gd name="T9" fmla="*/ 2 h 53"/>
                    <a:gd name="T10" fmla="*/ 0 w 12"/>
                    <a:gd name="T11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53">
                      <a:moveTo>
                        <a:pt x="0" y="0"/>
                      </a:moveTo>
                      <a:lnTo>
                        <a:pt x="0" y="53"/>
                      </a:lnTo>
                      <a:lnTo>
                        <a:pt x="5" y="52"/>
                      </a:lnTo>
                      <a:lnTo>
                        <a:pt x="12" y="52"/>
                      </a:lnTo>
                      <a:lnTo>
                        <a:pt x="1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70" name="Freeform 462"/>
                <p:cNvSpPr>
                  <a:spLocks/>
                </p:cNvSpPr>
                <p:nvPr/>
              </p:nvSpPr>
              <p:spPr bwMode="auto">
                <a:xfrm>
                  <a:off x="1527" y="-6475"/>
                  <a:ext cx="13" cy="43"/>
                </a:xfrm>
                <a:custGeom>
                  <a:avLst/>
                  <a:gdLst>
                    <a:gd name="T0" fmla="*/ 13 w 13"/>
                    <a:gd name="T1" fmla="*/ 3 h 43"/>
                    <a:gd name="T2" fmla="*/ 8 w 13"/>
                    <a:gd name="T3" fmla="*/ 1 h 43"/>
                    <a:gd name="T4" fmla="*/ 0 w 13"/>
                    <a:gd name="T5" fmla="*/ 0 h 43"/>
                    <a:gd name="T6" fmla="*/ 0 w 13"/>
                    <a:gd name="T7" fmla="*/ 43 h 43"/>
                    <a:gd name="T8" fmla="*/ 8 w 13"/>
                    <a:gd name="T9" fmla="*/ 41 h 43"/>
                    <a:gd name="T10" fmla="*/ 13 w 13"/>
                    <a:gd name="T11" fmla="*/ 37 h 43"/>
                    <a:gd name="T12" fmla="*/ 13 w 13"/>
                    <a:gd name="T13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43">
                      <a:moveTo>
                        <a:pt x="13" y="3"/>
                      </a:moveTo>
                      <a:lnTo>
                        <a:pt x="8" y="1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8" y="41"/>
                      </a:lnTo>
                      <a:lnTo>
                        <a:pt x="13" y="37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71" name="Freeform 463"/>
                <p:cNvSpPr>
                  <a:spLocks/>
                </p:cNvSpPr>
                <p:nvPr/>
              </p:nvSpPr>
              <p:spPr bwMode="auto">
                <a:xfrm>
                  <a:off x="1516" y="-6477"/>
                  <a:ext cx="11" cy="48"/>
                </a:xfrm>
                <a:custGeom>
                  <a:avLst/>
                  <a:gdLst>
                    <a:gd name="T0" fmla="*/ 11 w 11"/>
                    <a:gd name="T1" fmla="*/ 2 h 48"/>
                    <a:gd name="T2" fmla="*/ 0 w 11"/>
                    <a:gd name="T3" fmla="*/ 0 h 48"/>
                    <a:gd name="T4" fmla="*/ 0 w 11"/>
                    <a:gd name="T5" fmla="*/ 48 h 48"/>
                    <a:gd name="T6" fmla="*/ 5 w 11"/>
                    <a:gd name="T7" fmla="*/ 47 h 48"/>
                    <a:gd name="T8" fmla="*/ 7 w 11"/>
                    <a:gd name="T9" fmla="*/ 45 h 48"/>
                    <a:gd name="T10" fmla="*/ 11 w 11"/>
                    <a:gd name="T11" fmla="*/ 45 h 48"/>
                    <a:gd name="T12" fmla="*/ 11 w 11"/>
                    <a:gd name="T13" fmla="*/ 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48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5" y="47"/>
                      </a:lnTo>
                      <a:lnTo>
                        <a:pt x="7" y="45"/>
                      </a:lnTo>
                      <a:lnTo>
                        <a:pt x="11" y="45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72" name="Freeform 464"/>
                <p:cNvSpPr>
                  <a:spLocks/>
                </p:cNvSpPr>
                <p:nvPr/>
              </p:nvSpPr>
              <p:spPr bwMode="auto">
                <a:xfrm>
                  <a:off x="1505" y="-6478"/>
                  <a:ext cx="11" cy="50"/>
                </a:xfrm>
                <a:custGeom>
                  <a:avLst/>
                  <a:gdLst>
                    <a:gd name="T0" fmla="*/ 11 w 11"/>
                    <a:gd name="T1" fmla="*/ 1 h 50"/>
                    <a:gd name="T2" fmla="*/ 0 w 11"/>
                    <a:gd name="T3" fmla="*/ 0 h 50"/>
                    <a:gd name="T4" fmla="*/ 0 w 11"/>
                    <a:gd name="T5" fmla="*/ 50 h 50"/>
                    <a:gd name="T6" fmla="*/ 5 w 11"/>
                    <a:gd name="T7" fmla="*/ 49 h 50"/>
                    <a:gd name="T8" fmla="*/ 11 w 11"/>
                    <a:gd name="T9" fmla="*/ 49 h 50"/>
                    <a:gd name="T10" fmla="*/ 11 w 11"/>
                    <a:gd name="T11" fmla="*/ 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50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5" y="49"/>
                      </a:lnTo>
                      <a:lnTo>
                        <a:pt x="11" y="49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73" name="Freeform 465"/>
                <p:cNvSpPr>
                  <a:spLocks/>
                </p:cNvSpPr>
                <p:nvPr/>
              </p:nvSpPr>
              <p:spPr bwMode="auto">
                <a:xfrm>
                  <a:off x="1540" y="-6472"/>
                  <a:ext cx="10" cy="34"/>
                </a:xfrm>
                <a:custGeom>
                  <a:avLst/>
                  <a:gdLst>
                    <a:gd name="T0" fmla="*/ 0 w 10"/>
                    <a:gd name="T1" fmla="*/ 0 h 34"/>
                    <a:gd name="T2" fmla="*/ 0 w 10"/>
                    <a:gd name="T3" fmla="*/ 34 h 34"/>
                    <a:gd name="T4" fmla="*/ 3 w 10"/>
                    <a:gd name="T5" fmla="*/ 29 h 34"/>
                    <a:gd name="T6" fmla="*/ 5 w 10"/>
                    <a:gd name="T7" fmla="*/ 27 h 34"/>
                    <a:gd name="T8" fmla="*/ 7 w 10"/>
                    <a:gd name="T9" fmla="*/ 25 h 34"/>
                    <a:gd name="T10" fmla="*/ 10 w 10"/>
                    <a:gd name="T11" fmla="*/ 18 h 34"/>
                    <a:gd name="T12" fmla="*/ 7 w 10"/>
                    <a:gd name="T13" fmla="*/ 8 h 34"/>
                    <a:gd name="T14" fmla="*/ 0 w 1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34">
                      <a:moveTo>
                        <a:pt x="0" y="0"/>
                      </a:moveTo>
                      <a:lnTo>
                        <a:pt x="0" y="34"/>
                      </a:lnTo>
                      <a:lnTo>
                        <a:pt x="3" y="29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10" y="18"/>
                      </a:lnTo>
                      <a:lnTo>
                        <a:pt x="7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74" name="Freeform 466"/>
                <p:cNvSpPr>
                  <a:spLocks/>
                </p:cNvSpPr>
                <p:nvPr/>
              </p:nvSpPr>
              <p:spPr bwMode="auto">
                <a:xfrm>
                  <a:off x="1422" y="-6390"/>
                  <a:ext cx="135" cy="85"/>
                </a:xfrm>
                <a:custGeom>
                  <a:avLst/>
                  <a:gdLst>
                    <a:gd name="T0" fmla="*/ 26 w 135"/>
                    <a:gd name="T1" fmla="*/ 76 h 85"/>
                    <a:gd name="T2" fmla="*/ 54 w 135"/>
                    <a:gd name="T3" fmla="*/ 83 h 85"/>
                    <a:gd name="T4" fmla="*/ 75 w 135"/>
                    <a:gd name="T5" fmla="*/ 83 h 85"/>
                    <a:gd name="T6" fmla="*/ 86 w 135"/>
                    <a:gd name="T7" fmla="*/ 83 h 85"/>
                    <a:gd name="T8" fmla="*/ 109 w 135"/>
                    <a:gd name="T9" fmla="*/ 77 h 85"/>
                    <a:gd name="T10" fmla="*/ 125 w 135"/>
                    <a:gd name="T11" fmla="*/ 66 h 85"/>
                    <a:gd name="T12" fmla="*/ 131 w 135"/>
                    <a:gd name="T13" fmla="*/ 53 h 85"/>
                    <a:gd name="T14" fmla="*/ 135 w 135"/>
                    <a:gd name="T15" fmla="*/ 40 h 85"/>
                    <a:gd name="T16" fmla="*/ 131 w 135"/>
                    <a:gd name="T17" fmla="*/ 23 h 85"/>
                    <a:gd name="T18" fmla="*/ 123 w 135"/>
                    <a:gd name="T19" fmla="*/ 11 h 85"/>
                    <a:gd name="T20" fmla="*/ 109 w 135"/>
                    <a:gd name="T21" fmla="*/ 2 h 85"/>
                    <a:gd name="T22" fmla="*/ 89 w 135"/>
                    <a:gd name="T23" fmla="*/ 0 h 85"/>
                    <a:gd name="T24" fmla="*/ 54 w 135"/>
                    <a:gd name="T25" fmla="*/ 12 h 85"/>
                    <a:gd name="T26" fmla="*/ 49 w 135"/>
                    <a:gd name="T27" fmla="*/ 26 h 85"/>
                    <a:gd name="T28" fmla="*/ 54 w 135"/>
                    <a:gd name="T29" fmla="*/ 55 h 85"/>
                    <a:gd name="T30" fmla="*/ 69 w 135"/>
                    <a:gd name="T31" fmla="*/ 70 h 85"/>
                    <a:gd name="T32" fmla="*/ 35 w 135"/>
                    <a:gd name="T33" fmla="*/ 66 h 85"/>
                    <a:gd name="T34" fmla="*/ 19 w 135"/>
                    <a:gd name="T35" fmla="*/ 60 h 85"/>
                    <a:gd name="T36" fmla="*/ 10 w 135"/>
                    <a:gd name="T37" fmla="*/ 52 h 85"/>
                    <a:gd name="T38" fmla="*/ 5 w 135"/>
                    <a:gd name="T39" fmla="*/ 41 h 85"/>
                    <a:gd name="T40" fmla="*/ 6 w 135"/>
                    <a:gd name="T41" fmla="*/ 26 h 85"/>
                    <a:gd name="T42" fmla="*/ 14 w 135"/>
                    <a:gd name="T43" fmla="*/ 25 h 85"/>
                    <a:gd name="T44" fmla="*/ 24 w 135"/>
                    <a:gd name="T45" fmla="*/ 22 h 85"/>
                    <a:gd name="T46" fmla="*/ 24 w 135"/>
                    <a:gd name="T47" fmla="*/ 8 h 85"/>
                    <a:gd name="T48" fmla="*/ 5 w 135"/>
                    <a:gd name="T49" fmla="*/ 13 h 85"/>
                    <a:gd name="T50" fmla="*/ 0 w 135"/>
                    <a:gd name="T51" fmla="*/ 42 h 85"/>
                    <a:gd name="T52" fmla="*/ 9 w 135"/>
                    <a:gd name="T53" fmla="*/ 62 h 85"/>
                    <a:gd name="T54" fmla="*/ 80 w 135"/>
                    <a:gd name="T55" fmla="*/ 70 h 85"/>
                    <a:gd name="T56" fmla="*/ 61 w 135"/>
                    <a:gd name="T57" fmla="*/ 55 h 85"/>
                    <a:gd name="T58" fmla="*/ 58 w 135"/>
                    <a:gd name="T59" fmla="*/ 27 h 85"/>
                    <a:gd name="T60" fmla="*/ 89 w 135"/>
                    <a:gd name="T61" fmla="*/ 13 h 85"/>
                    <a:gd name="T62" fmla="*/ 123 w 135"/>
                    <a:gd name="T63" fmla="*/ 23 h 85"/>
                    <a:gd name="T64" fmla="*/ 129 w 135"/>
                    <a:gd name="T65" fmla="*/ 40 h 85"/>
                    <a:gd name="T66" fmla="*/ 111 w 135"/>
                    <a:gd name="T67" fmla="*/ 61 h 85"/>
                    <a:gd name="T68" fmla="*/ 100 w 135"/>
                    <a:gd name="T69" fmla="*/ 67 h 85"/>
                    <a:gd name="T70" fmla="*/ 80 w 135"/>
                    <a:gd name="T71" fmla="*/ 7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35" h="85">
                      <a:moveTo>
                        <a:pt x="18" y="71"/>
                      </a:moveTo>
                      <a:lnTo>
                        <a:pt x="26" y="76"/>
                      </a:lnTo>
                      <a:lnTo>
                        <a:pt x="40" y="81"/>
                      </a:lnTo>
                      <a:lnTo>
                        <a:pt x="54" y="83"/>
                      </a:lnTo>
                      <a:lnTo>
                        <a:pt x="73" y="85"/>
                      </a:lnTo>
                      <a:lnTo>
                        <a:pt x="75" y="83"/>
                      </a:lnTo>
                      <a:lnTo>
                        <a:pt x="79" y="83"/>
                      </a:lnTo>
                      <a:lnTo>
                        <a:pt x="86" y="83"/>
                      </a:lnTo>
                      <a:lnTo>
                        <a:pt x="99" y="81"/>
                      </a:lnTo>
                      <a:lnTo>
                        <a:pt x="109" y="77"/>
                      </a:lnTo>
                      <a:lnTo>
                        <a:pt x="119" y="73"/>
                      </a:lnTo>
                      <a:lnTo>
                        <a:pt x="125" y="66"/>
                      </a:lnTo>
                      <a:lnTo>
                        <a:pt x="130" y="58"/>
                      </a:lnTo>
                      <a:lnTo>
                        <a:pt x="131" y="53"/>
                      </a:lnTo>
                      <a:lnTo>
                        <a:pt x="134" y="50"/>
                      </a:lnTo>
                      <a:lnTo>
                        <a:pt x="135" y="40"/>
                      </a:lnTo>
                      <a:lnTo>
                        <a:pt x="134" y="31"/>
                      </a:lnTo>
                      <a:lnTo>
                        <a:pt x="131" y="23"/>
                      </a:lnTo>
                      <a:lnTo>
                        <a:pt x="128" y="16"/>
                      </a:lnTo>
                      <a:lnTo>
                        <a:pt x="123" y="11"/>
                      </a:lnTo>
                      <a:lnTo>
                        <a:pt x="116" y="5"/>
                      </a:lnTo>
                      <a:lnTo>
                        <a:pt x="109" y="2"/>
                      </a:lnTo>
                      <a:lnTo>
                        <a:pt x="99" y="0"/>
                      </a:lnTo>
                      <a:lnTo>
                        <a:pt x="89" y="0"/>
                      </a:lnTo>
                      <a:lnTo>
                        <a:pt x="60" y="8"/>
                      </a:lnTo>
                      <a:lnTo>
                        <a:pt x="54" y="12"/>
                      </a:lnTo>
                      <a:lnTo>
                        <a:pt x="51" y="18"/>
                      </a:lnTo>
                      <a:lnTo>
                        <a:pt x="49" y="26"/>
                      </a:lnTo>
                      <a:lnTo>
                        <a:pt x="49" y="36"/>
                      </a:lnTo>
                      <a:lnTo>
                        <a:pt x="54" y="55"/>
                      </a:lnTo>
                      <a:lnTo>
                        <a:pt x="60" y="63"/>
                      </a:lnTo>
                      <a:lnTo>
                        <a:pt x="69" y="70"/>
                      </a:lnTo>
                      <a:lnTo>
                        <a:pt x="50" y="68"/>
                      </a:lnTo>
                      <a:lnTo>
                        <a:pt x="35" y="66"/>
                      </a:lnTo>
                      <a:lnTo>
                        <a:pt x="24" y="62"/>
                      </a:lnTo>
                      <a:lnTo>
                        <a:pt x="19" y="60"/>
                      </a:lnTo>
                      <a:lnTo>
                        <a:pt x="16" y="58"/>
                      </a:lnTo>
                      <a:lnTo>
                        <a:pt x="10" y="52"/>
                      </a:lnTo>
                      <a:lnTo>
                        <a:pt x="8" y="47"/>
                      </a:lnTo>
                      <a:lnTo>
                        <a:pt x="5" y="41"/>
                      </a:lnTo>
                      <a:lnTo>
                        <a:pt x="5" y="35"/>
                      </a:lnTo>
                      <a:lnTo>
                        <a:pt x="6" y="26"/>
                      </a:lnTo>
                      <a:lnTo>
                        <a:pt x="11" y="23"/>
                      </a:lnTo>
                      <a:lnTo>
                        <a:pt x="14" y="25"/>
                      </a:lnTo>
                      <a:lnTo>
                        <a:pt x="18" y="25"/>
                      </a:lnTo>
                      <a:lnTo>
                        <a:pt x="24" y="22"/>
                      </a:lnTo>
                      <a:lnTo>
                        <a:pt x="25" y="17"/>
                      </a:lnTo>
                      <a:lnTo>
                        <a:pt x="24" y="8"/>
                      </a:lnTo>
                      <a:lnTo>
                        <a:pt x="15" y="7"/>
                      </a:lnTo>
                      <a:lnTo>
                        <a:pt x="5" y="13"/>
                      </a:lnTo>
                      <a:lnTo>
                        <a:pt x="0" y="32"/>
                      </a:lnTo>
                      <a:lnTo>
                        <a:pt x="0" y="42"/>
                      </a:lnTo>
                      <a:lnTo>
                        <a:pt x="4" y="53"/>
                      </a:lnTo>
                      <a:lnTo>
                        <a:pt x="9" y="62"/>
                      </a:lnTo>
                      <a:lnTo>
                        <a:pt x="18" y="71"/>
                      </a:lnTo>
                      <a:close/>
                      <a:moveTo>
                        <a:pt x="80" y="70"/>
                      </a:moveTo>
                      <a:lnTo>
                        <a:pt x="68" y="62"/>
                      </a:lnTo>
                      <a:lnTo>
                        <a:pt x="61" y="55"/>
                      </a:lnTo>
                      <a:lnTo>
                        <a:pt x="56" y="37"/>
                      </a:lnTo>
                      <a:lnTo>
                        <a:pt x="58" y="27"/>
                      </a:lnTo>
                      <a:lnTo>
                        <a:pt x="65" y="21"/>
                      </a:lnTo>
                      <a:lnTo>
                        <a:pt x="89" y="13"/>
                      </a:lnTo>
                      <a:lnTo>
                        <a:pt x="120" y="21"/>
                      </a:lnTo>
                      <a:lnTo>
                        <a:pt x="123" y="23"/>
                      </a:lnTo>
                      <a:lnTo>
                        <a:pt x="126" y="28"/>
                      </a:lnTo>
                      <a:lnTo>
                        <a:pt x="129" y="40"/>
                      </a:lnTo>
                      <a:lnTo>
                        <a:pt x="116" y="60"/>
                      </a:lnTo>
                      <a:lnTo>
                        <a:pt x="111" y="61"/>
                      </a:lnTo>
                      <a:lnTo>
                        <a:pt x="108" y="63"/>
                      </a:lnTo>
                      <a:lnTo>
                        <a:pt x="100" y="67"/>
                      </a:lnTo>
                      <a:lnTo>
                        <a:pt x="90" y="68"/>
                      </a:lnTo>
                      <a:lnTo>
                        <a:pt x="8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75" name="Freeform 467"/>
                <p:cNvSpPr>
                  <a:spLocks/>
                </p:cNvSpPr>
                <p:nvPr/>
              </p:nvSpPr>
              <p:spPr bwMode="auto">
                <a:xfrm>
                  <a:off x="1493" y="-6375"/>
                  <a:ext cx="12" cy="55"/>
                </a:xfrm>
                <a:custGeom>
                  <a:avLst/>
                  <a:gdLst>
                    <a:gd name="T0" fmla="*/ 0 w 12"/>
                    <a:gd name="T1" fmla="*/ 50 h 55"/>
                    <a:gd name="T2" fmla="*/ 9 w 12"/>
                    <a:gd name="T3" fmla="*/ 55 h 55"/>
                    <a:gd name="T4" fmla="*/ 12 w 12"/>
                    <a:gd name="T5" fmla="*/ 55 h 55"/>
                    <a:gd name="T6" fmla="*/ 12 w 12"/>
                    <a:gd name="T7" fmla="*/ 0 h 55"/>
                    <a:gd name="T8" fmla="*/ 0 w 12"/>
                    <a:gd name="T9" fmla="*/ 3 h 55"/>
                    <a:gd name="T10" fmla="*/ 0 w 12"/>
                    <a:gd name="T11" fmla="*/ 5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55">
                      <a:moveTo>
                        <a:pt x="0" y="50"/>
                      </a:moveTo>
                      <a:lnTo>
                        <a:pt x="9" y="55"/>
                      </a:lnTo>
                      <a:lnTo>
                        <a:pt x="12" y="55"/>
                      </a:lnTo>
                      <a:lnTo>
                        <a:pt x="12" y="0"/>
                      </a:lnTo>
                      <a:lnTo>
                        <a:pt x="0" y="3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76" name="Freeform 468"/>
                <p:cNvSpPr>
                  <a:spLocks/>
                </p:cNvSpPr>
                <p:nvPr/>
              </p:nvSpPr>
              <p:spPr bwMode="auto">
                <a:xfrm>
                  <a:off x="1481" y="-6372"/>
                  <a:ext cx="12" cy="47"/>
                </a:xfrm>
                <a:custGeom>
                  <a:avLst/>
                  <a:gdLst>
                    <a:gd name="T0" fmla="*/ 2 w 12"/>
                    <a:gd name="T1" fmla="*/ 37 h 47"/>
                    <a:gd name="T2" fmla="*/ 12 w 12"/>
                    <a:gd name="T3" fmla="*/ 47 h 47"/>
                    <a:gd name="T4" fmla="*/ 12 w 12"/>
                    <a:gd name="T5" fmla="*/ 0 h 47"/>
                    <a:gd name="T6" fmla="*/ 6 w 12"/>
                    <a:gd name="T7" fmla="*/ 3 h 47"/>
                    <a:gd name="T8" fmla="*/ 0 w 12"/>
                    <a:gd name="T9" fmla="*/ 9 h 47"/>
                    <a:gd name="T10" fmla="*/ 0 w 12"/>
                    <a:gd name="T11" fmla="*/ 28 h 47"/>
                    <a:gd name="T12" fmla="*/ 2 w 12"/>
                    <a:gd name="T13" fmla="*/ 3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47">
                      <a:moveTo>
                        <a:pt x="2" y="37"/>
                      </a:moveTo>
                      <a:lnTo>
                        <a:pt x="12" y="47"/>
                      </a:lnTo>
                      <a:lnTo>
                        <a:pt x="12" y="0"/>
                      </a:lnTo>
                      <a:lnTo>
                        <a:pt x="6" y="3"/>
                      </a:lnTo>
                      <a:lnTo>
                        <a:pt x="0" y="9"/>
                      </a:lnTo>
                      <a:lnTo>
                        <a:pt x="0" y="28"/>
                      </a:lnTo>
                      <a:lnTo>
                        <a:pt x="2" y="37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77" name="Freeform 469"/>
                <p:cNvSpPr>
                  <a:spLocks/>
                </p:cNvSpPr>
                <p:nvPr/>
              </p:nvSpPr>
              <p:spPr bwMode="auto">
                <a:xfrm>
                  <a:off x="1478" y="-6363"/>
                  <a:ext cx="3" cy="19"/>
                </a:xfrm>
                <a:custGeom>
                  <a:avLst/>
                  <a:gdLst>
                    <a:gd name="T0" fmla="*/ 3 w 3"/>
                    <a:gd name="T1" fmla="*/ 0 h 19"/>
                    <a:gd name="T2" fmla="*/ 0 w 3"/>
                    <a:gd name="T3" fmla="*/ 4 h 19"/>
                    <a:gd name="T4" fmla="*/ 0 w 3"/>
                    <a:gd name="T5" fmla="*/ 10 h 19"/>
                    <a:gd name="T6" fmla="*/ 3 w 3"/>
                    <a:gd name="T7" fmla="*/ 19 h 19"/>
                    <a:gd name="T8" fmla="*/ 3 w 3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9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3" y="19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78" name="Freeform 470"/>
                <p:cNvSpPr>
                  <a:spLocks/>
                </p:cNvSpPr>
                <p:nvPr/>
              </p:nvSpPr>
              <p:spPr bwMode="auto">
                <a:xfrm>
                  <a:off x="1505" y="-6377"/>
                  <a:ext cx="11" cy="57"/>
                </a:xfrm>
                <a:custGeom>
                  <a:avLst/>
                  <a:gdLst>
                    <a:gd name="T0" fmla="*/ 11 w 11"/>
                    <a:gd name="T1" fmla="*/ 2 h 57"/>
                    <a:gd name="T2" fmla="*/ 6 w 11"/>
                    <a:gd name="T3" fmla="*/ 0 h 57"/>
                    <a:gd name="T4" fmla="*/ 0 w 11"/>
                    <a:gd name="T5" fmla="*/ 2 h 57"/>
                    <a:gd name="T6" fmla="*/ 0 w 11"/>
                    <a:gd name="T7" fmla="*/ 57 h 57"/>
                    <a:gd name="T8" fmla="*/ 5 w 11"/>
                    <a:gd name="T9" fmla="*/ 55 h 57"/>
                    <a:gd name="T10" fmla="*/ 11 w 11"/>
                    <a:gd name="T11" fmla="*/ 55 h 57"/>
                    <a:gd name="T12" fmla="*/ 11 w 11"/>
                    <a:gd name="T13" fmla="*/ 2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57">
                      <a:moveTo>
                        <a:pt x="11" y="2"/>
                      </a:move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57"/>
                      </a:lnTo>
                      <a:lnTo>
                        <a:pt x="5" y="55"/>
                      </a:lnTo>
                      <a:lnTo>
                        <a:pt x="11" y="55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79" name="Freeform 471"/>
                <p:cNvSpPr>
                  <a:spLocks/>
                </p:cNvSpPr>
                <p:nvPr/>
              </p:nvSpPr>
              <p:spPr bwMode="auto">
                <a:xfrm>
                  <a:off x="1527" y="-6372"/>
                  <a:ext cx="13" cy="48"/>
                </a:xfrm>
                <a:custGeom>
                  <a:avLst/>
                  <a:gdLst>
                    <a:gd name="T0" fmla="*/ 13 w 13"/>
                    <a:gd name="T1" fmla="*/ 2 h 48"/>
                    <a:gd name="T2" fmla="*/ 0 w 13"/>
                    <a:gd name="T3" fmla="*/ 0 h 48"/>
                    <a:gd name="T4" fmla="*/ 0 w 13"/>
                    <a:gd name="T5" fmla="*/ 48 h 48"/>
                    <a:gd name="T6" fmla="*/ 5 w 13"/>
                    <a:gd name="T7" fmla="*/ 44 h 48"/>
                    <a:gd name="T8" fmla="*/ 11 w 13"/>
                    <a:gd name="T9" fmla="*/ 42 h 48"/>
                    <a:gd name="T10" fmla="*/ 13 w 13"/>
                    <a:gd name="T11" fmla="*/ 39 h 48"/>
                    <a:gd name="T12" fmla="*/ 13 w 13"/>
                    <a:gd name="T13" fmla="*/ 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48">
                      <a:moveTo>
                        <a:pt x="13" y="2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5" y="44"/>
                      </a:lnTo>
                      <a:lnTo>
                        <a:pt x="11" y="42"/>
                      </a:lnTo>
                      <a:lnTo>
                        <a:pt x="13" y="39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80" name="Freeform 472"/>
                <p:cNvSpPr>
                  <a:spLocks/>
                </p:cNvSpPr>
                <p:nvPr/>
              </p:nvSpPr>
              <p:spPr bwMode="auto">
                <a:xfrm>
                  <a:off x="1540" y="-6370"/>
                  <a:ext cx="11" cy="37"/>
                </a:xfrm>
                <a:custGeom>
                  <a:avLst/>
                  <a:gdLst>
                    <a:gd name="T0" fmla="*/ 2 w 11"/>
                    <a:gd name="T1" fmla="*/ 1 h 37"/>
                    <a:gd name="T2" fmla="*/ 0 w 11"/>
                    <a:gd name="T3" fmla="*/ 0 h 37"/>
                    <a:gd name="T4" fmla="*/ 0 w 11"/>
                    <a:gd name="T5" fmla="*/ 37 h 37"/>
                    <a:gd name="T6" fmla="*/ 11 w 11"/>
                    <a:gd name="T7" fmla="*/ 20 h 37"/>
                    <a:gd name="T8" fmla="*/ 8 w 11"/>
                    <a:gd name="T9" fmla="*/ 8 h 37"/>
                    <a:gd name="T10" fmla="*/ 5 w 11"/>
                    <a:gd name="T11" fmla="*/ 3 h 37"/>
                    <a:gd name="T12" fmla="*/ 2 w 11"/>
                    <a:gd name="T13" fmla="*/ 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37">
                      <a:moveTo>
                        <a:pt x="2" y="1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1" y="20"/>
                      </a:lnTo>
                      <a:lnTo>
                        <a:pt x="8" y="8"/>
                      </a:lnTo>
                      <a:lnTo>
                        <a:pt x="5" y="3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81" name="Freeform 473"/>
                <p:cNvSpPr>
                  <a:spLocks/>
                </p:cNvSpPr>
                <p:nvPr/>
              </p:nvSpPr>
              <p:spPr bwMode="auto">
                <a:xfrm>
                  <a:off x="1516" y="-6375"/>
                  <a:ext cx="11" cy="53"/>
                </a:xfrm>
                <a:custGeom>
                  <a:avLst/>
                  <a:gdLst>
                    <a:gd name="T0" fmla="*/ 11 w 11"/>
                    <a:gd name="T1" fmla="*/ 3 h 53"/>
                    <a:gd name="T2" fmla="*/ 0 w 11"/>
                    <a:gd name="T3" fmla="*/ 0 h 53"/>
                    <a:gd name="T4" fmla="*/ 0 w 11"/>
                    <a:gd name="T5" fmla="*/ 53 h 53"/>
                    <a:gd name="T6" fmla="*/ 5 w 11"/>
                    <a:gd name="T7" fmla="*/ 52 h 53"/>
                    <a:gd name="T8" fmla="*/ 7 w 11"/>
                    <a:gd name="T9" fmla="*/ 51 h 53"/>
                    <a:gd name="T10" fmla="*/ 11 w 11"/>
                    <a:gd name="T11" fmla="*/ 51 h 53"/>
                    <a:gd name="T12" fmla="*/ 11 w 11"/>
                    <a:gd name="T13" fmla="*/ 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53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5" y="52"/>
                      </a:lnTo>
                      <a:lnTo>
                        <a:pt x="7" y="51"/>
                      </a:lnTo>
                      <a:lnTo>
                        <a:pt x="11" y="51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82" name="Freeform 474"/>
                <p:cNvSpPr>
                  <a:spLocks/>
                </p:cNvSpPr>
                <p:nvPr/>
              </p:nvSpPr>
              <p:spPr bwMode="auto">
                <a:xfrm>
                  <a:off x="1422" y="-5550"/>
                  <a:ext cx="135" cy="85"/>
                </a:xfrm>
                <a:custGeom>
                  <a:avLst/>
                  <a:gdLst>
                    <a:gd name="T0" fmla="*/ 50 w 135"/>
                    <a:gd name="T1" fmla="*/ 0 h 85"/>
                    <a:gd name="T2" fmla="*/ 25 w 135"/>
                    <a:gd name="T3" fmla="*/ 5 h 85"/>
                    <a:gd name="T4" fmla="*/ 8 w 135"/>
                    <a:gd name="T5" fmla="*/ 17 h 85"/>
                    <a:gd name="T6" fmla="*/ 0 w 135"/>
                    <a:gd name="T7" fmla="*/ 32 h 85"/>
                    <a:gd name="T8" fmla="*/ 0 w 135"/>
                    <a:gd name="T9" fmla="*/ 50 h 85"/>
                    <a:gd name="T10" fmla="*/ 9 w 135"/>
                    <a:gd name="T11" fmla="*/ 65 h 85"/>
                    <a:gd name="T12" fmla="*/ 26 w 135"/>
                    <a:gd name="T13" fmla="*/ 77 h 85"/>
                    <a:gd name="T14" fmla="*/ 51 w 135"/>
                    <a:gd name="T15" fmla="*/ 84 h 85"/>
                    <a:gd name="T16" fmla="*/ 81 w 135"/>
                    <a:gd name="T17" fmla="*/ 84 h 85"/>
                    <a:gd name="T18" fmla="*/ 100 w 135"/>
                    <a:gd name="T19" fmla="*/ 79 h 85"/>
                    <a:gd name="T20" fmla="*/ 106 w 135"/>
                    <a:gd name="T21" fmla="*/ 77 h 85"/>
                    <a:gd name="T22" fmla="*/ 124 w 135"/>
                    <a:gd name="T23" fmla="*/ 65 h 85"/>
                    <a:gd name="T24" fmla="*/ 130 w 135"/>
                    <a:gd name="T25" fmla="*/ 59 h 85"/>
                    <a:gd name="T26" fmla="*/ 134 w 135"/>
                    <a:gd name="T27" fmla="*/ 50 h 85"/>
                    <a:gd name="T28" fmla="*/ 134 w 135"/>
                    <a:gd name="T29" fmla="*/ 32 h 85"/>
                    <a:gd name="T30" fmla="*/ 124 w 135"/>
                    <a:gd name="T31" fmla="*/ 17 h 85"/>
                    <a:gd name="T32" fmla="*/ 105 w 135"/>
                    <a:gd name="T33" fmla="*/ 5 h 85"/>
                    <a:gd name="T34" fmla="*/ 80 w 135"/>
                    <a:gd name="T35" fmla="*/ 0 h 85"/>
                    <a:gd name="T36" fmla="*/ 23 w 135"/>
                    <a:gd name="T37" fmla="*/ 62 h 85"/>
                    <a:gd name="T38" fmla="*/ 5 w 135"/>
                    <a:gd name="T39" fmla="*/ 42 h 85"/>
                    <a:gd name="T40" fmla="*/ 9 w 135"/>
                    <a:gd name="T41" fmla="*/ 30 h 85"/>
                    <a:gd name="T42" fmla="*/ 23 w 135"/>
                    <a:gd name="T43" fmla="*/ 22 h 85"/>
                    <a:gd name="T44" fmla="*/ 113 w 135"/>
                    <a:gd name="T45" fmla="*/ 22 h 85"/>
                    <a:gd name="T46" fmla="*/ 124 w 135"/>
                    <a:gd name="T47" fmla="*/ 31 h 85"/>
                    <a:gd name="T48" fmla="*/ 128 w 135"/>
                    <a:gd name="T49" fmla="*/ 42 h 85"/>
                    <a:gd name="T50" fmla="*/ 124 w 135"/>
                    <a:gd name="T51" fmla="*/ 52 h 85"/>
                    <a:gd name="T52" fmla="*/ 113 w 135"/>
                    <a:gd name="T53" fmla="*/ 62 h 85"/>
                    <a:gd name="T54" fmla="*/ 93 w 135"/>
                    <a:gd name="T55" fmla="*/ 67 h 85"/>
                    <a:gd name="T56" fmla="*/ 73 w 135"/>
                    <a:gd name="T57" fmla="*/ 69 h 85"/>
                    <a:gd name="T58" fmla="*/ 66 w 135"/>
                    <a:gd name="T59" fmla="*/ 70 h 85"/>
                    <a:gd name="T60" fmla="*/ 40 w 135"/>
                    <a:gd name="T61" fmla="*/ 67 h 85"/>
                    <a:gd name="T62" fmla="*/ 23 w 135"/>
                    <a:gd name="T63" fmla="*/ 62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5" h="85">
                      <a:moveTo>
                        <a:pt x="66" y="0"/>
                      </a:moveTo>
                      <a:lnTo>
                        <a:pt x="50" y="0"/>
                      </a:lnTo>
                      <a:lnTo>
                        <a:pt x="38" y="2"/>
                      </a:lnTo>
                      <a:lnTo>
                        <a:pt x="25" y="5"/>
                      </a:lnTo>
                      <a:lnTo>
                        <a:pt x="16" y="11"/>
                      </a:lnTo>
                      <a:lnTo>
                        <a:pt x="8" y="17"/>
                      </a:lnTo>
                      <a:lnTo>
                        <a:pt x="4" y="25"/>
                      </a:lnTo>
                      <a:lnTo>
                        <a:pt x="0" y="32"/>
                      </a:lnTo>
                      <a:lnTo>
                        <a:pt x="0" y="42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9" y="65"/>
                      </a:lnTo>
                      <a:lnTo>
                        <a:pt x="18" y="72"/>
                      </a:lnTo>
                      <a:lnTo>
                        <a:pt x="26" y="77"/>
                      </a:lnTo>
                      <a:lnTo>
                        <a:pt x="39" y="81"/>
                      </a:lnTo>
                      <a:lnTo>
                        <a:pt x="51" y="84"/>
                      </a:lnTo>
                      <a:lnTo>
                        <a:pt x="66" y="85"/>
                      </a:lnTo>
                      <a:lnTo>
                        <a:pt x="81" y="84"/>
                      </a:lnTo>
                      <a:lnTo>
                        <a:pt x="95" y="81"/>
                      </a:lnTo>
                      <a:lnTo>
                        <a:pt x="100" y="79"/>
                      </a:lnTo>
                      <a:lnTo>
                        <a:pt x="103" y="77"/>
                      </a:lnTo>
                      <a:lnTo>
                        <a:pt x="106" y="77"/>
                      </a:lnTo>
                      <a:lnTo>
                        <a:pt x="116" y="72"/>
                      </a:lnTo>
                      <a:lnTo>
                        <a:pt x="124" y="65"/>
                      </a:lnTo>
                      <a:lnTo>
                        <a:pt x="126" y="61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0"/>
                      </a:lnTo>
                      <a:lnTo>
                        <a:pt x="135" y="42"/>
                      </a:lnTo>
                      <a:lnTo>
                        <a:pt x="134" y="32"/>
                      </a:lnTo>
                      <a:lnTo>
                        <a:pt x="130" y="25"/>
                      </a:lnTo>
                      <a:lnTo>
                        <a:pt x="124" y="17"/>
                      </a:lnTo>
                      <a:lnTo>
                        <a:pt x="116" y="11"/>
                      </a:lnTo>
                      <a:lnTo>
                        <a:pt x="105" y="5"/>
                      </a:lnTo>
                      <a:lnTo>
                        <a:pt x="94" y="2"/>
                      </a:lnTo>
                      <a:lnTo>
                        <a:pt x="80" y="0"/>
                      </a:lnTo>
                      <a:lnTo>
                        <a:pt x="66" y="0"/>
                      </a:lnTo>
                      <a:close/>
                      <a:moveTo>
                        <a:pt x="23" y="62"/>
                      </a:moveTo>
                      <a:lnTo>
                        <a:pt x="9" y="52"/>
                      </a:lnTo>
                      <a:lnTo>
                        <a:pt x="5" y="42"/>
                      </a:lnTo>
                      <a:lnTo>
                        <a:pt x="5" y="35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2"/>
                      </a:lnTo>
                      <a:lnTo>
                        <a:pt x="66" y="16"/>
                      </a:lnTo>
                      <a:lnTo>
                        <a:pt x="113" y="22"/>
                      </a:lnTo>
                      <a:lnTo>
                        <a:pt x="119" y="26"/>
                      </a:lnTo>
                      <a:lnTo>
                        <a:pt x="124" y="31"/>
                      </a:lnTo>
                      <a:lnTo>
                        <a:pt x="126" y="36"/>
                      </a:lnTo>
                      <a:lnTo>
                        <a:pt x="128" y="42"/>
                      </a:lnTo>
                      <a:lnTo>
                        <a:pt x="126" y="47"/>
                      </a:lnTo>
                      <a:lnTo>
                        <a:pt x="124" y="52"/>
                      </a:lnTo>
                      <a:lnTo>
                        <a:pt x="119" y="57"/>
                      </a:lnTo>
                      <a:lnTo>
                        <a:pt x="113" y="62"/>
                      </a:lnTo>
                      <a:lnTo>
                        <a:pt x="103" y="65"/>
                      </a:lnTo>
                      <a:lnTo>
                        <a:pt x="93" y="67"/>
                      </a:lnTo>
                      <a:lnTo>
                        <a:pt x="80" y="69"/>
                      </a:lnTo>
                      <a:lnTo>
                        <a:pt x="73" y="69"/>
                      </a:lnTo>
                      <a:lnTo>
                        <a:pt x="69" y="69"/>
                      </a:lnTo>
                      <a:lnTo>
                        <a:pt x="66" y="70"/>
                      </a:lnTo>
                      <a:lnTo>
                        <a:pt x="51" y="69"/>
                      </a:lnTo>
                      <a:lnTo>
                        <a:pt x="40" y="67"/>
                      </a:lnTo>
                      <a:lnTo>
                        <a:pt x="30" y="65"/>
                      </a:lnTo>
                      <a:lnTo>
                        <a:pt x="23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83" name="Freeform 475"/>
                <p:cNvSpPr>
                  <a:spLocks/>
                </p:cNvSpPr>
                <p:nvPr/>
              </p:nvSpPr>
              <p:spPr bwMode="auto">
                <a:xfrm>
                  <a:off x="1447" y="-5530"/>
                  <a:ext cx="11" cy="47"/>
                </a:xfrm>
                <a:custGeom>
                  <a:avLst/>
                  <a:gdLst>
                    <a:gd name="T0" fmla="*/ 11 w 11"/>
                    <a:gd name="T1" fmla="*/ 0 h 47"/>
                    <a:gd name="T2" fmla="*/ 0 w 11"/>
                    <a:gd name="T3" fmla="*/ 1 h 47"/>
                    <a:gd name="T4" fmla="*/ 0 w 11"/>
                    <a:gd name="T5" fmla="*/ 44 h 47"/>
                    <a:gd name="T6" fmla="*/ 11 w 11"/>
                    <a:gd name="T7" fmla="*/ 47 h 47"/>
                    <a:gd name="T8" fmla="*/ 11 w 11"/>
                    <a:gd name="T9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47">
                      <a:moveTo>
                        <a:pt x="11" y="0"/>
                      </a:moveTo>
                      <a:lnTo>
                        <a:pt x="0" y="1"/>
                      </a:lnTo>
                      <a:lnTo>
                        <a:pt x="0" y="44"/>
                      </a:lnTo>
                      <a:lnTo>
                        <a:pt x="11" y="4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84" name="Freeform 476"/>
                <p:cNvSpPr>
                  <a:spLocks/>
                </p:cNvSpPr>
                <p:nvPr/>
              </p:nvSpPr>
              <p:spPr bwMode="auto">
                <a:xfrm>
                  <a:off x="1436" y="-5529"/>
                  <a:ext cx="11" cy="43"/>
                </a:xfrm>
                <a:custGeom>
                  <a:avLst/>
                  <a:gdLst>
                    <a:gd name="T0" fmla="*/ 11 w 11"/>
                    <a:gd name="T1" fmla="*/ 0 h 43"/>
                    <a:gd name="T2" fmla="*/ 9 w 11"/>
                    <a:gd name="T3" fmla="*/ 1 h 43"/>
                    <a:gd name="T4" fmla="*/ 0 w 11"/>
                    <a:gd name="T5" fmla="*/ 5 h 43"/>
                    <a:gd name="T6" fmla="*/ 0 w 11"/>
                    <a:gd name="T7" fmla="*/ 35 h 43"/>
                    <a:gd name="T8" fmla="*/ 9 w 11"/>
                    <a:gd name="T9" fmla="*/ 41 h 43"/>
                    <a:gd name="T10" fmla="*/ 11 w 11"/>
                    <a:gd name="T11" fmla="*/ 43 h 43"/>
                    <a:gd name="T12" fmla="*/ 11 w 11"/>
                    <a:gd name="T1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43">
                      <a:moveTo>
                        <a:pt x="11" y="0"/>
                      </a:moveTo>
                      <a:lnTo>
                        <a:pt x="9" y="1"/>
                      </a:lnTo>
                      <a:lnTo>
                        <a:pt x="0" y="5"/>
                      </a:lnTo>
                      <a:lnTo>
                        <a:pt x="0" y="35"/>
                      </a:lnTo>
                      <a:lnTo>
                        <a:pt x="9" y="41"/>
                      </a:lnTo>
                      <a:lnTo>
                        <a:pt x="11" y="4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85" name="Freeform 477"/>
                <p:cNvSpPr>
                  <a:spLocks/>
                </p:cNvSpPr>
                <p:nvPr/>
              </p:nvSpPr>
              <p:spPr bwMode="auto">
                <a:xfrm>
                  <a:off x="1427" y="-5524"/>
                  <a:ext cx="9" cy="30"/>
                </a:xfrm>
                <a:custGeom>
                  <a:avLst/>
                  <a:gdLst>
                    <a:gd name="T0" fmla="*/ 0 w 9"/>
                    <a:gd name="T1" fmla="*/ 16 h 30"/>
                    <a:gd name="T2" fmla="*/ 1 w 9"/>
                    <a:gd name="T3" fmla="*/ 24 h 30"/>
                    <a:gd name="T4" fmla="*/ 4 w 9"/>
                    <a:gd name="T5" fmla="*/ 26 h 30"/>
                    <a:gd name="T6" fmla="*/ 9 w 9"/>
                    <a:gd name="T7" fmla="*/ 30 h 30"/>
                    <a:gd name="T8" fmla="*/ 9 w 9"/>
                    <a:gd name="T9" fmla="*/ 0 h 30"/>
                    <a:gd name="T10" fmla="*/ 1 w 9"/>
                    <a:gd name="T11" fmla="*/ 6 h 30"/>
                    <a:gd name="T12" fmla="*/ 0 w 9"/>
                    <a:gd name="T13" fmla="*/ 1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30">
                      <a:moveTo>
                        <a:pt x="0" y="16"/>
                      </a:moveTo>
                      <a:lnTo>
                        <a:pt x="1" y="24"/>
                      </a:lnTo>
                      <a:lnTo>
                        <a:pt x="4" y="26"/>
                      </a:lnTo>
                      <a:lnTo>
                        <a:pt x="9" y="30"/>
                      </a:lnTo>
                      <a:lnTo>
                        <a:pt x="9" y="0"/>
                      </a:lnTo>
                      <a:lnTo>
                        <a:pt x="1" y="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86" name="Freeform 478"/>
                <p:cNvSpPr>
                  <a:spLocks/>
                </p:cNvSpPr>
                <p:nvPr/>
              </p:nvSpPr>
              <p:spPr bwMode="auto">
                <a:xfrm>
                  <a:off x="1481" y="-5534"/>
                  <a:ext cx="12" cy="54"/>
                </a:xfrm>
                <a:custGeom>
                  <a:avLst/>
                  <a:gdLst>
                    <a:gd name="T0" fmla="*/ 7 w 12"/>
                    <a:gd name="T1" fmla="*/ 54 h 54"/>
                    <a:gd name="T2" fmla="*/ 12 w 12"/>
                    <a:gd name="T3" fmla="*/ 54 h 54"/>
                    <a:gd name="T4" fmla="*/ 12 w 12"/>
                    <a:gd name="T5" fmla="*/ 0 h 54"/>
                    <a:gd name="T6" fmla="*/ 7 w 12"/>
                    <a:gd name="T7" fmla="*/ 0 h 54"/>
                    <a:gd name="T8" fmla="*/ 0 w 12"/>
                    <a:gd name="T9" fmla="*/ 1 h 54"/>
                    <a:gd name="T10" fmla="*/ 0 w 12"/>
                    <a:gd name="T11" fmla="*/ 54 h 54"/>
                    <a:gd name="T12" fmla="*/ 7 w 12"/>
                    <a:gd name="T1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54">
                      <a:moveTo>
                        <a:pt x="7" y="54"/>
                      </a:moveTo>
                      <a:lnTo>
                        <a:pt x="12" y="54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1"/>
                      </a:lnTo>
                      <a:lnTo>
                        <a:pt x="0" y="54"/>
                      </a:lnTo>
                      <a:lnTo>
                        <a:pt x="7" y="54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87" name="Freeform 479"/>
                <p:cNvSpPr>
                  <a:spLocks/>
                </p:cNvSpPr>
                <p:nvPr/>
              </p:nvSpPr>
              <p:spPr bwMode="auto">
                <a:xfrm>
                  <a:off x="1471" y="-5533"/>
                  <a:ext cx="10" cy="53"/>
                </a:xfrm>
                <a:custGeom>
                  <a:avLst/>
                  <a:gdLst>
                    <a:gd name="T0" fmla="*/ 0 w 10"/>
                    <a:gd name="T1" fmla="*/ 52 h 53"/>
                    <a:gd name="T2" fmla="*/ 10 w 10"/>
                    <a:gd name="T3" fmla="*/ 53 h 53"/>
                    <a:gd name="T4" fmla="*/ 10 w 10"/>
                    <a:gd name="T5" fmla="*/ 0 h 53"/>
                    <a:gd name="T6" fmla="*/ 0 w 10"/>
                    <a:gd name="T7" fmla="*/ 2 h 53"/>
                    <a:gd name="T8" fmla="*/ 0 w 10"/>
                    <a:gd name="T9" fmla="*/ 5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53">
                      <a:moveTo>
                        <a:pt x="0" y="52"/>
                      </a:moveTo>
                      <a:lnTo>
                        <a:pt x="10" y="53"/>
                      </a:lnTo>
                      <a:lnTo>
                        <a:pt x="10" y="0"/>
                      </a:lnTo>
                      <a:lnTo>
                        <a:pt x="0" y="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88" name="Freeform 480"/>
                <p:cNvSpPr>
                  <a:spLocks/>
                </p:cNvSpPr>
                <p:nvPr/>
              </p:nvSpPr>
              <p:spPr bwMode="auto">
                <a:xfrm>
                  <a:off x="1493" y="-5534"/>
                  <a:ext cx="12" cy="54"/>
                </a:xfrm>
                <a:custGeom>
                  <a:avLst/>
                  <a:gdLst>
                    <a:gd name="T0" fmla="*/ 0 w 12"/>
                    <a:gd name="T1" fmla="*/ 0 h 54"/>
                    <a:gd name="T2" fmla="*/ 0 w 12"/>
                    <a:gd name="T3" fmla="*/ 54 h 54"/>
                    <a:gd name="T4" fmla="*/ 5 w 12"/>
                    <a:gd name="T5" fmla="*/ 53 h 54"/>
                    <a:gd name="T6" fmla="*/ 12 w 12"/>
                    <a:gd name="T7" fmla="*/ 53 h 54"/>
                    <a:gd name="T8" fmla="*/ 12 w 12"/>
                    <a:gd name="T9" fmla="*/ 3 h 54"/>
                    <a:gd name="T10" fmla="*/ 0 w 12"/>
                    <a:gd name="T11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54">
                      <a:moveTo>
                        <a:pt x="0" y="0"/>
                      </a:moveTo>
                      <a:lnTo>
                        <a:pt x="0" y="54"/>
                      </a:lnTo>
                      <a:lnTo>
                        <a:pt x="5" y="53"/>
                      </a:lnTo>
                      <a:lnTo>
                        <a:pt x="12" y="53"/>
                      </a:lnTo>
                      <a:lnTo>
                        <a:pt x="1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89" name="Freeform 481"/>
                <p:cNvSpPr>
                  <a:spLocks/>
                </p:cNvSpPr>
                <p:nvPr/>
              </p:nvSpPr>
              <p:spPr bwMode="auto">
                <a:xfrm>
                  <a:off x="1458" y="-5531"/>
                  <a:ext cx="13" cy="50"/>
                </a:xfrm>
                <a:custGeom>
                  <a:avLst/>
                  <a:gdLst>
                    <a:gd name="T0" fmla="*/ 13 w 13"/>
                    <a:gd name="T1" fmla="*/ 50 h 50"/>
                    <a:gd name="T2" fmla="*/ 13 w 13"/>
                    <a:gd name="T3" fmla="*/ 0 h 50"/>
                    <a:gd name="T4" fmla="*/ 0 w 13"/>
                    <a:gd name="T5" fmla="*/ 1 h 50"/>
                    <a:gd name="T6" fmla="*/ 0 w 13"/>
                    <a:gd name="T7" fmla="*/ 48 h 50"/>
                    <a:gd name="T8" fmla="*/ 13 w 13"/>
                    <a:gd name="T9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50">
                      <a:moveTo>
                        <a:pt x="13" y="50"/>
                      </a:moveTo>
                      <a:lnTo>
                        <a:pt x="13" y="0"/>
                      </a:lnTo>
                      <a:lnTo>
                        <a:pt x="0" y="1"/>
                      </a:lnTo>
                      <a:lnTo>
                        <a:pt x="0" y="48"/>
                      </a:lnTo>
                      <a:lnTo>
                        <a:pt x="13" y="50"/>
                      </a:lnTo>
                      <a:close/>
                    </a:path>
                  </a:pathLst>
                </a:custGeom>
                <a:solidFill>
                  <a:srgbClr val="ECECE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0" name="Freeform 482"/>
                <p:cNvSpPr>
                  <a:spLocks/>
                </p:cNvSpPr>
                <p:nvPr/>
              </p:nvSpPr>
              <p:spPr bwMode="auto">
                <a:xfrm>
                  <a:off x="1527" y="-5529"/>
                  <a:ext cx="13" cy="44"/>
                </a:xfrm>
                <a:custGeom>
                  <a:avLst/>
                  <a:gdLst>
                    <a:gd name="T0" fmla="*/ 13 w 13"/>
                    <a:gd name="T1" fmla="*/ 4 h 44"/>
                    <a:gd name="T2" fmla="*/ 8 w 13"/>
                    <a:gd name="T3" fmla="*/ 1 h 44"/>
                    <a:gd name="T4" fmla="*/ 0 w 13"/>
                    <a:gd name="T5" fmla="*/ 0 h 44"/>
                    <a:gd name="T6" fmla="*/ 0 w 13"/>
                    <a:gd name="T7" fmla="*/ 44 h 44"/>
                    <a:gd name="T8" fmla="*/ 8 w 13"/>
                    <a:gd name="T9" fmla="*/ 41 h 44"/>
                    <a:gd name="T10" fmla="*/ 13 w 13"/>
                    <a:gd name="T11" fmla="*/ 36 h 44"/>
                    <a:gd name="T12" fmla="*/ 13 w 13"/>
                    <a:gd name="T13" fmla="*/ 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44">
                      <a:moveTo>
                        <a:pt x="13" y="4"/>
                      </a:moveTo>
                      <a:lnTo>
                        <a:pt x="8" y="1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8" y="41"/>
                      </a:lnTo>
                      <a:lnTo>
                        <a:pt x="13" y="3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1" name="Freeform 483"/>
                <p:cNvSpPr>
                  <a:spLocks/>
                </p:cNvSpPr>
                <p:nvPr/>
              </p:nvSpPr>
              <p:spPr bwMode="auto">
                <a:xfrm>
                  <a:off x="1516" y="-5530"/>
                  <a:ext cx="11" cy="47"/>
                </a:xfrm>
                <a:custGeom>
                  <a:avLst/>
                  <a:gdLst>
                    <a:gd name="T0" fmla="*/ 11 w 11"/>
                    <a:gd name="T1" fmla="*/ 1 h 47"/>
                    <a:gd name="T2" fmla="*/ 0 w 11"/>
                    <a:gd name="T3" fmla="*/ 0 h 47"/>
                    <a:gd name="T4" fmla="*/ 0 w 11"/>
                    <a:gd name="T5" fmla="*/ 47 h 47"/>
                    <a:gd name="T6" fmla="*/ 5 w 11"/>
                    <a:gd name="T7" fmla="*/ 46 h 47"/>
                    <a:gd name="T8" fmla="*/ 7 w 11"/>
                    <a:gd name="T9" fmla="*/ 45 h 47"/>
                    <a:gd name="T10" fmla="*/ 11 w 11"/>
                    <a:gd name="T11" fmla="*/ 45 h 47"/>
                    <a:gd name="T12" fmla="*/ 11 w 11"/>
                    <a:gd name="T13" fmla="*/ 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47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47"/>
                      </a:lnTo>
                      <a:lnTo>
                        <a:pt x="5" y="46"/>
                      </a:lnTo>
                      <a:lnTo>
                        <a:pt x="7" y="45"/>
                      </a:lnTo>
                      <a:lnTo>
                        <a:pt x="11" y="45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2" name="Freeform 484"/>
                <p:cNvSpPr>
                  <a:spLocks/>
                </p:cNvSpPr>
                <p:nvPr/>
              </p:nvSpPr>
              <p:spPr bwMode="auto">
                <a:xfrm>
                  <a:off x="1505" y="-5531"/>
                  <a:ext cx="11" cy="50"/>
                </a:xfrm>
                <a:custGeom>
                  <a:avLst/>
                  <a:gdLst>
                    <a:gd name="T0" fmla="*/ 11 w 11"/>
                    <a:gd name="T1" fmla="*/ 1 h 50"/>
                    <a:gd name="T2" fmla="*/ 0 w 11"/>
                    <a:gd name="T3" fmla="*/ 0 h 50"/>
                    <a:gd name="T4" fmla="*/ 0 w 11"/>
                    <a:gd name="T5" fmla="*/ 50 h 50"/>
                    <a:gd name="T6" fmla="*/ 5 w 11"/>
                    <a:gd name="T7" fmla="*/ 48 h 50"/>
                    <a:gd name="T8" fmla="*/ 11 w 11"/>
                    <a:gd name="T9" fmla="*/ 48 h 50"/>
                    <a:gd name="T10" fmla="*/ 11 w 11"/>
                    <a:gd name="T11" fmla="*/ 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50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5" y="48"/>
                      </a:lnTo>
                      <a:lnTo>
                        <a:pt x="11" y="48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3" name="Freeform 485"/>
                <p:cNvSpPr>
                  <a:spLocks/>
                </p:cNvSpPr>
                <p:nvPr/>
              </p:nvSpPr>
              <p:spPr bwMode="auto">
                <a:xfrm>
                  <a:off x="1540" y="-5525"/>
                  <a:ext cx="10" cy="32"/>
                </a:xfrm>
                <a:custGeom>
                  <a:avLst/>
                  <a:gdLst>
                    <a:gd name="T0" fmla="*/ 0 w 10"/>
                    <a:gd name="T1" fmla="*/ 0 h 32"/>
                    <a:gd name="T2" fmla="*/ 0 w 10"/>
                    <a:gd name="T3" fmla="*/ 32 h 32"/>
                    <a:gd name="T4" fmla="*/ 7 w 10"/>
                    <a:gd name="T5" fmla="*/ 25 h 32"/>
                    <a:gd name="T6" fmla="*/ 10 w 10"/>
                    <a:gd name="T7" fmla="*/ 17 h 32"/>
                    <a:gd name="T8" fmla="*/ 7 w 10"/>
                    <a:gd name="T9" fmla="*/ 7 h 32"/>
                    <a:gd name="T10" fmla="*/ 0 w 10"/>
                    <a:gd name="T1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32">
                      <a:moveTo>
                        <a:pt x="0" y="0"/>
                      </a:moveTo>
                      <a:lnTo>
                        <a:pt x="0" y="32"/>
                      </a:lnTo>
                      <a:lnTo>
                        <a:pt x="7" y="25"/>
                      </a:lnTo>
                      <a:lnTo>
                        <a:pt x="10" y="17"/>
                      </a:lnTo>
                      <a:lnTo>
                        <a:pt x="7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4" name="Freeform 486"/>
                <p:cNvSpPr>
                  <a:spLocks/>
                </p:cNvSpPr>
                <p:nvPr/>
              </p:nvSpPr>
              <p:spPr bwMode="auto">
                <a:xfrm>
                  <a:off x="1423" y="-5441"/>
                  <a:ext cx="134" cy="80"/>
                </a:xfrm>
                <a:custGeom>
                  <a:avLst/>
                  <a:gdLst>
                    <a:gd name="T0" fmla="*/ 0 w 134"/>
                    <a:gd name="T1" fmla="*/ 70 h 80"/>
                    <a:gd name="T2" fmla="*/ 70 w 134"/>
                    <a:gd name="T3" fmla="*/ 73 h 80"/>
                    <a:gd name="T4" fmla="*/ 70 w 134"/>
                    <a:gd name="T5" fmla="*/ 67 h 80"/>
                    <a:gd name="T6" fmla="*/ 58 w 134"/>
                    <a:gd name="T7" fmla="*/ 53 h 80"/>
                    <a:gd name="T8" fmla="*/ 54 w 134"/>
                    <a:gd name="T9" fmla="*/ 37 h 80"/>
                    <a:gd name="T10" fmla="*/ 57 w 134"/>
                    <a:gd name="T11" fmla="*/ 26 h 80"/>
                    <a:gd name="T12" fmla="*/ 64 w 134"/>
                    <a:gd name="T13" fmla="*/ 18 h 80"/>
                    <a:gd name="T14" fmla="*/ 90 w 134"/>
                    <a:gd name="T15" fmla="*/ 13 h 80"/>
                    <a:gd name="T16" fmla="*/ 118 w 134"/>
                    <a:gd name="T17" fmla="*/ 21 h 80"/>
                    <a:gd name="T18" fmla="*/ 122 w 134"/>
                    <a:gd name="T19" fmla="*/ 23 h 80"/>
                    <a:gd name="T20" fmla="*/ 125 w 134"/>
                    <a:gd name="T21" fmla="*/ 28 h 80"/>
                    <a:gd name="T22" fmla="*/ 128 w 134"/>
                    <a:gd name="T23" fmla="*/ 40 h 80"/>
                    <a:gd name="T24" fmla="*/ 124 w 134"/>
                    <a:gd name="T25" fmla="*/ 57 h 80"/>
                    <a:gd name="T26" fmla="*/ 115 w 134"/>
                    <a:gd name="T27" fmla="*/ 66 h 80"/>
                    <a:gd name="T28" fmla="*/ 110 w 134"/>
                    <a:gd name="T29" fmla="*/ 62 h 80"/>
                    <a:gd name="T30" fmla="*/ 102 w 134"/>
                    <a:gd name="T31" fmla="*/ 60 h 80"/>
                    <a:gd name="T32" fmla="*/ 97 w 134"/>
                    <a:gd name="T33" fmla="*/ 61 h 80"/>
                    <a:gd name="T34" fmla="*/ 94 w 134"/>
                    <a:gd name="T35" fmla="*/ 68 h 80"/>
                    <a:gd name="T36" fmla="*/ 94 w 134"/>
                    <a:gd name="T37" fmla="*/ 72 h 80"/>
                    <a:gd name="T38" fmla="*/ 98 w 134"/>
                    <a:gd name="T39" fmla="*/ 76 h 80"/>
                    <a:gd name="T40" fmla="*/ 105 w 134"/>
                    <a:gd name="T41" fmla="*/ 80 h 80"/>
                    <a:gd name="T42" fmla="*/ 110 w 134"/>
                    <a:gd name="T43" fmla="*/ 78 h 80"/>
                    <a:gd name="T44" fmla="*/ 117 w 134"/>
                    <a:gd name="T45" fmla="*/ 76 h 80"/>
                    <a:gd name="T46" fmla="*/ 118 w 134"/>
                    <a:gd name="T47" fmla="*/ 73 h 80"/>
                    <a:gd name="T48" fmla="*/ 120 w 134"/>
                    <a:gd name="T49" fmla="*/ 72 h 80"/>
                    <a:gd name="T50" fmla="*/ 125 w 134"/>
                    <a:gd name="T51" fmla="*/ 68 h 80"/>
                    <a:gd name="T52" fmla="*/ 134 w 134"/>
                    <a:gd name="T53" fmla="*/ 41 h 80"/>
                    <a:gd name="T54" fmla="*/ 133 w 134"/>
                    <a:gd name="T55" fmla="*/ 31 h 80"/>
                    <a:gd name="T56" fmla="*/ 130 w 134"/>
                    <a:gd name="T57" fmla="*/ 22 h 80"/>
                    <a:gd name="T58" fmla="*/ 125 w 134"/>
                    <a:gd name="T59" fmla="*/ 15 h 80"/>
                    <a:gd name="T60" fmla="*/ 120 w 134"/>
                    <a:gd name="T61" fmla="*/ 10 h 80"/>
                    <a:gd name="T62" fmla="*/ 113 w 134"/>
                    <a:gd name="T63" fmla="*/ 5 h 80"/>
                    <a:gd name="T64" fmla="*/ 105 w 134"/>
                    <a:gd name="T65" fmla="*/ 2 h 80"/>
                    <a:gd name="T66" fmla="*/ 97 w 134"/>
                    <a:gd name="T67" fmla="*/ 0 h 80"/>
                    <a:gd name="T68" fmla="*/ 88 w 134"/>
                    <a:gd name="T69" fmla="*/ 0 h 80"/>
                    <a:gd name="T70" fmla="*/ 70 w 134"/>
                    <a:gd name="T71" fmla="*/ 1 h 80"/>
                    <a:gd name="T72" fmla="*/ 63 w 134"/>
                    <a:gd name="T73" fmla="*/ 3 h 80"/>
                    <a:gd name="T74" fmla="*/ 58 w 134"/>
                    <a:gd name="T75" fmla="*/ 8 h 80"/>
                    <a:gd name="T76" fmla="*/ 49 w 134"/>
                    <a:gd name="T77" fmla="*/ 20 h 80"/>
                    <a:gd name="T78" fmla="*/ 47 w 134"/>
                    <a:gd name="T79" fmla="*/ 26 h 80"/>
                    <a:gd name="T80" fmla="*/ 47 w 134"/>
                    <a:gd name="T81" fmla="*/ 35 h 80"/>
                    <a:gd name="T82" fmla="*/ 49 w 134"/>
                    <a:gd name="T83" fmla="*/ 51 h 80"/>
                    <a:gd name="T84" fmla="*/ 62 w 134"/>
                    <a:gd name="T85" fmla="*/ 67 h 80"/>
                    <a:gd name="T86" fmla="*/ 10 w 134"/>
                    <a:gd name="T87" fmla="*/ 63 h 80"/>
                    <a:gd name="T88" fmla="*/ 10 w 134"/>
                    <a:gd name="T89" fmla="*/ 5 h 80"/>
                    <a:gd name="T90" fmla="*/ 0 w 134"/>
                    <a:gd name="T91" fmla="*/ 2 h 80"/>
                    <a:gd name="T92" fmla="*/ 0 w 134"/>
                    <a:gd name="T93" fmla="*/ 7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4" h="80">
                      <a:moveTo>
                        <a:pt x="0" y="70"/>
                      </a:moveTo>
                      <a:lnTo>
                        <a:pt x="70" y="73"/>
                      </a:lnTo>
                      <a:lnTo>
                        <a:pt x="70" y="67"/>
                      </a:lnTo>
                      <a:lnTo>
                        <a:pt x="58" y="53"/>
                      </a:lnTo>
                      <a:lnTo>
                        <a:pt x="54" y="37"/>
                      </a:lnTo>
                      <a:lnTo>
                        <a:pt x="57" y="26"/>
                      </a:lnTo>
                      <a:lnTo>
                        <a:pt x="64" y="18"/>
                      </a:lnTo>
                      <a:lnTo>
                        <a:pt x="90" y="13"/>
                      </a:lnTo>
                      <a:lnTo>
                        <a:pt x="118" y="21"/>
                      </a:lnTo>
                      <a:lnTo>
                        <a:pt x="122" y="23"/>
                      </a:lnTo>
                      <a:lnTo>
                        <a:pt x="125" y="28"/>
                      </a:lnTo>
                      <a:lnTo>
                        <a:pt x="128" y="40"/>
                      </a:lnTo>
                      <a:lnTo>
                        <a:pt x="124" y="57"/>
                      </a:lnTo>
                      <a:lnTo>
                        <a:pt x="115" y="66"/>
                      </a:lnTo>
                      <a:lnTo>
                        <a:pt x="110" y="62"/>
                      </a:lnTo>
                      <a:lnTo>
                        <a:pt x="102" y="60"/>
                      </a:lnTo>
                      <a:lnTo>
                        <a:pt x="97" y="61"/>
                      </a:lnTo>
                      <a:lnTo>
                        <a:pt x="94" y="68"/>
                      </a:lnTo>
                      <a:lnTo>
                        <a:pt x="94" y="72"/>
                      </a:lnTo>
                      <a:lnTo>
                        <a:pt x="98" y="76"/>
                      </a:lnTo>
                      <a:lnTo>
                        <a:pt x="105" y="80"/>
                      </a:lnTo>
                      <a:lnTo>
                        <a:pt x="110" y="78"/>
                      </a:lnTo>
                      <a:lnTo>
                        <a:pt x="117" y="76"/>
                      </a:lnTo>
                      <a:lnTo>
                        <a:pt x="118" y="73"/>
                      </a:lnTo>
                      <a:lnTo>
                        <a:pt x="120" y="72"/>
                      </a:lnTo>
                      <a:lnTo>
                        <a:pt x="125" y="68"/>
                      </a:lnTo>
                      <a:lnTo>
                        <a:pt x="134" y="41"/>
                      </a:lnTo>
                      <a:lnTo>
                        <a:pt x="133" y="31"/>
                      </a:lnTo>
                      <a:lnTo>
                        <a:pt x="130" y="22"/>
                      </a:lnTo>
                      <a:lnTo>
                        <a:pt x="125" y="15"/>
                      </a:lnTo>
                      <a:lnTo>
                        <a:pt x="120" y="10"/>
                      </a:lnTo>
                      <a:lnTo>
                        <a:pt x="113" y="5"/>
                      </a:lnTo>
                      <a:lnTo>
                        <a:pt x="105" y="2"/>
                      </a:lnTo>
                      <a:lnTo>
                        <a:pt x="97" y="0"/>
                      </a:lnTo>
                      <a:lnTo>
                        <a:pt x="88" y="0"/>
                      </a:lnTo>
                      <a:lnTo>
                        <a:pt x="70" y="1"/>
                      </a:lnTo>
                      <a:lnTo>
                        <a:pt x="63" y="3"/>
                      </a:lnTo>
                      <a:lnTo>
                        <a:pt x="58" y="8"/>
                      </a:lnTo>
                      <a:lnTo>
                        <a:pt x="49" y="20"/>
                      </a:lnTo>
                      <a:lnTo>
                        <a:pt x="47" y="26"/>
                      </a:lnTo>
                      <a:lnTo>
                        <a:pt x="47" y="35"/>
                      </a:lnTo>
                      <a:lnTo>
                        <a:pt x="49" y="51"/>
                      </a:lnTo>
                      <a:lnTo>
                        <a:pt x="62" y="67"/>
                      </a:lnTo>
                      <a:lnTo>
                        <a:pt x="10" y="63"/>
                      </a:lnTo>
                      <a:lnTo>
                        <a:pt x="10" y="5"/>
                      </a:lnTo>
                      <a:lnTo>
                        <a:pt x="0" y="2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5" name="Freeform 487"/>
                <p:cNvSpPr>
                  <a:spLocks/>
                </p:cNvSpPr>
                <p:nvPr/>
              </p:nvSpPr>
              <p:spPr bwMode="auto">
                <a:xfrm>
                  <a:off x="1422" y="-4618"/>
                  <a:ext cx="135" cy="86"/>
                </a:xfrm>
                <a:custGeom>
                  <a:avLst/>
                  <a:gdLst>
                    <a:gd name="T0" fmla="*/ 50 w 135"/>
                    <a:gd name="T1" fmla="*/ 0 h 86"/>
                    <a:gd name="T2" fmla="*/ 25 w 135"/>
                    <a:gd name="T3" fmla="*/ 5 h 86"/>
                    <a:gd name="T4" fmla="*/ 8 w 135"/>
                    <a:gd name="T5" fmla="*/ 18 h 86"/>
                    <a:gd name="T6" fmla="*/ 0 w 135"/>
                    <a:gd name="T7" fmla="*/ 33 h 86"/>
                    <a:gd name="T8" fmla="*/ 0 w 135"/>
                    <a:gd name="T9" fmla="*/ 51 h 86"/>
                    <a:gd name="T10" fmla="*/ 9 w 135"/>
                    <a:gd name="T11" fmla="*/ 66 h 86"/>
                    <a:gd name="T12" fmla="*/ 26 w 135"/>
                    <a:gd name="T13" fmla="*/ 78 h 86"/>
                    <a:gd name="T14" fmla="*/ 51 w 135"/>
                    <a:gd name="T15" fmla="*/ 84 h 86"/>
                    <a:gd name="T16" fmla="*/ 81 w 135"/>
                    <a:gd name="T17" fmla="*/ 84 h 86"/>
                    <a:gd name="T18" fmla="*/ 100 w 135"/>
                    <a:gd name="T19" fmla="*/ 79 h 86"/>
                    <a:gd name="T20" fmla="*/ 106 w 135"/>
                    <a:gd name="T21" fmla="*/ 78 h 86"/>
                    <a:gd name="T22" fmla="*/ 124 w 135"/>
                    <a:gd name="T23" fmla="*/ 66 h 86"/>
                    <a:gd name="T24" fmla="*/ 130 w 135"/>
                    <a:gd name="T25" fmla="*/ 59 h 86"/>
                    <a:gd name="T26" fmla="*/ 134 w 135"/>
                    <a:gd name="T27" fmla="*/ 51 h 86"/>
                    <a:gd name="T28" fmla="*/ 134 w 135"/>
                    <a:gd name="T29" fmla="*/ 33 h 86"/>
                    <a:gd name="T30" fmla="*/ 124 w 135"/>
                    <a:gd name="T31" fmla="*/ 18 h 86"/>
                    <a:gd name="T32" fmla="*/ 105 w 135"/>
                    <a:gd name="T33" fmla="*/ 5 h 86"/>
                    <a:gd name="T34" fmla="*/ 80 w 135"/>
                    <a:gd name="T35" fmla="*/ 0 h 86"/>
                    <a:gd name="T36" fmla="*/ 23 w 135"/>
                    <a:gd name="T37" fmla="*/ 63 h 86"/>
                    <a:gd name="T38" fmla="*/ 5 w 135"/>
                    <a:gd name="T39" fmla="*/ 43 h 86"/>
                    <a:gd name="T40" fmla="*/ 9 w 135"/>
                    <a:gd name="T41" fmla="*/ 30 h 86"/>
                    <a:gd name="T42" fmla="*/ 23 w 135"/>
                    <a:gd name="T43" fmla="*/ 23 h 86"/>
                    <a:gd name="T44" fmla="*/ 113 w 135"/>
                    <a:gd name="T45" fmla="*/ 23 h 86"/>
                    <a:gd name="T46" fmla="*/ 124 w 135"/>
                    <a:gd name="T47" fmla="*/ 32 h 86"/>
                    <a:gd name="T48" fmla="*/ 128 w 135"/>
                    <a:gd name="T49" fmla="*/ 43 h 86"/>
                    <a:gd name="T50" fmla="*/ 124 w 135"/>
                    <a:gd name="T51" fmla="*/ 53 h 86"/>
                    <a:gd name="T52" fmla="*/ 113 w 135"/>
                    <a:gd name="T53" fmla="*/ 63 h 86"/>
                    <a:gd name="T54" fmla="*/ 93 w 135"/>
                    <a:gd name="T55" fmla="*/ 68 h 86"/>
                    <a:gd name="T56" fmla="*/ 73 w 135"/>
                    <a:gd name="T57" fmla="*/ 69 h 86"/>
                    <a:gd name="T58" fmla="*/ 66 w 135"/>
                    <a:gd name="T59" fmla="*/ 71 h 86"/>
                    <a:gd name="T60" fmla="*/ 40 w 135"/>
                    <a:gd name="T61" fmla="*/ 68 h 86"/>
                    <a:gd name="T62" fmla="*/ 23 w 135"/>
                    <a:gd name="T63" fmla="*/ 63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5" h="86">
                      <a:moveTo>
                        <a:pt x="66" y="0"/>
                      </a:moveTo>
                      <a:lnTo>
                        <a:pt x="50" y="0"/>
                      </a:lnTo>
                      <a:lnTo>
                        <a:pt x="38" y="3"/>
                      </a:lnTo>
                      <a:lnTo>
                        <a:pt x="25" y="5"/>
                      </a:lnTo>
                      <a:lnTo>
                        <a:pt x="16" y="12"/>
                      </a:lnTo>
                      <a:lnTo>
                        <a:pt x="8" y="18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1"/>
                      </a:lnTo>
                      <a:lnTo>
                        <a:pt x="4" y="59"/>
                      </a:lnTo>
                      <a:lnTo>
                        <a:pt x="9" y="66"/>
                      </a:lnTo>
                      <a:lnTo>
                        <a:pt x="18" y="73"/>
                      </a:lnTo>
                      <a:lnTo>
                        <a:pt x="26" y="78"/>
                      </a:lnTo>
                      <a:lnTo>
                        <a:pt x="39" y="82"/>
                      </a:lnTo>
                      <a:lnTo>
                        <a:pt x="51" y="84"/>
                      </a:lnTo>
                      <a:lnTo>
                        <a:pt x="66" y="86"/>
                      </a:lnTo>
                      <a:lnTo>
                        <a:pt x="81" y="84"/>
                      </a:lnTo>
                      <a:lnTo>
                        <a:pt x="95" y="82"/>
                      </a:lnTo>
                      <a:lnTo>
                        <a:pt x="100" y="79"/>
                      </a:lnTo>
                      <a:lnTo>
                        <a:pt x="103" y="78"/>
                      </a:lnTo>
                      <a:lnTo>
                        <a:pt x="106" y="78"/>
                      </a:lnTo>
                      <a:lnTo>
                        <a:pt x="116" y="73"/>
                      </a:lnTo>
                      <a:lnTo>
                        <a:pt x="124" y="66"/>
                      </a:lnTo>
                      <a:lnTo>
                        <a:pt x="126" y="62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1"/>
                      </a:lnTo>
                      <a:lnTo>
                        <a:pt x="135" y="43"/>
                      </a:lnTo>
                      <a:lnTo>
                        <a:pt x="134" y="33"/>
                      </a:lnTo>
                      <a:lnTo>
                        <a:pt x="130" y="25"/>
                      </a:lnTo>
                      <a:lnTo>
                        <a:pt x="124" y="18"/>
                      </a:lnTo>
                      <a:lnTo>
                        <a:pt x="116" y="12"/>
                      </a:lnTo>
                      <a:lnTo>
                        <a:pt x="105" y="5"/>
                      </a:lnTo>
                      <a:lnTo>
                        <a:pt x="94" y="3"/>
                      </a:lnTo>
                      <a:lnTo>
                        <a:pt x="80" y="0"/>
                      </a:lnTo>
                      <a:lnTo>
                        <a:pt x="66" y="0"/>
                      </a:lnTo>
                      <a:close/>
                      <a:moveTo>
                        <a:pt x="23" y="63"/>
                      </a:moveTo>
                      <a:lnTo>
                        <a:pt x="9" y="53"/>
                      </a:lnTo>
                      <a:lnTo>
                        <a:pt x="5" y="43"/>
                      </a:lnTo>
                      <a:lnTo>
                        <a:pt x="5" y="36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3"/>
                      </a:lnTo>
                      <a:lnTo>
                        <a:pt x="66" y="17"/>
                      </a:lnTo>
                      <a:lnTo>
                        <a:pt x="113" y="23"/>
                      </a:lnTo>
                      <a:lnTo>
                        <a:pt x="119" y="27"/>
                      </a:lnTo>
                      <a:lnTo>
                        <a:pt x="124" y="32"/>
                      </a:lnTo>
                      <a:lnTo>
                        <a:pt x="126" y="37"/>
                      </a:lnTo>
                      <a:lnTo>
                        <a:pt x="128" y="43"/>
                      </a:lnTo>
                      <a:lnTo>
                        <a:pt x="126" y="48"/>
                      </a:lnTo>
                      <a:lnTo>
                        <a:pt x="124" y="53"/>
                      </a:lnTo>
                      <a:lnTo>
                        <a:pt x="119" y="58"/>
                      </a:lnTo>
                      <a:lnTo>
                        <a:pt x="113" y="63"/>
                      </a:lnTo>
                      <a:lnTo>
                        <a:pt x="103" y="66"/>
                      </a:lnTo>
                      <a:lnTo>
                        <a:pt x="93" y="68"/>
                      </a:lnTo>
                      <a:lnTo>
                        <a:pt x="80" y="69"/>
                      </a:lnTo>
                      <a:lnTo>
                        <a:pt x="73" y="69"/>
                      </a:lnTo>
                      <a:lnTo>
                        <a:pt x="69" y="69"/>
                      </a:lnTo>
                      <a:lnTo>
                        <a:pt x="66" y="71"/>
                      </a:lnTo>
                      <a:lnTo>
                        <a:pt x="51" y="69"/>
                      </a:lnTo>
                      <a:lnTo>
                        <a:pt x="40" y="68"/>
                      </a:lnTo>
                      <a:lnTo>
                        <a:pt x="30" y="66"/>
                      </a:lnTo>
                      <a:lnTo>
                        <a:pt x="23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6" name="Freeform 488"/>
                <p:cNvSpPr>
                  <a:spLocks/>
                </p:cNvSpPr>
                <p:nvPr/>
              </p:nvSpPr>
              <p:spPr bwMode="auto">
                <a:xfrm>
                  <a:off x="1447" y="-4598"/>
                  <a:ext cx="11" cy="48"/>
                </a:xfrm>
                <a:custGeom>
                  <a:avLst/>
                  <a:gdLst>
                    <a:gd name="T0" fmla="*/ 11 w 11"/>
                    <a:gd name="T1" fmla="*/ 0 h 48"/>
                    <a:gd name="T2" fmla="*/ 0 w 11"/>
                    <a:gd name="T3" fmla="*/ 2 h 48"/>
                    <a:gd name="T4" fmla="*/ 0 w 11"/>
                    <a:gd name="T5" fmla="*/ 44 h 48"/>
                    <a:gd name="T6" fmla="*/ 11 w 11"/>
                    <a:gd name="T7" fmla="*/ 48 h 48"/>
                    <a:gd name="T8" fmla="*/ 11 w 11"/>
                    <a:gd name="T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48">
                      <a:moveTo>
                        <a:pt x="11" y="0"/>
                      </a:moveTo>
                      <a:lnTo>
                        <a:pt x="0" y="2"/>
                      </a:lnTo>
                      <a:lnTo>
                        <a:pt x="0" y="44"/>
                      </a:lnTo>
                      <a:lnTo>
                        <a:pt x="11" y="4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7" name="Freeform 489"/>
                <p:cNvSpPr>
                  <a:spLocks/>
                </p:cNvSpPr>
                <p:nvPr/>
              </p:nvSpPr>
              <p:spPr bwMode="auto">
                <a:xfrm>
                  <a:off x="1436" y="-4596"/>
                  <a:ext cx="11" cy="42"/>
                </a:xfrm>
                <a:custGeom>
                  <a:avLst/>
                  <a:gdLst>
                    <a:gd name="T0" fmla="*/ 11 w 11"/>
                    <a:gd name="T1" fmla="*/ 0 h 42"/>
                    <a:gd name="T2" fmla="*/ 9 w 11"/>
                    <a:gd name="T3" fmla="*/ 1 h 42"/>
                    <a:gd name="T4" fmla="*/ 0 w 11"/>
                    <a:gd name="T5" fmla="*/ 5 h 42"/>
                    <a:gd name="T6" fmla="*/ 0 w 11"/>
                    <a:gd name="T7" fmla="*/ 35 h 42"/>
                    <a:gd name="T8" fmla="*/ 9 w 11"/>
                    <a:gd name="T9" fmla="*/ 41 h 42"/>
                    <a:gd name="T10" fmla="*/ 11 w 11"/>
                    <a:gd name="T11" fmla="*/ 42 h 42"/>
                    <a:gd name="T12" fmla="*/ 11 w 11"/>
                    <a:gd name="T1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42">
                      <a:moveTo>
                        <a:pt x="11" y="0"/>
                      </a:moveTo>
                      <a:lnTo>
                        <a:pt x="9" y="1"/>
                      </a:lnTo>
                      <a:lnTo>
                        <a:pt x="0" y="5"/>
                      </a:lnTo>
                      <a:lnTo>
                        <a:pt x="0" y="35"/>
                      </a:lnTo>
                      <a:lnTo>
                        <a:pt x="9" y="41"/>
                      </a:lnTo>
                      <a:lnTo>
                        <a:pt x="11" y="4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8" name="Freeform 490"/>
                <p:cNvSpPr>
                  <a:spLocks/>
                </p:cNvSpPr>
                <p:nvPr/>
              </p:nvSpPr>
              <p:spPr bwMode="auto">
                <a:xfrm>
                  <a:off x="1427" y="-4591"/>
                  <a:ext cx="9" cy="30"/>
                </a:xfrm>
                <a:custGeom>
                  <a:avLst/>
                  <a:gdLst>
                    <a:gd name="T0" fmla="*/ 9 w 9"/>
                    <a:gd name="T1" fmla="*/ 0 h 30"/>
                    <a:gd name="T2" fmla="*/ 1 w 9"/>
                    <a:gd name="T3" fmla="*/ 6 h 30"/>
                    <a:gd name="T4" fmla="*/ 0 w 9"/>
                    <a:gd name="T5" fmla="*/ 16 h 30"/>
                    <a:gd name="T6" fmla="*/ 1 w 9"/>
                    <a:gd name="T7" fmla="*/ 24 h 30"/>
                    <a:gd name="T8" fmla="*/ 4 w 9"/>
                    <a:gd name="T9" fmla="*/ 26 h 30"/>
                    <a:gd name="T10" fmla="*/ 9 w 9"/>
                    <a:gd name="T11" fmla="*/ 30 h 30"/>
                    <a:gd name="T12" fmla="*/ 9 w 9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30">
                      <a:moveTo>
                        <a:pt x="9" y="0"/>
                      </a:moveTo>
                      <a:lnTo>
                        <a:pt x="1" y="6"/>
                      </a:lnTo>
                      <a:lnTo>
                        <a:pt x="0" y="16"/>
                      </a:lnTo>
                      <a:lnTo>
                        <a:pt x="1" y="24"/>
                      </a:lnTo>
                      <a:lnTo>
                        <a:pt x="4" y="26"/>
                      </a:lnTo>
                      <a:lnTo>
                        <a:pt x="9" y="3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9" name="Freeform 491"/>
                <p:cNvSpPr>
                  <a:spLocks/>
                </p:cNvSpPr>
                <p:nvPr/>
              </p:nvSpPr>
              <p:spPr bwMode="auto">
                <a:xfrm>
                  <a:off x="1481" y="-4601"/>
                  <a:ext cx="12" cy="54"/>
                </a:xfrm>
                <a:custGeom>
                  <a:avLst/>
                  <a:gdLst>
                    <a:gd name="T0" fmla="*/ 7 w 12"/>
                    <a:gd name="T1" fmla="*/ 54 h 54"/>
                    <a:gd name="T2" fmla="*/ 12 w 12"/>
                    <a:gd name="T3" fmla="*/ 54 h 54"/>
                    <a:gd name="T4" fmla="*/ 12 w 12"/>
                    <a:gd name="T5" fmla="*/ 0 h 54"/>
                    <a:gd name="T6" fmla="*/ 7 w 12"/>
                    <a:gd name="T7" fmla="*/ 0 h 54"/>
                    <a:gd name="T8" fmla="*/ 0 w 12"/>
                    <a:gd name="T9" fmla="*/ 1 h 54"/>
                    <a:gd name="T10" fmla="*/ 0 w 12"/>
                    <a:gd name="T11" fmla="*/ 54 h 54"/>
                    <a:gd name="T12" fmla="*/ 7 w 12"/>
                    <a:gd name="T1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54">
                      <a:moveTo>
                        <a:pt x="7" y="54"/>
                      </a:moveTo>
                      <a:lnTo>
                        <a:pt x="12" y="54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1"/>
                      </a:lnTo>
                      <a:lnTo>
                        <a:pt x="0" y="54"/>
                      </a:lnTo>
                      <a:lnTo>
                        <a:pt x="7" y="54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00" name="Freeform 492"/>
                <p:cNvSpPr>
                  <a:spLocks/>
                </p:cNvSpPr>
                <p:nvPr/>
              </p:nvSpPr>
              <p:spPr bwMode="auto">
                <a:xfrm>
                  <a:off x="1471" y="-4600"/>
                  <a:ext cx="10" cy="53"/>
                </a:xfrm>
                <a:custGeom>
                  <a:avLst/>
                  <a:gdLst>
                    <a:gd name="T0" fmla="*/ 0 w 10"/>
                    <a:gd name="T1" fmla="*/ 51 h 53"/>
                    <a:gd name="T2" fmla="*/ 10 w 10"/>
                    <a:gd name="T3" fmla="*/ 53 h 53"/>
                    <a:gd name="T4" fmla="*/ 10 w 10"/>
                    <a:gd name="T5" fmla="*/ 0 h 53"/>
                    <a:gd name="T6" fmla="*/ 0 w 10"/>
                    <a:gd name="T7" fmla="*/ 1 h 53"/>
                    <a:gd name="T8" fmla="*/ 0 w 10"/>
                    <a:gd name="T9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53">
                      <a:moveTo>
                        <a:pt x="0" y="51"/>
                      </a:moveTo>
                      <a:lnTo>
                        <a:pt x="10" y="53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01" name="Freeform 493"/>
                <p:cNvSpPr>
                  <a:spLocks/>
                </p:cNvSpPr>
                <p:nvPr/>
              </p:nvSpPr>
              <p:spPr bwMode="auto">
                <a:xfrm>
                  <a:off x="1493" y="-4601"/>
                  <a:ext cx="12" cy="54"/>
                </a:xfrm>
                <a:custGeom>
                  <a:avLst/>
                  <a:gdLst>
                    <a:gd name="T0" fmla="*/ 0 w 12"/>
                    <a:gd name="T1" fmla="*/ 0 h 54"/>
                    <a:gd name="T2" fmla="*/ 0 w 12"/>
                    <a:gd name="T3" fmla="*/ 54 h 54"/>
                    <a:gd name="T4" fmla="*/ 5 w 12"/>
                    <a:gd name="T5" fmla="*/ 52 h 54"/>
                    <a:gd name="T6" fmla="*/ 12 w 12"/>
                    <a:gd name="T7" fmla="*/ 52 h 54"/>
                    <a:gd name="T8" fmla="*/ 12 w 12"/>
                    <a:gd name="T9" fmla="*/ 2 h 54"/>
                    <a:gd name="T10" fmla="*/ 0 w 12"/>
                    <a:gd name="T11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54">
                      <a:moveTo>
                        <a:pt x="0" y="0"/>
                      </a:moveTo>
                      <a:lnTo>
                        <a:pt x="0" y="54"/>
                      </a:lnTo>
                      <a:lnTo>
                        <a:pt x="5" y="52"/>
                      </a:lnTo>
                      <a:lnTo>
                        <a:pt x="12" y="52"/>
                      </a:lnTo>
                      <a:lnTo>
                        <a:pt x="1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02" name="Freeform 494"/>
                <p:cNvSpPr>
                  <a:spLocks/>
                </p:cNvSpPr>
                <p:nvPr/>
              </p:nvSpPr>
              <p:spPr bwMode="auto">
                <a:xfrm>
                  <a:off x="1458" y="-4599"/>
                  <a:ext cx="13" cy="50"/>
                </a:xfrm>
                <a:custGeom>
                  <a:avLst/>
                  <a:gdLst>
                    <a:gd name="T0" fmla="*/ 13 w 13"/>
                    <a:gd name="T1" fmla="*/ 50 h 50"/>
                    <a:gd name="T2" fmla="*/ 13 w 13"/>
                    <a:gd name="T3" fmla="*/ 0 h 50"/>
                    <a:gd name="T4" fmla="*/ 0 w 13"/>
                    <a:gd name="T5" fmla="*/ 1 h 50"/>
                    <a:gd name="T6" fmla="*/ 0 w 13"/>
                    <a:gd name="T7" fmla="*/ 49 h 50"/>
                    <a:gd name="T8" fmla="*/ 13 w 13"/>
                    <a:gd name="T9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50">
                      <a:moveTo>
                        <a:pt x="13" y="50"/>
                      </a:moveTo>
                      <a:lnTo>
                        <a:pt x="13" y="0"/>
                      </a:lnTo>
                      <a:lnTo>
                        <a:pt x="0" y="1"/>
                      </a:lnTo>
                      <a:lnTo>
                        <a:pt x="0" y="49"/>
                      </a:lnTo>
                      <a:lnTo>
                        <a:pt x="13" y="50"/>
                      </a:lnTo>
                      <a:close/>
                    </a:path>
                  </a:pathLst>
                </a:custGeom>
                <a:solidFill>
                  <a:srgbClr val="ECECE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03" name="Freeform 495"/>
                <p:cNvSpPr>
                  <a:spLocks/>
                </p:cNvSpPr>
                <p:nvPr/>
              </p:nvSpPr>
              <p:spPr bwMode="auto">
                <a:xfrm>
                  <a:off x="1527" y="-4596"/>
                  <a:ext cx="13" cy="44"/>
                </a:xfrm>
                <a:custGeom>
                  <a:avLst/>
                  <a:gdLst>
                    <a:gd name="T0" fmla="*/ 13 w 13"/>
                    <a:gd name="T1" fmla="*/ 3 h 44"/>
                    <a:gd name="T2" fmla="*/ 8 w 13"/>
                    <a:gd name="T3" fmla="*/ 1 h 44"/>
                    <a:gd name="T4" fmla="*/ 0 w 13"/>
                    <a:gd name="T5" fmla="*/ 0 h 44"/>
                    <a:gd name="T6" fmla="*/ 0 w 13"/>
                    <a:gd name="T7" fmla="*/ 44 h 44"/>
                    <a:gd name="T8" fmla="*/ 8 w 13"/>
                    <a:gd name="T9" fmla="*/ 41 h 44"/>
                    <a:gd name="T10" fmla="*/ 13 w 13"/>
                    <a:gd name="T11" fmla="*/ 36 h 44"/>
                    <a:gd name="T12" fmla="*/ 13 w 13"/>
                    <a:gd name="T13" fmla="*/ 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44">
                      <a:moveTo>
                        <a:pt x="13" y="3"/>
                      </a:moveTo>
                      <a:lnTo>
                        <a:pt x="8" y="1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8" y="41"/>
                      </a:lnTo>
                      <a:lnTo>
                        <a:pt x="13" y="36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04" name="Freeform 496"/>
                <p:cNvSpPr>
                  <a:spLocks/>
                </p:cNvSpPr>
                <p:nvPr/>
              </p:nvSpPr>
              <p:spPr bwMode="auto">
                <a:xfrm>
                  <a:off x="1516" y="-4598"/>
                  <a:ext cx="11" cy="48"/>
                </a:xfrm>
                <a:custGeom>
                  <a:avLst/>
                  <a:gdLst>
                    <a:gd name="T0" fmla="*/ 11 w 11"/>
                    <a:gd name="T1" fmla="*/ 2 h 48"/>
                    <a:gd name="T2" fmla="*/ 0 w 11"/>
                    <a:gd name="T3" fmla="*/ 0 h 48"/>
                    <a:gd name="T4" fmla="*/ 0 w 11"/>
                    <a:gd name="T5" fmla="*/ 48 h 48"/>
                    <a:gd name="T6" fmla="*/ 5 w 11"/>
                    <a:gd name="T7" fmla="*/ 47 h 48"/>
                    <a:gd name="T8" fmla="*/ 7 w 11"/>
                    <a:gd name="T9" fmla="*/ 46 h 48"/>
                    <a:gd name="T10" fmla="*/ 11 w 11"/>
                    <a:gd name="T11" fmla="*/ 46 h 48"/>
                    <a:gd name="T12" fmla="*/ 11 w 11"/>
                    <a:gd name="T13" fmla="*/ 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48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5" y="47"/>
                      </a:lnTo>
                      <a:lnTo>
                        <a:pt x="7" y="46"/>
                      </a:lnTo>
                      <a:lnTo>
                        <a:pt x="11" y="46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05" name="Freeform 497"/>
                <p:cNvSpPr>
                  <a:spLocks/>
                </p:cNvSpPr>
                <p:nvPr/>
              </p:nvSpPr>
              <p:spPr bwMode="auto">
                <a:xfrm>
                  <a:off x="1505" y="-4599"/>
                  <a:ext cx="11" cy="50"/>
                </a:xfrm>
                <a:custGeom>
                  <a:avLst/>
                  <a:gdLst>
                    <a:gd name="T0" fmla="*/ 11 w 11"/>
                    <a:gd name="T1" fmla="*/ 1 h 50"/>
                    <a:gd name="T2" fmla="*/ 0 w 11"/>
                    <a:gd name="T3" fmla="*/ 0 h 50"/>
                    <a:gd name="T4" fmla="*/ 0 w 11"/>
                    <a:gd name="T5" fmla="*/ 50 h 50"/>
                    <a:gd name="T6" fmla="*/ 5 w 11"/>
                    <a:gd name="T7" fmla="*/ 49 h 50"/>
                    <a:gd name="T8" fmla="*/ 11 w 11"/>
                    <a:gd name="T9" fmla="*/ 49 h 50"/>
                    <a:gd name="T10" fmla="*/ 11 w 11"/>
                    <a:gd name="T11" fmla="*/ 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50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5" y="49"/>
                      </a:lnTo>
                      <a:lnTo>
                        <a:pt x="11" y="49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06" name="Freeform 498"/>
                <p:cNvSpPr>
                  <a:spLocks/>
                </p:cNvSpPr>
                <p:nvPr/>
              </p:nvSpPr>
              <p:spPr bwMode="auto">
                <a:xfrm>
                  <a:off x="1540" y="-4593"/>
                  <a:ext cx="10" cy="33"/>
                </a:xfrm>
                <a:custGeom>
                  <a:avLst/>
                  <a:gdLst>
                    <a:gd name="T0" fmla="*/ 0 w 10"/>
                    <a:gd name="T1" fmla="*/ 0 h 33"/>
                    <a:gd name="T2" fmla="*/ 0 w 10"/>
                    <a:gd name="T3" fmla="*/ 33 h 33"/>
                    <a:gd name="T4" fmla="*/ 7 w 10"/>
                    <a:gd name="T5" fmla="*/ 26 h 33"/>
                    <a:gd name="T6" fmla="*/ 10 w 10"/>
                    <a:gd name="T7" fmla="*/ 18 h 33"/>
                    <a:gd name="T8" fmla="*/ 7 w 10"/>
                    <a:gd name="T9" fmla="*/ 8 h 33"/>
                    <a:gd name="T10" fmla="*/ 0 w 10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33">
                      <a:moveTo>
                        <a:pt x="0" y="0"/>
                      </a:moveTo>
                      <a:lnTo>
                        <a:pt x="0" y="33"/>
                      </a:lnTo>
                      <a:lnTo>
                        <a:pt x="7" y="26"/>
                      </a:lnTo>
                      <a:lnTo>
                        <a:pt x="10" y="18"/>
                      </a:lnTo>
                      <a:lnTo>
                        <a:pt x="7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07" name="Freeform 499"/>
                <p:cNvSpPr>
                  <a:spLocks/>
                </p:cNvSpPr>
                <p:nvPr/>
              </p:nvSpPr>
              <p:spPr bwMode="auto">
                <a:xfrm>
                  <a:off x="1422" y="-4515"/>
                  <a:ext cx="134" cy="90"/>
                </a:xfrm>
                <a:custGeom>
                  <a:avLst/>
                  <a:gdLst>
                    <a:gd name="T0" fmla="*/ 0 w 134"/>
                    <a:gd name="T1" fmla="*/ 21 h 90"/>
                    <a:gd name="T2" fmla="*/ 0 w 134"/>
                    <a:gd name="T3" fmla="*/ 31 h 90"/>
                    <a:gd name="T4" fmla="*/ 89 w 134"/>
                    <a:gd name="T5" fmla="*/ 90 h 90"/>
                    <a:gd name="T6" fmla="*/ 93 w 134"/>
                    <a:gd name="T7" fmla="*/ 90 h 90"/>
                    <a:gd name="T8" fmla="*/ 93 w 134"/>
                    <a:gd name="T9" fmla="*/ 35 h 90"/>
                    <a:gd name="T10" fmla="*/ 119 w 134"/>
                    <a:gd name="T11" fmla="*/ 35 h 90"/>
                    <a:gd name="T12" fmla="*/ 125 w 134"/>
                    <a:gd name="T13" fmla="*/ 39 h 90"/>
                    <a:gd name="T14" fmla="*/ 128 w 134"/>
                    <a:gd name="T15" fmla="*/ 49 h 90"/>
                    <a:gd name="T16" fmla="*/ 128 w 134"/>
                    <a:gd name="T17" fmla="*/ 58 h 90"/>
                    <a:gd name="T18" fmla="*/ 134 w 134"/>
                    <a:gd name="T19" fmla="*/ 58 h 90"/>
                    <a:gd name="T20" fmla="*/ 134 w 134"/>
                    <a:gd name="T21" fmla="*/ 3 h 90"/>
                    <a:gd name="T22" fmla="*/ 128 w 134"/>
                    <a:gd name="T23" fmla="*/ 3 h 90"/>
                    <a:gd name="T24" fmla="*/ 128 w 134"/>
                    <a:gd name="T25" fmla="*/ 10 h 90"/>
                    <a:gd name="T26" fmla="*/ 125 w 134"/>
                    <a:gd name="T27" fmla="*/ 19 h 90"/>
                    <a:gd name="T28" fmla="*/ 119 w 134"/>
                    <a:gd name="T29" fmla="*/ 21 h 90"/>
                    <a:gd name="T30" fmla="*/ 93 w 134"/>
                    <a:gd name="T31" fmla="*/ 21 h 90"/>
                    <a:gd name="T32" fmla="*/ 93 w 134"/>
                    <a:gd name="T33" fmla="*/ 0 h 90"/>
                    <a:gd name="T34" fmla="*/ 89 w 134"/>
                    <a:gd name="T35" fmla="*/ 0 h 90"/>
                    <a:gd name="T36" fmla="*/ 89 w 134"/>
                    <a:gd name="T37" fmla="*/ 21 h 90"/>
                    <a:gd name="T38" fmla="*/ 0 w 134"/>
                    <a:gd name="T39" fmla="*/ 21 h 90"/>
                    <a:gd name="T40" fmla="*/ 18 w 134"/>
                    <a:gd name="T41" fmla="*/ 36 h 90"/>
                    <a:gd name="T42" fmla="*/ 18 w 134"/>
                    <a:gd name="T43" fmla="*/ 35 h 90"/>
                    <a:gd name="T44" fmla="*/ 89 w 134"/>
                    <a:gd name="T45" fmla="*/ 35 h 90"/>
                    <a:gd name="T46" fmla="*/ 89 w 134"/>
                    <a:gd name="T47" fmla="*/ 84 h 90"/>
                    <a:gd name="T48" fmla="*/ 18 w 134"/>
                    <a:gd name="T49" fmla="*/ 3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34" h="90">
                      <a:moveTo>
                        <a:pt x="0" y="21"/>
                      </a:moveTo>
                      <a:lnTo>
                        <a:pt x="0" y="31"/>
                      </a:lnTo>
                      <a:lnTo>
                        <a:pt x="89" y="90"/>
                      </a:lnTo>
                      <a:lnTo>
                        <a:pt x="93" y="90"/>
                      </a:lnTo>
                      <a:lnTo>
                        <a:pt x="93" y="35"/>
                      </a:lnTo>
                      <a:lnTo>
                        <a:pt x="119" y="35"/>
                      </a:lnTo>
                      <a:lnTo>
                        <a:pt x="125" y="39"/>
                      </a:lnTo>
                      <a:lnTo>
                        <a:pt x="128" y="49"/>
                      </a:lnTo>
                      <a:lnTo>
                        <a:pt x="128" y="58"/>
                      </a:lnTo>
                      <a:lnTo>
                        <a:pt x="134" y="58"/>
                      </a:lnTo>
                      <a:lnTo>
                        <a:pt x="134" y="3"/>
                      </a:lnTo>
                      <a:lnTo>
                        <a:pt x="128" y="3"/>
                      </a:lnTo>
                      <a:lnTo>
                        <a:pt x="128" y="10"/>
                      </a:lnTo>
                      <a:lnTo>
                        <a:pt x="125" y="19"/>
                      </a:lnTo>
                      <a:lnTo>
                        <a:pt x="119" y="21"/>
                      </a:lnTo>
                      <a:lnTo>
                        <a:pt x="93" y="21"/>
                      </a:lnTo>
                      <a:lnTo>
                        <a:pt x="93" y="0"/>
                      </a:lnTo>
                      <a:lnTo>
                        <a:pt x="89" y="0"/>
                      </a:lnTo>
                      <a:lnTo>
                        <a:pt x="89" y="21"/>
                      </a:lnTo>
                      <a:lnTo>
                        <a:pt x="0" y="21"/>
                      </a:lnTo>
                      <a:close/>
                      <a:moveTo>
                        <a:pt x="18" y="36"/>
                      </a:moveTo>
                      <a:lnTo>
                        <a:pt x="18" y="35"/>
                      </a:lnTo>
                      <a:lnTo>
                        <a:pt x="89" y="35"/>
                      </a:lnTo>
                      <a:lnTo>
                        <a:pt x="89" y="84"/>
                      </a:lnTo>
                      <a:lnTo>
                        <a:pt x="18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08" name="Freeform 500"/>
                <p:cNvSpPr>
                  <a:spLocks/>
                </p:cNvSpPr>
                <p:nvPr/>
              </p:nvSpPr>
              <p:spPr bwMode="auto">
                <a:xfrm>
                  <a:off x="1481" y="-4480"/>
                  <a:ext cx="12" cy="38"/>
                </a:xfrm>
                <a:custGeom>
                  <a:avLst/>
                  <a:gdLst>
                    <a:gd name="T0" fmla="*/ 0 w 12"/>
                    <a:gd name="T1" fmla="*/ 29 h 38"/>
                    <a:gd name="T2" fmla="*/ 12 w 12"/>
                    <a:gd name="T3" fmla="*/ 38 h 38"/>
                    <a:gd name="T4" fmla="*/ 12 w 12"/>
                    <a:gd name="T5" fmla="*/ 0 h 38"/>
                    <a:gd name="T6" fmla="*/ 0 w 12"/>
                    <a:gd name="T7" fmla="*/ 0 h 38"/>
                    <a:gd name="T8" fmla="*/ 0 w 12"/>
                    <a:gd name="T9" fmla="*/ 2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38">
                      <a:moveTo>
                        <a:pt x="0" y="29"/>
                      </a:moveTo>
                      <a:lnTo>
                        <a:pt x="12" y="38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09" name="Freeform 501"/>
                <p:cNvSpPr>
                  <a:spLocks/>
                </p:cNvSpPr>
                <p:nvPr/>
              </p:nvSpPr>
              <p:spPr bwMode="auto">
                <a:xfrm>
                  <a:off x="1471" y="-4480"/>
                  <a:ext cx="10" cy="29"/>
                </a:xfrm>
                <a:custGeom>
                  <a:avLst/>
                  <a:gdLst>
                    <a:gd name="T0" fmla="*/ 0 w 10"/>
                    <a:gd name="T1" fmla="*/ 21 h 29"/>
                    <a:gd name="T2" fmla="*/ 10 w 10"/>
                    <a:gd name="T3" fmla="*/ 29 h 29"/>
                    <a:gd name="T4" fmla="*/ 10 w 10"/>
                    <a:gd name="T5" fmla="*/ 0 h 29"/>
                    <a:gd name="T6" fmla="*/ 0 w 10"/>
                    <a:gd name="T7" fmla="*/ 0 h 29"/>
                    <a:gd name="T8" fmla="*/ 0 w 10"/>
                    <a:gd name="T9" fmla="*/ 2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9">
                      <a:moveTo>
                        <a:pt x="0" y="21"/>
                      </a:moveTo>
                      <a:lnTo>
                        <a:pt x="10" y="29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10" name="Freeform 502"/>
                <p:cNvSpPr>
                  <a:spLocks/>
                </p:cNvSpPr>
                <p:nvPr/>
              </p:nvSpPr>
              <p:spPr bwMode="auto">
                <a:xfrm>
                  <a:off x="1458" y="-4480"/>
                  <a:ext cx="13" cy="21"/>
                </a:xfrm>
                <a:custGeom>
                  <a:avLst/>
                  <a:gdLst>
                    <a:gd name="T0" fmla="*/ 0 w 13"/>
                    <a:gd name="T1" fmla="*/ 14 h 21"/>
                    <a:gd name="T2" fmla="*/ 13 w 13"/>
                    <a:gd name="T3" fmla="*/ 21 h 21"/>
                    <a:gd name="T4" fmla="*/ 13 w 13"/>
                    <a:gd name="T5" fmla="*/ 0 h 21"/>
                    <a:gd name="T6" fmla="*/ 0 w 13"/>
                    <a:gd name="T7" fmla="*/ 0 h 21"/>
                    <a:gd name="T8" fmla="*/ 0 w 1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21">
                      <a:moveTo>
                        <a:pt x="0" y="14"/>
                      </a:moveTo>
                      <a:lnTo>
                        <a:pt x="13" y="21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11" name="Freeform 503"/>
                <p:cNvSpPr>
                  <a:spLocks/>
                </p:cNvSpPr>
                <p:nvPr/>
              </p:nvSpPr>
              <p:spPr bwMode="auto">
                <a:xfrm>
                  <a:off x="1440" y="-4480"/>
                  <a:ext cx="7" cy="5"/>
                </a:xfrm>
                <a:custGeom>
                  <a:avLst/>
                  <a:gdLst>
                    <a:gd name="T0" fmla="*/ 7 w 7"/>
                    <a:gd name="T1" fmla="*/ 0 h 5"/>
                    <a:gd name="T2" fmla="*/ 0 w 7"/>
                    <a:gd name="T3" fmla="*/ 0 h 5"/>
                    <a:gd name="T4" fmla="*/ 0 w 7"/>
                    <a:gd name="T5" fmla="*/ 1 h 5"/>
                    <a:gd name="T6" fmla="*/ 7 w 7"/>
                    <a:gd name="T7" fmla="*/ 5 h 5"/>
                    <a:gd name="T8" fmla="*/ 7 w 7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12" name="Freeform 504"/>
                <p:cNvSpPr>
                  <a:spLocks/>
                </p:cNvSpPr>
                <p:nvPr/>
              </p:nvSpPr>
              <p:spPr bwMode="auto">
                <a:xfrm>
                  <a:off x="1447" y="-4480"/>
                  <a:ext cx="11" cy="14"/>
                </a:xfrm>
                <a:custGeom>
                  <a:avLst/>
                  <a:gdLst>
                    <a:gd name="T0" fmla="*/ 0 w 11"/>
                    <a:gd name="T1" fmla="*/ 0 h 14"/>
                    <a:gd name="T2" fmla="*/ 0 w 11"/>
                    <a:gd name="T3" fmla="*/ 5 h 14"/>
                    <a:gd name="T4" fmla="*/ 11 w 11"/>
                    <a:gd name="T5" fmla="*/ 14 h 14"/>
                    <a:gd name="T6" fmla="*/ 11 w 11"/>
                    <a:gd name="T7" fmla="*/ 0 h 14"/>
                    <a:gd name="T8" fmla="*/ 0 w 11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4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11" y="14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13" name="Freeform 505"/>
                <p:cNvSpPr>
                  <a:spLocks/>
                </p:cNvSpPr>
                <p:nvPr/>
              </p:nvSpPr>
              <p:spPr bwMode="auto">
                <a:xfrm>
                  <a:off x="1493" y="-4480"/>
                  <a:ext cx="12" cy="45"/>
                </a:xfrm>
                <a:custGeom>
                  <a:avLst/>
                  <a:gdLst>
                    <a:gd name="T0" fmla="*/ 0 w 12"/>
                    <a:gd name="T1" fmla="*/ 0 h 45"/>
                    <a:gd name="T2" fmla="*/ 0 w 12"/>
                    <a:gd name="T3" fmla="*/ 38 h 45"/>
                    <a:gd name="T4" fmla="*/ 12 w 12"/>
                    <a:gd name="T5" fmla="*/ 45 h 45"/>
                    <a:gd name="T6" fmla="*/ 12 w 12"/>
                    <a:gd name="T7" fmla="*/ 0 h 45"/>
                    <a:gd name="T8" fmla="*/ 0 w 12"/>
                    <a:gd name="T9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45">
                      <a:moveTo>
                        <a:pt x="0" y="0"/>
                      </a:moveTo>
                      <a:lnTo>
                        <a:pt x="0" y="38"/>
                      </a:lnTo>
                      <a:lnTo>
                        <a:pt x="12" y="45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14" name="Freeform 506"/>
                <p:cNvSpPr>
                  <a:spLocks/>
                </p:cNvSpPr>
                <p:nvPr/>
              </p:nvSpPr>
              <p:spPr bwMode="auto">
                <a:xfrm>
                  <a:off x="1505" y="-4480"/>
                  <a:ext cx="6" cy="49"/>
                </a:xfrm>
                <a:custGeom>
                  <a:avLst/>
                  <a:gdLst>
                    <a:gd name="T0" fmla="*/ 0 w 6"/>
                    <a:gd name="T1" fmla="*/ 0 h 49"/>
                    <a:gd name="T2" fmla="*/ 0 w 6"/>
                    <a:gd name="T3" fmla="*/ 45 h 49"/>
                    <a:gd name="T4" fmla="*/ 6 w 6"/>
                    <a:gd name="T5" fmla="*/ 49 h 49"/>
                    <a:gd name="T6" fmla="*/ 6 w 6"/>
                    <a:gd name="T7" fmla="*/ 0 h 49"/>
                    <a:gd name="T8" fmla="*/ 0 w 6"/>
                    <a:gd name="T9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49">
                      <a:moveTo>
                        <a:pt x="0" y="0"/>
                      </a:moveTo>
                      <a:lnTo>
                        <a:pt x="0" y="45"/>
                      </a:lnTo>
                      <a:lnTo>
                        <a:pt x="6" y="49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15" name="Freeform 507"/>
                <p:cNvSpPr>
                  <a:spLocks/>
                </p:cNvSpPr>
                <p:nvPr/>
              </p:nvSpPr>
              <p:spPr bwMode="auto">
                <a:xfrm>
                  <a:off x="1056" y="-703"/>
                  <a:ext cx="72" cy="5"/>
                </a:xfrm>
                <a:custGeom>
                  <a:avLst/>
                  <a:gdLst>
                    <a:gd name="T0" fmla="*/ 72 w 72"/>
                    <a:gd name="T1" fmla="*/ 0 h 5"/>
                    <a:gd name="T2" fmla="*/ 4 w 72"/>
                    <a:gd name="T3" fmla="*/ 0 h 5"/>
                    <a:gd name="T4" fmla="*/ 0 w 72"/>
                    <a:gd name="T5" fmla="*/ 5 h 5"/>
                    <a:gd name="T6" fmla="*/ 72 w 72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2" h="5">
                      <a:moveTo>
                        <a:pt x="72" y="0"/>
                      </a:move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16" name="Freeform 508"/>
                <p:cNvSpPr>
                  <a:spLocks/>
                </p:cNvSpPr>
                <p:nvPr/>
              </p:nvSpPr>
              <p:spPr bwMode="auto">
                <a:xfrm>
                  <a:off x="1056" y="-1651"/>
                  <a:ext cx="54" cy="3"/>
                </a:xfrm>
                <a:custGeom>
                  <a:avLst/>
                  <a:gdLst>
                    <a:gd name="T0" fmla="*/ 54 w 54"/>
                    <a:gd name="T1" fmla="*/ 2 h 3"/>
                    <a:gd name="T2" fmla="*/ 0 w 54"/>
                    <a:gd name="T3" fmla="*/ 0 h 3"/>
                    <a:gd name="T4" fmla="*/ 4 w 54"/>
                    <a:gd name="T5" fmla="*/ 3 h 3"/>
                    <a:gd name="T6" fmla="*/ 54 w 54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3">
                      <a:moveTo>
                        <a:pt x="54" y="2"/>
                      </a:move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5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17" name="Freeform 509"/>
                <p:cNvSpPr>
                  <a:spLocks/>
                </p:cNvSpPr>
                <p:nvPr/>
              </p:nvSpPr>
              <p:spPr bwMode="auto">
                <a:xfrm>
                  <a:off x="1054" y="-2607"/>
                  <a:ext cx="70" cy="4"/>
                </a:xfrm>
                <a:custGeom>
                  <a:avLst/>
                  <a:gdLst>
                    <a:gd name="T0" fmla="*/ 2 w 70"/>
                    <a:gd name="T1" fmla="*/ 0 h 4"/>
                    <a:gd name="T2" fmla="*/ 0 w 70"/>
                    <a:gd name="T3" fmla="*/ 4 h 4"/>
                    <a:gd name="T4" fmla="*/ 70 w 70"/>
                    <a:gd name="T5" fmla="*/ 2 h 4"/>
                    <a:gd name="T6" fmla="*/ 2 w 70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0" h="4">
                      <a:moveTo>
                        <a:pt x="2" y="0"/>
                      </a:moveTo>
                      <a:lnTo>
                        <a:pt x="0" y="4"/>
                      </a:lnTo>
                      <a:lnTo>
                        <a:pt x="7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18" name="Freeform 510"/>
                <p:cNvSpPr>
                  <a:spLocks/>
                </p:cNvSpPr>
                <p:nvPr/>
              </p:nvSpPr>
              <p:spPr bwMode="auto">
                <a:xfrm>
                  <a:off x="1054" y="-3556"/>
                  <a:ext cx="55" cy="2"/>
                </a:xfrm>
                <a:custGeom>
                  <a:avLst/>
                  <a:gdLst>
                    <a:gd name="T0" fmla="*/ 0 w 55"/>
                    <a:gd name="T1" fmla="*/ 0 h 2"/>
                    <a:gd name="T2" fmla="*/ 2 w 55"/>
                    <a:gd name="T3" fmla="*/ 2 h 2"/>
                    <a:gd name="T4" fmla="*/ 55 w 55"/>
                    <a:gd name="T5" fmla="*/ 0 h 2"/>
                    <a:gd name="T6" fmla="*/ 0 w 5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5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19" name="Freeform 511"/>
                <p:cNvSpPr>
                  <a:spLocks/>
                </p:cNvSpPr>
                <p:nvPr/>
              </p:nvSpPr>
              <p:spPr bwMode="auto">
                <a:xfrm>
                  <a:off x="1428" y="-3645"/>
                  <a:ext cx="136" cy="85"/>
                </a:xfrm>
                <a:custGeom>
                  <a:avLst/>
                  <a:gdLst>
                    <a:gd name="T0" fmla="*/ 136 w 136"/>
                    <a:gd name="T1" fmla="*/ 43 h 85"/>
                    <a:gd name="T2" fmla="*/ 134 w 136"/>
                    <a:gd name="T3" fmla="*/ 33 h 85"/>
                    <a:gd name="T4" fmla="*/ 131 w 136"/>
                    <a:gd name="T5" fmla="*/ 25 h 85"/>
                    <a:gd name="T6" fmla="*/ 124 w 136"/>
                    <a:gd name="T7" fmla="*/ 18 h 85"/>
                    <a:gd name="T8" fmla="*/ 117 w 136"/>
                    <a:gd name="T9" fmla="*/ 11 h 85"/>
                    <a:gd name="T10" fmla="*/ 105 w 136"/>
                    <a:gd name="T11" fmla="*/ 5 h 85"/>
                    <a:gd name="T12" fmla="*/ 94 w 136"/>
                    <a:gd name="T13" fmla="*/ 3 h 85"/>
                    <a:gd name="T14" fmla="*/ 80 w 136"/>
                    <a:gd name="T15" fmla="*/ 0 h 85"/>
                    <a:gd name="T16" fmla="*/ 67 w 136"/>
                    <a:gd name="T17" fmla="*/ 0 h 85"/>
                    <a:gd name="T18" fmla="*/ 50 w 136"/>
                    <a:gd name="T19" fmla="*/ 0 h 85"/>
                    <a:gd name="T20" fmla="*/ 38 w 136"/>
                    <a:gd name="T21" fmla="*/ 3 h 85"/>
                    <a:gd name="T22" fmla="*/ 27 w 136"/>
                    <a:gd name="T23" fmla="*/ 5 h 85"/>
                    <a:gd name="T24" fmla="*/ 18 w 136"/>
                    <a:gd name="T25" fmla="*/ 11 h 85"/>
                    <a:gd name="T26" fmla="*/ 4 w 136"/>
                    <a:gd name="T27" fmla="*/ 25 h 85"/>
                    <a:gd name="T28" fmla="*/ 0 w 136"/>
                    <a:gd name="T29" fmla="*/ 33 h 85"/>
                    <a:gd name="T30" fmla="*/ 0 w 136"/>
                    <a:gd name="T31" fmla="*/ 43 h 85"/>
                    <a:gd name="T32" fmla="*/ 0 w 136"/>
                    <a:gd name="T33" fmla="*/ 50 h 85"/>
                    <a:gd name="T34" fmla="*/ 4 w 136"/>
                    <a:gd name="T35" fmla="*/ 59 h 85"/>
                    <a:gd name="T36" fmla="*/ 10 w 136"/>
                    <a:gd name="T37" fmla="*/ 65 h 85"/>
                    <a:gd name="T38" fmla="*/ 19 w 136"/>
                    <a:gd name="T39" fmla="*/ 73 h 85"/>
                    <a:gd name="T40" fmla="*/ 28 w 136"/>
                    <a:gd name="T41" fmla="*/ 78 h 85"/>
                    <a:gd name="T42" fmla="*/ 39 w 136"/>
                    <a:gd name="T43" fmla="*/ 81 h 85"/>
                    <a:gd name="T44" fmla="*/ 52 w 136"/>
                    <a:gd name="T45" fmla="*/ 84 h 85"/>
                    <a:gd name="T46" fmla="*/ 67 w 136"/>
                    <a:gd name="T47" fmla="*/ 85 h 85"/>
                    <a:gd name="T48" fmla="*/ 82 w 136"/>
                    <a:gd name="T49" fmla="*/ 84 h 85"/>
                    <a:gd name="T50" fmla="*/ 95 w 136"/>
                    <a:gd name="T51" fmla="*/ 81 h 85"/>
                    <a:gd name="T52" fmla="*/ 100 w 136"/>
                    <a:gd name="T53" fmla="*/ 79 h 85"/>
                    <a:gd name="T54" fmla="*/ 103 w 136"/>
                    <a:gd name="T55" fmla="*/ 78 h 85"/>
                    <a:gd name="T56" fmla="*/ 107 w 136"/>
                    <a:gd name="T57" fmla="*/ 78 h 85"/>
                    <a:gd name="T58" fmla="*/ 117 w 136"/>
                    <a:gd name="T59" fmla="*/ 73 h 85"/>
                    <a:gd name="T60" fmla="*/ 136 w 136"/>
                    <a:gd name="T61" fmla="*/ 43 h 85"/>
                    <a:gd name="T62" fmla="*/ 5 w 136"/>
                    <a:gd name="T63" fmla="*/ 43 h 85"/>
                    <a:gd name="T64" fmla="*/ 5 w 136"/>
                    <a:gd name="T65" fmla="*/ 35 h 85"/>
                    <a:gd name="T66" fmla="*/ 9 w 136"/>
                    <a:gd name="T67" fmla="*/ 30 h 85"/>
                    <a:gd name="T68" fmla="*/ 14 w 136"/>
                    <a:gd name="T69" fmla="*/ 25 h 85"/>
                    <a:gd name="T70" fmla="*/ 23 w 136"/>
                    <a:gd name="T71" fmla="*/ 23 h 85"/>
                    <a:gd name="T72" fmla="*/ 42 w 136"/>
                    <a:gd name="T73" fmla="*/ 16 h 85"/>
                    <a:gd name="T74" fmla="*/ 67 w 136"/>
                    <a:gd name="T75" fmla="*/ 15 h 85"/>
                    <a:gd name="T76" fmla="*/ 80 w 136"/>
                    <a:gd name="T77" fmla="*/ 15 h 85"/>
                    <a:gd name="T78" fmla="*/ 93 w 136"/>
                    <a:gd name="T79" fmla="*/ 16 h 85"/>
                    <a:gd name="T80" fmla="*/ 113 w 136"/>
                    <a:gd name="T81" fmla="*/ 23 h 85"/>
                    <a:gd name="T82" fmla="*/ 119 w 136"/>
                    <a:gd name="T83" fmla="*/ 26 h 85"/>
                    <a:gd name="T84" fmla="*/ 124 w 136"/>
                    <a:gd name="T85" fmla="*/ 31 h 85"/>
                    <a:gd name="T86" fmla="*/ 128 w 136"/>
                    <a:gd name="T87" fmla="*/ 36 h 85"/>
                    <a:gd name="T88" fmla="*/ 129 w 136"/>
                    <a:gd name="T89" fmla="*/ 43 h 85"/>
                    <a:gd name="T90" fmla="*/ 128 w 136"/>
                    <a:gd name="T91" fmla="*/ 48 h 85"/>
                    <a:gd name="T92" fmla="*/ 124 w 136"/>
                    <a:gd name="T93" fmla="*/ 53 h 85"/>
                    <a:gd name="T94" fmla="*/ 119 w 136"/>
                    <a:gd name="T95" fmla="*/ 58 h 85"/>
                    <a:gd name="T96" fmla="*/ 113 w 136"/>
                    <a:gd name="T97" fmla="*/ 63 h 85"/>
                    <a:gd name="T98" fmla="*/ 67 w 136"/>
                    <a:gd name="T99" fmla="*/ 70 h 85"/>
                    <a:gd name="T100" fmla="*/ 23 w 136"/>
                    <a:gd name="T101" fmla="*/ 63 h 85"/>
                    <a:gd name="T102" fmla="*/ 9 w 136"/>
                    <a:gd name="T103" fmla="*/ 53 h 85"/>
                    <a:gd name="T104" fmla="*/ 5 w 136"/>
                    <a:gd name="T105" fmla="*/ 43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6" h="85">
                      <a:moveTo>
                        <a:pt x="136" y="43"/>
                      </a:moveTo>
                      <a:lnTo>
                        <a:pt x="134" y="33"/>
                      </a:lnTo>
                      <a:lnTo>
                        <a:pt x="131" y="25"/>
                      </a:lnTo>
                      <a:lnTo>
                        <a:pt x="124" y="18"/>
                      </a:lnTo>
                      <a:lnTo>
                        <a:pt x="117" y="11"/>
                      </a:lnTo>
                      <a:lnTo>
                        <a:pt x="105" y="5"/>
                      </a:lnTo>
                      <a:lnTo>
                        <a:pt x="94" y="3"/>
                      </a:lnTo>
                      <a:lnTo>
                        <a:pt x="80" y="0"/>
                      </a:lnTo>
                      <a:lnTo>
                        <a:pt x="67" y="0"/>
                      </a:lnTo>
                      <a:lnTo>
                        <a:pt x="50" y="0"/>
                      </a:lnTo>
                      <a:lnTo>
                        <a:pt x="38" y="3"/>
                      </a:lnTo>
                      <a:lnTo>
                        <a:pt x="27" y="5"/>
                      </a:lnTo>
                      <a:lnTo>
                        <a:pt x="18" y="11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10" y="65"/>
                      </a:lnTo>
                      <a:lnTo>
                        <a:pt x="19" y="73"/>
                      </a:lnTo>
                      <a:lnTo>
                        <a:pt x="28" y="78"/>
                      </a:lnTo>
                      <a:lnTo>
                        <a:pt x="39" y="81"/>
                      </a:lnTo>
                      <a:lnTo>
                        <a:pt x="52" y="84"/>
                      </a:lnTo>
                      <a:lnTo>
                        <a:pt x="67" y="85"/>
                      </a:lnTo>
                      <a:lnTo>
                        <a:pt x="82" y="84"/>
                      </a:lnTo>
                      <a:lnTo>
                        <a:pt x="95" y="81"/>
                      </a:lnTo>
                      <a:lnTo>
                        <a:pt x="100" y="79"/>
                      </a:lnTo>
                      <a:lnTo>
                        <a:pt x="103" y="78"/>
                      </a:lnTo>
                      <a:lnTo>
                        <a:pt x="107" y="78"/>
                      </a:lnTo>
                      <a:lnTo>
                        <a:pt x="117" y="73"/>
                      </a:lnTo>
                      <a:lnTo>
                        <a:pt x="136" y="43"/>
                      </a:lnTo>
                      <a:close/>
                      <a:moveTo>
                        <a:pt x="5" y="43"/>
                      </a:moveTo>
                      <a:lnTo>
                        <a:pt x="5" y="35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3"/>
                      </a:lnTo>
                      <a:lnTo>
                        <a:pt x="42" y="16"/>
                      </a:lnTo>
                      <a:lnTo>
                        <a:pt x="67" y="15"/>
                      </a:lnTo>
                      <a:lnTo>
                        <a:pt x="80" y="15"/>
                      </a:lnTo>
                      <a:lnTo>
                        <a:pt x="93" y="16"/>
                      </a:lnTo>
                      <a:lnTo>
                        <a:pt x="113" y="23"/>
                      </a:lnTo>
                      <a:lnTo>
                        <a:pt x="119" y="26"/>
                      </a:lnTo>
                      <a:lnTo>
                        <a:pt x="124" y="31"/>
                      </a:lnTo>
                      <a:lnTo>
                        <a:pt x="128" y="36"/>
                      </a:lnTo>
                      <a:lnTo>
                        <a:pt x="129" y="43"/>
                      </a:lnTo>
                      <a:lnTo>
                        <a:pt x="128" y="48"/>
                      </a:lnTo>
                      <a:lnTo>
                        <a:pt x="124" y="53"/>
                      </a:lnTo>
                      <a:lnTo>
                        <a:pt x="119" y="58"/>
                      </a:lnTo>
                      <a:lnTo>
                        <a:pt x="113" y="63"/>
                      </a:lnTo>
                      <a:lnTo>
                        <a:pt x="67" y="70"/>
                      </a:lnTo>
                      <a:lnTo>
                        <a:pt x="23" y="63"/>
                      </a:lnTo>
                      <a:lnTo>
                        <a:pt x="9" y="53"/>
                      </a:lnTo>
                      <a:lnTo>
                        <a:pt x="5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20" name="Freeform 512"/>
                <p:cNvSpPr>
                  <a:spLocks/>
                </p:cNvSpPr>
                <p:nvPr/>
              </p:nvSpPr>
              <p:spPr bwMode="auto">
                <a:xfrm>
                  <a:off x="1433" y="-3612"/>
                  <a:ext cx="3" cy="17"/>
                </a:xfrm>
                <a:custGeom>
                  <a:avLst/>
                  <a:gdLst>
                    <a:gd name="T0" fmla="*/ 3 w 3"/>
                    <a:gd name="T1" fmla="*/ 0 h 17"/>
                    <a:gd name="T2" fmla="*/ 0 w 3"/>
                    <a:gd name="T3" fmla="*/ 3 h 17"/>
                    <a:gd name="T4" fmla="*/ 0 w 3"/>
                    <a:gd name="T5" fmla="*/ 10 h 17"/>
                    <a:gd name="T6" fmla="*/ 0 w 3"/>
                    <a:gd name="T7" fmla="*/ 13 h 17"/>
                    <a:gd name="T8" fmla="*/ 3 w 3"/>
                    <a:gd name="T9" fmla="*/ 17 h 17"/>
                    <a:gd name="T10" fmla="*/ 3 w 3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17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3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21" name="Freeform 513"/>
                <p:cNvSpPr>
                  <a:spLocks/>
                </p:cNvSpPr>
                <p:nvPr/>
              </p:nvSpPr>
              <p:spPr bwMode="auto">
                <a:xfrm>
                  <a:off x="1447" y="-3625"/>
                  <a:ext cx="11" cy="44"/>
                </a:xfrm>
                <a:custGeom>
                  <a:avLst/>
                  <a:gdLst>
                    <a:gd name="T0" fmla="*/ 4 w 11"/>
                    <a:gd name="T1" fmla="*/ 3 h 44"/>
                    <a:gd name="T2" fmla="*/ 0 w 11"/>
                    <a:gd name="T3" fmla="*/ 4 h 44"/>
                    <a:gd name="T4" fmla="*/ 0 w 11"/>
                    <a:gd name="T5" fmla="*/ 39 h 44"/>
                    <a:gd name="T6" fmla="*/ 4 w 11"/>
                    <a:gd name="T7" fmla="*/ 43 h 44"/>
                    <a:gd name="T8" fmla="*/ 11 w 11"/>
                    <a:gd name="T9" fmla="*/ 44 h 44"/>
                    <a:gd name="T10" fmla="*/ 11 w 11"/>
                    <a:gd name="T11" fmla="*/ 0 h 44"/>
                    <a:gd name="T12" fmla="*/ 4 w 11"/>
                    <a:gd name="T13" fmla="*/ 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44">
                      <a:moveTo>
                        <a:pt x="4" y="3"/>
                      </a:moveTo>
                      <a:lnTo>
                        <a:pt x="0" y="4"/>
                      </a:lnTo>
                      <a:lnTo>
                        <a:pt x="0" y="39"/>
                      </a:lnTo>
                      <a:lnTo>
                        <a:pt x="4" y="43"/>
                      </a:lnTo>
                      <a:lnTo>
                        <a:pt x="11" y="44"/>
                      </a:lnTo>
                      <a:lnTo>
                        <a:pt x="11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22" name="Freeform 514"/>
                <p:cNvSpPr>
                  <a:spLocks/>
                </p:cNvSpPr>
                <p:nvPr/>
              </p:nvSpPr>
              <p:spPr bwMode="auto">
                <a:xfrm>
                  <a:off x="1436" y="-3621"/>
                  <a:ext cx="11" cy="35"/>
                </a:xfrm>
                <a:custGeom>
                  <a:avLst/>
                  <a:gdLst>
                    <a:gd name="T0" fmla="*/ 11 w 11"/>
                    <a:gd name="T1" fmla="*/ 0 h 35"/>
                    <a:gd name="T2" fmla="*/ 4 w 11"/>
                    <a:gd name="T3" fmla="*/ 4 h 35"/>
                    <a:gd name="T4" fmla="*/ 0 w 11"/>
                    <a:gd name="T5" fmla="*/ 9 h 35"/>
                    <a:gd name="T6" fmla="*/ 0 w 11"/>
                    <a:gd name="T7" fmla="*/ 26 h 35"/>
                    <a:gd name="T8" fmla="*/ 4 w 11"/>
                    <a:gd name="T9" fmla="*/ 30 h 35"/>
                    <a:gd name="T10" fmla="*/ 11 w 11"/>
                    <a:gd name="T11" fmla="*/ 35 h 35"/>
                    <a:gd name="T12" fmla="*/ 11 w 11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35">
                      <a:moveTo>
                        <a:pt x="11" y="0"/>
                      </a:moveTo>
                      <a:lnTo>
                        <a:pt x="4" y="4"/>
                      </a:lnTo>
                      <a:lnTo>
                        <a:pt x="0" y="9"/>
                      </a:lnTo>
                      <a:lnTo>
                        <a:pt x="0" y="26"/>
                      </a:lnTo>
                      <a:lnTo>
                        <a:pt x="4" y="30"/>
                      </a:lnTo>
                      <a:lnTo>
                        <a:pt x="11" y="3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23" name="Freeform 515"/>
                <p:cNvSpPr>
                  <a:spLocks/>
                </p:cNvSpPr>
                <p:nvPr/>
              </p:nvSpPr>
              <p:spPr bwMode="auto">
                <a:xfrm>
                  <a:off x="1481" y="-3630"/>
                  <a:ext cx="12" cy="55"/>
                </a:xfrm>
                <a:custGeom>
                  <a:avLst/>
                  <a:gdLst>
                    <a:gd name="T0" fmla="*/ 12 w 12"/>
                    <a:gd name="T1" fmla="*/ 0 h 55"/>
                    <a:gd name="T2" fmla="*/ 0 w 12"/>
                    <a:gd name="T3" fmla="*/ 0 h 55"/>
                    <a:gd name="T4" fmla="*/ 0 w 12"/>
                    <a:gd name="T5" fmla="*/ 53 h 55"/>
                    <a:gd name="T6" fmla="*/ 12 w 12"/>
                    <a:gd name="T7" fmla="*/ 55 h 55"/>
                    <a:gd name="T8" fmla="*/ 12 w 12"/>
                    <a:gd name="T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55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2" y="5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24" name="Freeform 516"/>
                <p:cNvSpPr>
                  <a:spLocks/>
                </p:cNvSpPr>
                <p:nvPr/>
              </p:nvSpPr>
              <p:spPr bwMode="auto">
                <a:xfrm>
                  <a:off x="1493" y="-3630"/>
                  <a:ext cx="12" cy="55"/>
                </a:xfrm>
                <a:custGeom>
                  <a:avLst/>
                  <a:gdLst>
                    <a:gd name="T0" fmla="*/ 2 w 12"/>
                    <a:gd name="T1" fmla="*/ 0 h 55"/>
                    <a:gd name="T2" fmla="*/ 0 w 12"/>
                    <a:gd name="T3" fmla="*/ 0 h 55"/>
                    <a:gd name="T4" fmla="*/ 0 w 12"/>
                    <a:gd name="T5" fmla="*/ 55 h 55"/>
                    <a:gd name="T6" fmla="*/ 2 w 12"/>
                    <a:gd name="T7" fmla="*/ 55 h 55"/>
                    <a:gd name="T8" fmla="*/ 12 w 12"/>
                    <a:gd name="T9" fmla="*/ 53 h 55"/>
                    <a:gd name="T10" fmla="*/ 12 w 12"/>
                    <a:gd name="T11" fmla="*/ 0 h 55"/>
                    <a:gd name="T12" fmla="*/ 2 w 12"/>
                    <a:gd name="T1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55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2" y="55"/>
                      </a:lnTo>
                      <a:lnTo>
                        <a:pt x="12" y="53"/>
                      </a:lnTo>
                      <a:lnTo>
                        <a:pt x="1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25" name="Freeform 517"/>
                <p:cNvSpPr>
                  <a:spLocks/>
                </p:cNvSpPr>
                <p:nvPr/>
              </p:nvSpPr>
              <p:spPr bwMode="auto">
                <a:xfrm>
                  <a:off x="1471" y="-3630"/>
                  <a:ext cx="10" cy="53"/>
                </a:xfrm>
                <a:custGeom>
                  <a:avLst/>
                  <a:gdLst>
                    <a:gd name="T0" fmla="*/ 10 w 10"/>
                    <a:gd name="T1" fmla="*/ 0 h 53"/>
                    <a:gd name="T2" fmla="*/ 0 w 10"/>
                    <a:gd name="T3" fmla="*/ 3 h 53"/>
                    <a:gd name="T4" fmla="*/ 0 w 10"/>
                    <a:gd name="T5" fmla="*/ 50 h 53"/>
                    <a:gd name="T6" fmla="*/ 10 w 10"/>
                    <a:gd name="T7" fmla="*/ 53 h 53"/>
                    <a:gd name="T8" fmla="*/ 10 w 10"/>
                    <a:gd name="T9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53">
                      <a:moveTo>
                        <a:pt x="10" y="0"/>
                      </a:moveTo>
                      <a:lnTo>
                        <a:pt x="0" y="3"/>
                      </a:lnTo>
                      <a:lnTo>
                        <a:pt x="0" y="50"/>
                      </a:lnTo>
                      <a:lnTo>
                        <a:pt x="10" y="5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26" name="Freeform 518"/>
                <p:cNvSpPr>
                  <a:spLocks/>
                </p:cNvSpPr>
                <p:nvPr/>
              </p:nvSpPr>
              <p:spPr bwMode="auto">
                <a:xfrm>
                  <a:off x="1458" y="-3627"/>
                  <a:ext cx="13" cy="47"/>
                </a:xfrm>
                <a:custGeom>
                  <a:avLst/>
                  <a:gdLst>
                    <a:gd name="T0" fmla="*/ 13 w 13"/>
                    <a:gd name="T1" fmla="*/ 0 h 47"/>
                    <a:gd name="T2" fmla="*/ 0 w 13"/>
                    <a:gd name="T3" fmla="*/ 2 h 47"/>
                    <a:gd name="T4" fmla="*/ 0 w 13"/>
                    <a:gd name="T5" fmla="*/ 46 h 47"/>
                    <a:gd name="T6" fmla="*/ 13 w 13"/>
                    <a:gd name="T7" fmla="*/ 47 h 47"/>
                    <a:gd name="T8" fmla="*/ 13 w 13"/>
                    <a:gd name="T9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47">
                      <a:moveTo>
                        <a:pt x="13" y="0"/>
                      </a:moveTo>
                      <a:lnTo>
                        <a:pt x="0" y="2"/>
                      </a:lnTo>
                      <a:lnTo>
                        <a:pt x="0" y="46"/>
                      </a:lnTo>
                      <a:lnTo>
                        <a:pt x="13" y="4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27" name="Freeform 519"/>
                <p:cNvSpPr>
                  <a:spLocks/>
                </p:cNvSpPr>
                <p:nvPr/>
              </p:nvSpPr>
              <p:spPr bwMode="auto">
                <a:xfrm>
                  <a:off x="1527" y="-3626"/>
                  <a:ext cx="13" cy="45"/>
                </a:xfrm>
                <a:custGeom>
                  <a:avLst/>
                  <a:gdLst>
                    <a:gd name="T0" fmla="*/ 13 w 13"/>
                    <a:gd name="T1" fmla="*/ 2 h 45"/>
                    <a:gd name="T2" fmla="*/ 0 w 13"/>
                    <a:gd name="T3" fmla="*/ 0 h 45"/>
                    <a:gd name="T4" fmla="*/ 0 w 13"/>
                    <a:gd name="T5" fmla="*/ 45 h 45"/>
                    <a:gd name="T6" fmla="*/ 13 w 13"/>
                    <a:gd name="T7" fmla="*/ 44 h 45"/>
                    <a:gd name="T8" fmla="*/ 13 w 13"/>
                    <a:gd name="T9" fmla="*/ 2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45">
                      <a:moveTo>
                        <a:pt x="13" y="2"/>
                      </a:move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13" y="44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28" name="Freeform 520"/>
                <p:cNvSpPr>
                  <a:spLocks/>
                </p:cNvSpPr>
                <p:nvPr/>
              </p:nvSpPr>
              <p:spPr bwMode="auto">
                <a:xfrm>
                  <a:off x="1540" y="-3624"/>
                  <a:ext cx="11" cy="42"/>
                </a:xfrm>
                <a:custGeom>
                  <a:avLst/>
                  <a:gdLst>
                    <a:gd name="T0" fmla="*/ 1 w 11"/>
                    <a:gd name="T1" fmla="*/ 2 h 42"/>
                    <a:gd name="T2" fmla="*/ 0 w 11"/>
                    <a:gd name="T3" fmla="*/ 0 h 42"/>
                    <a:gd name="T4" fmla="*/ 0 w 11"/>
                    <a:gd name="T5" fmla="*/ 42 h 42"/>
                    <a:gd name="T6" fmla="*/ 1 w 11"/>
                    <a:gd name="T7" fmla="*/ 42 h 42"/>
                    <a:gd name="T8" fmla="*/ 11 w 11"/>
                    <a:gd name="T9" fmla="*/ 33 h 42"/>
                    <a:gd name="T10" fmla="*/ 11 w 11"/>
                    <a:gd name="T11" fmla="*/ 8 h 42"/>
                    <a:gd name="T12" fmla="*/ 6 w 11"/>
                    <a:gd name="T13" fmla="*/ 4 h 42"/>
                    <a:gd name="T14" fmla="*/ 1 w 11"/>
                    <a:gd name="T15" fmla="*/ 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42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1" y="42"/>
                      </a:lnTo>
                      <a:lnTo>
                        <a:pt x="11" y="33"/>
                      </a:lnTo>
                      <a:lnTo>
                        <a:pt x="11" y="8"/>
                      </a:lnTo>
                      <a:lnTo>
                        <a:pt x="6" y="4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29" name="Freeform 521"/>
                <p:cNvSpPr>
                  <a:spLocks/>
                </p:cNvSpPr>
                <p:nvPr/>
              </p:nvSpPr>
              <p:spPr bwMode="auto">
                <a:xfrm>
                  <a:off x="1516" y="-3630"/>
                  <a:ext cx="11" cy="51"/>
                </a:xfrm>
                <a:custGeom>
                  <a:avLst/>
                  <a:gdLst>
                    <a:gd name="T0" fmla="*/ 11 w 11"/>
                    <a:gd name="T1" fmla="*/ 4 h 51"/>
                    <a:gd name="T2" fmla="*/ 5 w 11"/>
                    <a:gd name="T3" fmla="*/ 1 h 51"/>
                    <a:gd name="T4" fmla="*/ 0 w 11"/>
                    <a:gd name="T5" fmla="*/ 0 h 51"/>
                    <a:gd name="T6" fmla="*/ 0 w 11"/>
                    <a:gd name="T7" fmla="*/ 51 h 51"/>
                    <a:gd name="T8" fmla="*/ 11 w 11"/>
                    <a:gd name="T9" fmla="*/ 49 h 51"/>
                    <a:gd name="T10" fmla="*/ 11 w 11"/>
                    <a:gd name="T11" fmla="*/ 4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51">
                      <a:moveTo>
                        <a:pt x="11" y="4"/>
                      </a:moveTo>
                      <a:lnTo>
                        <a:pt x="5" y="1"/>
                      </a:ln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11" y="49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30" name="Freeform 522"/>
                <p:cNvSpPr>
                  <a:spLocks/>
                </p:cNvSpPr>
                <p:nvPr/>
              </p:nvSpPr>
              <p:spPr bwMode="auto">
                <a:xfrm>
                  <a:off x="1505" y="-3630"/>
                  <a:ext cx="11" cy="53"/>
                </a:xfrm>
                <a:custGeom>
                  <a:avLst/>
                  <a:gdLst>
                    <a:gd name="T0" fmla="*/ 11 w 11"/>
                    <a:gd name="T1" fmla="*/ 0 h 53"/>
                    <a:gd name="T2" fmla="*/ 0 w 11"/>
                    <a:gd name="T3" fmla="*/ 0 h 53"/>
                    <a:gd name="T4" fmla="*/ 0 w 11"/>
                    <a:gd name="T5" fmla="*/ 53 h 53"/>
                    <a:gd name="T6" fmla="*/ 11 w 11"/>
                    <a:gd name="T7" fmla="*/ 51 h 53"/>
                    <a:gd name="T8" fmla="*/ 11 w 11"/>
                    <a:gd name="T9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5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1" y="5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31" name="Freeform 523"/>
                <p:cNvSpPr>
                  <a:spLocks/>
                </p:cNvSpPr>
                <p:nvPr/>
              </p:nvSpPr>
              <p:spPr bwMode="auto">
                <a:xfrm>
                  <a:off x="1551" y="-3616"/>
                  <a:ext cx="6" cy="25"/>
                </a:xfrm>
                <a:custGeom>
                  <a:avLst/>
                  <a:gdLst>
                    <a:gd name="T0" fmla="*/ 6 w 6"/>
                    <a:gd name="T1" fmla="*/ 14 h 25"/>
                    <a:gd name="T2" fmla="*/ 4 w 6"/>
                    <a:gd name="T3" fmla="*/ 6 h 25"/>
                    <a:gd name="T4" fmla="*/ 0 w 6"/>
                    <a:gd name="T5" fmla="*/ 0 h 25"/>
                    <a:gd name="T6" fmla="*/ 0 w 6"/>
                    <a:gd name="T7" fmla="*/ 25 h 25"/>
                    <a:gd name="T8" fmla="*/ 0 w 6"/>
                    <a:gd name="T9" fmla="*/ 22 h 25"/>
                    <a:gd name="T10" fmla="*/ 0 w 6"/>
                    <a:gd name="T11" fmla="*/ 21 h 25"/>
                    <a:gd name="T12" fmla="*/ 1 w 6"/>
                    <a:gd name="T13" fmla="*/ 21 h 25"/>
                    <a:gd name="T14" fmla="*/ 4 w 6"/>
                    <a:gd name="T15" fmla="*/ 19 h 25"/>
                    <a:gd name="T16" fmla="*/ 6 w 6"/>
                    <a:gd name="T17" fmla="*/ 1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25">
                      <a:moveTo>
                        <a:pt x="6" y="14"/>
                      </a:moveTo>
                      <a:lnTo>
                        <a:pt x="4" y="6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4" y="19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32" name="Freeform 524"/>
                <p:cNvSpPr>
                  <a:spLocks/>
                </p:cNvSpPr>
                <p:nvPr/>
              </p:nvSpPr>
              <p:spPr bwMode="auto">
                <a:xfrm>
                  <a:off x="1428" y="-3536"/>
                  <a:ext cx="136" cy="80"/>
                </a:xfrm>
                <a:custGeom>
                  <a:avLst/>
                  <a:gdLst>
                    <a:gd name="T0" fmla="*/ 29 w 136"/>
                    <a:gd name="T1" fmla="*/ 5 h 80"/>
                    <a:gd name="T2" fmla="*/ 19 w 136"/>
                    <a:gd name="T3" fmla="*/ 7 h 80"/>
                    <a:gd name="T4" fmla="*/ 9 w 136"/>
                    <a:gd name="T5" fmla="*/ 15 h 80"/>
                    <a:gd name="T6" fmla="*/ 2 w 136"/>
                    <a:gd name="T7" fmla="*/ 26 h 80"/>
                    <a:gd name="T8" fmla="*/ 0 w 136"/>
                    <a:gd name="T9" fmla="*/ 41 h 80"/>
                    <a:gd name="T10" fmla="*/ 7 w 136"/>
                    <a:gd name="T11" fmla="*/ 67 h 80"/>
                    <a:gd name="T12" fmla="*/ 15 w 136"/>
                    <a:gd name="T13" fmla="*/ 75 h 80"/>
                    <a:gd name="T14" fmla="*/ 25 w 136"/>
                    <a:gd name="T15" fmla="*/ 77 h 80"/>
                    <a:gd name="T16" fmla="*/ 34 w 136"/>
                    <a:gd name="T17" fmla="*/ 75 h 80"/>
                    <a:gd name="T18" fmla="*/ 38 w 136"/>
                    <a:gd name="T19" fmla="*/ 69 h 80"/>
                    <a:gd name="T20" fmla="*/ 34 w 136"/>
                    <a:gd name="T21" fmla="*/ 61 h 80"/>
                    <a:gd name="T22" fmla="*/ 28 w 136"/>
                    <a:gd name="T23" fmla="*/ 60 h 80"/>
                    <a:gd name="T24" fmla="*/ 17 w 136"/>
                    <a:gd name="T25" fmla="*/ 64 h 80"/>
                    <a:gd name="T26" fmla="*/ 8 w 136"/>
                    <a:gd name="T27" fmla="*/ 57 h 80"/>
                    <a:gd name="T28" fmla="*/ 5 w 136"/>
                    <a:gd name="T29" fmla="*/ 45 h 80"/>
                    <a:gd name="T30" fmla="*/ 7 w 136"/>
                    <a:gd name="T31" fmla="*/ 32 h 80"/>
                    <a:gd name="T32" fmla="*/ 14 w 136"/>
                    <a:gd name="T33" fmla="*/ 26 h 80"/>
                    <a:gd name="T34" fmla="*/ 22 w 136"/>
                    <a:gd name="T35" fmla="*/ 20 h 80"/>
                    <a:gd name="T36" fmla="*/ 32 w 136"/>
                    <a:gd name="T37" fmla="*/ 19 h 80"/>
                    <a:gd name="T38" fmla="*/ 43 w 136"/>
                    <a:gd name="T39" fmla="*/ 20 h 80"/>
                    <a:gd name="T40" fmla="*/ 48 w 136"/>
                    <a:gd name="T41" fmla="*/ 22 h 80"/>
                    <a:gd name="T42" fmla="*/ 53 w 136"/>
                    <a:gd name="T43" fmla="*/ 27 h 80"/>
                    <a:gd name="T44" fmla="*/ 60 w 136"/>
                    <a:gd name="T45" fmla="*/ 51 h 80"/>
                    <a:gd name="T46" fmla="*/ 65 w 136"/>
                    <a:gd name="T47" fmla="*/ 51 h 80"/>
                    <a:gd name="T48" fmla="*/ 67 w 136"/>
                    <a:gd name="T49" fmla="*/ 32 h 80"/>
                    <a:gd name="T50" fmla="*/ 69 w 136"/>
                    <a:gd name="T51" fmla="*/ 26 h 80"/>
                    <a:gd name="T52" fmla="*/ 74 w 136"/>
                    <a:gd name="T53" fmla="*/ 22 h 80"/>
                    <a:gd name="T54" fmla="*/ 83 w 136"/>
                    <a:gd name="T55" fmla="*/ 15 h 80"/>
                    <a:gd name="T56" fmla="*/ 97 w 136"/>
                    <a:gd name="T57" fmla="*/ 14 h 80"/>
                    <a:gd name="T58" fmla="*/ 110 w 136"/>
                    <a:gd name="T59" fmla="*/ 15 h 80"/>
                    <a:gd name="T60" fmla="*/ 115 w 136"/>
                    <a:gd name="T61" fmla="*/ 17 h 80"/>
                    <a:gd name="T62" fmla="*/ 122 w 136"/>
                    <a:gd name="T63" fmla="*/ 22 h 80"/>
                    <a:gd name="T64" fmla="*/ 131 w 136"/>
                    <a:gd name="T65" fmla="*/ 45 h 80"/>
                    <a:gd name="T66" fmla="*/ 127 w 136"/>
                    <a:gd name="T67" fmla="*/ 57 h 80"/>
                    <a:gd name="T68" fmla="*/ 119 w 136"/>
                    <a:gd name="T69" fmla="*/ 64 h 80"/>
                    <a:gd name="T70" fmla="*/ 114 w 136"/>
                    <a:gd name="T71" fmla="*/ 61 h 80"/>
                    <a:gd name="T72" fmla="*/ 108 w 136"/>
                    <a:gd name="T73" fmla="*/ 60 h 80"/>
                    <a:gd name="T74" fmla="*/ 100 w 136"/>
                    <a:gd name="T75" fmla="*/ 62 h 80"/>
                    <a:gd name="T76" fmla="*/ 98 w 136"/>
                    <a:gd name="T77" fmla="*/ 70 h 80"/>
                    <a:gd name="T78" fmla="*/ 100 w 136"/>
                    <a:gd name="T79" fmla="*/ 76 h 80"/>
                    <a:gd name="T80" fmla="*/ 110 w 136"/>
                    <a:gd name="T81" fmla="*/ 80 h 80"/>
                    <a:gd name="T82" fmla="*/ 128 w 136"/>
                    <a:gd name="T83" fmla="*/ 69 h 80"/>
                    <a:gd name="T84" fmla="*/ 136 w 136"/>
                    <a:gd name="T85" fmla="*/ 44 h 80"/>
                    <a:gd name="T86" fmla="*/ 134 w 136"/>
                    <a:gd name="T87" fmla="*/ 32 h 80"/>
                    <a:gd name="T88" fmla="*/ 132 w 136"/>
                    <a:gd name="T89" fmla="*/ 24 h 80"/>
                    <a:gd name="T90" fmla="*/ 128 w 136"/>
                    <a:gd name="T91" fmla="*/ 16 h 80"/>
                    <a:gd name="T92" fmla="*/ 123 w 136"/>
                    <a:gd name="T93" fmla="*/ 11 h 80"/>
                    <a:gd name="T94" fmla="*/ 117 w 136"/>
                    <a:gd name="T95" fmla="*/ 5 h 80"/>
                    <a:gd name="T96" fmla="*/ 112 w 136"/>
                    <a:gd name="T97" fmla="*/ 2 h 80"/>
                    <a:gd name="T98" fmla="*/ 104 w 136"/>
                    <a:gd name="T99" fmla="*/ 0 h 80"/>
                    <a:gd name="T100" fmla="*/ 98 w 136"/>
                    <a:gd name="T101" fmla="*/ 0 h 80"/>
                    <a:gd name="T102" fmla="*/ 88 w 136"/>
                    <a:gd name="T103" fmla="*/ 1 h 80"/>
                    <a:gd name="T104" fmla="*/ 78 w 136"/>
                    <a:gd name="T105" fmla="*/ 6 h 80"/>
                    <a:gd name="T106" fmla="*/ 62 w 136"/>
                    <a:gd name="T107" fmla="*/ 31 h 80"/>
                    <a:gd name="T108" fmla="*/ 49 w 136"/>
                    <a:gd name="T109" fmla="*/ 11 h 80"/>
                    <a:gd name="T110" fmla="*/ 44 w 136"/>
                    <a:gd name="T111" fmla="*/ 7 h 80"/>
                    <a:gd name="T112" fmla="*/ 40 w 136"/>
                    <a:gd name="T113" fmla="*/ 6 h 80"/>
                    <a:gd name="T114" fmla="*/ 29 w 136"/>
                    <a:gd name="T115" fmla="*/ 5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36" h="80">
                      <a:moveTo>
                        <a:pt x="29" y="5"/>
                      </a:moveTo>
                      <a:lnTo>
                        <a:pt x="19" y="7"/>
                      </a:lnTo>
                      <a:lnTo>
                        <a:pt x="9" y="15"/>
                      </a:lnTo>
                      <a:lnTo>
                        <a:pt x="2" y="26"/>
                      </a:lnTo>
                      <a:lnTo>
                        <a:pt x="0" y="41"/>
                      </a:lnTo>
                      <a:lnTo>
                        <a:pt x="7" y="67"/>
                      </a:lnTo>
                      <a:lnTo>
                        <a:pt x="15" y="75"/>
                      </a:lnTo>
                      <a:lnTo>
                        <a:pt x="25" y="77"/>
                      </a:lnTo>
                      <a:lnTo>
                        <a:pt x="34" y="75"/>
                      </a:lnTo>
                      <a:lnTo>
                        <a:pt x="38" y="69"/>
                      </a:lnTo>
                      <a:lnTo>
                        <a:pt x="34" y="61"/>
                      </a:lnTo>
                      <a:lnTo>
                        <a:pt x="28" y="60"/>
                      </a:lnTo>
                      <a:lnTo>
                        <a:pt x="17" y="64"/>
                      </a:lnTo>
                      <a:lnTo>
                        <a:pt x="8" y="57"/>
                      </a:lnTo>
                      <a:lnTo>
                        <a:pt x="5" y="45"/>
                      </a:lnTo>
                      <a:lnTo>
                        <a:pt x="7" y="32"/>
                      </a:lnTo>
                      <a:lnTo>
                        <a:pt x="14" y="26"/>
                      </a:lnTo>
                      <a:lnTo>
                        <a:pt x="22" y="20"/>
                      </a:lnTo>
                      <a:lnTo>
                        <a:pt x="32" y="19"/>
                      </a:lnTo>
                      <a:lnTo>
                        <a:pt x="43" y="20"/>
                      </a:lnTo>
                      <a:lnTo>
                        <a:pt x="48" y="22"/>
                      </a:lnTo>
                      <a:lnTo>
                        <a:pt x="53" y="27"/>
                      </a:lnTo>
                      <a:lnTo>
                        <a:pt x="60" y="51"/>
                      </a:lnTo>
                      <a:lnTo>
                        <a:pt x="65" y="51"/>
                      </a:lnTo>
                      <a:lnTo>
                        <a:pt x="67" y="32"/>
                      </a:lnTo>
                      <a:lnTo>
                        <a:pt x="69" y="26"/>
                      </a:lnTo>
                      <a:lnTo>
                        <a:pt x="74" y="22"/>
                      </a:lnTo>
                      <a:lnTo>
                        <a:pt x="83" y="15"/>
                      </a:lnTo>
                      <a:lnTo>
                        <a:pt x="97" y="14"/>
                      </a:lnTo>
                      <a:lnTo>
                        <a:pt x="110" y="15"/>
                      </a:lnTo>
                      <a:lnTo>
                        <a:pt x="115" y="17"/>
                      </a:lnTo>
                      <a:lnTo>
                        <a:pt x="122" y="22"/>
                      </a:lnTo>
                      <a:lnTo>
                        <a:pt x="131" y="45"/>
                      </a:lnTo>
                      <a:lnTo>
                        <a:pt x="127" y="57"/>
                      </a:lnTo>
                      <a:lnTo>
                        <a:pt x="119" y="64"/>
                      </a:lnTo>
                      <a:lnTo>
                        <a:pt x="114" y="61"/>
                      </a:lnTo>
                      <a:lnTo>
                        <a:pt x="108" y="60"/>
                      </a:lnTo>
                      <a:lnTo>
                        <a:pt x="100" y="62"/>
                      </a:lnTo>
                      <a:lnTo>
                        <a:pt x="98" y="70"/>
                      </a:lnTo>
                      <a:lnTo>
                        <a:pt x="100" y="76"/>
                      </a:lnTo>
                      <a:lnTo>
                        <a:pt x="110" y="80"/>
                      </a:lnTo>
                      <a:lnTo>
                        <a:pt x="128" y="69"/>
                      </a:lnTo>
                      <a:lnTo>
                        <a:pt x="136" y="44"/>
                      </a:lnTo>
                      <a:lnTo>
                        <a:pt x="134" y="32"/>
                      </a:lnTo>
                      <a:lnTo>
                        <a:pt x="132" y="24"/>
                      </a:lnTo>
                      <a:lnTo>
                        <a:pt x="128" y="16"/>
                      </a:lnTo>
                      <a:lnTo>
                        <a:pt x="123" y="11"/>
                      </a:lnTo>
                      <a:lnTo>
                        <a:pt x="117" y="5"/>
                      </a:lnTo>
                      <a:lnTo>
                        <a:pt x="112" y="2"/>
                      </a:lnTo>
                      <a:lnTo>
                        <a:pt x="104" y="0"/>
                      </a:lnTo>
                      <a:lnTo>
                        <a:pt x="98" y="0"/>
                      </a:lnTo>
                      <a:lnTo>
                        <a:pt x="88" y="1"/>
                      </a:lnTo>
                      <a:lnTo>
                        <a:pt x="78" y="6"/>
                      </a:lnTo>
                      <a:lnTo>
                        <a:pt x="62" y="31"/>
                      </a:lnTo>
                      <a:lnTo>
                        <a:pt x="49" y="11"/>
                      </a:lnTo>
                      <a:lnTo>
                        <a:pt x="44" y="7"/>
                      </a:lnTo>
                      <a:lnTo>
                        <a:pt x="40" y="6"/>
                      </a:lnTo>
                      <a:lnTo>
                        <a:pt x="29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33" name="Freeform 525"/>
                <p:cNvSpPr>
                  <a:spLocks/>
                </p:cNvSpPr>
                <p:nvPr/>
              </p:nvSpPr>
              <p:spPr bwMode="auto">
                <a:xfrm>
                  <a:off x="1432" y="-2696"/>
                  <a:ext cx="135" cy="84"/>
                </a:xfrm>
                <a:custGeom>
                  <a:avLst/>
                  <a:gdLst>
                    <a:gd name="T0" fmla="*/ 66 w 135"/>
                    <a:gd name="T1" fmla="*/ 0 h 84"/>
                    <a:gd name="T2" fmla="*/ 50 w 135"/>
                    <a:gd name="T3" fmla="*/ 0 h 84"/>
                    <a:gd name="T4" fmla="*/ 38 w 135"/>
                    <a:gd name="T5" fmla="*/ 3 h 84"/>
                    <a:gd name="T6" fmla="*/ 26 w 135"/>
                    <a:gd name="T7" fmla="*/ 5 h 84"/>
                    <a:gd name="T8" fmla="*/ 18 w 135"/>
                    <a:gd name="T9" fmla="*/ 11 h 84"/>
                    <a:gd name="T10" fmla="*/ 4 w 135"/>
                    <a:gd name="T11" fmla="*/ 25 h 84"/>
                    <a:gd name="T12" fmla="*/ 0 w 135"/>
                    <a:gd name="T13" fmla="*/ 41 h 84"/>
                    <a:gd name="T14" fmla="*/ 0 w 135"/>
                    <a:gd name="T15" fmla="*/ 49 h 84"/>
                    <a:gd name="T16" fmla="*/ 4 w 135"/>
                    <a:gd name="T17" fmla="*/ 58 h 84"/>
                    <a:gd name="T18" fmla="*/ 10 w 135"/>
                    <a:gd name="T19" fmla="*/ 65 h 84"/>
                    <a:gd name="T20" fmla="*/ 19 w 135"/>
                    <a:gd name="T21" fmla="*/ 73 h 84"/>
                    <a:gd name="T22" fmla="*/ 28 w 135"/>
                    <a:gd name="T23" fmla="*/ 76 h 84"/>
                    <a:gd name="T24" fmla="*/ 39 w 135"/>
                    <a:gd name="T25" fmla="*/ 80 h 84"/>
                    <a:gd name="T26" fmla="*/ 51 w 135"/>
                    <a:gd name="T27" fmla="*/ 83 h 84"/>
                    <a:gd name="T28" fmla="*/ 66 w 135"/>
                    <a:gd name="T29" fmla="*/ 84 h 84"/>
                    <a:gd name="T30" fmla="*/ 81 w 135"/>
                    <a:gd name="T31" fmla="*/ 83 h 84"/>
                    <a:gd name="T32" fmla="*/ 95 w 135"/>
                    <a:gd name="T33" fmla="*/ 80 h 84"/>
                    <a:gd name="T34" fmla="*/ 100 w 135"/>
                    <a:gd name="T35" fmla="*/ 78 h 84"/>
                    <a:gd name="T36" fmla="*/ 103 w 135"/>
                    <a:gd name="T37" fmla="*/ 76 h 84"/>
                    <a:gd name="T38" fmla="*/ 106 w 135"/>
                    <a:gd name="T39" fmla="*/ 76 h 84"/>
                    <a:gd name="T40" fmla="*/ 116 w 135"/>
                    <a:gd name="T41" fmla="*/ 73 h 84"/>
                    <a:gd name="T42" fmla="*/ 124 w 135"/>
                    <a:gd name="T43" fmla="*/ 65 h 84"/>
                    <a:gd name="T44" fmla="*/ 130 w 135"/>
                    <a:gd name="T45" fmla="*/ 58 h 84"/>
                    <a:gd name="T46" fmla="*/ 132 w 135"/>
                    <a:gd name="T47" fmla="*/ 53 h 84"/>
                    <a:gd name="T48" fmla="*/ 134 w 135"/>
                    <a:gd name="T49" fmla="*/ 49 h 84"/>
                    <a:gd name="T50" fmla="*/ 135 w 135"/>
                    <a:gd name="T51" fmla="*/ 41 h 84"/>
                    <a:gd name="T52" fmla="*/ 134 w 135"/>
                    <a:gd name="T53" fmla="*/ 33 h 84"/>
                    <a:gd name="T54" fmla="*/ 130 w 135"/>
                    <a:gd name="T55" fmla="*/ 25 h 84"/>
                    <a:gd name="T56" fmla="*/ 124 w 135"/>
                    <a:gd name="T57" fmla="*/ 18 h 84"/>
                    <a:gd name="T58" fmla="*/ 116 w 135"/>
                    <a:gd name="T59" fmla="*/ 11 h 84"/>
                    <a:gd name="T60" fmla="*/ 105 w 135"/>
                    <a:gd name="T61" fmla="*/ 5 h 84"/>
                    <a:gd name="T62" fmla="*/ 94 w 135"/>
                    <a:gd name="T63" fmla="*/ 3 h 84"/>
                    <a:gd name="T64" fmla="*/ 80 w 135"/>
                    <a:gd name="T65" fmla="*/ 0 h 84"/>
                    <a:gd name="T66" fmla="*/ 66 w 135"/>
                    <a:gd name="T67" fmla="*/ 0 h 84"/>
                    <a:gd name="T68" fmla="*/ 23 w 135"/>
                    <a:gd name="T69" fmla="*/ 23 h 84"/>
                    <a:gd name="T70" fmla="*/ 41 w 135"/>
                    <a:gd name="T71" fmla="*/ 16 h 84"/>
                    <a:gd name="T72" fmla="*/ 66 w 135"/>
                    <a:gd name="T73" fmla="*/ 15 h 84"/>
                    <a:gd name="T74" fmla="*/ 80 w 135"/>
                    <a:gd name="T75" fmla="*/ 15 h 84"/>
                    <a:gd name="T76" fmla="*/ 93 w 135"/>
                    <a:gd name="T77" fmla="*/ 16 h 84"/>
                    <a:gd name="T78" fmla="*/ 113 w 135"/>
                    <a:gd name="T79" fmla="*/ 23 h 84"/>
                    <a:gd name="T80" fmla="*/ 119 w 135"/>
                    <a:gd name="T81" fmla="*/ 25 h 84"/>
                    <a:gd name="T82" fmla="*/ 124 w 135"/>
                    <a:gd name="T83" fmla="*/ 30 h 84"/>
                    <a:gd name="T84" fmla="*/ 128 w 135"/>
                    <a:gd name="T85" fmla="*/ 35 h 84"/>
                    <a:gd name="T86" fmla="*/ 129 w 135"/>
                    <a:gd name="T87" fmla="*/ 41 h 84"/>
                    <a:gd name="T88" fmla="*/ 128 w 135"/>
                    <a:gd name="T89" fmla="*/ 46 h 84"/>
                    <a:gd name="T90" fmla="*/ 125 w 135"/>
                    <a:gd name="T91" fmla="*/ 49 h 84"/>
                    <a:gd name="T92" fmla="*/ 124 w 135"/>
                    <a:gd name="T93" fmla="*/ 49 h 84"/>
                    <a:gd name="T94" fmla="*/ 124 w 135"/>
                    <a:gd name="T95" fmla="*/ 50 h 84"/>
                    <a:gd name="T96" fmla="*/ 124 w 135"/>
                    <a:gd name="T97" fmla="*/ 53 h 84"/>
                    <a:gd name="T98" fmla="*/ 119 w 135"/>
                    <a:gd name="T99" fmla="*/ 56 h 84"/>
                    <a:gd name="T100" fmla="*/ 113 w 135"/>
                    <a:gd name="T101" fmla="*/ 61 h 84"/>
                    <a:gd name="T102" fmla="*/ 66 w 135"/>
                    <a:gd name="T103" fmla="*/ 70 h 84"/>
                    <a:gd name="T104" fmla="*/ 23 w 135"/>
                    <a:gd name="T105" fmla="*/ 61 h 84"/>
                    <a:gd name="T106" fmla="*/ 14 w 135"/>
                    <a:gd name="T107" fmla="*/ 56 h 84"/>
                    <a:gd name="T108" fmla="*/ 9 w 135"/>
                    <a:gd name="T109" fmla="*/ 53 h 84"/>
                    <a:gd name="T110" fmla="*/ 5 w 135"/>
                    <a:gd name="T111" fmla="*/ 46 h 84"/>
                    <a:gd name="T112" fmla="*/ 5 w 135"/>
                    <a:gd name="T113" fmla="*/ 41 h 84"/>
                    <a:gd name="T114" fmla="*/ 9 w 135"/>
                    <a:gd name="T115" fmla="*/ 30 h 84"/>
                    <a:gd name="T116" fmla="*/ 14 w 135"/>
                    <a:gd name="T117" fmla="*/ 25 h 84"/>
                    <a:gd name="T118" fmla="*/ 23 w 135"/>
                    <a:gd name="T119" fmla="*/ 2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5" h="84">
                      <a:moveTo>
                        <a:pt x="66" y="0"/>
                      </a:moveTo>
                      <a:lnTo>
                        <a:pt x="50" y="0"/>
                      </a:lnTo>
                      <a:lnTo>
                        <a:pt x="38" y="3"/>
                      </a:lnTo>
                      <a:lnTo>
                        <a:pt x="26" y="5"/>
                      </a:lnTo>
                      <a:lnTo>
                        <a:pt x="18" y="11"/>
                      </a:lnTo>
                      <a:lnTo>
                        <a:pt x="4" y="25"/>
                      </a:lnTo>
                      <a:lnTo>
                        <a:pt x="0" y="41"/>
                      </a:lnTo>
                      <a:lnTo>
                        <a:pt x="0" y="49"/>
                      </a:lnTo>
                      <a:lnTo>
                        <a:pt x="4" y="58"/>
                      </a:lnTo>
                      <a:lnTo>
                        <a:pt x="10" y="65"/>
                      </a:lnTo>
                      <a:lnTo>
                        <a:pt x="19" y="73"/>
                      </a:lnTo>
                      <a:lnTo>
                        <a:pt x="28" y="76"/>
                      </a:lnTo>
                      <a:lnTo>
                        <a:pt x="39" y="80"/>
                      </a:lnTo>
                      <a:lnTo>
                        <a:pt x="51" y="83"/>
                      </a:lnTo>
                      <a:lnTo>
                        <a:pt x="66" y="84"/>
                      </a:lnTo>
                      <a:lnTo>
                        <a:pt x="81" y="83"/>
                      </a:lnTo>
                      <a:lnTo>
                        <a:pt x="95" y="80"/>
                      </a:lnTo>
                      <a:lnTo>
                        <a:pt x="100" y="78"/>
                      </a:lnTo>
                      <a:lnTo>
                        <a:pt x="103" y="76"/>
                      </a:lnTo>
                      <a:lnTo>
                        <a:pt x="106" y="76"/>
                      </a:lnTo>
                      <a:lnTo>
                        <a:pt x="116" y="73"/>
                      </a:lnTo>
                      <a:lnTo>
                        <a:pt x="124" y="65"/>
                      </a:lnTo>
                      <a:lnTo>
                        <a:pt x="130" y="58"/>
                      </a:lnTo>
                      <a:lnTo>
                        <a:pt x="132" y="53"/>
                      </a:lnTo>
                      <a:lnTo>
                        <a:pt x="134" y="49"/>
                      </a:lnTo>
                      <a:lnTo>
                        <a:pt x="135" y="41"/>
                      </a:lnTo>
                      <a:lnTo>
                        <a:pt x="134" y="33"/>
                      </a:lnTo>
                      <a:lnTo>
                        <a:pt x="130" y="25"/>
                      </a:lnTo>
                      <a:lnTo>
                        <a:pt x="124" y="18"/>
                      </a:lnTo>
                      <a:lnTo>
                        <a:pt x="116" y="11"/>
                      </a:lnTo>
                      <a:lnTo>
                        <a:pt x="105" y="5"/>
                      </a:lnTo>
                      <a:lnTo>
                        <a:pt x="94" y="3"/>
                      </a:lnTo>
                      <a:lnTo>
                        <a:pt x="80" y="0"/>
                      </a:lnTo>
                      <a:lnTo>
                        <a:pt x="66" y="0"/>
                      </a:lnTo>
                      <a:close/>
                      <a:moveTo>
                        <a:pt x="23" y="23"/>
                      </a:moveTo>
                      <a:lnTo>
                        <a:pt x="41" y="16"/>
                      </a:lnTo>
                      <a:lnTo>
                        <a:pt x="66" y="15"/>
                      </a:lnTo>
                      <a:lnTo>
                        <a:pt x="80" y="15"/>
                      </a:lnTo>
                      <a:lnTo>
                        <a:pt x="93" y="16"/>
                      </a:lnTo>
                      <a:lnTo>
                        <a:pt x="113" y="23"/>
                      </a:lnTo>
                      <a:lnTo>
                        <a:pt x="119" y="25"/>
                      </a:lnTo>
                      <a:lnTo>
                        <a:pt x="124" y="30"/>
                      </a:lnTo>
                      <a:lnTo>
                        <a:pt x="128" y="35"/>
                      </a:lnTo>
                      <a:lnTo>
                        <a:pt x="129" y="41"/>
                      </a:lnTo>
                      <a:lnTo>
                        <a:pt x="128" y="46"/>
                      </a:lnTo>
                      <a:lnTo>
                        <a:pt x="125" y="49"/>
                      </a:lnTo>
                      <a:lnTo>
                        <a:pt x="124" y="49"/>
                      </a:lnTo>
                      <a:lnTo>
                        <a:pt x="124" y="50"/>
                      </a:lnTo>
                      <a:lnTo>
                        <a:pt x="124" y="53"/>
                      </a:lnTo>
                      <a:lnTo>
                        <a:pt x="119" y="56"/>
                      </a:lnTo>
                      <a:lnTo>
                        <a:pt x="113" y="61"/>
                      </a:lnTo>
                      <a:lnTo>
                        <a:pt x="66" y="70"/>
                      </a:lnTo>
                      <a:lnTo>
                        <a:pt x="23" y="61"/>
                      </a:lnTo>
                      <a:lnTo>
                        <a:pt x="14" y="56"/>
                      </a:lnTo>
                      <a:lnTo>
                        <a:pt x="9" y="53"/>
                      </a:lnTo>
                      <a:lnTo>
                        <a:pt x="5" y="46"/>
                      </a:lnTo>
                      <a:lnTo>
                        <a:pt x="5" y="41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34" name="Freeform 526"/>
                <p:cNvSpPr>
                  <a:spLocks/>
                </p:cNvSpPr>
                <p:nvPr/>
              </p:nvSpPr>
              <p:spPr bwMode="auto">
                <a:xfrm>
                  <a:off x="1447" y="-2675"/>
                  <a:ext cx="11" cy="40"/>
                </a:xfrm>
                <a:custGeom>
                  <a:avLst/>
                  <a:gdLst>
                    <a:gd name="T0" fmla="*/ 11 w 11"/>
                    <a:gd name="T1" fmla="*/ 0 h 40"/>
                    <a:gd name="T2" fmla="*/ 8 w 11"/>
                    <a:gd name="T3" fmla="*/ 2 h 40"/>
                    <a:gd name="T4" fmla="*/ 0 w 11"/>
                    <a:gd name="T5" fmla="*/ 5 h 40"/>
                    <a:gd name="T6" fmla="*/ 0 w 11"/>
                    <a:gd name="T7" fmla="*/ 35 h 40"/>
                    <a:gd name="T8" fmla="*/ 8 w 11"/>
                    <a:gd name="T9" fmla="*/ 40 h 40"/>
                    <a:gd name="T10" fmla="*/ 11 w 11"/>
                    <a:gd name="T11" fmla="*/ 40 h 40"/>
                    <a:gd name="T12" fmla="*/ 11 w 11"/>
                    <a:gd name="T13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40">
                      <a:moveTo>
                        <a:pt x="11" y="0"/>
                      </a:moveTo>
                      <a:lnTo>
                        <a:pt x="8" y="2"/>
                      </a:lnTo>
                      <a:lnTo>
                        <a:pt x="0" y="5"/>
                      </a:lnTo>
                      <a:lnTo>
                        <a:pt x="0" y="35"/>
                      </a:lnTo>
                      <a:lnTo>
                        <a:pt x="8" y="40"/>
                      </a:lnTo>
                      <a:lnTo>
                        <a:pt x="11" y="4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CECE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35" name="Freeform 527"/>
                <p:cNvSpPr>
                  <a:spLocks/>
                </p:cNvSpPr>
                <p:nvPr/>
              </p:nvSpPr>
              <p:spPr bwMode="auto">
                <a:xfrm>
                  <a:off x="1481" y="-2681"/>
                  <a:ext cx="12" cy="54"/>
                </a:xfrm>
                <a:custGeom>
                  <a:avLst/>
                  <a:gdLst>
                    <a:gd name="T0" fmla="*/ 12 w 12"/>
                    <a:gd name="T1" fmla="*/ 0 h 54"/>
                    <a:gd name="T2" fmla="*/ 0 w 12"/>
                    <a:gd name="T3" fmla="*/ 0 h 54"/>
                    <a:gd name="T4" fmla="*/ 0 w 12"/>
                    <a:gd name="T5" fmla="*/ 51 h 54"/>
                    <a:gd name="T6" fmla="*/ 12 w 12"/>
                    <a:gd name="T7" fmla="*/ 54 h 54"/>
                    <a:gd name="T8" fmla="*/ 12 w 12"/>
                    <a:gd name="T9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54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12" y="5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36" name="Freeform 528"/>
                <p:cNvSpPr>
                  <a:spLocks/>
                </p:cNvSpPr>
                <p:nvPr/>
              </p:nvSpPr>
              <p:spPr bwMode="auto">
                <a:xfrm>
                  <a:off x="1493" y="-2681"/>
                  <a:ext cx="12" cy="55"/>
                </a:xfrm>
                <a:custGeom>
                  <a:avLst/>
                  <a:gdLst>
                    <a:gd name="T0" fmla="*/ 5 w 12"/>
                    <a:gd name="T1" fmla="*/ 0 h 55"/>
                    <a:gd name="T2" fmla="*/ 0 w 12"/>
                    <a:gd name="T3" fmla="*/ 0 h 55"/>
                    <a:gd name="T4" fmla="*/ 0 w 12"/>
                    <a:gd name="T5" fmla="*/ 54 h 55"/>
                    <a:gd name="T6" fmla="*/ 5 w 12"/>
                    <a:gd name="T7" fmla="*/ 55 h 55"/>
                    <a:gd name="T8" fmla="*/ 12 w 12"/>
                    <a:gd name="T9" fmla="*/ 54 h 55"/>
                    <a:gd name="T10" fmla="*/ 12 w 12"/>
                    <a:gd name="T11" fmla="*/ 0 h 55"/>
                    <a:gd name="T12" fmla="*/ 5 w 12"/>
                    <a:gd name="T1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55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54"/>
                      </a:lnTo>
                      <a:lnTo>
                        <a:pt x="5" y="55"/>
                      </a:lnTo>
                      <a:lnTo>
                        <a:pt x="12" y="54"/>
                      </a:lnTo>
                      <a:lnTo>
                        <a:pt x="1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37" name="Freeform 529"/>
                <p:cNvSpPr>
                  <a:spLocks/>
                </p:cNvSpPr>
                <p:nvPr/>
              </p:nvSpPr>
              <p:spPr bwMode="auto">
                <a:xfrm>
                  <a:off x="1471" y="-2681"/>
                  <a:ext cx="10" cy="51"/>
                </a:xfrm>
                <a:custGeom>
                  <a:avLst/>
                  <a:gdLst>
                    <a:gd name="T0" fmla="*/ 10 w 10"/>
                    <a:gd name="T1" fmla="*/ 0 h 51"/>
                    <a:gd name="T2" fmla="*/ 0 w 10"/>
                    <a:gd name="T3" fmla="*/ 1 h 51"/>
                    <a:gd name="T4" fmla="*/ 0 w 10"/>
                    <a:gd name="T5" fmla="*/ 49 h 51"/>
                    <a:gd name="T6" fmla="*/ 10 w 10"/>
                    <a:gd name="T7" fmla="*/ 51 h 51"/>
                    <a:gd name="T8" fmla="*/ 10 w 10"/>
                    <a:gd name="T9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51">
                      <a:moveTo>
                        <a:pt x="10" y="0"/>
                      </a:moveTo>
                      <a:lnTo>
                        <a:pt x="0" y="1"/>
                      </a:lnTo>
                      <a:lnTo>
                        <a:pt x="0" y="49"/>
                      </a:lnTo>
                      <a:lnTo>
                        <a:pt x="10" y="5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38" name="Freeform 530"/>
                <p:cNvSpPr>
                  <a:spLocks/>
                </p:cNvSpPr>
                <p:nvPr/>
              </p:nvSpPr>
              <p:spPr bwMode="auto">
                <a:xfrm>
                  <a:off x="1458" y="-2680"/>
                  <a:ext cx="13" cy="48"/>
                </a:xfrm>
                <a:custGeom>
                  <a:avLst/>
                  <a:gdLst>
                    <a:gd name="T0" fmla="*/ 13 w 13"/>
                    <a:gd name="T1" fmla="*/ 0 h 48"/>
                    <a:gd name="T2" fmla="*/ 0 w 13"/>
                    <a:gd name="T3" fmla="*/ 5 h 48"/>
                    <a:gd name="T4" fmla="*/ 0 w 13"/>
                    <a:gd name="T5" fmla="*/ 45 h 48"/>
                    <a:gd name="T6" fmla="*/ 13 w 13"/>
                    <a:gd name="T7" fmla="*/ 48 h 48"/>
                    <a:gd name="T8" fmla="*/ 13 w 13"/>
                    <a:gd name="T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48">
                      <a:moveTo>
                        <a:pt x="13" y="0"/>
                      </a:moveTo>
                      <a:lnTo>
                        <a:pt x="0" y="5"/>
                      </a:lnTo>
                      <a:lnTo>
                        <a:pt x="0" y="45"/>
                      </a:lnTo>
                      <a:lnTo>
                        <a:pt x="13" y="4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39" name="Freeform 531"/>
                <p:cNvSpPr>
                  <a:spLocks/>
                </p:cNvSpPr>
                <p:nvPr/>
              </p:nvSpPr>
              <p:spPr bwMode="auto">
                <a:xfrm>
                  <a:off x="1437" y="-2670"/>
                  <a:ext cx="10" cy="30"/>
                </a:xfrm>
                <a:custGeom>
                  <a:avLst/>
                  <a:gdLst>
                    <a:gd name="T0" fmla="*/ 0 w 10"/>
                    <a:gd name="T1" fmla="*/ 15 h 30"/>
                    <a:gd name="T2" fmla="*/ 0 w 10"/>
                    <a:gd name="T3" fmla="*/ 19 h 30"/>
                    <a:gd name="T4" fmla="*/ 3 w 10"/>
                    <a:gd name="T5" fmla="*/ 24 h 30"/>
                    <a:gd name="T6" fmla="*/ 5 w 10"/>
                    <a:gd name="T7" fmla="*/ 27 h 30"/>
                    <a:gd name="T8" fmla="*/ 10 w 10"/>
                    <a:gd name="T9" fmla="*/ 30 h 30"/>
                    <a:gd name="T10" fmla="*/ 10 w 10"/>
                    <a:gd name="T11" fmla="*/ 0 h 30"/>
                    <a:gd name="T12" fmla="*/ 3 w 10"/>
                    <a:gd name="T13" fmla="*/ 7 h 30"/>
                    <a:gd name="T14" fmla="*/ 0 w 10"/>
                    <a:gd name="T1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30">
                      <a:moveTo>
                        <a:pt x="0" y="15"/>
                      </a:moveTo>
                      <a:lnTo>
                        <a:pt x="0" y="19"/>
                      </a:lnTo>
                      <a:lnTo>
                        <a:pt x="3" y="24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0" y="0"/>
                      </a:lnTo>
                      <a:lnTo>
                        <a:pt x="3" y="7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40" name="Freeform 532"/>
                <p:cNvSpPr>
                  <a:spLocks/>
                </p:cNvSpPr>
                <p:nvPr/>
              </p:nvSpPr>
              <p:spPr bwMode="auto">
                <a:xfrm>
                  <a:off x="1527" y="-2680"/>
                  <a:ext cx="13" cy="48"/>
                </a:xfrm>
                <a:custGeom>
                  <a:avLst/>
                  <a:gdLst>
                    <a:gd name="T0" fmla="*/ 0 w 13"/>
                    <a:gd name="T1" fmla="*/ 48 h 48"/>
                    <a:gd name="T2" fmla="*/ 13 w 13"/>
                    <a:gd name="T3" fmla="*/ 45 h 48"/>
                    <a:gd name="T4" fmla="*/ 13 w 13"/>
                    <a:gd name="T5" fmla="*/ 3 h 48"/>
                    <a:gd name="T6" fmla="*/ 0 w 13"/>
                    <a:gd name="T7" fmla="*/ 0 h 48"/>
                    <a:gd name="T8" fmla="*/ 0 w 13"/>
                    <a:gd name="T9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48">
                      <a:moveTo>
                        <a:pt x="0" y="48"/>
                      </a:moveTo>
                      <a:lnTo>
                        <a:pt x="13" y="45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41" name="Freeform 533"/>
                <p:cNvSpPr>
                  <a:spLocks/>
                </p:cNvSpPr>
                <p:nvPr/>
              </p:nvSpPr>
              <p:spPr bwMode="auto">
                <a:xfrm>
                  <a:off x="1516" y="-2681"/>
                  <a:ext cx="11" cy="51"/>
                </a:xfrm>
                <a:custGeom>
                  <a:avLst/>
                  <a:gdLst>
                    <a:gd name="T0" fmla="*/ 0 w 11"/>
                    <a:gd name="T1" fmla="*/ 51 h 51"/>
                    <a:gd name="T2" fmla="*/ 11 w 11"/>
                    <a:gd name="T3" fmla="*/ 49 h 51"/>
                    <a:gd name="T4" fmla="*/ 11 w 11"/>
                    <a:gd name="T5" fmla="*/ 1 h 51"/>
                    <a:gd name="T6" fmla="*/ 9 w 11"/>
                    <a:gd name="T7" fmla="*/ 0 h 51"/>
                    <a:gd name="T8" fmla="*/ 7 w 11"/>
                    <a:gd name="T9" fmla="*/ 0 h 51"/>
                    <a:gd name="T10" fmla="*/ 5 w 11"/>
                    <a:gd name="T11" fmla="*/ 0 h 51"/>
                    <a:gd name="T12" fmla="*/ 0 w 11"/>
                    <a:gd name="T13" fmla="*/ 0 h 51"/>
                    <a:gd name="T14" fmla="*/ 0 w 11"/>
                    <a:gd name="T15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51">
                      <a:moveTo>
                        <a:pt x="0" y="51"/>
                      </a:moveTo>
                      <a:lnTo>
                        <a:pt x="11" y="49"/>
                      </a:lnTo>
                      <a:lnTo>
                        <a:pt x="11" y="1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42" name="Freeform 534"/>
                <p:cNvSpPr>
                  <a:spLocks/>
                </p:cNvSpPr>
                <p:nvPr/>
              </p:nvSpPr>
              <p:spPr bwMode="auto">
                <a:xfrm>
                  <a:off x="1551" y="-2670"/>
                  <a:ext cx="10" cy="32"/>
                </a:xfrm>
                <a:custGeom>
                  <a:avLst/>
                  <a:gdLst>
                    <a:gd name="T0" fmla="*/ 0 w 10"/>
                    <a:gd name="T1" fmla="*/ 32 h 32"/>
                    <a:gd name="T2" fmla="*/ 8 w 10"/>
                    <a:gd name="T3" fmla="*/ 24 h 32"/>
                    <a:gd name="T4" fmla="*/ 9 w 10"/>
                    <a:gd name="T5" fmla="*/ 19 h 32"/>
                    <a:gd name="T6" fmla="*/ 9 w 10"/>
                    <a:gd name="T7" fmla="*/ 17 h 32"/>
                    <a:gd name="T8" fmla="*/ 9 w 10"/>
                    <a:gd name="T9" fmla="*/ 15 h 32"/>
                    <a:gd name="T10" fmla="*/ 10 w 10"/>
                    <a:gd name="T11" fmla="*/ 15 h 32"/>
                    <a:gd name="T12" fmla="*/ 8 w 10"/>
                    <a:gd name="T13" fmla="*/ 7 h 32"/>
                    <a:gd name="T14" fmla="*/ 0 w 10"/>
                    <a:gd name="T15" fmla="*/ 0 h 32"/>
                    <a:gd name="T16" fmla="*/ 0 w 10"/>
                    <a:gd name="T1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32">
                      <a:moveTo>
                        <a:pt x="0" y="32"/>
                      </a:moveTo>
                      <a:lnTo>
                        <a:pt x="8" y="24"/>
                      </a:lnTo>
                      <a:lnTo>
                        <a:pt x="9" y="19"/>
                      </a:lnTo>
                      <a:lnTo>
                        <a:pt x="9" y="17"/>
                      </a:lnTo>
                      <a:lnTo>
                        <a:pt x="9" y="15"/>
                      </a:lnTo>
                      <a:lnTo>
                        <a:pt x="10" y="15"/>
                      </a:lnTo>
                      <a:lnTo>
                        <a:pt x="8" y="7"/>
                      </a:lnTo>
                      <a:lnTo>
                        <a:pt x="0" y="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43" name="Freeform 535"/>
                <p:cNvSpPr>
                  <a:spLocks/>
                </p:cNvSpPr>
                <p:nvPr/>
              </p:nvSpPr>
              <p:spPr bwMode="auto">
                <a:xfrm>
                  <a:off x="1540" y="-2677"/>
                  <a:ext cx="11" cy="42"/>
                </a:xfrm>
                <a:custGeom>
                  <a:avLst/>
                  <a:gdLst>
                    <a:gd name="T0" fmla="*/ 5 w 11"/>
                    <a:gd name="T1" fmla="*/ 42 h 42"/>
                    <a:gd name="T2" fmla="*/ 7 w 11"/>
                    <a:gd name="T3" fmla="*/ 40 h 42"/>
                    <a:gd name="T4" fmla="*/ 7 w 11"/>
                    <a:gd name="T5" fmla="*/ 39 h 42"/>
                    <a:gd name="T6" fmla="*/ 8 w 11"/>
                    <a:gd name="T7" fmla="*/ 39 h 42"/>
                    <a:gd name="T8" fmla="*/ 11 w 11"/>
                    <a:gd name="T9" fmla="*/ 39 h 42"/>
                    <a:gd name="T10" fmla="*/ 11 w 11"/>
                    <a:gd name="T11" fmla="*/ 7 h 42"/>
                    <a:gd name="T12" fmla="*/ 5 w 11"/>
                    <a:gd name="T13" fmla="*/ 4 h 42"/>
                    <a:gd name="T14" fmla="*/ 0 w 11"/>
                    <a:gd name="T15" fmla="*/ 0 h 42"/>
                    <a:gd name="T16" fmla="*/ 0 w 11"/>
                    <a:gd name="T17" fmla="*/ 42 h 42"/>
                    <a:gd name="T18" fmla="*/ 5 w 11"/>
                    <a:gd name="T19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42">
                      <a:moveTo>
                        <a:pt x="5" y="42"/>
                      </a:moveTo>
                      <a:lnTo>
                        <a:pt x="7" y="40"/>
                      </a:lnTo>
                      <a:lnTo>
                        <a:pt x="7" y="39"/>
                      </a:lnTo>
                      <a:lnTo>
                        <a:pt x="8" y="39"/>
                      </a:lnTo>
                      <a:lnTo>
                        <a:pt x="11" y="39"/>
                      </a:lnTo>
                      <a:lnTo>
                        <a:pt x="11" y="7"/>
                      </a:lnTo>
                      <a:lnTo>
                        <a:pt x="5" y="4"/>
                      </a:ln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5" y="42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44" name="Freeform 536"/>
                <p:cNvSpPr>
                  <a:spLocks/>
                </p:cNvSpPr>
                <p:nvPr/>
              </p:nvSpPr>
              <p:spPr bwMode="auto">
                <a:xfrm>
                  <a:off x="1505" y="-2681"/>
                  <a:ext cx="11" cy="54"/>
                </a:xfrm>
                <a:custGeom>
                  <a:avLst/>
                  <a:gdLst>
                    <a:gd name="T0" fmla="*/ 0 w 11"/>
                    <a:gd name="T1" fmla="*/ 54 h 54"/>
                    <a:gd name="T2" fmla="*/ 11 w 11"/>
                    <a:gd name="T3" fmla="*/ 51 h 54"/>
                    <a:gd name="T4" fmla="*/ 11 w 11"/>
                    <a:gd name="T5" fmla="*/ 0 h 54"/>
                    <a:gd name="T6" fmla="*/ 0 w 11"/>
                    <a:gd name="T7" fmla="*/ 0 h 54"/>
                    <a:gd name="T8" fmla="*/ 0 w 11"/>
                    <a:gd name="T9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54">
                      <a:moveTo>
                        <a:pt x="0" y="54"/>
                      </a:moveTo>
                      <a:lnTo>
                        <a:pt x="11" y="51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45" name="Freeform 537"/>
                <p:cNvSpPr>
                  <a:spLocks/>
                </p:cNvSpPr>
                <p:nvPr/>
              </p:nvSpPr>
              <p:spPr bwMode="auto">
                <a:xfrm>
                  <a:off x="1432" y="-2588"/>
                  <a:ext cx="134" cy="82"/>
                </a:xfrm>
                <a:custGeom>
                  <a:avLst/>
                  <a:gdLst>
                    <a:gd name="T0" fmla="*/ 33 w 134"/>
                    <a:gd name="T1" fmla="*/ 1 h 82"/>
                    <a:gd name="T2" fmla="*/ 19 w 134"/>
                    <a:gd name="T3" fmla="*/ 3 h 82"/>
                    <a:gd name="T4" fmla="*/ 10 w 134"/>
                    <a:gd name="T5" fmla="*/ 11 h 82"/>
                    <a:gd name="T6" fmla="*/ 5 w 134"/>
                    <a:gd name="T7" fmla="*/ 16 h 82"/>
                    <a:gd name="T8" fmla="*/ 3 w 134"/>
                    <a:gd name="T9" fmla="*/ 23 h 82"/>
                    <a:gd name="T10" fmla="*/ 0 w 134"/>
                    <a:gd name="T11" fmla="*/ 31 h 82"/>
                    <a:gd name="T12" fmla="*/ 0 w 134"/>
                    <a:gd name="T13" fmla="*/ 41 h 82"/>
                    <a:gd name="T14" fmla="*/ 1 w 134"/>
                    <a:gd name="T15" fmla="*/ 53 h 82"/>
                    <a:gd name="T16" fmla="*/ 8 w 134"/>
                    <a:gd name="T17" fmla="*/ 67 h 82"/>
                    <a:gd name="T18" fmla="*/ 11 w 134"/>
                    <a:gd name="T19" fmla="*/ 72 h 82"/>
                    <a:gd name="T20" fmla="*/ 18 w 134"/>
                    <a:gd name="T21" fmla="*/ 76 h 82"/>
                    <a:gd name="T22" fmla="*/ 25 w 134"/>
                    <a:gd name="T23" fmla="*/ 78 h 82"/>
                    <a:gd name="T24" fmla="*/ 34 w 134"/>
                    <a:gd name="T25" fmla="*/ 80 h 82"/>
                    <a:gd name="T26" fmla="*/ 41 w 134"/>
                    <a:gd name="T27" fmla="*/ 77 h 82"/>
                    <a:gd name="T28" fmla="*/ 44 w 134"/>
                    <a:gd name="T29" fmla="*/ 68 h 82"/>
                    <a:gd name="T30" fmla="*/ 43 w 134"/>
                    <a:gd name="T31" fmla="*/ 62 h 82"/>
                    <a:gd name="T32" fmla="*/ 38 w 134"/>
                    <a:gd name="T33" fmla="*/ 61 h 82"/>
                    <a:gd name="T34" fmla="*/ 23 w 134"/>
                    <a:gd name="T35" fmla="*/ 66 h 82"/>
                    <a:gd name="T36" fmla="*/ 10 w 134"/>
                    <a:gd name="T37" fmla="*/ 60 h 82"/>
                    <a:gd name="T38" fmla="*/ 5 w 134"/>
                    <a:gd name="T39" fmla="*/ 42 h 82"/>
                    <a:gd name="T40" fmla="*/ 6 w 134"/>
                    <a:gd name="T41" fmla="*/ 31 h 82"/>
                    <a:gd name="T42" fmla="*/ 13 w 134"/>
                    <a:gd name="T43" fmla="*/ 22 h 82"/>
                    <a:gd name="T44" fmla="*/ 21 w 134"/>
                    <a:gd name="T45" fmla="*/ 17 h 82"/>
                    <a:gd name="T46" fmla="*/ 34 w 134"/>
                    <a:gd name="T47" fmla="*/ 16 h 82"/>
                    <a:gd name="T48" fmla="*/ 56 w 134"/>
                    <a:gd name="T49" fmla="*/ 22 h 82"/>
                    <a:gd name="T50" fmla="*/ 106 w 134"/>
                    <a:gd name="T51" fmla="*/ 68 h 82"/>
                    <a:gd name="T52" fmla="*/ 124 w 134"/>
                    <a:gd name="T53" fmla="*/ 82 h 82"/>
                    <a:gd name="T54" fmla="*/ 134 w 134"/>
                    <a:gd name="T55" fmla="*/ 82 h 82"/>
                    <a:gd name="T56" fmla="*/ 134 w 134"/>
                    <a:gd name="T57" fmla="*/ 6 h 82"/>
                    <a:gd name="T58" fmla="*/ 101 w 134"/>
                    <a:gd name="T59" fmla="*/ 0 h 82"/>
                    <a:gd name="T60" fmla="*/ 101 w 134"/>
                    <a:gd name="T61" fmla="*/ 6 h 82"/>
                    <a:gd name="T62" fmla="*/ 116 w 134"/>
                    <a:gd name="T63" fmla="*/ 12 h 82"/>
                    <a:gd name="T64" fmla="*/ 120 w 134"/>
                    <a:gd name="T65" fmla="*/ 16 h 82"/>
                    <a:gd name="T66" fmla="*/ 123 w 134"/>
                    <a:gd name="T67" fmla="*/ 23 h 82"/>
                    <a:gd name="T68" fmla="*/ 123 w 134"/>
                    <a:gd name="T69" fmla="*/ 73 h 82"/>
                    <a:gd name="T70" fmla="*/ 104 w 134"/>
                    <a:gd name="T71" fmla="*/ 57 h 82"/>
                    <a:gd name="T72" fmla="*/ 69 w 134"/>
                    <a:gd name="T73" fmla="*/ 21 h 82"/>
                    <a:gd name="T74" fmla="*/ 50 w 134"/>
                    <a:gd name="T75" fmla="*/ 7 h 82"/>
                    <a:gd name="T76" fmla="*/ 33 w 134"/>
                    <a:gd name="T77" fmla="*/ 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34" h="82">
                      <a:moveTo>
                        <a:pt x="33" y="1"/>
                      </a:moveTo>
                      <a:lnTo>
                        <a:pt x="19" y="3"/>
                      </a:lnTo>
                      <a:lnTo>
                        <a:pt x="10" y="11"/>
                      </a:lnTo>
                      <a:lnTo>
                        <a:pt x="5" y="16"/>
                      </a:lnTo>
                      <a:lnTo>
                        <a:pt x="3" y="23"/>
                      </a:lnTo>
                      <a:lnTo>
                        <a:pt x="0" y="31"/>
                      </a:lnTo>
                      <a:lnTo>
                        <a:pt x="0" y="41"/>
                      </a:lnTo>
                      <a:lnTo>
                        <a:pt x="1" y="53"/>
                      </a:lnTo>
                      <a:lnTo>
                        <a:pt x="8" y="67"/>
                      </a:lnTo>
                      <a:lnTo>
                        <a:pt x="11" y="72"/>
                      </a:lnTo>
                      <a:lnTo>
                        <a:pt x="18" y="76"/>
                      </a:lnTo>
                      <a:lnTo>
                        <a:pt x="25" y="78"/>
                      </a:lnTo>
                      <a:lnTo>
                        <a:pt x="34" y="80"/>
                      </a:lnTo>
                      <a:lnTo>
                        <a:pt x="41" y="77"/>
                      </a:lnTo>
                      <a:lnTo>
                        <a:pt x="44" y="68"/>
                      </a:lnTo>
                      <a:lnTo>
                        <a:pt x="43" y="62"/>
                      </a:lnTo>
                      <a:lnTo>
                        <a:pt x="38" y="61"/>
                      </a:lnTo>
                      <a:lnTo>
                        <a:pt x="23" y="66"/>
                      </a:lnTo>
                      <a:lnTo>
                        <a:pt x="10" y="60"/>
                      </a:lnTo>
                      <a:lnTo>
                        <a:pt x="5" y="42"/>
                      </a:lnTo>
                      <a:lnTo>
                        <a:pt x="6" y="31"/>
                      </a:lnTo>
                      <a:lnTo>
                        <a:pt x="13" y="22"/>
                      </a:lnTo>
                      <a:lnTo>
                        <a:pt x="21" y="17"/>
                      </a:lnTo>
                      <a:lnTo>
                        <a:pt x="34" y="16"/>
                      </a:lnTo>
                      <a:lnTo>
                        <a:pt x="56" y="22"/>
                      </a:lnTo>
                      <a:lnTo>
                        <a:pt x="106" y="68"/>
                      </a:lnTo>
                      <a:lnTo>
                        <a:pt x="124" y="82"/>
                      </a:lnTo>
                      <a:lnTo>
                        <a:pt x="134" y="82"/>
                      </a:lnTo>
                      <a:lnTo>
                        <a:pt x="134" y="6"/>
                      </a:lnTo>
                      <a:lnTo>
                        <a:pt x="101" y="0"/>
                      </a:lnTo>
                      <a:lnTo>
                        <a:pt x="101" y="6"/>
                      </a:lnTo>
                      <a:lnTo>
                        <a:pt x="116" y="12"/>
                      </a:lnTo>
                      <a:lnTo>
                        <a:pt x="120" y="16"/>
                      </a:lnTo>
                      <a:lnTo>
                        <a:pt x="123" y="23"/>
                      </a:lnTo>
                      <a:lnTo>
                        <a:pt x="123" y="73"/>
                      </a:lnTo>
                      <a:lnTo>
                        <a:pt x="104" y="57"/>
                      </a:lnTo>
                      <a:lnTo>
                        <a:pt x="69" y="21"/>
                      </a:lnTo>
                      <a:lnTo>
                        <a:pt x="50" y="7"/>
                      </a:lnTo>
                      <a:lnTo>
                        <a:pt x="3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46" name="Freeform 538"/>
                <p:cNvSpPr>
                  <a:spLocks/>
                </p:cNvSpPr>
                <p:nvPr/>
              </p:nvSpPr>
              <p:spPr bwMode="auto">
                <a:xfrm>
                  <a:off x="1420" y="-1757"/>
                  <a:ext cx="135" cy="85"/>
                </a:xfrm>
                <a:custGeom>
                  <a:avLst/>
                  <a:gdLst>
                    <a:gd name="T0" fmla="*/ 116 w 135"/>
                    <a:gd name="T1" fmla="*/ 12 h 85"/>
                    <a:gd name="T2" fmla="*/ 105 w 135"/>
                    <a:gd name="T3" fmla="*/ 6 h 85"/>
                    <a:gd name="T4" fmla="*/ 93 w 135"/>
                    <a:gd name="T5" fmla="*/ 2 h 85"/>
                    <a:gd name="T6" fmla="*/ 80 w 135"/>
                    <a:gd name="T7" fmla="*/ 0 h 85"/>
                    <a:gd name="T8" fmla="*/ 65 w 135"/>
                    <a:gd name="T9" fmla="*/ 0 h 85"/>
                    <a:gd name="T10" fmla="*/ 48 w 135"/>
                    <a:gd name="T11" fmla="*/ 0 h 85"/>
                    <a:gd name="T12" fmla="*/ 36 w 135"/>
                    <a:gd name="T13" fmla="*/ 2 h 85"/>
                    <a:gd name="T14" fmla="*/ 25 w 135"/>
                    <a:gd name="T15" fmla="*/ 6 h 85"/>
                    <a:gd name="T16" fmla="*/ 16 w 135"/>
                    <a:gd name="T17" fmla="*/ 12 h 85"/>
                    <a:gd name="T18" fmla="*/ 7 w 135"/>
                    <a:gd name="T19" fmla="*/ 17 h 85"/>
                    <a:gd name="T20" fmla="*/ 3 w 135"/>
                    <a:gd name="T21" fmla="*/ 25 h 85"/>
                    <a:gd name="T22" fmla="*/ 0 w 135"/>
                    <a:gd name="T23" fmla="*/ 32 h 85"/>
                    <a:gd name="T24" fmla="*/ 0 w 135"/>
                    <a:gd name="T25" fmla="*/ 42 h 85"/>
                    <a:gd name="T26" fmla="*/ 0 w 135"/>
                    <a:gd name="T27" fmla="*/ 50 h 85"/>
                    <a:gd name="T28" fmla="*/ 3 w 135"/>
                    <a:gd name="T29" fmla="*/ 59 h 85"/>
                    <a:gd name="T30" fmla="*/ 8 w 135"/>
                    <a:gd name="T31" fmla="*/ 65 h 85"/>
                    <a:gd name="T32" fmla="*/ 17 w 135"/>
                    <a:gd name="T33" fmla="*/ 73 h 85"/>
                    <a:gd name="T34" fmla="*/ 26 w 135"/>
                    <a:gd name="T35" fmla="*/ 78 h 85"/>
                    <a:gd name="T36" fmla="*/ 37 w 135"/>
                    <a:gd name="T37" fmla="*/ 81 h 85"/>
                    <a:gd name="T38" fmla="*/ 50 w 135"/>
                    <a:gd name="T39" fmla="*/ 84 h 85"/>
                    <a:gd name="T40" fmla="*/ 65 w 135"/>
                    <a:gd name="T41" fmla="*/ 85 h 85"/>
                    <a:gd name="T42" fmla="*/ 80 w 135"/>
                    <a:gd name="T43" fmla="*/ 84 h 85"/>
                    <a:gd name="T44" fmla="*/ 93 w 135"/>
                    <a:gd name="T45" fmla="*/ 81 h 85"/>
                    <a:gd name="T46" fmla="*/ 98 w 135"/>
                    <a:gd name="T47" fmla="*/ 79 h 85"/>
                    <a:gd name="T48" fmla="*/ 101 w 135"/>
                    <a:gd name="T49" fmla="*/ 78 h 85"/>
                    <a:gd name="T50" fmla="*/ 105 w 135"/>
                    <a:gd name="T51" fmla="*/ 78 h 85"/>
                    <a:gd name="T52" fmla="*/ 116 w 135"/>
                    <a:gd name="T53" fmla="*/ 73 h 85"/>
                    <a:gd name="T54" fmla="*/ 123 w 135"/>
                    <a:gd name="T55" fmla="*/ 65 h 85"/>
                    <a:gd name="T56" fmla="*/ 126 w 135"/>
                    <a:gd name="T57" fmla="*/ 61 h 85"/>
                    <a:gd name="T58" fmla="*/ 130 w 135"/>
                    <a:gd name="T59" fmla="*/ 59 h 85"/>
                    <a:gd name="T60" fmla="*/ 131 w 135"/>
                    <a:gd name="T61" fmla="*/ 54 h 85"/>
                    <a:gd name="T62" fmla="*/ 133 w 135"/>
                    <a:gd name="T63" fmla="*/ 50 h 85"/>
                    <a:gd name="T64" fmla="*/ 135 w 135"/>
                    <a:gd name="T65" fmla="*/ 42 h 85"/>
                    <a:gd name="T66" fmla="*/ 133 w 135"/>
                    <a:gd name="T67" fmla="*/ 32 h 85"/>
                    <a:gd name="T68" fmla="*/ 130 w 135"/>
                    <a:gd name="T69" fmla="*/ 25 h 85"/>
                    <a:gd name="T70" fmla="*/ 123 w 135"/>
                    <a:gd name="T71" fmla="*/ 17 h 85"/>
                    <a:gd name="T72" fmla="*/ 116 w 135"/>
                    <a:gd name="T73" fmla="*/ 12 h 85"/>
                    <a:gd name="T74" fmla="*/ 22 w 135"/>
                    <a:gd name="T75" fmla="*/ 22 h 85"/>
                    <a:gd name="T76" fmla="*/ 30 w 135"/>
                    <a:gd name="T77" fmla="*/ 19 h 85"/>
                    <a:gd name="T78" fmla="*/ 40 w 135"/>
                    <a:gd name="T79" fmla="*/ 17 h 85"/>
                    <a:gd name="T80" fmla="*/ 65 w 135"/>
                    <a:gd name="T81" fmla="*/ 16 h 85"/>
                    <a:gd name="T82" fmla="*/ 78 w 135"/>
                    <a:gd name="T83" fmla="*/ 16 h 85"/>
                    <a:gd name="T84" fmla="*/ 91 w 135"/>
                    <a:gd name="T85" fmla="*/ 17 h 85"/>
                    <a:gd name="T86" fmla="*/ 102 w 135"/>
                    <a:gd name="T87" fmla="*/ 19 h 85"/>
                    <a:gd name="T88" fmla="*/ 112 w 135"/>
                    <a:gd name="T89" fmla="*/ 22 h 85"/>
                    <a:gd name="T90" fmla="*/ 118 w 135"/>
                    <a:gd name="T91" fmla="*/ 26 h 85"/>
                    <a:gd name="T92" fmla="*/ 123 w 135"/>
                    <a:gd name="T93" fmla="*/ 31 h 85"/>
                    <a:gd name="T94" fmla="*/ 126 w 135"/>
                    <a:gd name="T95" fmla="*/ 36 h 85"/>
                    <a:gd name="T96" fmla="*/ 127 w 135"/>
                    <a:gd name="T97" fmla="*/ 42 h 85"/>
                    <a:gd name="T98" fmla="*/ 112 w 135"/>
                    <a:gd name="T99" fmla="*/ 63 h 85"/>
                    <a:gd name="T100" fmla="*/ 65 w 135"/>
                    <a:gd name="T101" fmla="*/ 70 h 85"/>
                    <a:gd name="T102" fmla="*/ 22 w 135"/>
                    <a:gd name="T103" fmla="*/ 63 h 85"/>
                    <a:gd name="T104" fmla="*/ 8 w 135"/>
                    <a:gd name="T105" fmla="*/ 53 h 85"/>
                    <a:gd name="T106" fmla="*/ 5 w 135"/>
                    <a:gd name="T107" fmla="*/ 42 h 85"/>
                    <a:gd name="T108" fmla="*/ 5 w 135"/>
                    <a:gd name="T109" fmla="*/ 35 h 85"/>
                    <a:gd name="T110" fmla="*/ 8 w 135"/>
                    <a:gd name="T111" fmla="*/ 30 h 85"/>
                    <a:gd name="T112" fmla="*/ 13 w 135"/>
                    <a:gd name="T113" fmla="*/ 25 h 85"/>
                    <a:gd name="T114" fmla="*/ 22 w 135"/>
                    <a:gd name="T115" fmla="*/ 22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35" h="85">
                      <a:moveTo>
                        <a:pt x="116" y="12"/>
                      </a:moveTo>
                      <a:lnTo>
                        <a:pt x="105" y="6"/>
                      </a:lnTo>
                      <a:lnTo>
                        <a:pt x="93" y="2"/>
                      </a:lnTo>
                      <a:lnTo>
                        <a:pt x="80" y="0"/>
                      </a:lnTo>
                      <a:lnTo>
                        <a:pt x="65" y="0"/>
                      </a:lnTo>
                      <a:lnTo>
                        <a:pt x="48" y="0"/>
                      </a:lnTo>
                      <a:lnTo>
                        <a:pt x="36" y="2"/>
                      </a:lnTo>
                      <a:lnTo>
                        <a:pt x="25" y="6"/>
                      </a:lnTo>
                      <a:lnTo>
                        <a:pt x="16" y="12"/>
                      </a:lnTo>
                      <a:lnTo>
                        <a:pt x="7" y="17"/>
                      </a:lnTo>
                      <a:lnTo>
                        <a:pt x="3" y="25"/>
                      </a:lnTo>
                      <a:lnTo>
                        <a:pt x="0" y="32"/>
                      </a:lnTo>
                      <a:lnTo>
                        <a:pt x="0" y="42"/>
                      </a:lnTo>
                      <a:lnTo>
                        <a:pt x="0" y="50"/>
                      </a:lnTo>
                      <a:lnTo>
                        <a:pt x="3" y="59"/>
                      </a:lnTo>
                      <a:lnTo>
                        <a:pt x="8" y="65"/>
                      </a:lnTo>
                      <a:lnTo>
                        <a:pt x="17" y="73"/>
                      </a:lnTo>
                      <a:lnTo>
                        <a:pt x="26" y="78"/>
                      </a:lnTo>
                      <a:lnTo>
                        <a:pt x="37" y="81"/>
                      </a:lnTo>
                      <a:lnTo>
                        <a:pt x="50" y="84"/>
                      </a:lnTo>
                      <a:lnTo>
                        <a:pt x="65" y="85"/>
                      </a:lnTo>
                      <a:lnTo>
                        <a:pt x="80" y="84"/>
                      </a:lnTo>
                      <a:lnTo>
                        <a:pt x="93" y="81"/>
                      </a:lnTo>
                      <a:lnTo>
                        <a:pt x="98" y="79"/>
                      </a:lnTo>
                      <a:lnTo>
                        <a:pt x="101" y="78"/>
                      </a:lnTo>
                      <a:lnTo>
                        <a:pt x="105" y="78"/>
                      </a:lnTo>
                      <a:lnTo>
                        <a:pt x="116" y="73"/>
                      </a:lnTo>
                      <a:lnTo>
                        <a:pt x="123" y="65"/>
                      </a:lnTo>
                      <a:lnTo>
                        <a:pt x="126" y="61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3" y="50"/>
                      </a:lnTo>
                      <a:lnTo>
                        <a:pt x="135" y="42"/>
                      </a:lnTo>
                      <a:lnTo>
                        <a:pt x="133" y="32"/>
                      </a:lnTo>
                      <a:lnTo>
                        <a:pt x="130" y="25"/>
                      </a:lnTo>
                      <a:lnTo>
                        <a:pt x="123" y="17"/>
                      </a:lnTo>
                      <a:lnTo>
                        <a:pt x="116" y="12"/>
                      </a:lnTo>
                      <a:close/>
                      <a:moveTo>
                        <a:pt x="22" y="22"/>
                      </a:moveTo>
                      <a:lnTo>
                        <a:pt x="30" y="19"/>
                      </a:lnTo>
                      <a:lnTo>
                        <a:pt x="40" y="17"/>
                      </a:lnTo>
                      <a:lnTo>
                        <a:pt x="65" y="16"/>
                      </a:lnTo>
                      <a:lnTo>
                        <a:pt x="78" y="16"/>
                      </a:lnTo>
                      <a:lnTo>
                        <a:pt x="91" y="17"/>
                      </a:lnTo>
                      <a:lnTo>
                        <a:pt x="102" y="19"/>
                      </a:lnTo>
                      <a:lnTo>
                        <a:pt x="112" y="22"/>
                      </a:lnTo>
                      <a:lnTo>
                        <a:pt x="118" y="26"/>
                      </a:lnTo>
                      <a:lnTo>
                        <a:pt x="123" y="31"/>
                      </a:lnTo>
                      <a:lnTo>
                        <a:pt x="126" y="36"/>
                      </a:lnTo>
                      <a:lnTo>
                        <a:pt x="127" y="42"/>
                      </a:lnTo>
                      <a:lnTo>
                        <a:pt x="112" y="63"/>
                      </a:lnTo>
                      <a:lnTo>
                        <a:pt x="65" y="70"/>
                      </a:lnTo>
                      <a:lnTo>
                        <a:pt x="22" y="63"/>
                      </a:lnTo>
                      <a:lnTo>
                        <a:pt x="8" y="53"/>
                      </a:lnTo>
                      <a:lnTo>
                        <a:pt x="5" y="42"/>
                      </a:lnTo>
                      <a:lnTo>
                        <a:pt x="5" y="35"/>
                      </a:lnTo>
                      <a:lnTo>
                        <a:pt x="8" y="30"/>
                      </a:lnTo>
                      <a:lnTo>
                        <a:pt x="13" y="25"/>
                      </a:lnTo>
                      <a:lnTo>
                        <a:pt x="2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47" name="Freeform 539"/>
                <p:cNvSpPr>
                  <a:spLocks/>
                </p:cNvSpPr>
                <p:nvPr/>
              </p:nvSpPr>
              <p:spPr bwMode="auto">
                <a:xfrm>
                  <a:off x="1436" y="-1737"/>
                  <a:ext cx="11" cy="43"/>
                </a:xfrm>
                <a:custGeom>
                  <a:avLst/>
                  <a:gdLst>
                    <a:gd name="T0" fmla="*/ 6 w 11"/>
                    <a:gd name="T1" fmla="*/ 2 h 43"/>
                    <a:gd name="T2" fmla="*/ 0 w 11"/>
                    <a:gd name="T3" fmla="*/ 5 h 43"/>
                    <a:gd name="T4" fmla="*/ 0 w 11"/>
                    <a:gd name="T5" fmla="*/ 40 h 43"/>
                    <a:gd name="T6" fmla="*/ 6 w 11"/>
                    <a:gd name="T7" fmla="*/ 43 h 43"/>
                    <a:gd name="T8" fmla="*/ 11 w 11"/>
                    <a:gd name="T9" fmla="*/ 43 h 43"/>
                    <a:gd name="T10" fmla="*/ 11 w 11"/>
                    <a:gd name="T11" fmla="*/ 0 h 43"/>
                    <a:gd name="T12" fmla="*/ 6 w 11"/>
                    <a:gd name="T13" fmla="*/ 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43">
                      <a:moveTo>
                        <a:pt x="6" y="2"/>
                      </a:moveTo>
                      <a:lnTo>
                        <a:pt x="0" y="5"/>
                      </a:lnTo>
                      <a:lnTo>
                        <a:pt x="0" y="40"/>
                      </a:lnTo>
                      <a:lnTo>
                        <a:pt x="6" y="43"/>
                      </a:lnTo>
                      <a:lnTo>
                        <a:pt x="11" y="43"/>
                      </a:lnTo>
                      <a:lnTo>
                        <a:pt x="11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48" name="Freeform 540"/>
                <p:cNvSpPr>
                  <a:spLocks/>
                </p:cNvSpPr>
                <p:nvPr/>
              </p:nvSpPr>
              <p:spPr bwMode="auto">
                <a:xfrm>
                  <a:off x="1447" y="-1740"/>
                  <a:ext cx="11" cy="48"/>
                </a:xfrm>
                <a:custGeom>
                  <a:avLst/>
                  <a:gdLst>
                    <a:gd name="T0" fmla="*/ 11 w 11"/>
                    <a:gd name="T1" fmla="*/ 0 h 48"/>
                    <a:gd name="T2" fmla="*/ 0 w 11"/>
                    <a:gd name="T3" fmla="*/ 3 h 48"/>
                    <a:gd name="T4" fmla="*/ 0 w 11"/>
                    <a:gd name="T5" fmla="*/ 46 h 48"/>
                    <a:gd name="T6" fmla="*/ 11 w 11"/>
                    <a:gd name="T7" fmla="*/ 48 h 48"/>
                    <a:gd name="T8" fmla="*/ 11 w 11"/>
                    <a:gd name="T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48">
                      <a:moveTo>
                        <a:pt x="11" y="0"/>
                      </a:moveTo>
                      <a:lnTo>
                        <a:pt x="0" y="3"/>
                      </a:lnTo>
                      <a:lnTo>
                        <a:pt x="0" y="46"/>
                      </a:lnTo>
                      <a:lnTo>
                        <a:pt x="11" y="4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49" name="Freeform 541"/>
                <p:cNvSpPr>
                  <a:spLocks/>
                </p:cNvSpPr>
                <p:nvPr/>
              </p:nvSpPr>
              <p:spPr bwMode="auto">
                <a:xfrm>
                  <a:off x="1481" y="-1741"/>
                  <a:ext cx="12" cy="54"/>
                </a:xfrm>
                <a:custGeom>
                  <a:avLst/>
                  <a:gdLst>
                    <a:gd name="T0" fmla="*/ 12 w 12"/>
                    <a:gd name="T1" fmla="*/ 0 h 54"/>
                    <a:gd name="T2" fmla="*/ 4 w 12"/>
                    <a:gd name="T3" fmla="*/ 0 h 54"/>
                    <a:gd name="T4" fmla="*/ 0 w 12"/>
                    <a:gd name="T5" fmla="*/ 0 h 54"/>
                    <a:gd name="T6" fmla="*/ 0 w 12"/>
                    <a:gd name="T7" fmla="*/ 53 h 54"/>
                    <a:gd name="T8" fmla="*/ 4 w 12"/>
                    <a:gd name="T9" fmla="*/ 54 h 54"/>
                    <a:gd name="T10" fmla="*/ 12 w 12"/>
                    <a:gd name="T11" fmla="*/ 53 h 54"/>
                    <a:gd name="T12" fmla="*/ 12 w 12"/>
                    <a:gd name="T13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54">
                      <a:moveTo>
                        <a:pt x="12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4" y="54"/>
                      </a:lnTo>
                      <a:lnTo>
                        <a:pt x="12" y="5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50" name="Freeform 542"/>
                <p:cNvSpPr>
                  <a:spLocks/>
                </p:cNvSpPr>
                <p:nvPr/>
              </p:nvSpPr>
              <p:spPr bwMode="auto">
                <a:xfrm>
                  <a:off x="1471" y="-1741"/>
                  <a:ext cx="10" cy="53"/>
                </a:xfrm>
                <a:custGeom>
                  <a:avLst/>
                  <a:gdLst>
                    <a:gd name="T0" fmla="*/ 10 w 10"/>
                    <a:gd name="T1" fmla="*/ 0 h 53"/>
                    <a:gd name="T2" fmla="*/ 0 w 10"/>
                    <a:gd name="T3" fmla="*/ 0 h 53"/>
                    <a:gd name="T4" fmla="*/ 0 w 10"/>
                    <a:gd name="T5" fmla="*/ 52 h 53"/>
                    <a:gd name="T6" fmla="*/ 10 w 10"/>
                    <a:gd name="T7" fmla="*/ 53 h 53"/>
                    <a:gd name="T8" fmla="*/ 10 w 10"/>
                    <a:gd name="T9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53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0" y="5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51" name="Freeform 543"/>
                <p:cNvSpPr>
                  <a:spLocks/>
                </p:cNvSpPr>
                <p:nvPr/>
              </p:nvSpPr>
              <p:spPr bwMode="auto">
                <a:xfrm>
                  <a:off x="1458" y="-1741"/>
                  <a:ext cx="13" cy="52"/>
                </a:xfrm>
                <a:custGeom>
                  <a:avLst/>
                  <a:gdLst>
                    <a:gd name="T0" fmla="*/ 13 w 13"/>
                    <a:gd name="T1" fmla="*/ 0 h 52"/>
                    <a:gd name="T2" fmla="*/ 0 w 13"/>
                    <a:gd name="T3" fmla="*/ 1 h 52"/>
                    <a:gd name="T4" fmla="*/ 0 w 13"/>
                    <a:gd name="T5" fmla="*/ 49 h 52"/>
                    <a:gd name="T6" fmla="*/ 13 w 13"/>
                    <a:gd name="T7" fmla="*/ 52 h 52"/>
                    <a:gd name="T8" fmla="*/ 13 w 13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52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0" y="49"/>
                      </a:lnTo>
                      <a:lnTo>
                        <a:pt x="13" y="5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52" name="Freeform 544"/>
                <p:cNvSpPr>
                  <a:spLocks/>
                </p:cNvSpPr>
                <p:nvPr/>
              </p:nvSpPr>
              <p:spPr bwMode="auto">
                <a:xfrm>
                  <a:off x="1527" y="-1736"/>
                  <a:ext cx="13" cy="42"/>
                </a:xfrm>
                <a:custGeom>
                  <a:avLst/>
                  <a:gdLst>
                    <a:gd name="T0" fmla="*/ 13 w 13"/>
                    <a:gd name="T1" fmla="*/ 6 h 42"/>
                    <a:gd name="T2" fmla="*/ 5 w 13"/>
                    <a:gd name="T3" fmla="*/ 1 h 42"/>
                    <a:gd name="T4" fmla="*/ 0 w 13"/>
                    <a:gd name="T5" fmla="*/ 0 h 42"/>
                    <a:gd name="T6" fmla="*/ 0 w 13"/>
                    <a:gd name="T7" fmla="*/ 42 h 42"/>
                    <a:gd name="T8" fmla="*/ 5 w 13"/>
                    <a:gd name="T9" fmla="*/ 42 h 42"/>
                    <a:gd name="T10" fmla="*/ 13 w 13"/>
                    <a:gd name="T11" fmla="*/ 30 h 42"/>
                    <a:gd name="T12" fmla="*/ 13 w 13"/>
                    <a:gd name="T13" fmla="*/ 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42">
                      <a:moveTo>
                        <a:pt x="13" y="6"/>
                      </a:moveTo>
                      <a:lnTo>
                        <a:pt x="5" y="1"/>
                      </a:ln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5" y="42"/>
                      </a:lnTo>
                      <a:lnTo>
                        <a:pt x="13" y="30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53" name="Freeform 545"/>
                <p:cNvSpPr>
                  <a:spLocks/>
                </p:cNvSpPr>
                <p:nvPr/>
              </p:nvSpPr>
              <p:spPr bwMode="auto">
                <a:xfrm>
                  <a:off x="1516" y="-1740"/>
                  <a:ext cx="11" cy="48"/>
                </a:xfrm>
                <a:custGeom>
                  <a:avLst/>
                  <a:gdLst>
                    <a:gd name="T0" fmla="*/ 11 w 11"/>
                    <a:gd name="T1" fmla="*/ 4 h 48"/>
                    <a:gd name="T2" fmla="*/ 5 w 11"/>
                    <a:gd name="T3" fmla="*/ 2 h 48"/>
                    <a:gd name="T4" fmla="*/ 0 w 11"/>
                    <a:gd name="T5" fmla="*/ 0 h 48"/>
                    <a:gd name="T6" fmla="*/ 0 w 11"/>
                    <a:gd name="T7" fmla="*/ 48 h 48"/>
                    <a:gd name="T8" fmla="*/ 11 w 11"/>
                    <a:gd name="T9" fmla="*/ 46 h 48"/>
                    <a:gd name="T10" fmla="*/ 11 w 11"/>
                    <a:gd name="T11" fmla="*/ 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48">
                      <a:moveTo>
                        <a:pt x="11" y="4"/>
                      </a:move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11" y="4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54" name="Freeform 546"/>
                <p:cNvSpPr>
                  <a:spLocks/>
                </p:cNvSpPr>
                <p:nvPr/>
              </p:nvSpPr>
              <p:spPr bwMode="auto">
                <a:xfrm>
                  <a:off x="1505" y="-1741"/>
                  <a:ext cx="11" cy="50"/>
                </a:xfrm>
                <a:custGeom>
                  <a:avLst/>
                  <a:gdLst>
                    <a:gd name="T0" fmla="*/ 11 w 11"/>
                    <a:gd name="T1" fmla="*/ 1 h 50"/>
                    <a:gd name="T2" fmla="*/ 8 w 11"/>
                    <a:gd name="T3" fmla="*/ 0 h 50"/>
                    <a:gd name="T4" fmla="*/ 7 w 11"/>
                    <a:gd name="T5" fmla="*/ 0 h 50"/>
                    <a:gd name="T6" fmla="*/ 5 w 11"/>
                    <a:gd name="T7" fmla="*/ 0 h 50"/>
                    <a:gd name="T8" fmla="*/ 0 w 11"/>
                    <a:gd name="T9" fmla="*/ 0 h 50"/>
                    <a:gd name="T10" fmla="*/ 0 w 11"/>
                    <a:gd name="T11" fmla="*/ 50 h 50"/>
                    <a:gd name="T12" fmla="*/ 11 w 11"/>
                    <a:gd name="T13" fmla="*/ 49 h 50"/>
                    <a:gd name="T14" fmla="*/ 11 w 11"/>
                    <a:gd name="T15" fmla="*/ 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50">
                      <a:moveTo>
                        <a:pt x="11" y="1"/>
                      </a:move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11" y="49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55" name="Freeform 547"/>
                <p:cNvSpPr>
                  <a:spLocks/>
                </p:cNvSpPr>
                <p:nvPr/>
              </p:nvSpPr>
              <p:spPr bwMode="auto">
                <a:xfrm>
                  <a:off x="1493" y="-1741"/>
                  <a:ext cx="12" cy="53"/>
                </a:xfrm>
                <a:custGeom>
                  <a:avLst/>
                  <a:gdLst>
                    <a:gd name="T0" fmla="*/ 12 w 12"/>
                    <a:gd name="T1" fmla="*/ 0 h 53"/>
                    <a:gd name="T2" fmla="*/ 0 w 12"/>
                    <a:gd name="T3" fmla="*/ 0 h 53"/>
                    <a:gd name="T4" fmla="*/ 0 w 12"/>
                    <a:gd name="T5" fmla="*/ 53 h 53"/>
                    <a:gd name="T6" fmla="*/ 12 w 12"/>
                    <a:gd name="T7" fmla="*/ 50 h 53"/>
                    <a:gd name="T8" fmla="*/ 12 w 12"/>
                    <a:gd name="T9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5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2" y="5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56" name="Freeform 548"/>
                <p:cNvSpPr>
                  <a:spLocks/>
                </p:cNvSpPr>
                <p:nvPr/>
              </p:nvSpPr>
              <p:spPr bwMode="auto">
                <a:xfrm>
                  <a:off x="1425" y="-1732"/>
                  <a:ext cx="11" cy="35"/>
                </a:xfrm>
                <a:custGeom>
                  <a:avLst/>
                  <a:gdLst>
                    <a:gd name="T0" fmla="*/ 0 w 11"/>
                    <a:gd name="T1" fmla="*/ 17 h 35"/>
                    <a:gd name="T2" fmla="*/ 2 w 11"/>
                    <a:gd name="T3" fmla="*/ 25 h 35"/>
                    <a:gd name="T4" fmla="*/ 11 w 11"/>
                    <a:gd name="T5" fmla="*/ 35 h 35"/>
                    <a:gd name="T6" fmla="*/ 11 w 11"/>
                    <a:gd name="T7" fmla="*/ 0 h 35"/>
                    <a:gd name="T8" fmla="*/ 2 w 11"/>
                    <a:gd name="T9" fmla="*/ 6 h 35"/>
                    <a:gd name="T10" fmla="*/ 0 w 11"/>
                    <a:gd name="T11" fmla="*/ 17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35">
                      <a:moveTo>
                        <a:pt x="0" y="17"/>
                      </a:moveTo>
                      <a:lnTo>
                        <a:pt x="2" y="25"/>
                      </a:lnTo>
                      <a:lnTo>
                        <a:pt x="11" y="35"/>
                      </a:lnTo>
                      <a:lnTo>
                        <a:pt x="11" y="0"/>
                      </a:lnTo>
                      <a:lnTo>
                        <a:pt x="2" y="6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57" name="Freeform 549"/>
                <p:cNvSpPr>
                  <a:spLocks/>
                </p:cNvSpPr>
                <p:nvPr/>
              </p:nvSpPr>
              <p:spPr bwMode="auto">
                <a:xfrm>
                  <a:off x="1540" y="-1730"/>
                  <a:ext cx="7" cy="24"/>
                </a:xfrm>
                <a:custGeom>
                  <a:avLst/>
                  <a:gdLst>
                    <a:gd name="T0" fmla="*/ 0 w 7"/>
                    <a:gd name="T1" fmla="*/ 24 h 24"/>
                    <a:gd name="T2" fmla="*/ 7 w 7"/>
                    <a:gd name="T3" fmla="*/ 15 h 24"/>
                    <a:gd name="T4" fmla="*/ 5 w 7"/>
                    <a:gd name="T5" fmla="*/ 8 h 24"/>
                    <a:gd name="T6" fmla="*/ 0 w 7"/>
                    <a:gd name="T7" fmla="*/ 0 h 24"/>
                    <a:gd name="T8" fmla="*/ 0 w 7"/>
                    <a:gd name="T9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0" y="24"/>
                      </a:moveTo>
                      <a:lnTo>
                        <a:pt x="7" y="15"/>
                      </a:lnTo>
                      <a:lnTo>
                        <a:pt x="5" y="8"/>
                      </a:lnTo>
                      <a:lnTo>
                        <a:pt x="0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58" name="Freeform 550"/>
                <p:cNvSpPr>
                  <a:spLocks/>
                </p:cNvSpPr>
                <p:nvPr/>
              </p:nvSpPr>
              <p:spPr bwMode="auto">
                <a:xfrm>
                  <a:off x="1417" y="-1641"/>
                  <a:ext cx="135" cy="62"/>
                </a:xfrm>
                <a:custGeom>
                  <a:avLst/>
                  <a:gdLst>
                    <a:gd name="T0" fmla="*/ 19 w 135"/>
                    <a:gd name="T1" fmla="*/ 40 h 62"/>
                    <a:gd name="T2" fmla="*/ 25 w 135"/>
                    <a:gd name="T3" fmla="*/ 38 h 62"/>
                    <a:gd name="T4" fmla="*/ 119 w 135"/>
                    <a:gd name="T5" fmla="*/ 38 h 62"/>
                    <a:gd name="T6" fmla="*/ 128 w 135"/>
                    <a:gd name="T7" fmla="*/ 42 h 62"/>
                    <a:gd name="T8" fmla="*/ 130 w 135"/>
                    <a:gd name="T9" fmla="*/ 53 h 62"/>
                    <a:gd name="T10" fmla="*/ 130 w 135"/>
                    <a:gd name="T11" fmla="*/ 62 h 62"/>
                    <a:gd name="T12" fmla="*/ 135 w 135"/>
                    <a:gd name="T13" fmla="*/ 62 h 62"/>
                    <a:gd name="T14" fmla="*/ 135 w 135"/>
                    <a:gd name="T15" fmla="*/ 0 h 62"/>
                    <a:gd name="T16" fmla="*/ 130 w 135"/>
                    <a:gd name="T17" fmla="*/ 0 h 62"/>
                    <a:gd name="T18" fmla="*/ 130 w 135"/>
                    <a:gd name="T19" fmla="*/ 9 h 62"/>
                    <a:gd name="T20" fmla="*/ 128 w 135"/>
                    <a:gd name="T21" fmla="*/ 20 h 62"/>
                    <a:gd name="T22" fmla="*/ 119 w 135"/>
                    <a:gd name="T23" fmla="*/ 24 h 62"/>
                    <a:gd name="T24" fmla="*/ 0 w 135"/>
                    <a:gd name="T25" fmla="*/ 24 h 62"/>
                    <a:gd name="T26" fmla="*/ 0 w 135"/>
                    <a:gd name="T27" fmla="*/ 28 h 62"/>
                    <a:gd name="T28" fmla="*/ 10 w 135"/>
                    <a:gd name="T29" fmla="*/ 38 h 62"/>
                    <a:gd name="T30" fmla="*/ 13 w 135"/>
                    <a:gd name="T31" fmla="*/ 53 h 62"/>
                    <a:gd name="T32" fmla="*/ 13 w 135"/>
                    <a:gd name="T33" fmla="*/ 62 h 62"/>
                    <a:gd name="T34" fmla="*/ 18 w 135"/>
                    <a:gd name="T35" fmla="*/ 62 h 62"/>
                    <a:gd name="T36" fmla="*/ 18 w 135"/>
                    <a:gd name="T37" fmla="*/ 47 h 62"/>
                    <a:gd name="T38" fmla="*/ 19 w 135"/>
                    <a:gd name="T39" fmla="*/ 4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35" h="62">
                      <a:moveTo>
                        <a:pt x="19" y="40"/>
                      </a:moveTo>
                      <a:lnTo>
                        <a:pt x="25" y="38"/>
                      </a:lnTo>
                      <a:lnTo>
                        <a:pt x="119" y="38"/>
                      </a:lnTo>
                      <a:lnTo>
                        <a:pt x="128" y="42"/>
                      </a:lnTo>
                      <a:lnTo>
                        <a:pt x="130" y="53"/>
                      </a:lnTo>
                      <a:lnTo>
                        <a:pt x="130" y="62"/>
                      </a:lnTo>
                      <a:lnTo>
                        <a:pt x="135" y="62"/>
                      </a:lnTo>
                      <a:lnTo>
                        <a:pt x="135" y="0"/>
                      </a:lnTo>
                      <a:lnTo>
                        <a:pt x="130" y="0"/>
                      </a:lnTo>
                      <a:lnTo>
                        <a:pt x="130" y="9"/>
                      </a:lnTo>
                      <a:lnTo>
                        <a:pt x="128" y="20"/>
                      </a:lnTo>
                      <a:lnTo>
                        <a:pt x="119" y="24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10" y="38"/>
                      </a:lnTo>
                      <a:lnTo>
                        <a:pt x="13" y="53"/>
                      </a:lnTo>
                      <a:lnTo>
                        <a:pt x="13" y="62"/>
                      </a:lnTo>
                      <a:lnTo>
                        <a:pt x="18" y="62"/>
                      </a:lnTo>
                      <a:lnTo>
                        <a:pt x="18" y="47"/>
                      </a:lnTo>
                      <a:lnTo>
                        <a:pt x="19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59" name="Freeform 551"/>
                <p:cNvSpPr>
                  <a:spLocks/>
                </p:cNvSpPr>
                <p:nvPr/>
              </p:nvSpPr>
              <p:spPr bwMode="auto">
                <a:xfrm>
                  <a:off x="1422" y="-721"/>
                  <a:ext cx="135" cy="84"/>
                </a:xfrm>
                <a:custGeom>
                  <a:avLst/>
                  <a:gdLst>
                    <a:gd name="T0" fmla="*/ 66 w 135"/>
                    <a:gd name="T1" fmla="*/ 0 h 84"/>
                    <a:gd name="T2" fmla="*/ 50 w 135"/>
                    <a:gd name="T3" fmla="*/ 0 h 84"/>
                    <a:gd name="T4" fmla="*/ 38 w 135"/>
                    <a:gd name="T5" fmla="*/ 3 h 84"/>
                    <a:gd name="T6" fmla="*/ 25 w 135"/>
                    <a:gd name="T7" fmla="*/ 5 h 84"/>
                    <a:gd name="T8" fmla="*/ 16 w 135"/>
                    <a:gd name="T9" fmla="*/ 12 h 84"/>
                    <a:gd name="T10" fmla="*/ 8 w 135"/>
                    <a:gd name="T11" fmla="*/ 18 h 84"/>
                    <a:gd name="T12" fmla="*/ 4 w 135"/>
                    <a:gd name="T13" fmla="*/ 25 h 84"/>
                    <a:gd name="T14" fmla="*/ 0 w 135"/>
                    <a:gd name="T15" fmla="*/ 33 h 84"/>
                    <a:gd name="T16" fmla="*/ 0 w 135"/>
                    <a:gd name="T17" fmla="*/ 43 h 84"/>
                    <a:gd name="T18" fmla="*/ 0 w 135"/>
                    <a:gd name="T19" fmla="*/ 50 h 84"/>
                    <a:gd name="T20" fmla="*/ 4 w 135"/>
                    <a:gd name="T21" fmla="*/ 59 h 84"/>
                    <a:gd name="T22" fmla="*/ 9 w 135"/>
                    <a:gd name="T23" fmla="*/ 65 h 84"/>
                    <a:gd name="T24" fmla="*/ 18 w 135"/>
                    <a:gd name="T25" fmla="*/ 73 h 84"/>
                    <a:gd name="T26" fmla="*/ 26 w 135"/>
                    <a:gd name="T27" fmla="*/ 77 h 84"/>
                    <a:gd name="T28" fmla="*/ 39 w 135"/>
                    <a:gd name="T29" fmla="*/ 80 h 84"/>
                    <a:gd name="T30" fmla="*/ 51 w 135"/>
                    <a:gd name="T31" fmla="*/ 83 h 84"/>
                    <a:gd name="T32" fmla="*/ 66 w 135"/>
                    <a:gd name="T33" fmla="*/ 84 h 84"/>
                    <a:gd name="T34" fmla="*/ 81 w 135"/>
                    <a:gd name="T35" fmla="*/ 83 h 84"/>
                    <a:gd name="T36" fmla="*/ 95 w 135"/>
                    <a:gd name="T37" fmla="*/ 80 h 84"/>
                    <a:gd name="T38" fmla="*/ 100 w 135"/>
                    <a:gd name="T39" fmla="*/ 78 h 84"/>
                    <a:gd name="T40" fmla="*/ 103 w 135"/>
                    <a:gd name="T41" fmla="*/ 77 h 84"/>
                    <a:gd name="T42" fmla="*/ 106 w 135"/>
                    <a:gd name="T43" fmla="*/ 77 h 84"/>
                    <a:gd name="T44" fmla="*/ 116 w 135"/>
                    <a:gd name="T45" fmla="*/ 73 h 84"/>
                    <a:gd name="T46" fmla="*/ 124 w 135"/>
                    <a:gd name="T47" fmla="*/ 65 h 84"/>
                    <a:gd name="T48" fmla="*/ 126 w 135"/>
                    <a:gd name="T49" fmla="*/ 62 h 84"/>
                    <a:gd name="T50" fmla="*/ 130 w 135"/>
                    <a:gd name="T51" fmla="*/ 59 h 84"/>
                    <a:gd name="T52" fmla="*/ 131 w 135"/>
                    <a:gd name="T53" fmla="*/ 54 h 84"/>
                    <a:gd name="T54" fmla="*/ 134 w 135"/>
                    <a:gd name="T55" fmla="*/ 50 h 84"/>
                    <a:gd name="T56" fmla="*/ 135 w 135"/>
                    <a:gd name="T57" fmla="*/ 43 h 84"/>
                    <a:gd name="T58" fmla="*/ 134 w 135"/>
                    <a:gd name="T59" fmla="*/ 33 h 84"/>
                    <a:gd name="T60" fmla="*/ 130 w 135"/>
                    <a:gd name="T61" fmla="*/ 25 h 84"/>
                    <a:gd name="T62" fmla="*/ 124 w 135"/>
                    <a:gd name="T63" fmla="*/ 18 h 84"/>
                    <a:gd name="T64" fmla="*/ 116 w 135"/>
                    <a:gd name="T65" fmla="*/ 12 h 84"/>
                    <a:gd name="T66" fmla="*/ 105 w 135"/>
                    <a:gd name="T67" fmla="*/ 5 h 84"/>
                    <a:gd name="T68" fmla="*/ 94 w 135"/>
                    <a:gd name="T69" fmla="*/ 3 h 84"/>
                    <a:gd name="T70" fmla="*/ 80 w 135"/>
                    <a:gd name="T71" fmla="*/ 0 h 84"/>
                    <a:gd name="T72" fmla="*/ 66 w 135"/>
                    <a:gd name="T73" fmla="*/ 0 h 84"/>
                    <a:gd name="T74" fmla="*/ 5 w 135"/>
                    <a:gd name="T75" fmla="*/ 43 h 84"/>
                    <a:gd name="T76" fmla="*/ 5 w 135"/>
                    <a:gd name="T77" fmla="*/ 35 h 84"/>
                    <a:gd name="T78" fmla="*/ 9 w 135"/>
                    <a:gd name="T79" fmla="*/ 30 h 84"/>
                    <a:gd name="T80" fmla="*/ 14 w 135"/>
                    <a:gd name="T81" fmla="*/ 25 h 84"/>
                    <a:gd name="T82" fmla="*/ 23 w 135"/>
                    <a:gd name="T83" fmla="*/ 23 h 84"/>
                    <a:gd name="T84" fmla="*/ 40 w 135"/>
                    <a:gd name="T85" fmla="*/ 17 h 84"/>
                    <a:gd name="T86" fmla="*/ 66 w 135"/>
                    <a:gd name="T87" fmla="*/ 15 h 84"/>
                    <a:gd name="T88" fmla="*/ 80 w 135"/>
                    <a:gd name="T89" fmla="*/ 15 h 84"/>
                    <a:gd name="T90" fmla="*/ 93 w 135"/>
                    <a:gd name="T91" fmla="*/ 17 h 84"/>
                    <a:gd name="T92" fmla="*/ 113 w 135"/>
                    <a:gd name="T93" fmla="*/ 23 h 84"/>
                    <a:gd name="T94" fmla="*/ 119 w 135"/>
                    <a:gd name="T95" fmla="*/ 27 h 84"/>
                    <a:gd name="T96" fmla="*/ 124 w 135"/>
                    <a:gd name="T97" fmla="*/ 32 h 84"/>
                    <a:gd name="T98" fmla="*/ 126 w 135"/>
                    <a:gd name="T99" fmla="*/ 37 h 84"/>
                    <a:gd name="T100" fmla="*/ 128 w 135"/>
                    <a:gd name="T101" fmla="*/ 43 h 84"/>
                    <a:gd name="T102" fmla="*/ 126 w 135"/>
                    <a:gd name="T103" fmla="*/ 48 h 84"/>
                    <a:gd name="T104" fmla="*/ 124 w 135"/>
                    <a:gd name="T105" fmla="*/ 53 h 84"/>
                    <a:gd name="T106" fmla="*/ 119 w 135"/>
                    <a:gd name="T107" fmla="*/ 57 h 84"/>
                    <a:gd name="T108" fmla="*/ 113 w 135"/>
                    <a:gd name="T109" fmla="*/ 62 h 84"/>
                    <a:gd name="T110" fmla="*/ 66 w 135"/>
                    <a:gd name="T111" fmla="*/ 70 h 84"/>
                    <a:gd name="T112" fmla="*/ 23 w 135"/>
                    <a:gd name="T113" fmla="*/ 62 h 84"/>
                    <a:gd name="T114" fmla="*/ 14 w 135"/>
                    <a:gd name="T115" fmla="*/ 57 h 84"/>
                    <a:gd name="T116" fmla="*/ 9 w 135"/>
                    <a:gd name="T117" fmla="*/ 53 h 84"/>
                    <a:gd name="T118" fmla="*/ 5 w 135"/>
                    <a:gd name="T119" fmla="*/ 4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5" h="84">
                      <a:moveTo>
                        <a:pt x="66" y="0"/>
                      </a:moveTo>
                      <a:lnTo>
                        <a:pt x="50" y="0"/>
                      </a:lnTo>
                      <a:lnTo>
                        <a:pt x="38" y="3"/>
                      </a:lnTo>
                      <a:lnTo>
                        <a:pt x="25" y="5"/>
                      </a:lnTo>
                      <a:lnTo>
                        <a:pt x="16" y="12"/>
                      </a:lnTo>
                      <a:lnTo>
                        <a:pt x="8" y="18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9" y="65"/>
                      </a:lnTo>
                      <a:lnTo>
                        <a:pt x="18" y="73"/>
                      </a:lnTo>
                      <a:lnTo>
                        <a:pt x="26" y="77"/>
                      </a:lnTo>
                      <a:lnTo>
                        <a:pt x="39" y="80"/>
                      </a:lnTo>
                      <a:lnTo>
                        <a:pt x="51" y="83"/>
                      </a:lnTo>
                      <a:lnTo>
                        <a:pt x="66" y="84"/>
                      </a:lnTo>
                      <a:lnTo>
                        <a:pt x="81" y="83"/>
                      </a:lnTo>
                      <a:lnTo>
                        <a:pt x="95" y="80"/>
                      </a:lnTo>
                      <a:lnTo>
                        <a:pt x="100" y="78"/>
                      </a:lnTo>
                      <a:lnTo>
                        <a:pt x="103" y="77"/>
                      </a:lnTo>
                      <a:lnTo>
                        <a:pt x="106" y="77"/>
                      </a:lnTo>
                      <a:lnTo>
                        <a:pt x="116" y="73"/>
                      </a:lnTo>
                      <a:lnTo>
                        <a:pt x="124" y="65"/>
                      </a:lnTo>
                      <a:lnTo>
                        <a:pt x="126" y="62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0"/>
                      </a:lnTo>
                      <a:lnTo>
                        <a:pt x="135" y="43"/>
                      </a:lnTo>
                      <a:lnTo>
                        <a:pt x="134" y="33"/>
                      </a:lnTo>
                      <a:lnTo>
                        <a:pt x="130" y="25"/>
                      </a:lnTo>
                      <a:lnTo>
                        <a:pt x="124" y="18"/>
                      </a:lnTo>
                      <a:lnTo>
                        <a:pt x="116" y="12"/>
                      </a:lnTo>
                      <a:lnTo>
                        <a:pt x="105" y="5"/>
                      </a:lnTo>
                      <a:lnTo>
                        <a:pt x="94" y="3"/>
                      </a:lnTo>
                      <a:lnTo>
                        <a:pt x="80" y="0"/>
                      </a:lnTo>
                      <a:lnTo>
                        <a:pt x="66" y="0"/>
                      </a:lnTo>
                      <a:close/>
                      <a:moveTo>
                        <a:pt x="5" y="43"/>
                      </a:moveTo>
                      <a:lnTo>
                        <a:pt x="5" y="35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3"/>
                      </a:lnTo>
                      <a:lnTo>
                        <a:pt x="40" y="17"/>
                      </a:lnTo>
                      <a:lnTo>
                        <a:pt x="66" y="15"/>
                      </a:lnTo>
                      <a:lnTo>
                        <a:pt x="80" y="15"/>
                      </a:lnTo>
                      <a:lnTo>
                        <a:pt x="93" y="17"/>
                      </a:lnTo>
                      <a:lnTo>
                        <a:pt x="113" y="23"/>
                      </a:lnTo>
                      <a:lnTo>
                        <a:pt x="119" y="27"/>
                      </a:lnTo>
                      <a:lnTo>
                        <a:pt x="124" y="32"/>
                      </a:lnTo>
                      <a:lnTo>
                        <a:pt x="126" y="37"/>
                      </a:lnTo>
                      <a:lnTo>
                        <a:pt x="128" y="43"/>
                      </a:lnTo>
                      <a:lnTo>
                        <a:pt x="126" y="48"/>
                      </a:lnTo>
                      <a:lnTo>
                        <a:pt x="124" y="53"/>
                      </a:lnTo>
                      <a:lnTo>
                        <a:pt x="119" y="57"/>
                      </a:lnTo>
                      <a:lnTo>
                        <a:pt x="113" y="62"/>
                      </a:lnTo>
                      <a:lnTo>
                        <a:pt x="66" y="70"/>
                      </a:lnTo>
                      <a:lnTo>
                        <a:pt x="23" y="62"/>
                      </a:lnTo>
                      <a:lnTo>
                        <a:pt x="14" y="57"/>
                      </a:lnTo>
                      <a:lnTo>
                        <a:pt x="9" y="53"/>
                      </a:lnTo>
                      <a:lnTo>
                        <a:pt x="5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60" name="Freeform 552"/>
                <p:cNvSpPr>
                  <a:spLocks/>
                </p:cNvSpPr>
                <p:nvPr/>
              </p:nvSpPr>
              <p:spPr bwMode="auto">
                <a:xfrm>
                  <a:off x="1447" y="-704"/>
                  <a:ext cx="11" cy="48"/>
                </a:xfrm>
                <a:custGeom>
                  <a:avLst/>
                  <a:gdLst>
                    <a:gd name="T0" fmla="*/ 11 w 11"/>
                    <a:gd name="T1" fmla="*/ 0 h 48"/>
                    <a:gd name="T2" fmla="*/ 0 w 11"/>
                    <a:gd name="T3" fmla="*/ 5 h 48"/>
                    <a:gd name="T4" fmla="*/ 0 w 11"/>
                    <a:gd name="T5" fmla="*/ 45 h 48"/>
                    <a:gd name="T6" fmla="*/ 11 w 11"/>
                    <a:gd name="T7" fmla="*/ 48 h 48"/>
                    <a:gd name="T8" fmla="*/ 11 w 11"/>
                    <a:gd name="T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48">
                      <a:moveTo>
                        <a:pt x="11" y="0"/>
                      </a:moveTo>
                      <a:lnTo>
                        <a:pt x="0" y="5"/>
                      </a:lnTo>
                      <a:lnTo>
                        <a:pt x="0" y="45"/>
                      </a:lnTo>
                      <a:lnTo>
                        <a:pt x="11" y="4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61" name="Freeform 553"/>
                <p:cNvSpPr>
                  <a:spLocks/>
                </p:cNvSpPr>
                <p:nvPr/>
              </p:nvSpPr>
              <p:spPr bwMode="auto">
                <a:xfrm>
                  <a:off x="1436" y="-699"/>
                  <a:ext cx="11" cy="40"/>
                </a:xfrm>
                <a:custGeom>
                  <a:avLst/>
                  <a:gdLst>
                    <a:gd name="T0" fmla="*/ 11 w 11"/>
                    <a:gd name="T1" fmla="*/ 0 h 40"/>
                    <a:gd name="T2" fmla="*/ 9 w 11"/>
                    <a:gd name="T3" fmla="*/ 1 h 40"/>
                    <a:gd name="T4" fmla="*/ 0 w 11"/>
                    <a:gd name="T5" fmla="*/ 5 h 40"/>
                    <a:gd name="T6" fmla="*/ 0 w 11"/>
                    <a:gd name="T7" fmla="*/ 35 h 40"/>
                    <a:gd name="T8" fmla="*/ 9 w 11"/>
                    <a:gd name="T9" fmla="*/ 40 h 40"/>
                    <a:gd name="T10" fmla="*/ 11 w 11"/>
                    <a:gd name="T11" fmla="*/ 40 h 40"/>
                    <a:gd name="T12" fmla="*/ 11 w 11"/>
                    <a:gd name="T13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40">
                      <a:moveTo>
                        <a:pt x="11" y="0"/>
                      </a:moveTo>
                      <a:lnTo>
                        <a:pt x="9" y="1"/>
                      </a:lnTo>
                      <a:lnTo>
                        <a:pt x="0" y="5"/>
                      </a:lnTo>
                      <a:lnTo>
                        <a:pt x="0" y="35"/>
                      </a:lnTo>
                      <a:lnTo>
                        <a:pt x="9" y="40"/>
                      </a:lnTo>
                      <a:lnTo>
                        <a:pt x="11" y="4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62" name="Freeform 554"/>
                <p:cNvSpPr>
                  <a:spLocks/>
                </p:cNvSpPr>
                <p:nvPr/>
              </p:nvSpPr>
              <p:spPr bwMode="auto">
                <a:xfrm>
                  <a:off x="1427" y="-694"/>
                  <a:ext cx="9" cy="30"/>
                </a:xfrm>
                <a:custGeom>
                  <a:avLst/>
                  <a:gdLst>
                    <a:gd name="T0" fmla="*/ 0 w 9"/>
                    <a:gd name="T1" fmla="*/ 16 h 30"/>
                    <a:gd name="T2" fmla="*/ 1 w 9"/>
                    <a:gd name="T3" fmla="*/ 23 h 30"/>
                    <a:gd name="T4" fmla="*/ 4 w 9"/>
                    <a:gd name="T5" fmla="*/ 26 h 30"/>
                    <a:gd name="T6" fmla="*/ 9 w 9"/>
                    <a:gd name="T7" fmla="*/ 30 h 30"/>
                    <a:gd name="T8" fmla="*/ 9 w 9"/>
                    <a:gd name="T9" fmla="*/ 0 h 30"/>
                    <a:gd name="T10" fmla="*/ 1 w 9"/>
                    <a:gd name="T11" fmla="*/ 6 h 30"/>
                    <a:gd name="T12" fmla="*/ 0 w 9"/>
                    <a:gd name="T13" fmla="*/ 1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30">
                      <a:moveTo>
                        <a:pt x="0" y="16"/>
                      </a:moveTo>
                      <a:lnTo>
                        <a:pt x="1" y="23"/>
                      </a:lnTo>
                      <a:lnTo>
                        <a:pt x="4" y="26"/>
                      </a:lnTo>
                      <a:lnTo>
                        <a:pt x="9" y="30"/>
                      </a:lnTo>
                      <a:lnTo>
                        <a:pt x="9" y="0"/>
                      </a:lnTo>
                      <a:lnTo>
                        <a:pt x="1" y="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63" name="Freeform 555"/>
                <p:cNvSpPr>
                  <a:spLocks/>
                </p:cNvSpPr>
                <p:nvPr/>
              </p:nvSpPr>
              <p:spPr bwMode="auto">
                <a:xfrm>
                  <a:off x="1471" y="-706"/>
                  <a:ext cx="10" cy="54"/>
                </a:xfrm>
                <a:custGeom>
                  <a:avLst/>
                  <a:gdLst>
                    <a:gd name="T0" fmla="*/ 0 w 10"/>
                    <a:gd name="T1" fmla="*/ 52 h 54"/>
                    <a:gd name="T2" fmla="*/ 10 w 10"/>
                    <a:gd name="T3" fmla="*/ 54 h 54"/>
                    <a:gd name="T4" fmla="*/ 10 w 10"/>
                    <a:gd name="T5" fmla="*/ 0 h 54"/>
                    <a:gd name="T6" fmla="*/ 0 w 10"/>
                    <a:gd name="T7" fmla="*/ 0 h 54"/>
                    <a:gd name="T8" fmla="*/ 0 w 10"/>
                    <a:gd name="T9" fmla="*/ 5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54">
                      <a:moveTo>
                        <a:pt x="0" y="52"/>
                      </a:moveTo>
                      <a:lnTo>
                        <a:pt x="10" y="54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64" name="Freeform 556"/>
                <p:cNvSpPr>
                  <a:spLocks/>
                </p:cNvSpPr>
                <p:nvPr/>
              </p:nvSpPr>
              <p:spPr bwMode="auto">
                <a:xfrm>
                  <a:off x="1481" y="-706"/>
                  <a:ext cx="12" cy="55"/>
                </a:xfrm>
                <a:custGeom>
                  <a:avLst/>
                  <a:gdLst>
                    <a:gd name="T0" fmla="*/ 12 w 12"/>
                    <a:gd name="T1" fmla="*/ 0 h 55"/>
                    <a:gd name="T2" fmla="*/ 7 w 12"/>
                    <a:gd name="T3" fmla="*/ 0 h 55"/>
                    <a:gd name="T4" fmla="*/ 0 w 12"/>
                    <a:gd name="T5" fmla="*/ 0 h 55"/>
                    <a:gd name="T6" fmla="*/ 0 w 12"/>
                    <a:gd name="T7" fmla="*/ 54 h 55"/>
                    <a:gd name="T8" fmla="*/ 7 w 12"/>
                    <a:gd name="T9" fmla="*/ 55 h 55"/>
                    <a:gd name="T10" fmla="*/ 12 w 12"/>
                    <a:gd name="T11" fmla="*/ 54 h 55"/>
                    <a:gd name="T12" fmla="*/ 12 w 12"/>
                    <a:gd name="T1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55">
                      <a:moveTo>
                        <a:pt x="12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lnTo>
                        <a:pt x="7" y="55"/>
                      </a:lnTo>
                      <a:lnTo>
                        <a:pt x="12" y="5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65" name="Freeform 557"/>
                <p:cNvSpPr>
                  <a:spLocks/>
                </p:cNvSpPr>
                <p:nvPr/>
              </p:nvSpPr>
              <p:spPr bwMode="auto">
                <a:xfrm>
                  <a:off x="1458" y="-706"/>
                  <a:ext cx="13" cy="52"/>
                </a:xfrm>
                <a:custGeom>
                  <a:avLst/>
                  <a:gdLst>
                    <a:gd name="T0" fmla="*/ 13 w 13"/>
                    <a:gd name="T1" fmla="*/ 52 h 52"/>
                    <a:gd name="T2" fmla="*/ 13 w 13"/>
                    <a:gd name="T3" fmla="*/ 0 h 52"/>
                    <a:gd name="T4" fmla="*/ 0 w 13"/>
                    <a:gd name="T5" fmla="*/ 2 h 52"/>
                    <a:gd name="T6" fmla="*/ 0 w 13"/>
                    <a:gd name="T7" fmla="*/ 50 h 52"/>
                    <a:gd name="T8" fmla="*/ 13 w 13"/>
                    <a:gd name="T9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52">
                      <a:moveTo>
                        <a:pt x="13" y="52"/>
                      </a:move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0" y="50"/>
                      </a:lnTo>
                      <a:lnTo>
                        <a:pt x="13" y="52"/>
                      </a:lnTo>
                      <a:close/>
                    </a:path>
                  </a:pathLst>
                </a:custGeom>
                <a:solidFill>
                  <a:srgbClr val="ECECE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66" name="Freeform 558"/>
                <p:cNvSpPr>
                  <a:spLocks/>
                </p:cNvSpPr>
                <p:nvPr/>
              </p:nvSpPr>
              <p:spPr bwMode="auto">
                <a:xfrm>
                  <a:off x="1527" y="-701"/>
                  <a:ext cx="13" cy="43"/>
                </a:xfrm>
                <a:custGeom>
                  <a:avLst/>
                  <a:gdLst>
                    <a:gd name="T0" fmla="*/ 13 w 13"/>
                    <a:gd name="T1" fmla="*/ 5 h 43"/>
                    <a:gd name="T2" fmla="*/ 8 w 13"/>
                    <a:gd name="T3" fmla="*/ 3 h 43"/>
                    <a:gd name="T4" fmla="*/ 0 w 13"/>
                    <a:gd name="T5" fmla="*/ 0 h 43"/>
                    <a:gd name="T6" fmla="*/ 0 w 13"/>
                    <a:gd name="T7" fmla="*/ 43 h 43"/>
                    <a:gd name="T8" fmla="*/ 8 w 13"/>
                    <a:gd name="T9" fmla="*/ 42 h 43"/>
                    <a:gd name="T10" fmla="*/ 13 w 13"/>
                    <a:gd name="T11" fmla="*/ 38 h 43"/>
                    <a:gd name="T12" fmla="*/ 13 w 13"/>
                    <a:gd name="T13" fmla="*/ 5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43">
                      <a:moveTo>
                        <a:pt x="13" y="5"/>
                      </a:moveTo>
                      <a:lnTo>
                        <a:pt x="8" y="3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8" y="42"/>
                      </a:lnTo>
                      <a:lnTo>
                        <a:pt x="13" y="38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67" name="Freeform 559"/>
                <p:cNvSpPr>
                  <a:spLocks/>
                </p:cNvSpPr>
                <p:nvPr/>
              </p:nvSpPr>
              <p:spPr bwMode="auto">
                <a:xfrm>
                  <a:off x="1516" y="-704"/>
                  <a:ext cx="11" cy="48"/>
                </a:xfrm>
                <a:custGeom>
                  <a:avLst/>
                  <a:gdLst>
                    <a:gd name="T0" fmla="*/ 11 w 11"/>
                    <a:gd name="T1" fmla="*/ 3 h 48"/>
                    <a:gd name="T2" fmla="*/ 0 w 11"/>
                    <a:gd name="T3" fmla="*/ 0 h 48"/>
                    <a:gd name="T4" fmla="*/ 0 w 11"/>
                    <a:gd name="T5" fmla="*/ 48 h 48"/>
                    <a:gd name="T6" fmla="*/ 11 w 11"/>
                    <a:gd name="T7" fmla="*/ 46 h 48"/>
                    <a:gd name="T8" fmla="*/ 11 w 11"/>
                    <a:gd name="T9" fmla="*/ 3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48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11" y="46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68" name="Freeform 560"/>
                <p:cNvSpPr>
                  <a:spLocks/>
                </p:cNvSpPr>
                <p:nvPr/>
              </p:nvSpPr>
              <p:spPr bwMode="auto">
                <a:xfrm>
                  <a:off x="1505" y="-706"/>
                  <a:ext cx="11" cy="53"/>
                </a:xfrm>
                <a:custGeom>
                  <a:avLst/>
                  <a:gdLst>
                    <a:gd name="T0" fmla="*/ 11 w 11"/>
                    <a:gd name="T1" fmla="*/ 2 h 53"/>
                    <a:gd name="T2" fmla="*/ 8 w 11"/>
                    <a:gd name="T3" fmla="*/ 0 h 53"/>
                    <a:gd name="T4" fmla="*/ 7 w 11"/>
                    <a:gd name="T5" fmla="*/ 0 h 53"/>
                    <a:gd name="T6" fmla="*/ 5 w 11"/>
                    <a:gd name="T7" fmla="*/ 0 h 53"/>
                    <a:gd name="T8" fmla="*/ 0 w 11"/>
                    <a:gd name="T9" fmla="*/ 0 h 53"/>
                    <a:gd name="T10" fmla="*/ 0 w 11"/>
                    <a:gd name="T11" fmla="*/ 53 h 53"/>
                    <a:gd name="T12" fmla="*/ 11 w 11"/>
                    <a:gd name="T13" fmla="*/ 50 h 53"/>
                    <a:gd name="T14" fmla="*/ 11 w 11"/>
                    <a:gd name="T15" fmla="*/ 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53">
                      <a:moveTo>
                        <a:pt x="11" y="2"/>
                      </a:move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1" y="50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69" name="Freeform 561"/>
                <p:cNvSpPr>
                  <a:spLocks/>
                </p:cNvSpPr>
                <p:nvPr/>
              </p:nvSpPr>
              <p:spPr bwMode="auto">
                <a:xfrm>
                  <a:off x="1540" y="-696"/>
                  <a:ext cx="10" cy="33"/>
                </a:xfrm>
                <a:custGeom>
                  <a:avLst/>
                  <a:gdLst>
                    <a:gd name="T0" fmla="*/ 0 w 10"/>
                    <a:gd name="T1" fmla="*/ 0 h 33"/>
                    <a:gd name="T2" fmla="*/ 0 w 10"/>
                    <a:gd name="T3" fmla="*/ 33 h 33"/>
                    <a:gd name="T4" fmla="*/ 7 w 10"/>
                    <a:gd name="T5" fmla="*/ 25 h 33"/>
                    <a:gd name="T6" fmla="*/ 10 w 10"/>
                    <a:gd name="T7" fmla="*/ 18 h 33"/>
                    <a:gd name="T8" fmla="*/ 7 w 10"/>
                    <a:gd name="T9" fmla="*/ 8 h 33"/>
                    <a:gd name="T10" fmla="*/ 0 w 10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33">
                      <a:moveTo>
                        <a:pt x="0" y="0"/>
                      </a:moveTo>
                      <a:lnTo>
                        <a:pt x="0" y="33"/>
                      </a:lnTo>
                      <a:lnTo>
                        <a:pt x="7" y="25"/>
                      </a:lnTo>
                      <a:lnTo>
                        <a:pt x="10" y="18"/>
                      </a:lnTo>
                      <a:lnTo>
                        <a:pt x="7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70" name="Freeform 562"/>
                <p:cNvSpPr>
                  <a:spLocks/>
                </p:cNvSpPr>
                <p:nvPr/>
              </p:nvSpPr>
              <p:spPr bwMode="auto">
                <a:xfrm>
                  <a:off x="1493" y="-706"/>
                  <a:ext cx="12" cy="54"/>
                </a:xfrm>
                <a:custGeom>
                  <a:avLst/>
                  <a:gdLst>
                    <a:gd name="T0" fmla="*/ 12 w 12"/>
                    <a:gd name="T1" fmla="*/ 53 h 54"/>
                    <a:gd name="T2" fmla="*/ 12 w 12"/>
                    <a:gd name="T3" fmla="*/ 0 h 54"/>
                    <a:gd name="T4" fmla="*/ 0 w 12"/>
                    <a:gd name="T5" fmla="*/ 0 h 54"/>
                    <a:gd name="T6" fmla="*/ 0 w 12"/>
                    <a:gd name="T7" fmla="*/ 54 h 54"/>
                    <a:gd name="T8" fmla="*/ 12 w 12"/>
                    <a:gd name="T9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54">
                      <a:moveTo>
                        <a:pt x="12" y="53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lnTo>
                        <a:pt x="12" y="53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71" name="Freeform 563"/>
                <p:cNvSpPr>
                  <a:spLocks/>
                </p:cNvSpPr>
                <p:nvPr/>
              </p:nvSpPr>
              <p:spPr bwMode="auto">
                <a:xfrm>
                  <a:off x="1422" y="172"/>
                  <a:ext cx="135" cy="85"/>
                </a:xfrm>
                <a:custGeom>
                  <a:avLst/>
                  <a:gdLst>
                    <a:gd name="T0" fmla="*/ 0 w 135"/>
                    <a:gd name="T1" fmla="*/ 43 h 85"/>
                    <a:gd name="T2" fmla="*/ 0 w 135"/>
                    <a:gd name="T3" fmla="*/ 50 h 85"/>
                    <a:gd name="T4" fmla="*/ 4 w 135"/>
                    <a:gd name="T5" fmla="*/ 59 h 85"/>
                    <a:gd name="T6" fmla="*/ 9 w 135"/>
                    <a:gd name="T7" fmla="*/ 65 h 85"/>
                    <a:gd name="T8" fmla="*/ 18 w 135"/>
                    <a:gd name="T9" fmla="*/ 73 h 85"/>
                    <a:gd name="T10" fmla="*/ 26 w 135"/>
                    <a:gd name="T11" fmla="*/ 78 h 85"/>
                    <a:gd name="T12" fmla="*/ 39 w 135"/>
                    <a:gd name="T13" fmla="*/ 81 h 85"/>
                    <a:gd name="T14" fmla="*/ 51 w 135"/>
                    <a:gd name="T15" fmla="*/ 84 h 85"/>
                    <a:gd name="T16" fmla="*/ 66 w 135"/>
                    <a:gd name="T17" fmla="*/ 85 h 85"/>
                    <a:gd name="T18" fmla="*/ 81 w 135"/>
                    <a:gd name="T19" fmla="*/ 84 h 85"/>
                    <a:gd name="T20" fmla="*/ 95 w 135"/>
                    <a:gd name="T21" fmla="*/ 81 h 85"/>
                    <a:gd name="T22" fmla="*/ 100 w 135"/>
                    <a:gd name="T23" fmla="*/ 79 h 85"/>
                    <a:gd name="T24" fmla="*/ 103 w 135"/>
                    <a:gd name="T25" fmla="*/ 78 h 85"/>
                    <a:gd name="T26" fmla="*/ 106 w 135"/>
                    <a:gd name="T27" fmla="*/ 78 h 85"/>
                    <a:gd name="T28" fmla="*/ 116 w 135"/>
                    <a:gd name="T29" fmla="*/ 73 h 85"/>
                    <a:gd name="T30" fmla="*/ 124 w 135"/>
                    <a:gd name="T31" fmla="*/ 65 h 85"/>
                    <a:gd name="T32" fmla="*/ 126 w 135"/>
                    <a:gd name="T33" fmla="*/ 61 h 85"/>
                    <a:gd name="T34" fmla="*/ 130 w 135"/>
                    <a:gd name="T35" fmla="*/ 59 h 85"/>
                    <a:gd name="T36" fmla="*/ 131 w 135"/>
                    <a:gd name="T37" fmla="*/ 54 h 85"/>
                    <a:gd name="T38" fmla="*/ 134 w 135"/>
                    <a:gd name="T39" fmla="*/ 50 h 85"/>
                    <a:gd name="T40" fmla="*/ 135 w 135"/>
                    <a:gd name="T41" fmla="*/ 43 h 85"/>
                    <a:gd name="T42" fmla="*/ 134 w 135"/>
                    <a:gd name="T43" fmla="*/ 33 h 85"/>
                    <a:gd name="T44" fmla="*/ 130 w 135"/>
                    <a:gd name="T45" fmla="*/ 25 h 85"/>
                    <a:gd name="T46" fmla="*/ 124 w 135"/>
                    <a:gd name="T47" fmla="*/ 18 h 85"/>
                    <a:gd name="T48" fmla="*/ 116 w 135"/>
                    <a:gd name="T49" fmla="*/ 13 h 85"/>
                    <a:gd name="T50" fmla="*/ 105 w 135"/>
                    <a:gd name="T51" fmla="*/ 6 h 85"/>
                    <a:gd name="T52" fmla="*/ 94 w 135"/>
                    <a:gd name="T53" fmla="*/ 3 h 85"/>
                    <a:gd name="T54" fmla="*/ 80 w 135"/>
                    <a:gd name="T55" fmla="*/ 0 h 85"/>
                    <a:gd name="T56" fmla="*/ 66 w 135"/>
                    <a:gd name="T57" fmla="*/ 0 h 85"/>
                    <a:gd name="T58" fmla="*/ 50 w 135"/>
                    <a:gd name="T59" fmla="*/ 0 h 85"/>
                    <a:gd name="T60" fmla="*/ 38 w 135"/>
                    <a:gd name="T61" fmla="*/ 3 h 85"/>
                    <a:gd name="T62" fmla="*/ 25 w 135"/>
                    <a:gd name="T63" fmla="*/ 6 h 85"/>
                    <a:gd name="T64" fmla="*/ 16 w 135"/>
                    <a:gd name="T65" fmla="*/ 13 h 85"/>
                    <a:gd name="T66" fmla="*/ 8 w 135"/>
                    <a:gd name="T67" fmla="*/ 18 h 85"/>
                    <a:gd name="T68" fmla="*/ 4 w 135"/>
                    <a:gd name="T69" fmla="*/ 25 h 85"/>
                    <a:gd name="T70" fmla="*/ 0 w 135"/>
                    <a:gd name="T71" fmla="*/ 33 h 85"/>
                    <a:gd name="T72" fmla="*/ 0 w 135"/>
                    <a:gd name="T73" fmla="*/ 43 h 85"/>
                    <a:gd name="T74" fmla="*/ 5 w 135"/>
                    <a:gd name="T75" fmla="*/ 43 h 85"/>
                    <a:gd name="T76" fmla="*/ 5 w 135"/>
                    <a:gd name="T77" fmla="*/ 35 h 85"/>
                    <a:gd name="T78" fmla="*/ 9 w 135"/>
                    <a:gd name="T79" fmla="*/ 30 h 85"/>
                    <a:gd name="T80" fmla="*/ 14 w 135"/>
                    <a:gd name="T81" fmla="*/ 25 h 85"/>
                    <a:gd name="T82" fmla="*/ 23 w 135"/>
                    <a:gd name="T83" fmla="*/ 23 h 85"/>
                    <a:gd name="T84" fmla="*/ 30 w 135"/>
                    <a:gd name="T85" fmla="*/ 19 h 85"/>
                    <a:gd name="T86" fmla="*/ 40 w 135"/>
                    <a:gd name="T87" fmla="*/ 18 h 85"/>
                    <a:gd name="T88" fmla="*/ 66 w 135"/>
                    <a:gd name="T89" fmla="*/ 16 h 85"/>
                    <a:gd name="T90" fmla="*/ 80 w 135"/>
                    <a:gd name="T91" fmla="*/ 16 h 85"/>
                    <a:gd name="T92" fmla="*/ 93 w 135"/>
                    <a:gd name="T93" fmla="*/ 18 h 85"/>
                    <a:gd name="T94" fmla="*/ 103 w 135"/>
                    <a:gd name="T95" fmla="*/ 19 h 85"/>
                    <a:gd name="T96" fmla="*/ 113 w 135"/>
                    <a:gd name="T97" fmla="*/ 23 h 85"/>
                    <a:gd name="T98" fmla="*/ 119 w 135"/>
                    <a:gd name="T99" fmla="*/ 26 h 85"/>
                    <a:gd name="T100" fmla="*/ 124 w 135"/>
                    <a:gd name="T101" fmla="*/ 31 h 85"/>
                    <a:gd name="T102" fmla="*/ 126 w 135"/>
                    <a:gd name="T103" fmla="*/ 36 h 85"/>
                    <a:gd name="T104" fmla="*/ 128 w 135"/>
                    <a:gd name="T105" fmla="*/ 43 h 85"/>
                    <a:gd name="T106" fmla="*/ 126 w 135"/>
                    <a:gd name="T107" fmla="*/ 48 h 85"/>
                    <a:gd name="T108" fmla="*/ 124 w 135"/>
                    <a:gd name="T109" fmla="*/ 53 h 85"/>
                    <a:gd name="T110" fmla="*/ 119 w 135"/>
                    <a:gd name="T111" fmla="*/ 58 h 85"/>
                    <a:gd name="T112" fmla="*/ 113 w 135"/>
                    <a:gd name="T113" fmla="*/ 63 h 85"/>
                    <a:gd name="T114" fmla="*/ 66 w 135"/>
                    <a:gd name="T115" fmla="*/ 70 h 85"/>
                    <a:gd name="T116" fmla="*/ 23 w 135"/>
                    <a:gd name="T117" fmla="*/ 63 h 85"/>
                    <a:gd name="T118" fmla="*/ 9 w 135"/>
                    <a:gd name="T119" fmla="*/ 53 h 85"/>
                    <a:gd name="T120" fmla="*/ 5 w 135"/>
                    <a:gd name="T121" fmla="*/ 43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35" h="85">
                      <a:moveTo>
                        <a:pt x="0" y="43"/>
                      </a:move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9" y="65"/>
                      </a:lnTo>
                      <a:lnTo>
                        <a:pt x="18" y="73"/>
                      </a:lnTo>
                      <a:lnTo>
                        <a:pt x="26" y="78"/>
                      </a:lnTo>
                      <a:lnTo>
                        <a:pt x="39" y="81"/>
                      </a:lnTo>
                      <a:lnTo>
                        <a:pt x="51" y="84"/>
                      </a:lnTo>
                      <a:lnTo>
                        <a:pt x="66" y="85"/>
                      </a:lnTo>
                      <a:lnTo>
                        <a:pt x="81" y="84"/>
                      </a:lnTo>
                      <a:lnTo>
                        <a:pt x="95" y="81"/>
                      </a:lnTo>
                      <a:lnTo>
                        <a:pt x="100" y="79"/>
                      </a:lnTo>
                      <a:lnTo>
                        <a:pt x="103" y="78"/>
                      </a:lnTo>
                      <a:lnTo>
                        <a:pt x="106" y="78"/>
                      </a:lnTo>
                      <a:lnTo>
                        <a:pt x="116" y="73"/>
                      </a:lnTo>
                      <a:lnTo>
                        <a:pt x="124" y="65"/>
                      </a:lnTo>
                      <a:lnTo>
                        <a:pt x="126" y="61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0"/>
                      </a:lnTo>
                      <a:lnTo>
                        <a:pt x="135" y="43"/>
                      </a:lnTo>
                      <a:lnTo>
                        <a:pt x="134" y="33"/>
                      </a:lnTo>
                      <a:lnTo>
                        <a:pt x="130" y="25"/>
                      </a:lnTo>
                      <a:lnTo>
                        <a:pt x="124" y="18"/>
                      </a:lnTo>
                      <a:lnTo>
                        <a:pt x="116" y="13"/>
                      </a:lnTo>
                      <a:lnTo>
                        <a:pt x="105" y="6"/>
                      </a:lnTo>
                      <a:lnTo>
                        <a:pt x="94" y="3"/>
                      </a:lnTo>
                      <a:lnTo>
                        <a:pt x="80" y="0"/>
                      </a:lnTo>
                      <a:lnTo>
                        <a:pt x="66" y="0"/>
                      </a:lnTo>
                      <a:lnTo>
                        <a:pt x="50" y="0"/>
                      </a:lnTo>
                      <a:lnTo>
                        <a:pt x="38" y="3"/>
                      </a:lnTo>
                      <a:lnTo>
                        <a:pt x="25" y="6"/>
                      </a:lnTo>
                      <a:lnTo>
                        <a:pt x="16" y="13"/>
                      </a:lnTo>
                      <a:lnTo>
                        <a:pt x="8" y="18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3"/>
                      </a:lnTo>
                      <a:close/>
                      <a:moveTo>
                        <a:pt x="5" y="43"/>
                      </a:moveTo>
                      <a:lnTo>
                        <a:pt x="5" y="35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3"/>
                      </a:lnTo>
                      <a:lnTo>
                        <a:pt x="30" y="19"/>
                      </a:lnTo>
                      <a:lnTo>
                        <a:pt x="40" y="18"/>
                      </a:lnTo>
                      <a:lnTo>
                        <a:pt x="66" y="16"/>
                      </a:lnTo>
                      <a:lnTo>
                        <a:pt x="80" y="16"/>
                      </a:lnTo>
                      <a:lnTo>
                        <a:pt x="93" y="18"/>
                      </a:lnTo>
                      <a:lnTo>
                        <a:pt x="103" y="19"/>
                      </a:lnTo>
                      <a:lnTo>
                        <a:pt x="113" y="23"/>
                      </a:lnTo>
                      <a:lnTo>
                        <a:pt x="119" y="26"/>
                      </a:lnTo>
                      <a:lnTo>
                        <a:pt x="124" y="31"/>
                      </a:lnTo>
                      <a:lnTo>
                        <a:pt x="126" y="36"/>
                      </a:lnTo>
                      <a:lnTo>
                        <a:pt x="128" y="43"/>
                      </a:lnTo>
                      <a:lnTo>
                        <a:pt x="126" y="48"/>
                      </a:lnTo>
                      <a:lnTo>
                        <a:pt x="124" y="53"/>
                      </a:lnTo>
                      <a:lnTo>
                        <a:pt x="119" y="58"/>
                      </a:lnTo>
                      <a:lnTo>
                        <a:pt x="113" y="63"/>
                      </a:lnTo>
                      <a:lnTo>
                        <a:pt x="66" y="70"/>
                      </a:lnTo>
                      <a:lnTo>
                        <a:pt x="23" y="63"/>
                      </a:lnTo>
                      <a:lnTo>
                        <a:pt x="9" y="53"/>
                      </a:lnTo>
                      <a:lnTo>
                        <a:pt x="5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72" name="Freeform 564"/>
                <p:cNvSpPr>
                  <a:spLocks/>
                </p:cNvSpPr>
                <p:nvPr/>
              </p:nvSpPr>
              <p:spPr bwMode="auto">
                <a:xfrm>
                  <a:off x="1436" y="193"/>
                  <a:ext cx="11" cy="42"/>
                </a:xfrm>
                <a:custGeom>
                  <a:avLst/>
                  <a:gdLst>
                    <a:gd name="T0" fmla="*/ 0 w 11"/>
                    <a:gd name="T1" fmla="*/ 37 h 42"/>
                    <a:gd name="T2" fmla="*/ 9 w 11"/>
                    <a:gd name="T3" fmla="*/ 42 h 42"/>
                    <a:gd name="T4" fmla="*/ 11 w 11"/>
                    <a:gd name="T5" fmla="*/ 42 h 42"/>
                    <a:gd name="T6" fmla="*/ 11 w 11"/>
                    <a:gd name="T7" fmla="*/ 0 h 42"/>
                    <a:gd name="T8" fmla="*/ 9 w 11"/>
                    <a:gd name="T9" fmla="*/ 2 h 42"/>
                    <a:gd name="T10" fmla="*/ 0 w 11"/>
                    <a:gd name="T11" fmla="*/ 5 h 42"/>
                    <a:gd name="T12" fmla="*/ 0 w 11"/>
                    <a:gd name="T13" fmla="*/ 37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42">
                      <a:moveTo>
                        <a:pt x="0" y="37"/>
                      </a:moveTo>
                      <a:lnTo>
                        <a:pt x="9" y="42"/>
                      </a:lnTo>
                      <a:lnTo>
                        <a:pt x="11" y="42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0" y="5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73" name="Freeform 565"/>
                <p:cNvSpPr>
                  <a:spLocks/>
                </p:cNvSpPr>
                <p:nvPr/>
              </p:nvSpPr>
              <p:spPr bwMode="auto">
                <a:xfrm>
                  <a:off x="1447" y="190"/>
                  <a:ext cx="11" cy="47"/>
                </a:xfrm>
                <a:custGeom>
                  <a:avLst/>
                  <a:gdLst>
                    <a:gd name="T0" fmla="*/ 0 w 11"/>
                    <a:gd name="T1" fmla="*/ 45 h 47"/>
                    <a:gd name="T2" fmla="*/ 11 w 11"/>
                    <a:gd name="T3" fmla="*/ 47 h 47"/>
                    <a:gd name="T4" fmla="*/ 11 w 11"/>
                    <a:gd name="T5" fmla="*/ 0 h 47"/>
                    <a:gd name="T6" fmla="*/ 0 w 11"/>
                    <a:gd name="T7" fmla="*/ 3 h 47"/>
                    <a:gd name="T8" fmla="*/ 0 w 11"/>
                    <a:gd name="T9" fmla="*/ 4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47">
                      <a:moveTo>
                        <a:pt x="0" y="45"/>
                      </a:moveTo>
                      <a:lnTo>
                        <a:pt x="11" y="47"/>
                      </a:lnTo>
                      <a:lnTo>
                        <a:pt x="11" y="0"/>
                      </a:lnTo>
                      <a:lnTo>
                        <a:pt x="0" y="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74" name="Freeform 566"/>
                <p:cNvSpPr>
                  <a:spLocks/>
                </p:cNvSpPr>
                <p:nvPr/>
              </p:nvSpPr>
              <p:spPr bwMode="auto">
                <a:xfrm>
                  <a:off x="1481" y="188"/>
                  <a:ext cx="12" cy="54"/>
                </a:xfrm>
                <a:custGeom>
                  <a:avLst/>
                  <a:gdLst>
                    <a:gd name="T0" fmla="*/ 7 w 12"/>
                    <a:gd name="T1" fmla="*/ 54 h 54"/>
                    <a:gd name="T2" fmla="*/ 12 w 12"/>
                    <a:gd name="T3" fmla="*/ 53 h 54"/>
                    <a:gd name="T4" fmla="*/ 12 w 12"/>
                    <a:gd name="T5" fmla="*/ 0 h 54"/>
                    <a:gd name="T6" fmla="*/ 7 w 12"/>
                    <a:gd name="T7" fmla="*/ 0 h 54"/>
                    <a:gd name="T8" fmla="*/ 0 w 12"/>
                    <a:gd name="T9" fmla="*/ 0 h 54"/>
                    <a:gd name="T10" fmla="*/ 0 w 12"/>
                    <a:gd name="T11" fmla="*/ 53 h 54"/>
                    <a:gd name="T12" fmla="*/ 7 w 12"/>
                    <a:gd name="T1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54">
                      <a:moveTo>
                        <a:pt x="7" y="54"/>
                      </a:moveTo>
                      <a:lnTo>
                        <a:pt x="12" y="53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7" y="54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75" name="Freeform 567"/>
                <p:cNvSpPr>
                  <a:spLocks/>
                </p:cNvSpPr>
                <p:nvPr/>
              </p:nvSpPr>
              <p:spPr bwMode="auto">
                <a:xfrm>
                  <a:off x="1471" y="188"/>
                  <a:ext cx="10" cy="53"/>
                </a:xfrm>
                <a:custGeom>
                  <a:avLst/>
                  <a:gdLst>
                    <a:gd name="T0" fmla="*/ 0 w 10"/>
                    <a:gd name="T1" fmla="*/ 50 h 53"/>
                    <a:gd name="T2" fmla="*/ 10 w 10"/>
                    <a:gd name="T3" fmla="*/ 53 h 53"/>
                    <a:gd name="T4" fmla="*/ 10 w 10"/>
                    <a:gd name="T5" fmla="*/ 0 h 53"/>
                    <a:gd name="T6" fmla="*/ 0 w 10"/>
                    <a:gd name="T7" fmla="*/ 0 h 53"/>
                    <a:gd name="T8" fmla="*/ 0 w 10"/>
                    <a:gd name="T9" fmla="*/ 5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53">
                      <a:moveTo>
                        <a:pt x="0" y="50"/>
                      </a:moveTo>
                      <a:lnTo>
                        <a:pt x="10" y="53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76" name="Freeform 568"/>
                <p:cNvSpPr>
                  <a:spLocks/>
                </p:cNvSpPr>
                <p:nvPr/>
              </p:nvSpPr>
              <p:spPr bwMode="auto">
                <a:xfrm>
                  <a:off x="1458" y="188"/>
                  <a:ext cx="13" cy="50"/>
                </a:xfrm>
                <a:custGeom>
                  <a:avLst/>
                  <a:gdLst>
                    <a:gd name="T0" fmla="*/ 0 w 13"/>
                    <a:gd name="T1" fmla="*/ 49 h 50"/>
                    <a:gd name="T2" fmla="*/ 13 w 13"/>
                    <a:gd name="T3" fmla="*/ 50 h 50"/>
                    <a:gd name="T4" fmla="*/ 13 w 13"/>
                    <a:gd name="T5" fmla="*/ 0 h 50"/>
                    <a:gd name="T6" fmla="*/ 0 w 13"/>
                    <a:gd name="T7" fmla="*/ 2 h 50"/>
                    <a:gd name="T8" fmla="*/ 0 w 13"/>
                    <a:gd name="T9" fmla="*/ 4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50">
                      <a:moveTo>
                        <a:pt x="0" y="49"/>
                      </a:moveTo>
                      <a:lnTo>
                        <a:pt x="13" y="50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77" name="Freeform 569"/>
                <p:cNvSpPr>
                  <a:spLocks/>
                </p:cNvSpPr>
                <p:nvPr/>
              </p:nvSpPr>
              <p:spPr bwMode="auto">
                <a:xfrm>
                  <a:off x="1427" y="198"/>
                  <a:ext cx="9" cy="32"/>
                </a:xfrm>
                <a:custGeom>
                  <a:avLst/>
                  <a:gdLst>
                    <a:gd name="T0" fmla="*/ 9 w 9"/>
                    <a:gd name="T1" fmla="*/ 0 h 32"/>
                    <a:gd name="T2" fmla="*/ 1 w 9"/>
                    <a:gd name="T3" fmla="*/ 8 h 32"/>
                    <a:gd name="T4" fmla="*/ 0 w 9"/>
                    <a:gd name="T5" fmla="*/ 17 h 32"/>
                    <a:gd name="T6" fmla="*/ 1 w 9"/>
                    <a:gd name="T7" fmla="*/ 24 h 32"/>
                    <a:gd name="T8" fmla="*/ 9 w 9"/>
                    <a:gd name="T9" fmla="*/ 32 h 32"/>
                    <a:gd name="T10" fmla="*/ 9 w 9"/>
                    <a:gd name="T1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32">
                      <a:moveTo>
                        <a:pt x="9" y="0"/>
                      </a:moveTo>
                      <a:lnTo>
                        <a:pt x="1" y="8"/>
                      </a:lnTo>
                      <a:lnTo>
                        <a:pt x="0" y="17"/>
                      </a:lnTo>
                      <a:lnTo>
                        <a:pt x="1" y="24"/>
                      </a:lnTo>
                      <a:lnTo>
                        <a:pt x="9" y="3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78" name="Freeform 570"/>
                <p:cNvSpPr>
                  <a:spLocks/>
                </p:cNvSpPr>
                <p:nvPr/>
              </p:nvSpPr>
              <p:spPr bwMode="auto">
                <a:xfrm>
                  <a:off x="1493" y="188"/>
                  <a:ext cx="12" cy="53"/>
                </a:xfrm>
                <a:custGeom>
                  <a:avLst/>
                  <a:gdLst>
                    <a:gd name="T0" fmla="*/ 0 w 12"/>
                    <a:gd name="T1" fmla="*/ 0 h 53"/>
                    <a:gd name="T2" fmla="*/ 0 w 12"/>
                    <a:gd name="T3" fmla="*/ 53 h 53"/>
                    <a:gd name="T4" fmla="*/ 12 w 12"/>
                    <a:gd name="T5" fmla="*/ 52 h 53"/>
                    <a:gd name="T6" fmla="*/ 12 w 12"/>
                    <a:gd name="T7" fmla="*/ 0 h 53"/>
                    <a:gd name="T8" fmla="*/ 0 w 12"/>
                    <a:gd name="T9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53">
                      <a:moveTo>
                        <a:pt x="0" y="0"/>
                      </a:moveTo>
                      <a:lnTo>
                        <a:pt x="0" y="53"/>
                      </a:lnTo>
                      <a:lnTo>
                        <a:pt x="12" y="52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79" name="Freeform 571"/>
                <p:cNvSpPr>
                  <a:spLocks/>
                </p:cNvSpPr>
                <p:nvPr/>
              </p:nvSpPr>
              <p:spPr bwMode="auto">
                <a:xfrm>
                  <a:off x="1505" y="188"/>
                  <a:ext cx="11" cy="52"/>
                </a:xfrm>
                <a:custGeom>
                  <a:avLst/>
                  <a:gdLst>
                    <a:gd name="T0" fmla="*/ 11 w 11"/>
                    <a:gd name="T1" fmla="*/ 2 h 52"/>
                    <a:gd name="T2" fmla="*/ 8 w 11"/>
                    <a:gd name="T3" fmla="*/ 0 h 52"/>
                    <a:gd name="T4" fmla="*/ 7 w 11"/>
                    <a:gd name="T5" fmla="*/ 0 h 52"/>
                    <a:gd name="T6" fmla="*/ 5 w 11"/>
                    <a:gd name="T7" fmla="*/ 0 h 52"/>
                    <a:gd name="T8" fmla="*/ 0 w 11"/>
                    <a:gd name="T9" fmla="*/ 0 h 52"/>
                    <a:gd name="T10" fmla="*/ 0 w 11"/>
                    <a:gd name="T11" fmla="*/ 52 h 52"/>
                    <a:gd name="T12" fmla="*/ 11 w 11"/>
                    <a:gd name="T13" fmla="*/ 49 h 52"/>
                    <a:gd name="T14" fmla="*/ 11 w 11"/>
                    <a:gd name="T15" fmla="*/ 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52">
                      <a:moveTo>
                        <a:pt x="11" y="2"/>
                      </a:move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1" y="49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0" name="Freeform 572"/>
                <p:cNvSpPr>
                  <a:spLocks/>
                </p:cNvSpPr>
                <p:nvPr/>
              </p:nvSpPr>
              <p:spPr bwMode="auto">
                <a:xfrm>
                  <a:off x="1527" y="192"/>
                  <a:ext cx="13" cy="44"/>
                </a:xfrm>
                <a:custGeom>
                  <a:avLst/>
                  <a:gdLst>
                    <a:gd name="T0" fmla="*/ 8 w 13"/>
                    <a:gd name="T1" fmla="*/ 3 h 44"/>
                    <a:gd name="T2" fmla="*/ 0 w 13"/>
                    <a:gd name="T3" fmla="*/ 0 h 44"/>
                    <a:gd name="T4" fmla="*/ 0 w 13"/>
                    <a:gd name="T5" fmla="*/ 44 h 44"/>
                    <a:gd name="T6" fmla="*/ 8 w 13"/>
                    <a:gd name="T7" fmla="*/ 43 h 44"/>
                    <a:gd name="T8" fmla="*/ 13 w 13"/>
                    <a:gd name="T9" fmla="*/ 39 h 44"/>
                    <a:gd name="T10" fmla="*/ 13 w 13"/>
                    <a:gd name="T11" fmla="*/ 5 h 44"/>
                    <a:gd name="T12" fmla="*/ 8 w 13"/>
                    <a:gd name="T13" fmla="*/ 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44">
                      <a:moveTo>
                        <a:pt x="8" y="3"/>
                      </a:move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8" y="43"/>
                      </a:lnTo>
                      <a:lnTo>
                        <a:pt x="13" y="39"/>
                      </a:lnTo>
                      <a:lnTo>
                        <a:pt x="13" y="5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1" name="Freeform 573"/>
                <p:cNvSpPr>
                  <a:spLocks/>
                </p:cNvSpPr>
                <p:nvPr/>
              </p:nvSpPr>
              <p:spPr bwMode="auto">
                <a:xfrm>
                  <a:off x="1516" y="190"/>
                  <a:ext cx="11" cy="47"/>
                </a:xfrm>
                <a:custGeom>
                  <a:avLst/>
                  <a:gdLst>
                    <a:gd name="T0" fmla="*/ 11 w 11"/>
                    <a:gd name="T1" fmla="*/ 2 h 47"/>
                    <a:gd name="T2" fmla="*/ 0 w 11"/>
                    <a:gd name="T3" fmla="*/ 0 h 47"/>
                    <a:gd name="T4" fmla="*/ 0 w 11"/>
                    <a:gd name="T5" fmla="*/ 47 h 47"/>
                    <a:gd name="T6" fmla="*/ 11 w 11"/>
                    <a:gd name="T7" fmla="*/ 46 h 47"/>
                    <a:gd name="T8" fmla="*/ 11 w 11"/>
                    <a:gd name="T9" fmla="*/ 2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47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47"/>
                      </a:lnTo>
                      <a:lnTo>
                        <a:pt x="11" y="46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2" name="Freeform 574"/>
                <p:cNvSpPr>
                  <a:spLocks/>
                </p:cNvSpPr>
                <p:nvPr/>
              </p:nvSpPr>
              <p:spPr bwMode="auto">
                <a:xfrm>
                  <a:off x="1540" y="197"/>
                  <a:ext cx="10" cy="34"/>
                </a:xfrm>
                <a:custGeom>
                  <a:avLst/>
                  <a:gdLst>
                    <a:gd name="T0" fmla="*/ 10 w 10"/>
                    <a:gd name="T1" fmla="*/ 18 h 34"/>
                    <a:gd name="T2" fmla="*/ 7 w 10"/>
                    <a:gd name="T3" fmla="*/ 8 h 34"/>
                    <a:gd name="T4" fmla="*/ 0 w 10"/>
                    <a:gd name="T5" fmla="*/ 0 h 34"/>
                    <a:gd name="T6" fmla="*/ 0 w 10"/>
                    <a:gd name="T7" fmla="*/ 34 h 34"/>
                    <a:gd name="T8" fmla="*/ 3 w 10"/>
                    <a:gd name="T9" fmla="*/ 29 h 34"/>
                    <a:gd name="T10" fmla="*/ 5 w 10"/>
                    <a:gd name="T11" fmla="*/ 26 h 34"/>
                    <a:gd name="T12" fmla="*/ 7 w 10"/>
                    <a:gd name="T13" fmla="*/ 25 h 34"/>
                    <a:gd name="T14" fmla="*/ 10 w 10"/>
                    <a:gd name="T15" fmla="*/ 1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34">
                      <a:moveTo>
                        <a:pt x="10" y="18"/>
                      </a:moveTo>
                      <a:lnTo>
                        <a:pt x="7" y="8"/>
                      </a:lnTo>
                      <a:lnTo>
                        <a:pt x="0" y="0"/>
                      </a:lnTo>
                      <a:lnTo>
                        <a:pt x="0" y="34"/>
                      </a:lnTo>
                      <a:lnTo>
                        <a:pt x="3" y="29"/>
                      </a:lnTo>
                      <a:lnTo>
                        <a:pt x="5" y="26"/>
                      </a:lnTo>
                      <a:lnTo>
                        <a:pt x="7" y="25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3" name="Freeform 575"/>
                <p:cNvSpPr>
                  <a:spLocks/>
                </p:cNvSpPr>
                <p:nvPr/>
              </p:nvSpPr>
              <p:spPr bwMode="auto">
                <a:xfrm>
                  <a:off x="1421" y="288"/>
                  <a:ext cx="135" cy="62"/>
                </a:xfrm>
                <a:custGeom>
                  <a:avLst/>
                  <a:gdLst>
                    <a:gd name="T0" fmla="*/ 0 w 135"/>
                    <a:gd name="T1" fmla="*/ 24 h 62"/>
                    <a:gd name="T2" fmla="*/ 0 w 135"/>
                    <a:gd name="T3" fmla="*/ 28 h 62"/>
                    <a:gd name="T4" fmla="*/ 9 w 135"/>
                    <a:gd name="T5" fmla="*/ 38 h 62"/>
                    <a:gd name="T6" fmla="*/ 11 w 135"/>
                    <a:gd name="T7" fmla="*/ 54 h 62"/>
                    <a:gd name="T8" fmla="*/ 11 w 135"/>
                    <a:gd name="T9" fmla="*/ 62 h 62"/>
                    <a:gd name="T10" fmla="*/ 16 w 135"/>
                    <a:gd name="T11" fmla="*/ 62 h 62"/>
                    <a:gd name="T12" fmla="*/ 16 w 135"/>
                    <a:gd name="T13" fmla="*/ 47 h 62"/>
                    <a:gd name="T14" fmla="*/ 17 w 135"/>
                    <a:gd name="T15" fmla="*/ 40 h 62"/>
                    <a:gd name="T16" fmla="*/ 24 w 135"/>
                    <a:gd name="T17" fmla="*/ 38 h 62"/>
                    <a:gd name="T18" fmla="*/ 117 w 135"/>
                    <a:gd name="T19" fmla="*/ 38 h 62"/>
                    <a:gd name="T20" fmla="*/ 126 w 135"/>
                    <a:gd name="T21" fmla="*/ 42 h 62"/>
                    <a:gd name="T22" fmla="*/ 129 w 135"/>
                    <a:gd name="T23" fmla="*/ 54 h 62"/>
                    <a:gd name="T24" fmla="*/ 129 w 135"/>
                    <a:gd name="T25" fmla="*/ 62 h 62"/>
                    <a:gd name="T26" fmla="*/ 135 w 135"/>
                    <a:gd name="T27" fmla="*/ 62 h 62"/>
                    <a:gd name="T28" fmla="*/ 135 w 135"/>
                    <a:gd name="T29" fmla="*/ 0 h 62"/>
                    <a:gd name="T30" fmla="*/ 129 w 135"/>
                    <a:gd name="T31" fmla="*/ 0 h 62"/>
                    <a:gd name="T32" fmla="*/ 129 w 135"/>
                    <a:gd name="T33" fmla="*/ 9 h 62"/>
                    <a:gd name="T34" fmla="*/ 126 w 135"/>
                    <a:gd name="T35" fmla="*/ 20 h 62"/>
                    <a:gd name="T36" fmla="*/ 117 w 135"/>
                    <a:gd name="T37" fmla="*/ 24 h 62"/>
                    <a:gd name="T38" fmla="*/ 0 w 135"/>
                    <a:gd name="T39" fmla="*/ 24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35" h="62">
                      <a:moveTo>
                        <a:pt x="0" y="24"/>
                      </a:moveTo>
                      <a:lnTo>
                        <a:pt x="0" y="28"/>
                      </a:lnTo>
                      <a:lnTo>
                        <a:pt x="9" y="38"/>
                      </a:lnTo>
                      <a:lnTo>
                        <a:pt x="11" y="54"/>
                      </a:lnTo>
                      <a:lnTo>
                        <a:pt x="11" y="62"/>
                      </a:lnTo>
                      <a:lnTo>
                        <a:pt x="16" y="62"/>
                      </a:lnTo>
                      <a:lnTo>
                        <a:pt x="16" y="47"/>
                      </a:lnTo>
                      <a:lnTo>
                        <a:pt x="17" y="40"/>
                      </a:lnTo>
                      <a:lnTo>
                        <a:pt x="24" y="38"/>
                      </a:lnTo>
                      <a:lnTo>
                        <a:pt x="117" y="38"/>
                      </a:lnTo>
                      <a:lnTo>
                        <a:pt x="126" y="42"/>
                      </a:lnTo>
                      <a:lnTo>
                        <a:pt x="129" y="54"/>
                      </a:lnTo>
                      <a:lnTo>
                        <a:pt x="129" y="62"/>
                      </a:lnTo>
                      <a:lnTo>
                        <a:pt x="135" y="62"/>
                      </a:lnTo>
                      <a:lnTo>
                        <a:pt x="135" y="0"/>
                      </a:lnTo>
                      <a:lnTo>
                        <a:pt x="129" y="0"/>
                      </a:lnTo>
                      <a:lnTo>
                        <a:pt x="129" y="9"/>
                      </a:lnTo>
                      <a:lnTo>
                        <a:pt x="126" y="20"/>
                      </a:lnTo>
                      <a:lnTo>
                        <a:pt x="117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4" name="Freeform 576"/>
                <p:cNvSpPr>
                  <a:spLocks/>
                </p:cNvSpPr>
                <p:nvPr/>
              </p:nvSpPr>
              <p:spPr bwMode="auto">
                <a:xfrm>
                  <a:off x="1431" y="1111"/>
                  <a:ext cx="135" cy="85"/>
                </a:xfrm>
                <a:custGeom>
                  <a:avLst/>
                  <a:gdLst>
                    <a:gd name="T0" fmla="*/ 19 w 135"/>
                    <a:gd name="T1" fmla="*/ 74 h 85"/>
                    <a:gd name="T2" fmla="*/ 27 w 135"/>
                    <a:gd name="T3" fmla="*/ 78 h 85"/>
                    <a:gd name="T4" fmla="*/ 39 w 135"/>
                    <a:gd name="T5" fmla="*/ 81 h 85"/>
                    <a:gd name="T6" fmla="*/ 51 w 135"/>
                    <a:gd name="T7" fmla="*/ 84 h 85"/>
                    <a:gd name="T8" fmla="*/ 66 w 135"/>
                    <a:gd name="T9" fmla="*/ 85 h 85"/>
                    <a:gd name="T10" fmla="*/ 81 w 135"/>
                    <a:gd name="T11" fmla="*/ 84 h 85"/>
                    <a:gd name="T12" fmla="*/ 95 w 135"/>
                    <a:gd name="T13" fmla="*/ 81 h 85"/>
                    <a:gd name="T14" fmla="*/ 100 w 135"/>
                    <a:gd name="T15" fmla="*/ 79 h 85"/>
                    <a:gd name="T16" fmla="*/ 102 w 135"/>
                    <a:gd name="T17" fmla="*/ 78 h 85"/>
                    <a:gd name="T18" fmla="*/ 106 w 135"/>
                    <a:gd name="T19" fmla="*/ 78 h 85"/>
                    <a:gd name="T20" fmla="*/ 116 w 135"/>
                    <a:gd name="T21" fmla="*/ 74 h 85"/>
                    <a:gd name="T22" fmla="*/ 124 w 135"/>
                    <a:gd name="T23" fmla="*/ 66 h 85"/>
                    <a:gd name="T24" fmla="*/ 130 w 135"/>
                    <a:gd name="T25" fmla="*/ 59 h 85"/>
                    <a:gd name="T26" fmla="*/ 131 w 135"/>
                    <a:gd name="T27" fmla="*/ 54 h 85"/>
                    <a:gd name="T28" fmla="*/ 134 w 135"/>
                    <a:gd name="T29" fmla="*/ 50 h 85"/>
                    <a:gd name="T30" fmla="*/ 135 w 135"/>
                    <a:gd name="T31" fmla="*/ 42 h 85"/>
                    <a:gd name="T32" fmla="*/ 134 w 135"/>
                    <a:gd name="T33" fmla="*/ 34 h 85"/>
                    <a:gd name="T34" fmla="*/ 130 w 135"/>
                    <a:gd name="T35" fmla="*/ 26 h 85"/>
                    <a:gd name="T36" fmla="*/ 124 w 135"/>
                    <a:gd name="T37" fmla="*/ 19 h 85"/>
                    <a:gd name="T38" fmla="*/ 116 w 135"/>
                    <a:gd name="T39" fmla="*/ 12 h 85"/>
                    <a:gd name="T40" fmla="*/ 105 w 135"/>
                    <a:gd name="T41" fmla="*/ 6 h 85"/>
                    <a:gd name="T42" fmla="*/ 94 w 135"/>
                    <a:gd name="T43" fmla="*/ 2 h 85"/>
                    <a:gd name="T44" fmla="*/ 80 w 135"/>
                    <a:gd name="T45" fmla="*/ 0 h 85"/>
                    <a:gd name="T46" fmla="*/ 66 w 135"/>
                    <a:gd name="T47" fmla="*/ 0 h 85"/>
                    <a:gd name="T48" fmla="*/ 50 w 135"/>
                    <a:gd name="T49" fmla="*/ 0 h 85"/>
                    <a:gd name="T50" fmla="*/ 37 w 135"/>
                    <a:gd name="T51" fmla="*/ 2 h 85"/>
                    <a:gd name="T52" fmla="*/ 26 w 135"/>
                    <a:gd name="T53" fmla="*/ 6 h 85"/>
                    <a:gd name="T54" fmla="*/ 17 w 135"/>
                    <a:gd name="T55" fmla="*/ 12 h 85"/>
                    <a:gd name="T56" fmla="*/ 4 w 135"/>
                    <a:gd name="T57" fmla="*/ 26 h 85"/>
                    <a:gd name="T58" fmla="*/ 0 w 135"/>
                    <a:gd name="T59" fmla="*/ 42 h 85"/>
                    <a:gd name="T60" fmla="*/ 0 w 135"/>
                    <a:gd name="T61" fmla="*/ 50 h 85"/>
                    <a:gd name="T62" fmla="*/ 4 w 135"/>
                    <a:gd name="T63" fmla="*/ 59 h 85"/>
                    <a:gd name="T64" fmla="*/ 10 w 135"/>
                    <a:gd name="T65" fmla="*/ 66 h 85"/>
                    <a:gd name="T66" fmla="*/ 19 w 135"/>
                    <a:gd name="T67" fmla="*/ 74 h 85"/>
                    <a:gd name="T68" fmla="*/ 66 w 135"/>
                    <a:gd name="T69" fmla="*/ 71 h 85"/>
                    <a:gd name="T70" fmla="*/ 22 w 135"/>
                    <a:gd name="T71" fmla="*/ 63 h 85"/>
                    <a:gd name="T72" fmla="*/ 14 w 135"/>
                    <a:gd name="T73" fmla="*/ 58 h 85"/>
                    <a:gd name="T74" fmla="*/ 9 w 135"/>
                    <a:gd name="T75" fmla="*/ 54 h 85"/>
                    <a:gd name="T76" fmla="*/ 5 w 135"/>
                    <a:gd name="T77" fmla="*/ 48 h 85"/>
                    <a:gd name="T78" fmla="*/ 5 w 135"/>
                    <a:gd name="T79" fmla="*/ 42 h 85"/>
                    <a:gd name="T80" fmla="*/ 9 w 135"/>
                    <a:gd name="T81" fmla="*/ 31 h 85"/>
                    <a:gd name="T82" fmla="*/ 22 w 135"/>
                    <a:gd name="T83" fmla="*/ 22 h 85"/>
                    <a:gd name="T84" fmla="*/ 30 w 135"/>
                    <a:gd name="T85" fmla="*/ 19 h 85"/>
                    <a:gd name="T86" fmla="*/ 41 w 135"/>
                    <a:gd name="T87" fmla="*/ 17 h 85"/>
                    <a:gd name="T88" fmla="*/ 66 w 135"/>
                    <a:gd name="T89" fmla="*/ 16 h 85"/>
                    <a:gd name="T90" fmla="*/ 80 w 135"/>
                    <a:gd name="T91" fmla="*/ 16 h 85"/>
                    <a:gd name="T92" fmla="*/ 92 w 135"/>
                    <a:gd name="T93" fmla="*/ 17 h 85"/>
                    <a:gd name="T94" fmla="*/ 102 w 135"/>
                    <a:gd name="T95" fmla="*/ 19 h 85"/>
                    <a:gd name="T96" fmla="*/ 112 w 135"/>
                    <a:gd name="T97" fmla="*/ 22 h 85"/>
                    <a:gd name="T98" fmla="*/ 119 w 135"/>
                    <a:gd name="T99" fmla="*/ 26 h 85"/>
                    <a:gd name="T100" fmla="*/ 124 w 135"/>
                    <a:gd name="T101" fmla="*/ 31 h 85"/>
                    <a:gd name="T102" fmla="*/ 128 w 135"/>
                    <a:gd name="T103" fmla="*/ 36 h 85"/>
                    <a:gd name="T104" fmla="*/ 129 w 135"/>
                    <a:gd name="T105" fmla="*/ 42 h 85"/>
                    <a:gd name="T106" fmla="*/ 128 w 135"/>
                    <a:gd name="T107" fmla="*/ 48 h 85"/>
                    <a:gd name="T108" fmla="*/ 125 w 135"/>
                    <a:gd name="T109" fmla="*/ 50 h 85"/>
                    <a:gd name="T110" fmla="*/ 124 w 135"/>
                    <a:gd name="T111" fmla="*/ 50 h 85"/>
                    <a:gd name="T112" fmla="*/ 124 w 135"/>
                    <a:gd name="T113" fmla="*/ 51 h 85"/>
                    <a:gd name="T114" fmla="*/ 124 w 135"/>
                    <a:gd name="T115" fmla="*/ 54 h 85"/>
                    <a:gd name="T116" fmla="*/ 119 w 135"/>
                    <a:gd name="T117" fmla="*/ 58 h 85"/>
                    <a:gd name="T118" fmla="*/ 112 w 135"/>
                    <a:gd name="T119" fmla="*/ 63 h 85"/>
                    <a:gd name="T120" fmla="*/ 66 w 135"/>
                    <a:gd name="T121" fmla="*/ 7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35" h="85">
                      <a:moveTo>
                        <a:pt x="19" y="74"/>
                      </a:moveTo>
                      <a:lnTo>
                        <a:pt x="27" y="78"/>
                      </a:lnTo>
                      <a:lnTo>
                        <a:pt x="39" y="81"/>
                      </a:lnTo>
                      <a:lnTo>
                        <a:pt x="51" y="84"/>
                      </a:lnTo>
                      <a:lnTo>
                        <a:pt x="66" y="85"/>
                      </a:lnTo>
                      <a:lnTo>
                        <a:pt x="81" y="84"/>
                      </a:lnTo>
                      <a:lnTo>
                        <a:pt x="95" y="81"/>
                      </a:lnTo>
                      <a:lnTo>
                        <a:pt x="100" y="79"/>
                      </a:lnTo>
                      <a:lnTo>
                        <a:pt x="102" y="78"/>
                      </a:lnTo>
                      <a:lnTo>
                        <a:pt x="106" y="78"/>
                      </a:lnTo>
                      <a:lnTo>
                        <a:pt x="116" y="74"/>
                      </a:lnTo>
                      <a:lnTo>
                        <a:pt x="124" y="66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0"/>
                      </a:lnTo>
                      <a:lnTo>
                        <a:pt x="135" y="42"/>
                      </a:lnTo>
                      <a:lnTo>
                        <a:pt x="134" y="34"/>
                      </a:lnTo>
                      <a:lnTo>
                        <a:pt x="130" y="26"/>
                      </a:lnTo>
                      <a:lnTo>
                        <a:pt x="124" y="19"/>
                      </a:lnTo>
                      <a:lnTo>
                        <a:pt x="116" y="12"/>
                      </a:lnTo>
                      <a:lnTo>
                        <a:pt x="105" y="6"/>
                      </a:lnTo>
                      <a:lnTo>
                        <a:pt x="94" y="2"/>
                      </a:lnTo>
                      <a:lnTo>
                        <a:pt x="80" y="0"/>
                      </a:lnTo>
                      <a:lnTo>
                        <a:pt x="66" y="0"/>
                      </a:lnTo>
                      <a:lnTo>
                        <a:pt x="50" y="0"/>
                      </a:lnTo>
                      <a:lnTo>
                        <a:pt x="37" y="2"/>
                      </a:lnTo>
                      <a:lnTo>
                        <a:pt x="26" y="6"/>
                      </a:lnTo>
                      <a:lnTo>
                        <a:pt x="17" y="12"/>
                      </a:lnTo>
                      <a:lnTo>
                        <a:pt x="4" y="26"/>
                      </a:lnTo>
                      <a:lnTo>
                        <a:pt x="0" y="42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10" y="66"/>
                      </a:lnTo>
                      <a:lnTo>
                        <a:pt x="19" y="74"/>
                      </a:lnTo>
                      <a:close/>
                      <a:moveTo>
                        <a:pt x="66" y="71"/>
                      </a:moveTo>
                      <a:lnTo>
                        <a:pt x="22" y="63"/>
                      </a:lnTo>
                      <a:lnTo>
                        <a:pt x="14" y="58"/>
                      </a:lnTo>
                      <a:lnTo>
                        <a:pt x="9" y="54"/>
                      </a:lnTo>
                      <a:lnTo>
                        <a:pt x="5" y="48"/>
                      </a:lnTo>
                      <a:lnTo>
                        <a:pt x="5" y="42"/>
                      </a:lnTo>
                      <a:lnTo>
                        <a:pt x="9" y="31"/>
                      </a:lnTo>
                      <a:lnTo>
                        <a:pt x="22" y="22"/>
                      </a:lnTo>
                      <a:lnTo>
                        <a:pt x="30" y="19"/>
                      </a:lnTo>
                      <a:lnTo>
                        <a:pt x="41" y="17"/>
                      </a:lnTo>
                      <a:lnTo>
                        <a:pt x="66" y="16"/>
                      </a:lnTo>
                      <a:lnTo>
                        <a:pt x="80" y="16"/>
                      </a:lnTo>
                      <a:lnTo>
                        <a:pt x="92" y="17"/>
                      </a:lnTo>
                      <a:lnTo>
                        <a:pt x="102" y="19"/>
                      </a:lnTo>
                      <a:lnTo>
                        <a:pt x="112" y="22"/>
                      </a:lnTo>
                      <a:lnTo>
                        <a:pt x="119" y="26"/>
                      </a:lnTo>
                      <a:lnTo>
                        <a:pt x="124" y="31"/>
                      </a:lnTo>
                      <a:lnTo>
                        <a:pt x="128" y="36"/>
                      </a:lnTo>
                      <a:lnTo>
                        <a:pt x="129" y="42"/>
                      </a:lnTo>
                      <a:lnTo>
                        <a:pt x="128" y="48"/>
                      </a:lnTo>
                      <a:lnTo>
                        <a:pt x="125" y="50"/>
                      </a:lnTo>
                      <a:lnTo>
                        <a:pt x="124" y="50"/>
                      </a:lnTo>
                      <a:lnTo>
                        <a:pt x="124" y="51"/>
                      </a:lnTo>
                      <a:lnTo>
                        <a:pt x="124" y="54"/>
                      </a:lnTo>
                      <a:lnTo>
                        <a:pt x="119" y="58"/>
                      </a:lnTo>
                      <a:lnTo>
                        <a:pt x="112" y="63"/>
                      </a:lnTo>
                      <a:lnTo>
                        <a:pt x="66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5" name="Freeform 577"/>
                <p:cNvSpPr>
                  <a:spLocks/>
                </p:cNvSpPr>
                <p:nvPr/>
              </p:nvSpPr>
              <p:spPr bwMode="auto">
                <a:xfrm>
                  <a:off x="1447" y="1131"/>
                  <a:ext cx="11" cy="43"/>
                </a:xfrm>
                <a:custGeom>
                  <a:avLst/>
                  <a:gdLst>
                    <a:gd name="T0" fmla="*/ 0 w 11"/>
                    <a:gd name="T1" fmla="*/ 39 h 43"/>
                    <a:gd name="T2" fmla="*/ 6 w 11"/>
                    <a:gd name="T3" fmla="*/ 43 h 43"/>
                    <a:gd name="T4" fmla="*/ 11 w 11"/>
                    <a:gd name="T5" fmla="*/ 43 h 43"/>
                    <a:gd name="T6" fmla="*/ 11 w 11"/>
                    <a:gd name="T7" fmla="*/ 0 h 43"/>
                    <a:gd name="T8" fmla="*/ 6 w 11"/>
                    <a:gd name="T9" fmla="*/ 2 h 43"/>
                    <a:gd name="T10" fmla="*/ 0 w 11"/>
                    <a:gd name="T11" fmla="*/ 6 h 43"/>
                    <a:gd name="T12" fmla="*/ 0 w 11"/>
                    <a:gd name="T13" fmla="*/ 39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43">
                      <a:moveTo>
                        <a:pt x="0" y="39"/>
                      </a:moveTo>
                      <a:lnTo>
                        <a:pt x="6" y="43"/>
                      </a:lnTo>
                      <a:lnTo>
                        <a:pt x="11" y="43"/>
                      </a:lnTo>
                      <a:lnTo>
                        <a:pt x="11" y="0"/>
                      </a:lnTo>
                      <a:lnTo>
                        <a:pt x="6" y="2"/>
                      </a:lnTo>
                      <a:lnTo>
                        <a:pt x="0" y="6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6" name="Freeform 578"/>
                <p:cNvSpPr>
                  <a:spLocks/>
                </p:cNvSpPr>
                <p:nvPr/>
              </p:nvSpPr>
              <p:spPr bwMode="auto">
                <a:xfrm>
                  <a:off x="1493" y="1127"/>
                  <a:ext cx="12" cy="55"/>
                </a:xfrm>
                <a:custGeom>
                  <a:avLst/>
                  <a:gdLst>
                    <a:gd name="T0" fmla="*/ 0 w 12"/>
                    <a:gd name="T1" fmla="*/ 53 h 55"/>
                    <a:gd name="T2" fmla="*/ 4 w 12"/>
                    <a:gd name="T3" fmla="*/ 55 h 55"/>
                    <a:gd name="T4" fmla="*/ 12 w 12"/>
                    <a:gd name="T5" fmla="*/ 53 h 55"/>
                    <a:gd name="T6" fmla="*/ 12 w 12"/>
                    <a:gd name="T7" fmla="*/ 0 h 55"/>
                    <a:gd name="T8" fmla="*/ 4 w 12"/>
                    <a:gd name="T9" fmla="*/ 0 h 55"/>
                    <a:gd name="T10" fmla="*/ 0 w 12"/>
                    <a:gd name="T11" fmla="*/ 0 h 55"/>
                    <a:gd name="T12" fmla="*/ 0 w 12"/>
                    <a:gd name="T13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55">
                      <a:moveTo>
                        <a:pt x="0" y="53"/>
                      </a:moveTo>
                      <a:lnTo>
                        <a:pt x="4" y="55"/>
                      </a:lnTo>
                      <a:lnTo>
                        <a:pt x="12" y="53"/>
                      </a:ln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7" name="Freeform 579"/>
                <p:cNvSpPr>
                  <a:spLocks/>
                </p:cNvSpPr>
                <p:nvPr/>
              </p:nvSpPr>
              <p:spPr bwMode="auto">
                <a:xfrm>
                  <a:off x="1481" y="1127"/>
                  <a:ext cx="12" cy="53"/>
                </a:xfrm>
                <a:custGeom>
                  <a:avLst/>
                  <a:gdLst>
                    <a:gd name="T0" fmla="*/ 0 w 12"/>
                    <a:gd name="T1" fmla="*/ 50 h 53"/>
                    <a:gd name="T2" fmla="*/ 12 w 12"/>
                    <a:gd name="T3" fmla="*/ 53 h 53"/>
                    <a:gd name="T4" fmla="*/ 12 w 12"/>
                    <a:gd name="T5" fmla="*/ 0 h 53"/>
                    <a:gd name="T6" fmla="*/ 0 w 12"/>
                    <a:gd name="T7" fmla="*/ 0 h 53"/>
                    <a:gd name="T8" fmla="*/ 0 w 12"/>
                    <a:gd name="T9" fmla="*/ 5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53">
                      <a:moveTo>
                        <a:pt x="0" y="50"/>
                      </a:moveTo>
                      <a:lnTo>
                        <a:pt x="12" y="53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8" name="Freeform 580"/>
                <p:cNvSpPr>
                  <a:spLocks/>
                </p:cNvSpPr>
                <p:nvPr/>
              </p:nvSpPr>
              <p:spPr bwMode="auto">
                <a:xfrm>
                  <a:off x="1471" y="1127"/>
                  <a:ext cx="10" cy="50"/>
                </a:xfrm>
                <a:custGeom>
                  <a:avLst/>
                  <a:gdLst>
                    <a:gd name="T0" fmla="*/ 0 w 10"/>
                    <a:gd name="T1" fmla="*/ 49 h 50"/>
                    <a:gd name="T2" fmla="*/ 10 w 10"/>
                    <a:gd name="T3" fmla="*/ 50 h 50"/>
                    <a:gd name="T4" fmla="*/ 10 w 10"/>
                    <a:gd name="T5" fmla="*/ 0 h 50"/>
                    <a:gd name="T6" fmla="*/ 0 w 10"/>
                    <a:gd name="T7" fmla="*/ 1 h 50"/>
                    <a:gd name="T8" fmla="*/ 0 w 10"/>
                    <a:gd name="T9" fmla="*/ 4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50">
                      <a:moveTo>
                        <a:pt x="0" y="49"/>
                      </a:moveTo>
                      <a:lnTo>
                        <a:pt x="10" y="50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9" name="Freeform 581"/>
                <p:cNvSpPr>
                  <a:spLocks/>
                </p:cNvSpPr>
                <p:nvPr/>
              </p:nvSpPr>
              <p:spPr bwMode="auto">
                <a:xfrm>
                  <a:off x="1458" y="1128"/>
                  <a:ext cx="13" cy="48"/>
                </a:xfrm>
                <a:custGeom>
                  <a:avLst/>
                  <a:gdLst>
                    <a:gd name="T0" fmla="*/ 0 w 13"/>
                    <a:gd name="T1" fmla="*/ 46 h 48"/>
                    <a:gd name="T2" fmla="*/ 13 w 13"/>
                    <a:gd name="T3" fmla="*/ 48 h 48"/>
                    <a:gd name="T4" fmla="*/ 13 w 13"/>
                    <a:gd name="T5" fmla="*/ 0 h 48"/>
                    <a:gd name="T6" fmla="*/ 0 w 13"/>
                    <a:gd name="T7" fmla="*/ 3 h 48"/>
                    <a:gd name="T8" fmla="*/ 0 w 13"/>
                    <a:gd name="T9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48">
                      <a:moveTo>
                        <a:pt x="0" y="46"/>
                      </a:moveTo>
                      <a:lnTo>
                        <a:pt x="13" y="48"/>
                      </a:lnTo>
                      <a:lnTo>
                        <a:pt x="13" y="0"/>
                      </a:lnTo>
                      <a:lnTo>
                        <a:pt x="0" y="3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90" name="Freeform 582"/>
                <p:cNvSpPr>
                  <a:spLocks/>
                </p:cNvSpPr>
                <p:nvPr/>
              </p:nvSpPr>
              <p:spPr bwMode="auto">
                <a:xfrm>
                  <a:off x="1436" y="1137"/>
                  <a:ext cx="11" cy="33"/>
                </a:xfrm>
                <a:custGeom>
                  <a:avLst/>
                  <a:gdLst>
                    <a:gd name="T0" fmla="*/ 11 w 11"/>
                    <a:gd name="T1" fmla="*/ 0 h 33"/>
                    <a:gd name="T2" fmla="*/ 2 w 11"/>
                    <a:gd name="T3" fmla="*/ 6 h 33"/>
                    <a:gd name="T4" fmla="*/ 0 w 11"/>
                    <a:gd name="T5" fmla="*/ 16 h 33"/>
                    <a:gd name="T6" fmla="*/ 0 w 11"/>
                    <a:gd name="T7" fmla="*/ 20 h 33"/>
                    <a:gd name="T8" fmla="*/ 2 w 11"/>
                    <a:gd name="T9" fmla="*/ 25 h 33"/>
                    <a:gd name="T10" fmla="*/ 11 w 11"/>
                    <a:gd name="T11" fmla="*/ 33 h 33"/>
                    <a:gd name="T12" fmla="*/ 11 w 11"/>
                    <a:gd name="T1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33">
                      <a:moveTo>
                        <a:pt x="11" y="0"/>
                      </a:moveTo>
                      <a:lnTo>
                        <a:pt x="2" y="6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2" y="25"/>
                      </a:lnTo>
                      <a:lnTo>
                        <a:pt x="11" y="3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91" name="Freeform 583"/>
                <p:cNvSpPr>
                  <a:spLocks/>
                </p:cNvSpPr>
                <p:nvPr/>
              </p:nvSpPr>
              <p:spPr bwMode="auto">
                <a:xfrm>
                  <a:off x="1505" y="1127"/>
                  <a:ext cx="11" cy="53"/>
                </a:xfrm>
                <a:custGeom>
                  <a:avLst/>
                  <a:gdLst>
                    <a:gd name="T0" fmla="*/ 11 w 11"/>
                    <a:gd name="T1" fmla="*/ 0 h 53"/>
                    <a:gd name="T2" fmla="*/ 0 w 11"/>
                    <a:gd name="T3" fmla="*/ 0 h 53"/>
                    <a:gd name="T4" fmla="*/ 0 w 11"/>
                    <a:gd name="T5" fmla="*/ 53 h 53"/>
                    <a:gd name="T6" fmla="*/ 11 w 11"/>
                    <a:gd name="T7" fmla="*/ 50 h 53"/>
                    <a:gd name="T8" fmla="*/ 11 w 11"/>
                    <a:gd name="T9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5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1" y="5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92" name="Freeform 584"/>
                <p:cNvSpPr>
                  <a:spLocks/>
                </p:cNvSpPr>
                <p:nvPr/>
              </p:nvSpPr>
              <p:spPr bwMode="auto">
                <a:xfrm>
                  <a:off x="1516" y="1127"/>
                  <a:ext cx="11" cy="50"/>
                </a:xfrm>
                <a:custGeom>
                  <a:avLst/>
                  <a:gdLst>
                    <a:gd name="T0" fmla="*/ 11 w 11"/>
                    <a:gd name="T1" fmla="*/ 1 h 50"/>
                    <a:gd name="T2" fmla="*/ 9 w 11"/>
                    <a:gd name="T3" fmla="*/ 0 h 50"/>
                    <a:gd name="T4" fmla="*/ 7 w 11"/>
                    <a:gd name="T5" fmla="*/ 0 h 50"/>
                    <a:gd name="T6" fmla="*/ 5 w 11"/>
                    <a:gd name="T7" fmla="*/ 0 h 50"/>
                    <a:gd name="T8" fmla="*/ 0 w 11"/>
                    <a:gd name="T9" fmla="*/ 0 h 50"/>
                    <a:gd name="T10" fmla="*/ 0 w 11"/>
                    <a:gd name="T11" fmla="*/ 50 h 50"/>
                    <a:gd name="T12" fmla="*/ 11 w 11"/>
                    <a:gd name="T13" fmla="*/ 49 h 50"/>
                    <a:gd name="T14" fmla="*/ 11 w 11"/>
                    <a:gd name="T15" fmla="*/ 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50">
                      <a:moveTo>
                        <a:pt x="11" y="1"/>
                      </a:move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11" y="49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93" name="Freeform 585"/>
                <p:cNvSpPr>
                  <a:spLocks/>
                </p:cNvSpPr>
                <p:nvPr/>
              </p:nvSpPr>
              <p:spPr bwMode="auto">
                <a:xfrm>
                  <a:off x="1540" y="1132"/>
                  <a:ext cx="11" cy="42"/>
                </a:xfrm>
                <a:custGeom>
                  <a:avLst/>
                  <a:gdLst>
                    <a:gd name="T0" fmla="*/ 3 w 11"/>
                    <a:gd name="T1" fmla="*/ 1 h 42"/>
                    <a:gd name="T2" fmla="*/ 0 w 11"/>
                    <a:gd name="T3" fmla="*/ 0 h 42"/>
                    <a:gd name="T4" fmla="*/ 0 w 11"/>
                    <a:gd name="T5" fmla="*/ 42 h 42"/>
                    <a:gd name="T6" fmla="*/ 3 w 11"/>
                    <a:gd name="T7" fmla="*/ 42 h 42"/>
                    <a:gd name="T8" fmla="*/ 11 w 11"/>
                    <a:gd name="T9" fmla="*/ 37 h 42"/>
                    <a:gd name="T10" fmla="*/ 11 w 11"/>
                    <a:gd name="T11" fmla="*/ 8 h 42"/>
                    <a:gd name="T12" fmla="*/ 8 w 11"/>
                    <a:gd name="T13" fmla="*/ 5 h 42"/>
                    <a:gd name="T14" fmla="*/ 7 w 11"/>
                    <a:gd name="T15" fmla="*/ 4 h 42"/>
                    <a:gd name="T16" fmla="*/ 3 w 11"/>
                    <a:gd name="T17" fmla="*/ 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42">
                      <a:moveTo>
                        <a:pt x="3" y="1"/>
                      </a:move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3" y="42"/>
                      </a:lnTo>
                      <a:lnTo>
                        <a:pt x="11" y="37"/>
                      </a:lnTo>
                      <a:lnTo>
                        <a:pt x="11" y="8"/>
                      </a:lnTo>
                      <a:lnTo>
                        <a:pt x="8" y="5"/>
                      </a:lnTo>
                      <a:lnTo>
                        <a:pt x="7" y="4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94" name="Freeform 586"/>
                <p:cNvSpPr>
                  <a:spLocks/>
                </p:cNvSpPr>
                <p:nvPr/>
              </p:nvSpPr>
              <p:spPr bwMode="auto">
                <a:xfrm>
                  <a:off x="1527" y="1128"/>
                  <a:ext cx="13" cy="48"/>
                </a:xfrm>
                <a:custGeom>
                  <a:avLst/>
                  <a:gdLst>
                    <a:gd name="T0" fmla="*/ 13 w 13"/>
                    <a:gd name="T1" fmla="*/ 4 h 48"/>
                    <a:gd name="T2" fmla="*/ 6 w 13"/>
                    <a:gd name="T3" fmla="*/ 2 h 48"/>
                    <a:gd name="T4" fmla="*/ 4 w 13"/>
                    <a:gd name="T5" fmla="*/ 0 h 48"/>
                    <a:gd name="T6" fmla="*/ 3 w 13"/>
                    <a:gd name="T7" fmla="*/ 0 h 48"/>
                    <a:gd name="T8" fmla="*/ 0 w 13"/>
                    <a:gd name="T9" fmla="*/ 0 h 48"/>
                    <a:gd name="T10" fmla="*/ 0 w 13"/>
                    <a:gd name="T11" fmla="*/ 48 h 48"/>
                    <a:gd name="T12" fmla="*/ 13 w 13"/>
                    <a:gd name="T13" fmla="*/ 46 h 48"/>
                    <a:gd name="T14" fmla="*/ 13 w 13"/>
                    <a:gd name="T15" fmla="*/ 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48">
                      <a:moveTo>
                        <a:pt x="13" y="4"/>
                      </a:move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13" y="4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95" name="Freeform 587"/>
                <p:cNvSpPr>
                  <a:spLocks/>
                </p:cNvSpPr>
                <p:nvPr/>
              </p:nvSpPr>
              <p:spPr bwMode="auto">
                <a:xfrm>
                  <a:off x="1551" y="1140"/>
                  <a:ext cx="9" cy="29"/>
                </a:xfrm>
                <a:custGeom>
                  <a:avLst/>
                  <a:gdLst>
                    <a:gd name="T0" fmla="*/ 9 w 9"/>
                    <a:gd name="T1" fmla="*/ 13 h 29"/>
                    <a:gd name="T2" fmla="*/ 6 w 9"/>
                    <a:gd name="T3" fmla="*/ 6 h 29"/>
                    <a:gd name="T4" fmla="*/ 0 w 9"/>
                    <a:gd name="T5" fmla="*/ 0 h 29"/>
                    <a:gd name="T6" fmla="*/ 0 w 9"/>
                    <a:gd name="T7" fmla="*/ 29 h 29"/>
                    <a:gd name="T8" fmla="*/ 6 w 9"/>
                    <a:gd name="T9" fmla="*/ 21 h 29"/>
                    <a:gd name="T10" fmla="*/ 9 w 9"/>
                    <a:gd name="T11" fmla="*/ 1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29">
                      <a:moveTo>
                        <a:pt x="9" y="13"/>
                      </a:move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6" y="21"/>
                      </a:lnTo>
                      <a:lnTo>
                        <a:pt x="9" y="13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96" name="Freeform 588"/>
                <p:cNvSpPr>
                  <a:spLocks/>
                </p:cNvSpPr>
                <p:nvPr/>
              </p:nvSpPr>
              <p:spPr bwMode="auto">
                <a:xfrm>
                  <a:off x="1431" y="1220"/>
                  <a:ext cx="134" cy="82"/>
                </a:xfrm>
                <a:custGeom>
                  <a:avLst/>
                  <a:gdLst>
                    <a:gd name="T0" fmla="*/ 34 w 134"/>
                    <a:gd name="T1" fmla="*/ 80 h 82"/>
                    <a:gd name="T2" fmla="*/ 41 w 134"/>
                    <a:gd name="T3" fmla="*/ 77 h 82"/>
                    <a:gd name="T4" fmla="*/ 44 w 134"/>
                    <a:gd name="T5" fmla="*/ 69 h 82"/>
                    <a:gd name="T6" fmla="*/ 42 w 134"/>
                    <a:gd name="T7" fmla="*/ 62 h 82"/>
                    <a:gd name="T8" fmla="*/ 37 w 134"/>
                    <a:gd name="T9" fmla="*/ 61 h 82"/>
                    <a:gd name="T10" fmla="*/ 22 w 134"/>
                    <a:gd name="T11" fmla="*/ 66 h 82"/>
                    <a:gd name="T12" fmla="*/ 9 w 134"/>
                    <a:gd name="T13" fmla="*/ 60 h 82"/>
                    <a:gd name="T14" fmla="*/ 5 w 134"/>
                    <a:gd name="T15" fmla="*/ 42 h 82"/>
                    <a:gd name="T16" fmla="*/ 6 w 134"/>
                    <a:gd name="T17" fmla="*/ 31 h 82"/>
                    <a:gd name="T18" fmla="*/ 12 w 134"/>
                    <a:gd name="T19" fmla="*/ 22 h 82"/>
                    <a:gd name="T20" fmla="*/ 21 w 134"/>
                    <a:gd name="T21" fmla="*/ 17 h 82"/>
                    <a:gd name="T22" fmla="*/ 34 w 134"/>
                    <a:gd name="T23" fmla="*/ 16 h 82"/>
                    <a:gd name="T24" fmla="*/ 56 w 134"/>
                    <a:gd name="T25" fmla="*/ 22 h 82"/>
                    <a:gd name="T26" fmla="*/ 106 w 134"/>
                    <a:gd name="T27" fmla="*/ 69 h 82"/>
                    <a:gd name="T28" fmla="*/ 124 w 134"/>
                    <a:gd name="T29" fmla="*/ 82 h 82"/>
                    <a:gd name="T30" fmla="*/ 134 w 134"/>
                    <a:gd name="T31" fmla="*/ 82 h 82"/>
                    <a:gd name="T32" fmla="*/ 134 w 134"/>
                    <a:gd name="T33" fmla="*/ 5 h 82"/>
                    <a:gd name="T34" fmla="*/ 101 w 134"/>
                    <a:gd name="T35" fmla="*/ 0 h 82"/>
                    <a:gd name="T36" fmla="*/ 101 w 134"/>
                    <a:gd name="T37" fmla="*/ 5 h 82"/>
                    <a:gd name="T38" fmla="*/ 110 w 134"/>
                    <a:gd name="T39" fmla="*/ 7 h 82"/>
                    <a:gd name="T40" fmla="*/ 116 w 134"/>
                    <a:gd name="T41" fmla="*/ 12 h 82"/>
                    <a:gd name="T42" fmla="*/ 120 w 134"/>
                    <a:gd name="T43" fmla="*/ 16 h 82"/>
                    <a:gd name="T44" fmla="*/ 121 w 134"/>
                    <a:gd name="T45" fmla="*/ 24 h 82"/>
                    <a:gd name="T46" fmla="*/ 121 w 134"/>
                    <a:gd name="T47" fmla="*/ 72 h 82"/>
                    <a:gd name="T48" fmla="*/ 104 w 134"/>
                    <a:gd name="T49" fmla="*/ 57 h 82"/>
                    <a:gd name="T50" fmla="*/ 69 w 134"/>
                    <a:gd name="T51" fmla="*/ 21 h 82"/>
                    <a:gd name="T52" fmla="*/ 50 w 134"/>
                    <a:gd name="T53" fmla="*/ 7 h 82"/>
                    <a:gd name="T54" fmla="*/ 31 w 134"/>
                    <a:gd name="T55" fmla="*/ 1 h 82"/>
                    <a:gd name="T56" fmla="*/ 19 w 134"/>
                    <a:gd name="T57" fmla="*/ 4 h 82"/>
                    <a:gd name="T58" fmla="*/ 9 w 134"/>
                    <a:gd name="T59" fmla="*/ 11 h 82"/>
                    <a:gd name="T60" fmla="*/ 4 w 134"/>
                    <a:gd name="T61" fmla="*/ 16 h 82"/>
                    <a:gd name="T62" fmla="*/ 1 w 134"/>
                    <a:gd name="T63" fmla="*/ 24 h 82"/>
                    <a:gd name="T64" fmla="*/ 0 w 134"/>
                    <a:gd name="T65" fmla="*/ 41 h 82"/>
                    <a:gd name="T66" fmla="*/ 1 w 134"/>
                    <a:gd name="T67" fmla="*/ 54 h 82"/>
                    <a:gd name="T68" fmla="*/ 7 w 134"/>
                    <a:gd name="T69" fmla="*/ 67 h 82"/>
                    <a:gd name="T70" fmla="*/ 11 w 134"/>
                    <a:gd name="T71" fmla="*/ 72 h 82"/>
                    <a:gd name="T72" fmla="*/ 17 w 134"/>
                    <a:gd name="T73" fmla="*/ 76 h 82"/>
                    <a:gd name="T74" fmla="*/ 25 w 134"/>
                    <a:gd name="T75" fmla="*/ 79 h 82"/>
                    <a:gd name="T76" fmla="*/ 34 w 134"/>
                    <a:gd name="T77" fmla="*/ 8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34" h="82">
                      <a:moveTo>
                        <a:pt x="34" y="80"/>
                      </a:moveTo>
                      <a:lnTo>
                        <a:pt x="41" y="77"/>
                      </a:lnTo>
                      <a:lnTo>
                        <a:pt x="44" y="69"/>
                      </a:lnTo>
                      <a:lnTo>
                        <a:pt x="42" y="62"/>
                      </a:lnTo>
                      <a:lnTo>
                        <a:pt x="37" y="61"/>
                      </a:lnTo>
                      <a:lnTo>
                        <a:pt x="22" y="66"/>
                      </a:lnTo>
                      <a:lnTo>
                        <a:pt x="9" y="60"/>
                      </a:lnTo>
                      <a:lnTo>
                        <a:pt x="5" y="42"/>
                      </a:lnTo>
                      <a:lnTo>
                        <a:pt x="6" y="31"/>
                      </a:lnTo>
                      <a:lnTo>
                        <a:pt x="12" y="22"/>
                      </a:lnTo>
                      <a:lnTo>
                        <a:pt x="21" y="17"/>
                      </a:lnTo>
                      <a:lnTo>
                        <a:pt x="34" y="16"/>
                      </a:lnTo>
                      <a:lnTo>
                        <a:pt x="56" y="22"/>
                      </a:lnTo>
                      <a:lnTo>
                        <a:pt x="106" y="69"/>
                      </a:lnTo>
                      <a:lnTo>
                        <a:pt x="124" y="82"/>
                      </a:lnTo>
                      <a:lnTo>
                        <a:pt x="134" y="82"/>
                      </a:lnTo>
                      <a:lnTo>
                        <a:pt x="134" y="5"/>
                      </a:lnTo>
                      <a:lnTo>
                        <a:pt x="101" y="0"/>
                      </a:lnTo>
                      <a:lnTo>
                        <a:pt x="101" y="5"/>
                      </a:lnTo>
                      <a:lnTo>
                        <a:pt x="110" y="7"/>
                      </a:lnTo>
                      <a:lnTo>
                        <a:pt x="116" y="12"/>
                      </a:lnTo>
                      <a:lnTo>
                        <a:pt x="120" y="16"/>
                      </a:lnTo>
                      <a:lnTo>
                        <a:pt x="121" y="24"/>
                      </a:lnTo>
                      <a:lnTo>
                        <a:pt x="121" y="72"/>
                      </a:lnTo>
                      <a:lnTo>
                        <a:pt x="104" y="57"/>
                      </a:lnTo>
                      <a:lnTo>
                        <a:pt x="69" y="21"/>
                      </a:lnTo>
                      <a:lnTo>
                        <a:pt x="50" y="7"/>
                      </a:lnTo>
                      <a:lnTo>
                        <a:pt x="31" y="1"/>
                      </a:lnTo>
                      <a:lnTo>
                        <a:pt x="19" y="4"/>
                      </a:lnTo>
                      <a:lnTo>
                        <a:pt x="9" y="11"/>
                      </a:lnTo>
                      <a:lnTo>
                        <a:pt x="4" y="16"/>
                      </a:lnTo>
                      <a:lnTo>
                        <a:pt x="1" y="24"/>
                      </a:lnTo>
                      <a:lnTo>
                        <a:pt x="0" y="41"/>
                      </a:lnTo>
                      <a:lnTo>
                        <a:pt x="1" y="54"/>
                      </a:lnTo>
                      <a:lnTo>
                        <a:pt x="7" y="67"/>
                      </a:lnTo>
                      <a:lnTo>
                        <a:pt x="11" y="72"/>
                      </a:lnTo>
                      <a:lnTo>
                        <a:pt x="17" y="76"/>
                      </a:lnTo>
                      <a:lnTo>
                        <a:pt x="25" y="79"/>
                      </a:lnTo>
                      <a:lnTo>
                        <a:pt x="34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97" name="Freeform 589"/>
                <p:cNvSpPr>
                  <a:spLocks/>
                </p:cNvSpPr>
                <p:nvPr/>
              </p:nvSpPr>
              <p:spPr bwMode="auto">
                <a:xfrm>
                  <a:off x="1098" y="-11666"/>
                  <a:ext cx="422" cy="432"/>
                </a:xfrm>
                <a:custGeom>
                  <a:avLst/>
                  <a:gdLst>
                    <a:gd name="T0" fmla="*/ 75 w 422"/>
                    <a:gd name="T1" fmla="*/ 399 h 432"/>
                    <a:gd name="T2" fmla="*/ 107 w 422"/>
                    <a:gd name="T3" fmla="*/ 424 h 432"/>
                    <a:gd name="T4" fmla="*/ 295 w 422"/>
                    <a:gd name="T5" fmla="*/ 432 h 432"/>
                    <a:gd name="T6" fmla="*/ 307 w 422"/>
                    <a:gd name="T7" fmla="*/ 425 h 432"/>
                    <a:gd name="T8" fmla="*/ 319 w 422"/>
                    <a:gd name="T9" fmla="*/ 417 h 432"/>
                    <a:gd name="T10" fmla="*/ 343 w 422"/>
                    <a:gd name="T11" fmla="*/ 399 h 432"/>
                    <a:gd name="T12" fmla="*/ 352 w 422"/>
                    <a:gd name="T13" fmla="*/ 389 h 432"/>
                    <a:gd name="T14" fmla="*/ 359 w 422"/>
                    <a:gd name="T15" fmla="*/ 385 h 432"/>
                    <a:gd name="T16" fmla="*/ 373 w 422"/>
                    <a:gd name="T17" fmla="*/ 366 h 432"/>
                    <a:gd name="T18" fmla="*/ 390 w 422"/>
                    <a:gd name="T19" fmla="*/ 339 h 432"/>
                    <a:gd name="T20" fmla="*/ 394 w 422"/>
                    <a:gd name="T21" fmla="*/ 331 h 432"/>
                    <a:gd name="T22" fmla="*/ 400 w 422"/>
                    <a:gd name="T23" fmla="*/ 320 h 432"/>
                    <a:gd name="T24" fmla="*/ 408 w 422"/>
                    <a:gd name="T25" fmla="*/ 300 h 432"/>
                    <a:gd name="T26" fmla="*/ 417 w 422"/>
                    <a:gd name="T27" fmla="*/ 269 h 432"/>
                    <a:gd name="T28" fmla="*/ 420 w 422"/>
                    <a:gd name="T29" fmla="*/ 235 h 432"/>
                    <a:gd name="T30" fmla="*/ 420 w 422"/>
                    <a:gd name="T31" fmla="*/ 201 h 432"/>
                    <a:gd name="T32" fmla="*/ 412 w 422"/>
                    <a:gd name="T33" fmla="*/ 159 h 432"/>
                    <a:gd name="T34" fmla="*/ 397 w 422"/>
                    <a:gd name="T35" fmla="*/ 119 h 432"/>
                    <a:gd name="T36" fmla="*/ 373 w 422"/>
                    <a:gd name="T37" fmla="*/ 82 h 432"/>
                    <a:gd name="T38" fmla="*/ 343 w 422"/>
                    <a:gd name="T39" fmla="*/ 50 h 432"/>
                    <a:gd name="T40" fmla="*/ 309 w 422"/>
                    <a:gd name="T41" fmla="*/ 25 h 432"/>
                    <a:gd name="T42" fmla="*/ 271 w 422"/>
                    <a:gd name="T43" fmla="*/ 7 h 432"/>
                    <a:gd name="T44" fmla="*/ 231 w 422"/>
                    <a:gd name="T45" fmla="*/ 0 h 432"/>
                    <a:gd name="T46" fmla="*/ 189 w 422"/>
                    <a:gd name="T47" fmla="*/ 0 h 432"/>
                    <a:gd name="T48" fmla="*/ 149 w 422"/>
                    <a:gd name="T49" fmla="*/ 7 h 432"/>
                    <a:gd name="T50" fmla="*/ 111 w 422"/>
                    <a:gd name="T51" fmla="*/ 25 h 432"/>
                    <a:gd name="T52" fmla="*/ 76 w 422"/>
                    <a:gd name="T53" fmla="*/ 50 h 432"/>
                    <a:gd name="T54" fmla="*/ 45 w 422"/>
                    <a:gd name="T55" fmla="*/ 82 h 432"/>
                    <a:gd name="T56" fmla="*/ 15 w 422"/>
                    <a:gd name="T57" fmla="*/ 139 h 432"/>
                    <a:gd name="T58" fmla="*/ 0 w 422"/>
                    <a:gd name="T59" fmla="*/ 201 h 432"/>
                    <a:gd name="T60" fmla="*/ 0 w 422"/>
                    <a:gd name="T61" fmla="*/ 246 h 432"/>
                    <a:gd name="T62" fmla="*/ 7 w 422"/>
                    <a:gd name="T63" fmla="*/ 290 h 432"/>
                    <a:gd name="T64" fmla="*/ 22 w 422"/>
                    <a:gd name="T65" fmla="*/ 330 h 432"/>
                    <a:gd name="T66" fmla="*/ 45 w 422"/>
                    <a:gd name="T67" fmla="*/ 366 h 432"/>
                    <a:gd name="T68" fmla="*/ 214 w 422"/>
                    <a:gd name="T69" fmla="*/ 371 h 432"/>
                    <a:gd name="T70" fmla="*/ 185 w 422"/>
                    <a:gd name="T71" fmla="*/ 367 h 432"/>
                    <a:gd name="T72" fmla="*/ 136 w 422"/>
                    <a:gd name="T73" fmla="*/ 345 h 432"/>
                    <a:gd name="T74" fmla="*/ 106 w 422"/>
                    <a:gd name="T75" fmla="*/ 315 h 432"/>
                    <a:gd name="T76" fmla="*/ 86 w 422"/>
                    <a:gd name="T77" fmla="*/ 279 h 432"/>
                    <a:gd name="T78" fmla="*/ 79 w 422"/>
                    <a:gd name="T79" fmla="*/ 252 h 432"/>
                    <a:gd name="T80" fmla="*/ 76 w 422"/>
                    <a:gd name="T81" fmla="*/ 224 h 432"/>
                    <a:gd name="T82" fmla="*/ 86 w 422"/>
                    <a:gd name="T83" fmla="*/ 166 h 432"/>
                    <a:gd name="T84" fmla="*/ 116 w 422"/>
                    <a:gd name="T85" fmla="*/ 121 h 432"/>
                    <a:gd name="T86" fmla="*/ 160 w 422"/>
                    <a:gd name="T87" fmla="*/ 87 h 432"/>
                    <a:gd name="T88" fmla="*/ 214 w 422"/>
                    <a:gd name="T89" fmla="*/ 77 h 432"/>
                    <a:gd name="T90" fmla="*/ 240 w 422"/>
                    <a:gd name="T91" fmla="*/ 80 h 432"/>
                    <a:gd name="T92" fmla="*/ 288 w 422"/>
                    <a:gd name="T93" fmla="*/ 101 h 432"/>
                    <a:gd name="T94" fmla="*/ 328 w 422"/>
                    <a:gd name="T95" fmla="*/ 142 h 432"/>
                    <a:gd name="T96" fmla="*/ 348 w 422"/>
                    <a:gd name="T97" fmla="*/ 192 h 432"/>
                    <a:gd name="T98" fmla="*/ 352 w 422"/>
                    <a:gd name="T99" fmla="*/ 224 h 432"/>
                    <a:gd name="T100" fmla="*/ 350 w 422"/>
                    <a:gd name="T101" fmla="*/ 230 h 432"/>
                    <a:gd name="T102" fmla="*/ 348 w 422"/>
                    <a:gd name="T103" fmla="*/ 252 h 432"/>
                    <a:gd name="T104" fmla="*/ 342 w 422"/>
                    <a:gd name="T105" fmla="*/ 271 h 432"/>
                    <a:gd name="T106" fmla="*/ 328 w 422"/>
                    <a:gd name="T107" fmla="*/ 304 h 432"/>
                    <a:gd name="T108" fmla="*/ 320 w 422"/>
                    <a:gd name="T109" fmla="*/ 311 h 432"/>
                    <a:gd name="T110" fmla="*/ 319 w 422"/>
                    <a:gd name="T111" fmla="*/ 312 h 432"/>
                    <a:gd name="T112" fmla="*/ 310 w 422"/>
                    <a:gd name="T113" fmla="*/ 327 h 432"/>
                    <a:gd name="T114" fmla="*/ 265 w 422"/>
                    <a:gd name="T115" fmla="*/ 360 h 432"/>
                    <a:gd name="T116" fmla="*/ 226 w 422"/>
                    <a:gd name="T117" fmla="*/ 37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22" h="432">
                      <a:moveTo>
                        <a:pt x="61" y="385"/>
                      </a:moveTo>
                      <a:lnTo>
                        <a:pt x="75" y="399"/>
                      </a:lnTo>
                      <a:lnTo>
                        <a:pt x="91" y="412"/>
                      </a:lnTo>
                      <a:lnTo>
                        <a:pt x="107" y="424"/>
                      </a:lnTo>
                      <a:lnTo>
                        <a:pt x="126" y="432"/>
                      </a:lnTo>
                      <a:lnTo>
                        <a:pt x="295" y="432"/>
                      </a:lnTo>
                      <a:lnTo>
                        <a:pt x="303" y="427"/>
                      </a:lnTo>
                      <a:lnTo>
                        <a:pt x="307" y="425"/>
                      </a:lnTo>
                      <a:lnTo>
                        <a:pt x="312" y="424"/>
                      </a:lnTo>
                      <a:lnTo>
                        <a:pt x="319" y="417"/>
                      </a:lnTo>
                      <a:lnTo>
                        <a:pt x="328" y="412"/>
                      </a:lnTo>
                      <a:lnTo>
                        <a:pt x="343" y="399"/>
                      </a:lnTo>
                      <a:lnTo>
                        <a:pt x="350" y="391"/>
                      </a:lnTo>
                      <a:lnTo>
                        <a:pt x="352" y="389"/>
                      </a:lnTo>
                      <a:lnTo>
                        <a:pt x="354" y="387"/>
                      </a:lnTo>
                      <a:lnTo>
                        <a:pt x="359" y="385"/>
                      </a:lnTo>
                      <a:lnTo>
                        <a:pt x="365" y="375"/>
                      </a:lnTo>
                      <a:lnTo>
                        <a:pt x="373" y="366"/>
                      </a:lnTo>
                      <a:lnTo>
                        <a:pt x="385" y="349"/>
                      </a:lnTo>
                      <a:lnTo>
                        <a:pt x="390" y="339"/>
                      </a:lnTo>
                      <a:lnTo>
                        <a:pt x="393" y="334"/>
                      </a:lnTo>
                      <a:lnTo>
                        <a:pt x="394" y="331"/>
                      </a:lnTo>
                      <a:lnTo>
                        <a:pt x="397" y="330"/>
                      </a:lnTo>
                      <a:lnTo>
                        <a:pt x="400" y="320"/>
                      </a:lnTo>
                      <a:lnTo>
                        <a:pt x="405" y="311"/>
                      </a:lnTo>
                      <a:lnTo>
                        <a:pt x="408" y="300"/>
                      </a:lnTo>
                      <a:lnTo>
                        <a:pt x="412" y="290"/>
                      </a:lnTo>
                      <a:lnTo>
                        <a:pt x="417" y="269"/>
                      </a:lnTo>
                      <a:lnTo>
                        <a:pt x="420" y="246"/>
                      </a:lnTo>
                      <a:lnTo>
                        <a:pt x="420" y="235"/>
                      </a:lnTo>
                      <a:lnTo>
                        <a:pt x="422" y="225"/>
                      </a:lnTo>
                      <a:lnTo>
                        <a:pt x="420" y="201"/>
                      </a:lnTo>
                      <a:lnTo>
                        <a:pt x="417" y="180"/>
                      </a:lnTo>
                      <a:lnTo>
                        <a:pt x="412" y="159"/>
                      </a:lnTo>
                      <a:lnTo>
                        <a:pt x="405" y="139"/>
                      </a:lnTo>
                      <a:lnTo>
                        <a:pt x="397" y="119"/>
                      </a:lnTo>
                      <a:lnTo>
                        <a:pt x="385" y="100"/>
                      </a:lnTo>
                      <a:lnTo>
                        <a:pt x="373" y="82"/>
                      </a:lnTo>
                      <a:lnTo>
                        <a:pt x="359" y="66"/>
                      </a:lnTo>
                      <a:lnTo>
                        <a:pt x="343" y="50"/>
                      </a:lnTo>
                      <a:lnTo>
                        <a:pt x="327" y="36"/>
                      </a:lnTo>
                      <a:lnTo>
                        <a:pt x="309" y="25"/>
                      </a:lnTo>
                      <a:lnTo>
                        <a:pt x="291" y="16"/>
                      </a:lnTo>
                      <a:lnTo>
                        <a:pt x="271" y="7"/>
                      </a:lnTo>
                      <a:lnTo>
                        <a:pt x="253" y="4"/>
                      </a:lnTo>
                      <a:lnTo>
                        <a:pt x="231" y="0"/>
                      </a:lnTo>
                      <a:lnTo>
                        <a:pt x="211" y="0"/>
                      </a:lnTo>
                      <a:lnTo>
                        <a:pt x="189" y="0"/>
                      </a:lnTo>
                      <a:lnTo>
                        <a:pt x="169" y="4"/>
                      </a:lnTo>
                      <a:lnTo>
                        <a:pt x="149" y="7"/>
                      </a:lnTo>
                      <a:lnTo>
                        <a:pt x="130" y="16"/>
                      </a:lnTo>
                      <a:lnTo>
                        <a:pt x="111" y="25"/>
                      </a:lnTo>
                      <a:lnTo>
                        <a:pt x="94" y="36"/>
                      </a:lnTo>
                      <a:lnTo>
                        <a:pt x="76" y="50"/>
                      </a:lnTo>
                      <a:lnTo>
                        <a:pt x="61" y="66"/>
                      </a:lnTo>
                      <a:lnTo>
                        <a:pt x="45" y="82"/>
                      </a:lnTo>
                      <a:lnTo>
                        <a:pt x="34" y="100"/>
                      </a:lnTo>
                      <a:lnTo>
                        <a:pt x="15" y="139"/>
                      </a:lnTo>
                      <a:lnTo>
                        <a:pt x="4" y="180"/>
                      </a:lnTo>
                      <a:lnTo>
                        <a:pt x="0" y="201"/>
                      </a:lnTo>
                      <a:lnTo>
                        <a:pt x="0" y="225"/>
                      </a:lnTo>
                      <a:lnTo>
                        <a:pt x="0" y="246"/>
                      </a:lnTo>
                      <a:lnTo>
                        <a:pt x="4" y="269"/>
                      </a:lnTo>
                      <a:lnTo>
                        <a:pt x="7" y="290"/>
                      </a:lnTo>
                      <a:lnTo>
                        <a:pt x="15" y="311"/>
                      </a:lnTo>
                      <a:lnTo>
                        <a:pt x="22" y="330"/>
                      </a:lnTo>
                      <a:lnTo>
                        <a:pt x="34" y="349"/>
                      </a:lnTo>
                      <a:lnTo>
                        <a:pt x="45" y="366"/>
                      </a:lnTo>
                      <a:lnTo>
                        <a:pt x="61" y="385"/>
                      </a:lnTo>
                      <a:close/>
                      <a:moveTo>
                        <a:pt x="214" y="371"/>
                      </a:moveTo>
                      <a:lnTo>
                        <a:pt x="199" y="370"/>
                      </a:lnTo>
                      <a:lnTo>
                        <a:pt x="185" y="367"/>
                      </a:lnTo>
                      <a:lnTo>
                        <a:pt x="160" y="360"/>
                      </a:lnTo>
                      <a:lnTo>
                        <a:pt x="136" y="345"/>
                      </a:lnTo>
                      <a:lnTo>
                        <a:pt x="116" y="327"/>
                      </a:lnTo>
                      <a:lnTo>
                        <a:pt x="106" y="315"/>
                      </a:lnTo>
                      <a:lnTo>
                        <a:pt x="99" y="304"/>
                      </a:lnTo>
                      <a:lnTo>
                        <a:pt x="86" y="279"/>
                      </a:lnTo>
                      <a:lnTo>
                        <a:pt x="81" y="265"/>
                      </a:lnTo>
                      <a:lnTo>
                        <a:pt x="79" y="252"/>
                      </a:lnTo>
                      <a:lnTo>
                        <a:pt x="76" y="237"/>
                      </a:lnTo>
                      <a:lnTo>
                        <a:pt x="76" y="224"/>
                      </a:lnTo>
                      <a:lnTo>
                        <a:pt x="79" y="192"/>
                      </a:lnTo>
                      <a:lnTo>
                        <a:pt x="86" y="166"/>
                      </a:lnTo>
                      <a:lnTo>
                        <a:pt x="99" y="142"/>
                      </a:lnTo>
                      <a:lnTo>
                        <a:pt x="116" y="121"/>
                      </a:lnTo>
                      <a:lnTo>
                        <a:pt x="136" y="101"/>
                      </a:lnTo>
                      <a:lnTo>
                        <a:pt x="160" y="87"/>
                      </a:lnTo>
                      <a:lnTo>
                        <a:pt x="185" y="80"/>
                      </a:lnTo>
                      <a:lnTo>
                        <a:pt x="214" y="77"/>
                      </a:lnTo>
                      <a:lnTo>
                        <a:pt x="226" y="77"/>
                      </a:lnTo>
                      <a:lnTo>
                        <a:pt x="240" y="80"/>
                      </a:lnTo>
                      <a:lnTo>
                        <a:pt x="265" y="87"/>
                      </a:lnTo>
                      <a:lnTo>
                        <a:pt x="288" y="101"/>
                      </a:lnTo>
                      <a:lnTo>
                        <a:pt x="310" y="121"/>
                      </a:lnTo>
                      <a:lnTo>
                        <a:pt x="328" y="142"/>
                      </a:lnTo>
                      <a:lnTo>
                        <a:pt x="340" y="166"/>
                      </a:lnTo>
                      <a:lnTo>
                        <a:pt x="348" y="192"/>
                      </a:lnTo>
                      <a:lnTo>
                        <a:pt x="350" y="207"/>
                      </a:lnTo>
                      <a:lnTo>
                        <a:pt x="352" y="224"/>
                      </a:lnTo>
                      <a:lnTo>
                        <a:pt x="350" y="226"/>
                      </a:lnTo>
                      <a:lnTo>
                        <a:pt x="350" y="230"/>
                      </a:lnTo>
                      <a:lnTo>
                        <a:pt x="350" y="237"/>
                      </a:lnTo>
                      <a:lnTo>
                        <a:pt x="348" y="252"/>
                      </a:lnTo>
                      <a:lnTo>
                        <a:pt x="344" y="265"/>
                      </a:lnTo>
                      <a:lnTo>
                        <a:pt x="342" y="271"/>
                      </a:lnTo>
                      <a:lnTo>
                        <a:pt x="340" y="279"/>
                      </a:lnTo>
                      <a:lnTo>
                        <a:pt x="328" y="304"/>
                      </a:lnTo>
                      <a:lnTo>
                        <a:pt x="323" y="309"/>
                      </a:lnTo>
                      <a:lnTo>
                        <a:pt x="320" y="311"/>
                      </a:lnTo>
                      <a:lnTo>
                        <a:pt x="319" y="311"/>
                      </a:lnTo>
                      <a:lnTo>
                        <a:pt x="319" y="312"/>
                      </a:lnTo>
                      <a:lnTo>
                        <a:pt x="319" y="315"/>
                      </a:lnTo>
                      <a:lnTo>
                        <a:pt x="310" y="327"/>
                      </a:lnTo>
                      <a:lnTo>
                        <a:pt x="288" y="345"/>
                      </a:lnTo>
                      <a:lnTo>
                        <a:pt x="265" y="360"/>
                      </a:lnTo>
                      <a:lnTo>
                        <a:pt x="240" y="367"/>
                      </a:lnTo>
                      <a:lnTo>
                        <a:pt x="226" y="370"/>
                      </a:lnTo>
                      <a:lnTo>
                        <a:pt x="214" y="371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98" name="Freeform 590"/>
                <p:cNvSpPr>
                  <a:spLocks/>
                </p:cNvSpPr>
                <p:nvPr/>
              </p:nvSpPr>
              <p:spPr bwMode="auto">
                <a:xfrm>
                  <a:off x="1461" y="3886"/>
                  <a:ext cx="7" cy="23"/>
                </a:xfrm>
                <a:custGeom>
                  <a:avLst/>
                  <a:gdLst>
                    <a:gd name="T0" fmla="*/ 1 w 7"/>
                    <a:gd name="T1" fmla="*/ 8 h 23"/>
                    <a:gd name="T2" fmla="*/ 0 w 7"/>
                    <a:gd name="T3" fmla="*/ 23 h 23"/>
                    <a:gd name="T4" fmla="*/ 7 w 7"/>
                    <a:gd name="T5" fmla="*/ 0 h 23"/>
                    <a:gd name="T6" fmla="*/ 1 w 7"/>
                    <a:gd name="T7" fmla="*/ 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23">
                      <a:moveTo>
                        <a:pt x="1" y="8"/>
                      </a:moveTo>
                      <a:lnTo>
                        <a:pt x="0" y="23"/>
                      </a:lnTo>
                      <a:lnTo>
                        <a:pt x="7" y="0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99" name="Freeform 591"/>
                <p:cNvSpPr>
                  <a:spLocks/>
                </p:cNvSpPr>
                <p:nvPr/>
              </p:nvSpPr>
              <p:spPr bwMode="auto">
                <a:xfrm>
                  <a:off x="1056" y="-6414"/>
                  <a:ext cx="54" cy="2"/>
                </a:xfrm>
                <a:custGeom>
                  <a:avLst/>
                  <a:gdLst>
                    <a:gd name="T0" fmla="*/ 4 w 54"/>
                    <a:gd name="T1" fmla="*/ 2 h 2"/>
                    <a:gd name="T2" fmla="*/ 0 w 54"/>
                    <a:gd name="T3" fmla="*/ 0 h 2"/>
                    <a:gd name="T4" fmla="*/ 54 w 54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2">
                      <a:moveTo>
                        <a:pt x="4" y="2"/>
                      </a:moveTo>
                      <a:lnTo>
                        <a:pt x="0" y="0"/>
                      </a:lnTo>
                      <a:lnTo>
                        <a:pt x="54" y="1"/>
                      </a:lnTo>
                    </a:path>
                  </a:pathLst>
                </a:cu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00" name="Freeform 592"/>
                <p:cNvSpPr>
                  <a:spLocks/>
                </p:cNvSpPr>
                <p:nvPr/>
              </p:nvSpPr>
              <p:spPr bwMode="auto">
                <a:xfrm>
                  <a:off x="1054" y="-3556"/>
                  <a:ext cx="55" cy="2"/>
                </a:xfrm>
                <a:custGeom>
                  <a:avLst/>
                  <a:gdLst>
                    <a:gd name="T0" fmla="*/ 2 w 55"/>
                    <a:gd name="T1" fmla="*/ 2 h 2"/>
                    <a:gd name="T2" fmla="*/ 0 w 55"/>
                    <a:gd name="T3" fmla="*/ 0 h 2"/>
                    <a:gd name="T4" fmla="*/ 55 w 55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5" h="2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01" name="Line 593"/>
                <p:cNvSpPr>
                  <a:spLocks noChangeShapeType="1"/>
                </p:cNvSpPr>
                <p:nvPr/>
              </p:nvSpPr>
              <p:spPr bwMode="auto">
                <a:xfrm flipH="1">
                  <a:off x="1060" y="-7372"/>
                  <a:ext cx="27" cy="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02" name="Line 594"/>
                <p:cNvSpPr>
                  <a:spLocks noChangeShapeType="1"/>
                </p:cNvSpPr>
                <p:nvPr/>
              </p:nvSpPr>
              <p:spPr bwMode="auto">
                <a:xfrm>
                  <a:off x="1234" y="731"/>
                  <a:ext cx="14" cy="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03" name="Freeform 595"/>
                <p:cNvSpPr>
                  <a:spLocks/>
                </p:cNvSpPr>
                <p:nvPr/>
              </p:nvSpPr>
              <p:spPr bwMode="auto">
                <a:xfrm>
                  <a:off x="1056" y="-7374"/>
                  <a:ext cx="54" cy="2"/>
                </a:xfrm>
                <a:custGeom>
                  <a:avLst/>
                  <a:gdLst>
                    <a:gd name="T0" fmla="*/ 54 w 54"/>
                    <a:gd name="T1" fmla="*/ 2 h 2"/>
                    <a:gd name="T2" fmla="*/ 0 w 54"/>
                    <a:gd name="T3" fmla="*/ 0 h 2"/>
                    <a:gd name="T4" fmla="*/ 4 w 5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2">
                      <a:moveTo>
                        <a:pt x="54" y="2"/>
                      </a:moveTo>
                      <a:lnTo>
                        <a:pt x="0" y="0"/>
                      </a:lnTo>
                      <a:lnTo>
                        <a:pt x="4" y="2"/>
                      </a:lnTo>
                    </a:path>
                  </a:pathLst>
                </a:cu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04" name="Line 596"/>
                <p:cNvSpPr>
                  <a:spLocks noChangeShapeType="1"/>
                </p:cNvSpPr>
                <p:nvPr/>
              </p:nvSpPr>
              <p:spPr bwMode="auto">
                <a:xfrm>
                  <a:off x="1060" y="-7372"/>
                  <a:ext cx="1" cy="2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05" name="Freeform 597"/>
                <p:cNvSpPr>
                  <a:spLocks/>
                </p:cNvSpPr>
                <p:nvPr/>
              </p:nvSpPr>
              <p:spPr bwMode="auto">
                <a:xfrm>
                  <a:off x="1054" y="-2607"/>
                  <a:ext cx="70" cy="4"/>
                </a:xfrm>
                <a:custGeom>
                  <a:avLst/>
                  <a:gdLst>
                    <a:gd name="T0" fmla="*/ 2 w 70"/>
                    <a:gd name="T1" fmla="*/ 0 h 4"/>
                    <a:gd name="T2" fmla="*/ 0 w 70"/>
                    <a:gd name="T3" fmla="*/ 4 h 4"/>
                    <a:gd name="T4" fmla="*/ 70 w 70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0" h="4">
                      <a:moveTo>
                        <a:pt x="2" y="0"/>
                      </a:moveTo>
                      <a:lnTo>
                        <a:pt x="0" y="4"/>
                      </a:lnTo>
                      <a:lnTo>
                        <a:pt x="70" y="2"/>
                      </a:lnTo>
                    </a:path>
                  </a:pathLst>
                </a:cu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06" name="Line 598"/>
                <p:cNvSpPr>
                  <a:spLocks noChangeShapeType="1"/>
                </p:cNvSpPr>
                <p:nvPr/>
              </p:nvSpPr>
              <p:spPr bwMode="auto">
                <a:xfrm>
                  <a:off x="1095" y="-219"/>
                  <a:ext cx="133" cy="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07" name="Freeform 599"/>
                <p:cNvSpPr>
                  <a:spLocks/>
                </p:cNvSpPr>
                <p:nvPr/>
              </p:nvSpPr>
              <p:spPr bwMode="auto">
                <a:xfrm>
                  <a:off x="1056" y="-1651"/>
                  <a:ext cx="54" cy="3"/>
                </a:xfrm>
                <a:custGeom>
                  <a:avLst/>
                  <a:gdLst>
                    <a:gd name="T0" fmla="*/ 4 w 54"/>
                    <a:gd name="T1" fmla="*/ 3 h 3"/>
                    <a:gd name="T2" fmla="*/ 0 w 54"/>
                    <a:gd name="T3" fmla="*/ 0 h 3"/>
                    <a:gd name="T4" fmla="*/ 54 w 54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3">
                      <a:moveTo>
                        <a:pt x="4" y="3"/>
                      </a:moveTo>
                      <a:lnTo>
                        <a:pt x="0" y="0"/>
                      </a:lnTo>
                      <a:lnTo>
                        <a:pt x="54" y="2"/>
                      </a:lnTo>
                    </a:path>
                  </a:pathLst>
                </a:cu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08" name="Line 600"/>
                <p:cNvSpPr>
                  <a:spLocks noChangeShapeType="1"/>
                </p:cNvSpPr>
                <p:nvPr/>
              </p:nvSpPr>
              <p:spPr bwMode="auto">
                <a:xfrm>
                  <a:off x="1232" y="-219"/>
                  <a:ext cx="16" cy="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09" name="Line 601"/>
                <p:cNvSpPr>
                  <a:spLocks noChangeShapeType="1"/>
                </p:cNvSpPr>
                <p:nvPr/>
              </p:nvSpPr>
              <p:spPr bwMode="auto">
                <a:xfrm>
                  <a:off x="1237" y="-4030"/>
                  <a:ext cx="11" cy="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10" name="Line 602"/>
                <p:cNvSpPr>
                  <a:spLocks noChangeShapeType="1"/>
                </p:cNvSpPr>
                <p:nvPr/>
              </p:nvSpPr>
              <p:spPr bwMode="auto">
                <a:xfrm>
                  <a:off x="1055" y="-8327"/>
                  <a:ext cx="44" cy="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11" name="Line 603"/>
                <p:cNvSpPr>
                  <a:spLocks noChangeShapeType="1"/>
                </p:cNvSpPr>
                <p:nvPr/>
              </p:nvSpPr>
              <p:spPr bwMode="auto">
                <a:xfrm>
                  <a:off x="1232" y="-4989"/>
                  <a:ext cx="16" cy="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12" name="Line 604"/>
                <p:cNvSpPr>
                  <a:spLocks noChangeShapeType="1"/>
                </p:cNvSpPr>
                <p:nvPr/>
              </p:nvSpPr>
              <p:spPr bwMode="auto">
                <a:xfrm>
                  <a:off x="1104" y="-2125"/>
                  <a:ext cx="135" cy="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13" name="Line 605"/>
                <p:cNvSpPr>
                  <a:spLocks noChangeShapeType="1"/>
                </p:cNvSpPr>
                <p:nvPr/>
              </p:nvSpPr>
              <p:spPr bwMode="auto">
                <a:xfrm flipH="1">
                  <a:off x="1054" y="-10225"/>
                  <a:ext cx="183" cy="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14" name="Freeform 606"/>
                <p:cNvSpPr>
                  <a:spLocks/>
                </p:cNvSpPr>
                <p:nvPr/>
              </p:nvSpPr>
              <p:spPr bwMode="auto">
                <a:xfrm>
                  <a:off x="1056" y="-703"/>
                  <a:ext cx="72" cy="5"/>
                </a:xfrm>
                <a:custGeom>
                  <a:avLst/>
                  <a:gdLst>
                    <a:gd name="T0" fmla="*/ 4 w 72"/>
                    <a:gd name="T1" fmla="*/ 0 h 5"/>
                    <a:gd name="T2" fmla="*/ 0 w 72"/>
                    <a:gd name="T3" fmla="*/ 5 h 5"/>
                    <a:gd name="T4" fmla="*/ 72 w 72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5">
                      <a:moveTo>
                        <a:pt x="4" y="0"/>
                      </a:moveTo>
                      <a:lnTo>
                        <a:pt x="0" y="5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15" name="Freeform 607"/>
                <p:cNvSpPr>
                  <a:spLocks/>
                </p:cNvSpPr>
                <p:nvPr/>
              </p:nvSpPr>
              <p:spPr bwMode="auto">
                <a:xfrm>
                  <a:off x="1056" y="-5461"/>
                  <a:ext cx="54" cy="2"/>
                </a:xfrm>
                <a:custGeom>
                  <a:avLst/>
                  <a:gdLst>
                    <a:gd name="T0" fmla="*/ 4 w 54"/>
                    <a:gd name="T1" fmla="*/ 2 h 2"/>
                    <a:gd name="T2" fmla="*/ 0 w 54"/>
                    <a:gd name="T3" fmla="*/ 0 h 2"/>
                    <a:gd name="T4" fmla="*/ 54 w 54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2">
                      <a:moveTo>
                        <a:pt x="4" y="2"/>
                      </a:moveTo>
                      <a:lnTo>
                        <a:pt x="0" y="0"/>
                      </a:lnTo>
                      <a:lnTo>
                        <a:pt x="54" y="1"/>
                      </a:lnTo>
                    </a:path>
                  </a:pathLst>
                </a:cu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416" name="Freeform 608"/>
              <p:cNvSpPr>
                <a:spLocks/>
              </p:cNvSpPr>
              <p:nvPr/>
            </p:nvSpPr>
            <p:spPr bwMode="auto">
              <a:xfrm>
                <a:off x="2427" y="-9316"/>
                <a:ext cx="160" cy="13876"/>
              </a:xfrm>
              <a:custGeom>
                <a:avLst/>
                <a:gdLst>
                  <a:gd name="T0" fmla="*/ 142 w 160"/>
                  <a:gd name="T1" fmla="*/ 13876 h 13876"/>
                  <a:gd name="T2" fmla="*/ 142 w 160"/>
                  <a:gd name="T3" fmla="*/ 11247 h 13876"/>
                  <a:gd name="T4" fmla="*/ 143 w 160"/>
                  <a:gd name="T5" fmla="*/ 227 h 13876"/>
                  <a:gd name="T6" fmla="*/ 160 w 160"/>
                  <a:gd name="T7" fmla="*/ 140 h 13876"/>
                  <a:gd name="T8" fmla="*/ 158 w 160"/>
                  <a:gd name="T9" fmla="*/ 111 h 13876"/>
                  <a:gd name="T10" fmla="*/ 154 w 160"/>
                  <a:gd name="T11" fmla="*/ 86 h 13876"/>
                  <a:gd name="T12" fmla="*/ 145 w 160"/>
                  <a:gd name="T13" fmla="*/ 62 h 13876"/>
                  <a:gd name="T14" fmla="*/ 137 w 160"/>
                  <a:gd name="T15" fmla="*/ 42 h 13876"/>
                  <a:gd name="T16" fmla="*/ 129 w 160"/>
                  <a:gd name="T17" fmla="*/ 31 h 13876"/>
                  <a:gd name="T18" fmla="*/ 123 w 160"/>
                  <a:gd name="T19" fmla="*/ 22 h 13876"/>
                  <a:gd name="T20" fmla="*/ 110 w 160"/>
                  <a:gd name="T21" fmla="*/ 10 h 13876"/>
                  <a:gd name="T22" fmla="*/ 95 w 160"/>
                  <a:gd name="T23" fmla="*/ 2 h 13876"/>
                  <a:gd name="T24" fmla="*/ 80 w 160"/>
                  <a:gd name="T25" fmla="*/ 0 h 13876"/>
                  <a:gd name="T26" fmla="*/ 63 w 160"/>
                  <a:gd name="T27" fmla="*/ 2 h 13876"/>
                  <a:gd name="T28" fmla="*/ 48 w 160"/>
                  <a:gd name="T29" fmla="*/ 10 h 13876"/>
                  <a:gd name="T30" fmla="*/ 34 w 160"/>
                  <a:gd name="T31" fmla="*/ 22 h 13876"/>
                  <a:gd name="T32" fmla="*/ 23 w 160"/>
                  <a:gd name="T33" fmla="*/ 42 h 13876"/>
                  <a:gd name="T34" fmla="*/ 11 w 160"/>
                  <a:gd name="T35" fmla="*/ 62 h 13876"/>
                  <a:gd name="T36" fmla="*/ 5 w 160"/>
                  <a:gd name="T37" fmla="*/ 86 h 13876"/>
                  <a:gd name="T38" fmla="*/ 1 w 160"/>
                  <a:gd name="T39" fmla="*/ 111 h 13876"/>
                  <a:gd name="T40" fmla="*/ 0 w 160"/>
                  <a:gd name="T41" fmla="*/ 140 h 13876"/>
                  <a:gd name="T42" fmla="*/ 15 w 160"/>
                  <a:gd name="T43" fmla="*/ 223 h 13876"/>
                  <a:gd name="T44" fmla="*/ 19 w 160"/>
                  <a:gd name="T45" fmla="*/ 232 h 13876"/>
                  <a:gd name="T46" fmla="*/ 19 w 160"/>
                  <a:gd name="T47" fmla="*/ 5933 h 13876"/>
                  <a:gd name="T48" fmla="*/ 19 w 160"/>
                  <a:gd name="T49" fmla="*/ 6892 h 13876"/>
                  <a:gd name="T50" fmla="*/ 19 w 160"/>
                  <a:gd name="T51" fmla="*/ 10703 h 13876"/>
                  <a:gd name="T52" fmla="*/ 19 w 160"/>
                  <a:gd name="T53" fmla="*/ 11653 h 13876"/>
                  <a:gd name="T54" fmla="*/ 19 w 160"/>
                  <a:gd name="T55" fmla="*/ 13876 h 13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0" h="13876">
                    <a:moveTo>
                      <a:pt x="142" y="13876"/>
                    </a:moveTo>
                    <a:lnTo>
                      <a:pt x="142" y="11247"/>
                    </a:lnTo>
                    <a:lnTo>
                      <a:pt x="143" y="227"/>
                    </a:lnTo>
                    <a:lnTo>
                      <a:pt x="160" y="140"/>
                    </a:lnTo>
                    <a:lnTo>
                      <a:pt x="158" y="111"/>
                    </a:lnTo>
                    <a:lnTo>
                      <a:pt x="154" y="86"/>
                    </a:lnTo>
                    <a:lnTo>
                      <a:pt x="145" y="62"/>
                    </a:lnTo>
                    <a:lnTo>
                      <a:pt x="137" y="42"/>
                    </a:lnTo>
                    <a:lnTo>
                      <a:pt x="129" y="31"/>
                    </a:lnTo>
                    <a:lnTo>
                      <a:pt x="123" y="22"/>
                    </a:lnTo>
                    <a:lnTo>
                      <a:pt x="110" y="10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8" y="10"/>
                    </a:lnTo>
                    <a:lnTo>
                      <a:pt x="34" y="22"/>
                    </a:lnTo>
                    <a:lnTo>
                      <a:pt x="23" y="42"/>
                    </a:lnTo>
                    <a:lnTo>
                      <a:pt x="11" y="62"/>
                    </a:lnTo>
                    <a:lnTo>
                      <a:pt x="5" y="86"/>
                    </a:lnTo>
                    <a:lnTo>
                      <a:pt x="1" y="111"/>
                    </a:lnTo>
                    <a:lnTo>
                      <a:pt x="0" y="140"/>
                    </a:lnTo>
                    <a:lnTo>
                      <a:pt x="15" y="223"/>
                    </a:lnTo>
                    <a:lnTo>
                      <a:pt x="19" y="232"/>
                    </a:lnTo>
                    <a:lnTo>
                      <a:pt x="19" y="5933"/>
                    </a:lnTo>
                    <a:lnTo>
                      <a:pt x="19" y="6892"/>
                    </a:lnTo>
                    <a:lnTo>
                      <a:pt x="19" y="10703"/>
                    </a:lnTo>
                    <a:lnTo>
                      <a:pt x="19" y="11653"/>
                    </a:lnTo>
                    <a:lnTo>
                      <a:pt x="19" y="13876"/>
                    </a:lnTo>
                  </a:path>
                </a:pathLst>
              </a:custGeom>
              <a:noFill/>
              <a:ln w="9525" cap="flat" algn="ctr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417" name="Line 609"/>
              <p:cNvSpPr>
                <a:spLocks noChangeShapeType="1"/>
              </p:cNvSpPr>
              <p:nvPr/>
            </p:nvSpPr>
            <p:spPr bwMode="auto">
              <a:xfrm>
                <a:off x="2269" y="-5010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8" name="Line 610"/>
              <p:cNvSpPr>
                <a:spLocks noChangeShapeType="1"/>
              </p:cNvSpPr>
              <p:nvPr/>
            </p:nvSpPr>
            <p:spPr bwMode="auto">
              <a:xfrm>
                <a:off x="2268" y="-3701"/>
                <a:ext cx="148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9" name="Line 611"/>
              <p:cNvSpPr>
                <a:spLocks noChangeShapeType="1"/>
              </p:cNvSpPr>
              <p:nvPr/>
            </p:nvSpPr>
            <p:spPr bwMode="auto">
              <a:xfrm>
                <a:off x="2269" y="-3964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0" name="Line 612"/>
              <p:cNvSpPr>
                <a:spLocks noChangeShapeType="1"/>
              </p:cNvSpPr>
              <p:nvPr/>
            </p:nvSpPr>
            <p:spPr bwMode="auto">
              <a:xfrm>
                <a:off x="2268" y="-3594"/>
                <a:ext cx="148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1" name="Line 613"/>
              <p:cNvSpPr>
                <a:spLocks noChangeShapeType="1"/>
              </p:cNvSpPr>
              <p:nvPr/>
            </p:nvSpPr>
            <p:spPr bwMode="auto">
              <a:xfrm>
                <a:off x="2269" y="-4057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2" name="Line 614"/>
              <p:cNvSpPr>
                <a:spLocks noChangeShapeType="1"/>
              </p:cNvSpPr>
              <p:nvPr/>
            </p:nvSpPr>
            <p:spPr bwMode="auto">
              <a:xfrm>
                <a:off x="2267" y="-4256"/>
                <a:ext cx="149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3" name="Line 615"/>
              <p:cNvSpPr>
                <a:spLocks noChangeShapeType="1"/>
              </p:cNvSpPr>
              <p:nvPr/>
            </p:nvSpPr>
            <p:spPr bwMode="auto">
              <a:xfrm>
                <a:off x="2269" y="-4163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4" name="Line 616"/>
              <p:cNvSpPr>
                <a:spLocks noChangeShapeType="1"/>
              </p:cNvSpPr>
              <p:nvPr/>
            </p:nvSpPr>
            <p:spPr bwMode="auto">
              <a:xfrm>
                <a:off x="2268" y="-3502"/>
                <a:ext cx="148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5" name="Line 617"/>
              <p:cNvSpPr>
                <a:spLocks noChangeShapeType="1"/>
              </p:cNvSpPr>
              <p:nvPr/>
            </p:nvSpPr>
            <p:spPr bwMode="auto">
              <a:xfrm>
                <a:off x="2267" y="-3112"/>
                <a:ext cx="146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6" name="Line 618"/>
              <p:cNvSpPr>
                <a:spLocks noChangeShapeType="1"/>
              </p:cNvSpPr>
              <p:nvPr/>
            </p:nvSpPr>
            <p:spPr bwMode="auto">
              <a:xfrm>
                <a:off x="2264" y="-3309"/>
                <a:ext cx="149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7" name="Line 619"/>
              <p:cNvSpPr>
                <a:spLocks noChangeShapeType="1"/>
              </p:cNvSpPr>
              <p:nvPr/>
            </p:nvSpPr>
            <p:spPr bwMode="auto">
              <a:xfrm>
                <a:off x="2271" y="-4448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8" name="Line 620"/>
              <p:cNvSpPr>
                <a:spLocks noChangeShapeType="1"/>
              </p:cNvSpPr>
              <p:nvPr/>
            </p:nvSpPr>
            <p:spPr bwMode="auto">
              <a:xfrm>
                <a:off x="2267" y="-3217"/>
                <a:ext cx="146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9" name="Line 621"/>
              <p:cNvSpPr>
                <a:spLocks noChangeShapeType="1"/>
              </p:cNvSpPr>
              <p:nvPr/>
            </p:nvSpPr>
            <p:spPr bwMode="auto">
              <a:xfrm>
                <a:off x="2267" y="-3019"/>
                <a:ext cx="146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0" name="Line 622"/>
              <p:cNvSpPr>
                <a:spLocks noChangeShapeType="1"/>
              </p:cNvSpPr>
              <p:nvPr/>
            </p:nvSpPr>
            <p:spPr bwMode="auto">
              <a:xfrm>
                <a:off x="2268" y="-4738"/>
                <a:ext cx="150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1" name="Line 623"/>
              <p:cNvSpPr>
                <a:spLocks noChangeShapeType="1"/>
              </p:cNvSpPr>
              <p:nvPr/>
            </p:nvSpPr>
            <p:spPr bwMode="auto">
              <a:xfrm>
                <a:off x="2269" y="-4917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2" name="Line 624"/>
              <p:cNvSpPr>
                <a:spLocks noChangeShapeType="1"/>
              </p:cNvSpPr>
              <p:nvPr/>
            </p:nvSpPr>
            <p:spPr bwMode="auto">
              <a:xfrm>
                <a:off x="2267" y="-5208"/>
                <a:ext cx="149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3" name="Line 625"/>
              <p:cNvSpPr>
                <a:spLocks noChangeShapeType="1"/>
              </p:cNvSpPr>
              <p:nvPr/>
            </p:nvSpPr>
            <p:spPr bwMode="auto">
              <a:xfrm>
                <a:off x="2266" y="-3793"/>
                <a:ext cx="150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4" name="Line 626"/>
              <p:cNvSpPr>
                <a:spLocks noChangeShapeType="1"/>
              </p:cNvSpPr>
              <p:nvPr/>
            </p:nvSpPr>
            <p:spPr bwMode="auto">
              <a:xfrm>
                <a:off x="2271" y="-5401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5" name="Line 627"/>
              <p:cNvSpPr>
                <a:spLocks noChangeShapeType="1"/>
              </p:cNvSpPr>
              <p:nvPr/>
            </p:nvSpPr>
            <p:spPr bwMode="auto">
              <a:xfrm>
                <a:off x="2271" y="-5493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6" name="Line 628"/>
              <p:cNvSpPr>
                <a:spLocks noChangeShapeType="1"/>
              </p:cNvSpPr>
              <p:nvPr/>
            </p:nvSpPr>
            <p:spPr bwMode="auto">
              <a:xfrm>
                <a:off x="2266" y="-2833"/>
                <a:ext cx="150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7" name="Line 629"/>
              <p:cNvSpPr>
                <a:spLocks noChangeShapeType="1"/>
              </p:cNvSpPr>
              <p:nvPr/>
            </p:nvSpPr>
            <p:spPr bwMode="auto">
              <a:xfrm>
                <a:off x="2269" y="-5116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8" name="Line 630"/>
              <p:cNvSpPr>
                <a:spLocks noChangeShapeType="1"/>
              </p:cNvSpPr>
              <p:nvPr/>
            </p:nvSpPr>
            <p:spPr bwMode="auto">
              <a:xfrm>
                <a:off x="2271" y="-5598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9" name="Line 631"/>
              <p:cNvSpPr>
                <a:spLocks noChangeShapeType="1"/>
              </p:cNvSpPr>
              <p:nvPr/>
            </p:nvSpPr>
            <p:spPr bwMode="auto">
              <a:xfrm>
                <a:off x="2268" y="-5691"/>
                <a:ext cx="150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0" name="Line 632"/>
              <p:cNvSpPr>
                <a:spLocks noChangeShapeType="1"/>
              </p:cNvSpPr>
              <p:nvPr/>
            </p:nvSpPr>
            <p:spPr bwMode="auto">
              <a:xfrm>
                <a:off x="2268" y="-2740"/>
                <a:ext cx="148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1" name="Line 633"/>
              <p:cNvSpPr>
                <a:spLocks noChangeShapeType="1"/>
              </p:cNvSpPr>
              <p:nvPr/>
            </p:nvSpPr>
            <p:spPr bwMode="auto">
              <a:xfrm>
                <a:off x="2268" y="-2543"/>
                <a:ext cx="148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2" name="Line 634"/>
              <p:cNvSpPr>
                <a:spLocks noChangeShapeType="1"/>
              </p:cNvSpPr>
              <p:nvPr/>
            </p:nvSpPr>
            <p:spPr bwMode="auto">
              <a:xfrm>
                <a:off x="2268" y="-2635"/>
                <a:ext cx="148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3" name="Line 635"/>
              <p:cNvSpPr>
                <a:spLocks noChangeShapeType="1"/>
              </p:cNvSpPr>
              <p:nvPr/>
            </p:nvSpPr>
            <p:spPr bwMode="auto">
              <a:xfrm>
                <a:off x="2264" y="-2350"/>
                <a:ext cx="149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4" name="Line 636"/>
              <p:cNvSpPr>
                <a:spLocks noChangeShapeType="1"/>
              </p:cNvSpPr>
              <p:nvPr/>
            </p:nvSpPr>
            <p:spPr bwMode="auto">
              <a:xfrm>
                <a:off x="2269" y="-5970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5" name="Line 637"/>
              <p:cNvSpPr>
                <a:spLocks noChangeShapeType="1"/>
              </p:cNvSpPr>
              <p:nvPr/>
            </p:nvSpPr>
            <p:spPr bwMode="auto">
              <a:xfrm>
                <a:off x="2269" y="-5877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6" name="Line 638"/>
              <p:cNvSpPr>
                <a:spLocks noChangeShapeType="1"/>
              </p:cNvSpPr>
              <p:nvPr/>
            </p:nvSpPr>
            <p:spPr bwMode="auto">
              <a:xfrm>
                <a:off x="2271" y="-6360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7" name="Line 639"/>
              <p:cNvSpPr>
                <a:spLocks noChangeShapeType="1"/>
              </p:cNvSpPr>
              <p:nvPr/>
            </p:nvSpPr>
            <p:spPr bwMode="auto">
              <a:xfrm>
                <a:off x="2271" y="-6452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8" name="Line 640"/>
              <p:cNvSpPr>
                <a:spLocks noChangeShapeType="1"/>
              </p:cNvSpPr>
              <p:nvPr/>
            </p:nvSpPr>
            <p:spPr bwMode="auto">
              <a:xfrm>
                <a:off x="2271" y="-6559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9" name="Line 641"/>
              <p:cNvSpPr>
                <a:spLocks noChangeShapeType="1"/>
              </p:cNvSpPr>
              <p:nvPr/>
            </p:nvSpPr>
            <p:spPr bwMode="auto">
              <a:xfrm>
                <a:off x="2269" y="-6075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0" name="Line 642"/>
              <p:cNvSpPr>
                <a:spLocks noChangeShapeType="1"/>
              </p:cNvSpPr>
              <p:nvPr/>
            </p:nvSpPr>
            <p:spPr bwMode="auto">
              <a:xfrm>
                <a:off x="2271" y="-4541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1" name="Line 643"/>
              <p:cNvSpPr>
                <a:spLocks noChangeShapeType="1"/>
              </p:cNvSpPr>
              <p:nvPr/>
            </p:nvSpPr>
            <p:spPr bwMode="auto">
              <a:xfrm>
                <a:off x="2267" y="-6167"/>
                <a:ext cx="149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2" name="Line 644"/>
              <p:cNvSpPr>
                <a:spLocks noChangeShapeType="1"/>
              </p:cNvSpPr>
              <p:nvPr/>
            </p:nvSpPr>
            <p:spPr bwMode="auto">
              <a:xfrm>
                <a:off x="2271" y="-4646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3" name="Line 645"/>
              <p:cNvSpPr>
                <a:spLocks noChangeShapeType="1"/>
              </p:cNvSpPr>
              <p:nvPr/>
            </p:nvSpPr>
            <p:spPr bwMode="auto">
              <a:xfrm>
                <a:off x="2262" y="-8546"/>
                <a:ext cx="149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4" name="Line 646"/>
              <p:cNvSpPr>
                <a:spLocks noChangeShapeType="1"/>
              </p:cNvSpPr>
              <p:nvPr/>
            </p:nvSpPr>
            <p:spPr bwMode="auto">
              <a:xfrm>
                <a:off x="2267" y="-6830"/>
                <a:ext cx="146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5" name="Line 647"/>
              <p:cNvSpPr>
                <a:spLocks noChangeShapeType="1"/>
              </p:cNvSpPr>
              <p:nvPr/>
            </p:nvSpPr>
            <p:spPr bwMode="auto">
              <a:xfrm>
                <a:off x="2268" y="-6651"/>
                <a:ext cx="150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6" name="Line 648"/>
              <p:cNvSpPr>
                <a:spLocks noChangeShapeType="1"/>
              </p:cNvSpPr>
              <p:nvPr/>
            </p:nvSpPr>
            <p:spPr bwMode="auto">
              <a:xfrm>
                <a:off x="2267" y="-7027"/>
                <a:ext cx="146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7" name="Line 649"/>
              <p:cNvSpPr>
                <a:spLocks noChangeShapeType="1"/>
              </p:cNvSpPr>
              <p:nvPr/>
            </p:nvSpPr>
            <p:spPr bwMode="auto">
              <a:xfrm>
                <a:off x="2267" y="-6922"/>
                <a:ext cx="146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8" name="Line 650"/>
              <p:cNvSpPr>
                <a:spLocks noChangeShapeType="1"/>
              </p:cNvSpPr>
              <p:nvPr/>
            </p:nvSpPr>
            <p:spPr bwMode="auto">
              <a:xfrm>
                <a:off x="2264" y="-7120"/>
                <a:ext cx="149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9" name="Line 651"/>
              <p:cNvSpPr>
                <a:spLocks noChangeShapeType="1"/>
              </p:cNvSpPr>
              <p:nvPr/>
            </p:nvSpPr>
            <p:spPr bwMode="auto">
              <a:xfrm>
                <a:off x="2268" y="-7511"/>
                <a:ext cx="148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0" name="Line 652"/>
              <p:cNvSpPr>
                <a:spLocks noChangeShapeType="1"/>
              </p:cNvSpPr>
              <p:nvPr/>
            </p:nvSpPr>
            <p:spPr bwMode="auto">
              <a:xfrm>
                <a:off x="2266" y="-7604"/>
                <a:ext cx="150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1" name="Line 653"/>
              <p:cNvSpPr>
                <a:spLocks noChangeShapeType="1"/>
              </p:cNvSpPr>
              <p:nvPr/>
            </p:nvSpPr>
            <p:spPr bwMode="auto">
              <a:xfrm>
                <a:off x="2268" y="-7405"/>
                <a:ext cx="148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2" name="Line 654"/>
              <p:cNvSpPr>
                <a:spLocks noChangeShapeType="1"/>
              </p:cNvSpPr>
              <p:nvPr/>
            </p:nvSpPr>
            <p:spPr bwMode="auto">
              <a:xfrm>
                <a:off x="2266" y="1175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3" name="Line 655"/>
              <p:cNvSpPr>
                <a:spLocks noChangeShapeType="1"/>
              </p:cNvSpPr>
              <p:nvPr/>
            </p:nvSpPr>
            <p:spPr bwMode="auto">
              <a:xfrm>
                <a:off x="2268" y="-7313"/>
                <a:ext cx="148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4" name="Line 656"/>
              <p:cNvSpPr>
                <a:spLocks noChangeShapeType="1"/>
              </p:cNvSpPr>
              <p:nvPr/>
            </p:nvSpPr>
            <p:spPr bwMode="auto">
              <a:xfrm>
                <a:off x="2263" y="-7773"/>
                <a:ext cx="146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5" name="Line 657"/>
              <p:cNvSpPr>
                <a:spLocks noChangeShapeType="1"/>
              </p:cNvSpPr>
              <p:nvPr/>
            </p:nvSpPr>
            <p:spPr bwMode="auto">
              <a:xfrm>
                <a:off x="2269" y="699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6" name="Line 658"/>
              <p:cNvSpPr>
                <a:spLocks noChangeShapeType="1"/>
              </p:cNvSpPr>
              <p:nvPr/>
            </p:nvSpPr>
            <p:spPr bwMode="auto">
              <a:xfrm>
                <a:off x="2263" y="-7865"/>
                <a:ext cx="146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7" name="Line 659"/>
              <p:cNvSpPr>
                <a:spLocks noChangeShapeType="1"/>
              </p:cNvSpPr>
              <p:nvPr/>
            </p:nvSpPr>
            <p:spPr bwMode="auto">
              <a:xfrm>
                <a:off x="2269" y="791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8" name="Line 660"/>
              <p:cNvSpPr>
                <a:spLocks noChangeShapeType="1"/>
              </p:cNvSpPr>
              <p:nvPr/>
            </p:nvSpPr>
            <p:spPr bwMode="auto">
              <a:xfrm>
                <a:off x="2263" y="-7971"/>
                <a:ext cx="146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9" name="Line 661"/>
              <p:cNvSpPr>
                <a:spLocks noChangeShapeType="1"/>
              </p:cNvSpPr>
              <p:nvPr/>
            </p:nvSpPr>
            <p:spPr bwMode="auto">
              <a:xfrm>
                <a:off x="2260" y="-8064"/>
                <a:ext cx="149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0" name="Line 662"/>
              <p:cNvSpPr>
                <a:spLocks noChangeShapeType="1"/>
              </p:cNvSpPr>
              <p:nvPr/>
            </p:nvSpPr>
            <p:spPr bwMode="auto">
              <a:xfrm>
                <a:off x="2264" y="-8348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1" name="Line 663"/>
              <p:cNvSpPr>
                <a:spLocks noChangeShapeType="1"/>
              </p:cNvSpPr>
              <p:nvPr/>
            </p:nvSpPr>
            <p:spPr bwMode="auto">
              <a:xfrm>
                <a:off x="2267" y="-2152"/>
                <a:ext cx="146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2" name="Line 664"/>
              <p:cNvSpPr>
                <a:spLocks noChangeShapeType="1"/>
              </p:cNvSpPr>
              <p:nvPr/>
            </p:nvSpPr>
            <p:spPr bwMode="auto">
              <a:xfrm>
                <a:off x="2266" y="-1888"/>
                <a:ext cx="150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3" name="Line 665"/>
              <p:cNvSpPr>
                <a:spLocks noChangeShapeType="1"/>
              </p:cNvSpPr>
              <p:nvPr/>
            </p:nvSpPr>
            <p:spPr bwMode="auto">
              <a:xfrm>
                <a:off x="2264" y="-8454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4" name="Line 666"/>
              <p:cNvSpPr>
                <a:spLocks noChangeShapeType="1"/>
              </p:cNvSpPr>
              <p:nvPr/>
            </p:nvSpPr>
            <p:spPr bwMode="auto">
              <a:xfrm>
                <a:off x="2264" y="-1404"/>
                <a:ext cx="149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5" name="Line 667"/>
              <p:cNvSpPr>
                <a:spLocks noChangeShapeType="1"/>
              </p:cNvSpPr>
              <p:nvPr/>
            </p:nvSpPr>
            <p:spPr bwMode="auto">
              <a:xfrm>
                <a:off x="2264" y="-8255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6" name="Line 668"/>
              <p:cNvSpPr>
                <a:spLocks noChangeShapeType="1"/>
              </p:cNvSpPr>
              <p:nvPr/>
            </p:nvSpPr>
            <p:spPr bwMode="auto">
              <a:xfrm>
                <a:off x="2267" y="-2258"/>
                <a:ext cx="146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7" name="Line 669"/>
              <p:cNvSpPr>
                <a:spLocks noChangeShapeType="1"/>
              </p:cNvSpPr>
              <p:nvPr/>
            </p:nvSpPr>
            <p:spPr bwMode="auto">
              <a:xfrm>
                <a:off x="2268" y="-1689"/>
                <a:ext cx="148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8" name="Line 670"/>
              <p:cNvSpPr>
                <a:spLocks noChangeShapeType="1"/>
              </p:cNvSpPr>
              <p:nvPr/>
            </p:nvSpPr>
            <p:spPr bwMode="auto">
              <a:xfrm>
                <a:off x="2268" y="-1597"/>
                <a:ext cx="148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9" name="Line 671"/>
              <p:cNvSpPr>
                <a:spLocks noChangeShapeType="1"/>
              </p:cNvSpPr>
              <p:nvPr/>
            </p:nvSpPr>
            <p:spPr bwMode="auto">
              <a:xfrm>
                <a:off x="2267" y="-2059"/>
                <a:ext cx="146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0" name="Line 672"/>
              <p:cNvSpPr>
                <a:spLocks noChangeShapeType="1"/>
              </p:cNvSpPr>
              <p:nvPr/>
            </p:nvSpPr>
            <p:spPr bwMode="auto">
              <a:xfrm>
                <a:off x="2268" y="-1795"/>
                <a:ext cx="148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1" name="Line 673"/>
              <p:cNvSpPr>
                <a:spLocks noChangeShapeType="1"/>
              </p:cNvSpPr>
              <p:nvPr/>
            </p:nvSpPr>
            <p:spPr bwMode="auto">
              <a:xfrm>
                <a:off x="2267" y="2702"/>
                <a:ext cx="146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2" name="Line 674"/>
              <p:cNvSpPr>
                <a:spLocks noChangeShapeType="1"/>
              </p:cNvSpPr>
              <p:nvPr/>
            </p:nvSpPr>
            <p:spPr bwMode="auto">
              <a:xfrm>
                <a:off x="2267" y="2608"/>
                <a:ext cx="146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3" name="Line 675"/>
              <p:cNvSpPr>
                <a:spLocks noChangeShapeType="1"/>
              </p:cNvSpPr>
              <p:nvPr/>
            </p:nvSpPr>
            <p:spPr bwMode="auto">
              <a:xfrm>
                <a:off x="2267" y="2503"/>
                <a:ext cx="146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4" name="Line 676"/>
              <p:cNvSpPr>
                <a:spLocks noChangeShapeType="1"/>
              </p:cNvSpPr>
              <p:nvPr/>
            </p:nvSpPr>
            <p:spPr bwMode="auto">
              <a:xfrm>
                <a:off x="2268" y="2125"/>
                <a:ext cx="148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5" name="Line 677"/>
              <p:cNvSpPr>
                <a:spLocks noChangeShapeType="1"/>
              </p:cNvSpPr>
              <p:nvPr/>
            </p:nvSpPr>
            <p:spPr bwMode="auto">
              <a:xfrm>
                <a:off x="2268" y="2020"/>
                <a:ext cx="148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6" name="Line 678"/>
              <p:cNvSpPr>
                <a:spLocks noChangeShapeType="1"/>
              </p:cNvSpPr>
              <p:nvPr/>
            </p:nvSpPr>
            <p:spPr bwMode="auto">
              <a:xfrm>
                <a:off x="2268" y="2218"/>
                <a:ext cx="148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7" name="Line 679"/>
              <p:cNvSpPr>
                <a:spLocks noChangeShapeType="1"/>
              </p:cNvSpPr>
              <p:nvPr/>
            </p:nvSpPr>
            <p:spPr bwMode="auto">
              <a:xfrm>
                <a:off x="2264" y="2410"/>
                <a:ext cx="149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8" name="Line 680"/>
              <p:cNvSpPr>
                <a:spLocks noChangeShapeType="1"/>
              </p:cNvSpPr>
              <p:nvPr/>
            </p:nvSpPr>
            <p:spPr bwMode="auto">
              <a:xfrm>
                <a:off x="2269" y="594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9" name="Line 681"/>
              <p:cNvSpPr>
                <a:spLocks noChangeShapeType="1"/>
              </p:cNvSpPr>
              <p:nvPr/>
            </p:nvSpPr>
            <p:spPr bwMode="auto">
              <a:xfrm>
                <a:off x="2267" y="-1114"/>
                <a:ext cx="146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0" name="Line 682"/>
              <p:cNvSpPr>
                <a:spLocks noChangeShapeType="1"/>
              </p:cNvSpPr>
              <p:nvPr/>
            </p:nvSpPr>
            <p:spPr bwMode="auto">
              <a:xfrm>
                <a:off x="2264" y="1752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1" name="Line 683"/>
              <p:cNvSpPr>
                <a:spLocks noChangeShapeType="1"/>
              </p:cNvSpPr>
              <p:nvPr/>
            </p:nvSpPr>
            <p:spPr bwMode="auto">
              <a:xfrm>
                <a:off x="2264" y="1659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2" name="Line 684"/>
              <p:cNvSpPr>
                <a:spLocks noChangeShapeType="1"/>
              </p:cNvSpPr>
              <p:nvPr/>
            </p:nvSpPr>
            <p:spPr bwMode="auto">
              <a:xfrm>
                <a:off x="2266" y="1927"/>
                <a:ext cx="150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3" name="Line 685"/>
              <p:cNvSpPr>
                <a:spLocks noChangeShapeType="1"/>
              </p:cNvSpPr>
              <p:nvPr/>
            </p:nvSpPr>
            <p:spPr bwMode="auto">
              <a:xfrm>
                <a:off x="2264" y="1553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4" name="Line 686"/>
              <p:cNvSpPr>
                <a:spLocks noChangeShapeType="1"/>
              </p:cNvSpPr>
              <p:nvPr/>
            </p:nvSpPr>
            <p:spPr bwMode="auto">
              <a:xfrm>
                <a:off x="2268" y="-928"/>
                <a:ext cx="150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5" name="Line 687"/>
              <p:cNvSpPr>
                <a:spLocks noChangeShapeType="1"/>
              </p:cNvSpPr>
              <p:nvPr/>
            </p:nvSpPr>
            <p:spPr bwMode="auto">
              <a:xfrm>
                <a:off x="2271" y="-835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6" name="Line 688"/>
              <p:cNvSpPr>
                <a:spLocks noChangeShapeType="1"/>
              </p:cNvSpPr>
              <p:nvPr/>
            </p:nvSpPr>
            <p:spPr bwMode="auto">
              <a:xfrm>
                <a:off x="2271" y="-730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7" name="Line 689"/>
              <p:cNvSpPr>
                <a:spLocks noChangeShapeType="1"/>
              </p:cNvSpPr>
              <p:nvPr/>
            </p:nvSpPr>
            <p:spPr bwMode="auto">
              <a:xfrm>
                <a:off x="2267" y="-445"/>
                <a:ext cx="149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8" name="Line 690"/>
              <p:cNvSpPr>
                <a:spLocks noChangeShapeType="1"/>
              </p:cNvSpPr>
              <p:nvPr/>
            </p:nvSpPr>
            <p:spPr bwMode="auto">
              <a:xfrm>
                <a:off x="2271" y="-638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9" name="Line 691"/>
              <p:cNvSpPr>
                <a:spLocks noChangeShapeType="1"/>
              </p:cNvSpPr>
              <p:nvPr/>
            </p:nvSpPr>
            <p:spPr bwMode="auto">
              <a:xfrm>
                <a:off x="2266" y="1268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0" name="Line 692"/>
              <p:cNvSpPr>
                <a:spLocks noChangeShapeType="1"/>
              </p:cNvSpPr>
              <p:nvPr/>
            </p:nvSpPr>
            <p:spPr bwMode="auto">
              <a:xfrm>
                <a:off x="2262" y="1460"/>
                <a:ext cx="149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1" name="Line 693"/>
              <p:cNvSpPr>
                <a:spLocks noChangeShapeType="1"/>
              </p:cNvSpPr>
              <p:nvPr/>
            </p:nvSpPr>
            <p:spPr bwMode="auto">
              <a:xfrm>
                <a:off x="2266" y="1070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2" name="Line 694"/>
              <p:cNvSpPr>
                <a:spLocks noChangeShapeType="1"/>
              </p:cNvSpPr>
              <p:nvPr/>
            </p:nvSpPr>
            <p:spPr bwMode="auto">
              <a:xfrm>
                <a:off x="2267" y="-1206"/>
                <a:ext cx="146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3" name="Line 695"/>
              <p:cNvSpPr>
                <a:spLocks noChangeShapeType="1"/>
              </p:cNvSpPr>
              <p:nvPr/>
            </p:nvSpPr>
            <p:spPr bwMode="auto">
              <a:xfrm>
                <a:off x="2264" y="978"/>
                <a:ext cx="149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4" name="Line 696"/>
              <p:cNvSpPr>
                <a:spLocks noChangeShapeType="1"/>
              </p:cNvSpPr>
              <p:nvPr/>
            </p:nvSpPr>
            <p:spPr bwMode="auto">
              <a:xfrm>
                <a:off x="2267" y="-1311"/>
                <a:ext cx="146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5" name="Line 697"/>
              <p:cNvSpPr>
                <a:spLocks noChangeShapeType="1"/>
              </p:cNvSpPr>
              <p:nvPr/>
            </p:nvSpPr>
            <p:spPr bwMode="auto">
              <a:xfrm>
                <a:off x="2271" y="110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6" name="Line 698"/>
              <p:cNvSpPr>
                <a:spLocks noChangeShapeType="1"/>
              </p:cNvSpPr>
              <p:nvPr/>
            </p:nvSpPr>
            <p:spPr bwMode="auto">
              <a:xfrm>
                <a:off x="2269" y="-246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7" name="Line 699"/>
              <p:cNvSpPr>
                <a:spLocks noChangeShapeType="1"/>
              </p:cNvSpPr>
              <p:nvPr/>
            </p:nvSpPr>
            <p:spPr bwMode="auto">
              <a:xfrm>
                <a:off x="2271" y="309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8" name="Line 700"/>
              <p:cNvSpPr>
                <a:spLocks noChangeShapeType="1"/>
              </p:cNvSpPr>
              <p:nvPr/>
            </p:nvSpPr>
            <p:spPr bwMode="auto">
              <a:xfrm>
                <a:off x="2267" y="501"/>
                <a:ext cx="149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9" name="Line 701"/>
              <p:cNvSpPr>
                <a:spLocks noChangeShapeType="1"/>
              </p:cNvSpPr>
              <p:nvPr/>
            </p:nvSpPr>
            <p:spPr bwMode="auto">
              <a:xfrm>
                <a:off x="2269" y="-353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0" name="Line 702"/>
              <p:cNvSpPr>
                <a:spLocks noChangeShapeType="1"/>
              </p:cNvSpPr>
              <p:nvPr/>
            </p:nvSpPr>
            <p:spPr bwMode="auto">
              <a:xfrm>
                <a:off x="2268" y="18"/>
                <a:ext cx="150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1" name="Line 703"/>
              <p:cNvSpPr>
                <a:spLocks noChangeShapeType="1"/>
              </p:cNvSpPr>
              <p:nvPr/>
            </p:nvSpPr>
            <p:spPr bwMode="auto">
              <a:xfrm>
                <a:off x="2269" y="-154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2" name="Line 704"/>
              <p:cNvSpPr>
                <a:spLocks noChangeShapeType="1"/>
              </p:cNvSpPr>
              <p:nvPr/>
            </p:nvSpPr>
            <p:spPr bwMode="auto">
              <a:xfrm>
                <a:off x="2271" y="216"/>
                <a:ext cx="147" cy="1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3" name="Line 705"/>
              <p:cNvSpPr>
                <a:spLocks noChangeShapeType="1"/>
              </p:cNvSpPr>
              <p:nvPr/>
            </p:nvSpPr>
            <p:spPr bwMode="auto">
              <a:xfrm flipH="1">
                <a:off x="2235" y="2794"/>
                <a:ext cx="181" cy="1"/>
              </a:xfrm>
              <a:prstGeom prst="line">
                <a:avLst/>
              </a:prstGeom>
              <a:noFill/>
              <a:ln w="3175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4" name="Line 706"/>
              <p:cNvSpPr>
                <a:spLocks noChangeShapeType="1"/>
              </p:cNvSpPr>
              <p:nvPr/>
            </p:nvSpPr>
            <p:spPr bwMode="auto">
              <a:xfrm>
                <a:off x="2278" y="-6737"/>
                <a:ext cx="138" cy="5"/>
              </a:xfrm>
              <a:prstGeom prst="line">
                <a:avLst/>
              </a:prstGeom>
              <a:noFill/>
              <a:ln w="3175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5" name="Freeform 707"/>
              <p:cNvSpPr>
                <a:spLocks/>
              </p:cNvSpPr>
              <p:nvPr/>
            </p:nvSpPr>
            <p:spPr bwMode="auto">
              <a:xfrm>
                <a:off x="2239" y="-4826"/>
                <a:ext cx="180" cy="1"/>
              </a:xfrm>
              <a:custGeom>
                <a:avLst/>
                <a:gdLst>
                  <a:gd name="T0" fmla="*/ 180 w 180"/>
                  <a:gd name="T1" fmla="*/ 1 h 1"/>
                  <a:gd name="T2" fmla="*/ 50 w 180"/>
                  <a:gd name="T3" fmla="*/ 0 h 1"/>
                  <a:gd name="T4" fmla="*/ 0 w 180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0" h="1">
                    <a:moveTo>
                      <a:pt x="180" y="1"/>
                    </a:moveTo>
                    <a:lnTo>
                      <a:pt x="50" y="0"/>
                    </a:lnTo>
                    <a:lnTo>
                      <a:pt x="0" y="1"/>
                    </a:lnTo>
                  </a:path>
                </a:pathLst>
              </a:custGeom>
              <a:noFill/>
              <a:ln w="3175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16" name="Line 708"/>
              <p:cNvSpPr>
                <a:spLocks noChangeShapeType="1"/>
              </p:cNvSpPr>
              <p:nvPr/>
            </p:nvSpPr>
            <p:spPr bwMode="auto">
              <a:xfrm>
                <a:off x="2254" y="-7212"/>
                <a:ext cx="159" cy="1"/>
              </a:xfrm>
              <a:prstGeom prst="line">
                <a:avLst/>
              </a:prstGeom>
              <a:noFill/>
              <a:ln w="3175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7" name="Line 709"/>
              <p:cNvSpPr>
                <a:spLocks noChangeShapeType="1"/>
              </p:cNvSpPr>
              <p:nvPr/>
            </p:nvSpPr>
            <p:spPr bwMode="auto">
              <a:xfrm flipH="1">
                <a:off x="2233" y="1842"/>
                <a:ext cx="180" cy="2"/>
              </a:xfrm>
              <a:prstGeom prst="line">
                <a:avLst/>
              </a:prstGeom>
              <a:noFill/>
              <a:ln w="3175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8" name="Freeform 710"/>
              <p:cNvSpPr>
                <a:spLocks/>
              </p:cNvSpPr>
              <p:nvPr/>
            </p:nvSpPr>
            <p:spPr bwMode="auto">
              <a:xfrm>
                <a:off x="2277" y="-10079"/>
                <a:ext cx="422" cy="432"/>
              </a:xfrm>
              <a:custGeom>
                <a:avLst/>
                <a:gdLst>
                  <a:gd name="T0" fmla="*/ 303 w 422"/>
                  <a:gd name="T1" fmla="*/ 427 h 432"/>
                  <a:gd name="T2" fmla="*/ 312 w 422"/>
                  <a:gd name="T3" fmla="*/ 424 h 432"/>
                  <a:gd name="T4" fmla="*/ 328 w 422"/>
                  <a:gd name="T5" fmla="*/ 412 h 432"/>
                  <a:gd name="T6" fmla="*/ 350 w 422"/>
                  <a:gd name="T7" fmla="*/ 391 h 432"/>
                  <a:gd name="T8" fmla="*/ 354 w 422"/>
                  <a:gd name="T9" fmla="*/ 387 h 432"/>
                  <a:gd name="T10" fmla="*/ 365 w 422"/>
                  <a:gd name="T11" fmla="*/ 375 h 432"/>
                  <a:gd name="T12" fmla="*/ 385 w 422"/>
                  <a:gd name="T13" fmla="*/ 349 h 432"/>
                  <a:gd name="T14" fmla="*/ 393 w 422"/>
                  <a:gd name="T15" fmla="*/ 334 h 432"/>
                  <a:gd name="T16" fmla="*/ 397 w 422"/>
                  <a:gd name="T17" fmla="*/ 330 h 432"/>
                  <a:gd name="T18" fmla="*/ 405 w 422"/>
                  <a:gd name="T19" fmla="*/ 311 h 432"/>
                  <a:gd name="T20" fmla="*/ 412 w 422"/>
                  <a:gd name="T21" fmla="*/ 290 h 432"/>
                  <a:gd name="T22" fmla="*/ 420 w 422"/>
                  <a:gd name="T23" fmla="*/ 246 h 432"/>
                  <a:gd name="T24" fmla="*/ 422 w 422"/>
                  <a:gd name="T25" fmla="*/ 225 h 432"/>
                  <a:gd name="T26" fmla="*/ 417 w 422"/>
                  <a:gd name="T27" fmla="*/ 180 h 432"/>
                  <a:gd name="T28" fmla="*/ 405 w 422"/>
                  <a:gd name="T29" fmla="*/ 139 h 432"/>
                  <a:gd name="T30" fmla="*/ 385 w 422"/>
                  <a:gd name="T31" fmla="*/ 100 h 432"/>
                  <a:gd name="T32" fmla="*/ 359 w 422"/>
                  <a:gd name="T33" fmla="*/ 66 h 432"/>
                  <a:gd name="T34" fmla="*/ 327 w 422"/>
                  <a:gd name="T35" fmla="*/ 36 h 432"/>
                  <a:gd name="T36" fmla="*/ 291 w 422"/>
                  <a:gd name="T37" fmla="*/ 16 h 432"/>
                  <a:gd name="T38" fmla="*/ 253 w 422"/>
                  <a:gd name="T39" fmla="*/ 4 h 432"/>
                  <a:gd name="T40" fmla="*/ 211 w 422"/>
                  <a:gd name="T41" fmla="*/ 0 h 432"/>
                  <a:gd name="T42" fmla="*/ 169 w 422"/>
                  <a:gd name="T43" fmla="*/ 4 h 432"/>
                  <a:gd name="T44" fmla="*/ 130 w 422"/>
                  <a:gd name="T45" fmla="*/ 16 h 432"/>
                  <a:gd name="T46" fmla="*/ 94 w 422"/>
                  <a:gd name="T47" fmla="*/ 36 h 432"/>
                  <a:gd name="T48" fmla="*/ 61 w 422"/>
                  <a:gd name="T49" fmla="*/ 66 h 432"/>
                  <a:gd name="T50" fmla="*/ 34 w 422"/>
                  <a:gd name="T51" fmla="*/ 100 h 432"/>
                  <a:gd name="T52" fmla="*/ 4 w 422"/>
                  <a:gd name="T53" fmla="*/ 180 h 432"/>
                  <a:gd name="T54" fmla="*/ 0 w 422"/>
                  <a:gd name="T55" fmla="*/ 225 h 432"/>
                  <a:gd name="T56" fmla="*/ 4 w 422"/>
                  <a:gd name="T57" fmla="*/ 269 h 432"/>
                  <a:gd name="T58" fmla="*/ 15 w 422"/>
                  <a:gd name="T59" fmla="*/ 311 h 432"/>
                  <a:gd name="T60" fmla="*/ 34 w 422"/>
                  <a:gd name="T61" fmla="*/ 349 h 432"/>
                  <a:gd name="T62" fmla="*/ 61 w 422"/>
                  <a:gd name="T63" fmla="*/ 385 h 432"/>
                  <a:gd name="T64" fmla="*/ 91 w 422"/>
                  <a:gd name="T65" fmla="*/ 412 h 432"/>
                  <a:gd name="T66" fmla="*/ 126 w 422"/>
                  <a:gd name="T67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432">
                    <a:moveTo>
                      <a:pt x="295" y="432"/>
                    </a:moveTo>
                    <a:lnTo>
                      <a:pt x="303" y="427"/>
                    </a:lnTo>
                    <a:lnTo>
                      <a:pt x="307" y="425"/>
                    </a:lnTo>
                    <a:lnTo>
                      <a:pt x="312" y="424"/>
                    </a:lnTo>
                    <a:lnTo>
                      <a:pt x="319" y="417"/>
                    </a:lnTo>
                    <a:lnTo>
                      <a:pt x="328" y="412"/>
                    </a:lnTo>
                    <a:lnTo>
                      <a:pt x="343" y="399"/>
                    </a:lnTo>
                    <a:lnTo>
                      <a:pt x="350" y="391"/>
                    </a:lnTo>
                    <a:lnTo>
                      <a:pt x="352" y="389"/>
                    </a:lnTo>
                    <a:lnTo>
                      <a:pt x="354" y="387"/>
                    </a:lnTo>
                    <a:lnTo>
                      <a:pt x="359" y="385"/>
                    </a:lnTo>
                    <a:lnTo>
                      <a:pt x="365" y="375"/>
                    </a:lnTo>
                    <a:lnTo>
                      <a:pt x="373" y="366"/>
                    </a:lnTo>
                    <a:lnTo>
                      <a:pt x="385" y="349"/>
                    </a:lnTo>
                    <a:lnTo>
                      <a:pt x="390" y="339"/>
                    </a:lnTo>
                    <a:lnTo>
                      <a:pt x="393" y="334"/>
                    </a:lnTo>
                    <a:lnTo>
                      <a:pt x="394" y="331"/>
                    </a:lnTo>
                    <a:lnTo>
                      <a:pt x="397" y="330"/>
                    </a:lnTo>
                    <a:lnTo>
                      <a:pt x="400" y="320"/>
                    </a:lnTo>
                    <a:lnTo>
                      <a:pt x="405" y="311"/>
                    </a:lnTo>
                    <a:lnTo>
                      <a:pt x="408" y="300"/>
                    </a:lnTo>
                    <a:lnTo>
                      <a:pt x="412" y="290"/>
                    </a:lnTo>
                    <a:lnTo>
                      <a:pt x="417" y="269"/>
                    </a:lnTo>
                    <a:lnTo>
                      <a:pt x="420" y="246"/>
                    </a:lnTo>
                    <a:lnTo>
                      <a:pt x="420" y="235"/>
                    </a:lnTo>
                    <a:lnTo>
                      <a:pt x="422" y="225"/>
                    </a:lnTo>
                    <a:lnTo>
                      <a:pt x="420" y="201"/>
                    </a:lnTo>
                    <a:lnTo>
                      <a:pt x="417" y="180"/>
                    </a:lnTo>
                    <a:lnTo>
                      <a:pt x="412" y="159"/>
                    </a:lnTo>
                    <a:lnTo>
                      <a:pt x="405" y="139"/>
                    </a:lnTo>
                    <a:lnTo>
                      <a:pt x="397" y="119"/>
                    </a:lnTo>
                    <a:lnTo>
                      <a:pt x="385" y="100"/>
                    </a:lnTo>
                    <a:lnTo>
                      <a:pt x="373" y="82"/>
                    </a:lnTo>
                    <a:lnTo>
                      <a:pt x="359" y="66"/>
                    </a:lnTo>
                    <a:lnTo>
                      <a:pt x="343" y="50"/>
                    </a:lnTo>
                    <a:lnTo>
                      <a:pt x="327" y="36"/>
                    </a:lnTo>
                    <a:lnTo>
                      <a:pt x="309" y="25"/>
                    </a:lnTo>
                    <a:lnTo>
                      <a:pt x="291" y="16"/>
                    </a:lnTo>
                    <a:lnTo>
                      <a:pt x="271" y="7"/>
                    </a:lnTo>
                    <a:lnTo>
                      <a:pt x="253" y="4"/>
                    </a:lnTo>
                    <a:lnTo>
                      <a:pt x="231" y="0"/>
                    </a:lnTo>
                    <a:lnTo>
                      <a:pt x="211" y="0"/>
                    </a:lnTo>
                    <a:lnTo>
                      <a:pt x="189" y="0"/>
                    </a:lnTo>
                    <a:lnTo>
                      <a:pt x="169" y="4"/>
                    </a:lnTo>
                    <a:lnTo>
                      <a:pt x="149" y="7"/>
                    </a:lnTo>
                    <a:lnTo>
                      <a:pt x="130" y="16"/>
                    </a:lnTo>
                    <a:lnTo>
                      <a:pt x="111" y="25"/>
                    </a:lnTo>
                    <a:lnTo>
                      <a:pt x="94" y="36"/>
                    </a:lnTo>
                    <a:lnTo>
                      <a:pt x="76" y="50"/>
                    </a:lnTo>
                    <a:lnTo>
                      <a:pt x="61" y="66"/>
                    </a:lnTo>
                    <a:lnTo>
                      <a:pt x="45" y="82"/>
                    </a:lnTo>
                    <a:lnTo>
                      <a:pt x="34" y="100"/>
                    </a:lnTo>
                    <a:lnTo>
                      <a:pt x="15" y="139"/>
                    </a:lnTo>
                    <a:lnTo>
                      <a:pt x="4" y="180"/>
                    </a:lnTo>
                    <a:lnTo>
                      <a:pt x="0" y="201"/>
                    </a:lnTo>
                    <a:lnTo>
                      <a:pt x="0" y="225"/>
                    </a:lnTo>
                    <a:lnTo>
                      <a:pt x="0" y="246"/>
                    </a:lnTo>
                    <a:lnTo>
                      <a:pt x="4" y="269"/>
                    </a:lnTo>
                    <a:lnTo>
                      <a:pt x="7" y="290"/>
                    </a:lnTo>
                    <a:lnTo>
                      <a:pt x="15" y="311"/>
                    </a:lnTo>
                    <a:lnTo>
                      <a:pt x="22" y="330"/>
                    </a:lnTo>
                    <a:lnTo>
                      <a:pt x="34" y="349"/>
                    </a:lnTo>
                    <a:lnTo>
                      <a:pt x="45" y="366"/>
                    </a:lnTo>
                    <a:lnTo>
                      <a:pt x="61" y="385"/>
                    </a:lnTo>
                    <a:lnTo>
                      <a:pt x="75" y="399"/>
                    </a:lnTo>
                    <a:lnTo>
                      <a:pt x="91" y="412"/>
                    </a:lnTo>
                    <a:lnTo>
                      <a:pt x="107" y="424"/>
                    </a:lnTo>
                    <a:lnTo>
                      <a:pt x="126" y="432"/>
                    </a:lnTo>
                  </a:path>
                </a:pathLst>
              </a:custGeom>
              <a:noFill/>
              <a:ln w="3175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19" name="Line 711"/>
              <p:cNvSpPr>
                <a:spLocks noChangeShapeType="1"/>
              </p:cNvSpPr>
              <p:nvPr/>
            </p:nvSpPr>
            <p:spPr bwMode="auto">
              <a:xfrm>
                <a:off x="2257" y="-538"/>
                <a:ext cx="26" cy="1"/>
              </a:xfrm>
              <a:prstGeom prst="line">
                <a:avLst/>
              </a:prstGeom>
              <a:noFill/>
              <a:ln w="3175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0" name="Line 712"/>
              <p:cNvSpPr>
                <a:spLocks noChangeShapeType="1"/>
              </p:cNvSpPr>
              <p:nvPr/>
            </p:nvSpPr>
            <p:spPr bwMode="auto">
              <a:xfrm>
                <a:off x="2252" y="-3402"/>
                <a:ext cx="159" cy="1"/>
              </a:xfrm>
              <a:prstGeom prst="line">
                <a:avLst/>
              </a:prstGeom>
              <a:noFill/>
              <a:ln w="3175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1" name="Line 713"/>
              <p:cNvSpPr>
                <a:spLocks noChangeShapeType="1"/>
              </p:cNvSpPr>
              <p:nvPr/>
            </p:nvSpPr>
            <p:spPr bwMode="auto">
              <a:xfrm>
                <a:off x="2252" y="1368"/>
                <a:ext cx="22" cy="1"/>
              </a:xfrm>
              <a:prstGeom prst="line">
                <a:avLst/>
              </a:prstGeom>
              <a:noFill/>
              <a:ln w="3175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2" name="Line 714"/>
              <p:cNvSpPr>
                <a:spLocks noChangeShapeType="1"/>
              </p:cNvSpPr>
              <p:nvPr/>
            </p:nvSpPr>
            <p:spPr bwMode="auto">
              <a:xfrm>
                <a:off x="2407" y="1368"/>
                <a:ext cx="4" cy="1"/>
              </a:xfrm>
              <a:prstGeom prst="line">
                <a:avLst/>
              </a:prstGeom>
              <a:noFill/>
              <a:ln w="3175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3" name="Line 715"/>
              <p:cNvSpPr>
                <a:spLocks noChangeShapeType="1"/>
              </p:cNvSpPr>
              <p:nvPr/>
            </p:nvSpPr>
            <p:spPr bwMode="auto">
              <a:xfrm>
                <a:off x="2257" y="-5301"/>
                <a:ext cx="159" cy="1"/>
              </a:xfrm>
              <a:prstGeom prst="line">
                <a:avLst/>
              </a:prstGeom>
              <a:noFill/>
              <a:ln w="3175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4" name="Line 716"/>
              <p:cNvSpPr>
                <a:spLocks noChangeShapeType="1"/>
              </p:cNvSpPr>
              <p:nvPr/>
            </p:nvSpPr>
            <p:spPr bwMode="auto">
              <a:xfrm>
                <a:off x="2254" y="2318"/>
                <a:ext cx="159" cy="1"/>
              </a:xfrm>
              <a:prstGeom prst="line">
                <a:avLst/>
              </a:prstGeom>
              <a:noFill/>
              <a:ln w="3175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5" name="Freeform 717"/>
              <p:cNvSpPr>
                <a:spLocks/>
              </p:cNvSpPr>
              <p:nvPr/>
            </p:nvSpPr>
            <p:spPr bwMode="auto">
              <a:xfrm>
                <a:off x="2239" y="-5785"/>
                <a:ext cx="180" cy="2"/>
              </a:xfrm>
              <a:custGeom>
                <a:avLst/>
                <a:gdLst>
                  <a:gd name="T0" fmla="*/ 0 w 180"/>
                  <a:gd name="T1" fmla="*/ 2 h 2"/>
                  <a:gd name="T2" fmla="*/ 27 w 180"/>
                  <a:gd name="T3" fmla="*/ 0 h 2"/>
                  <a:gd name="T4" fmla="*/ 50 w 180"/>
                  <a:gd name="T5" fmla="*/ 0 h 2"/>
                  <a:gd name="T6" fmla="*/ 180 w 180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2">
                    <a:moveTo>
                      <a:pt x="0" y="2"/>
                    </a:moveTo>
                    <a:lnTo>
                      <a:pt x="27" y="0"/>
                    </a:lnTo>
                    <a:lnTo>
                      <a:pt x="50" y="0"/>
                    </a:lnTo>
                    <a:lnTo>
                      <a:pt x="180" y="2"/>
                    </a:lnTo>
                  </a:path>
                </a:pathLst>
              </a:custGeom>
              <a:noFill/>
              <a:ln w="3175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26" name="Freeform 718"/>
              <p:cNvSpPr>
                <a:spLocks/>
              </p:cNvSpPr>
              <p:nvPr/>
            </p:nvSpPr>
            <p:spPr bwMode="auto">
              <a:xfrm>
                <a:off x="2239" y="-62"/>
                <a:ext cx="180" cy="1"/>
              </a:xfrm>
              <a:custGeom>
                <a:avLst/>
                <a:gdLst>
                  <a:gd name="T0" fmla="*/ 180 w 180"/>
                  <a:gd name="T1" fmla="*/ 1 h 1"/>
                  <a:gd name="T2" fmla="*/ 50 w 180"/>
                  <a:gd name="T3" fmla="*/ 0 h 1"/>
                  <a:gd name="T4" fmla="*/ 0 w 180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0" h="1">
                    <a:moveTo>
                      <a:pt x="180" y="1"/>
                    </a:moveTo>
                    <a:lnTo>
                      <a:pt x="50" y="0"/>
                    </a:lnTo>
                    <a:lnTo>
                      <a:pt x="0" y="1"/>
                    </a:lnTo>
                  </a:path>
                </a:pathLst>
              </a:custGeom>
              <a:noFill/>
              <a:ln w="3175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27" name="Freeform 719"/>
              <p:cNvSpPr>
                <a:spLocks/>
              </p:cNvSpPr>
              <p:nvPr/>
            </p:nvSpPr>
            <p:spPr bwMode="auto">
              <a:xfrm>
                <a:off x="2235" y="-1020"/>
                <a:ext cx="181" cy="4"/>
              </a:xfrm>
              <a:custGeom>
                <a:avLst/>
                <a:gdLst>
                  <a:gd name="T0" fmla="*/ 0 w 181"/>
                  <a:gd name="T1" fmla="*/ 0 h 4"/>
                  <a:gd name="T2" fmla="*/ 68 w 181"/>
                  <a:gd name="T3" fmla="*/ 2 h 4"/>
                  <a:gd name="T4" fmla="*/ 181 w 18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" h="4">
                    <a:moveTo>
                      <a:pt x="0" y="0"/>
                    </a:moveTo>
                    <a:lnTo>
                      <a:pt x="68" y="2"/>
                    </a:lnTo>
                    <a:lnTo>
                      <a:pt x="181" y="4"/>
                    </a:lnTo>
                  </a:path>
                </a:pathLst>
              </a:custGeom>
              <a:noFill/>
              <a:ln w="3175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28" name="Line 720"/>
              <p:cNvSpPr>
                <a:spLocks noChangeShapeType="1"/>
              </p:cNvSpPr>
              <p:nvPr/>
            </p:nvSpPr>
            <p:spPr bwMode="auto">
              <a:xfrm flipH="1" flipV="1">
                <a:off x="2235" y="-2925"/>
                <a:ext cx="181" cy="3"/>
              </a:xfrm>
              <a:prstGeom prst="line">
                <a:avLst/>
              </a:prstGeom>
              <a:noFill/>
              <a:ln w="3175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9" name="Freeform 721"/>
              <p:cNvSpPr>
                <a:spLocks/>
              </p:cNvSpPr>
              <p:nvPr/>
            </p:nvSpPr>
            <p:spPr bwMode="auto">
              <a:xfrm>
                <a:off x="2239" y="-3873"/>
                <a:ext cx="180" cy="1"/>
              </a:xfrm>
              <a:custGeom>
                <a:avLst/>
                <a:gdLst>
                  <a:gd name="T0" fmla="*/ 180 w 180"/>
                  <a:gd name="T1" fmla="*/ 1 h 1"/>
                  <a:gd name="T2" fmla="*/ 50 w 180"/>
                  <a:gd name="T3" fmla="*/ 0 h 1"/>
                  <a:gd name="T4" fmla="*/ 0 w 180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0" h="1">
                    <a:moveTo>
                      <a:pt x="180" y="1"/>
                    </a:moveTo>
                    <a:lnTo>
                      <a:pt x="50" y="0"/>
                    </a:lnTo>
                    <a:lnTo>
                      <a:pt x="0" y="1"/>
                    </a:lnTo>
                  </a:path>
                </a:pathLst>
              </a:custGeom>
              <a:noFill/>
              <a:ln w="3175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30" name="Line 722"/>
              <p:cNvSpPr>
                <a:spLocks noChangeShapeType="1"/>
              </p:cNvSpPr>
              <p:nvPr/>
            </p:nvSpPr>
            <p:spPr bwMode="auto">
              <a:xfrm>
                <a:off x="2257" y="409"/>
                <a:ext cx="159" cy="4"/>
              </a:xfrm>
              <a:prstGeom prst="line">
                <a:avLst/>
              </a:prstGeom>
              <a:noFill/>
              <a:ln w="3175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1" name="Line 723"/>
              <p:cNvSpPr>
                <a:spLocks noChangeShapeType="1"/>
              </p:cNvSpPr>
              <p:nvPr/>
            </p:nvSpPr>
            <p:spPr bwMode="auto">
              <a:xfrm>
                <a:off x="2254" y="-1496"/>
                <a:ext cx="162" cy="3"/>
              </a:xfrm>
              <a:prstGeom prst="line">
                <a:avLst/>
              </a:prstGeom>
              <a:noFill/>
              <a:ln w="3175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2" name="Freeform 724"/>
              <p:cNvSpPr>
                <a:spLocks/>
              </p:cNvSpPr>
              <p:nvPr/>
            </p:nvSpPr>
            <p:spPr bwMode="auto">
              <a:xfrm>
                <a:off x="2353" y="-10002"/>
                <a:ext cx="276" cy="294"/>
              </a:xfrm>
              <a:custGeom>
                <a:avLst/>
                <a:gdLst>
                  <a:gd name="T0" fmla="*/ 138 w 276"/>
                  <a:gd name="T1" fmla="*/ 294 h 294"/>
                  <a:gd name="T2" fmla="*/ 150 w 276"/>
                  <a:gd name="T3" fmla="*/ 293 h 294"/>
                  <a:gd name="T4" fmla="*/ 164 w 276"/>
                  <a:gd name="T5" fmla="*/ 290 h 294"/>
                  <a:gd name="T6" fmla="*/ 189 w 276"/>
                  <a:gd name="T7" fmla="*/ 283 h 294"/>
                  <a:gd name="T8" fmla="*/ 212 w 276"/>
                  <a:gd name="T9" fmla="*/ 268 h 294"/>
                  <a:gd name="T10" fmla="*/ 234 w 276"/>
                  <a:gd name="T11" fmla="*/ 250 h 294"/>
                  <a:gd name="T12" fmla="*/ 243 w 276"/>
                  <a:gd name="T13" fmla="*/ 238 h 294"/>
                  <a:gd name="T14" fmla="*/ 243 w 276"/>
                  <a:gd name="T15" fmla="*/ 235 h 294"/>
                  <a:gd name="T16" fmla="*/ 243 w 276"/>
                  <a:gd name="T17" fmla="*/ 234 h 294"/>
                  <a:gd name="T18" fmla="*/ 244 w 276"/>
                  <a:gd name="T19" fmla="*/ 234 h 294"/>
                  <a:gd name="T20" fmla="*/ 247 w 276"/>
                  <a:gd name="T21" fmla="*/ 232 h 294"/>
                  <a:gd name="T22" fmla="*/ 252 w 276"/>
                  <a:gd name="T23" fmla="*/ 227 h 294"/>
                  <a:gd name="T24" fmla="*/ 264 w 276"/>
                  <a:gd name="T25" fmla="*/ 202 h 294"/>
                  <a:gd name="T26" fmla="*/ 266 w 276"/>
                  <a:gd name="T27" fmla="*/ 194 h 294"/>
                  <a:gd name="T28" fmla="*/ 268 w 276"/>
                  <a:gd name="T29" fmla="*/ 188 h 294"/>
                  <a:gd name="T30" fmla="*/ 272 w 276"/>
                  <a:gd name="T31" fmla="*/ 175 h 294"/>
                  <a:gd name="T32" fmla="*/ 274 w 276"/>
                  <a:gd name="T33" fmla="*/ 160 h 294"/>
                  <a:gd name="T34" fmla="*/ 274 w 276"/>
                  <a:gd name="T35" fmla="*/ 153 h 294"/>
                  <a:gd name="T36" fmla="*/ 274 w 276"/>
                  <a:gd name="T37" fmla="*/ 149 h 294"/>
                  <a:gd name="T38" fmla="*/ 276 w 276"/>
                  <a:gd name="T39" fmla="*/ 147 h 294"/>
                  <a:gd name="T40" fmla="*/ 274 w 276"/>
                  <a:gd name="T41" fmla="*/ 130 h 294"/>
                  <a:gd name="T42" fmla="*/ 272 w 276"/>
                  <a:gd name="T43" fmla="*/ 115 h 294"/>
                  <a:gd name="T44" fmla="*/ 264 w 276"/>
                  <a:gd name="T45" fmla="*/ 89 h 294"/>
                  <a:gd name="T46" fmla="*/ 252 w 276"/>
                  <a:gd name="T47" fmla="*/ 65 h 294"/>
                  <a:gd name="T48" fmla="*/ 234 w 276"/>
                  <a:gd name="T49" fmla="*/ 44 h 294"/>
                  <a:gd name="T50" fmla="*/ 212 w 276"/>
                  <a:gd name="T51" fmla="*/ 24 h 294"/>
                  <a:gd name="T52" fmla="*/ 189 w 276"/>
                  <a:gd name="T53" fmla="*/ 10 h 294"/>
                  <a:gd name="T54" fmla="*/ 164 w 276"/>
                  <a:gd name="T55" fmla="*/ 3 h 294"/>
                  <a:gd name="T56" fmla="*/ 150 w 276"/>
                  <a:gd name="T57" fmla="*/ 0 h 294"/>
                  <a:gd name="T58" fmla="*/ 138 w 276"/>
                  <a:gd name="T59" fmla="*/ 0 h 294"/>
                  <a:gd name="T60" fmla="*/ 109 w 276"/>
                  <a:gd name="T61" fmla="*/ 3 h 294"/>
                  <a:gd name="T62" fmla="*/ 84 w 276"/>
                  <a:gd name="T63" fmla="*/ 10 h 294"/>
                  <a:gd name="T64" fmla="*/ 60 w 276"/>
                  <a:gd name="T65" fmla="*/ 24 h 294"/>
                  <a:gd name="T66" fmla="*/ 40 w 276"/>
                  <a:gd name="T67" fmla="*/ 44 h 294"/>
                  <a:gd name="T68" fmla="*/ 23 w 276"/>
                  <a:gd name="T69" fmla="*/ 65 h 294"/>
                  <a:gd name="T70" fmla="*/ 10 w 276"/>
                  <a:gd name="T71" fmla="*/ 89 h 294"/>
                  <a:gd name="T72" fmla="*/ 3 w 276"/>
                  <a:gd name="T73" fmla="*/ 115 h 294"/>
                  <a:gd name="T74" fmla="*/ 0 w 276"/>
                  <a:gd name="T75" fmla="*/ 147 h 294"/>
                  <a:gd name="T76" fmla="*/ 0 w 276"/>
                  <a:gd name="T77" fmla="*/ 160 h 294"/>
                  <a:gd name="T78" fmla="*/ 3 w 276"/>
                  <a:gd name="T79" fmla="*/ 175 h 294"/>
                  <a:gd name="T80" fmla="*/ 5 w 276"/>
                  <a:gd name="T81" fmla="*/ 188 h 294"/>
                  <a:gd name="T82" fmla="*/ 10 w 276"/>
                  <a:gd name="T83" fmla="*/ 202 h 294"/>
                  <a:gd name="T84" fmla="*/ 23 w 276"/>
                  <a:gd name="T85" fmla="*/ 227 h 294"/>
                  <a:gd name="T86" fmla="*/ 30 w 276"/>
                  <a:gd name="T87" fmla="*/ 238 h 294"/>
                  <a:gd name="T88" fmla="*/ 40 w 276"/>
                  <a:gd name="T89" fmla="*/ 250 h 294"/>
                  <a:gd name="T90" fmla="*/ 60 w 276"/>
                  <a:gd name="T91" fmla="*/ 268 h 294"/>
                  <a:gd name="T92" fmla="*/ 84 w 276"/>
                  <a:gd name="T93" fmla="*/ 283 h 294"/>
                  <a:gd name="T94" fmla="*/ 109 w 276"/>
                  <a:gd name="T95" fmla="*/ 290 h 294"/>
                  <a:gd name="T96" fmla="*/ 123 w 276"/>
                  <a:gd name="T97" fmla="*/ 293 h 294"/>
                  <a:gd name="T98" fmla="*/ 138 w 276"/>
                  <a:gd name="T99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76" h="294">
                    <a:moveTo>
                      <a:pt x="138" y="294"/>
                    </a:moveTo>
                    <a:lnTo>
                      <a:pt x="150" y="293"/>
                    </a:lnTo>
                    <a:lnTo>
                      <a:pt x="164" y="290"/>
                    </a:lnTo>
                    <a:lnTo>
                      <a:pt x="189" y="283"/>
                    </a:lnTo>
                    <a:lnTo>
                      <a:pt x="212" y="268"/>
                    </a:lnTo>
                    <a:lnTo>
                      <a:pt x="234" y="250"/>
                    </a:lnTo>
                    <a:lnTo>
                      <a:pt x="243" y="238"/>
                    </a:lnTo>
                    <a:lnTo>
                      <a:pt x="243" y="235"/>
                    </a:lnTo>
                    <a:lnTo>
                      <a:pt x="243" y="234"/>
                    </a:lnTo>
                    <a:lnTo>
                      <a:pt x="244" y="234"/>
                    </a:lnTo>
                    <a:lnTo>
                      <a:pt x="247" y="232"/>
                    </a:lnTo>
                    <a:lnTo>
                      <a:pt x="252" y="227"/>
                    </a:lnTo>
                    <a:lnTo>
                      <a:pt x="264" y="202"/>
                    </a:lnTo>
                    <a:lnTo>
                      <a:pt x="266" y="194"/>
                    </a:lnTo>
                    <a:lnTo>
                      <a:pt x="268" y="188"/>
                    </a:lnTo>
                    <a:lnTo>
                      <a:pt x="272" y="175"/>
                    </a:lnTo>
                    <a:lnTo>
                      <a:pt x="274" y="160"/>
                    </a:lnTo>
                    <a:lnTo>
                      <a:pt x="274" y="153"/>
                    </a:lnTo>
                    <a:lnTo>
                      <a:pt x="274" y="149"/>
                    </a:lnTo>
                    <a:lnTo>
                      <a:pt x="276" y="147"/>
                    </a:lnTo>
                    <a:lnTo>
                      <a:pt x="274" y="130"/>
                    </a:lnTo>
                    <a:lnTo>
                      <a:pt x="272" y="115"/>
                    </a:lnTo>
                    <a:lnTo>
                      <a:pt x="264" y="89"/>
                    </a:lnTo>
                    <a:lnTo>
                      <a:pt x="252" y="65"/>
                    </a:lnTo>
                    <a:lnTo>
                      <a:pt x="234" y="44"/>
                    </a:lnTo>
                    <a:lnTo>
                      <a:pt x="212" y="24"/>
                    </a:lnTo>
                    <a:lnTo>
                      <a:pt x="189" y="10"/>
                    </a:lnTo>
                    <a:lnTo>
                      <a:pt x="164" y="3"/>
                    </a:lnTo>
                    <a:lnTo>
                      <a:pt x="150" y="0"/>
                    </a:lnTo>
                    <a:lnTo>
                      <a:pt x="138" y="0"/>
                    </a:lnTo>
                    <a:lnTo>
                      <a:pt x="109" y="3"/>
                    </a:lnTo>
                    <a:lnTo>
                      <a:pt x="84" y="10"/>
                    </a:lnTo>
                    <a:lnTo>
                      <a:pt x="60" y="24"/>
                    </a:lnTo>
                    <a:lnTo>
                      <a:pt x="40" y="44"/>
                    </a:lnTo>
                    <a:lnTo>
                      <a:pt x="23" y="65"/>
                    </a:lnTo>
                    <a:lnTo>
                      <a:pt x="10" y="89"/>
                    </a:lnTo>
                    <a:lnTo>
                      <a:pt x="3" y="115"/>
                    </a:lnTo>
                    <a:lnTo>
                      <a:pt x="0" y="147"/>
                    </a:lnTo>
                    <a:lnTo>
                      <a:pt x="0" y="160"/>
                    </a:lnTo>
                    <a:lnTo>
                      <a:pt x="3" y="175"/>
                    </a:lnTo>
                    <a:lnTo>
                      <a:pt x="5" y="188"/>
                    </a:lnTo>
                    <a:lnTo>
                      <a:pt x="10" y="202"/>
                    </a:lnTo>
                    <a:lnTo>
                      <a:pt x="23" y="227"/>
                    </a:lnTo>
                    <a:lnTo>
                      <a:pt x="30" y="238"/>
                    </a:lnTo>
                    <a:lnTo>
                      <a:pt x="40" y="250"/>
                    </a:lnTo>
                    <a:lnTo>
                      <a:pt x="60" y="268"/>
                    </a:lnTo>
                    <a:lnTo>
                      <a:pt x="84" y="283"/>
                    </a:lnTo>
                    <a:lnTo>
                      <a:pt x="109" y="290"/>
                    </a:lnTo>
                    <a:lnTo>
                      <a:pt x="123" y="293"/>
                    </a:lnTo>
                    <a:lnTo>
                      <a:pt x="138" y="294"/>
                    </a:lnTo>
                  </a:path>
                </a:pathLst>
              </a:custGeom>
              <a:noFill/>
              <a:ln w="3175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33" name="Line 725"/>
              <p:cNvSpPr>
                <a:spLocks noChangeShapeType="1"/>
              </p:cNvSpPr>
              <p:nvPr/>
            </p:nvSpPr>
            <p:spPr bwMode="auto">
              <a:xfrm flipH="1">
                <a:off x="2229" y="-8629"/>
                <a:ext cx="180" cy="1"/>
              </a:xfrm>
              <a:prstGeom prst="line">
                <a:avLst/>
              </a:prstGeom>
              <a:noFill/>
              <a:ln w="3175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4" name="Line 726"/>
              <p:cNvSpPr>
                <a:spLocks noChangeShapeType="1"/>
              </p:cNvSpPr>
              <p:nvPr/>
            </p:nvSpPr>
            <p:spPr bwMode="auto">
              <a:xfrm flipH="1">
                <a:off x="2233" y="-7685"/>
                <a:ext cx="180" cy="1"/>
              </a:xfrm>
              <a:prstGeom prst="line">
                <a:avLst/>
              </a:prstGeom>
              <a:noFill/>
              <a:ln w="3175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5" name="Line 727"/>
              <p:cNvSpPr>
                <a:spLocks noChangeShapeType="1"/>
              </p:cNvSpPr>
              <p:nvPr/>
            </p:nvSpPr>
            <p:spPr bwMode="auto">
              <a:xfrm>
                <a:off x="2254" y="-6260"/>
                <a:ext cx="159" cy="1"/>
              </a:xfrm>
              <a:prstGeom prst="line">
                <a:avLst/>
              </a:prstGeom>
              <a:noFill/>
              <a:ln w="3175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6" name="Freeform 728"/>
              <p:cNvSpPr>
                <a:spLocks/>
              </p:cNvSpPr>
              <p:nvPr/>
            </p:nvSpPr>
            <p:spPr bwMode="auto">
              <a:xfrm>
                <a:off x="2235" y="-1969"/>
                <a:ext cx="181" cy="2"/>
              </a:xfrm>
              <a:custGeom>
                <a:avLst/>
                <a:gdLst>
                  <a:gd name="T0" fmla="*/ 181 w 181"/>
                  <a:gd name="T1" fmla="*/ 0 h 2"/>
                  <a:gd name="T2" fmla="*/ 53 w 181"/>
                  <a:gd name="T3" fmla="*/ 0 h 2"/>
                  <a:gd name="T4" fmla="*/ 0 w 18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" h="2">
                    <a:moveTo>
                      <a:pt x="181" y="0"/>
                    </a:moveTo>
                    <a:lnTo>
                      <a:pt x="53" y="0"/>
                    </a:lnTo>
                    <a:lnTo>
                      <a:pt x="0" y="2"/>
                    </a:lnTo>
                  </a:path>
                </a:pathLst>
              </a:custGeom>
              <a:noFill/>
              <a:ln w="3175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37" name="Line 729"/>
              <p:cNvSpPr>
                <a:spLocks noChangeShapeType="1"/>
              </p:cNvSpPr>
              <p:nvPr/>
            </p:nvSpPr>
            <p:spPr bwMode="auto">
              <a:xfrm>
                <a:off x="2254" y="-2443"/>
                <a:ext cx="162" cy="1"/>
              </a:xfrm>
              <a:prstGeom prst="line">
                <a:avLst/>
              </a:prstGeom>
              <a:noFill/>
              <a:ln w="3175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8" name="Line 730"/>
              <p:cNvSpPr>
                <a:spLocks noChangeShapeType="1"/>
              </p:cNvSpPr>
              <p:nvPr/>
            </p:nvSpPr>
            <p:spPr bwMode="auto">
              <a:xfrm>
                <a:off x="2257" y="-4348"/>
                <a:ext cx="159" cy="1"/>
              </a:xfrm>
              <a:prstGeom prst="line">
                <a:avLst/>
              </a:prstGeom>
              <a:noFill/>
              <a:ln w="3175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9" name="Line 731"/>
              <p:cNvSpPr>
                <a:spLocks noChangeShapeType="1"/>
              </p:cNvSpPr>
              <p:nvPr/>
            </p:nvSpPr>
            <p:spPr bwMode="auto">
              <a:xfrm>
                <a:off x="2250" y="-8156"/>
                <a:ext cx="159" cy="1"/>
              </a:xfrm>
              <a:prstGeom prst="line">
                <a:avLst/>
              </a:prstGeom>
              <a:noFill/>
              <a:ln w="3175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0" name="Freeform 732"/>
              <p:cNvSpPr>
                <a:spLocks/>
              </p:cNvSpPr>
              <p:nvPr/>
            </p:nvSpPr>
            <p:spPr bwMode="auto">
              <a:xfrm>
                <a:off x="2239" y="884"/>
                <a:ext cx="180" cy="1"/>
              </a:xfrm>
              <a:custGeom>
                <a:avLst/>
                <a:gdLst>
                  <a:gd name="T0" fmla="*/ 180 w 180"/>
                  <a:gd name="T1" fmla="*/ 0 h 1"/>
                  <a:gd name="T2" fmla="*/ 68 w 180"/>
                  <a:gd name="T3" fmla="*/ 0 h 1"/>
                  <a:gd name="T4" fmla="*/ 0 w 180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0" h="1">
                    <a:moveTo>
                      <a:pt x="180" y="0"/>
                    </a:moveTo>
                    <a:lnTo>
                      <a:pt x="68" y="0"/>
                    </a:lnTo>
                    <a:lnTo>
                      <a:pt x="0" y="0"/>
                    </a:lnTo>
                  </a:path>
                </a:pathLst>
              </a:custGeom>
              <a:noFill/>
              <a:ln w="3175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41" name="Freeform 733"/>
              <p:cNvSpPr>
                <a:spLocks/>
              </p:cNvSpPr>
              <p:nvPr/>
            </p:nvSpPr>
            <p:spPr bwMode="auto">
              <a:xfrm>
                <a:off x="2210" y="-9647"/>
                <a:ext cx="578" cy="14372"/>
              </a:xfrm>
              <a:custGeom>
                <a:avLst/>
                <a:gdLst>
                  <a:gd name="T0" fmla="*/ 82 w 578"/>
                  <a:gd name="T1" fmla="*/ 14372 h 14372"/>
                  <a:gd name="T2" fmla="*/ 69 w 578"/>
                  <a:gd name="T3" fmla="*/ 14365 h 14372"/>
                  <a:gd name="T4" fmla="*/ 58 w 578"/>
                  <a:gd name="T5" fmla="*/ 14358 h 14372"/>
                  <a:gd name="T6" fmla="*/ 37 w 578"/>
                  <a:gd name="T7" fmla="*/ 14340 h 14372"/>
                  <a:gd name="T8" fmla="*/ 27 w 578"/>
                  <a:gd name="T9" fmla="*/ 14329 h 14372"/>
                  <a:gd name="T10" fmla="*/ 19 w 578"/>
                  <a:gd name="T11" fmla="*/ 14319 h 14372"/>
                  <a:gd name="T12" fmla="*/ 9 w 578"/>
                  <a:gd name="T13" fmla="*/ 14297 h 14372"/>
                  <a:gd name="T14" fmla="*/ 4 w 578"/>
                  <a:gd name="T15" fmla="*/ 14284 h 14372"/>
                  <a:gd name="T16" fmla="*/ 2 w 578"/>
                  <a:gd name="T17" fmla="*/ 14273 h 14372"/>
                  <a:gd name="T18" fmla="*/ 0 w 578"/>
                  <a:gd name="T19" fmla="*/ 14247 h 14372"/>
                  <a:gd name="T20" fmla="*/ 0 w 578"/>
                  <a:gd name="T21" fmla="*/ 133 h 14372"/>
                  <a:gd name="T22" fmla="*/ 2 w 578"/>
                  <a:gd name="T23" fmla="*/ 105 h 14372"/>
                  <a:gd name="T24" fmla="*/ 9 w 578"/>
                  <a:gd name="T25" fmla="*/ 82 h 14372"/>
                  <a:gd name="T26" fmla="*/ 19 w 578"/>
                  <a:gd name="T27" fmla="*/ 59 h 14372"/>
                  <a:gd name="T28" fmla="*/ 37 w 578"/>
                  <a:gd name="T29" fmla="*/ 40 h 14372"/>
                  <a:gd name="T30" fmla="*/ 56 w 578"/>
                  <a:gd name="T31" fmla="*/ 23 h 14372"/>
                  <a:gd name="T32" fmla="*/ 77 w 578"/>
                  <a:gd name="T33" fmla="*/ 10 h 14372"/>
                  <a:gd name="T34" fmla="*/ 99 w 578"/>
                  <a:gd name="T35" fmla="*/ 3 h 14372"/>
                  <a:gd name="T36" fmla="*/ 124 w 578"/>
                  <a:gd name="T37" fmla="*/ 0 h 14372"/>
                  <a:gd name="T38" fmla="*/ 193 w 578"/>
                  <a:gd name="T39" fmla="*/ 0 h 14372"/>
                  <a:gd name="T40" fmla="*/ 362 w 578"/>
                  <a:gd name="T41" fmla="*/ 0 h 14372"/>
                  <a:gd name="T42" fmla="*/ 452 w 578"/>
                  <a:gd name="T43" fmla="*/ 0 h 14372"/>
                  <a:gd name="T44" fmla="*/ 464 w 578"/>
                  <a:gd name="T45" fmla="*/ 0 h 14372"/>
                  <a:gd name="T46" fmla="*/ 476 w 578"/>
                  <a:gd name="T47" fmla="*/ 3 h 14372"/>
                  <a:gd name="T48" fmla="*/ 499 w 578"/>
                  <a:gd name="T49" fmla="*/ 10 h 14372"/>
                  <a:gd name="T50" fmla="*/ 509 w 578"/>
                  <a:gd name="T51" fmla="*/ 15 h 14372"/>
                  <a:gd name="T52" fmla="*/ 520 w 578"/>
                  <a:gd name="T53" fmla="*/ 23 h 14372"/>
                  <a:gd name="T54" fmla="*/ 540 w 578"/>
                  <a:gd name="T55" fmla="*/ 40 h 14372"/>
                  <a:gd name="T56" fmla="*/ 555 w 578"/>
                  <a:gd name="T57" fmla="*/ 59 h 14372"/>
                  <a:gd name="T58" fmla="*/ 568 w 578"/>
                  <a:gd name="T59" fmla="*/ 82 h 14372"/>
                  <a:gd name="T60" fmla="*/ 575 w 578"/>
                  <a:gd name="T61" fmla="*/ 105 h 14372"/>
                  <a:gd name="T62" fmla="*/ 578 w 578"/>
                  <a:gd name="T63" fmla="*/ 133 h 14372"/>
                  <a:gd name="T64" fmla="*/ 578 w 578"/>
                  <a:gd name="T65" fmla="*/ 14247 h 14372"/>
                  <a:gd name="T66" fmla="*/ 576 w 578"/>
                  <a:gd name="T67" fmla="*/ 14259 h 14372"/>
                  <a:gd name="T68" fmla="*/ 575 w 578"/>
                  <a:gd name="T69" fmla="*/ 14262 h 14372"/>
                  <a:gd name="T70" fmla="*/ 575 w 578"/>
                  <a:gd name="T71" fmla="*/ 14265 h 14372"/>
                  <a:gd name="T72" fmla="*/ 575 w 578"/>
                  <a:gd name="T73" fmla="*/ 14273 h 14372"/>
                  <a:gd name="T74" fmla="*/ 573 w 578"/>
                  <a:gd name="T75" fmla="*/ 14278 h 14372"/>
                  <a:gd name="T76" fmla="*/ 571 w 578"/>
                  <a:gd name="T77" fmla="*/ 14280 h 14372"/>
                  <a:gd name="T78" fmla="*/ 571 w 578"/>
                  <a:gd name="T79" fmla="*/ 14284 h 14372"/>
                  <a:gd name="T80" fmla="*/ 568 w 578"/>
                  <a:gd name="T81" fmla="*/ 14297 h 14372"/>
                  <a:gd name="T82" fmla="*/ 555 w 578"/>
                  <a:gd name="T83" fmla="*/ 14319 h 14372"/>
                  <a:gd name="T84" fmla="*/ 548 w 578"/>
                  <a:gd name="T85" fmla="*/ 14329 h 14372"/>
                  <a:gd name="T86" fmla="*/ 540 w 578"/>
                  <a:gd name="T87" fmla="*/ 14340 h 14372"/>
                  <a:gd name="T88" fmla="*/ 520 w 578"/>
                  <a:gd name="T89" fmla="*/ 14358 h 14372"/>
                  <a:gd name="T90" fmla="*/ 514 w 578"/>
                  <a:gd name="T91" fmla="*/ 14360 h 14372"/>
                  <a:gd name="T92" fmla="*/ 509 w 578"/>
                  <a:gd name="T93" fmla="*/ 14364 h 14372"/>
                  <a:gd name="T94" fmla="*/ 499 w 578"/>
                  <a:gd name="T95" fmla="*/ 14370 h 14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78" h="14372">
                    <a:moveTo>
                      <a:pt x="82" y="14372"/>
                    </a:moveTo>
                    <a:lnTo>
                      <a:pt x="69" y="14365"/>
                    </a:lnTo>
                    <a:lnTo>
                      <a:pt x="58" y="14358"/>
                    </a:lnTo>
                    <a:lnTo>
                      <a:pt x="37" y="14340"/>
                    </a:lnTo>
                    <a:lnTo>
                      <a:pt x="27" y="14329"/>
                    </a:lnTo>
                    <a:lnTo>
                      <a:pt x="19" y="14319"/>
                    </a:lnTo>
                    <a:lnTo>
                      <a:pt x="9" y="14297"/>
                    </a:lnTo>
                    <a:lnTo>
                      <a:pt x="4" y="14284"/>
                    </a:lnTo>
                    <a:lnTo>
                      <a:pt x="2" y="14273"/>
                    </a:lnTo>
                    <a:lnTo>
                      <a:pt x="0" y="14247"/>
                    </a:lnTo>
                    <a:lnTo>
                      <a:pt x="0" y="133"/>
                    </a:lnTo>
                    <a:lnTo>
                      <a:pt x="2" y="105"/>
                    </a:lnTo>
                    <a:lnTo>
                      <a:pt x="9" y="82"/>
                    </a:lnTo>
                    <a:lnTo>
                      <a:pt x="19" y="59"/>
                    </a:lnTo>
                    <a:lnTo>
                      <a:pt x="37" y="40"/>
                    </a:lnTo>
                    <a:lnTo>
                      <a:pt x="56" y="23"/>
                    </a:lnTo>
                    <a:lnTo>
                      <a:pt x="77" y="10"/>
                    </a:lnTo>
                    <a:lnTo>
                      <a:pt x="99" y="3"/>
                    </a:lnTo>
                    <a:lnTo>
                      <a:pt x="124" y="0"/>
                    </a:lnTo>
                    <a:lnTo>
                      <a:pt x="193" y="0"/>
                    </a:lnTo>
                    <a:lnTo>
                      <a:pt x="362" y="0"/>
                    </a:lnTo>
                    <a:lnTo>
                      <a:pt x="452" y="0"/>
                    </a:lnTo>
                    <a:lnTo>
                      <a:pt x="464" y="0"/>
                    </a:lnTo>
                    <a:lnTo>
                      <a:pt x="476" y="3"/>
                    </a:lnTo>
                    <a:lnTo>
                      <a:pt x="499" y="10"/>
                    </a:lnTo>
                    <a:lnTo>
                      <a:pt x="509" y="15"/>
                    </a:lnTo>
                    <a:lnTo>
                      <a:pt x="520" y="23"/>
                    </a:lnTo>
                    <a:lnTo>
                      <a:pt x="540" y="40"/>
                    </a:lnTo>
                    <a:lnTo>
                      <a:pt x="555" y="59"/>
                    </a:lnTo>
                    <a:lnTo>
                      <a:pt x="568" y="82"/>
                    </a:lnTo>
                    <a:lnTo>
                      <a:pt x="575" y="105"/>
                    </a:lnTo>
                    <a:lnTo>
                      <a:pt x="578" y="133"/>
                    </a:lnTo>
                    <a:lnTo>
                      <a:pt x="578" y="14247"/>
                    </a:lnTo>
                    <a:lnTo>
                      <a:pt x="576" y="14259"/>
                    </a:lnTo>
                    <a:lnTo>
                      <a:pt x="575" y="14262"/>
                    </a:lnTo>
                    <a:lnTo>
                      <a:pt x="575" y="14265"/>
                    </a:lnTo>
                    <a:lnTo>
                      <a:pt x="575" y="14273"/>
                    </a:lnTo>
                    <a:lnTo>
                      <a:pt x="573" y="14278"/>
                    </a:lnTo>
                    <a:lnTo>
                      <a:pt x="571" y="14280"/>
                    </a:lnTo>
                    <a:lnTo>
                      <a:pt x="571" y="14284"/>
                    </a:lnTo>
                    <a:lnTo>
                      <a:pt x="568" y="14297"/>
                    </a:lnTo>
                    <a:lnTo>
                      <a:pt x="555" y="14319"/>
                    </a:lnTo>
                    <a:lnTo>
                      <a:pt x="548" y="14329"/>
                    </a:lnTo>
                    <a:lnTo>
                      <a:pt x="540" y="14340"/>
                    </a:lnTo>
                    <a:lnTo>
                      <a:pt x="520" y="14358"/>
                    </a:lnTo>
                    <a:lnTo>
                      <a:pt x="514" y="14360"/>
                    </a:lnTo>
                    <a:lnTo>
                      <a:pt x="509" y="14364"/>
                    </a:lnTo>
                    <a:lnTo>
                      <a:pt x="499" y="14370"/>
                    </a:lnTo>
                  </a:path>
                </a:pathLst>
              </a:custGeom>
              <a:noFill/>
              <a:ln w="4127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42" name="Freeform 734"/>
              <p:cNvSpPr>
                <a:spLocks/>
              </p:cNvSpPr>
              <p:nvPr/>
            </p:nvSpPr>
            <p:spPr bwMode="auto">
              <a:xfrm>
                <a:off x="2277" y="4561"/>
                <a:ext cx="452" cy="955"/>
              </a:xfrm>
              <a:custGeom>
                <a:avLst/>
                <a:gdLst>
                  <a:gd name="T0" fmla="*/ 273 w 452"/>
                  <a:gd name="T1" fmla="*/ 0 h 955"/>
                  <a:gd name="T2" fmla="*/ 354 w 452"/>
                  <a:gd name="T3" fmla="*/ 72 h 955"/>
                  <a:gd name="T4" fmla="*/ 432 w 452"/>
                  <a:gd name="T5" fmla="*/ 162 h 955"/>
                  <a:gd name="T6" fmla="*/ 433 w 452"/>
                  <a:gd name="T7" fmla="*/ 165 h 955"/>
                  <a:gd name="T8" fmla="*/ 435 w 452"/>
                  <a:gd name="T9" fmla="*/ 169 h 955"/>
                  <a:gd name="T10" fmla="*/ 440 w 452"/>
                  <a:gd name="T11" fmla="*/ 176 h 955"/>
                  <a:gd name="T12" fmla="*/ 447 w 452"/>
                  <a:gd name="T13" fmla="*/ 191 h 955"/>
                  <a:gd name="T14" fmla="*/ 447 w 452"/>
                  <a:gd name="T15" fmla="*/ 194 h 955"/>
                  <a:gd name="T16" fmla="*/ 447 w 452"/>
                  <a:gd name="T17" fmla="*/ 195 h 955"/>
                  <a:gd name="T18" fmla="*/ 448 w 452"/>
                  <a:gd name="T19" fmla="*/ 197 h 955"/>
                  <a:gd name="T20" fmla="*/ 450 w 452"/>
                  <a:gd name="T21" fmla="*/ 205 h 955"/>
                  <a:gd name="T22" fmla="*/ 450 w 452"/>
                  <a:gd name="T23" fmla="*/ 211 h 955"/>
                  <a:gd name="T24" fmla="*/ 452 w 452"/>
                  <a:gd name="T25" fmla="*/ 219 h 955"/>
                  <a:gd name="T26" fmla="*/ 425 w 452"/>
                  <a:gd name="T27" fmla="*/ 577 h 955"/>
                  <a:gd name="T28" fmla="*/ 394 w 452"/>
                  <a:gd name="T29" fmla="*/ 831 h 955"/>
                  <a:gd name="T30" fmla="*/ 370 w 452"/>
                  <a:gd name="T31" fmla="*/ 905 h 955"/>
                  <a:gd name="T32" fmla="*/ 365 w 452"/>
                  <a:gd name="T33" fmla="*/ 909 h 955"/>
                  <a:gd name="T34" fmla="*/ 362 w 452"/>
                  <a:gd name="T35" fmla="*/ 914 h 955"/>
                  <a:gd name="T36" fmla="*/ 354 w 452"/>
                  <a:gd name="T37" fmla="*/ 922 h 955"/>
                  <a:gd name="T38" fmla="*/ 345 w 452"/>
                  <a:gd name="T39" fmla="*/ 930 h 955"/>
                  <a:gd name="T40" fmla="*/ 337 w 452"/>
                  <a:gd name="T41" fmla="*/ 937 h 955"/>
                  <a:gd name="T42" fmla="*/ 325 w 452"/>
                  <a:gd name="T43" fmla="*/ 942 h 955"/>
                  <a:gd name="T44" fmla="*/ 315 w 452"/>
                  <a:gd name="T45" fmla="*/ 947 h 955"/>
                  <a:gd name="T46" fmla="*/ 303 w 452"/>
                  <a:gd name="T47" fmla="*/ 951 h 955"/>
                  <a:gd name="T48" fmla="*/ 299 w 452"/>
                  <a:gd name="T49" fmla="*/ 951 h 955"/>
                  <a:gd name="T50" fmla="*/ 296 w 452"/>
                  <a:gd name="T51" fmla="*/ 952 h 955"/>
                  <a:gd name="T52" fmla="*/ 291 w 452"/>
                  <a:gd name="T53" fmla="*/ 955 h 955"/>
                  <a:gd name="T54" fmla="*/ 186 w 452"/>
                  <a:gd name="T55" fmla="*/ 955 h 955"/>
                  <a:gd name="T56" fmla="*/ 169 w 452"/>
                  <a:gd name="T57" fmla="*/ 954 h 955"/>
                  <a:gd name="T58" fmla="*/ 154 w 452"/>
                  <a:gd name="T59" fmla="*/ 954 h 955"/>
                  <a:gd name="T60" fmla="*/ 140 w 452"/>
                  <a:gd name="T61" fmla="*/ 951 h 955"/>
                  <a:gd name="T62" fmla="*/ 129 w 452"/>
                  <a:gd name="T63" fmla="*/ 949 h 955"/>
                  <a:gd name="T64" fmla="*/ 107 w 452"/>
                  <a:gd name="T65" fmla="*/ 940 h 955"/>
                  <a:gd name="T66" fmla="*/ 99 w 452"/>
                  <a:gd name="T67" fmla="*/ 934 h 955"/>
                  <a:gd name="T68" fmla="*/ 92 w 452"/>
                  <a:gd name="T69" fmla="*/ 927 h 955"/>
                  <a:gd name="T70" fmla="*/ 85 w 452"/>
                  <a:gd name="T71" fmla="*/ 919 h 955"/>
                  <a:gd name="T72" fmla="*/ 80 w 452"/>
                  <a:gd name="T73" fmla="*/ 911 h 955"/>
                  <a:gd name="T74" fmla="*/ 71 w 452"/>
                  <a:gd name="T75" fmla="*/ 894 h 955"/>
                  <a:gd name="T76" fmla="*/ 65 w 452"/>
                  <a:gd name="T77" fmla="*/ 875 h 955"/>
                  <a:gd name="T78" fmla="*/ 62 w 452"/>
                  <a:gd name="T79" fmla="*/ 855 h 955"/>
                  <a:gd name="T80" fmla="*/ 0 w 452"/>
                  <a:gd name="T81" fmla="*/ 219 h 955"/>
                  <a:gd name="T82" fmla="*/ 0 w 452"/>
                  <a:gd name="T83" fmla="*/ 205 h 955"/>
                  <a:gd name="T84" fmla="*/ 4 w 452"/>
                  <a:gd name="T85" fmla="*/ 192 h 955"/>
                  <a:gd name="T86" fmla="*/ 7 w 452"/>
                  <a:gd name="T87" fmla="*/ 177 h 955"/>
                  <a:gd name="T88" fmla="*/ 15 w 452"/>
                  <a:gd name="T89" fmla="*/ 164 h 955"/>
                  <a:gd name="T90" fmla="*/ 24 w 452"/>
                  <a:gd name="T91" fmla="*/ 145 h 955"/>
                  <a:gd name="T92" fmla="*/ 36 w 452"/>
                  <a:gd name="T93" fmla="*/ 127 h 955"/>
                  <a:gd name="T94" fmla="*/ 50 w 452"/>
                  <a:gd name="T95" fmla="*/ 109 h 955"/>
                  <a:gd name="T96" fmla="*/ 69 w 452"/>
                  <a:gd name="T97" fmla="*/ 91 h 955"/>
                  <a:gd name="T98" fmla="*/ 159 w 452"/>
                  <a:gd name="T99" fmla="*/ 6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52" h="955">
                    <a:moveTo>
                      <a:pt x="273" y="0"/>
                    </a:moveTo>
                    <a:lnTo>
                      <a:pt x="354" y="72"/>
                    </a:lnTo>
                    <a:lnTo>
                      <a:pt x="432" y="162"/>
                    </a:lnTo>
                    <a:lnTo>
                      <a:pt x="433" y="165"/>
                    </a:lnTo>
                    <a:lnTo>
                      <a:pt x="435" y="169"/>
                    </a:lnTo>
                    <a:lnTo>
                      <a:pt x="440" y="176"/>
                    </a:lnTo>
                    <a:lnTo>
                      <a:pt x="447" y="191"/>
                    </a:lnTo>
                    <a:lnTo>
                      <a:pt x="447" y="194"/>
                    </a:lnTo>
                    <a:lnTo>
                      <a:pt x="447" y="195"/>
                    </a:lnTo>
                    <a:lnTo>
                      <a:pt x="448" y="197"/>
                    </a:lnTo>
                    <a:lnTo>
                      <a:pt x="450" y="205"/>
                    </a:lnTo>
                    <a:lnTo>
                      <a:pt x="450" y="211"/>
                    </a:lnTo>
                    <a:lnTo>
                      <a:pt x="452" y="219"/>
                    </a:lnTo>
                    <a:lnTo>
                      <a:pt x="425" y="577"/>
                    </a:lnTo>
                    <a:lnTo>
                      <a:pt x="394" y="831"/>
                    </a:lnTo>
                    <a:lnTo>
                      <a:pt x="370" y="905"/>
                    </a:lnTo>
                    <a:lnTo>
                      <a:pt x="365" y="909"/>
                    </a:lnTo>
                    <a:lnTo>
                      <a:pt x="362" y="914"/>
                    </a:lnTo>
                    <a:lnTo>
                      <a:pt x="354" y="922"/>
                    </a:lnTo>
                    <a:lnTo>
                      <a:pt x="345" y="930"/>
                    </a:lnTo>
                    <a:lnTo>
                      <a:pt x="337" y="937"/>
                    </a:lnTo>
                    <a:lnTo>
                      <a:pt x="325" y="942"/>
                    </a:lnTo>
                    <a:lnTo>
                      <a:pt x="315" y="947"/>
                    </a:lnTo>
                    <a:lnTo>
                      <a:pt x="303" y="951"/>
                    </a:lnTo>
                    <a:lnTo>
                      <a:pt x="299" y="951"/>
                    </a:lnTo>
                    <a:lnTo>
                      <a:pt x="296" y="952"/>
                    </a:lnTo>
                    <a:lnTo>
                      <a:pt x="291" y="955"/>
                    </a:lnTo>
                    <a:lnTo>
                      <a:pt x="186" y="955"/>
                    </a:lnTo>
                    <a:lnTo>
                      <a:pt x="169" y="954"/>
                    </a:lnTo>
                    <a:lnTo>
                      <a:pt x="154" y="954"/>
                    </a:lnTo>
                    <a:lnTo>
                      <a:pt x="140" y="951"/>
                    </a:lnTo>
                    <a:lnTo>
                      <a:pt x="129" y="949"/>
                    </a:lnTo>
                    <a:lnTo>
                      <a:pt x="107" y="940"/>
                    </a:lnTo>
                    <a:lnTo>
                      <a:pt x="99" y="934"/>
                    </a:lnTo>
                    <a:lnTo>
                      <a:pt x="92" y="927"/>
                    </a:lnTo>
                    <a:lnTo>
                      <a:pt x="85" y="919"/>
                    </a:lnTo>
                    <a:lnTo>
                      <a:pt x="80" y="911"/>
                    </a:lnTo>
                    <a:lnTo>
                      <a:pt x="71" y="894"/>
                    </a:lnTo>
                    <a:lnTo>
                      <a:pt x="65" y="875"/>
                    </a:lnTo>
                    <a:lnTo>
                      <a:pt x="62" y="855"/>
                    </a:lnTo>
                    <a:lnTo>
                      <a:pt x="0" y="219"/>
                    </a:lnTo>
                    <a:lnTo>
                      <a:pt x="0" y="205"/>
                    </a:lnTo>
                    <a:lnTo>
                      <a:pt x="4" y="192"/>
                    </a:lnTo>
                    <a:lnTo>
                      <a:pt x="7" y="177"/>
                    </a:lnTo>
                    <a:lnTo>
                      <a:pt x="15" y="164"/>
                    </a:lnTo>
                    <a:lnTo>
                      <a:pt x="24" y="145"/>
                    </a:lnTo>
                    <a:lnTo>
                      <a:pt x="36" y="127"/>
                    </a:lnTo>
                    <a:lnTo>
                      <a:pt x="50" y="109"/>
                    </a:lnTo>
                    <a:lnTo>
                      <a:pt x="69" y="91"/>
                    </a:lnTo>
                    <a:lnTo>
                      <a:pt x="159" y="6"/>
                    </a:lnTo>
                  </a:path>
                </a:pathLst>
              </a:custGeom>
              <a:noFill/>
              <a:ln w="41275" cap="flat" algn="ctr">
                <a:solidFill>
                  <a:srgbClr val="FF99CC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43" name="Freeform 735"/>
              <p:cNvSpPr>
                <a:spLocks/>
              </p:cNvSpPr>
              <p:nvPr/>
            </p:nvSpPr>
            <p:spPr bwMode="auto">
              <a:xfrm>
                <a:off x="2377" y="4617"/>
                <a:ext cx="6" cy="883"/>
              </a:xfrm>
              <a:custGeom>
                <a:avLst/>
                <a:gdLst>
                  <a:gd name="T0" fmla="*/ 0 w 6"/>
                  <a:gd name="T1" fmla="*/ 879 h 883"/>
                  <a:gd name="T2" fmla="*/ 6 w 6"/>
                  <a:gd name="T3" fmla="*/ 883 h 883"/>
                  <a:gd name="T4" fmla="*/ 6 w 6"/>
                  <a:gd name="T5" fmla="*/ 0 h 883"/>
                  <a:gd name="T6" fmla="*/ 0 w 6"/>
                  <a:gd name="T7" fmla="*/ 5 h 883"/>
                  <a:gd name="T8" fmla="*/ 0 w 6"/>
                  <a:gd name="T9" fmla="*/ 879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83">
                    <a:moveTo>
                      <a:pt x="0" y="879"/>
                    </a:moveTo>
                    <a:lnTo>
                      <a:pt x="6" y="883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879"/>
                    </a:lnTo>
                    <a:close/>
                  </a:path>
                </a:pathLst>
              </a:custGeom>
              <a:solidFill>
                <a:srgbClr val="EF1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44" name="Freeform 736"/>
              <p:cNvSpPr>
                <a:spLocks/>
              </p:cNvSpPr>
              <p:nvPr/>
            </p:nvSpPr>
            <p:spPr bwMode="auto">
              <a:xfrm>
                <a:off x="2383" y="4611"/>
                <a:ext cx="6" cy="892"/>
              </a:xfrm>
              <a:custGeom>
                <a:avLst/>
                <a:gdLst>
                  <a:gd name="T0" fmla="*/ 0 w 6"/>
                  <a:gd name="T1" fmla="*/ 889 h 892"/>
                  <a:gd name="T2" fmla="*/ 6 w 6"/>
                  <a:gd name="T3" fmla="*/ 892 h 892"/>
                  <a:gd name="T4" fmla="*/ 6 w 6"/>
                  <a:gd name="T5" fmla="*/ 0 h 892"/>
                  <a:gd name="T6" fmla="*/ 0 w 6"/>
                  <a:gd name="T7" fmla="*/ 6 h 892"/>
                  <a:gd name="T8" fmla="*/ 0 w 6"/>
                  <a:gd name="T9" fmla="*/ 889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92">
                    <a:moveTo>
                      <a:pt x="0" y="889"/>
                    </a:moveTo>
                    <a:lnTo>
                      <a:pt x="6" y="89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889"/>
                    </a:lnTo>
                    <a:close/>
                  </a:path>
                </a:pathLst>
              </a:custGeom>
              <a:solidFill>
                <a:srgbClr val="EE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45" name="Freeform 737"/>
              <p:cNvSpPr>
                <a:spLocks/>
              </p:cNvSpPr>
              <p:nvPr/>
            </p:nvSpPr>
            <p:spPr bwMode="auto">
              <a:xfrm>
                <a:off x="2398" y="4597"/>
                <a:ext cx="6" cy="913"/>
              </a:xfrm>
              <a:custGeom>
                <a:avLst/>
                <a:gdLst>
                  <a:gd name="T0" fmla="*/ 0 w 6"/>
                  <a:gd name="T1" fmla="*/ 910 h 913"/>
                  <a:gd name="T2" fmla="*/ 6 w 6"/>
                  <a:gd name="T3" fmla="*/ 913 h 913"/>
                  <a:gd name="T4" fmla="*/ 6 w 6"/>
                  <a:gd name="T5" fmla="*/ 0 h 913"/>
                  <a:gd name="T6" fmla="*/ 0 w 6"/>
                  <a:gd name="T7" fmla="*/ 5 h 913"/>
                  <a:gd name="T8" fmla="*/ 0 w 6"/>
                  <a:gd name="T9" fmla="*/ 910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13">
                    <a:moveTo>
                      <a:pt x="0" y="910"/>
                    </a:moveTo>
                    <a:lnTo>
                      <a:pt x="6" y="913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910"/>
                    </a:lnTo>
                    <a:close/>
                  </a:path>
                </a:pathLst>
              </a:custGeom>
              <a:solidFill>
                <a:srgbClr val="EC2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46" name="Freeform 738"/>
              <p:cNvSpPr>
                <a:spLocks/>
              </p:cNvSpPr>
              <p:nvPr/>
            </p:nvSpPr>
            <p:spPr bwMode="auto">
              <a:xfrm>
                <a:off x="2404" y="4591"/>
                <a:ext cx="7" cy="920"/>
              </a:xfrm>
              <a:custGeom>
                <a:avLst/>
                <a:gdLst>
                  <a:gd name="T0" fmla="*/ 0 w 7"/>
                  <a:gd name="T1" fmla="*/ 919 h 920"/>
                  <a:gd name="T2" fmla="*/ 7 w 7"/>
                  <a:gd name="T3" fmla="*/ 920 h 920"/>
                  <a:gd name="T4" fmla="*/ 7 w 7"/>
                  <a:gd name="T5" fmla="*/ 0 h 920"/>
                  <a:gd name="T6" fmla="*/ 0 w 7"/>
                  <a:gd name="T7" fmla="*/ 6 h 920"/>
                  <a:gd name="T8" fmla="*/ 0 w 7"/>
                  <a:gd name="T9" fmla="*/ 919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20">
                    <a:moveTo>
                      <a:pt x="0" y="919"/>
                    </a:moveTo>
                    <a:lnTo>
                      <a:pt x="7" y="920"/>
                    </a:lnTo>
                    <a:lnTo>
                      <a:pt x="7" y="0"/>
                    </a:lnTo>
                    <a:lnTo>
                      <a:pt x="0" y="6"/>
                    </a:lnTo>
                    <a:lnTo>
                      <a:pt x="0" y="919"/>
                    </a:lnTo>
                    <a:close/>
                  </a:path>
                </a:pathLst>
              </a:custGeom>
              <a:solidFill>
                <a:srgbClr val="EB27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47" name="Freeform 739"/>
              <p:cNvSpPr>
                <a:spLocks/>
              </p:cNvSpPr>
              <p:nvPr/>
            </p:nvSpPr>
            <p:spPr bwMode="auto">
              <a:xfrm>
                <a:off x="2425" y="4572"/>
                <a:ext cx="6" cy="944"/>
              </a:xfrm>
              <a:custGeom>
                <a:avLst/>
                <a:gdLst>
                  <a:gd name="T0" fmla="*/ 0 w 6"/>
                  <a:gd name="T1" fmla="*/ 943 h 944"/>
                  <a:gd name="T2" fmla="*/ 6 w 6"/>
                  <a:gd name="T3" fmla="*/ 944 h 944"/>
                  <a:gd name="T4" fmla="*/ 6 w 6"/>
                  <a:gd name="T5" fmla="*/ 0 h 944"/>
                  <a:gd name="T6" fmla="*/ 0 w 6"/>
                  <a:gd name="T7" fmla="*/ 5 h 944"/>
                  <a:gd name="T8" fmla="*/ 0 w 6"/>
                  <a:gd name="T9" fmla="*/ 943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44">
                    <a:moveTo>
                      <a:pt x="0" y="943"/>
                    </a:moveTo>
                    <a:lnTo>
                      <a:pt x="6" y="944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943"/>
                    </a:lnTo>
                    <a:close/>
                  </a:path>
                </a:pathLst>
              </a:custGeom>
              <a:solidFill>
                <a:srgbClr val="E82D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48" name="Freeform 740"/>
              <p:cNvSpPr>
                <a:spLocks/>
              </p:cNvSpPr>
              <p:nvPr/>
            </p:nvSpPr>
            <p:spPr bwMode="auto">
              <a:xfrm>
                <a:off x="2418" y="4577"/>
                <a:ext cx="7" cy="938"/>
              </a:xfrm>
              <a:custGeom>
                <a:avLst/>
                <a:gdLst>
                  <a:gd name="T0" fmla="*/ 0 w 7"/>
                  <a:gd name="T1" fmla="*/ 935 h 938"/>
                  <a:gd name="T2" fmla="*/ 7 w 7"/>
                  <a:gd name="T3" fmla="*/ 938 h 938"/>
                  <a:gd name="T4" fmla="*/ 7 w 7"/>
                  <a:gd name="T5" fmla="*/ 0 h 938"/>
                  <a:gd name="T6" fmla="*/ 0 w 7"/>
                  <a:gd name="T7" fmla="*/ 8 h 938"/>
                  <a:gd name="T8" fmla="*/ 0 w 7"/>
                  <a:gd name="T9" fmla="*/ 935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38">
                    <a:moveTo>
                      <a:pt x="0" y="935"/>
                    </a:moveTo>
                    <a:lnTo>
                      <a:pt x="7" y="938"/>
                    </a:lnTo>
                    <a:lnTo>
                      <a:pt x="7" y="0"/>
                    </a:lnTo>
                    <a:lnTo>
                      <a:pt x="0" y="8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E92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49" name="Freeform 741"/>
              <p:cNvSpPr>
                <a:spLocks/>
              </p:cNvSpPr>
              <p:nvPr/>
            </p:nvSpPr>
            <p:spPr bwMode="auto">
              <a:xfrm>
                <a:off x="2411" y="4585"/>
                <a:ext cx="7" cy="927"/>
              </a:xfrm>
              <a:custGeom>
                <a:avLst/>
                <a:gdLst>
                  <a:gd name="T0" fmla="*/ 0 w 7"/>
                  <a:gd name="T1" fmla="*/ 926 h 927"/>
                  <a:gd name="T2" fmla="*/ 2 w 7"/>
                  <a:gd name="T3" fmla="*/ 926 h 927"/>
                  <a:gd name="T4" fmla="*/ 7 w 7"/>
                  <a:gd name="T5" fmla="*/ 927 h 927"/>
                  <a:gd name="T6" fmla="*/ 7 w 7"/>
                  <a:gd name="T7" fmla="*/ 0 h 927"/>
                  <a:gd name="T8" fmla="*/ 0 w 7"/>
                  <a:gd name="T9" fmla="*/ 6 h 927"/>
                  <a:gd name="T10" fmla="*/ 0 w 7"/>
                  <a:gd name="T11" fmla="*/ 926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27">
                    <a:moveTo>
                      <a:pt x="0" y="926"/>
                    </a:moveTo>
                    <a:lnTo>
                      <a:pt x="2" y="926"/>
                    </a:lnTo>
                    <a:lnTo>
                      <a:pt x="7" y="927"/>
                    </a:lnTo>
                    <a:lnTo>
                      <a:pt x="7" y="0"/>
                    </a:lnTo>
                    <a:lnTo>
                      <a:pt x="0" y="6"/>
                    </a:lnTo>
                    <a:lnTo>
                      <a:pt x="0" y="926"/>
                    </a:lnTo>
                    <a:close/>
                  </a:path>
                </a:pathLst>
              </a:custGeom>
              <a:solidFill>
                <a:srgbClr val="EA2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50" name="Freeform 742"/>
              <p:cNvSpPr>
                <a:spLocks/>
              </p:cNvSpPr>
              <p:nvPr/>
            </p:nvSpPr>
            <p:spPr bwMode="auto">
              <a:xfrm>
                <a:off x="2389" y="4602"/>
                <a:ext cx="9" cy="905"/>
              </a:xfrm>
              <a:custGeom>
                <a:avLst/>
                <a:gdLst>
                  <a:gd name="T0" fmla="*/ 0 w 9"/>
                  <a:gd name="T1" fmla="*/ 901 h 905"/>
                  <a:gd name="T2" fmla="*/ 9 w 9"/>
                  <a:gd name="T3" fmla="*/ 905 h 905"/>
                  <a:gd name="T4" fmla="*/ 9 w 9"/>
                  <a:gd name="T5" fmla="*/ 0 h 905"/>
                  <a:gd name="T6" fmla="*/ 0 w 9"/>
                  <a:gd name="T7" fmla="*/ 9 h 905"/>
                  <a:gd name="T8" fmla="*/ 0 w 9"/>
                  <a:gd name="T9" fmla="*/ 901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05">
                    <a:moveTo>
                      <a:pt x="0" y="901"/>
                    </a:moveTo>
                    <a:lnTo>
                      <a:pt x="9" y="905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0" y="901"/>
                    </a:lnTo>
                    <a:close/>
                  </a:path>
                </a:pathLst>
              </a:custGeom>
              <a:solidFill>
                <a:srgbClr val="ED2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51" name="Freeform 743"/>
              <p:cNvSpPr>
                <a:spLocks/>
              </p:cNvSpPr>
              <p:nvPr/>
            </p:nvSpPr>
            <p:spPr bwMode="auto">
              <a:xfrm>
                <a:off x="2445" y="1887"/>
                <a:ext cx="6" cy="3629"/>
              </a:xfrm>
              <a:custGeom>
                <a:avLst/>
                <a:gdLst>
                  <a:gd name="T0" fmla="*/ 0 w 6"/>
                  <a:gd name="T1" fmla="*/ 3629 h 3629"/>
                  <a:gd name="T2" fmla="*/ 6 w 6"/>
                  <a:gd name="T3" fmla="*/ 3629 h 3629"/>
                  <a:gd name="T4" fmla="*/ 6 w 6"/>
                  <a:gd name="T5" fmla="*/ 0 h 3629"/>
                  <a:gd name="T6" fmla="*/ 1 w 6"/>
                  <a:gd name="T7" fmla="*/ 11 h 3629"/>
                  <a:gd name="T8" fmla="*/ 0 w 6"/>
                  <a:gd name="T9" fmla="*/ 26 h 3629"/>
                  <a:gd name="T10" fmla="*/ 0 w 6"/>
                  <a:gd name="T11" fmla="*/ 2680 h 3629"/>
                  <a:gd name="T12" fmla="*/ 0 w 6"/>
                  <a:gd name="T13" fmla="*/ 3629 h 3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629">
                    <a:moveTo>
                      <a:pt x="0" y="3629"/>
                    </a:moveTo>
                    <a:lnTo>
                      <a:pt x="6" y="3629"/>
                    </a:lnTo>
                    <a:lnTo>
                      <a:pt x="6" y="0"/>
                    </a:lnTo>
                    <a:lnTo>
                      <a:pt x="1" y="11"/>
                    </a:lnTo>
                    <a:lnTo>
                      <a:pt x="0" y="26"/>
                    </a:lnTo>
                    <a:lnTo>
                      <a:pt x="0" y="2680"/>
                    </a:lnTo>
                    <a:lnTo>
                      <a:pt x="0" y="3629"/>
                    </a:lnTo>
                    <a:close/>
                  </a:path>
                </a:pathLst>
              </a:custGeom>
              <a:solidFill>
                <a:srgbClr val="E43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52" name="Rectangle 744"/>
              <p:cNvSpPr>
                <a:spLocks noChangeArrowheads="1"/>
              </p:cNvSpPr>
              <p:nvPr/>
            </p:nvSpPr>
            <p:spPr bwMode="auto">
              <a:xfrm>
                <a:off x="2437" y="4567"/>
                <a:ext cx="8" cy="949"/>
              </a:xfrm>
              <a:prstGeom prst="rect">
                <a:avLst/>
              </a:prstGeom>
              <a:solidFill>
                <a:srgbClr val="E63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3553" name="Freeform 745"/>
              <p:cNvSpPr>
                <a:spLocks/>
              </p:cNvSpPr>
              <p:nvPr/>
            </p:nvSpPr>
            <p:spPr bwMode="auto">
              <a:xfrm>
                <a:off x="2471" y="1862"/>
                <a:ext cx="6" cy="3654"/>
              </a:xfrm>
              <a:custGeom>
                <a:avLst/>
                <a:gdLst>
                  <a:gd name="T0" fmla="*/ 0 w 6"/>
                  <a:gd name="T1" fmla="*/ 3654 h 3654"/>
                  <a:gd name="T2" fmla="*/ 6 w 6"/>
                  <a:gd name="T3" fmla="*/ 3654 h 3654"/>
                  <a:gd name="T4" fmla="*/ 6 w 6"/>
                  <a:gd name="T5" fmla="*/ 0 h 3654"/>
                  <a:gd name="T6" fmla="*/ 0 w 6"/>
                  <a:gd name="T7" fmla="*/ 3 h 3654"/>
                  <a:gd name="T8" fmla="*/ 0 w 6"/>
                  <a:gd name="T9" fmla="*/ 3654 h 3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54">
                    <a:moveTo>
                      <a:pt x="0" y="3654"/>
                    </a:moveTo>
                    <a:lnTo>
                      <a:pt x="6" y="3654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3654"/>
                    </a:lnTo>
                    <a:close/>
                  </a:path>
                </a:pathLst>
              </a:custGeom>
              <a:solidFill>
                <a:srgbClr val="E03D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54" name="Freeform 746"/>
              <p:cNvSpPr>
                <a:spLocks/>
              </p:cNvSpPr>
              <p:nvPr/>
            </p:nvSpPr>
            <p:spPr bwMode="auto">
              <a:xfrm>
                <a:off x="2465" y="1865"/>
                <a:ext cx="6" cy="3651"/>
              </a:xfrm>
              <a:custGeom>
                <a:avLst/>
                <a:gdLst>
                  <a:gd name="T0" fmla="*/ 0 w 6"/>
                  <a:gd name="T1" fmla="*/ 3651 h 3651"/>
                  <a:gd name="T2" fmla="*/ 6 w 6"/>
                  <a:gd name="T3" fmla="*/ 3651 h 3651"/>
                  <a:gd name="T4" fmla="*/ 6 w 6"/>
                  <a:gd name="T5" fmla="*/ 0 h 3651"/>
                  <a:gd name="T6" fmla="*/ 0 w 6"/>
                  <a:gd name="T7" fmla="*/ 5 h 3651"/>
                  <a:gd name="T8" fmla="*/ 0 w 6"/>
                  <a:gd name="T9" fmla="*/ 3651 h 3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51">
                    <a:moveTo>
                      <a:pt x="0" y="3651"/>
                    </a:moveTo>
                    <a:lnTo>
                      <a:pt x="6" y="3651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3651"/>
                    </a:lnTo>
                    <a:close/>
                  </a:path>
                </a:pathLst>
              </a:custGeom>
              <a:solidFill>
                <a:srgbClr val="E13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55" name="Freeform 747"/>
              <p:cNvSpPr>
                <a:spLocks/>
              </p:cNvSpPr>
              <p:nvPr/>
            </p:nvSpPr>
            <p:spPr bwMode="auto">
              <a:xfrm>
                <a:off x="2457" y="1870"/>
                <a:ext cx="8" cy="3646"/>
              </a:xfrm>
              <a:custGeom>
                <a:avLst/>
                <a:gdLst>
                  <a:gd name="T0" fmla="*/ 6 w 8"/>
                  <a:gd name="T1" fmla="*/ 3646 h 3646"/>
                  <a:gd name="T2" fmla="*/ 8 w 8"/>
                  <a:gd name="T3" fmla="*/ 3646 h 3646"/>
                  <a:gd name="T4" fmla="*/ 8 w 8"/>
                  <a:gd name="T5" fmla="*/ 0 h 3646"/>
                  <a:gd name="T6" fmla="*/ 3 w 8"/>
                  <a:gd name="T7" fmla="*/ 4 h 3646"/>
                  <a:gd name="T8" fmla="*/ 0 w 8"/>
                  <a:gd name="T9" fmla="*/ 7 h 3646"/>
                  <a:gd name="T10" fmla="*/ 0 w 8"/>
                  <a:gd name="T11" fmla="*/ 3646 h 3646"/>
                  <a:gd name="T12" fmla="*/ 6 w 8"/>
                  <a:gd name="T13" fmla="*/ 3646 h 3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646">
                    <a:moveTo>
                      <a:pt x="6" y="3646"/>
                    </a:moveTo>
                    <a:lnTo>
                      <a:pt x="8" y="3646"/>
                    </a:lnTo>
                    <a:lnTo>
                      <a:pt x="8" y="0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3646"/>
                    </a:lnTo>
                    <a:lnTo>
                      <a:pt x="6" y="3646"/>
                    </a:lnTo>
                    <a:close/>
                  </a:path>
                </a:pathLst>
              </a:custGeom>
              <a:solidFill>
                <a:srgbClr val="E13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56" name="Freeform 748"/>
              <p:cNvSpPr>
                <a:spLocks/>
              </p:cNvSpPr>
              <p:nvPr/>
            </p:nvSpPr>
            <p:spPr bwMode="auto">
              <a:xfrm>
                <a:off x="2472" y="-2557"/>
                <a:ext cx="45" cy="8073"/>
              </a:xfrm>
              <a:custGeom>
                <a:avLst/>
                <a:gdLst>
                  <a:gd name="T0" fmla="*/ 0 w 6"/>
                  <a:gd name="T1" fmla="*/ 3639 h 3639"/>
                  <a:gd name="T2" fmla="*/ 6 w 6"/>
                  <a:gd name="T3" fmla="*/ 3639 h 3639"/>
                  <a:gd name="T4" fmla="*/ 6 w 6"/>
                  <a:gd name="T5" fmla="*/ 0 h 3639"/>
                  <a:gd name="T6" fmla="*/ 0 w 6"/>
                  <a:gd name="T7" fmla="*/ 10 h 3639"/>
                  <a:gd name="T8" fmla="*/ 0 w 6"/>
                  <a:gd name="T9" fmla="*/ 3639 h 3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39">
                    <a:moveTo>
                      <a:pt x="0" y="3639"/>
                    </a:moveTo>
                    <a:lnTo>
                      <a:pt x="6" y="3639"/>
                    </a:lnTo>
                    <a:lnTo>
                      <a:pt x="6" y="0"/>
                    </a:lnTo>
                    <a:lnTo>
                      <a:pt x="0" y="10"/>
                    </a:lnTo>
                    <a:lnTo>
                      <a:pt x="0" y="3639"/>
                    </a:lnTo>
                    <a:close/>
                  </a:path>
                </a:pathLst>
              </a:custGeom>
              <a:solidFill>
                <a:srgbClr val="E33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57" name="Freeform 749"/>
              <p:cNvSpPr>
                <a:spLocks/>
              </p:cNvSpPr>
              <p:nvPr/>
            </p:nvSpPr>
            <p:spPr bwMode="auto">
              <a:xfrm>
                <a:off x="2483" y="1857"/>
                <a:ext cx="8" cy="3659"/>
              </a:xfrm>
              <a:custGeom>
                <a:avLst/>
                <a:gdLst>
                  <a:gd name="T0" fmla="*/ 0 w 8"/>
                  <a:gd name="T1" fmla="*/ 3659 h 3659"/>
                  <a:gd name="T2" fmla="*/ 8 w 8"/>
                  <a:gd name="T3" fmla="*/ 3659 h 3659"/>
                  <a:gd name="T4" fmla="*/ 8 w 8"/>
                  <a:gd name="T5" fmla="*/ 0 h 3659"/>
                  <a:gd name="T6" fmla="*/ 0 w 8"/>
                  <a:gd name="T7" fmla="*/ 1 h 3659"/>
                  <a:gd name="T8" fmla="*/ 0 w 8"/>
                  <a:gd name="T9" fmla="*/ 3659 h 3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59">
                    <a:moveTo>
                      <a:pt x="0" y="3659"/>
                    </a:moveTo>
                    <a:lnTo>
                      <a:pt x="8" y="3659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0" y="3659"/>
                    </a:lnTo>
                    <a:close/>
                  </a:path>
                </a:pathLst>
              </a:custGeom>
              <a:solidFill>
                <a:srgbClr val="DE4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58" name="Rectangle 750"/>
              <p:cNvSpPr>
                <a:spLocks noChangeArrowheads="1"/>
              </p:cNvSpPr>
              <p:nvPr/>
            </p:nvSpPr>
            <p:spPr bwMode="auto">
              <a:xfrm>
                <a:off x="2491" y="1857"/>
                <a:ext cx="6" cy="3659"/>
              </a:xfrm>
              <a:prstGeom prst="rect">
                <a:avLst/>
              </a:prstGeom>
              <a:solidFill>
                <a:srgbClr val="DD4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3559" name="Freeform 751"/>
              <p:cNvSpPr>
                <a:spLocks/>
              </p:cNvSpPr>
              <p:nvPr/>
            </p:nvSpPr>
            <p:spPr bwMode="auto">
              <a:xfrm>
                <a:off x="2511" y="1858"/>
                <a:ext cx="6" cy="3658"/>
              </a:xfrm>
              <a:custGeom>
                <a:avLst/>
                <a:gdLst>
                  <a:gd name="T0" fmla="*/ 0 w 6"/>
                  <a:gd name="T1" fmla="*/ 3658 h 3658"/>
                  <a:gd name="T2" fmla="*/ 6 w 6"/>
                  <a:gd name="T3" fmla="*/ 3658 h 3658"/>
                  <a:gd name="T4" fmla="*/ 6 w 6"/>
                  <a:gd name="T5" fmla="*/ 4 h 3658"/>
                  <a:gd name="T6" fmla="*/ 0 w 6"/>
                  <a:gd name="T7" fmla="*/ 0 h 3658"/>
                  <a:gd name="T8" fmla="*/ 0 w 6"/>
                  <a:gd name="T9" fmla="*/ 3658 h 3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58">
                    <a:moveTo>
                      <a:pt x="0" y="3658"/>
                    </a:moveTo>
                    <a:lnTo>
                      <a:pt x="6" y="3658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0" y="3658"/>
                    </a:lnTo>
                    <a:close/>
                  </a:path>
                </a:pathLst>
              </a:custGeom>
              <a:solidFill>
                <a:srgbClr val="DA4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60" name="Freeform 752"/>
              <p:cNvSpPr>
                <a:spLocks/>
              </p:cNvSpPr>
              <p:nvPr/>
            </p:nvSpPr>
            <p:spPr bwMode="auto">
              <a:xfrm>
                <a:off x="2503" y="1857"/>
                <a:ext cx="8" cy="3659"/>
              </a:xfrm>
              <a:custGeom>
                <a:avLst/>
                <a:gdLst>
                  <a:gd name="T0" fmla="*/ 0 w 8"/>
                  <a:gd name="T1" fmla="*/ 3659 h 3659"/>
                  <a:gd name="T2" fmla="*/ 8 w 8"/>
                  <a:gd name="T3" fmla="*/ 3659 h 3659"/>
                  <a:gd name="T4" fmla="*/ 8 w 8"/>
                  <a:gd name="T5" fmla="*/ 1 h 3659"/>
                  <a:gd name="T6" fmla="*/ 0 w 8"/>
                  <a:gd name="T7" fmla="*/ 0 h 3659"/>
                  <a:gd name="T8" fmla="*/ 0 w 8"/>
                  <a:gd name="T9" fmla="*/ 3659 h 3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59">
                    <a:moveTo>
                      <a:pt x="0" y="3659"/>
                    </a:moveTo>
                    <a:lnTo>
                      <a:pt x="8" y="3659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3659"/>
                    </a:lnTo>
                    <a:close/>
                  </a:path>
                </a:pathLst>
              </a:custGeom>
              <a:solidFill>
                <a:srgbClr val="DB47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61" name="Freeform 753"/>
              <p:cNvSpPr>
                <a:spLocks/>
              </p:cNvSpPr>
              <p:nvPr/>
            </p:nvSpPr>
            <p:spPr bwMode="auto">
              <a:xfrm>
                <a:off x="2497" y="1857"/>
                <a:ext cx="6" cy="3659"/>
              </a:xfrm>
              <a:custGeom>
                <a:avLst/>
                <a:gdLst>
                  <a:gd name="T0" fmla="*/ 0 w 6"/>
                  <a:gd name="T1" fmla="*/ 3659 h 3659"/>
                  <a:gd name="T2" fmla="*/ 6 w 6"/>
                  <a:gd name="T3" fmla="*/ 3659 h 3659"/>
                  <a:gd name="T4" fmla="*/ 6 w 6"/>
                  <a:gd name="T5" fmla="*/ 0 h 3659"/>
                  <a:gd name="T6" fmla="*/ 1 w 6"/>
                  <a:gd name="T7" fmla="*/ 0 h 3659"/>
                  <a:gd name="T8" fmla="*/ 0 w 6"/>
                  <a:gd name="T9" fmla="*/ 0 h 3659"/>
                  <a:gd name="T10" fmla="*/ 0 w 6"/>
                  <a:gd name="T11" fmla="*/ 3659 h 3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659">
                    <a:moveTo>
                      <a:pt x="0" y="3659"/>
                    </a:moveTo>
                    <a:lnTo>
                      <a:pt x="6" y="3659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659"/>
                    </a:lnTo>
                    <a:close/>
                  </a:path>
                </a:pathLst>
              </a:custGeom>
              <a:solidFill>
                <a:srgbClr val="DC4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62" name="Freeform 754"/>
              <p:cNvSpPr>
                <a:spLocks/>
              </p:cNvSpPr>
              <p:nvPr/>
            </p:nvSpPr>
            <p:spPr bwMode="auto">
              <a:xfrm>
                <a:off x="2477" y="-516"/>
                <a:ext cx="44" cy="6032"/>
              </a:xfrm>
              <a:custGeom>
                <a:avLst/>
                <a:gdLst>
                  <a:gd name="T0" fmla="*/ 0 w 6"/>
                  <a:gd name="T1" fmla="*/ 3658 h 3658"/>
                  <a:gd name="T2" fmla="*/ 6 w 6"/>
                  <a:gd name="T3" fmla="*/ 3658 h 3658"/>
                  <a:gd name="T4" fmla="*/ 6 w 6"/>
                  <a:gd name="T5" fmla="*/ 0 h 3658"/>
                  <a:gd name="T6" fmla="*/ 0 w 6"/>
                  <a:gd name="T7" fmla="*/ 4 h 3658"/>
                  <a:gd name="T8" fmla="*/ 0 w 6"/>
                  <a:gd name="T9" fmla="*/ 3658 h 3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58">
                    <a:moveTo>
                      <a:pt x="0" y="3658"/>
                    </a:moveTo>
                    <a:lnTo>
                      <a:pt x="6" y="3658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3658"/>
                    </a:lnTo>
                    <a:close/>
                  </a:path>
                </a:pathLst>
              </a:custGeom>
              <a:solidFill>
                <a:srgbClr val="DF3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63" name="Freeform 755"/>
              <p:cNvSpPr>
                <a:spLocks/>
              </p:cNvSpPr>
              <p:nvPr/>
            </p:nvSpPr>
            <p:spPr bwMode="auto">
              <a:xfrm>
                <a:off x="2431" y="4567"/>
                <a:ext cx="6" cy="949"/>
              </a:xfrm>
              <a:custGeom>
                <a:avLst/>
                <a:gdLst>
                  <a:gd name="T0" fmla="*/ 0 w 6"/>
                  <a:gd name="T1" fmla="*/ 949 h 949"/>
                  <a:gd name="T2" fmla="*/ 6 w 6"/>
                  <a:gd name="T3" fmla="*/ 949 h 949"/>
                  <a:gd name="T4" fmla="*/ 6 w 6"/>
                  <a:gd name="T5" fmla="*/ 0 h 949"/>
                  <a:gd name="T6" fmla="*/ 5 w 6"/>
                  <a:gd name="T7" fmla="*/ 0 h 949"/>
                  <a:gd name="T8" fmla="*/ 0 w 6"/>
                  <a:gd name="T9" fmla="*/ 5 h 949"/>
                  <a:gd name="T10" fmla="*/ 0 w 6"/>
                  <a:gd name="T11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949">
                    <a:moveTo>
                      <a:pt x="0" y="949"/>
                    </a:moveTo>
                    <a:lnTo>
                      <a:pt x="6" y="949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949"/>
                    </a:lnTo>
                    <a:close/>
                  </a:path>
                </a:pathLst>
              </a:custGeom>
              <a:solidFill>
                <a:srgbClr val="E72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64" name="Freeform 756"/>
              <p:cNvSpPr>
                <a:spLocks/>
              </p:cNvSpPr>
              <p:nvPr/>
            </p:nvSpPr>
            <p:spPr bwMode="auto">
              <a:xfrm>
                <a:off x="2363" y="4630"/>
                <a:ext cx="6" cy="858"/>
              </a:xfrm>
              <a:custGeom>
                <a:avLst/>
                <a:gdLst>
                  <a:gd name="T0" fmla="*/ 0 w 6"/>
                  <a:gd name="T1" fmla="*/ 851 h 858"/>
                  <a:gd name="T2" fmla="*/ 6 w 6"/>
                  <a:gd name="T3" fmla="*/ 858 h 858"/>
                  <a:gd name="T4" fmla="*/ 6 w 6"/>
                  <a:gd name="T5" fmla="*/ 0 h 858"/>
                  <a:gd name="T6" fmla="*/ 0 w 6"/>
                  <a:gd name="T7" fmla="*/ 6 h 858"/>
                  <a:gd name="T8" fmla="*/ 0 w 6"/>
                  <a:gd name="T9" fmla="*/ 851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58">
                    <a:moveTo>
                      <a:pt x="0" y="851"/>
                    </a:moveTo>
                    <a:lnTo>
                      <a:pt x="6" y="85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851"/>
                    </a:lnTo>
                    <a:close/>
                  </a:path>
                </a:pathLst>
              </a:custGeom>
              <a:solidFill>
                <a:srgbClr val="F11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65" name="Freeform 757"/>
              <p:cNvSpPr>
                <a:spLocks/>
              </p:cNvSpPr>
              <p:nvPr/>
            </p:nvSpPr>
            <p:spPr bwMode="auto">
              <a:xfrm>
                <a:off x="2357" y="4636"/>
                <a:ext cx="6" cy="845"/>
              </a:xfrm>
              <a:custGeom>
                <a:avLst/>
                <a:gdLst>
                  <a:gd name="T0" fmla="*/ 0 w 6"/>
                  <a:gd name="T1" fmla="*/ 836 h 845"/>
                  <a:gd name="T2" fmla="*/ 6 w 6"/>
                  <a:gd name="T3" fmla="*/ 845 h 845"/>
                  <a:gd name="T4" fmla="*/ 6 w 6"/>
                  <a:gd name="T5" fmla="*/ 0 h 845"/>
                  <a:gd name="T6" fmla="*/ 0 w 6"/>
                  <a:gd name="T7" fmla="*/ 5 h 845"/>
                  <a:gd name="T8" fmla="*/ 0 w 6"/>
                  <a:gd name="T9" fmla="*/ 836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45">
                    <a:moveTo>
                      <a:pt x="0" y="836"/>
                    </a:moveTo>
                    <a:lnTo>
                      <a:pt x="6" y="845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836"/>
                    </a:lnTo>
                    <a:close/>
                  </a:path>
                </a:pathLst>
              </a:custGeom>
              <a:solidFill>
                <a:srgbClr val="F317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66" name="Freeform 758"/>
              <p:cNvSpPr>
                <a:spLocks/>
              </p:cNvSpPr>
              <p:nvPr/>
            </p:nvSpPr>
            <p:spPr bwMode="auto">
              <a:xfrm>
                <a:off x="2351" y="4641"/>
                <a:ext cx="6" cy="831"/>
              </a:xfrm>
              <a:custGeom>
                <a:avLst/>
                <a:gdLst>
                  <a:gd name="T0" fmla="*/ 0 w 6"/>
                  <a:gd name="T1" fmla="*/ 819 h 831"/>
                  <a:gd name="T2" fmla="*/ 6 w 6"/>
                  <a:gd name="T3" fmla="*/ 831 h 831"/>
                  <a:gd name="T4" fmla="*/ 6 w 6"/>
                  <a:gd name="T5" fmla="*/ 0 h 831"/>
                  <a:gd name="T6" fmla="*/ 0 w 6"/>
                  <a:gd name="T7" fmla="*/ 6 h 831"/>
                  <a:gd name="T8" fmla="*/ 0 w 6"/>
                  <a:gd name="T9" fmla="*/ 819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31">
                    <a:moveTo>
                      <a:pt x="0" y="819"/>
                    </a:moveTo>
                    <a:lnTo>
                      <a:pt x="6" y="831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819"/>
                    </a:lnTo>
                    <a:close/>
                  </a:path>
                </a:pathLst>
              </a:custGeom>
              <a:solidFill>
                <a:srgbClr val="F41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67" name="Freeform 759"/>
              <p:cNvSpPr>
                <a:spLocks/>
              </p:cNvSpPr>
              <p:nvPr/>
            </p:nvSpPr>
            <p:spPr bwMode="auto">
              <a:xfrm>
                <a:off x="2343" y="4647"/>
                <a:ext cx="8" cy="813"/>
              </a:xfrm>
              <a:custGeom>
                <a:avLst/>
                <a:gdLst>
                  <a:gd name="T0" fmla="*/ 0 w 8"/>
                  <a:gd name="T1" fmla="*/ 794 h 813"/>
                  <a:gd name="T2" fmla="*/ 3 w 8"/>
                  <a:gd name="T3" fmla="*/ 803 h 813"/>
                  <a:gd name="T4" fmla="*/ 8 w 8"/>
                  <a:gd name="T5" fmla="*/ 813 h 813"/>
                  <a:gd name="T6" fmla="*/ 8 w 8"/>
                  <a:gd name="T7" fmla="*/ 0 h 813"/>
                  <a:gd name="T8" fmla="*/ 3 w 8"/>
                  <a:gd name="T9" fmla="*/ 5 h 813"/>
                  <a:gd name="T10" fmla="*/ 0 w 8"/>
                  <a:gd name="T11" fmla="*/ 8 h 813"/>
                  <a:gd name="T12" fmla="*/ 0 w 8"/>
                  <a:gd name="T13" fmla="*/ 794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13">
                    <a:moveTo>
                      <a:pt x="0" y="794"/>
                    </a:moveTo>
                    <a:lnTo>
                      <a:pt x="3" y="803"/>
                    </a:lnTo>
                    <a:lnTo>
                      <a:pt x="8" y="813"/>
                    </a:lnTo>
                    <a:lnTo>
                      <a:pt x="8" y="0"/>
                    </a:lnTo>
                    <a:lnTo>
                      <a:pt x="3" y="5"/>
                    </a:lnTo>
                    <a:lnTo>
                      <a:pt x="0" y="8"/>
                    </a:lnTo>
                    <a:lnTo>
                      <a:pt x="0" y="794"/>
                    </a:lnTo>
                    <a:close/>
                  </a:path>
                </a:pathLst>
              </a:custGeom>
              <a:solidFill>
                <a:srgbClr val="F51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68" name="Freeform 760"/>
              <p:cNvSpPr>
                <a:spLocks/>
              </p:cNvSpPr>
              <p:nvPr/>
            </p:nvSpPr>
            <p:spPr bwMode="auto">
              <a:xfrm>
                <a:off x="2337" y="4655"/>
                <a:ext cx="6" cy="786"/>
              </a:xfrm>
              <a:custGeom>
                <a:avLst/>
                <a:gdLst>
                  <a:gd name="T0" fmla="*/ 2 w 6"/>
                  <a:gd name="T1" fmla="*/ 761 h 786"/>
                  <a:gd name="T2" fmla="*/ 6 w 6"/>
                  <a:gd name="T3" fmla="*/ 786 h 786"/>
                  <a:gd name="T4" fmla="*/ 6 w 6"/>
                  <a:gd name="T5" fmla="*/ 0 h 786"/>
                  <a:gd name="T6" fmla="*/ 0 w 6"/>
                  <a:gd name="T7" fmla="*/ 6 h 786"/>
                  <a:gd name="T8" fmla="*/ 0 w 6"/>
                  <a:gd name="T9" fmla="*/ 733 h 786"/>
                  <a:gd name="T10" fmla="*/ 2 w 6"/>
                  <a:gd name="T11" fmla="*/ 761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86">
                    <a:moveTo>
                      <a:pt x="2" y="761"/>
                    </a:moveTo>
                    <a:lnTo>
                      <a:pt x="6" y="78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733"/>
                    </a:lnTo>
                    <a:lnTo>
                      <a:pt x="2" y="761"/>
                    </a:lnTo>
                    <a:close/>
                  </a:path>
                </a:pathLst>
              </a:custGeom>
              <a:solidFill>
                <a:srgbClr val="F61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69" name="Freeform 761"/>
              <p:cNvSpPr>
                <a:spLocks/>
              </p:cNvSpPr>
              <p:nvPr/>
            </p:nvSpPr>
            <p:spPr bwMode="auto">
              <a:xfrm>
                <a:off x="2331" y="4661"/>
                <a:ext cx="6" cy="727"/>
              </a:xfrm>
              <a:custGeom>
                <a:avLst/>
                <a:gdLst>
                  <a:gd name="T0" fmla="*/ 0 w 6"/>
                  <a:gd name="T1" fmla="*/ 660 h 727"/>
                  <a:gd name="T2" fmla="*/ 6 w 6"/>
                  <a:gd name="T3" fmla="*/ 727 h 727"/>
                  <a:gd name="T4" fmla="*/ 6 w 6"/>
                  <a:gd name="T5" fmla="*/ 0 h 727"/>
                  <a:gd name="T6" fmla="*/ 0 w 6"/>
                  <a:gd name="T7" fmla="*/ 7 h 727"/>
                  <a:gd name="T8" fmla="*/ 0 w 6"/>
                  <a:gd name="T9" fmla="*/ 660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27">
                    <a:moveTo>
                      <a:pt x="0" y="660"/>
                    </a:moveTo>
                    <a:lnTo>
                      <a:pt x="6" y="727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0" y="660"/>
                    </a:lnTo>
                    <a:close/>
                  </a:path>
                </a:pathLst>
              </a:custGeom>
              <a:solidFill>
                <a:srgbClr val="F70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70" name="Freeform 762"/>
              <p:cNvSpPr>
                <a:spLocks/>
              </p:cNvSpPr>
              <p:nvPr/>
            </p:nvSpPr>
            <p:spPr bwMode="auto">
              <a:xfrm>
                <a:off x="2323" y="4668"/>
                <a:ext cx="8" cy="653"/>
              </a:xfrm>
              <a:custGeom>
                <a:avLst/>
                <a:gdLst>
                  <a:gd name="T0" fmla="*/ 0 w 8"/>
                  <a:gd name="T1" fmla="*/ 585 h 653"/>
                  <a:gd name="T2" fmla="*/ 8 w 8"/>
                  <a:gd name="T3" fmla="*/ 653 h 653"/>
                  <a:gd name="T4" fmla="*/ 8 w 8"/>
                  <a:gd name="T5" fmla="*/ 0 h 653"/>
                  <a:gd name="T6" fmla="*/ 3 w 8"/>
                  <a:gd name="T7" fmla="*/ 5 h 653"/>
                  <a:gd name="T8" fmla="*/ 0 w 8"/>
                  <a:gd name="T9" fmla="*/ 9 h 653"/>
                  <a:gd name="T10" fmla="*/ 0 w 8"/>
                  <a:gd name="T11" fmla="*/ 585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53">
                    <a:moveTo>
                      <a:pt x="0" y="585"/>
                    </a:moveTo>
                    <a:lnTo>
                      <a:pt x="8" y="653"/>
                    </a:lnTo>
                    <a:lnTo>
                      <a:pt x="8" y="0"/>
                    </a:lnTo>
                    <a:lnTo>
                      <a:pt x="3" y="5"/>
                    </a:lnTo>
                    <a:lnTo>
                      <a:pt x="0" y="9"/>
                    </a:lnTo>
                    <a:lnTo>
                      <a:pt x="0" y="585"/>
                    </a:lnTo>
                    <a:close/>
                  </a:path>
                </a:pathLst>
              </a:custGeom>
              <a:solidFill>
                <a:srgbClr val="F80D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71" name="Freeform 763"/>
              <p:cNvSpPr>
                <a:spLocks/>
              </p:cNvSpPr>
              <p:nvPr/>
            </p:nvSpPr>
            <p:spPr bwMode="auto">
              <a:xfrm>
                <a:off x="2369" y="4622"/>
                <a:ext cx="8" cy="874"/>
              </a:xfrm>
              <a:custGeom>
                <a:avLst/>
                <a:gdLst>
                  <a:gd name="T0" fmla="*/ 0 w 8"/>
                  <a:gd name="T1" fmla="*/ 866 h 874"/>
                  <a:gd name="T2" fmla="*/ 8 w 8"/>
                  <a:gd name="T3" fmla="*/ 874 h 874"/>
                  <a:gd name="T4" fmla="*/ 8 w 8"/>
                  <a:gd name="T5" fmla="*/ 0 h 874"/>
                  <a:gd name="T6" fmla="*/ 0 w 8"/>
                  <a:gd name="T7" fmla="*/ 8 h 874"/>
                  <a:gd name="T8" fmla="*/ 0 w 8"/>
                  <a:gd name="T9" fmla="*/ 866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74">
                    <a:moveTo>
                      <a:pt x="0" y="866"/>
                    </a:moveTo>
                    <a:lnTo>
                      <a:pt x="8" y="874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866"/>
                    </a:lnTo>
                    <a:close/>
                  </a:path>
                </a:pathLst>
              </a:custGeom>
              <a:solidFill>
                <a:srgbClr val="F01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72" name="Freeform 764"/>
              <p:cNvSpPr>
                <a:spLocks/>
              </p:cNvSpPr>
              <p:nvPr/>
            </p:nvSpPr>
            <p:spPr bwMode="auto">
              <a:xfrm>
                <a:off x="2311" y="4686"/>
                <a:ext cx="6" cy="499"/>
              </a:xfrm>
              <a:custGeom>
                <a:avLst/>
                <a:gdLst>
                  <a:gd name="T0" fmla="*/ 0 w 6"/>
                  <a:gd name="T1" fmla="*/ 431 h 499"/>
                  <a:gd name="T2" fmla="*/ 6 w 6"/>
                  <a:gd name="T3" fmla="*/ 499 h 499"/>
                  <a:gd name="T4" fmla="*/ 6 w 6"/>
                  <a:gd name="T5" fmla="*/ 0 h 499"/>
                  <a:gd name="T6" fmla="*/ 0 w 6"/>
                  <a:gd name="T7" fmla="*/ 7 h 499"/>
                  <a:gd name="T8" fmla="*/ 0 w 6"/>
                  <a:gd name="T9" fmla="*/ 431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99">
                    <a:moveTo>
                      <a:pt x="0" y="431"/>
                    </a:moveTo>
                    <a:lnTo>
                      <a:pt x="6" y="499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FA0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73" name="Freeform 765"/>
              <p:cNvSpPr>
                <a:spLocks/>
              </p:cNvSpPr>
              <p:nvPr/>
            </p:nvSpPr>
            <p:spPr bwMode="auto">
              <a:xfrm>
                <a:off x="2297" y="4705"/>
                <a:ext cx="6" cy="345"/>
              </a:xfrm>
              <a:custGeom>
                <a:avLst/>
                <a:gdLst>
                  <a:gd name="T0" fmla="*/ 0 w 6"/>
                  <a:gd name="T1" fmla="*/ 277 h 345"/>
                  <a:gd name="T2" fmla="*/ 6 w 6"/>
                  <a:gd name="T3" fmla="*/ 345 h 345"/>
                  <a:gd name="T4" fmla="*/ 6 w 6"/>
                  <a:gd name="T5" fmla="*/ 0 h 345"/>
                  <a:gd name="T6" fmla="*/ 0 w 6"/>
                  <a:gd name="T7" fmla="*/ 10 h 345"/>
                  <a:gd name="T8" fmla="*/ 0 w 6"/>
                  <a:gd name="T9" fmla="*/ 277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45">
                    <a:moveTo>
                      <a:pt x="0" y="277"/>
                    </a:moveTo>
                    <a:lnTo>
                      <a:pt x="6" y="345"/>
                    </a:lnTo>
                    <a:lnTo>
                      <a:pt x="6" y="0"/>
                    </a:lnTo>
                    <a:lnTo>
                      <a:pt x="0" y="10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FC0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74" name="Freeform 766"/>
              <p:cNvSpPr>
                <a:spLocks/>
              </p:cNvSpPr>
              <p:nvPr/>
            </p:nvSpPr>
            <p:spPr bwMode="auto">
              <a:xfrm>
                <a:off x="2303" y="4693"/>
                <a:ext cx="8" cy="424"/>
              </a:xfrm>
              <a:custGeom>
                <a:avLst/>
                <a:gdLst>
                  <a:gd name="T0" fmla="*/ 0 w 8"/>
                  <a:gd name="T1" fmla="*/ 357 h 424"/>
                  <a:gd name="T2" fmla="*/ 8 w 8"/>
                  <a:gd name="T3" fmla="*/ 424 h 424"/>
                  <a:gd name="T4" fmla="*/ 8 w 8"/>
                  <a:gd name="T5" fmla="*/ 0 h 424"/>
                  <a:gd name="T6" fmla="*/ 0 w 8"/>
                  <a:gd name="T7" fmla="*/ 12 h 424"/>
                  <a:gd name="T8" fmla="*/ 0 w 8"/>
                  <a:gd name="T9" fmla="*/ 357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24">
                    <a:moveTo>
                      <a:pt x="0" y="357"/>
                    </a:moveTo>
                    <a:lnTo>
                      <a:pt x="8" y="424"/>
                    </a:lnTo>
                    <a:lnTo>
                      <a:pt x="8" y="0"/>
                    </a:lnTo>
                    <a:lnTo>
                      <a:pt x="0" y="12"/>
                    </a:lnTo>
                    <a:lnTo>
                      <a:pt x="0" y="357"/>
                    </a:lnTo>
                    <a:close/>
                  </a:path>
                </a:pathLst>
              </a:custGeom>
              <a:solidFill>
                <a:srgbClr val="FB07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75" name="Freeform 767"/>
              <p:cNvSpPr>
                <a:spLocks/>
              </p:cNvSpPr>
              <p:nvPr/>
            </p:nvSpPr>
            <p:spPr bwMode="auto">
              <a:xfrm>
                <a:off x="2277" y="4715"/>
                <a:ext cx="20" cy="267"/>
              </a:xfrm>
              <a:custGeom>
                <a:avLst/>
                <a:gdLst>
                  <a:gd name="T0" fmla="*/ 20 w 20"/>
                  <a:gd name="T1" fmla="*/ 0 h 267"/>
                  <a:gd name="T2" fmla="*/ 15 w 20"/>
                  <a:gd name="T3" fmla="*/ 10 h 267"/>
                  <a:gd name="T4" fmla="*/ 7 w 20"/>
                  <a:gd name="T5" fmla="*/ 23 h 267"/>
                  <a:gd name="T6" fmla="*/ 4 w 20"/>
                  <a:gd name="T7" fmla="*/ 38 h 267"/>
                  <a:gd name="T8" fmla="*/ 0 w 20"/>
                  <a:gd name="T9" fmla="*/ 51 h 267"/>
                  <a:gd name="T10" fmla="*/ 0 w 20"/>
                  <a:gd name="T11" fmla="*/ 65 h 267"/>
                  <a:gd name="T12" fmla="*/ 20 w 20"/>
                  <a:gd name="T13" fmla="*/ 267 h 267"/>
                  <a:gd name="T14" fmla="*/ 20 w 20"/>
                  <a:gd name="T15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67">
                    <a:moveTo>
                      <a:pt x="20" y="0"/>
                    </a:moveTo>
                    <a:lnTo>
                      <a:pt x="15" y="10"/>
                    </a:lnTo>
                    <a:lnTo>
                      <a:pt x="7" y="23"/>
                    </a:lnTo>
                    <a:lnTo>
                      <a:pt x="4" y="38"/>
                    </a:lnTo>
                    <a:lnTo>
                      <a:pt x="0" y="51"/>
                    </a:lnTo>
                    <a:lnTo>
                      <a:pt x="0" y="65"/>
                    </a:lnTo>
                    <a:lnTo>
                      <a:pt x="20" y="26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D0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76" name="Freeform 768"/>
              <p:cNvSpPr>
                <a:spLocks/>
              </p:cNvSpPr>
              <p:nvPr/>
            </p:nvSpPr>
            <p:spPr bwMode="auto">
              <a:xfrm>
                <a:off x="2317" y="4677"/>
                <a:ext cx="6" cy="576"/>
              </a:xfrm>
              <a:custGeom>
                <a:avLst/>
                <a:gdLst>
                  <a:gd name="T0" fmla="*/ 6 w 6"/>
                  <a:gd name="T1" fmla="*/ 0 h 576"/>
                  <a:gd name="T2" fmla="*/ 0 w 6"/>
                  <a:gd name="T3" fmla="*/ 9 h 576"/>
                  <a:gd name="T4" fmla="*/ 0 w 6"/>
                  <a:gd name="T5" fmla="*/ 508 h 576"/>
                  <a:gd name="T6" fmla="*/ 6 w 6"/>
                  <a:gd name="T7" fmla="*/ 576 h 576"/>
                  <a:gd name="T8" fmla="*/ 6 w 6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76">
                    <a:moveTo>
                      <a:pt x="6" y="0"/>
                    </a:moveTo>
                    <a:lnTo>
                      <a:pt x="0" y="9"/>
                    </a:lnTo>
                    <a:lnTo>
                      <a:pt x="0" y="508"/>
                    </a:lnTo>
                    <a:lnTo>
                      <a:pt x="6" y="57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90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77" name="Freeform 769"/>
              <p:cNvSpPr>
                <a:spLocks/>
              </p:cNvSpPr>
              <p:nvPr/>
            </p:nvSpPr>
            <p:spPr bwMode="auto">
              <a:xfrm>
                <a:off x="2517" y="1862"/>
                <a:ext cx="6" cy="3654"/>
              </a:xfrm>
              <a:custGeom>
                <a:avLst/>
                <a:gdLst>
                  <a:gd name="T0" fmla="*/ 0 w 6"/>
                  <a:gd name="T1" fmla="*/ 0 h 3654"/>
                  <a:gd name="T2" fmla="*/ 0 w 6"/>
                  <a:gd name="T3" fmla="*/ 3654 h 3654"/>
                  <a:gd name="T4" fmla="*/ 6 w 6"/>
                  <a:gd name="T5" fmla="*/ 3654 h 3654"/>
                  <a:gd name="T6" fmla="*/ 6 w 6"/>
                  <a:gd name="T7" fmla="*/ 3 h 3654"/>
                  <a:gd name="T8" fmla="*/ 0 w 6"/>
                  <a:gd name="T9" fmla="*/ 0 h 3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54">
                    <a:moveTo>
                      <a:pt x="0" y="0"/>
                    </a:moveTo>
                    <a:lnTo>
                      <a:pt x="0" y="3654"/>
                    </a:lnTo>
                    <a:lnTo>
                      <a:pt x="6" y="3654"/>
                    </a:lnTo>
                    <a:lnTo>
                      <a:pt x="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4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78" name="Freeform 770"/>
              <p:cNvSpPr>
                <a:spLocks/>
              </p:cNvSpPr>
              <p:nvPr/>
            </p:nvSpPr>
            <p:spPr bwMode="auto">
              <a:xfrm>
                <a:off x="2472" y="-2557"/>
                <a:ext cx="95" cy="8073"/>
              </a:xfrm>
              <a:custGeom>
                <a:avLst/>
                <a:gdLst>
                  <a:gd name="T0" fmla="*/ 8 w 8"/>
                  <a:gd name="T1" fmla="*/ 5 h 3651"/>
                  <a:gd name="T2" fmla="*/ 0 w 8"/>
                  <a:gd name="T3" fmla="*/ 0 h 3651"/>
                  <a:gd name="T4" fmla="*/ 0 w 8"/>
                  <a:gd name="T5" fmla="*/ 3651 h 3651"/>
                  <a:gd name="T6" fmla="*/ 8 w 8"/>
                  <a:gd name="T7" fmla="*/ 3651 h 3651"/>
                  <a:gd name="T8" fmla="*/ 8 w 8"/>
                  <a:gd name="T9" fmla="*/ 5 h 3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51">
                    <a:moveTo>
                      <a:pt x="8" y="5"/>
                    </a:moveTo>
                    <a:lnTo>
                      <a:pt x="0" y="0"/>
                    </a:lnTo>
                    <a:lnTo>
                      <a:pt x="0" y="3651"/>
                    </a:lnTo>
                    <a:lnTo>
                      <a:pt x="8" y="3651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D74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79" name="Freeform 771"/>
              <p:cNvSpPr>
                <a:spLocks/>
              </p:cNvSpPr>
              <p:nvPr/>
            </p:nvSpPr>
            <p:spPr bwMode="auto">
              <a:xfrm>
                <a:off x="2531" y="1870"/>
                <a:ext cx="6" cy="3646"/>
              </a:xfrm>
              <a:custGeom>
                <a:avLst/>
                <a:gdLst>
                  <a:gd name="T0" fmla="*/ 6 w 6"/>
                  <a:gd name="T1" fmla="*/ 7 h 3646"/>
                  <a:gd name="T2" fmla="*/ 4 w 6"/>
                  <a:gd name="T3" fmla="*/ 4 h 3646"/>
                  <a:gd name="T4" fmla="*/ 0 w 6"/>
                  <a:gd name="T5" fmla="*/ 0 h 3646"/>
                  <a:gd name="T6" fmla="*/ 0 w 6"/>
                  <a:gd name="T7" fmla="*/ 3646 h 3646"/>
                  <a:gd name="T8" fmla="*/ 6 w 6"/>
                  <a:gd name="T9" fmla="*/ 3646 h 3646"/>
                  <a:gd name="T10" fmla="*/ 6 w 6"/>
                  <a:gd name="T11" fmla="*/ 7 h 3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646">
                    <a:moveTo>
                      <a:pt x="6" y="7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3646"/>
                    </a:lnTo>
                    <a:lnTo>
                      <a:pt x="6" y="3646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D65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80" name="Freeform 772"/>
              <p:cNvSpPr>
                <a:spLocks/>
              </p:cNvSpPr>
              <p:nvPr/>
            </p:nvSpPr>
            <p:spPr bwMode="auto">
              <a:xfrm>
                <a:off x="2543" y="1888"/>
                <a:ext cx="7" cy="3628"/>
              </a:xfrm>
              <a:custGeom>
                <a:avLst/>
                <a:gdLst>
                  <a:gd name="T0" fmla="*/ 7 w 7"/>
                  <a:gd name="T1" fmla="*/ 24 h 3628"/>
                  <a:gd name="T2" fmla="*/ 4 w 7"/>
                  <a:gd name="T3" fmla="*/ 10 h 3628"/>
                  <a:gd name="T4" fmla="*/ 0 w 7"/>
                  <a:gd name="T5" fmla="*/ 0 h 3628"/>
                  <a:gd name="T6" fmla="*/ 0 w 7"/>
                  <a:gd name="T7" fmla="*/ 3628 h 3628"/>
                  <a:gd name="T8" fmla="*/ 7 w 7"/>
                  <a:gd name="T9" fmla="*/ 3628 h 3628"/>
                  <a:gd name="T10" fmla="*/ 7 w 7"/>
                  <a:gd name="T11" fmla="*/ 2673 h 3628"/>
                  <a:gd name="T12" fmla="*/ 7 w 7"/>
                  <a:gd name="T13" fmla="*/ 24 h 3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628">
                    <a:moveTo>
                      <a:pt x="7" y="24"/>
                    </a:moveTo>
                    <a:lnTo>
                      <a:pt x="4" y="10"/>
                    </a:lnTo>
                    <a:lnTo>
                      <a:pt x="0" y="0"/>
                    </a:lnTo>
                    <a:lnTo>
                      <a:pt x="0" y="3628"/>
                    </a:lnTo>
                    <a:lnTo>
                      <a:pt x="7" y="3628"/>
                    </a:lnTo>
                    <a:lnTo>
                      <a:pt x="7" y="2673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rgbClr val="D45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81" name="Freeform 773"/>
              <p:cNvSpPr>
                <a:spLocks/>
              </p:cNvSpPr>
              <p:nvPr/>
            </p:nvSpPr>
            <p:spPr bwMode="auto">
              <a:xfrm flipH="1">
                <a:off x="2427" y="-2557"/>
                <a:ext cx="90" cy="8073"/>
              </a:xfrm>
              <a:custGeom>
                <a:avLst/>
                <a:gdLst>
                  <a:gd name="T0" fmla="*/ 6 w 6"/>
                  <a:gd name="T1" fmla="*/ 11 h 3639"/>
                  <a:gd name="T2" fmla="*/ 0 w 6"/>
                  <a:gd name="T3" fmla="*/ 0 h 3639"/>
                  <a:gd name="T4" fmla="*/ 0 w 6"/>
                  <a:gd name="T5" fmla="*/ 3639 h 3639"/>
                  <a:gd name="T6" fmla="*/ 6 w 6"/>
                  <a:gd name="T7" fmla="*/ 3639 h 3639"/>
                  <a:gd name="T8" fmla="*/ 6 w 6"/>
                  <a:gd name="T9" fmla="*/ 11 h 3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39">
                    <a:moveTo>
                      <a:pt x="6" y="11"/>
                    </a:moveTo>
                    <a:lnTo>
                      <a:pt x="0" y="0"/>
                    </a:lnTo>
                    <a:lnTo>
                      <a:pt x="0" y="3639"/>
                    </a:lnTo>
                    <a:lnTo>
                      <a:pt x="6" y="3639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D55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82" name="Freeform 774"/>
              <p:cNvSpPr>
                <a:spLocks/>
              </p:cNvSpPr>
              <p:nvPr/>
            </p:nvSpPr>
            <p:spPr bwMode="auto">
              <a:xfrm>
                <a:off x="2577" y="4585"/>
                <a:ext cx="7" cy="930"/>
              </a:xfrm>
              <a:custGeom>
                <a:avLst/>
                <a:gdLst>
                  <a:gd name="T0" fmla="*/ 7 w 7"/>
                  <a:gd name="T1" fmla="*/ 5 h 930"/>
                  <a:gd name="T2" fmla="*/ 0 w 7"/>
                  <a:gd name="T3" fmla="*/ 0 h 930"/>
                  <a:gd name="T4" fmla="*/ 0 w 7"/>
                  <a:gd name="T5" fmla="*/ 930 h 930"/>
                  <a:gd name="T6" fmla="*/ 7 w 7"/>
                  <a:gd name="T7" fmla="*/ 926 h 930"/>
                  <a:gd name="T8" fmla="*/ 7 w 7"/>
                  <a:gd name="T9" fmla="*/ 5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30">
                    <a:moveTo>
                      <a:pt x="7" y="5"/>
                    </a:moveTo>
                    <a:lnTo>
                      <a:pt x="0" y="0"/>
                    </a:lnTo>
                    <a:lnTo>
                      <a:pt x="0" y="930"/>
                    </a:lnTo>
                    <a:lnTo>
                      <a:pt x="7" y="926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F5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83" name="Freeform 775"/>
              <p:cNvSpPr>
                <a:spLocks/>
              </p:cNvSpPr>
              <p:nvPr/>
            </p:nvSpPr>
            <p:spPr bwMode="auto">
              <a:xfrm>
                <a:off x="2570" y="4577"/>
                <a:ext cx="7" cy="939"/>
              </a:xfrm>
              <a:custGeom>
                <a:avLst/>
                <a:gdLst>
                  <a:gd name="T0" fmla="*/ 7 w 7"/>
                  <a:gd name="T1" fmla="*/ 8 h 939"/>
                  <a:gd name="T2" fmla="*/ 0 w 7"/>
                  <a:gd name="T3" fmla="*/ 0 h 939"/>
                  <a:gd name="T4" fmla="*/ 0 w 7"/>
                  <a:gd name="T5" fmla="*/ 939 h 939"/>
                  <a:gd name="T6" fmla="*/ 7 w 7"/>
                  <a:gd name="T7" fmla="*/ 938 h 939"/>
                  <a:gd name="T8" fmla="*/ 7 w 7"/>
                  <a:gd name="T9" fmla="*/ 8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39">
                    <a:moveTo>
                      <a:pt x="7" y="8"/>
                    </a:moveTo>
                    <a:lnTo>
                      <a:pt x="0" y="0"/>
                    </a:lnTo>
                    <a:lnTo>
                      <a:pt x="0" y="939"/>
                    </a:lnTo>
                    <a:lnTo>
                      <a:pt x="7" y="93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D05D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84" name="Freeform 776"/>
              <p:cNvSpPr>
                <a:spLocks/>
              </p:cNvSpPr>
              <p:nvPr/>
            </p:nvSpPr>
            <p:spPr bwMode="auto">
              <a:xfrm>
                <a:off x="2563" y="4572"/>
                <a:ext cx="7" cy="944"/>
              </a:xfrm>
              <a:custGeom>
                <a:avLst/>
                <a:gdLst>
                  <a:gd name="T0" fmla="*/ 7 w 7"/>
                  <a:gd name="T1" fmla="*/ 5 h 944"/>
                  <a:gd name="T2" fmla="*/ 0 w 7"/>
                  <a:gd name="T3" fmla="*/ 0 h 944"/>
                  <a:gd name="T4" fmla="*/ 0 w 7"/>
                  <a:gd name="T5" fmla="*/ 944 h 944"/>
                  <a:gd name="T6" fmla="*/ 5 w 7"/>
                  <a:gd name="T7" fmla="*/ 944 h 944"/>
                  <a:gd name="T8" fmla="*/ 7 w 7"/>
                  <a:gd name="T9" fmla="*/ 944 h 944"/>
                  <a:gd name="T10" fmla="*/ 7 w 7"/>
                  <a:gd name="T11" fmla="*/ 5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44">
                    <a:moveTo>
                      <a:pt x="7" y="5"/>
                    </a:moveTo>
                    <a:lnTo>
                      <a:pt x="0" y="0"/>
                    </a:lnTo>
                    <a:lnTo>
                      <a:pt x="0" y="944"/>
                    </a:lnTo>
                    <a:lnTo>
                      <a:pt x="5" y="944"/>
                    </a:lnTo>
                    <a:lnTo>
                      <a:pt x="7" y="944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D15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85" name="Freeform 777"/>
              <p:cNvSpPr>
                <a:spLocks/>
              </p:cNvSpPr>
              <p:nvPr/>
            </p:nvSpPr>
            <p:spPr bwMode="auto">
              <a:xfrm>
                <a:off x="2557" y="4566"/>
                <a:ext cx="6" cy="950"/>
              </a:xfrm>
              <a:custGeom>
                <a:avLst/>
                <a:gdLst>
                  <a:gd name="T0" fmla="*/ 6 w 6"/>
                  <a:gd name="T1" fmla="*/ 6 h 950"/>
                  <a:gd name="T2" fmla="*/ 0 w 6"/>
                  <a:gd name="T3" fmla="*/ 0 h 950"/>
                  <a:gd name="T4" fmla="*/ 0 w 6"/>
                  <a:gd name="T5" fmla="*/ 950 h 950"/>
                  <a:gd name="T6" fmla="*/ 6 w 6"/>
                  <a:gd name="T7" fmla="*/ 950 h 950"/>
                  <a:gd name="T8" fmla="*/ 6 w 6"/>
                  <a:gd name="T9" fmla="*/ 6 h 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50">
                    <a:moveTo>
                      <a:pt x="6" y="6"/>
                    </a:moveTo>
                    <a:lnTo>
                      <a:pt x="0" y="0"/>
                    </a:lnTo>
                    <a:lnTo>
                      <a:pt x="0" y="950"/>
                    </a:lnTo>
                    <a:lnTo>
                      <a:pt x="6" y="95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25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" name="Freeform 778"/>
              <p:cNvSpPr>
                <a:spLocks/>
              </p:cNvSpPr>
              <p:nvPr/>
            </p:nvSpPr>
            <p:spPr bwMode="auto">
              <a:xfrm>
                <a:off x="2550" y="4561"/>
                <a:ext cx="7" cy="955"/>
              </a:xfrm>
              <a:custGeom>
                <a:avLst/>
                <a:gdLst>
                  <a:gd name="T0" fmla="*/ 7 w 7"/>
                  <a:gd name="T1" fmla="*/ 5 h 955"/>
                  <a:gd name="T2" fmla="*/ 0 w 7"/>
                  <a:gd name="T3" fmla="*/ 0 h 955"/>
                  <a:gd name="T4" fmla="*/ 0 w 7"/>
                  <a:gd name="T5" fmla="*/ 955 h 955"/>
                  <a:gd name="T6" fmla="*/ 7 w 7"/>
                  <a:gd name="T7" fmla="*/ 955 h 955"/>
                  <a:gd name="T8" fmla="*/ 7 w 7"/>
                  <a:gd name="T9" fmla="*/ 5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55">
                    <a:moveTo>
                      <a:pt x="7" y="5"/>
                    </a:moveTo>
                    <a:lnTo>
                      <a:pt x="0" y="0"/>
                    </a:lnTo>
                    <a:lnTo>
                      <a:pt x="0" y="955"/>
                    </a:lnTo>
                    <a:lnTo>
                      <a:pt x="7" y="95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D35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87" name="Freeform 779"/>
              <p:cNvSpPr>
                <a:spLocks/>
              </p:cNvSpPr>
              <p:nvPr/>
            </p:nvSpPr>
            <p:spPr bwMode="auto">
              <a:xfrm>
                <a:off x="2584" y="4590"/>
                <a:ext cx="6" cy="921"/>
              </a:xfrm>
              <a:custGeom>
                <a:avLst/>
                <a:gdLst>
                  <a:gd name="T0" fmla="*/ 6 w 6"/>
                  <a:gd name="T1" fmla="*/ 6 h 921"/>
                  <a:gd name="T2" fmla="*/ 0 w 6"/>
                  <a:gd name="T3" fmla="*/ 0 h 921"/>
                  <a:gd name="T4" fmla="*/ 0 w 6"/>
                  <a:gd name="T5" fmla="*/ 921 h 921"/>
                  <a:gd name="T6" fmla="*/ 2 w 6"/>
                  <a:gd name="T7" fmla="*/ 920 h 921"/>
                  <a:gd name="T8" fmla="*/ 6 w 6"/>
                  <a:gd name="T9" fmla="*/ 920 h 921"/>
                  <a:gd name="T10" fmla="*/ 6 w 6"/>
                  <a:gd name="T11" fmla="*/ 6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921">
                    <a:moveTo>
                      <a:pt x="6" y="6"/>
                    </a:moveTo>
                    <a:lnTo>
                      <a:pt x="0" y="0"/>
                    </a:lnTo>
                    <a:lnTo>
                      <a:pt x="0" y="921"/>
                    </a:lnTo>
                    <a:lnTo>
                      <a:pt x="2" y="920"/>
                    </a:lnTo>
                    <a:lnTo>
                      <a:pt x="6" y="92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CE6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88" name="Freeform 780"/>
              <p:cNvSpPr>
                <a:spLocks/>
              </p:cNvSpPr>
              <p:nvPr/>
            </p:nvSpPr>
            <p:spPr bwMode="auto">
              <a:xfrm>
                <a:off x="2590" y="4596"/>
                <a:ext cx="6" cy="914"/>
              </a:xfrm>
              <a:custGeom>
                <a:avLst/>
                <a:gdLst>
                  <a:gd name="T0" fmla="*/ 6 w 6"/>
                  <a:gd name="T1" fmla="*/ 5 h 914"/>
                  <a:gd name="T2" fmla="*/ 0 w 6"/>
                  <a:gd name="T3" fmla="*/ 0 h 914"/>
                  <a:gd name="T4" fmla="*/ 0 w 6"/>
                  <a:gd name="T5" fmla="*/ 914 h 914"/>
                  <a:gd name="T6" fmla="*/ 6 w 6"/>
                  <a:gd name="T7" fmla="*/ 911 h 914"/>
                  <a:gd name="T8" fmla="*/ 6 w 6"/>
                  <a:gd name="T9" fmla="*/ 5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14">
                    <a:moveTo>
                      <a:pt x="6" y="5"/>
                    </a:moveTo>
                    <a:lnTo>
                      <a:pt x="0" y="0"/>
                    </a:lnTo>
                    <a:lnTo>
                      <a:pt x="0" y="914"/>
                    </a:lnTo>
                    <a:lnTo>
                      <a:pt x="6" y="91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CD6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89" name="Freeform 781"/>
              <p:cNvSpPr>
                <a:spLocks/>
              </p:cNvSpPr>
              <p:nvPr/>
            </p:nvSpPr>
            <p:spPr bwMode="auto">
              <a:xfrm>
                <a:off x="2664" y="4671"/>
                <a:ext cx="7" cy="741"/>
              </a:xfrm>
              <a:custGeom>
                <a:avLst/>
                <a:gdLst>
                  <a:gd name="T0" fmla="*/ 7 w 7"/>
                  <a:gd name="T1" fmla="*/ 7 h 741"/>
                  <a:gd name="T2" fmla="*/ 0 w 7"/>
                  <a:gd name="T3" fmla="*/ 0 h 741"/>
                  <a:gd name="T4" fmla="*/ 0 w 7"/>
                  <a:gd name="T5" fmla="*/ 741 h 741"/>
                  <a:gd name="T6" fmla="*/ 7 w 7"/>
                  <a:gd name="T7" fmla="*/ 721 h 741"/>
                  <a:gd name="T8" fmla="*/ 7 w 7"/>
                  <a:gd name="T9" fmla="*/ 7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41">
                    <a:moveTo>
                      <a:pt x="7" y="7"/>
                    </a:moveTo>
                    <a:lnTo>
                      <a:pt x="0" y="0"/>
                    </a:lnTo>
                    <a:lnTo>
                      <a:pt x="0" y="741"/>
                    </a:lnTo>
                    <a:lnTo>
                      <a:pt x="7" y="721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CC47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90" name="Freeform 782"/>
              <p:cNvSpPr>
                <a:spLocks/>
              </p:cNvSpPr>
              <p:nvPr/>
            </p:nvSpPr>
            <p:spPr bwMode="auto">
              <a:xfrm>
                <a:off x="2657" y="4663"/>
                <a:ext cx="7" cy="770"/>
              </a:xfrm>
              <a:custGeom>
                <a:avLst/>
                <a:gdLst>
                  <a:gd name="T0" fmla="*/ 7 w 7"/>
                  <a:gd name="T1" fmla="*/ 8 h 770"/>
                  <a:gd name="T2" fmla="*/ 0 w 7"/>
                  <a:gd name="T3" fmla="*/ 0 h 770"/>
                  <a:gd name="T4" fmla="*/ 0 w 7"/>
                  <a:gd name="T5" fmla="*/ 770 h 770"/>
                  <a:gd name="T6" fmla="*/ 7 w 7"/>
                  <a:gd name="T7" fmla="*/ 749 h 770"/>
                  <a:gd name="T8" fmla="*/ 7 w 7"/>
                  <a:gd name="T9" fmla="*/ 8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70">
                    <a:moveTo>
                      <a:pt x="7" y="8"/>
                    </a:moveTo>
                    <a:lnTo>
                      <a:pt x="0" y="0"/>
                    </a:lnTo>
                    <a:lnTo>
                      <a:pt x="0" y="770"/>
                    </a:lnTo>
                    <a:lnTo>
                      <a:pt x="7" y="749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CC4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91" name="Freeform 783"/>
              <p:cNvSpPr>
                <a:spLocks/>
              </p:cNvSpPr>
              <p:nvPr/>
            </p:nvSpPr>
            <p:spPr bwMode="auto">
              <a:xfrm>
                <a:off x="2651" y="4656"/>
                <a:ext cx="6" cy="797"/>
              </a:xfrm>
              <a:custGeom>
                <a:avLst/>
                <a:gdLst>
                  <a:gd name="T0" fmla="*/ 6 w 6"/>
                  <a:gd name="T1" fmla="*/ 7 h 797"/>
                  <a:gd name="T2" fmla="*/ 0 w 6"/>
                  <a:gd name="T3" fmla="*/ 0 h 797"/>
                  <a:gd name="T4" fmla="*/ 0 w 6"/>
                  <a:gd name="T5" fmla="*/ 797 h 797"/>
                  <a:gd name="T6" fmla="*/ 6 w 6"/>
                  <a:gd name="T7" fmla="*/ 777 h 797"/>
                  <a:gd name="T8" fmla="*/ 6 w 6"/>
                  <a:gd name="T9" fmla="*/ 7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97">
                    <a:moveTo>
                      <a:pt x="6" y="7"/>
                    </a:moveTo>
                    <a:lnTo>
                      <a:pt x="0" y="0"/>
                    </a:lnTo>
                    <a:lnTo>
                      <a:pt x="0" y="797"/>
                    </a:lnTo>
                    <a:lnTo>
                      <a:pt x="6" y="777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CC4D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92" name="Freeform 784"/>
              <p:cNvSpPr>
                <a:spLocks/>
              </p:cNvSpPr>
              <p:nvPr/>
            </p:nvSpPr>
            <p:spPr bwMode="auto">
              <a:xfrm>
                <a:off x="2645" y="4647"/>
                <a:ext cx="6" cy="824"/>
              </a:xfrm>
              <a:custGeom>
                <a:avLst/>
                <a:gdLst>
                  <a:gd name="T0" fmla="*/ 6 w 6"/>
                  <a:gd name="T1" fmla="*/ 9 h 824"/>
                  <a:gd name="T2" fmla="*/ 0 w 6"/>
                  <a:gd name="T3" fmla="*/ 0 h 824"/>
                  <a:gd name="T4" fmla="*/ 0 w 6"/>
                  <a:gd name="T5" fmla="*/ 824 h 824"/>
                  <a:gd name="T6" fmla="*/ 2 w 6"/>
                  <a:gd name="T7" fmla="*/ 819 h 824"/>
                  <a:gd name="T8" fmla="*/ 6 w 6"/>
                  <a:gd name="T9" fmla="*/ 806 h 824"/>
                  <a:gd name="T10" fmla="*/ 6 w 6"/>
                  <a:gd name="T11" fmla="*/ 9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24">
                    <a:moveTo>
                      <a:pt x="6" y="9"/>
                    </a:moveTo>
                    <a:lnTo>
                      <a:pt x="0" y="0"/>
                    </a:lnTo>
                    <a:lnTo>
                      <a:pt x="0" y="824"/>
                    </a:lnTo>
                    <a:lnTo>
                      <a:pt x="2" y="819"/>
                    </a:lnTo>
                    <a:lnTo>
                      <a:pt x="6" y="806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CC5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93" name="Freeform 785"/>
              <p:cNvSpPr>
                <a:spLocks/>
              </p:cNvSpPr>
              <p:nvPr/>
            </p:nvSpPr>
            <p:spPr bwMode="auto">
              <a:xfrm>
                <a:off x="2637" y="4641"/>
                <a:ext cx="8" cy="837"/>
              </a:xfrm>
              <a:custGeom>
                <a:avLst/>
                <a:gdLst>
                  <a:gd name="T0" fmla="*/ 8 w 8"/>
                  <a:gd name="T1" fmla="*/ 6 h 837"/>
                  <a:gd name="T2" fmla="*/ 0 w 8"/>
                  <a:gd name="T3" fmla="*/ 0 h 837"/>
                  <a:gd name="T4" fmla="*/ 0 w 8"/>
                  <a:gd name="T5" fmla="*/ 837 h 837"/>
                  <a:gd name="T6" fmla="*/ 8 w 8"/>
                  <a:gd name="T7" fmla="*/ 830 h 837"/>
                  <a:gd name="T8" fmla="*/ 8 w 8"/>
                  <a:gd name="T9" fmla="*/ 6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37">
                    <a:moveTo>
                      <a:pt x="8" y="6"/>
                    </a:moveTo>
                    <a:lnTo>
                      <a:pt x="0" y="0"/>
                    </a:lnTo>
                    <a:lnTo>
                      <a:pt x="0" y="837"/>
                    </a:lnTo>
                    <a:lnTo>
                      <a:pt x="8" y="830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CC5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94" name="Freeform 786"/>
              <p:cNvSpPr>
                <a:spLocks/>
              </p:cNvSpPr>
              <p:nvPr/>
            </p:nvSpPr>
            <p:spPr bwMode="auto">
              <a:xfrm>
                <a:off x="2631" y="4633"/>
                <a:ext cx="6" cy="852"/>
              </a:xfrm>
              <a:custGeom>
                <a:avLst/>
                <a:gdLst>
                  <a:gd name="T0" fmla="*/ 6 w 6"/>
                  <a:gd name="T1" fmla="*/ 8 h 852"/>
                  <a:gd name="T2" fmla="*/ 0 w 6"/>
                  <a:gd name="T3" fmla="*/ 0 h 852"/>
                  <a:gd name="T4" fmla="*/ 0 w 6"/>
                  <a:gd name="T5" fmla="*/ 852 h 852"/>
                  <a:gd name="T6" fmla="*/ 3 w 6"/>
                  <a:gd name="T7" fmla="*/ 848 h 852"/>
                  <a:gd name="T8" fmla="*/ 6 w 6"/>
                  <a:gd name="T9" fmla="*/ 845 h 852"/>
                  <a:gd name="T10" fmla="*/ 6 w 6"/>
                  <a:gd name="T11" fmla="*/ 8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52">
                    <a:moveTo>
                      <a:pt x="6" y="8"/>
                    </a:moveTo>
                    <a:lnTo>
                      <a:pt x="0" y="0"/>
                    </a:lnTo>
                    <a:lnTo>
                      <a:pt x="0" y="852"/>
                    </a:lnTo>
                    <a:lnTo>
                      <a:pt x="3" y="848"/>
                    </a:lnTo>
                    <a:lnTo>
                      <a:pt x="6" y="845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CC5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95" name="Freeform 787"/>
              <p:cNvSpPr>
                <a:spLocks/>
              </p:cNvSpPr>
              <p:nvPr/>
            </p:nvSpPr>
            <p:spPr bwMode="auto">
              <a:xfrm>
                <a:off x="2617" y="4621"/>
                <a:ext cx="8" cy="875"/>
              </a:xfrm>
              <a:custGeom>
                <a:avLst/>
                <a:gdLst>
                  <a:gd name="T0" fmla="*/ 8 w 8"/>
                  <a:gd name="T1" fmla="*/ 5 h 875"/>
                  <a:gd name="T2" fmla="*/ 0 w 8"/>
                  <a:gd name="T3" fmla="*/ 0 h 875"/>
                  <a:gd name="T4" fmla="*/ 0 w 8"/>
                  <a:gd name="T5" fmla="*/ 875 h 875"/>
                  <a:gd name="T6" fmla="*/ 4 w 8"/>
                  <a:gd name="T7" fmla="*/ 872 h 875"/>
                  <a:gd name="T8" fmla="*/ 4 w 8"/>
                  <a:gd name="T9" fmla="*/ 871 h 875"/>
                  <a:gd name="T10" fmla="*/ 5 w 8"/>
                  <a:gd name="T11" fmla="*/ 871 h 875"/>
                  <a:gd name="T12" fmla="*/ 8 w 8"/>
                  <a:gd name="T13" fmla="*/ 871 h 875"/>
                  <a:gd name="T14" fmla="*/ 8 w 8"/>
                  <a:gd name="T15" fmla="*/ 5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875">
                    <a:moveTo>
                      <a:pt x="8" y="5"/>
                    </a:moveTo>
                    <a:lnTo>
                      <a:pt x="0" y="0"/>
                    </a:lnTo>
                    <a:lnTo>
                      <a:pt x="0" y="875"/>
                    </a:lnTo>
                    <a:lnTo>
                      <a:pt x="4" y="872"/>
                    </a:lnTo>
                    <a:lnTo>
                      <a:pt x="4" y="871"/>
                    </a:lnTo>
                    <a:lnTo>
                      <a:pt x="5" y="871"/>
                    </a:lnTo>
                    <a:lnTo>
                      <a:pt x="8" y="871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CC5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96" name="Freeform 788"/>
              <p:cNvSpPr>
                <a:spLocks/>
              </p:cNvSpPr>
              <p:nvPr/>
            </p:nvSpPr>
            <p:spPr bwMode="auto">
              <a:xfrm>
                <a:off x="2625" y="4626"/>
                <a:ext cx="6" cy="866"/>
              </a:xfrm>
              <a:custGeom>
                <a:avLst/>
                <a:gdLst>
                  <a:gd name="T0" fmla="*/ 6 w 6"/>
                  <a:gd name="T1" fmla="*/ 7 h 866"/>
                  <a:gd name="T2" fmla="*/ 0 w 6"/>
                  <a:gd name="T3" fmla="*/ 0 h 866"/>
                  <a:gd name="T4" fmla="*/ 0 w 6"/>
                  <a:gd name="T5" fmla="*/ 866 h 866"/>
                  <a:gd name="T6" fmla="*/ 6 w 6"/>
                  <a:gd name="T7" fmla="*/ 859 h 866"/>
                  <a:gd name="T8" fmla="*/ 6 w 6"/>
                  <a:gd name="T9" fmla="*/ 7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66">
                    <a:moveTo>
                      <a:pt x="6" y="7"/>
                    </a:moveTo>
                    <a:lnTo>
                      <a:pt x="0" y="0"/>
                    </a:lnTo>
                    <a:lnTo>
                      <a:pt x="0" y="866"/>
                    </a:lnTo>
                    <a:lnTo>
                      <a:pt x="6" y="859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CC5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97" name="Freeform 789"/>
              <p:cNvSpPr>
                <a:spLocks/>
              </p:cNvSpPr>
              <p:nvPr/>
            </p:nvSpPr>
            <p:spPr bwMode="auto">
              <a:xfrm>
                <a:off x="2611" y="4615"/>
                <a:ext cx="6" cy="885"/>
              </a:xfrm>
              <a:custGeom>
                <a:avLst/>
                <a:gdLst>
                  <a:gd name="T0" fmla="*/ 6 w 6"/>
                  <a:gd name="T1" fmla="*/ 6 h 885"/>
                  <a:gd name="T2" fmla="*/ 0 w 6"/>
                  <a:gd name="T3" fmla="*/ 0 h 885"/>
                  <a:gd name="T4" fmla="*/ 0 w 6"/>
                  <a:gd name="T5" fmla="*/ 885 h 885"/>
                  <a:gd name="T6" fmla="*/ 3 w 6"/>
                  <a:gd name="T7" fmla="*/ 882 h 885"/>
                  <a:gd name="T8" fmla="*/ 3 w 6"/>
                  <a:gd name="T9" fmla="*/ 881 h 885"/>
                  <a:gd name="T10" fmla="*/ 4 w 6"/>
                  <a:gd name="T11" fmla="*/ 881 h 885"/>
                  <a:gd name="T12" fmla="*/ 6 w 6"/>
                  <a:gd name="T13" fmla="*/ 881 h 885"/>
                  <a:gd name="T14" fmla="*/ 6 w 6"/>
                  <a:gd name="T15" fmla="*/ 6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885">
                    <a:moveTo>
                      <a:pt x="6" y="6"/>
                    </a:moveTo>
                    <a:lnTo>
                      <a:pt x="0" y="0"/>
                    </a:lnTo>
                    <a:lnTo>
                      <a:pt x="0" y="885"/>
                    </a:lnTo>
                    <a:lnTo>
                      <a:pt x="3" y="882"/>
                    </a:lnTo>
                    <a:lnTo>
                      <a:pt x="3" y="881"/>
                    </a:lnTo>
                    <a:lnTo>
                      <a:pt x="4" y="881"/>
                    </a:lnTo>
                    <a:lnTo>
                      <a:pt x="6" y="881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CC5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98" name="Freeform 790"/>
              <p:cNvSpPr>
                <a:spLocks/>
              </p:cNvSpPr>
              <p:nvPr/>
            </p:nvSpPr>
            <p:spPr bwMode="auto">
              <a:xfrm>
                <a:off x="2596" y="4601"/>
                <a:ext cx="15" cy="906"/>
              </a:xfrm>
              <a:custGeom>
                <a:avLst/>
                <a:gdLst>
                  <a:gd name="T0" fmla="*/ 15 w 15"/>
                  <a:gd name="T1" fmla="*/ 14 h 906"/>
                  <a:gd name="T2" fmla="*/ 0 w 15"/>
                  <a:gd name="T3" fmla="*/ 0 h 906"/>
                  <a:gd name="T4" fmla="*/ 0 w 15"/>
                  <a:gd name="T5" fmla="*/ 906 h 906"/>
                  <a:gd name="T6" fmla="*/ 8 w 15"/>
                  <a:gd name="T7" fmla="*/ 902 h 906"/>
                  <a:gd name="T8" fmla="*/ 15 w 15"/>
                  <a:gd name="T9" fmla="*/ 899 h 906"/>
                  <a:gd name="T10" fmla="*/ 15 w 15"/>
                  <a:gd name="T11" fmla="*/ 14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906">
                    <a:moveTo>
                      <a:pt x="15" y="14"/>
                    </a:moveTo>
                    <a:lnTo>
                      <a:pt x="0" y="0"/>
                    </a:lnTo>
                    <a:lnTo>
                      <a:pt x="0" y="906"/>
                    </a:lnTo>
                    <a:lnTo>
                      <a:pt x="8" y="902"/>
                    </a:lnTo>
                    <a:lnTo>
                      <a:pt x="15" y="899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CC6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99" name="Freeform 791"/>
              <p:cNvSpPr>
                <a:spLocks/>
              </p:cNvSpPr>
              <p:nvPr/>
            </p:nvSpPr>
            <p:spPr bwMode="auto">
              <a:xfrm>
                <a:off x="2704" y="4716"/>
                <a:ext cx="7" cy="404"/>
              </a:xfrm>
              <a:custGeom>
                <a:avLst/>
                <a:gdLst>
                  <a:gd name="T0" fmla="*/ 7 w 7"/>
                  <a:gd name="T1" fmla="*/ 9 h 404"/>
                  <a:gd name="T2" fmla="*/ 6 w 7"/>
                  <a:gd name="T3" fmla="*/ 7 h 404"/>
                  <a:gd name="T4" fmla="*/ 5 w 7"/>
                  <a:gd name="T5" fmla="*/ 7 h 404"/>
                  <a:gd name="T6" fmla="*/ 0 w 7"/>
                  <a:gd name="T7" fmla="*/ 0 h 404"/>
                  <a:gd name="T8" fmla="*/ 0 w 7"/>
                  <a:gd name="T9" fmla="*/ 404 h 404"/>
                  <a:gd name="T10" fmla="*/ 7 w 7"/>
                  <a:gd name="T11" fmla="*/ 314 h 404"/>
                  <a:gd name="T12" fmla="*/ 7 w 7"/>
                  <a:gd name="T13" fmla="*/ 9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04">
                    <a:moveTo>
                      <a:pt x="7" y="9"/>
                    </a:moveTo>
                    <a:lnTo>
                      <a:pt x="6" y="7"/>
                    </a:lnTo>
                    <a:lnTo>
                      <a:pt x="5" y="7"/>
                    </a:lnTo>
                    <a:lnTo>
                      <a:pt x="0" y="0"/>
                    </a:lnTo>
                    <a:lnTo>
                      <a:pt x="0" y="404"/>
                    </a:lnTo>
                    <a:lnTo>
                      <a:pt x="7" y="314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CC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600" name="Freeform 792"/>
              <p:cNvSpPr>
                <a:spLocks/>
              </p:cNvSpPr>
              <p:nvPr/>
            </p:nvSpPr>
            <p:spPr bwMode="auto">
              <a:xfrm>
                <a:off x="2711" y="4725"/>
                <a:ext cx="18" cy="305"/>
              </a:xfrm>
              <a:custGeom>
                <a:avLst/>
                <a:gdLst>
                  <a:gd name="T0" fmla="*/ 18 w 18"/>
                  <a:gd name="T1" fmla="*/ 55 h 305"/>
                  <a:gd name="T2" fmla="*/ 16 w 18"/>
                  <a:gd name="T3" fmla="*/ 47 h 305"/>
                  <a:gd name="T4" fmla="*/ 16 w 18"/>
                  <a:gd name="T5" fmla="*/ 41 h 305"/>
                  <a:gd name="T6" fmla="*/ 13 w 18"/>
                  <a:gd name="T7" fmla="*/ 28 h 305"/>
                  <a:gd name="T8" fmla="*/ 6 w 18"/>
                  <a:gd name="T9" fmla="*/ 13 h 305"/>
                  <a:gd name="T10" fmla="*/ 3 w 18"/>
                  <a:gd name="T11" fmla="*/ 6 h 305"/>
                  <a:gd name="T12" fmla="*/ 0 w 18"/>
                  <a:gd name="T13" fmla="*/ 0 h 305"/>
                  <a:gd name="T14" fmla="*/ 0 w 18"/>
                  <a:gd name="T15" fmla="*/ 305 h 305"/>
                  <a:gd name="T16" fmla="*/ 18 w 18"/>
                  <a:gd name="T17" fmla="*/ 5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05">
                    <a:moveTo>
                      <a:pt x="18" y="55"/>
                    </a:moveTo>
                    <a:lnTo>
                      <a:pt x="16" y="47"/>
                    </a:lnTo>
                    <a:lnTo>
                      <a:pt x="16" y="41"/>
                    </a:lnTo>
                    <a:lnTo>
                      <a:pt x="13" y="28"/>
                    </a:lnTo>
                    <a:lnTo>
                      <a:pt x="6" y="13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305"/>
                    </a:lnTo>
                    <a:lnTo>
                      <a:pt x="18" y="55"/>
                    </a:lnTo>
                    <a:close/>
                  </a:path>
                </a:pathLst>
              </a:custGeom>
              <a:solidFill>
                <a:srgbClr val="CC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601" name="Freeform 793"/>
              <p:cNvSpPr>
                <a:spLocks/>
              </p:cNvSpPr>
              <p:nvPr/>
            </p:nvSpPr>
            <p:spPr bwMode="auto">
              <a:xfrm>
                <a:off x="2677" y="4686"/>
                <a:ext cx="7" cy="654"/>
              </a:xfrm>
              <a:custGeom>
                <a:avLst/>
                <a:gdLst>
                  <a:gd name="T0" fmla="*/ 7 w 7"/>
                  <a:gd name="T1" fmla="*/ 7 h 654"/>
                  <a:gd name="T2" fmla="*/ 0 w 7"/>
                  <a:gd name="T3" fmla="*/ 0 h 654"/>
                  <a:gd name="T4" fmla="*/ 0 w 7"/>
                  <a:gd name="T5" fmla="*/ 654 h 654"/>
                  <a:gd name="T6" fmla="*/ 7 w 7"/>
                  <a:gd name="T7" fmla="*/ 601 h 654"/>
                  <a:gd name="T8" fmla="*/ 7 w 7"/>
                  <a:gd name="T9" fmla="*/ 7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54">
                    <a:moveTo>
                      <a:pt x="7" y="7"/>
                    </a:moveTo>
                    <a:lnTo>
                      <a:pt x="0" y="0"/>
                    </a:lnTo>
                    <a:lnTo>
                      <a:pt x="0" y="654"/>
                    </a:lnTo>
                    <a:lnTo>
                      <a:pt x="7" y="601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CC4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602" name="Freeform 794"/>
              <p:cNvSpPr>
                <a:spLocks/>
              </p:cNvSpPr>
              <p:nvPr/>
            </p:nvSpPr>
            <p:spPr bwMode="auto">
              <a:xfrm>
                <a:off x="2684" y="4693"/>
                <a:ext cx="7" cy="594"/>
              </a:xfrm>
              <a:custGeom>
                <a:avLst/>
                <a:gdLst>
                  <a:gd name="T0" fmla="*/ 7 w 7"/>
                  <a:gd name="T1" fmla="*/ 9 h 594"/>
                  <a:gd name="T2" fmla="*/ 0 w 7"/>
                  <a:gd name="T3" fmla="*/ 0 h 594"/>
                  <a:gd name="T4" fmla="*/ 0 w 7"/>
                  <a:gd name="T5" fmla="*/ 594 h 594"/>
                  <a:gd name="T6" fmla="*/ 7 w 7"/>
                  <a:gd name="T7" fmla="*/ 540 h 594"/>
                  <a:gd name="T8" fmla="*/ 7 w 7"/>
                  <a:gd name="T9" fmla="*/ 9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94">
                    <a:moveTo>
                      <a:pt x="7" y="9"/>
                    </a:moveTo>
                    <a:lnTo>
                      <a:pt x="0" y="0"/>
                    </a:lnTo>
                    <a:lnTo>
                      <a:pt x="0" y="594"/>
                    </a:lnTo>
                    <a:lnTo>
                      <a:pt x="7" y="540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CC3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603" name="Freeform 795"/>
              <p:cNvSpPr>
                <a:spLocks/>
              </p:cNvSpPr>
              <p:nvPr/>
            </p:nvSpPr>
            <p:spPr bwMode="auto">
              <a:xfrm>
                <a:off x="2691" y="4702"/>
                <a:ext cx="6" cy="531"/>
              </a:xfrm>
              <a:custGeom>
                <a:avLst/>
                <a:gdLst>
                  <a:gd name="T0" fmla="*/ 6 w 6"/>
                  <a:gd name="T1" fmla="*/ 6 h 531"/>
                  <a:gd name="T2" fmla="*/ 0 w 6"/>
                  <a:gd name="T3" fmla="*/ 0 h 531"/>
                  <a:gd name="T4" fmla="*/ 0 w 6"/>
                  <a:gd name="T5" fmla="*/ 531 h 531"/>
                  <a:gd name="T6" fmla="*/ 6 w 6"/>
                  <a:gd name="T7" fmla="*/ 479 h 531"/>
                  <a:gd name="T8" fmla="*/ 6 w 6"/>
                  <a:gd name="T9" fmla="*/ 6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31">
                    <a:moveTo>
                      <a:pt x="6" y="6"/>
                    </a:moveTo>
                    <a:lnTo>
                      <a:pt x="0" y="0"/>
                    </a:lnTo>
                    <a:lnTo>
                      <a:pt x="0" y="531"/>
                    </a:lnTo>
                    <a:lnTo>
                      <a:pt x="6" y="479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CC3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604" name="Freeform 796"/>
              <p:cNvSpPr>
                <a:spLocks/>
              </p:cNvSpPr>
              <p:nvPr/>
            </p:nvSpPr>
            <p:spPr bwMode="auto">
              <a:xfrm>
                <a:off x="2697" y="4708"/>
                <a:ext cx="7" cy="473"/>
              </a:xfrm>
              <a:custGeom>
                <a:avLst/>
                <a:gdLst>
                  <a:gd name="T0" fmla="*/ 7 w 7"/>
                  <a:gd name="T1" fmla="*/ 8 h 473"/>
                  <a:gd name="T2" fmla="*/ 0 w 7"/>
                  <a:gd name="T3" fmla="*/ 0 h 473"/>
                  <a:gd name="T4" fmla="*/ 0 w 7"/>
                  <a:gd name="T5" fmla="*/ 473 h 473"/>
                  <a:gd name="T6" fmla="*/ 5 w 7"/>
                  <a:gd name="T7" fmla="*/ 430 h 473"/>
                  <a:gd name="T8" fmla="*/ 7 w 7"/>
                  <a:gd name="T9" fmla="*/ 412 h 473"/>
                  <a:gd name="T10" fmla="*/ 7 w 7"/>
                  <a:gd name="T11" fmla="*/ 8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73">
                    <a:moveTo>
                      <a:pt x="7" y="8"/>
                    </a:moveTo>
                    <a:lnTo>
                      <a:pt x="0" y="0"/>
                    </a:lnTo>
                    <a:lnTo>
                      <a:pt x="0" y="473"/>
                    </a:lnTo>
                    <a:lnTo>
                      <a:pt x="5" y="430"/>
                    </a:lnTo>
                    <a:lnTo>
                      <a:pt x="7" y="412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CC3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605" name="Freeform 797"/>
              <p:cNvSpPr>
                <a:spLocks/>
              </p:cNvSpPr>
              <p:nvPr/>
            </p:nvSpPr>
            <p:spPr bwMode="auto">
              <a:xfrm>
                <a:off x="2671" y="4678"/>
                <a:ext cx="6" cy="714"/>
              </a:xfrm>
              <a:custGeom>
                <a:avLst/>
                <a:gdLst>
                  <a:gd name="T0" fmla="*/ 6 w 6"/>
                  <a:gd name="T1" fmla="*/ 8 h 714"/>
                  <a:gd name="T2" fmla="*/ 0 w 6"/>
                  <a:gd name="T3" fmla="*/ 0 h 714"/>
                  <a:gd name="T4" fmla="*/ 0 w 6"/>
                  <a:gd name="T5" fmla="*/ 714 h 714"/>
                  <a:gd name="T6" fmla="*/ 6 w 6"/>
                  <a:gd name="T7" fmla="*/ 662 h 714"/>
                  <a:gd name="T8" fmla="*/ 6 w 6"/>
                  <a:gd name="T9" fmla="*/ 8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14">
                    <a:moveTo>
                      <a:pt x="6" y="8"/>
                    </a:moveTo>
                    <a:lnTo>
                      <a:pt x="0" y="0"/>
                    </a:lnTo>
                    <a:lnTo>
                      <a:pt x="0" y="714"/>
                    </a:lnTo>
                    <a:lnTo>
                      <a:pt x="6" y="662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CC4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606" name="Oval 798"/>
            <p:cNvSpPr>
              <a:spLocks noChangeArrowheads="1"/>
            </p:cNvSpPr>
            <p:nvPr/>
          </p:nvSpPr>
          <p:spPr bwMode="auto">
            <a:xfrm>
              <a:off x="1383" y="1979"/>
              <a:ext cx="318" cy="90"/>
            </a:xfrm>
            <a:prstGeom prst="ellipse">
              <a:avLst/>
            </a:prstGeom>
            <a:solidFill>
              <a:srgbClr val="CC3300"/>
            </a:solidFill>
            <a:ln w="9525" cap="flat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0395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" dur="1000" fill="hold"/>
                                        <p:tgtEl>
                                          <p:spTgt spid="2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base">
                                        <p:cTn id="15" dur="500" fill="hold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base">
                                        <p:cTn id="21" dur="500" fill="hold"/>
                                        <p:tgtEl>
                                          <p:spTgt spid="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base">
                                        <p:cTn id="24" dur="500" fill="hold"/>
                                        <p:tgtEl>
                                          <p:spTgt spid="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base">
                                        <p:cTn id="27" dur="500" fill="hold"/>
                                        <p:tgtEl>
                                          <p:spTgt spid="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base">
                                        <p:cTn id="30" dur="500" fill="hold"/>
                                        <p:tgtEl>
                                          <p:spTgt spid="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base">
                                        <p:cTn id="33" dur="500" fill="hold"/>
                                        <p:tgtEl>
                                          <p:spTgt spid="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base">
                                        <p:cTn id="36" dur="500" fill="hold"/>
                                        <p:tgtEl>
                                          <p:spTgt spid="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base">
                                        <p:cTn id="39" dur="500" fill="hold"/>
                                        <p:tgtEl>
                                          <p:spTgt spid="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base">
                                        <p:cTn id="42" dur="500" fill="hold"/>
                                        <p:tgtEl>
                                          <p:spTgt spid="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base">
                                        <p:cTn id="45" dur="500" fill="hold"/>
                                        <p:tgtEl>
                                          <p:spTgt spid="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51" dur="1000" fill="hold"/>
                                        <p:tgtEl>
                                          <p:spTgt spid="2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59" dur="1000" fill="hold"/>
                                        <p:tgtEl>
                                          <p:spTgt spid="2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base">
                                        <p:cTn id="67" dur="500" fill="hold"/>
                                        <p:tgtEl>
                                          <p:spTgt spid="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3" dur="1000" fill="hold"/>
                                        <p:tgtEl>
                                          <p:spTgt spid="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81" dur="1000" fill="hold"/>
                                        <p:tgtEl>
                                          <p:spTgt spid="2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89" dur="500" fill="hold"/>
                                        <p:tgtEl>
                                          <p:spTgt spid="2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base">
                                        <p:cTn id="95" dur="500" fill="hold"/>
                                        <p:tgtEl>
                                          <p:spTgt spid="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" grpId="0" animBg="1"/>
      <p:bldP spid="2769" grpId="0" animBg="1"/>
      <p:bldP spid="2770" grpId="0" animBg="1"/>
      <p:bldP spid="2798" grpId="0" animBg="1"/>
      <p:bldP spid="2799" grpId="0" animBg="1"/>
      <p:bldP spid="2800" grpId="0" animBg="1"/>
      <p:bldP spid="2801" grpId="0" animBg="1"/>
      <p:bldP spid="2802" grpId="0" animBg="1"/>
      <p:bldP spid="2803" grpId="0" animBg="1"/>
      <p:bldP spid="2806" grpId="0" animBg="1"/>
      <p:bldP spid="28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9" name="Group 2"/>
          <p:cNvGrpSpPr>
            <a:grpSpLocks/>
          </p:cNvGrpSpPr>
          <p:nvPr/>
        </p:nvGrpSpPr>
        <p:grpSpPr bwMode="auto">
          <a:xfrm>
            <a:off x="484188" y="1311275"/>
            <a:ext cx="1116012" cy="4098925"/>
            <a:chOff x="192" y="528"/>
            <a:chExt cx="877" cy="3229"/>
          </a:xfrm>
        </p:grpSpPr>
        <p:grpSp>
          <p:nvGrpSpPr>
            <p:cNvPr id="3610" name="Group 3"/>
            <p:cNvGrpSpPr>
              <a:grpSpLocks/>
            </p:cNvGrpSpPr>
            <p:nvPr/>
          </p:nvGrpSpPr>
          <p:grpSpPr bwMode="auto">
            <a:xfrm>
              <a:off x="192" y="2832"/>
              <a:ext cx="877" cy="925"/>
              <a:chOff x="480" y="2640"/>
              <a:chExt cx="1104" cy="1152"/>
            </a:xfrm>
          </p:grpSpPr>
          <p:grpSp>
            <p:nvGrpSpPr>
              <p:cNvPr id="3611" name="Group 4"/>
              <p:cNvGrpSpPr>
                <a:grpSpLocks/>
              </p:cNvGrpSpPr>
              <p:nvPr/>
            </p:nvGrpSpPr>
            <p:grpSpPr bwMode="auto">
              <a:xfrm>
                <a:off x="480" y="2640"/>
                <a:ext cx="1104" cy="1152"/>
                <a:chOff x="480" y="2640"/>
                <a:chExt cx="1104" cy="1152"/>
              </a:xfrm>
            </p:grpSpPr>
            <p:sp>
              <p:nvSpPr>
                <p:cNvPr id="3612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480" y="2640"/>
                  <a:ext cx="0" cy="1152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13" name="Line 6"/>
                <p:cNvSpPr>
                  <a:spLocks noChangeShapeType="1"/>
                </p:cNvSpPr>
                <p:nvPr/>
              </p:nvSpPr>
              <p:spPr bwMode="auto">
                <a:xfrm>
                  <a:off x="480" y="2640"/>
                  <a:ext cx="105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14" name="Line 7"/>
                <p:cNvSpPr>
                  <a:spLocks noChangeShapeType="1"/>
                </p:cNvSpPr>
                <p:nvPr/>
              </p:nvSpPr>
              <p:spPr bwMode="auto">
                <a:xfrm>
                  <a:off x="1536" y="2640"/>
                  <a:ext cx="48" cy="4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15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536" y="2688"/>
                  <a:ext cx="48" cy="4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16" name="Line 9"/>
                <p:cNvSpPr>
                  <a:spLocks noChangeShapeType="1"/>
                </p:cNvSpPr>
                <p:nvPr/>
              </p:nvSpPr>
              <p:spPr bwMode="auto">
                <a:xfrm>
                  <a:off x="480" y="3792"/>
                  <a:ext cx="105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17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536" y="2736"/>
                  <a:ext cx="0" cy="105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618" name="Rectangle 11"/>
              <p:cNvSpPr>
                <a:spLocks noChangeArrowheads="1"/>
              </p:cNvSpPr>
              <p:nvPr/>
            </p:nvSpPr>
            <p:spPr bwMode="auto">
              <a:xfrm>
                <a:off x="480" y="3120"/>
                <a:ext cx="1056" cy="672"/>
              </a:xfrm>
              <a:prstGeom prst="rect">
                <a:avLst/>
              </a:prstGeom>
              <a:solidFill>
                <a:srgbClr val="FFFFCC">
                  <a:alpha val="50195"/>
                </a:srgbClr>
              </a:solidFill>
              <a:ln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zh-CN"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3619" name="Group 12"/>
            <p:cNvGrpSpPr>
              <a:grpSpLocks/>
            </p:cNvGrpSpPr>
            <p:nvPr/>
          </p:nvGrpSpPr>
          <p:grpSpPr bwMode="auto">
            <a:xfrm>
              <a:off x="555" y="528"/>
              <a:ext cx="213" cy="3151"/>
              <a:chOff x="2064" y="576"/>
              <a:chExt cx="213" cy="3151"/>
            </a:xfrm>
          </p:grpSpPr>
          <p:sp>
            <p:nvSpPr>
              <p:cNvPr id="3620" name="Line 13"/>
              <p:cNvSpPr>
                <a:spLocks noChangeShapeType="1"/>
              </p:cNvSpPr>
              <p:nvPr/>
            </p:nvSpPr>
            <p:spPr bwMode="auto">
              <a:xfrm flipH="1">
                <a:off x="2101" y="895"/>
                <a:ext cx="0" cy="264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1" name="Line 14"/>
              <p:cNvSpPr>
                <a:spLocks noChangeShapeType="1"/>
              </p:cNvSpPr>
              <p:nvPr/>
            </p:nvSpPr>
            <p:spPr bwMode="auto">
              <a:xfrm flipH="1">
                <a:off x="2245" y="895"/>
                <a:ext cx="0" cy="264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2" name="AutoShape 15"/>
              <p:cNvSpPr>
                <a:spLocks/>
              </p:cNvSpPr>
              <p:nvPr/>
            </p:nvSpPr>
            <p:spPr bwMode="auto">
              <a:xfrm>
                <a:off x="2070" y="576"/>
                <a:ext cx="175" cy="175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21600 w 21600"/>
                  <a:gd name="T5" fmla="*/ 10800 h 21600"/>
                  <a:gd name="T6" fmla="*/ 10800 w 21600"/>
                  <a:gd name="T7" fmla="*/ 21600 h 21600"/>
                  <a:gd name="T8" fmla="*/ 0 w 21600"/>
                  <a:gd name="T9" fmla="*/ 10800 h 21600"/>
                  <a:gd name="T10" fmla="*/ 5400 w 21600"/>
                  <a:gd name="T11" fmla="*/ 10800 h 21600"/>
                  <a:gd name="T12" fmla="*/ 10800 w 21600"/>
                  <a:gd name="T13" fmla="*/ 16200 h 21600"/>
                  <a:gd name="T14" fmla="*/ 16200 w 21600"/>
                  <a:gd name="T15" fmla="*/ 10800 h 21600"/>
                  <a:gd name="T16" fmla="*/ 10800 w 21600"/>
                  <a:gd name="T17" fmla="*/ 5400 h 21600"/>
                  <a:gd name="T18" fmla="*/ 5400 w 21600"/>
                  <a:gd name="T19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3623" name="Line 16"/>
              <p:cNvSpPr>
                <a:spLocks noChangeShapeType="1"/>
              </p:cNvSpPr>
              <p:nvPr/>
            </p:nvSpPr>
            <p:spPr bwMode="auto">
              <a:xfrm flipV="1">
                <a:off x="2101" y="751"/>
                <a:ext cx="48" cy="14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4" name="Line 17"/>
              <p:cNvSpPr>
                <a:spLocks noChangeShapeType="1"/>
              </p:cNvSpPr>
              <p:nvPr/>
            </p:nvSpPr>
            <p:spPr bwMode="auto">
              <a:xfrm flipH="1" flipV="1">
                <a:off x="2197" y="751"/>
                <a:ext cx="48" cy="14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5" name="Oval 18"/>
              <p:cNvSpPr>
                <a:spLocks noChangeArrowheads="1"/>
              </p:cNvSpPr>
              <p:nvPr/>
            </p:nvSpPr>
            <p:spPr bwMode="auto">
              <a:xfrm>
                <a:off x="2064" y="3343"/>
                <a:ext cx="213" cy="384"/>
              </a:xfrm>
              <a:prstGeom prst="ellipse">
                <a:avLst/>
              </a:prstGeom>
              <a:solidFill>
                <a:srgbClr val="FF6600"/>
              </a:solidFill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zh-CN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3626" name="Rectangle 19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48" cy="122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zh-CN">
                  <a:latin typeface="Arial" charset="0"/>
                  <a:ea typeface="宋体" charset="-122"/>
                </a:endParaRPr>
              </a:p>
            </p:txBody>
          </p:sp>
          <p:grpSp>
            <p:nvGrpSpPr>
              <p:cNvPr id="3627" name="Group 20"/>
              <p:cNvGrpSpPr>
                <a:grpSpLocks/>
              </p:cNvGrpSpPr>
              <p:nvPr/>
            </p:nvGrpSpPr>
            <p:grpSpPr bwMode="auto">
              <a:xfrm>
                <a:off x="2149" y="1087"/>
                <a:ext cx="96" cy="1968"/>
                <a:chOff x="2149" y="1087"/>
                <a:chExt cx="96" cy="1968"/>
              </a:xfrm>
            </p:grpSpPr>
            <p:sp>
              <p:nvSpPr>
                <p:cNvPr id="3628" name="Line 21"/>
                <p:cNvSpPr>
                  <a:spLocks noChangeShapeType="1"/>
                </p:cNvSpPr>
                <p:nvPr/>
              </p:nvSpPr>
              <p:spPr bwMode="auto">
                <a:xfrm>
                  <a:off x="2149" y="1087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29" name="Line 22"/>
                <p:cNvSpPr>
                  <a:spLocks noChangeShapeType="1"/>
                </p:cNvSpPr>
                <p:nvPr/>
              </p:nvSpPr>
              <p:spPr bwMode="auto">
                <a:xfrm>
                  <a:off x="2149" y="1183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30" name="Line 23"/>
                <p:cNvSpPr>
                  <a:spLocks noChangeShapeType="1"/>
                </p:cNvSpPr>
                <p:nvPr/>
              </p:nvSpPr>
              <p:spPr bwMode="auto">
                <a:xfrm>
                  <a:off x="2149" y="1231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31" name="Line 24"/>
                <p:cNvSpPr>
                  <a:spLocks noChangeShapeType="1"/>
                </p:cNvSpPr>
                <p:nvPr/>
              </p:nvSpPr>
              <p:spPr bwMode="auto">
                <a:xfrm>
                  <a:off x="2149" y="1279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32" name="Line 25"/>
                <p:cNvSpPr>
                  <a:spLocks noChangeShapeType="1"/>
                </p:cNvSpPr>
                <p:nvPr/>
              </p:nvSpPr>
              <p:spPr bwMode="auto">
                <a:xfrm>
                  <a:off x="2149" y="1327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33" name="Line 26"/>
                <p:cNvSpPr>
                  <a:spLocks noChangeShapeType="1"/>
                </p:cNvSpPr>
                <p:nvPr/>
              </p:nvSpPr>
              <p:spPr bwMode="auto">
                <a:xfrm>
                  <a:off x="2149" y="1375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34" name="Line 27"/>
                <p:cNvSpPr>
                  <a:spLocks noChangeShapeType="1"/>
                </p:cNvSpPr>
                <p:nvPr/>
              </p:nvSpPr>
              <p:spPr bwMode="auto">
                <a:xfrm>
                  <a:off x="2149" y="1423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35" name="Line 28"/>
                <p:cNvSpPr>
                  <a:spLocks noChangeShapeType="1"/>
                </p:cNvSpPr>
                <p:nvPr/>
              </p:nvSpPr>
              <p:spPr bwMode="auto">
                <a:xfrm>
                  <a:off x="2149" y="1471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36" name="Line 29"/>
                <p:cNvSpPr>
                  <a:spLocks noChangeShapeType="1"/>
                </p:cNvSpPr>
                <p:nvPr/>
              </p:nvSpPr>
              <p:spPr bwMode="auto">
                <a:xfrm>
                  <a:off x="2149" y="1519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37" name="Line 30"/>
                <p:cNvSpPr>
                  <a:spLocks noChangeShapeType="1"/>
                </p:cNvSpPr>
                <p:nvPr/>
              </p:nvSpPr>
              <p:spPr bwMode="auto">
                <a:xfrm>
                  <a:off x="2149" y="1567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38" name="Line 31"/>
                <p:cNvSpPr>
                  <a:spLocks noChangeShapeType="1"/>
                </p:cNvSpPr>
                <p:nvPr/>
              </p:nvSpPr>
              <p:spPr bwMode="auto">
                <a:xfrm>
                  <a:off x="2149" y="1615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39" name="Line 32"/>
                <p:cNvSpPr>
                  <a:spLocks noChangeShapeType="1"/>
                </p:cNvSpPr>
                <p:nvPr/>
              </p:nvSpPr>
              <p:spPr bwMode="auto">
                <a:xfrm>
                  <a:off x="2149" y="1663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40" name="Line 33"/>
                <p:cNvSpPr>
                  <a:spLocks noChangeShapeType="1"/>
                </p:cNvSpPr>
                <p:nvPr/>
              </p:nvSpPr>
              <p:spPr bwMode="auto">
                <a:xfrm>
                  <a:off x="2149" y="1711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41" name="Line 34"/>
                <p:cNvSpPr>
                  <a:spLocks noChangeShapeType="1"/>
                </p:cNvSpPr>
                <p:nvPr/>
              </p:nvSpPr>
              <p:spPr bwMode="auto">
                <a:xfrm>
                  <a:off x="2149" y="1759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42" name="Line 35"/>
                <p:cNvSpPr>
                  <a:spLocks noChangeShapeType="1"/>
                </p:cNvSpPr>
                <p:nvPr/>
              </p:nvSpPr>
              <p:spPr bwMode="auto">
                <a:xfrm>
                  <a:off x="2149" y="1807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43" name="Line 36"/>
                <p:cNvSpPr>
                  <a:spLocks noChangeShapeType="1"/>
                </p:cNvSpPr>
                <p:nvPr/>
              </p:nvSpPr>
              <p:spPr bwMode="auto">
                <a:xfrm>
                  <a:off x="2149" y="1135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44" name="Line 37"/>
                <p:cNvSpPr>
                  <a:spLocks noChangeShapeType="1"/>
                </p:cNvSpPr>
                <p:nvPr/>
              </p:nvSpPr>
              <p:spPr bwMode="auto">
                <a:xfrm>
                  <a:off x="2149" y="1855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45" name="Line 38"/>
                <p:cNvSpPr>
                  <a:spLocks noChangeShapeType="1"/>
                </p:cNvSpPr>
                <p:nvPr/>
              </p:nvSpPr>
              <p:spPr bwMode="auto">
                <a:xfrm>
                  <a:off x="2149" y="1903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46" name="Line 39"/>
                <p:cNvSpPr>
                  <a:spLocks noChangeShapeType="1"/>
                </p:cNvSpPr>
                <p:nvPr/>
              </p:nvSpPr>
              <p:spPr bwMode="auto">
                <a:xfrm>
                  <a:off x="2149" y="1951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47" name="Line 40"/>
                <p:cNvSpPr>
                  <a:spLocks noChangeShapeType="1"/>
                </p:cNvSpPr>
                <p:nvPr/>
              </p:nvSpPr>
              <p:spPr bwMode="auto">
                <a:xfrm>
                  <a:off x="2149" y="1999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48" name="Line 41"/>
                <p:cNvSpPr>
                  <a:spLocks noChangeShapeType="1"/>
                </p:cNvSpPr>
                <p:nvPr/>
              </p:nvSpPr>
              <p:spPr bwMode="auto">
                <a:xfrm>
                  <a:off x="2149" y="2047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49" name="Line 42"/>
                <p:cNvSpPr>
                  <a:spLocks noChangeShapeType="1"/>
                </p:cNvSpPr>
                <p:nvPr/>
              </p:nvSpPr>
              <p:spPr bwMode="auto">
                <a:xfrm>
                  <a:off x="2149" y="2095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50" name="Line 43"/>
                <p:cNvSpPr>
                  <a:spLocks noChangeShapeType="1"/>
                </p:cNvSpPr>
                <p:nvPr/>
              </p:nvSpPr>
              <p:spPr bwMode="auto">
                <a:xfrm>
                  <a:off x="2149" y="2143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51" name="Line 44"/>
                <p:cNvSpPr>
                  <a:spLocks noChangeShapeType="1"/>
                </p:cNvSpPr>
                <p:nvPr/>
              </p:nvSpPr>
              <p:spPr bwMode="auto">
                <a:xfrm>
                  <a:off x="2149" y="2191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52" name="Line 45"/>
                <p:cNvSpPr>
                  <a:spLocks noChangeShapeType="1"/>
                </p:cNvSpPr>
                <p:nvPr/>
              </p:nvSpPr>
              <p:spPr bwMode="auto">
                <a:xfrm>
                  <a:off x="2149" y="2239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53" name="Line 46"/>
                <p:cNvSpPr>
                  <a:spLocks noChangeShapeType="1"/>
                </p:cNvSpPr>
                <p:nvPr/>
              </p:nvSpPr>
              <p:spPr bwMode="auto">
                <a:xfrm>
                  <a:off x="2149" y="2287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54" name="Line 47"/>
                <p:cNvSpPr>
                  <a:spLocks noChangeShapeType="1"/>
                </p:cNvSpPr>
                <p:nvPr/>
              </p:nvSpPr>
              <p:spPr bwMode="auto">
                <a:xfrm>
                  <a:off x="2149" y="2335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55" name="Line 48"/>
                <p:cNvSpPr>
                  <a:spLocks noChangeShapeType="1"/>
                </p:cNvSpPr>
                <p:nvPr/>
              </p:nvSpPr>
              <p:spPr bwMode="auto">
                <a:xfrm>
                  <a:off x="2149" y="2383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56" name="Line 49"/>
                <p:cNvSpPr>
                  <a:spLocks noChangeShapeType="1"/>
                </p:cNvSpPr>
                <p:nvPr/>
              </p:nvSpPr>
              <p:spPr bwMode="auto">
                <a:xfrm>
                  <a:off x="2149" y="2431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57" name="Line 50"/>
                <p:cNvSpPr>
                  <a:spLocks noChangeShapeType="1"/>
                </p:cNvSpPr>
                <p:nvPr/>
              </p:nvSpPr>
              <p:spPr bwMode="auto">
                <a:xfrm>
                  <a:off x="2149" y="2479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58" name="Line 51"/>
                <p:cNvSpPr>
                  <a:spLocks noChangeShapeType="1"/>
                </p:cNvSpPr>
                <p:nvPr/>
              </p:nvSpPr>
              <p:spPr bwMode="auto">
                <a:xfrm>
                  <a:off x="2149" y="2527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59" name="Line 52"/>
                <p:cNvSpPr>
                  <a:spLocks noChangeShapeType="1"/>
                </p:cNvSpPr>
                <p:nvPr/>
              </p:nvSpPr>
              <p:spPr bwMode="auto">
                <a:xfrm>
                  <a:off x="2149" y="2575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60" name="Line 53"/>
                <p:cNvSpPr>
                  <a:spLocks noChangeShapeType="1"/>
                </p:cNvSpPr>
                <p:nvPr/>
              </p:nvSpPr>
              <p:spPr bwMode="auto">
                <a:xfrm>
                  <a:off x="2149" y="2623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61" name="Line 54"/>
                <p:cNvSpPr>
                  <a:spLocks noChangeShapeType="1"/>
                </p:cNvSpPr>
                <p:nvPr/>
              </p:nvSpPr>
              <p:spPr bwMode="auto">
                <a:xfrm>
                  <a:off x="2149" y="2671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62" name="Line 55"/>
                <p:cNvSpPr>
                  <a:spLocks noChangeShapeType="1"/>
                </p:cNvSpPr>
                <p:nvPr/>
              </p:nvSpPr>
              <p:spPr bwMode="auto">
                <a:xfrm>
                  <a:off x="2149" y="2719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63" name="Line 56"/>
                <p:cNvSpPr>
                  <a:spLocks noChangeShapeType="1"/>
                </p:cNvSpPr>
                <p:nvPr/>
              </p:nvSpPr>
              <p:spPr bwMode="auto">
                <a:xfrm>
                  <a:off x="2149" y="2767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64" name="Line 57"/>
                <p:cNvSpPr>
                  <a:spLocks noChangeShapeType="1"/>
                </p:cNvSpPr>
                <p:nvPr/>
              </p:nvSpPr>
              <p:spPr bwMode="auto">
                <a:xfrm>
                  <a:off x="2149" y="2815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65" name="Line 58"/>
                <p:cNvSpPr>
                  <a:spLocks noChangeShapeType="1"/>
                </p:cNvSpPr>
                <p:nvPr/>
              </p:nvSpPr>
              <p:spPr bwMode="auto">
                <a:xfrm>
                  <a:off x="2149" y="2863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66" name="Line 59"/>
                <p:cNvSpPr>
                  <a:spLocks noChangeShapeType="1"/>
                </p:cNvSpPr>
                <p:nvPr/>
              </p:nvSpPr>
              <p:spPr bwMode="auto">
                <a:xfrm>
                  <a:off x="2149" y="2911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67" name="Line 60"/>
                <p:cNvSpPr>
                  <a:spLocks noChangeShapeType="1"/>
                </p:cNvSpPr>
                <p:nvPr/>
              </p:nvSpPr>
              <p:spPr bwMode="auto">
                <a:xfrm>
                  <a:off x="2149" y="2959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68" name="Line 61"/>
                <p:cNvSpPr>
                  <a:spLocks noChangeShapeType="1"/>
                </p:cNvSpPr>
                <p:nvPr/>
              </p:nvSpPr>
              <p:spPr bwMode="auto">
                <a:xfrm>
                  <a:off x="2149" y="3007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69" name="Line 62"/>
                <p:cNvSpPr>
                  <a:spLocks noChangeShapeType="1"/>
                </p:cNvSpPr>
                <p:nvPr/>
              </p:nvSpPr>
              <p:spPr bwMode="auto">
                <a:xfrm>
                  <a:off x="2149" y="3055"/>
                  <a:ext cx="96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3670" name="Group 63"/>
          <p:cNvGrpSpPr>
            <a:grpSpLocks/>
          </p:cNvGrpSpPr>
          <p:nvPr/>
        </p:nvGrpSpPr>
        <p:grpSpPr bwMode="auto">
          <a:xfrm>
            <a:off x="2133600" y="533400"/>
            <a:ext cx="2514600" cy="6096000"/>
            <a:chOff x="1344" y="336"/>
            <a:chExt cx="1584" cy="3840"/>
          </a:xfrm>
        </p:grpSpPr>
        <p:sp>
          <p:nvSpPr>
            <p:cNvPr id="3671" name="Rectangle 64"/>
            <p:cNvSpPr>
              <a:spLocks noChangeArrowheads="1"/>
            </p:cNvSpPr>
            <p:nvPr/>
          </p:nvSpPr>
          <p:spPr bwMode="auto">
            <a:xfrm>
              <a:off x="1728" y="1776"/>
              <a:ext cx="578" cy="2381"/>
            </a:xfrm>
            <a:prstGeom prst="rect">
              <a:avLst/>
            </a:prstGeom>
            <a:solidFill>
              <a:srgbClr val="FF3300"/>
            </a:solidFill>
            <a:ln w="9525" cap="flat" algn="ctr">
              <a:solidFill>
                <a:srgbClr val="000000"/>
              </a:solidFill>
              <a:prstDash val="solid"/>
              <a:miter lim="10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  <a:ea typeface="宋体" charset="-122"/>
              </a:endParaRPr>
            </a:p>
          </p:txBody>
        </p:sp>
        <p:sp>
          <p:nvSpPr>
            <p:cNvPr id="3672" name="AutoShape 65"/>
            <p:cNvSpPr>
              <a:spLocks noChangeArrowheads="1"/>
            </p:cNvSpPr>
            <p:nvPr/>
          </p:nvSpPr>
          <p:spPr bwMode="auto">
            <a:xfrm>
              <a:off x="1344" y="342"/>
              <a:ext cx="1584" cy="3834"/>
            </a:xfrm>
            <a:prstGeom prst="wedgeRoundRectCallout">
              <a:avLst>
                <a:gd name="adj1" fmla="val -86931"/>
                <a:gd name="adj2" fmla="val -3259"/>
                <a:gd name="adj3" fmla="val 16667"/>
              </a:avLst>
            </a:prstGeom>
            <a:noFill/>
            <a:ln w="38100" cap="flat" algn="ctr">
              <a:solidFill>
                <a:srgbClr val="000000"/>
              </a:solidFill>
              <a:prstDash val="solid"/>
              <a:miter lim="10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3673" name="Line 66"/>
            <p:cNvSpPr>
              <a:spLocks noChangeShapeType="1"/>
            </p:cNvSpPr>
            <p:nvPr/>
          </p:nvSpPr>
          <p:spPr bwMode="auto">
            <a:xfrm flipH="1">
              <a:off x="1570" y="336"/>
              <a:ext cx="0" cy="3831"/>
            </a:xfrm>
            <a:prstGeom prst="line">
              <a:avLst/>
            </a:prstGeom>
            <a:noFill/>
            <a:ln w="381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4" name="Line 67"/>
            <p:cNvSpPr>
              <a:spLocks noChangeShapeType="1"/>
            </p:cNvSpPr>
            <p:nvPr/>
          </p:nvSpPr>
          <p:spPr bwMode="auto">
            <a:xfrm flipH="1">
              <a:off x="2475" y="336"/>
              <a:ext cx="0" cy="3831"/>
            </a:xfrm>
            <a:prstGeom prst="line">
              <a:avLst/>
            </a:prstGeom>
            <a:noFill/>
            <a:ln w="381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5" name="Line 68"/>
            <p:cNvSpPr>
              <a:spLocks noChangeShapeType="1"/>
            </p:cNvSpPr>
            <p:nvPr/>
          </p:nvSpPr>
          <p:spPr bwMode="auto">
            <a:xfrm>
              <a:off x="2174" y="394"/>
              <a:ext cx="301" cy="0"/>
            </a:xfrm>
            <a:prstGeom prst="line">
              <a:avLst/>
            </a:prstGeom>
            <a:noFill/>
            <a:ln w="381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6" name="Line 69"/>
            <p:cNvSpPr>
              <a:spLocks noChangeShapeType="1"/>
            </p:cNvSpPr>
            <p:nvPr/>
          </p:nvSpPr>
          <p:spPr bwMode="auto">
            <a:xfrm>
              <a:off x="2174" y="569"/>
              <a:ext cx="301" cy="0"/>
            </a:xfrm>
            <a:prstGeom prst="line">
              <a:avLst/>
            </a:prstGeom>
            <a:noFill/>
            <a:ln w="381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7" name="Line 70"/>
            <p:cNvSpPr>
              <a:spLocks noChangeShapeType="1"/>
            </p:cNvSpPr>
            <p:nvPr/>
          </p:nvSpPr>
          <p:spPr bwMode="auto">
            <a:xfrm>
              <a:off x="2174" y="743"/>
              <a:ext cx="301" cy="0"/>
            </a:xfrm>
            <a:prstGeom prst="line">
              <a:avLst/>
            </a:prstGeom>
            <a:noFill/>
            <a:ln w="381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8" name="Line 71"/>
            <p:cNvSpPr>
              <a:spLocks noChangeShapeType="1"/>
            </p:cNvSpPr>
            <p:nvPr/>
          </p:nvSpPr>
          <p:spPr bwMode="auto">
            <a:xfrm>
              <a:off x="2174" y="918"/>
              <a:ext cx="301" cy="0"/>
            </a:xfrm>
            <a:prstGeom prst="line">
              <a:avLst/>
            </a:prstGeom>
            <a:noFill/>
            <a:ln w="381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9" name="Line 72"/>
            <p:cNvSpPr>
              <a:spLocks noChangeShapeType="1"/>
            </p:cNvSpPr>
            <p:nvPr/>
          </p:nvSpPr>
          <p:spPr bwMode="auto">
            <a:xfrm>
              <a:off x="2174" y="1441"/>
              <a:ext cx="301" cy="0"/>
            </a:xfrm>
            <a:prstGeom prst="line">
              <a:avLst/>
            </a:prstGeom>
            <a:noFill/>
            <a:ln w="381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0" name="Line 73"/>
            <p:cNvSpPr>
              <a:spLocks noChangeShapeType="1"/>
            </p:cNvSpPr>
            <p:nvPr/>
          </p:nvSpPr>
          <p:spPr bwMode="auto">
            <a:xfrm>
              <a:off x="2174" y="1267"/>
              <a:ext cx="301" cy="0"/>
            </a:xfrm>
            <a:prstGeom prst="line">
              <a:avLst/>
            </a:prstGeom>
            <a:noFill/>
            <a:ln w="381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1" name="Line 74"/>
            <p:cNvSpPr>
              <a:spLocks noChangeShapeType="1"/>
            </p:cNvSpPr>
            <p:nvPr/>
          </p:nvSpPr>
          <p:spPr bwMode="auto">
            <a:xfrm>
              <a:off x="2174" y="1092"/>
              <a:ext cx="301" cy="0"/>
            </a:xfrm>
            <a:prstGeom prst="line">
              <a:avLst/>
            </a:prstGeom>
            <a:noFill/>
            <a:ln w="381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2" name="Line 75"/>
            <p:cNvSpPr>
              <a:spLocks noChangeShapeType="1"/>
            </p:cNvSpPr>
            <p:nvPr/>
          </p:nvSpPr>
          <p:spPr bwMode="auto">
            <a:xfrm>
              <a:off x="2174" y="1616"/>
              <a:ext cx="301" cy="0"/>
            </a:xfrm>
            <a:prstGeom prst="line">
              <a:avLst/>
            </a:prstGeom>
            <a:noFill/>
            <a:ln w="381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3" name="Line 76"/>
            <p:cNvSpPr>
              <a:spLocks noChangeShapeType="1"/>
            </p:cNvSpPr>
            <p:nvPr/>
          </p:nvSpPr>
          <p:spPr bwMode="auto">
            <a:xfrm>
              <a:off x="2174" y="1791"/>
              <a:ext cx="301" cy="0"/>
            </a:xfrm>
            <a:prstGeom prst="line">
              <a:avLst/>
            </a:prstGeom>
            <a:noFill/>
            <a:ln w="381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4" name="Line 77"/>
            <p:cNvSpPr>
              <a:spLocks noChangeShapeType="1"/>
            </p:cNvSpPr>
            <p:nvPr/>
          </p:nvSpPr>
          <p:spPr bwMode="auto">
            <a:xfrm>
              <a:off x="2174" y="1965"/>
              <a:ext cx="301" cy="0"/>
            </a:xfrm>
            <a:prstGeom prst="line">
              <a:avLst/>
            </a:prstGeom>
            <a:noFill/>
            <a:ln w="381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5" name="Line 78"/>
            <p:cNvSpPr>
              <a:spLocks noChangeShapeType="1"/>
            </p:cNvSpPr>
            <p:nvPr/>
          </p:nvSpPr>
          <p:spPr bwMode="auto">
            <a:xfrm>
              <a:off x="2174" y="2140"/>
              <a:ext cx="301" cy="0"/>
            </a:xfrm>
            <a:prstGeom prst="line">
              <a:avLst/>
            </a:prstGeom>
            <a:noFill/>
            <a:ln w="381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" name="Line 79"/>
            <p:cNvSpPr>
              <a:spLocks noChangeShapeType="1"/>
            </p:cNvSpPr>
            <p:nvPr/>
          </p:nvSpPr>
          <p:spPr bwMode="auto">
            <a:xfrm>
              <a:off x="1947" y="394"/>
              <a:ext cx="302" cy="0"/>
            </a:xfrm>
            <a:prstGeom prst="line">
              <a:avLst/>
            </a:prstGeom>
            <a:noFill/>
            <a:ln w="381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" name="Line 80"/>
            <p:cNvSpPr>
              <a:spLocks noChangeShapeType="1"/>
            </p:cNvSpPr>
            <p:nvPr/>
          </p:nvSpPr>
          <p:spPr bwMode="auto">
            <a:xfrm>
              <a:off x="2098" y="1267"/>
              <a:ext cx="302" cy="0"/>
            </a:xfrm>
            <a:prstGeom prst="line">
              <a:avLst/>
            </a:prstGeom>
            <a:noFill/>
            <a:ln w="381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" name="Line 81"/>
            <p:cNvSpPr>
              <a:spLocks noChangeShapeType="1"/>
            </p:cNvSpPr>
            <p:nvPr/>
          </p:nvSpPr>
          <p:spPr bwMode="auto">
            <a:xfrm>
              <a:off x="1947" y="2140"/>
              <a:ext cx="302" cy="0"/>
            </a:xfrm>
            <a:prstGeom prst="line">
              <a:avLst/>
            </a:prstGeom>
            <a:noFill/>
            <a:ln w="381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" name="Text Box 82"/>
            <p:cNvSpPr>
              <a:spLocks noChangeArrowheads="1"/>
            </p:cNvSpPr>
            <p:nvPr/>
          </p:nvSpPr>
          <p:spPr bwMode="auto">
            <a:xfrm>
              <a:off x="1776" y="336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Times New Roman" pitchFamily="18" charset="0"/>
                  <a:ea typeface="宋体" charset="-122"/>
                </a:rPr>
                <a:t>20</a:t>
              </a:r>
            </a:p>
          </p:txBody>
        </p:sp>
        <p:sp>
          <p:nvSpPr>
            <p:cNvPr id="3690" name="Text Box 83"/>
            <p:cNvSpPr>
              <a:spLocks noChangeArrowheads="1"/>
            </p:cNvSpPr>
            <p:nvPr/>
          </p:nvSpPr>
          <p:spPr bwMode="auto">
            <a:xfrm>
              <a:off x="1776" y="1824"/>
              <a:ext cx="4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Times New Roman" pitchFamily="18" charset="0"/>
                  <a:ea typeface="宋体" charset="-122"/>
                </a:rPr>
                <a:t>10</a:t>
              </a:r>
            </a:p>
          </p:txBody>
        </p:sp>
        <p:sp>
          <p:nvSpPr>
            <p:cNvPr id="3691" name="Rectangle 84"/>
            <p:cNvSpPr>
              <a:spLocks noChangeArrowheads="1"/>
            </p:cNvSpPr>
            <p:nvPr/>
          </p:nvSpPr>
          <p:spPr bwMode="auto">
            <a:xfrm>
              <a:off x="2304" y="336"/>
              <a:ext cx="141" cy="3831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 w="9525" cap="flat" algn="ctr">
              <a:solidFill>
                <a:srgbClr val="000000"/>
              </a:solidFill>
              <a:prstDash val="solid"/>
              <a:miter lim="10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  <a:ea typeface="宋体" charset="-122"/>
              </a:endParaRPr>
            </a:p>
          </p:txBody>
        </p:sp>
        <p:sp>
          <p:nvSpPr>
            <p:cNvPr id="3692" name="Line 85"/>
            <p:cNvSpPr>
              <a:spLocks noChangeShapeType="1"/>
            </p:cNvSpPr>
            <p:nvPr/>
          </p:nvSpPr>
          <p:spPr bwMode="auto">
            <a:xfrm>
              <a:off x="2174" y="2297"/>
              <a:ext cx="301" cy="0"/>
            </a:xfrm>
            <a:prstGeom prst="line">
              <a:avLst/>
            </a:prstGeom>
            <a:noFill/>
            <a:ln w="381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3" name="Line 86"/>
            <p:cNvSpPr>
              <a:spLocks noChangeShapeType="1"/>
            </p:cNvSpPr>
            <p:nvPr/>
          </p:nvSpPr>
          <p:spPr bwMode="auto">
            <a:xfrm>
              <a:off x="2174" y="2471"/>
              <a:ext cx="301" cy="0"/>
            </a:xfrm>
            <a:prstGeom prst="line">
              <a:avLst/>
            </a:prstGeom>
            <a:noFill/>
            <a:ln w="381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4" name="Line 87"/>
            <p:cNvSpPr>
              <a:spLocks noChangeShapeType="1"/>
            </p:cNvSpPr>
            <p:nvPr/>
          </p:nvSpPr>
          <p:spPr bwMode="auto">
            <a:xfrm>
              <a:off x="2174" y="2646"/>
              <a:ext cx="301" cy="0"/>
            </a:xfrm>
            <a:prstGeom prst="line">
              <a:avLst/>
            </a:prstGeom>
            <a:noFill/>
            <a:ln w="381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5" name="Line 88"/>
            <p:cNvSpPr>
              <a:spLocks noChangeShapeType="1"/>
            </p:cNvSpPr>
            <p:nvPr/>
          </p:nvSpPr>
          <p:spPr bwMode="auto">
            <a:xfrm>
              <a:off x="2174" y="3169"/>
              <a:ext cx="301" cy="0"/>
            </a:xfrm>
            <a:prstGeom prst="line">
              <a:avLst/>
            </a:prstGeom>
            <a:noFill/>
            <a:ln w="381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6" name="Line 89"/>
            <p:cNvSpPr>
              <a:spLocks noChangeShapeType="1"/>
            </p:cNvSpPr>
            <p:nvPr/>
          </p:nvSpPr>
          <p:spPr bwMode="auto">
            <a:xfrm>
              <a:off x="2174" y="2995"/>
              <a:ext cx="301" cy="0"/>
            </a:xfrm>
            <a:prstGeom prst="line">
              <a:avLst/>
            </a:prstGeom>
            <a:noFill/>
            <a:ln w="381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7" name="Line 90"/>
            <p:cNvSpPr>
              <a:spLocks noChangeShapeType="1"/>
            </p:cNvSpPr>
            <p:nvPr/>
          </p:nvSpPr>
          <p:spPr bwMode="auto">
            <a:xfrm>
              <a:off x="2174" y="2820"/>
              <a:ext cx="301" cy="0"/>
            </a:xfrm>
            <a:prstGeom prst="line">
              <a:avLst/>
            </a:prstGeom>
            <a:noFill/>
            <a:ln w="381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8" name="Line 91"/>
            <p:cNvSpPr>
              <a:spLocks noChangeShapeType="1"/>
            </p:cNvSpPr>
            <p:nvPr/>
          </p:nvSpPr>
          <p:spPr bwMode="auto">
            <a:xfrm>
              <a:off x="2174" y="3344"/>
              <a:ext cx="301" cy="0"/>
            </a:xfrm>
            <a:prstGeom prst="line">
              <a:avLst/>
            </a:prstGeom>
            <a:noFill/>
            <a:ln w="381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9" name="Line 92"/>
            <p:cNvSpPr>
              <a:spLocks noChangeShapeType="1"/>
            </p:cNvSpPr>
            <p:nvPr/>
          </p:nvSpPr>
          <p:spPr bwMode="auto">
            <a:xfrm>
              <a:off x="2174" y="3519"/>
              <a:ext cx="301" cy="0"/>
            </a:xfrm>
            <a:prstGeom prst="line">
              <a:avLst/>
            </a:prstGeom>
            <a:noFill/>
            <a:ln w="381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0" name="Line 93"/>
            <p:cNvSpPr>
              <a:spLocks noChangeShapeType="1"/>
            </p:cNvSpPr>
            <p:nvPr/>
          </p:nvSpPr>
          <p:spPr bwMode="auto">
            <a:xfrm>
              <a:off x="2174" y="3693"/>
              <a:ext cx="301" cy="0"/>
            </a:xfrm>
            <a:prstGeom prst="line">
              <a:avLst/>
            </a:prstGeom>
            <a:noFill/>
            <a:ln w="381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1" name="Line 94"/>
            <p:cNvSpPr>
              <a:spLocks noChangeShapeType="1"/>
            </p:cNvSpPr>
            <p:nvPr/>
          </p:nvSpPr>
          <p:spPr bwMode="auto">
            <a:xfrm>
              <a:off x="2174" y="3868"/>
              <a:ext cx="301" cy="0"/>
            </a:xfrm>
            <a:prstGeom prst="line">
              <a:avLst/>
            </a:prstGeom>
            <a:noFill/>
            <a:ln w="381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2" name="Line 95"/>
            <p:cNvSpPr>
              <a:spLocks noChangeShapeType="1"/>
            </p:cNvSpPr>
            <p:nvPr/>
          </p:nvSpPr>
          <p:spPr bwMode="auto">
            <a:xfrm>
              <a:off x="2098" y="2995"/>
              <a:ext cx="302" cy="0"/>
            </a:xfrm>
            <a:prstGeom prst="line">
              <a:avLst/>
            </a:prstGeom>
            <a:noFill/>
            <a:ln w="381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3" name="Line 96"/>
            <p:cNvSpPr>
              <a:spLocks noChangeShapeType="1"/>
            </p:cNvSpPr>
            <p:nvPr/>
          </p:nvSpPr>
          <p:spPr bwMode="auto">
            <a:xfrm>
              <a:off x="1947" y="3868"/>
              <a:ext cx="302" cy="0"/>
            </a:xfrm>
            <a:prstGeom prst="line">
              <a:avLst/>
            </a:prstGeom>
            <a:noFill/>
            <a:ln w="381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4" name="Rectangle 97"/>
            <p:cNvSpPr>
              <a:spLocks noChangeArrowheads="1"/>
            </p:cNvSpPr>
            <p:nvPr/>
          </p:nvSpPr>
          <p:spPr bwMode="auto">
            <a:xfrm>
              <a:off x="1584" y="345"/>
              <a:ext cx="144" cy="3831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 w="9525" cap="flat" algn="ctr">
              <a:solidFill>
                <a:srgbClr val="000000"/>
              </a:solidFill>
              <a:prstDash val="solid"/>
              <a:miter lim="10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  <a:ea typeface="宋体" charset="-122"/>
              </a:endParaRPr>
            </a:p>
          </p:txBody>
        </p:sp>
        <p:sp>
          <p:nvSpPr>
            <p:cNvPr id="3705" name="Line 98"/>
            <p:cNvSpPr>
              <a:spLocks noChangeShapeType="1"/>
            </p:cNvSpPr>
            <p:nvPr/>
          </p:nvSpPr>
          <p:spPr bwMode="auto">
            <a:xfrm>
              <a:off x="2160" y="4032"/>
              <a:ext cx="301" cy="0"/>
            </a:xfrm>
            <a:prstGeom prst="line">
              <a:avLst/>
            </a:prstGeom>
            <a:noFill/>
            <a:ln w="381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6" name="Text Box 99"/>
            <p:cNvSpPr>
              <a:spLocks noChangeArrowheads="1"/>
            </p:cNvSpPr>
            <p:nvPr/>
          </p:nvSpPr>
          <p:spPr bwMode="auto">
            <a:xfrm>
              <a:off x="1776" y="3571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zh-CN" sz="3200" b="1">
                  <a:latin typeface="Times New Roman" pitchFamily="18" charset="0"/>
                  <a:ea typeface="宋体" charset="-122"/>
                </a:rPr>
                <a:t>0</a:t>
              </a:r>
            </a:p>
          </p:txBody>
        </p:sp>
      </p:grpSp>
      <p:sp>
        <p:nvSpPr>
          <p:cNvPr id="3707" name="Line 100"/>
          <p:cNvSpPr>
            <a:spLocks noChangeShapeType="1"/>
          </p:cNvSpPr>
          <p:nvPr/>
        </p:nvSpPr>
        <p:spPr bwMode="auto">
          <a:xfrm>
            <a:off x="3733800" y="2819400"/>
            <a:ext cx="1497013" cy="20638"/>
          </a:xfrm>
          <a:prstGeom prst="line">
            <a:avLst/>
          </a:prstGeom>
          <a:noFill/>
          <a:ln w="57150" cap="flat" algn="ctr">
            <a:solidFill>
              <a:srgbClr val="33CCCC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08" name="Text Box 101"/>
          <p:cNvSpPr>
            <a:spLocks noChangeArrowheads="1"/>
          </p:cNvSpPr>
          <p:nvPr/>
        </p:nvSpPr>
        <p:spPr bwMode="auto">
          <a:xfrm>
            <a:off x="5181600" y="2479675"/>
            <a:ext cx="32766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4800" b="1">
                <a:latin typeface="Times New Roman" pitchFamily="18" charset="0"/>
                <a:ea typeface="宋体" charset="-122"/>
              </a:rPr>
              <a:t>记作</a:t>
            </a:r>
            <a:r>
              <a:rPr lang="en-US" altLang="zh-CN" sz="4800" b="1">
                <a:solidFill>
                  <a:srgbClr val="FF3300"/>
                </a:solidFill>
                <a:latin typeface="Times New Roman" pitchFamily="18" charset="0"/>
                <a:ea typeface="宋体" charset="-122"/>
              </a:rPr>
              <a:t>12℃</a:t>
            </a:r>
          </a:p>
        </p:txBody>
      </p:sp>
      <p:sp>
        <p:nvSpPr>
          <p:cNvPr id="3709" name="Text Box 102"/>
          <p:cNvSpPr>
            <a:spLocks noChangeArrowheads="1"/>
          </p:cNvSpPr>
          <p:nvPr/>
        </p:nvSpPr>
        <p:spPr bwMode="auto">
          <a:xfrm>
            <a:off x="5181600" y="3543300"/>
            <a:ext cx="389413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zh-CN" altLang="en-US" sz="4800" b="1">
                <a:latin typeface="Times New Roman" pitchFamily="18" charset="0"/>
                <a:ea typeface="宋体" charset="-122"/>
              </a:rPr>
              <a:t>读作</a:t>
            </a:r>
            <a:r>
              <a:rPr lang="en-US" altLang="zh-CN" sz="4800" b="1">
                <a:solidFill>
                  <a:srgbClr val="FF3300"/>
                </a:solidFill>
                <a:latin typeface="Times New Roman" pitchFamily="18" charset="0"/>
                <a:ea typeface="宋体" charset="-122"/>
              </a:rPr>
              <a:t>12</a:t>
            </a:r>
            <a:r>
              <a:rPr lang="zh-CN" altLang="en-US" sz="4800" b="1">
                <a:solidFill>
                  <a:srgbClr val="FF3300"/>
                </a:solidFill>
                <a:latin typeface="Times New Roman" pitchFamily="18" charset="0"/>
                <a:ea typeface="宋体" charset="-122"/>
              </a:rPr>
              <a:t>摄氏度</a:t>
            </a:r>
          </a:p>
        </p:txBody>
      </p:sp>
    </p:spTree>
    <p:extLst>
      <p:ext uri="{BB962C8B-B14F-4D97-AF65-F5344CB8AC3E}">
        <p14:creationId xmlns:p14="http://schemas.microsoft.com/office/powerpoint/2010/main" val="37333739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base">
                                        <p:cTn id="13" dur="500" fill="hold"/>
                                        <p:tgtEl>
                                          <p:spTgt spid="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" grpId="0" animBg="1"/>
      <p:bldP spid="3708" grpId="0" animBg="1"/>
      <p:bldP spid="370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2" name="Group 2"/>
          <p:cNvGrpSpPr>
            <a:grpSpLocks/>
          </p:cNvGrpSpPr>
          <p:nvPr/>
        </p:nvGrpSpPr>
        <p:grpSpPr bwMode="auto">
          <a:xfrm>
            <a:off x="498475" y="273050"/>
            <a:ext cx="3505200" cy="6196013"/>
            <a:chOff x="1440" y="528"/>
            <a:chExt cx="2208" cy="3264"/>
          </a:xfrm>
        </p:grpSpPr>
        <p:grpSp>
          <p:nvGrpSpPr>
            <p:cNvPr id="3713" name="Group 3"/>
            <p:cNvGrpSpPr>
              <a:grpSpLocks/>
            </p:cNvGrpSpPr>
            <p:nvPr/>
          </p:nvGrpSpPr>
          <p:grpSpPr bwMode="auto">
            <a:xfrm>
              <a:off x="2400" y="1872"/>
              <a:ext cx="1248" cy="1728"/>
              <a:chOff x="4176" y="1584"/>
              <a:chExt cx="1248" cy="1728"/>
            </a:xfrm>
          </p:grpSpPr>
          <p:sp>
            <p:nvSpPr>
              <p:cNvPr id="3714" name="Rectangle 4"/>
              <p:cNvSpPr>
                <a:spLocks noChangeArrowheads="1"/>
              </p:cNvSpPr>
              <p:nvPr/>
            </p:nvSpPr>
            <p:spPr bwMode="auto">
              <a:xfrm>
                <a:off x="4464" y="2352"/>
                <a:ext cx="480" cy="960"/>
              </a:xfrm>
              <a:prstGeom prst="rect">
                <a:avLst/>
              </a:prstGeom>
              <a:solidFill>
                <a:srgbClr val="FF0000"/>
              </a:solidFill>
              <a:ln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zh-CN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3715" name="AutoShape 5"/>
              <p:cNvSpPr>
                <a:spLocks noChangeArrowheads="1"/>
              </p:cNvSpPr>
              <p:nvPr/>
            </p:nvSpPr>
            <p:spPr bwMode="auto">
              <a:xfrm>
                <a:off x="4176" y="1584"/>
                <a:ext cx="1248" cy="1728"/>
              </a:xfrm>
              <a:prstGeom prst="wedgeRoundRectCallout">
                <a:avLst>
                  <a:gd name="adj1" fmla="val -85417"/>
                  <a:gd name="adj2" fmla="val -32000"/>
                  <a:gd name="adj3" fmla="val 16667"/>
                </a:avLst>
              </a:prstGeom>
              <a:noFill/>
              <a:ln w="38100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3716" name="Line 6"/>
              <p:cNvSpPr>
                <a:spLocks noChangeShapeType="1"/>
              </p:cNvSpPr>
              <p:nvPr/>
            </p:nvSpPr>
            <p:spPr bwMode="auto">
              <a:xfrm flipH="1">
                <a:off x="4354" y="1584"/>
                <a:ext cx="0" cy="1721"/>
              </a:xfrm>
              <a:prstGeom prst="line">
                <a:avLst/>
              </a:prstGeom>
              <a:noFill/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17" name="Line 7"/>
              <p:cNvSpPr>
                <a:spLocks noChangeShapeType="1"/>
              </p:cNvSpPr>
              <p:nvPr/>
            </p:nvSpPr>
            <p:spPr bwMode="auto">
              <a:xfrm flipH="1">
                <a:off x="5067" y="1584"/>
                <a:ext cx="0" cy="1721"/>
              </a:xfrm>
              <a:prstGeom prst="line">
                <a:avLst/>
              </a:prstGeom>
              <a:noFill/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18" name="Line 8"/>
              <p:cNvSpPr>
                <a:spLocks noChangeShapeType="1"/>
              </p:cNvSpPr>
              <p:nvPr/>
            </p:nvSpPr>
            <p:spPr bwMode="auto">
              <a:xfrm>
                <a:off x="4830" y="1776"/>
                <a:ext cx="237" cy="0"/>
              </a:xfrm>
              <a:prstGeom prst="line">
                <a:avLst/>
              </a:prstGeom>
              <a:noFill/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19" name="Line 9"/>
              <p:cNvSpPr>
                <a:spLocks noChangeShapeType="1"/>
              </p:cNvSpPr>
              <p:nvPr/>
            </p:nvSpPr>
            <p:spPr bwMode="auto">
              <a:xfrm>
                <a:off x="4830" y="1920"/>
                <a:ext cx="237" cy="0"/>
              </a:xfrm>
              <a:prstGeom prst="line">
                <a:avLst/>
              </a:prstGeom>
              <a:noFill/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20" name="Line 10"/>
              <p:cNvSpPr>
                <a:spLocks noChangeShapeType="1"/>
              </p:cNvSpPr>
              <p:nvPr/>
            </p:nvSpPr>
            <p:spPr bwMode="auto">
              <a:xfrm>
                <a:off x="4830" y="2064"/>
                <a:ext cx="237" cy="0"/>
              </a:xfrm>
              <a:prstGeom prst="line">
                <a:avLst/>
              </a:prstGeom>
              <a:noFill/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21" name="Line 11"/>
              <p:cNvSpPr>
                <a:spLocks noChangeShapeType="1"/>
              </p:cNvSpPr>
              <p:nvPr/>
            </p:nvSpPr>
            <p:spPr bwMode="auto">
              <a:xfrm>
                <a:off x="4830" y="2208"/>
                <a:ext cx="237" cy="0"/>
              </a:xfrm>
              <a:prstGeom prst="line">
                <a:avLst/>
              </a:prstGeom>
              <a:noFill/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22" name="Line 12"/>
              <p:cNvSpPr>
                <a:spLocks noChangeShapeType="1"/>
              </p:cNvSpPr>
              <p:nvPr/>
            </p:nvSpPr>
            <p:spPr bwMode="auto">
              <a:xfrm>
                <a:off x="4830" y="2640"/>
                <a:ext cx="237" cy="0"/>
              </a:xfrm>
              <a:prstGeom prst="line">
                <a:avLst/>
              </a:prstGeom>
              <a:noFill/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23" name="Line 13"/>
              <p:cNvSpPr>
                <a:spLocks noChangeShapeType="1"/>
              </p:cNvSpPr>
              <p:nvPr/>
            </p:nvSpPr>
            <p:spPr bwMode="auto">
              <a:xfrm>
                <a:off x="4830" y="2496"/>
                <a:ext cx="237" cy="0"/>
              </a:xfrm>
              <a:prstGeom prst="line">
                <a:avLst/>
              </a:prstGeom>
              <a:noFill/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24" name="Line 14"/>
              <p:cNvSpPr>
                <a:spLocks noChangeShapeType="1"/>
              </p:cNvSpPr>
              <p:nvPr/>
            </p:nvSpPr>
            <p:spPr bwMode="auto">
              <a:xfrm>
                <a:off x="4830" y="2352"/>
                <a:ext cx="237" cy="0"/>
              </a:xfrm>
              <a:prstGeom prst="line">
                <a:avLst/>
              </a:prstGeom>
              <a:noFill/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25" name="Line 15"/>
              <p:cNvSpPr>
                <a:spLocks noChangeShapeType="1"/>
              </p:cNvSpPr>
              <p:nvPr/>
            </p:nvSpPr>
            <p:spPr bwMode="auto">
              <a:xfrm>
                <a:off x="4830" y="2784"/>
                <a:ext cx="237" cy="0"/>
              </a:xfrm>
              <a:prstGeom prst="line">
                <a:avLst/>
              </a:prstGeom>
              <a:noFill/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26" name="Line 16"/>
              <p:cNvSpPr>
                <a:spLocks noChangeShapeType="1"/>
              </p:cNvSpPr>
              <p:nvPr/>
            </p:nvSpPr>
            <p:spPr bwMode="auto">
              <a:xfrm>
                <a:off x="4830" y="2928"/>
                <a:ext cx="237" cy="0"/>
              </a:xfrm>
              <a:prstGeom prst="line">
                <a:avLst/>
              </a:prstGeom>
              <a:noFill/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27" name="Line 17"/>
              <p:cNvSpPr>
                <a:spLocks noChangeShapeType="1"/>
              </p:cNvSpPr>
              <p:nvPr/>
            </p:nvSpPr>
            <p:spPr bwMode="auto">
              <a:xfrm>
                <a:off x="4830" y="3072"/>
                <a:ext cx="237" cy="0"/>
              </a:xfrm>
              <a:prstGeom prst="line">
                <a:avLst/>
              </a:prstGeom>
              <a:noFill/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28" name="Line 18"/>
              <p:cNvSpPr>
                <a:spLocks noChangeShapeType="1"/>
              </p:cNvSpPr>
              <p:nvPr/>
            </p:nvSpPr>
            <p:spPr bwMode="auto">
              <a:xfrm>
                <a:off x="4830" y="3216"/>
                <a:ext cx="237" cy="0"/>
              </a:xfrm>
              <a:prstGeom prst="line">
                <a:avLst/>
              </a:prstGeom>
              <a:noFill/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29" name="Line 19"/>
              <p:cNvSpPr>
                <a:spLocks noChangeShapeType="1"/>
              </p:cNvSpPr>
              <p:nvPr/>
            </p:nvSpPr>
            <p:spPr bwMode="auto">
              <a:xfrm>
                <a:off x="4651" y="1776"/>
                <a:ext cx="238" cy="0"/>
              </a:xfrm>
              <a:prstGeom prst="line">
                <a:avLst/>
              </a:prstGeom>
              <a:noFill/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30" name="Line 20"/>
              <p:cNvSpPr>
                <a:spLocks noChangeShapeType="1"/>
              </p:cNvSpPr>
              <p:nvPr/>
            </p:nvSpPr>
            <p:spPr bwMode="auto">
              <a:xfrm>
                <a:off x="4770" y="2496"/>
                <a:ext cx="238" cy="0"/>
              </a:xfrm>
              <a:prstGeom prst="line">
                <a:avLst/>
              </a:prstGeom>
              <a:noFill/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31" name="Line 21"/>
              <p:cNvSpPr>
                <a:spLocks noChangeShapeType="1"/>
              </p:cNvSpPr>
              <p:nvPr/>
            </p:nvSpPr>
            <p:spPr bwMode="auto">
              <a:xfrm>
                <a:off x="4651" y="3216"/>
                <a:ext cx="238" cy="0"/>
              </a:xfrm>
              <a:prstGeom prst="line">
                <a:avLst/>
              </a:prstGeom>
              <a:noFill/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32" name="Text Box 22"/>
              <p:cNvSpPr>
                <a:spLocks noChangeArrowheads="1"/>
              </p:cNvSpPr>
              <p:nvPr/>
            </p:nvSpPr>
            <p:spPr bwMode="auto">
              <a:xfrm>
                <a:off x="4464" y="1699"/>
                <a:ext cx="43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b="1">
                    <a:latin typeface="Times New Roman" pitchFamily="18" charset="0"/>
                    <a:ea typeface="宋体" charset="-122"/>
                  </a:rPr>
                  <a:t>0</a:t>
                </a:r>
              </a:p>
            </p:txBody>
          </p:sp>
          <p:sp>
            <p:nvSpPr>
              <p:cNvPr id="3733" name="Text Box 23"/>
              <p:cNvSpPr>
                <a:spLocks noChangeArrowheads="1"/>
              </p:cNvSpPr>
              <p:nvPr/>
            </p:nvSpPr>
            <p:spPr bwMode="auto">
              <a:xfrm>
                <a:off x="4416" y="2899"/>
                <a:ext cx="67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b="1">
                    <a:latin typeface="Times New Roman" pitchFamily="18" charset="0"/>
                    <a:ea typeface="宋体" charset="-122"/>
                  </a:rPr>
                  <a:t>10</a:t>
                </a:r>
              </a:p>
            </p:txBody>
          </p:sp>
          <p:sp>
            <p:nvSpPr>
              <p:cNvPr id="3734" name="Rectangle 24"/>
              <p:cNvSpPr>
                <a:spLocks noChangeArrowheads="1"/>
              </p:cNvSpPr>
              <p:nvPr/>
            </p:nvSpPr>
            <p:spPr bwMode="auto">
              <a:xfrm>
                <a:off x="4368" y="1584"/>
                <a:ext cx="96" cy="1721"/>
              </a:xfrm>
              <a:prstGeom prst="rect">
                <a:avLst/>
              </a:prstGeom>
              <a:solidFill>
                <a:srgbClr val="000000">
                  <a:alpha val="50195"/>
                </a:srgbClr>
              </a:solidFill>
              <a:ln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zh-CN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3735" name="Rectangle 25"/>
              <p:cNvSpPr>
                <a:spLocks noChangeArrowheads="1"/>
              </p:cNvSpPr>
              <p:nvPr/>
            </p:nvSpPr>
            <p:spPr bwMode="auto">
              <a:xfrm>
                <a:off x="4944" y="1584"/>
                <a:ext cx="96" cy="1721"/>
              </a:xfrm>
              <a:prstGeom prst="rect">
                <a:avLst/>
              </a:prstGeom>
              <a:solidFill>
                <a:srgbClr val="000000">
                  <a:alpha val="50195"/>
                </a:srgbClr>
              </a:solidFill>
              <a:ln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zh-CN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3736" name="Line 26"/>
              <p:cNvSpPr>
                <a:spLocks noChangeShapeType="1"/>
              </p:cNvSpPr>
              <p:nvPr/>
            </p:nvSpPr>
            <p:spPr bwMode="auto">
              <a:xfrm>
                <a:off x="4848" y="1584"/>
                <a:ext cx="237" cy="0"/>
              </a:xfrm>
              <a:prstGeom prst="line">
                <a:avLst/>
              </a:prstGeom>
              <a:noFill/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37" name="Line 27"/>
              <p:cNvSpPr>
                <a:spLocks noChangeShapeType="1"/>
              </p:cNvSpPr>
              <p:nvPr/>
            </p:nvSpPr>
            <p:spPr bwMode="auto">
              <a:xfrm>
                <a:off x="4848" y="1632"/>
                <a:ext cx="237" cy="0"/>
              </a:xfrm>
              <a:prstGeom prst="line">
                <a:avLst/>
              </a:prstGeom>
              <a:noFill/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738" name="Group 28"/>
            <p:cNvGrpSpPr>
              <a:grpSpLocks/>
            </p:cNvGrpSpPr>
            <p:nvPr/>
          </p:nvGrpSpPr>
          <p:grpSpPr bwMode="auto">
            <a:xfrm>
              <a:off x="1440" y="528"/>
              <a:ext cx="1008" cy="3264"/>
              <a:chOff x="3168" y="192"/>
              <a:chExt cx="1008" cy="3264"/>
            </a:xfrm>
          </p:grpSpPr>
          <p:grpSp>
            <p:nvGrpSpPr>
              <p:cNvPr id="3739" name="Group 29"/>
              <p:cNvGrpSpPr>
                <a:grpSpLocks/>
              </p:cNvGrpSpPr>
              <p:nvPr/>
            </p:nvGrpSpPr>
            <p:grpSpPr bwMode="auto">
              <a:xfrm>
                <a:off x="3168" y="2400"/>
                <a:ext cx="1008" cy="1056"/>
                <a:chOff x="480" y="2640"/>
                <a:chExt cx="1104" cy="1152"/>
              </a:xfrm>
            </p:grpSpPr>
            <p:grpSp>
              <p:nvGrpSpPr>
                <p:cNvPr id="3740" name="Group 30"/>
                <p:cNvGrpSpPr>
                  <a:grpSpLocks/>
                </p:cNvGrpSpPr>
                <p:nvPr/>
              </p:nvGrpSpPr>
              <p:grpSpPr bwMode="auto">
                <a:xfrm>
                  <a:off x="480" y="2640"/>
                  <a:ext cx="1104" cy="1152"/>
                  <a:chOff x="480" y="2640"/>
                  <a:chExt cx="1104" cy="1152"/>
                </a:xfrm>
              </p:grpSpPr>
              <p:sp>
                <p:nvSpPr>
                  <p:cNvPr id="3741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" y="2640"/>
                    <a:ext cx="0" cy="1152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4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80" y="2640"/>
                    <a:ext cx="105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4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40"/>
                    <a:ext cx="48" cy="48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44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36" y="2688"/>
                    <a:ext cx="48" cy="48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45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480" y="3792"/>
                    <a:ext cx="105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46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36" y="2736"/>
                    <a:ext cx="0" cy="1056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747" name="Rectangle 37"/>
                <p:cNvSpPr>
                  <a:spLocks noChangeArrowheads="1"/>
                </p:cNvSpPr>
                <p:nvPr/>
              </p:nvSpPr>
              <p:spPr bwMode="auto">
                <a:xfrm>
                  <a:off x="480" y="3120"/>
                  <a:ext cx="1056" cy="672"/>
                </a:xfrm>
                <a:prstGeom prst="rect">
                  <a:avLst/>
                </a:prstGeom>
                <a:solidFill>
                  <a:srgbClr val="FFFFCC">
                    <a:alpha val="50195"/>
                  </a:srgbClr>
                </a:solidFill>
                <a:ln w="9525" cap="flat" algn="ctr">
                  <a:solidFill>
                    <a:srgbClr val="000000"/>
                  </a:solidFill>
                  <a:prstDash val="solid"/>
                  <a:miter lim="1000000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zh-CN">
                    <a:latin typeface="Arial" charset="0"/>
                    <a:ea typeface="宋体" charset="-122"/>
                  </a:endParaRPr>
                </a:p>
              </p:txBody>
            </p:sp>
          </p:grpSp>
          <p:grpSp>
            <p:nvGrpSpPr>
              <p:cNvPr id="3748" name="Group 38"/>
              <p:cNvGrpSpPr>
                <a:grpSpLocks/>
              </p:cNvGrpSpPr>
              <p:nvPr/>
            </p:nvGrpSpPr>
            <p:grpSpPr bwMode="auto">
              <a:xfrm>
                <a:off x="3435" y="192"/>
                <a:ext cx="213" cy="3151"/>
                <a:chOff x="2064" y="576"/>
                <a:chExt cx="213" cy="3151"/>
              </a:xfrm>
            </p:grpSpPr>
            <p:sp>
              <p:nvSpPr>
                <p:cNvPr id="3749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2101" y="895"/>
                  <a:ext cx="0" cy="264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50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245" y="895"/>
                  <a:ext cx="0" cy="264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51" name="AutoShape 41"/>
                <p:cNvSpPr>
                  <a:spLocks/>
                </p:cNvSpPr>
                <p:nvPr/>
              </p:nvSpPr>
              <p:spPr bwMode="auto">
                <a:xfrm>
                  <a:off x="2070" y="576"/>
                  <a:ext cx="175" cy="175"/>
                </a:xfrm>
                <a:custGeom>
                  <a:avLst/>
                  <a:gdLst>
                    <a:gd name="T0" fmla="*/ 0 w 21600"/>
                    <a:gd name="T1" fmla="*/ 10800 h 21600"/>
                    <a:gd name="T2" fmla="*/ 10800 w 21600"/>
                    <a:gd name="T3" fmla="*/ 0 h 21600"/>
                    <a:gd name="T4" fmla="*/ 21600 w 21600"/>
                    <a:gd name="T5" fmla="*/ 10800 h 21600"/>
                    <a:gd name="T6" fmla="*/ 10800 w 21600"/>
                    <a:gd name="T7" fmla="*/ 21600 h 21600"/>
                    <a:gd name="T8" fmla="*/ 0 w 21600"/>
                    <a:gd name="T9" fmla="*/ 10800 h 21600"/>
                    <a:gd name="T10" fmla="*/ 5400 w 21600"/>
                    <a:gd name="T11" fmla="*/ 10800 h 21600"/>
                    <a:gd name="T12" fmla="*/ 10800 w 21600"/>
                    <a:gd name="T13" fmla="*/ 16200 h 21600"/>
                    <a:gd name="T14" fmla="*/ 16200 w 21600"/>
                    <a:gd name="T15" fmla="*/ 10800 h 21600"/>
                    <a:gd name="T16" fmla="*/ 10800 w 21600"/>
                    <a:gd name="T17" fmla="*/ 5400 h 21600"/>
                    <a:gd name="T18" fmla="*/ 5400 w 21600"/>
                    <a:gd name="T19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zh-CN"/>
                </a:p>
              </p:txBody>
            </p:sp>
            <p:sp>
              <p:nvSpPr>
                <p:cNvPr id="3752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101" y="751"/>
                  <a:ext cx="48" cy="14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53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2197" y="751"/>
                  <a:ext cx="48" cy="14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54" name="Oval 44"/>
                <p:cNvSpPr>
                  <a:spLocks noChangeArrowheads="1"/>
                </p:cNvSpPr>
                <p:nvPr/>
              </p:nvSpPr>
              <p:spPr bwMode="auto">
                <a:xfrm>
                  <a:off x="2064" y="3343"/>
                  <a:ext cx="213" cy="384"/>
                </a:xfrm>
                <a:prstGeom prst="ellipse">
                  <a:avLst/>
                </a:prstGeom>
                <a:solidFill>
                  <a:srgbClr val="FF6600"/>
                </a:solidFill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zh-CN">
                    <a:latin typeface="Arial" charset="0"/>
                    <a:ea typeface="宋体" charset="-122"/>
                  </a:endParaRPr>
                </a:p>
              </p:txBody>
            </p:sp>
            <p:sp>
              <p:nvSpPr>
                <p:cNvPr id="3755" name="Rectangle 45"/>
                <p:cNvSpPr>
                  <a:spLocks noChangeArrowheads="1"/>
                </p:cNvSpPr>
                <p:nvPr/>
              </p:nvSpPr>
              <p:spPr bwMode="auto">
                <a:xfrm>
                  <a:off x="2160" y="2208"/>
                  <a:ext cx="48" cy="122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zh-CN">
                    <a:latin typeface="Arial" charset="0"/>
                    <a:ea typeface="宋体" charset="-122"/>
                  </a:endParaRPr>
                </a:p>
              </p:txBody>
            </p:sp>
            <p:grpSp>
              <p:nvGrpSpPr>
                <p:cNvPr id="3756" name="Group 46"/>
                <p:cNvGrpSpPr>
                  <a:grpSpLocks/>
                </p:cNvGrpSpPr>
                <p:nvPr/>
              </p:nvGrpSpPr>
              <p:grpSpPr bwMode="auto">
                <a:xfrm>
                  <a:off x="2149" y="1087"/>
                  <a:ext cx="96" cy="1968"/>
                  <a:chOff x="2149" y="1087"/>
                  <a:chExt cx="96" cy="1968"/>
                </a:xfrm>
              </p:grpSpPr>
              <p:sp>
                <p:nvSpPr>
                  <p:cNvPr id="3757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087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58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183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59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231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60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279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61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327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62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375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63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423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64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471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65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519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66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567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67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615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68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663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69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711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70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759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71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807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72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135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73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855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74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903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75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951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76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999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77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047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78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095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79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143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80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191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81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239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82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287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83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335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84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383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85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431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86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479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87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527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88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575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89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623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90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671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91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719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92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767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93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815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94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863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95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911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96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959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97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3007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98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3055"/>
                    <a:ext cx="96" cy="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sp>
        <p:nvSpPr>
          <p:cNvPr id="3799" name="Text Box 89"/>
          <p:cNvSpPr>
            <a:spLocks noChangeArrowheads="1"/>
          </p:cNvSpPr>
          <p:nvPr/>
        </p:nvSpPr>
        <p:spPr bwMode="auto">
          <a:xfrm>
            <a:off x="4003675" y="2376488"/>
            <a:ext cx="3424238" cy="830262"/>
          </a:xfrm>
          <a:prstGeom prst="rect">
            <a:avLst/>
          </a:prstGeom>
          <a:noFill/>
          <a:ln w="9525" cap="flat" algn="ctr">
            <a:solidFill>
              <a:srgbClr val="FFFFFF"/>
            </a:solidFill>
            <a:prstDash val="solid"/>
            <a:miter lim="10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chemeClr val="tx2"/>
                </a:solidFill>
                <a:latin typeface="Times New Roman" pitchFamily="18" charset="0"/>
                <a:ea typeface="宋体" charset="-122"/>
              </a:rPr>
              <a:t>记作</a:t>
            </a:r>
            <a:r>
              <a:rPr lang="en-US" altLang="zh-CN" sz="4800" b="1">
                <a:solidFill>
                  <a:schemeClr val="tx2"/>
                </a:solidFill>
                <a:latin typeface="Times New Roman" pitchFamily="18" charset="0"/>
                <a:ea typeface="宋体" charset="-122"/>
              </a:rPr>
              <a:t>:</a:t>
            </a:r>
            <a:r>
              <a:rPr lang="zh-CN" altLang="en-US" sz="4800" b="1">
                <a:solidFill>
                  <a:schemeClr val="tx2"/>
                </a:solidFill>
                <a:latin typeface="Times New Roman" pitchFamily="18" charset="0"/>
                <a:ea typeface="宋体" charset="-122"/>
              </a:rPr>
              <a:t>－</a:t>
            </a:r>
            <a:r>
              <a:rPr lang="en-US" altLang="zh-CN" sz="4800" b="1">
                <a:solidFill>
                  <a:schemeClr val="tx2"/>
                </a:solidFill>
                <a:latin typeface="Times New Roman" pitchFamily="18" charset="0"/>
                <a:ea typeface="宋体" charset="-122"/>
              </a:rPr>
              <a:t>4 ℃</a:t>
            </a:r>
          </a:p>
        </p:txBody>
      </p:sp>
      <p:sp>
        <p:nvSpPr>
          <p:cNvPr id="3800" name="Text Box 93"/>
          <p:cNvSpPr>
            <a:spLocks noChangeArrowheads="1"/>
          </p:cNvSpPr>
          <p:nvPr/>
        </p:nvSpPr>
        <p:spPr bwMode="auto">
          <a:xfrm>
            <a:off x="5491163" y="3287713"/>
            <a:ext cx="296703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zh-CN" altLang="en-US" sz="4800" b="1">
                <a:latin typeface="Times New Roman" pitchFamily="18" charset="0"/>
                <a:ea typeface="宋体" charset="-122"/>
              </a:rPr>
              <a:t>负</a:t>
            </a:r>
            <a:r>
              <a:rPr lang="en-US" altLang="zh-CN" sz="4800" b="1">
                <a:latin typeface="Times New Roman" pitchFamily="18" charset="0"/>
                <a:ea typeface="宋体" charset="-122"/>
              </a:rPr>
              <a:t>4</a:t>
            </a:r>
            <a:r>
              <a:rPr lang="zh-CN" altLang="en-US" sz="4800" b="1">
                <a:latin typeface="Times New Roman" pitchFamily="18" charset="0"/>
                <a:ea typeface="宋体" charset="-122"/>
              </a:rPr>
              <a:t>摄氏度</a:t>
            </a:r>
          </a:p>
        </p:txBody>
      </p:sp>
      <p:sp>
        <p:nvSpPr>
          <p:cNvPr id="3801" name="Text Box 94"/>
          <p:cNvSpPr>
            <a:spLocks noChangeArrowheads="1"/>
          </p:cNvSpPr>
          <p:nvPr/>
        </p:nvSpPr>
        <p:spPr bwMode="auto">
          <a:xfrm>
            <a:off x="4932363" y="4119563"/>
            <a:ext cx="420528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zh-CN" altLang="en-US" sz="4800" b="1">
                <a:latin typeface="Times New Roman" pitchFamily="18" charset="0"/>
                <a:ea typeface="宋体" charset="-122"/>
              </a:rPr>
              <a:t>或零下</a:t>
            </a:r>
            <a:r>
              <a:rPr lang="en-US" altLang="zh-CN" sz="4800" b="1">
                <a:latin typeface="Times New Roman" pitchFamily="18" charset="0"/>
                <a:ea typeface="宋体" charset="-122"/>
              </a:rPr>
              <a:t>4</a:t>
            </a:r>
            <a:r>
              <a:rPr lang="zh-CN" altLang="en-US" sz="4800" b="1">
                <a:latin typeface="Times New Roman" pitchFamily="18" charset="0"/>
                <a:ea typeface="宋体" charset="-122"/>
              </a:rPr>
              <a:t>摄氏度</a:t>
            </a:r>
          </a:p>
        </p:txBody>
      </p:sp>
      <p:sp>
        <p:nvSpPr>
          <p:cNvPr id="3802" name="Line 100"/>
          <p:cNvSpPr>
            <a:spLocks noChangeShapeType="1"/>
          </p:cNvSpPr>
          <p:nvPr/>
        </p:nvSpPr>
        <p:spPr bwMode="auto">
          <a:xfrm>
            <a:off x="3502025" y="4306888"/>
            <a:ext cx="1828800" cy="0"/>
          </a:xfrm>
          <a:prstGeom prst="line">
            <a:avLst/>
          </a:prstGeom>
          <a:noFill/>
          <a:ln w="57150" cap="flat" algn="ctr">
            <a:solidFill>
              <a:srgbClr val="33CCCC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3" name="文本框 1"/>
          <p:cNvSpPr>
            <a:spLocks noChangeArrowheads="1"/>
          </p:cNvSpPr>
          <p:nvPr/>
        </p:nvSpPr>
        <p:spPr bwMode="auto">
          <a:xfrm>
            <a:off x="3933825" y="3214688"/>
            <a:ext cx="219233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4800" b="1">
                <a:solidFill>
                  <a:schemeClr val="tx2"/>
                </a:solidFill>
                <a:latin typeface="Times New Roman" pitchFamily="18" charset="0"/>
                <a:ea typeface="宋体" charset="-122"/>
              </a:rPr>
              <a:t>读作：</a:t>
            </a:r>
          </a:p>
        </p:txBody>
      </p:sp>
    </p:spTree>
    <p:extLst>
      <p:ext uri="{BB962C8B-B14F-4D97-AF65-F5344CB8AC3E}">
        <p14:creationId xmlns:p14="http://schemas.microsoft.com/office/powerpoint/2010/main" val="37310929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base">
                                        <p:cTn id="7" dur="2000" fill="hold"/>
                                        <p:tgtEl>
                                          <p:spTgt spid="3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13" dur="500" fill="hold"/>
                                        <p:tgtEl>
                                          <p:spTgt spid="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base">
                                        <p:cTn id="19" dur="2000" fill="hold"/>
                                        <p:tgtEl>
                                          <p:spTgt spid="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25" dur="500" fill="hold"/>
                                        <p:tgtEl>
                                          <p:spTgt spid="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" grpId="0" animBg="1"/>
      <p:bldP spid="3800" grpId="0" animBg="1"/>
      <p:bldP spid="3801" grpId="0" animBg="1"/>
      <p:bldP spid="3802" grpId="0" animBg="1"/>
      <p:bldP spid="38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2" descr="110301_1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57563"/>
            <a:ext cx="4643437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3" name="Rectangle 3"/>
          <p:cNvSpPr>
            <a:spLocks noChangeArrowheads="1"/>
          </p:cNvSpPr>
          <p:nvPr/>
        </p:nvSpPr>
        <p:spPr bwMode="auto">
          <a:xfrm>
            <a:off x="5795963" y="6378575"/>
            <a:ext cx="23225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sz="3200" b="1">
                <a:solidFill>
                  <a:srgbClr val="FF3300"/>
                </a:solidFill>
                <a:latin typeface="Times New Roman" pitchFamily="18" charset="0"/>
                <a:ea typeface="宋体" charset="-122"/>
              </a:rPr>
              <a:t>冬天</a:t>
            </a:r>
            <a:r>
              <a:rPr lang="en-US" altLang="zh-CN" sz="3200" b="1">
                <a:solidFill>
                  <a:srgbClr val="FF3300"/>
                </a:solidFill>
                <a:latin typeface="Times New Roman" pitchFamily="18" charset="0"/>
                <a:ea typeface="宋体" charset="-122"/>
              </a:rPr>
              <a:t>---</a:t>
            </a:r>
            <a:r>
              <a:rPr lang="zh-CN" altLang="en-US" sz="3200" b="1">
                <a:solidFill>
                  <a:srgbClr val="FF3300"/>
                </a:solidFill>
                <a:latin typeface="Times New Roman" pitchFamily="18" charset="0"/>
                <a:ea typeface="宋体" charset="-122"/>
              </a:rPr>
              <a:t>寒冷</a:t>
            </a:r>
            <a:r>
              <a:rPr lang="zh-CN" altLang="en-US" sz="3200" b="1">
                <a:latin typeface="Times New Roman" pitchFamily="18" charset="0"/>
                <a:ea typeface="宋体" charset="-122"/>
              </a:rPr>
              <a:t> </a:t>
            </a:r>
          </a:p>
        </p:txBody>
      </p:sp>
      <p:pic>
        <p:nvPicPr>
          <p:cNvPr id="2064" name="Picture 4" descr="c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7900" cy="290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5" name="Rectangle 5"/>
          <p:cNvSpPr>
            <a:spLocks noChangeArrowheads="1"/>
          </p:cNvSpPr>
          <p:nvPr/>
        </p:nvSpPr>
        <p:spPr bwMode="auto">
          <a:xfrm>
            <a:off x="539750" y="2881313"/>
            <a:ext cx="2798763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sz="2800" b="1">
                <a:solidFill>
                  <a:srgbClr val="FF3300"/>
                </a:solidFill>
                <a:latin typeface="Times New Roman" pitchFamily="18" charset="0"/>
                <a:ea typeface="宋体" charset="-122"/>
              </a:rPr>
              <a:t>春天</a:t>
            </a:r>
            <a:r>
              <a:rPr lang="en-US" altLang="zh-CN" sz="2800" b="1">
                <a:solidFill>
                  <a:srgbClr val="FF3300"/>
                </a:solidFill>
                <a:latin typeface="Times New Roman" pitchFamily="18" charset="0"/>
                <a:ea typeface="宋体" charset="-122"/>
              </a:rPr>
              <a:t>---</a:t>
            </a:r>
            <a:r>
              <a:rPr lang="zh-CN" altLang="en-US" sz="2800" b="1">
                <a:solidFill>
                  <a:srgbClr val="FF3300"/>
                </a:solidFill>
                <a:latin typeface="Times New Roman" pitchFamily="18" charset="0"/>
                <a:ea typeface="宋体" charset="-122"/>
              </a:rPr>
              <a:t>春暖花开</a:t>
            </a:r>
            <a:r>
              <a:rPr lang="zh-CN" altLang="en-US" sz="2800" b="1">
                <a:latin typeface="Times New Roman" pitchFamily="18" charset="0"/>
                <a:ea typeface="宋体" charset="-122"/>
              </a:rPr>
              <a:t> </a:t>
            </a:r>
          </a:p>
        </p:txBody>
      </p:sp>
      <p:pic>
        <p:nvPicPr>
          <p:cNvPr id="2066" name="Picture 6" descr="2005920133844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4284662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7" name="Rectangle 7"/>
          <p:cNvSpPr>
            <a:spLocks noChangeArrowheads="1"/>
          </p:cNvSpPr>
          <p:nvPr/>
        </p:nvSpPr>
        <p:spPr bwMode="auto">
          <a:xfrm>
            <a:off x="5826125" y="2852738"/>
            <a:ext cx="2058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sz="2800" b="1">
                <a:solidFill>
                  <a:srgbClr val="FF3300"/>
                </a:solidFill>
                <a:latin typeface="Times New Roman" pitchFamily="18" charset="0"/>
                <a:ea typeface="宋体" charset="-122"/>
              </a:rPr>
              <a:t>夏天</a:t>
            </a:r>
            <a:r>
              <a:rPr lang="en-US" altLang="zh-CN" sz="2800" b="1">
                <a:solidFill>
                  <a:srgbClr val="FF3300"/>
                </a:solidFill>
                <a:latin typeface="Times New Roman" pitchFamily="18" charset="0"/>
                <a:ea typeface="宋体" charset="-122"/>
              </a:rPr>
              <a:t>---</a:t>
            </a:r>
            <a:r>
              <a:rPr lang="zh-CN" altLang="en-US" sz="2800" b="1">
                <a:solidFill>
                  <a:srgbClr val="FF3300"/>
                </a:solidFill>
                <a:latin typeface="Times New Roman" pitchFamily="18" charset="0"/>
                <a:ea typeface="宋体" charset="-122"/>
              </a:rPr>
              <a:t>火热</a:t>
            </a:r>
            <a:r>
              <a:rPr lang="zh-CN" altLang="en-US" sz="2800" b="1">
                <a:latin typeface="Times New Roman" pitchFamily="18" charset="0"/>
                <a:ea typeface="宋体" charset="-122"/>
              </a:rPr>
              <a:t> </a:t>
            </a:r>
          </a:p>
        </p:txBody>
      </p:sp>
      <p:sp>
        <p:nvSpPr>
          <p:cNvPr id="2068" name="Rectangle 8"/>
          <p:cNvSpPr>
            <a:spLocks noChangeArrowheads="1"/>
          </p:cNvSpPr>
          <p:nvPr/>
        </p:nvSpPr>
        <p:spPr bwMode="auto">
          <a:xfrm>
            <a:off x="539750" y="6438900"/>
            <a:ext cx="2773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sz="2800" b="1">
                <a:solidFill>
                  <a:srgbClr val="FF3300"/>
                </a:solidFill>
                <a:latin typeface="Times New Roman" pitchFamily="18" charset="0"/>
                <a:ea typeface="宋体" charset="-122"/>
              </a:rPr>
              <a:t>秋天</a:t>
            </a:r>
            <a:r>
              <a:rPr lang="en-US" altLang="zh-CN" sz="2800" b="1">
                <a:solidFill>
                  <a:srgbClr val="FF3300"/>
                </a:solidFill>
                <a:latin typeface="Times New Roman" pitchFamily="18" charset="0"/>
                <a:ea typeface="宋体" charset="-122"/>
              </a:rPr>
              <a:t>---</a:t>
            </a:r>
            <a:r>
              <a:rPr lang="zh-CN" altLang="en-US" sz="2800" b="1">
                <a:solidFill>
                  <a:srgbClr val="FF3300"/>
                </a:solidFill>
                <a:latin typeface="Times New Roman" pitchFamily="18" charset="0"/>
                <a:ea typeface="宋体" charset="-122"/>
              </a:rPr>
              <a:t>秋高气爽</a:t>
            </a:r>
            <a:r>
              <a:rPr lang="zh-CN" altLang="en-US" sz="2800" b="1">
                <a:latin typeface="Times New Roman" pitchFamily="18" charset="0"/>
                <a:ea typeface="宋体" charset="-122"/>
              </a:rPr>
              <a:t> </a:t>
            </a:r>
          </a:p>
        </p:txBody>
      </p:sp>
      <p:pic>
        <p:nvPicPr>
          <p:cNvPr id="2069" name="Picture 9" descr="2005111417446446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5" y="3332163"/>
            <a:ext cx="4500563" cy="310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0471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" dur="1000" fill="hold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15" dur="500" fill="hold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21" dur="1000" fill="hold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29" dur="500" fill="hold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35" dur="1000" fill="hold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43" dur="500" fill="hold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49" dur="1000" fill="hold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base">
                                        <p:cTn id="57" dur="500" fill="hold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animBg="1"/>
      <p:bldP spid="2065" grpId="0" animBg="1"/>
      <p:bldP spid="2067" grpId="0" animBg="1"/>
      <p:bldP spid="206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6" name="Text Box 3"/>
          <p:cNvSpPr>
            <a:spLocks noChangeArrowheads="1"/>
          </p:cNvSpPr>
          <p:nvPr/>
        </p:nvSpPr>
        <p:spPr bwMode="auto">
          <a:xfrm>
            <a:off x="323850" y="908050"/>
            <a:ext cx="8820150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5000"/>
              </a:lnSpc>
            </a:pPr>
            <a:r>
              <a:rPr lang="zh-CN" altLang="en-US" sz="3600" b="1">
                <a:solidFill>
                  <a:srgbClr val="FF00FF"/>
                </a:solidFill>
                <a:latin typeface="黑体" pitchFamily="2" charset="-122"/>
                <a:ea typeface="黑体" pitchFamily="2" charset="-122"/>
              </a:rPr>
              <a:t>体温计</a:t>
            </a:r>
            <a:r>
              <a:rPr lang="zh-CN" altLang="en-US" sz="36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用于测量人体温度。根据人体温度的变化情况，体温计的刻度范围通常为</a:t>
            </a:r>
            <a:r>
              <a:rPr lang="en-US" altLang="zh-CN" sz="36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35</a:t>
            </a:r>
            <a:r>
              <a:rPr lang="zh-CN" altLang="en-US" sz="36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～</a:t>
            </a:r>
            <a:r>
              <a:rPr lang="en-US" altLang="zh-CN" sz="36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42 </a:t>
            </a:r>
            <a:r>
              <a:rPr lang="en-US" altLang="zh-CN" sz="36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℃</a:t>
            </a:r>
            <a:r>
              <a:rPr lang="zh-CN" altLang="en-US" sz="36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，分度值</a:t>
            </a:r>
            <a:r>
              <a:rPr lang="en-US" altLang="zh-CN" sz="36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0.1 </a:t>
            </a:r>
            <a:r>
              <a:rPr lang="en-US" altLang="zh-CN" sz="3600" b="1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℃</a:t>
            </a:r>
            <a:r>
              <a:rPr lang="en-US" altLang="zh-CN" sz="3600" b="1">
                <a:solidFill>
                  <a:srgbClr val="002EC2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lang="zh-CN" altLang="en-US" sz="36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。</a:t>
            </a:r>
            <a:r>
              <a:rPr lang="zh-CN" altLang="en-US" sz="3600" b="1">
                <a:solidFill>
                  <a:srgbClr val="002EC2"/>
                </a:solidFill>
                <a:latin typeface="黑体" pitchFamily="2" charset="-122"/>
                <a:ea typeface="黑体" pitchFamily="2" charset="-122"/>
              </a:rPr>
              <a:t> </a:t>
            </a:r>
          </a:p>
        </p:txBody>
      </p:sp>
      <p:sp>
        <p:nvSpPr>
          <p:cNvPr id="3807" name="Text Box 23"/>
          <p:cNvSpPr>
            <a:spLocks noChangeArrowheads="1"/>
          </p:cNvSpPr>
          <p:nvPr/>
        </p:nvSpPr>
        <p:spPr bwMode="auto">
          <a:xfrm>
            <a:off x="385763" y="4751388"/>
            <a:ext cx="84613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5000"/>
              </a:lnSpc>
            </a:pPr>
            <a:r>
              <a:rPr lang="zh-CN" altLang="en-US" sz="36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思考：为什么体温计可以离开人体后再读数？试着从书中找到答案。</a:t>
            </a:r>
          </a:p>
        </p:txBody>
      </p:sp>
      <p:sp>
        <p:nvSpPr>
          <p:cNvPr id="3808" name="Text Box 3"/>
          <p:cNvSpPr>
            <a:spLocks noChangeArrowheads="1"/>
          </p:cNvSpPr>
          <p:nvPr/>
        </p:nvSpPr>
        <p:spPr bwMode="auto">
          <a:xfrm>
            <a:off x="161925" y="233363"/>
            <a:ext cx="3097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66CC"/>
                </a:solidFill>
                <a:latin typeface="黑体" pitchFamily="2" charset="-122"/>
                <a:ea typeface="黑体" pitchFamily="2" charset="-122"/>
              </a:rPr>
              <a:t>五、体温计</a:t>
            </a:r>
          </a:p>
        </p:txBody>
      </p:sp>
      <p:pic>
        <p:nvPicPr>
          <p:cNvPr id="3809" name="Picture 105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3168650"/>
            <a:ext cx="8226425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10" name="Picture 10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2052638"/>
            <a:ext cx="4949825" cy="2698750"/>
          </a:xfrm>
          <a:prstGeom prst="rect">
            <a:avLst/>
          </a:prstGeom>
          <a:noFill/>
          <a:ln w="28575" cap="flat" algn="ctr">
            <a:solidFill>
              <a:srgbClr val="3399FF"/>
            </a:solidFill>
            <a:prstDash val="solid"/>
            <a:miter lim="10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62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6" grpId="0" animBg="1"/>
      <p:bldP spid="380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3" name="文本框 2"/>
          <p:cNvSpPr>
            <a:spLocks noChangeArrowheads="1"/>
          </p:cNvSpPr>
          <p:nvPr/>
        </p:nvSpPr>
        <p:spPr bwMode="auto">
          <a:xfrm>
            <a:off x="193675" y="233363"/>
            <a:ext cx="520223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6000">
                <a:solidFill>
                  <a:schemeClr val="tx2"/>
                </a:solidFill>
              </a:rPr>
              <a:t>小结</a:t>
            </a:r>
          </a:p>
        </p:txBody>
      </p:sp>
      <p:pic>
        <p:nvPicPr>
          <p:cNvPr id="3814" name="图片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249363"/>
            <a:ext cx="7624762" cy="539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15" name="文本框 4"/>
          <p:cNvSpPr>
            <a:spLocks noChangeArrowheads="1"/>
          </p:cNvSpPr>
          <p:nvPr/>
        </p:nvSpPr>
        <p:spPr bwMode="auto">
          <a:xfrm>
            <a:off x="5176838" y="1249363"/>
            <a:ext cx="1597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800" b="1">
                <a:solidFill>
                  <a:schemeClr val="tx2"/>
                </a:solidFill>
              </a:rPr>
              <a:t>程度</a:t>
            </a:r>
          </a:p>
        </p:txBody>
      </p:sp>
    </p:spTree>
    <p:extLst>
      <p:ext uri="{BB962C8B-B14F-4D97-AF65-F5344CB8AC3E}">
        <p14:creationId xmlns:p14="http://schemas.microsoft.com/office/powerpoint/2010/main" val="356731340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8" name="Rectangle 2"/>
          <p:cNvSpPr>
            <a:spLocks noChangeArrowheads="1"/>
          </p:cNvSpPr>
          <p:nvPr/>
        </p:nvSpPr>
        <p:spPr bwMode="auto">
          <a:xfrm>
            <a:off x="381000" y="974725"/>
            <a:ext cx="83058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altLang="zh-CN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1.</a:t>
            </a:r>
            <a:r>
              <a:rPr lang="zh-CN" altLang="en-US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温度是表示</a:t>
            </a:r>
            <a:r>
              <a:rPr lang="en-US" altLang="zh-CN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__________________      </a:t>
            </a:r>
            <a:r>
              <a:rPr lang="zh-CN" altLang="en-US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的物理量，常用的温度计是根据</a:t>
            </a:r>
            <a:r>
              <a:rPr lang="en-US" altLang="zh-CN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_______________ </a:t>
            </a:r>
            <a:r>
              <a:rPr lang="zh-CN" altLang="en-US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的规律来测量温度的，温度计上的字母</a:t>
            </a:r>
            <a:r>
              <a:rPr lang="en-US" altLang="zh-CN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℃</a:t>
            </a:r>
            <a:r>
              <a:rPr lang="zh-CN" altLang="en-US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表示采用的是</a:t>
            </a:r>
            <a:r>
              <a:rPr lang="en-US" altLang="zh-CN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______</a:t>
            </a:r>
            <a:r>
              <a:rPr lang="zh-CN" altLang="en-US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温度它在标准大气压下把</a:t>
            </a:r>
            <a:r>
              <a:rPr lang="en-US" altLang="zh-CN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___________</a:t>
            </a:r>
            <a:r>
              <a:rPr lang="zh-CN" altLang="en-US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的温度规定为 </a:t>
            </a:r>
            <a:r>
              <a:rPr lang="en-US" altLang="zh-CN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0℃</a:t>
            </a:r>
            <a:r>
              <a:rPr lang="zh-CN" altLang="en-US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，把</a:t>
            </a:r>
            <a:r>
              <a:rPr lang="en-US" altLang="zh-CN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________</a:t>
            </a:r>
            <a:r>
              <a:rPr lang="zh-CN" altLang="en-US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的温度规定为</a:t>
            </a:r>
            <a:r>
              <a:rPr lang="en-US" altLang="zh-CN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100℃</a:t>
            </a:r>
            <a:r>
              <a:rPr lang="zh-CN" altLang="en-US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．</a:t>
            </a:r>
          </a:p>
        </p:txBody>
      </p:sp>
      <p:sp>
        <p:nvSpPr>
          <p:cNvPr id="3819" name="Text Box 3"/>
          <p:cNvSpPr>
            <a:spLocks noChangeArrowheads="1"/>
          </p:cNvSpPr>
          <p:nvPr/>
        </p:nvSpPr>
        <p:spPr bwMode="auto">
          <a:xfrm>
            <a:off x="3695700" y="927100"/>
            <a:ext cx="3613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4000">
                <a:solidFill>
                  <a:srgbClr val="FF3300"/>
                </a:solidFill>
                <a:ea typeface="黑体" pitchFamily="2" charset="-122"/>
              </a:rPr>
              <a:t>物体冷热程度</a:t>
            </a:r>
          </a:p>
        </p:txBody>
      </p:sp>
      <p:sp>
        <p:nvSpPr>
          <p:cNvPr id="3820" name="Text Box 4"/>
          <p:cNvSpPr>
            <a:spLocks noChangeArrowheads="1"/>
          </p:cNvSpPr>
          <p:nvPr/>
        </p:nvSpPr>
        <p:spPr bwMode="auto">
          <a:xfrm>
            <a:off x="903288" y="2165350"/>
            <a:ext cx="36306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4000">
                <a:solidFill>
                  <a:srgbClr val="FF3300"/>
                </a:solidFill>
                <a:ea typeface="黑体" pitchFamily="2" charset="-122"/>
              </a:rPr>
              <a:t>液体热胀冷缩</a:t>
            </a:r>
          </a:p>
        </p:txBody>
      </p:sp>
      <p:sp>
        <p:nvSpPr>
          <p:cNvPr id="3821" name="Text Box 5"/>
          <p:cNvSpPr>
            <a:spLocks noChangeArrowheads="1"/>
          </p:cNvSpPr>
          <p:nvPr/>
        </p:nvSpPr>
        <p:spPr bwMode="auto">
          <a:xfrm>
            <a:off x="1646238" y="3375025"/>
            <a:ext cx="1582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4000">
                <a:solidFill>
                  <a:srgbClr val="FF3300"/>
                </a:solidFill>
                <a:ea typeface="黑体" pitchFamily="2" charset="-122"/>
              </a:rPr>
              <a:t>摄氏</a:t>
            </a:r>
          </a:p>
        </p:txBody>
      </p:sp>
      <p:sp>
        <p:nvSpPr>
          <p:cNvPr id="3822" name="Text Box 6"/>
          <p:cNvSpPr>
            <a:spLocks noChangeArrowheads="1"/>
          </p:cNvSpPr>
          <p:nvPr/>
        </p:nvSpPr>
        <p:spPr bwMode="auto">
          <a:xfrm>
            <a:off x="1071563" y="4003675"/>
            <a:ext cx="27320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zh-CN" altLang="en-US" sz="4000">
                <a:solidFill>
                  <a:srgbClr val="FF3300"/>
                </a:solidFill>
                <a:ea typeface="黑体" pitchFamily="2" charset="-122"/>
              </a:rPr>
              <a:t>冰水混合物</a:t>
            </a:r>
          </a:p>
        </p:txBody>
      </p:sp>
      <p:sp>
        <p:nvSpPr>
          <p:cNvPr id="3823" name="Text Box 7"/>
          <p:cNvSpPr>
            <a:spLocks noChangeArrowheads="1"/>
          </p:cNvSpPr>
          <p:nvPr/>
        </p:nvSpPr>
        <p:spPr bwMode="auto">
          <a:xfrm>
            <a:off x="1470025" y="4595813"/>
            <a:ext cx="1379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4000">
                <a:solidFill>
                  <a:srgbClr val="FF3300"/>
                </a:solidFill>
                <a:ea typeface="黑体" pitchFamily="2" charset="-122"/>
              </a:rPr>
              <a:t>沸水</a:t>
            </a:r>
          </a:p>
        </p:txBody>
      </p:sp>
      <p:sp>
        <p:nvSpPr>
          <p:cNvPr id="3824" name="Text Box 3"/>
          <p:cNvSpPr>
            <a:spLocks noChangeArrowheads="1"/>
          </p:cNvSpPr>
          <p:nvPr/>
        </p:nvSpPr>
        <p:spPr bwMode="auto">
          <a:xfrm>
            <a:off x="611188" y="279400"/>
            <a:ext cx="30972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190110"/>
                </a:solidFill>
                <a:latin typeface="黑体" pitchFamily="2" charset="-122"/>
                <a:ea typeface="黑体" pitchFamily="2" charset="-122"/>
              </a:rPr>
              <a:t>课堂检测：</a:t>
            </a:r>
          </a:p>
        </p:txBody>
      </p:sp>
    </p:spTree>
    <p:extLst>
      <p:ext uri="{BB962C8B-B14F-4D97-AF65-F5344CB8AC3E}">
        <p14:creationId xmlns:p14="http://schemas.microsoft.com/office/powerpoint/2010/main" val="38779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" grpId="0" animBg="1"/>
      <p:bldP spid="3820" grpId="0" animBg="1"/>
      <p:bldP spid="3821" grpId="0" animBg="1"/>
      <p:bldP spid="3822" grpId="0" animBg="1"/>
      <p:bldP spid="38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7" name="Text Box 23"/>
          <p:cNvSpPr>
            <a:spLocks noChangeArrowheads="1"/>
          </p:cNvSpPr>
          <p:nvPr/>
        </p:nvSpPr>
        <p:spPr bwMode="auto">
          <a:xfrm>
            <a:off x="206375" y="1449388"/>
            <a:ext cx="866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36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．如图</a:t>
            </a:r>
            <a:r>
              <a:rPr lang="en-US" altLang="zh-CN" sz="36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36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所示，温度计的示数为</a:t>
            </a:r>
            <a:r>
              <a:rPr lang="en-US" altLang="zh-CN" sz="36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_____℃</a:t>
            </a:r>
            <a:r>
              <a:rPr lang="zh-CN" altLang="en-US" sz="36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。 </a:t>
            </a:r>
          </a:p>
        </p:txBody>
      </p:sp>
      <p:grpSp>
        <p:nvGrpSpPr>
          <p:cNvPr id="3828" name="Group 136"/>
          <p:cNvGrpSpPr>
            <a:grpSpLocks/>
          </p:cNvGrpSpPr>
          <p:nvPr/>
        </p:nvGrpSpPr>
        <p:grpSpPr bwMode="auto">
          <a:xfrm>
            <a:off x="1476375" y="3284538"/>
            <a:ext cx="1506538" cy="3060700"/>
            <a:chOff x="2744" y="1956"/>
            <a:chExt cx="949" cy="1928"/>
          </a:xfrm>
        </p:grpSpPr>
        <p:sp>
          <p:nvSpPr>
            <p:cNvPr id="3829" name="Text Box 130"/>
            <p:cNvSpPr>
              <a:spLocks noChangeArrowheads="1"/>
            </p:cNvSpPr>
            <p:nvPr/>
          </p:nvSpPr>
          <p:spPr bwMode="auto">
            <a:xfrm>
              <a:off x="2944" y="3571"/>
              <a:ext cx="584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0" rIns="0" bIns="0"/>
            <a:lstStyle/>
            <a:p>
              <a:pPr algn="just"/>
              <a:r>
                <a:rPr lang="zh-CN" altLang="en-US" sz="2400">
                  <a:solidFill>
                    <a:schemeClr val="tx2"/>
                  </a:solidFill>
                </a:rPr>
                <a:t>图 </a:t>
              </a:r>
              <a:r>
                <a:rPr lang="en-US" altLang="zh-CN" sz="2400">
                  <a:solidFill>
                    <a:schemeClr val="tx2"/>
                  </a:solidFill>
                </a:rPr>
                <a:t>1</a:t>
              </a:r>
            </a:p>
          </p:txBody>
        </p:sp>
        <p:grpSp>
          <p:nvGrpSpPr>
            <p:cNvPr id="3830" name="Group 135"/>
            <p:cNvGrpSpPr>
              <a:grpSpLocks/>
            </p:cNvGrpSpPr>
            <p:nvPr/>
          </p:nvGrpSpPr>
          <p:grpSpPr bwMode="auto">
            <a:xfrm>
              <a:off x="2744" y="1956"/>
              <a:ext cx="949" cy="1640"/>
              <a:chOff x="2744" y="1956"/>
              <a:chExt cx="949" cy="1640"/>
            </a:xfrm>
          </p:grpSpPr>
          <p:grpSp>
            <p:nvGrpSpPr>
              <p:cNvPr id="3831" name="Group 101"/>
              <p:cNvGrpSpPr>
                <a:grpSpLocks/>
              </p:cNvGrpSpPr>
              <p:nvPr/>
            </p:nvGrpSpPr>
            <p:grpSpPr bwMode="auto">
              <a:xfrm>
                <a:off x="2896" y="2103"/>
                <a:ext cx="447" cy="1297"/>
                <a:chOff x="3465" y="4212"/>
                <a:chExt cx="630" cy="1248"/>
              </a:xfrm>
            </p:grpSpPr>
            <p:sp>
              <p:nvSpPr>
                <p:cNvPr id="3832" name="Line 102"/>
                <p:cNvSpPr>
                  <a:spLocks noChangeShapeType="1"/>
                </p:cNvSpPr>
                <p:nvPr/>
              </p:nvSpPr>
              <p:spPr bwMode="auto">
                <a:xfrm>
                  <a:off x="3570" y="4212"/>
                  <a:ext cx="42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33" name="Line 103"/>
                <p:cNvSpPr>
                  <a:spLocks noChangeShapeType="1"/>
                </p:cNvSpPr>
                <p:nvPr/>
              </p:nvSpPr>
              <p:spPr bwMode="auto">
                <a:xfrm>
                  <a:off x="3570" y="4368"/>
                  <a:ext cx="42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34" name="Line 104"/>
                <p:cNvSpPr>
                  <a:spLocks noChangeShapeType="1"/>
                </p:cNvSpPr>
                <p:nvPr/>
              </p:nvSpPr>
              <p:spPr bwMode="auto">
                <a:xfrm>
                  <a:off x="3465" y="4524"/>
                  <a:ext cx="63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35" name="Line 105"/>
                <p:cNvSpPr>
                  <a:spLocks noChangeShapeType="1"/>
                </p:cNvSpPr>
                <p:nvPr/>
              </p:nvSpPr>
              <p:spPr bwMode="auto">
                <a:xfrm>
                  <a:off x="3570" y="4680"/>
                  <a:ext cx="42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36" name="Line 106"/>
                <p:cNvSpPr>
                  <a:spLocks noChangeShapeType="1"/>
                </p:cNvSpPr>
                <p:nvPr/>
              </p:nvSpPr>
              <p:spPr bwMode="auto">
                <a:xfrm>
                  <a:off x="3570" y="4836"/>
                  <a:ext cx="42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37" name="Line 107"/>
                <p:cNvSpPr>
                  <a:spLocks noChangeShapeType="1"/>
                </p:cNvSpPr>
                <p:nvPr/>
              </p:nvSpPr>
              <p:spPr bwMode="auto">
                <a:xfrm>
                  <a:off x="3570" y="4992"/>
                  <a:ext cx="42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38" name="Line 108"/>
                <p:cNvSpPr>
                  <a:spLocks noChangeShapeType="1"/>
                </p:cNvSpPr>
                <p:nvPr/>
              </p:nvSpPr>
              <p:spPr bwMode="auto">
                <a:xfrm>
                  <a:off x="3570" y="5148"/>
                  <a:ext cx="42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39" name="Line 109"/>
                <p:cNvSpPr>
                  <a:spLocks noChangeShapeType="1"/>
                </p:cNvSpPr>
                <p:nvPr/>
              </p:nvSpPr>
              <p:spPr bwMode="auto">
                <a:xfrm>
                  <a:off x="3465" y="5304"/>
                  <a:ext cx="63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40" name="Line 110"/>
                <p:cNvSpPr>
                  <a:spLocks noChangeShapeType="1"/>
                </p:cNvSpPr>
                <p:nvPr/>
              </p:nvSpPr>
              <p:spPr bwMode="auto">
                <a:xfrm>
                  <a:off x="3570" y="5460"/>
                  <a:ext cx="42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41" name="Line 111"/>
                <p:cNvSpPr>
                  <a:spLocks noChangeShapeType="1"/>
                </p:cNvSpPr>
                <p:nvPr/>
              </p:nvSpPr>
              <p:spPr bwMode="auto">
                <a:xfrm>
                  <a:off x="3570" y="4290"/>
                  <a:ext cx="42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42" name="Line 112"/>
                <p:cNvSpPr>
                  <a:spLocks noChangeShapeType="1"/>
                </p:cNvSpPr>
                <p:nvPr/>
              </p:nvSpPr>
              <p:spPr bwMode="auto">
                <a:xfrm>
                  <a:off x="3570" y="4446"/>
                  <a:ext cx="42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43" name="Line 113"/>
                <p:cNvSpPr>
                  <a:spLocks noChangeShapeType="1"/>
                </p:cNvSpPr>
                <p:nvPr/>
              </p:nvSpPr>
              <p:spPr bwMode="auto">
                <a:xfrm>
                  <a:off x="3570" y="4602"/>
                  <a:ext cx="42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44" name="Line 114"/>
                <p:cNvSpPr>
                  <a:spLocks noChangeShapeType="1"/>
                </p:cNvSpPr>
                <p:nvPr/>
              </p:nvSpPr>
              <p:spPr bwMode="auto">
                <a:xfrm>
                  <a:off x="3570" y="4758"/>
                  <a:ext cx="42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45" name="Line 115"/>
                <p:cNvSpPr>
                  <a:spLocks noChangeShapeType="1"/>
                </p:cNvSpPr>
                <p:nvPr/>
              </p:nvSpPr>
              <p:spPr bwMode="auto">
                <a:xfrm>
                  <a:off x="3465" y="4914"/>
                  <a:ext cx="63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46" name="Line 116"/>
                <p:cNvSpPr>
                  <a:spLocks noChangeShapeType="1"/>
                </p:cNvSpPr>
                <p:nvPr/>
              </p:nvSpPr>
              <p:spPr bwMode="auto">
                <a:xfrm>
                  <a:off x="3570" y="5070"/>
                  <a:ext cx="42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47" name="Line 117"/>
                <p:cNvSpPr>
                  <a:spLocks noChangeShapeType="1"/>
                </p:cNvSpPr>
                <p:nvPr/>
              </p:nvSpPr>
              <p:spPr bwMode="auto">
                <a:xfrm>
                  <a:off x="3570" y="5226"/>
                  <a:ext cx="42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48" name="Line 118"/>
                <p:cNvSpPr>
                  <a:spLocks noChangeShapeType="1"/>
                </p:cNvSpPr>
                <p:nvPr/>
              </p:nvSpPr>
              <p:spPr bwMode="auto">
                <a:xfrm>
                  <a:off x="3570" y="5382"/>
                  <a:ext cx="42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849" name="Rectangle 119"/>
              <p:cNvSpPr>
                <a:spLocks noChangeArrowheads="1"/>
              </p:cNvSpPr>
              <p:nvPr/>
            </p:nvSpPr>
            <p:spPr bwMode="auto">
              <a:xfrm>
                <a:off x="3050" y="1997"/>
                <a:ext cx="134" cy="1580"/>
              </a:xfrm>
              <a:prstGeom prst="rect">
                <a:avLst/>
              </a:prstGeom>
              <a:solidFill>
                <a:srgbClr val="FFFFFF"/>
              </a:solidFill>
              <a:ln w="222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3850" name="Rectangle 120"/>
              <p:cNvSpPr>
                <a:spLocks noChangeArrowheads="1"/>
              </p:cNvSpPr>
              <p:nvPr/>
            </p:nvSpPr>
            <p:spPr bwMode="auto">
              <a:xfrm>
                <a:off x="3019" y="3453"/>
                <a:ext cx="232" cy="143"/>
              </a:xfrm>
              <a:prstGeom prst="rect">
                <a:avLst/>
              </a:prstGeom>
              <a:solidFill>
                <a:srgbClr val="FFFFFF"/>
              </a:solidFill>
              <a:ln w="22225" cap="flat" algn="ctr">
                <a:solidFill>
                  <a:srgbClr val="FFFFFF"/>
                </a:solidFill>
                <a:prstDash val="solid"/>
                <a:miter lim="10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3851" name="Rectangle 121"/>
              <p:cNvSpPr>
                <a:spLocks noChangeArrowheads="1"/>
              </p:cNvSpPr>
              <p:nvPr/>
            </p:nvSpPr>
            <p:spPr bwMode="auto">
              <a:xfrm>
                <a:off x="3056" y="2750"/>
                <a:ext cx="114" cy="690"/>
              </a:xfrm>
              <a:prstGeom prst="rect">
                <a:avLst/>
              </a:prstGeom>
              <a:solidFill>
                <a:srgbClr val="000000"/>
              </a:solidFill>
              <a:ln w="222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3852" name="Rectangle 122"/>
              <p:cNvSpPr>
                <a:spLocks noChangeArrowheads="1"/>
              </p:cNvSpPr>
              <p:nvPr/>
            </p:nvSpPr>
            <p:spPr bwMode="auto">
              <a:xfrm>
                <a:off x="3032" y="1979"/>
                <a:ext cx="168" cy="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grpSp>
            <p:nvGrpSpPr>
              <p:cNvPr id="3853" name="Group 123"/>
              <p:cNvGrpSpPr>
                <a:grpSpLocks/>
              </p:cNvGrpSpPr>
              <p:nvPr/>
            </p:nvGrpSpPr>
            <p:grpSpPr bwMode="auto">
              <a:xfrm>
                <a:off x="2744" y="2024"/>
                <a:ext cx="736" cy="1479"/>
                <a:chOff x="2388" y="5244"/>
                <a:chExt cx="972" cy="1950"/>
              </a:xfrm>
            </p:grpSpPr>
            <p:sp>
              <p:nvSpPr>
                <p:cNvPr id="3854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2388" y="5262"/>
                  <a:ext cx="0" cy="1932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55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3360" y="5244"/>
                  <a:ext cx="0" cy="1932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856" name="Text Box 127"/>
              <p:cNvSpPr>
                <a:spLocks noChangeArrowheads="1"/>
              </p:cNvSpPr>
              <p:nvPr/>
            </p:nvSpPr>
            <p:spPr bwMode="auto">
              <a:xfrm>
                <a:off x="3364" y="2297"/>
                <a:ext cx="319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just"/>
                <a:r>
                  <a:rPr lang="en-US" altLang="zh-CN" sz="2800">
                    <a:solidFill>
                      <a:schemeClr val="tx2"/>
                    </a:solidFill>
                  </a:rPr>
                  <a:t>40</a:t>
                </a:r>
              </a:p>
            </p:txBody>
          </p:sp>
          <p:sp>
            <p:nvSpPr>
              <p:cNvPr id="3857" name="Text Box 128"/>
              <p:cNvSpPr>
                <a:spLocks noChangeArrowheads="1"/>
              </p:cNvSpPr>
              <p:nvPr/>
            </p:nvSpPr>
            <p:spPr bwMode="auto">
              <a:xfrm>
                <a:off x="3250" y="1956"/>
                <a:ext cx="272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just"/>
                <a:r>
                  <a:rPr lang="zh-CN" altLang="en-US" sz="2800">
                    <a:solidFill>
                      <a:schemeClr val="tx2"/>
                    </a:solidFill>
                    <a:latin typeface="宋体" charset="-122"/>
                  </a:rPr>
                  <a:t>℃</a:t>
                </a:r>
              </a:p>
            </p:txBody>
          </p:sp>
          <p:sp>
            <p:nvSpPr>
              <p:cNvPr id="3858" name="Text Box 129"/>
              <p:cNvSpPr>
                <a:spLocks noChangeArrowheads="1"/>
              </p:cNvSpPr>
              <p:nvPr/>
            </p:nvSpPr>
            <p:spPr bwMode="auto">
              <a:xfrm>
                <a:off x="3372" y="3107"/>
                <a:ext cx="321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just"/>
                <a:r>
                  <a:rPr lang="en-US" altLang="zh-CN" sz="2800">
                    <a:solidFill>
                      <a:schemeClr val="tx2"/>
                    </a:solidFill>
                  </a:rPr>
                  <a:t>30</a:t>
                </a:r>
              </a:p>
            </p:txBody>
          </p:sp>
          <p:sp>
            <p:nvSpPr>
              <p:cNvPr id="3859" name="Freeform 131"/>
              <p:cNvSpPr>
                <a:spLocks/>
              </p:cNvSpPr>
              <p:nvPr/>
            </p:nvSpPr>
            <p:spPr bwMode="auto">
              <a:xfrm>
                <a:off x="3169" y="2068"/>
                <a:ext cx="5" cy="1393"/>
              </a:xfrm>
              <a:custGeom>
                <a:avLst/>
                <a:gdLst>
                  <a:gd name="T0" fmla="*/ 0 w 7"/>
                  <a:gd name="T1" fmla="*/ 0 h 1838"/>
                  <a:gd name="T2" fmla="*/ 7 w 7"/>
                  <a:gd name="T3" fmla="*/ 1838 h 1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1838">
                    <a:moveTo>
                      <a:pt x="0" y="0"/>
                    </a:moveTo>
                    <a:lnTo>
                      <a:pt x="7" y="1838"/>
                    </a:lnTo>
                  </a:path>
                </a:pathLst>
              </a:custGeom>
              <a:noFill/>
              <a:ln w="22225" cap="flat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3860" name="Freeform 132"/>
              <p:cNvSpPr>
                <a:spLocks/>
              </p:cNvSpPr>
              <p:nvPr/>
            </p:nvSpPr>
            <p:spPr bwMode="auto">
              <a:xfrm>
                <a:off x="3057" y="2065"/>
                <a:ext cx="6" cy="1378"/>
              </a:xfrm>
              <a:custGeom>
                <a:avLst/>
                <a:gdLst>
                  <a:gd name="T0" fmla="*/ 8 w 8"/>
                  <a:gd name="T1" fmla="*/ 0 h 1818"/>
                  <a:gd name="T2" fmla="*/ 0 w 8"/>
                  <a:gd name="T3" fmla="*/ 1818 h 1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1818">
                    <a:moveTo>
                      <a:pt x="8" y="0"/>
                    </a:moveTo>
                    <a:lnTo>
                      <a:pt x="0" y="1818"/>
                    </a:lnTo>
                  </a:path>
                </a:pathLst>
              </a:custGeom>
              <a:noFill/>
              <a:ln w="22225" cap="flat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3861" name="Line 133"/>
              <p:cNvSpPr>
                <a:spLocks noChangeShapeType="1"/>
              </p:cNvSpPr>
              <p:nvPr/>
            </p:nvSpPr>
            <p:spPr bwMode="auto">
              <a:xfrm flipH="1" flipV="1">
                <a:off x="3072" y="2051"/>
                <a:ext cx="0" cy="709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2" name="Line 134"/>
              <p:cNvSpPr>
                <a:spLocks noChangeShapeType="1"/>
              </p:cNvSpPr>
              <p:nvPr/>
            </p:nvSpPr>
            <p:spPr bwMode="auto">
              <a:xfrm flipH="1" flipV="1">
                <a:off x="3161" y="2052"/>
                <a:ext cx="0" cy="709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863" name="Text Box 23"/>
          <p:cNvSpPr>
            <a:spLocks noChangeArrowheads="1"/>
          </p:cNvSpPr>
          <p:nvPr/>
        </p:nvSpPr>
        <p:spPr bwMode="auto">
          <a:xfrm>
            <a:off x="7046913" y="1493838"/>
            <a:ext cx="901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36</a:t>
            </a:r>
            <a:r>
              <a:rPr lang="zh-CN" altLang="en-US" sz="36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 </a:t>
            </a:r>
          </a:p>
        </p:txBody>
      </p:sp>
      <p:sp>
        <p:nvSpPr>
          <p:cNvPr id="3864" name="Text Box 23"/>
          <p:cNvSpPr>
            <a:spLocks noChangeArrowheads="1"/>
          </p:cNvSpPr>
          <p:nvPr/>
        </p:nvSpPr>
        <p:spPr bwMode="auto">
          <a:xfrm>
            <a:off x="250825" y="2420938"/>
            <a:ext cx="8596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36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．如图</a:t>
            </a:r>
            <a:r>
              <a:rPr lang="en-US" altLang="zh-CN" sz="36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36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所示，温度计的示数为</a:t>
            </a:r>
            <a:r>
              <a:rPr lang="en-US" altLang="zh-CN" sz="36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_____℃</a:t>
            </a:r>
            <a:r>
              <a:rPr lang="zh-CN" altLang="en-US" sz="36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。 </a:t>
            </a:r>
          </a:p>
        </p:txBody>
      </p:sp>
      <p:grpSp>
        <p:nvGrpSpPr>
          <p:cNvPr id="3865" name="Group 140"/>
          <p:cNvGrpSpPr>
            <a:grpSpLocks/>
          </p:cNvGrpSpPr>
          <p:nvPr/>
        </p:nvGrpSpPr>
        <p:grpSpPr bwMode="auto">
          <a:xfrm>
            <a:off x="4360863" y="3284538"/>
            <a:ext cx="1506537" cy="3060700"/>
            <a:chOff x="2744" y="1956"/>
            <a:chExt cx="949" cy="1928"/>
          </a:xfrm>
        </p:grpSpPr>
        <p:sp>
          <p:nvSpPr>
            <p:cNvPr id="3866" name="Text Box 141"/>
            <p:cNvSpPr>
              <a:spLocks noChangeArrowheads="1"/>
            </p:cNvSpPr>
            <p:nvPr/>
          </p:nvSpPr>
          <p:spPr bwMode="auto">
            <a:xfrm>
              <a:off x="2944" y="3571"/>
              <a:ext cx="584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0" rIns="0" bIns="0"/>
            <a:lstStyle/>
            <a:p>
              <a:pPr algn="just"/>
              <a:r>
                <a:rPr lang="zh-CN" altLang="en-US" sz="2400">
                  <a:solidFill>
                    <a:schemeClr val="tx2"/>
                  </a:solidFill>
                </a:rPr>
                <a:t>图 </a:t>
              </a:r>
              <a:r>
                <a:rPr lang="en-US" altLang="zh-CN" sz="2400">
                  <a:solidFill>
                    <a:schemeClr val="tx2"/>
                  </a:solidFill>
                </a:rPr>
                <a:t>2</a:t>
              </a:r>
            </a:p>
          </p:txBody>
        </p:sp>
        <p:grpSp>
          <p:nvGrpSpPr>
            <p:cNvPr id="3867" name="Group 142"/>
            <p:cNvGrpSpPr>
              <a:grpSpLocks/>
            </p:cNvGrpSpPr>
            <p:nvPr/>
          </p:nvGrpSpPr>
          <p:grpSpPr bwMode="auto">
            <a:xfrm>
              <a:off x="2744" y="1956"/>
              <a:ext cx="949" cy="1640"/>
              <a:chOff x="2744" y="1956"/>
              <a:chExt cx="949" cy="1640"/>
            </a:xfrm>
          </p:grpSpPr>
          <p:grpSp>
            <p:nvGrpSpPr>
              <p:cNvPr id="3868" name="Group 143"/>
              <p:cNvGrpSpPr>
                <a:grpSpLocks/>
              </p:cNvGrpSpPr>
              <p:nvPr/>
            </p:nvGrpSpPr>
            <p:grpSpPr bwMode="auto">
              <a:xfrm>
                <a:off x="2896" y="2103"/>
                <a:ext cx="447" cy="1297"/>
                <a:chOff x="3465" y="4212"/>
                <a:chExt cx="630" cy="1248"/>
              </a:xfrm>
            </p:grpSpPr>
            <p:sp>
              <p:nvSpPr>
                <p:cNvPr id="3869" name="Line 144"/>
                <p:cNvSpPr>
                  <a:spLocks noChangeShapeType="1"/>
                </p:cNvSpPr>
                <p:nvPr/>
              </p:nvSpPr>
              <p:spPr bwMode="auto">
                <a:xfrm>
                  <a:off x="3570" y="4212"/>
                  <a:ext cx="42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70" name="Line 145"/>
                <p:cNvSpPr>
                  <a:spLocks noChangeShapeType="1"/>
                </p:cNvSpPr>
                <p:nvPr/>
              </p:nvSpPr>
              <p:spPr bwMode="auto">
                <a:xfrm>
                  <a:off x="3570" y="4368"/>
                  <a:ext cx="42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71" name="Line 146"/>
                <p:cNvSpPr>
                  <a:spLocks noChangeShapeType="1"/>
                </p:cNvSpPr>
                <p:nvPr/>
              </p:nvSpPr>
              <p:spPr bwMode="auto">
                <a:xfrm>
                  <a:off x="3465" y="4524"/>
                  <a:ext cx="63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72" name="Line 147"/>
                <p:cNvSpPr>
                  <a:spLocks noChangeShapeType="1"/>
                </p:cNvSpPr>
                <p:nvPr/>
              </p:nvSpPr>
              <p:spPr bwMode="auto">
                <a:xfrm>
                  <a:off x="3570" y="4680"/>
                  <a:ext cx="42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73" name="Line 148"/>
                <p:cNvSpPr>
                  <a:spLocks noChangeShapeType="1"/>
                </p:cNvSpPr>
                <p:nvPr/>
              </p:nvSpPr>
              <p:spPr bwMode="auto">
                <a:xfrm>
                  <a:off x="3570" y="4836"/>
                  <a:ext cx="42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74" name="Line 149"/>
                <p:cNvSpPr>
                  <a:spLocks noChangeShapeType="1"/>
                </p:cNvSpPr>
                <p:nvPr/>
              </p:nvSpPr>
              <p:spPr bwMode="auto">
                <a:xfrm>
                  <a:off x="3570" y="4992"/>
                  <a:ext cx="42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75" name="Line 150"/>
                <p:cNvSpPr>
                  <a:spLocks noChangeShapeType="1"/>
                </p:cNvSpPr>
                <p:nvPr/>
              </p:nvSpPr>
              <p:spPr bwMode="auto">
                <a:xfrm>
                  <a:off x="3570" y="5148"/>
                  <a:ext cx="42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76" name="Line 151"/>
                <p:cNvSpPr>
                  <a:spLocks noChangeShapeType="1"/>
                </p:cNvSpPr>
                <p:nvPr/>
              </p:nvSpPr>
              <p:spPr bwMode="auto">
                <a:xfrm>
                  <a:off x="3465" y="5304"/>
                  <a:ext cx="63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77" name="Line 152"/>
                <p:cNvSpPr>
                  <a:spLocks noChangeShapeType="1"/>
                </p:cNvSpPr>
                <p:nvPr/>
              </p:nvSpPr>
              <p:spPr bwMode="auto">
                <a:xfrm>
                  <a:off x="3570" y="5460"/>
                  <a:ext cx="42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78" name="Line 153"/>
                <p:cNvSpPr>
                  <a:spLocks noChangeShapeType="1"/>
                </p:cNvSpPr>
                <p:nvPr/>
              </p:nvSpPr>
              <p:spPr bwMode="auto">
                <a:xfrm>
                  <a:off x="3570" y="4290"/>
                  <a:ext cx="42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79" name="Line 154"/>
                <p:cNvSpPr>
                  <a:spLocks noChangeShapeType="1"/>
                </p:cNvSpPr>
                <p:nvPr/>
              </p:nvSpPr>
              <p:spPr bwMode="auto">
                <a:xfrm>
                  <a:off x="3570" y="4446"/>
                  <a:ext cx="42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80" name="Line 155"/>
                <p:cNvSpPr>
                  <a:spLocks noChangeShapeType="1"/>
                </p:cNvSpPr>
                <p:nvPr/>
              </p:nvSpPr>
              <p:spPr bwMode="auto">
                <a:xfrm>
                  <a:off x="3570" y="4602"/>
                  <a:ext cx="42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81" name="Line 156"/>
                <p:cNvSpPr>
                  <a:spLocks noChangeShapeType="1"/>
                </p:cNvSpPr>
                <p:nvPr/>
              </p:nvSpPr>
              <p:spPr bwMode="auto">
                <a:xfrm>
                  <a:off x="3570" y="4758"/>
                  <a:ext cx="42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82" name="Line 157"/>
                <p:cNvSpPr>
                  <a:spLocks noChangeShapeType="1"/>
                </p:cNvSpPr>
                <p:nvPr/>
              </p:nvSpPr>
              <p:spPr bwMode="auto">
                <a:xfrm>
                  <a:off x="3465" y="4914"/>
                  <a:ext cx="63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83" name="Line 158"/>
                <p:cNvSpPr>
                  <a:spLocks noChangeShapeType="1"/>
                </p:cNvSpPr>
                <p:nvPr/>
              </p:nvSpPr>
              <p:spPr bwMode="auto">
                <a:xfrm>
                  <a:off x="3570" y="5070"/>
                  <a:ext cx="42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84" name="Line 159"/>
                <p:cNvSpPr>
                  <a:spLocks noChangeShapeType="1"/>
                </p:cNvSpPr>
                <p:nvPr/>
              </p:nvSpPr>
              <p:spPr bwMode="auto">
                <a:xfrm>
                  <a:off x="3570" y="5226"/>
                  <a:ext cx="42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85" name="Line 160"/>
                <p:cNvSpPr>
                  <a:spLocks noChangeShapeType="1"/>
                </p:cNvSpPr>
                <p:nvPr/>
              </p:nvSpPr>
              <p:spPr bwMode="auto">
                <a:xfrm>
                  <a:off x="3570" y="5382"/>
                  <a:ext cx="420" cy="0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886" name="Rectangle 161"/>
              <p:cNvSpPr>
                <a:spLocks noChangeArrowheads="1"/>
              </p:cNvSpPr>
              <p:nvPr/>
            </p:nvSpPr>
            <p:spPr bwMode="auto">
              <a:xfrm>
                <a:off x="3050" y="1997"/>
                <a:ext cx="134" cy="1580"/>
              </a:xfrm>
              <a:prstGeom prst="rect">
                <a:avLst/>
              </a:prstGeom>
              <a:solidFill>
                <a:srgbClr val="FFFFFF"/>
              </a:solidFill>
              <a:ln w="222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3887" name="Rectangle 162"/>
              <p:cNvSpPr>
                <a:spLocks noChangeArrowheads="1"/>
              </p:cNvSpPr>
              <p:nvPr/>
            </p:nvSpPr>
            <p:spPr bwMode="auto">
              <a:xfrm>
                <a:off x="3019" y="3453"/>
                <a:ext cx="232" cy="143"/>
              </a:xfrm>
              <a:prstGeom prst="rect">
                <a:avLst/>
              </a:prstGeom>
              <a:solidFill>
                <a:srgbClr val="FFFFFF"/>
              </a:solidFill>
              <a:ln w="22225" cap="flat" algn="ctr">
                <a:solidFill>
                  <a:srgbClr val="FFFFFF"/>
                </a:solidFill>
                <a:prstDash val="solid"/>
                <a:miter lim="10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3888" name="Rectangle 163"/>
              <p:cNvSpPr>
                <a:spLocks noChangeArrowheads="1"/>
              </p:cNvSpPr>
              <p:nvPr/>
            </p:nvSpPr>
            <p:spPr bwMode="auto">
              <a:xfrm>
                <a:off x="3056" y="2750"/>
                <a:ext cx="114" cy="690"/>
              </a:xfrm>
              <a:prstGeom prst="rect">
                <a:avLst/>
              </a:prstGeom>
              <a:solidFill>
                <a:srgbClr val="000000"/>
              </a:solidFill>
              <a:ln w="222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3889" name="Rectangle 164"/>
              <p:cNvSpPr>
                <a:spLocks noChangeArrowheads="1"/>
              </p:cNvSpPr>
              <p:nvPr/>
            </p:nvSpPr>
            <p:spPr bwMode="auto">
              <a:xfrm>
                <a:off x="3032" y="1979"/>
                <a:ext cx="168" cy="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grpSp>
            <p:nvGrpSpPr>
              <p:cNvPr id="3890" name="Group 165"/>
              <p:cNvGrpSpPr>
                <a:grpSpLocks/>
              </p:cNvGrpSpPr>
              <p:nvPr/>
            </p:nvGrpSpPr>
            <p:grpSpPr bwMode="auto">
              <a:xfrm>
                <a:off x="2744" y="2024"/>
                <a:ext cx="736" cy="1479"/>
                <a:chOff x="2388" y="5244"/>
                <a:chExt cx="972" cy="1950"/>
              </a:xfrm>
            </p:grpSpPr>
            <p:sp>
              <p:nvSpPr>
                <p:cNvPr id="3891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2388" y="5262"/>
                  <a:ext cx="0" cy="1932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92" name="Line 167"/>
                <p:cNvSpPr>
                  <a:spLocks noChangeShapeType="1"/>
                </p:cNvSpPr>
                <p:nvPr/>
              </p:nvSpPr>
              <p:spPr bwMode="auto">
                <a:xfrm flipH="1">
                  <a:off x="3360" y="5244"/>
                  <a:ext cx="0" cy="1932"/>
                </a:xfrm>
                <a:prstGeom prst="line">
                  <a:avLst/>
                </a:prstGeom>
                <a:noFill/>
                <a:ln w="222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893" name="Text Box 168"/>
              <p:cNvSpPr>
                <a:spLocks noChangeArrowheads="1"/>
              </p:cNvSpPr>
              <p:nvPr/>
            </p:nvSpPr>
            <p:spPr bwMode="auto">
              <a:xfrm>
                <a:off x="3364" y="2297"/>
                <a:ext cx="319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just"/>
                <a:r>
                  <a:rPr lang="en-US" altLang="zh-CN" sz="2800">
                    <a:solidFill>
                      <a:schemeClr val="tx2"/>
                    </a:solidFill>
                  </a:rPr>
                  <a:t>10</a:t>
                </a:r>
              </a:p>
            </p:txBody>
          </p:sp>
          <p:sp>
            <p:nvSpPr>
              <p:cNvPr id="3894" name="Text Box 169"/>
              <p:cNvSpPr>
                <a:spLocks noChangeArrowheads="1"/>
              </p:cNvSpPr>
              <p:nvPr/>
            </p:nvSpPr>
            <p:spPr bwMode="auto">
              <a:xfrm>
                <a:off x="3250" y="1956"/>
                <a:ext cx="272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just"/>
                <a:r>
                  <a:rPr lang="zh-CN" altLang="en-US" sz="2800">
                    <a:solidFill>
                      <a:schemeClr val="tx2"/>
                    </a:solidFill>
                    <a:latin typeface="宋体" charset="-122"/>
                  </a:rPr>
                  <a:t>℃</a:t>
                </a:r>
              </a:p>
            </p:txBody>
          </p:sp>
          <p:sp>
            <p:nvSpPr>
              <p:cNvPr id="3895" name="Text Box 170"/>
              <p:cNvSpPr>
                <a:spLocks noChangeArrowheads="1"/>
              </p:cNvSpPr>
              <p:nvPr/>
            </p:nvSpPr>
            <p:spPr bwMode="auto">
              <a:xfrm>
                <a:off x="3372" y="3107"/>
                <a:ext cx="321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just"/>
                <a:r>
                  <a:rPr lang="en-US" altLang="zh-CN" sz="2800">
                    <a:solidFill>
                      <a:schemeClr val="tx2"/>
                    </a:solidFill>
                  </a:rPr>
                  <a:t>20</a:t>
                </a:r>
              </a:p>
            </p:txBody>
          </p:sp>
          <p:sp>
            <p:nvSpPr>
              <p:cNvPr id="3896" name="Freeform 171"/>
              <p:cNvSpPr>
                <a:spLocks/>
              </p:cNvSpPr>
              <p:nvPr/>
            </p:nvSpPr>
            <p:spPr bwMode="auto">
              <a:xfrm>
                <a:off x="3169" y="2068"/>
                <a:ext cx="5" cy="1393"/>
              </a:xfrm>
              <a:custGeom>
                <a:avLst/>
                <a:gdLst>
                  <a:gd name="T0" fmla="*/ 0 w 7"/>
                  <a:gd name="T1" fmla="*/ 0 h 1838"/>
                  <a:gd name="T2" fmla="*/ 7 w 7"/>
                  <a:gd name="T3" fmla="*/ 1838 h 1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1838">
                    <a:moveTo>
                      <a:pt x="0" y="0"/>
                    </a:moveTo>
                    <a:lnTo>
                      <a:pt x="7" y="1838"/>
                    </a:lnTo>
                  </a:path>
                </a:pathLst>
              </a:custGeom>
              <a:noFill/>
              <a:ln w="22225" cap="flat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3897" name="Freeform 172"/>
              <p:cNvSpPr>
                <a:spLocks/>
              </p:cNvSpPr>
              <p:nvPr/>
            </p:nvSpPr>
            <p:spPr bwMode="auto">
              <a:xfrm>
                <a:off x="3057" y="2065"/>
                <a:ext cx="6" cy="1378"/>
              </a:xfrm>
              <a:custGeom>
                <a:avLst/>
                <a:gdLst>
                  <a:gd name="T0" fmla="*/ 8 w 8"/>
                  <a:gd name="T1" fmla="*/ 0 h 1818"/>
                  <a:gd name="T2" fmla="*/ 0 w 8"/>
                  <a:gd name="T3" fmla="*/ 1818 h 1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1818">
                    <a:moveTo>
                      <a:pt x="8" y="0"/>
                    </a:moveTo>
                    <a:lnTo>
                      <a:pt x="0" y="1818"/>
                    </a:lnTo>
                  </a:path>
                </a:pathLst>
              </a:custGeom>
              <a:noFill/>
              <a:ln w="22225" cap="flat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3898" name="Line 173"/>
              <p:cNvSpPr>
                <a:spLocks noChangeShapeType="1"/>
              </p:cNvSpPr>
              <p:nvPr/>
            </p:nvSpPr>
            <p:spPr bwMode="auto">
              <a:xfrm flipH="1" flipV="1">
                <a:off x="3072" y="2051"/>
                <a:ext cx="0" cy="709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9" name="Line 174"/>
              <p:cNvSpPr>
                <a:spLocks noChangeShapeType="1"/>
              </p:cNvSpPr>
              <p:nvPr/>
            </p:nvSpPr>
            <p:spPr bwMode="auto">
              <a:xfrm flipH="1" flipV="1">
                <a:off x="3161" y="2052"/>
                <a:ext cx="0" cy="709"/>
              </a:xfrm>
              <a:prstGeom prst="line">
                <a:avLst/>
              </a:prstGeom>
              <a:noFill/>
              <a:ln w="222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900" name="Text Box 23"/>
          <p:cNvSpPr>
            <a:spLocks noChangeArrowheads="1"/>
          </p:cNvSpPr>
          <p:nvPr/>
        </p:nvSpPr>
        <p:spPr bwMode="auto">
          <a:xfrm>
            <a:off x="7002463" y="2438400"/>
            <a:ext cx="901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宋体" charset="-122"/>
                <a:ea typeface="宋体" charset="-122"/>
              </a:rPr>
              <a:t>-</a:t>
            </a: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42599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3" grpId="0" animBg="1"/>
      <p:bldP spid="390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3" name="Text Box 23"/>
          <p:cNvSpPr>
            <a:spLocks noChangeArrowheads="1"/>
          </p:cNvSpPr>
          <p:nvPr/>
        </p:nvSpPr>
        <p:spPr bwMode="auto">
          <a:xfrm>
            <a:off x="431800" y="863600"/>
            <a:ext cx="81041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4</a:t>
            </a:r>
            <a:r>
              <a:rPr lang="zh-CN" altLang="en-US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．如图</a:t>
            </a:r>
            <a:r>
              <a:rPr lang="en-US" altLang="zh-CN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所示，体温计的示数为</a:t>
            </a:r>
            <a:r>
              <a:rPr lang="en-US" altLang="zh-CN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_____℃</a:t>
            </a:r>
            <a:r>
              <a:rPr lang="zh-CN" altLang="en-US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。</a:t>
            </a:r>
            <a:r>
              <a:rPr lang="zh-CN" altLang="en-US" sz="4000" b="1">
                <a:latin typeface="黑体" pitchFamily="2" charset="-122"/>
                <a:ea typeface="黑体" pitchFamily="2" charset="-122"/>
              </a:rPr>
              <a:t> </a:t>
            </a:r>
          </a:p>
        </p:txBody>
      </p:sp>
      <p:grpSp>
        <p:nvGrpSpPr>
          <p:cNvPr id="3904" name="Group 284"/>
          <p:cNvGrpSpPr>
            <a:grpSpLocks/>
          </p:cNvGrpSpPr>
          <p:nvPr/>
        </p:nvGrpSpPr>
        <p:grpSpPr bwMode="auto">
          <a:xfrm>
            <a:off x="2732088" y="1519238"/>
            <a:ext cx="6411912" cy="3113087"/>
            <a:chOff x="1927" y="1888"/>
            <a:chExt cx="3508" cy="1179"/>
          </a:xfrm>
        </p:grpSpPr>
        <p:grpSp>
          <p:nvGrpSpPr>
            <p:cNvPr id="3905" name="Group 283"/>
            <p:cNvGrpSpPr>
              <a:grpSpLocks/>
            </p:cNvGrpSpPr>
            <p:nvPr/>
          </p:nvGrpSpPr>
          <p:grpSpPr bwMode="auto">
            <a:xfrm>
              <a:off x="1927" y="2061"/>
              <a:ext cx="3435" cy="778"/>
              <a:chOff x="1927" y="2061"/>
              <a:chExt cx="3435" cy="778"/>
            </a:xfrm>
          </p:grpSpPr>
          <p:sp>
            <p:nvSpPr>
              <p:cNvPr id="3906" name="AutoShape 194"/>
              <p:cNvSpPr>
                <a:spLocks noChangeArrowheads="1"/>
              </p:cNvSpPr>
              <p:nvPr/>
            </p:nvSpPr>
            <p:spPr bwMode="auto">
              <a:xfrm rot="5400000" flipH="1">
                <a:off x="2957" y="1765"/>
                <a:ext cx="136" cy="1198"/>
              </a:xfrm>
              <a:prstGeom prst="roundRect">
                <a:avLst>
                  <a:gd name="adj" fmla="val 50000"/>
                </a:avLst>
              </a:prstGeom>
              <a:solidFill>
                <a:srgbClr val="969696"/>
              </a:solidFill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zh-CN"/>
              </a:p>
            </p:txBody>
          </p:sp>
          <p:grpSp>
            <p:nvGrpSpPr>
              <p:cNvPr id="3907" name="Group 195"/>
              <p:cNvGrpSpPr>
                <a:grpSpLocks/>
              </p:cNvGrpSpPr>
              <p:nvPr/>
            </p:nvGrpSpPr>
            <p:grpSpPr bwMode="auto">
              <a:xfrm rot="5400000" flipH="1">
                <a:off x="3400" y="675"/>
                <a:ext cx="515" cy="3378"/>
                <a:chOff x="3960" y="1440"/>
                <a:chExt cx="888" cy="3600"/>
              </a:xfrm>
            </p:grpSpPr>
            <p:grpSp>
              <p:nvGrpSpPr>
                <p:cNvPr id="3908" name="Group 196"/>
                <p:cNvGrpSpPr>
                  <a:grpSpLocks/>
                </p:cNvGrpSpPr>
                <p:nvPr/>
              </p:nvGrpSpPr>
              <p:grpSpPr bwMode="auto">
                <a:xfrm rot="-5400000">
                  <a:off x="2316" y="3084"/>
                  <a:ext cx="3600" cy="312"/>
                  <a:chOff x="3060" y="1908"/>
                  <a:chExt cx="5580" cy="624"/>
                </a:xfrm>
              </p:grpSpPr>
              <p:grpSp>
                <p:nvGrpSpPr>
                  <p:cNvPr id="3909" name="Group 197"/>
                  <p:cNvGrpSpPr>
                    <a:grpSpLocks/>
                  </p:cNvGrpSpPr>
                  <p:nvPr/>
                </p:nvGrpSpPr>
                <p:grpSpPr bwMode="auto">
                  <a:xfrm>
                    <a:off x="3240" y="1908"/>
                    <a:ext cx="5220" cy="624"/>
                    <a:chOff x="3240" y="1908"/>
                    <a:chExt cx="5220" cy="624"/>
                  </a:xfrm>
                </p:grpSpPr>
                <p:grpSp>
                  <p:nvGrpSpPr>
                    <p:cNvPr id="3910" name="Group 1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40" y="1908"/>
                      <a:ext cx="720" cy="624"/>
                      <a:chOff x="4860" y="1908"/>
                      <a:chExt cx="720" cy="624"/>
                    </a:xfrm>
                  </p:grpSpPr>
                  <p:sp>
                    <p:nvSpPr>
                      <p:cNvPr id="3911" name="Line 19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60" y="1908"/>
                        <a:ext cx="0" cy="624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12" name="Line 20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04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13" name="Line 20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22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14" name="Line 20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40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15" name="Line 20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58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3916" name="Group 2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40" y="1908"/>
                      <a:ext cx="720" cy="624"/>
                      <a:chOff x="4860" y="1908"/>
                      <a:chExt cx="720" cy="624"/>
                    </a:xfrm>
                  </p:grpSpPr>
                  <p:sp>
                    <p:nvSpPr>
                      <p:cNvPr id="3917" name="Line 20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60" y="1908"/>
                        <a:ext cx="0" cy="624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18" name="Line 20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04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19" name="Line 20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22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20" name="Line 20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40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21" name="Line 20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58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3922" name="Group 2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40" y="1908"/>
                      <a:ext cx="720" cy="624"/>
                      <a:chOff x="4860" y="1908"/>
                      <a:chExt cx="720" cy="624"/>
                    </a:xfrm>
                  </p:grpSpPr>
                  <p:sp>
                    <p:nvSpPr>
                      <p:cNvPr id="3923" name="Line 21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60" y="1908"/>
                        <a:ext cx="0" cy="624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24" name="Line 21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04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25" name="Line 21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22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26" name="Line 21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40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27" name="Line 21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58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3928" name="Group 2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940" y="1908"/>
                      <a:ext cx="720" cy="624"/>
                      <a:chOff x="4860" y="1908"/>
                      <a:chExt cx="720" cy="624"/>
                    </a:xfrm>
                  </p:grpSpPr>
                  <p:sp>
                    <p:nvSpPr>
                      <p:cNvPr id="3929" name="Line 21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60" y="1908"/>
                        <a:ext cx="0" cy="624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30" name="Line 21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04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31" name="Line 21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22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32" name="Line 22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40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33" name="Line 22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58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3934" name="Group 2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840" y="1908"/>
                      <a:ext cx="720" cy="624"/>
                      <a:chOff x="4860" y="1908"/>
                      <a:chExt cx="720" cy="624"/>
                    </a:xfrm>
                  </p:grpSpPr>
                  <p:sp>
                    <p:nvSpPr>
                      <p:cNvPr id="3935" name="Line 22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60" y="1908"/>
                        <a:ext cx="0" cy="624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36" name="Line 22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04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37" name="Line 22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22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38" name="Line 22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40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39" name="Line 22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58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3940" name="Group 2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740" y="1908"/>
                      <a:ext cx="720" cy="624"/>
                      <a:chOff x="4860" y="1908"/>
                      <a:chExt cx="720" cy="624"/>
                    </a:xfrm>
                  </p:grpSpPr>
                  <p:sp>
                    <p:nvSpPr>
                      <p:cNvPr id="3941" name="Line 22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60" y="1908"/>
                        <a:ext cx="0" cy="624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42" name="Line 23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04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43" name="Line 23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22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44" name="Line 23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40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45" name="Line 23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58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3946" name="Line 234"/>
                  <p:cNvSpPr>
                    <a:spLocks noChangeShapeType="1"/>
                  </p:cNvSpPr>
                  <p:nvPr/>
                </p:nvSpPr>
                <p:spPr bwMode="auto">
                  <a:xfrm>
                    <a:off x="3060" y="2532"/>
                    <a:ext cx="5580" cy="0"/>
                  </a:xfrm>
                  <a:prstGeom prst="line">
                    <a:avLst/>
                  </a:prstGeom>
                  <a:noFill/>
                  <a:ln w="25400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947" name="Group 235"/>
                <p:cNvGrpSpPr>
                  <a:grpSpLocks/>
                </p:cNvGrpSpPr>
                <p:nvPr/>
              </p:nvGrpSpPr>
              <p:grpSpPr bwMode="auto">
                <a:xfrm rot="5400000" flipH="1">
                  <a:off x="2892" y="3084"/>
                  <a:ext cx="3600" cy="312"/>
                  <a:chOff x="3060" y="1908"/>
                  <a:chExt cx="5580" cy="624"/>
                </a:xfrm>
              </p:grpSpPr>
              <p:grpSp>
                <p:nvGrpSpPr>
                  <p:cNvPr id="3948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3240" y="1908"/>
                    <a:ext cx="5220" cy="624"/>
                    <a:chOff x="3240" y="1908"/>
                    <a:chExt cx="5220" cy="624"/>
                  </a:xfrm>
                </p:grpSpPr>
                <p:grpSp>
                  <p:nvGrpSpPr>
                    <p:cNvPr id="3949" name="Group 2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40" y="1908"/>
                      <a:ext cx="720" cy="624"/>
                      <a:chOff x="4860" y="1908"/>
                      <a:chExt cx="720" cy="624"/>
                    </a:xfrm>
                  </p:grpSpPr>
                  <p:sp>
                    <p:nvSpPr>
                      <p:cNvPr id="3950" name="Line 23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60" y="1908"/>
                        <a:ext cx="0" cy="624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51" name="Line 23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04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52" name="Line 24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22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53" name="Line 24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40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54" name="Line 24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58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3955" name="Group 2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40" y="1908"/>
                      <a:ext cx="720" cy="624"/>
                      <a:chOff x="4860" y="1908"/>
                      <a:chExt cx="720" cy="624"/>
                    </a:xfrm>
                  </p:grpSpPr>
                  <p:sp>
                    <p:nvSpPr>
                      <p:cNvPr id="3956" name="Line 24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60" y="1908"/>
                        <a:ext cx="0" cy="624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57" name="Line 24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04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58" name="Line 24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22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59" name="Line 24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40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60" name="Line 24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58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3961" name="Group 2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40" y="1908"/>
                      <a:ext cx="720" cy="624"/>
                      <a:chOff x="4860" y="1908"/>
                      <a:chExt cx="720" cy="624"/>
                    </a:xfrm>
                  </p:grpSpPr>
                  <p:sp>
                    <p:nvSpPr>
                      <p:cNvPr id="3962" name="Line 25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60" y="1908"/>
                        <a:ext cx="0" cy="624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63" name="Line 25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04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64" name="Line 25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22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65" name="Line 25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40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66" name="Line 25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58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3967" name="Group 2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940" y="1908"/>
                      <a:ext cx="720" cy="624"/>
                      <a:chOff x="4860" y="1908"/>
                      <a:chExt cx="720" cy="624"/>
                    </a:xfrm>
                  </p:grpSpPr>
                  <p:sp>
                    <p:nvSpPr>
                      <p:cNvPr id="3968" name="Line 25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60" y="1908"/>
                        <a:ext cx="0" cy="624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69" name="Line 25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04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70" name="Line 25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22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71" name="Line 25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40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72" name="Line 26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58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3973" name="Group 2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840" y="1908"/>
                      <a:ext cx="720" cy="624"/>
                      <a:chOff x="4860" y="1908"/>
                      <a:chExt cx="720" cy="624"/>
                    </a:xfrm>
                  </p:grpSpPr>
                  <p:sp>
                    <p:nvSpPr>
                      <p:cNvPr id="3974" name="Line 26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60" y="1908"/>
                        <a:ext cx="0" cy="624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75" name="Line 26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04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76" name="Line 26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22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77" name="Line 26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40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78" name="Line 26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58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3979" name="Group 2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740" y="1908"/>
                      <a:ext cx="720" cy="624"/>
                      <a:chOff x="4860" y="1908"/>
                      <a:chExt cx="720" cy="624"/>
                    </a:xfrm>
                  </p:grpSpPr>
                  <p:sp>
                    <p:nvSpPr>
                      <p:cNvPr id="3980" name="Line 26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60" y="1908"/>
                        <a:ext cx="0" cy="624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81" name="Line 26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04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82" name="Line 27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22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83" name="Line 27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40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84" name="Line 27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58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 cap="flat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3985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3060" y="2532"/>
                    <a:ext cx="5580" cy="0"/>
                  </a:xfrm>
                  <a:prstGeom prst="line">
                    <a:avLst/>
                  </a:prstGeom>
                  <a:noFill/>
                  <a:ln w="25400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3986" name="WordArt 274"/>
              <p:cNvSpPr>
                <a:spLocks noChangeArrowheads="1"/>
              </p:cNvSpPr>
              <p:nvPr/>
            </p:nvSpPr>
            <p:spPr bwMode="auto">
              <a:xfrm>
                <a:off x="2568" y="2638"/>
                <a:ext cx="93" cy="183"/>
              </a:xfrm>
              <a:prstGeom prst="rect">
                <a:avLst/>
              </a:prstGeom>
              <a:solidFill>
                <a:srgbClr val="000080"/>
              </a:solidFill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 algn="ctr"/>
                <a:r>
                  <a:rPr lang="zh-CN" altLang="zh-CN" sz="800">
                    <a:solidFill>
                      <a:srgbClr val="00008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3987" name="WordArt 275"/>
              <p:cNvSpPr>
                <a:spLocks noChangeArrowheads="1"/>
              </p:cNvSpPr>
              <p:nvPr/>
            </p:nvSpPr>
            <p:spPr bwMode="auto">
              <a:xfrm>
                <a:off x="3611" y="2650"/>
                <a:ext cx="202" cy="177"/>
              </a:xfrm>
              <a:prstGeom prst="rect">
                <a:avLst/>
              </a:prstGeom>
              <a:solidFill>
                <a:srgbClr val="000080"/>
              </a:solidFill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 algn="ctr"/>
                <a:r>
                  <a:rPr lang="zh-CN" altLang="zh-CN" sz="1000">
                    <a:solidFill>
                      <a:srgbClr val="000080"/>
                    </a:solidFill>
                    <a:latin typeface="Arial" charset="0"/>
                  </a:rPr>
                  <a:t>37</a:t>
                </a:r>
              </a:p>
            </p:txBody>
          </p:sp>
          <p:sp>
            <p:nvSpPr>
              <p:cNvPr id="3988" name="WordArt 276"/>
              <p:cNvSpPr>
                <a:spLocks noChangeArrowheads="1"/>
              </p:cNvSpPr>
              <p:nvPr/>
            </p:nvSpPr>
            <p:spPr bwMode="auto">
              <a:xfrm>
                <a:off x="4748" y="2643"/>
                <a:ext cx="92" cy="183"/>
              </a:xfrm>
              <a:prstGeom prst="rect">
                <a:avLst/>
              </a:prstGeom>
              <a:solidFill>
                <a:srgbClr val="000080"/>
              </a:solidFill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 algn="ctr"/>
                <a:r>
                  <a:rPr lang="zh-CN" altLang="zh-CN" sz="800">
                    <a:solidFill>
                      <a:srgbClr val="00008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3989" name="Text Box 277"/>
              <p:cNvSpPr>
                <a:spLocks noChangeArrowheads="1"/>
              </p:cNvSpPr>
              <p:nvPr/>
            </p:nvSpPr>
            <p:spPr bwMode="auto">
              <a:xfrm>
                <a:off x="1927" y="2061"/>
                <a:ext cx="590" cy="596"/>
              </a:xfrm>
              <a:prstGeom prst="rect">
                <a:avLst/>
              </a:prstGeom>
              <a:solidFill>
                <a:srgbClr val="FFFFFF"/>
              </a:solidFill>
              <a:ln w="9525" cap="flat" algn="ctr">
                <a:solidFill>
                  <a:srgbClr val="FFFFFF"/>
                </a:solidFill>
                <a:prstDash val="solid"/>
                <a:miter lim="10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just"/>
                <a:endParaRPr lang="zh-CN" altLang="zh-CN" sz="3200">
                  <a:solidFill>
                    <a:schemeClr val="tx2"/>
                  </a:solidFill>
                  <a:ea typeface="楷体_GB2312" pitchFamily="49" charset="-122"/>
                </a:endParaRPr>
              </a:p>
            </p:txBody>
          </p:sp>
          <p:sp>
            <p:nvSpPr>
              <p:cNvPr id="3990" name="Text Box 278"/>
              <p:cNvSpPr>
                <a:spLocks noChangeArrowheads="1"/>
              </p:cNvSpPr>
              <p:nvPr/>
            </p:nvSpPr>
            <p:spPr bwMode="auto">
              <a:xfrm>
                <a:off x="4874" y="2061"/>
                <a:ext cx="488" cy="596"/>
              </a:xfrm>
              <a:prstGeom prst="rect">
                <a:avLst/>
              </a:prstGeom>
              <a:solidFill>
                <a:srgbClr val="FFFFFF"/>
              </a:solidFill>
              <a:ln w="9525" cap="flat" algn="ctr">
                <a:solidFill>
                  <a:srgbClr val="FFFFFF"/>
                </a:solidFill>
                <a:prstDash val="solid"/>
                <a:miter lim="10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just"/>
                <a:endParaRPr lang="zh-CN" altLang="zh-CN" sz="3200">
                  <a:solidFill>
                    <a:schemeClr val="tx2"/>
                  </a:solidFill>
                  <a:ea typeface="楷体_GB2312" pitchFamily="49" charset="-122"/>
                </a:endParaRPr>
              </a:p>
            </p:txBody>
          </p:sp>
          <p:sp>
            <p:nvSpPr>
              <p:cNvPr id="3991" name="WordArt 279"/>
              <p:cNvSpPr>
                <a:spLocks noChangeArrowheads="1"/>
              </p:cNvSpPr>
              <p:nvPr/>
            </p:nvSpPr>
            <p:spPr bwMode="auto">
              <a:xfrm>
                <a:off x="4891" y="2623"/>
                <a:ext cx="229" cy="216"/>
              </a:xfrm>
              <a:prstGeom prst="rect">
                <a:avLst/>
              </a:prstGeom>
              <a:solidFill>
                <a:srgbClr val="000080"/>
              </a:solidFill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 algn="ctr"/>
                <a:r>
                  <a:rPr lang="zh-CN" altLang="zh-CN" sz="800">
                    <a:solidFill>
                      <a:srgbClr val="000080"/>
                    </a:solidFill>
                    <a:latin typeface="Arial" charset="0"/>
                  </a:rPr>
                  <a:t>℃</a:t>
                </a:r>
              </a:p>
            </p:txBody>
          </p:sp>
        </p:grpSp>
        <p:sp>
          <p:nvSpPr>
            <p:cNvPr id="3992" name="AutoShape 280"/>
            <p:cNvSpPr>
              <a:spLocks noChangeArrowheads="1"/>
            </p:cNvSpPr>
            <p:nvPr/>
          </p:nvSpPr>
          <p:spPr bwMode="auto">
            <a:xfrm>
              <a:off x="2109" y="1888"/>
              <a:ext cx="3326" cy="1179"/>
            </a:xfrm>
            <a:prstGeom prst="wedgeEllipseCallout">
              <a:avLst>
                <a:gd name="adj1" fmla="val -43750"/>
                <a:gd name="adj2" fmla="val 70000"/>
              </a:avLst>
            </a:prstGeom>
            <a:noFill/>
            <a:ln w="9525" cap="flat" algn="ctr">
              <a:solidFill>
                <a:srgbClr val="1F497D"/>
              </a:solidFill>
              <a:prstDash val="solid"/>
              <a:miter lim="10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zh-CN" altLang="zh-CN" sz="2800">
                <a:ea typeface="楷体_GB2312" pitchFamily="49" charset="-122"/>
              </a:endParaRPr>
            </a:p>
          </p:txBody>
        </p:sp>
      </p:grpSp>
      <p:grpSp>
        <p:nvGrpSpPr>
          <p:cNvPr id="3993" name="Group 320"/>
          <p:cNvGrpSpPr>
            <a:grpSpLocks/>
          </p:cNvGrpSpPr>
          <p:nvPr/>
        </p:nvGrpSpPr>
        <p:grpSpPr bwMode="auto">
          <a:xfrm>
            <a:off x="227013" y="5341938"/>
            <a:ext cx="7224712" cy="1239837"/>
            <a:chOff x="143" y="3329"/>
            <a:chExt cx="4551" cy="781"/>
          </a:xfrm>
        </p:grpSpPr>
        <p:pic>
          <p:nvPicPr>
            <p:cNvPr id="3994" name="Picture 95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685"/>
            <a:stretch>
              <a:fillRect/>
            </a:stretch>
          </p:blipFill>
          <p:spPr bwMode="auto">
            <a:xfrm>
              <a:off x="143" y="3329"/>
              <a:ext cx="4551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95" name="Text Box 286"/>
            <p:cNvSpPr>
              <a:spLocks noChangeArrowheads="1"/>
            </p:cNvSpPr>
            <p:nvPr/>
          </p:nvSpPr>
          <p:spPr bwMode="auto">
            <a:xfrm>
              <a:off x="2568" y="3797"/>
              <a:ext cx="584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0" rIns="0" bIns="0"/>
            <a:lstStyle/>
            <a:p>
              <a:pPr algn="just"/>
              <a:r>
                <a:rPr lang="zh-CN" altLang="en-US" sz="2400">
                  <a:solidFill>
                    <a:schemeClr val="tx2"/>
                  </a:solidFill>
                </a:rPr>
                <a:t>图 </a:t>
              </a:r>
              <a:r>
                <a:rPr lang="en-US" altLang="zh-CN" sz="2400">
                  <a:solidFill>
                    <a:schemeClr val="tx2"/>
                  </a:solidFill>
                </a:rPr>
                <a:t>3</a:t>
              </a:r>
            </a:p>
          </p:txBody>
        </p:sp>
      </p:grpSp>
      <p:sp>
        <p:nvSpPr>
          <p:cNvPr id="3996" name="Text Box 23"/>
          <p:cNvSpPr>
            <a:spLocks noChangeArrowheads="1"/>
          </p:cNvSpPr>
          <p:nvPr/>
        </p:nvSpPr>
        <p:spPr bwMode="auto">
          <a:xfrm>
            <a:off x="566738" y="1403350"/>
            <a:ext cx="1079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36.9</a:t>
            </a:r>
            <a:r>
              <a:rPr lang="zh-CN" altLang="en-US" sz="36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468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" name="Text Box 2"/>
          <p:cNvSpPr>
            <a:spLocks noChangeArrowheads="1"/>
          </p:cNvSpPr>
          <p:nvPr/>
        </p:nvSpPr>
        <p:spPr bwMode="auto">
          <a:xfrm>
            <a:off x="179388" y="620713"/>
            <a:ext cx="8964612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2">
              <a:spcBef>
                <a:spcPct val="50000"/>
              </a:spcBef>
            </a:pPr>
            <a:r>
              <a:rPr lang="en-US" altLang="zh-CN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5</a:t>
            </a:r>
            <a:r>
              <a:rPr lang="zh-CN" altLang="en-US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．给体温计消毒的正确方法是 </a:t>
            </a:r>
            <a:r>
              <a:rPr lang="en-US" altLang="zh-CN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[    ]</a:t>
            </a:r>
          </a:p>
          <a:p>
            <a:pPr lvl="2">
              <a:spcBef>
                <a:spcPct val="50000"/>
              </a:spcBef>
            </a:pPr>
            <a:r>
              <a:rPr lang="en-US" altLang="zh-CN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A</a:t>
            </a:r>
            <a:r>
              <a:rPr lang="zh-CN" altLang="en-US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．用开水煮  </a:t>
            </a:r>
          </a:p>
          <a:p>
            <a:pPr lvl="2">
              <a:spcBef>
                <a:spcPct val="50000"/>
              </a:spcBef>
            </a:pPr>
            <a:r>
              <a:rPr lang="en-US" altLang="zh-CN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B</a:t>
            </a:r>
            <a:r>
              <a:rPr lang="zh-CN" altLang="en-US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．用酒精灯加热．</a:t>
            </a:r>
          </a:p>
          <a:p>
            <a:pPr lvl="2">
              <a:spcBef>
                <a:spcPct val="50000"/>
              </a:spcBef>
            </a:pPr>
            <a:r>
              <a:rPr lang="en-US" altLang="zh-CN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C</a:t>
            </a:r>
            <a:r>
              <a:rPr lang="zh-CN" altLang="en-US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．用自来水冲洗．</a:t>
            </a:r>
          </a:p>
          <a:p>
            <a:pPr lvl="2">
              <a:spcBef>
                <a:spcPct val="50000"/>
              </a:spcBef>
            </a:pPr>
            <a:r>
              <a:rPr lang="en-US" altLang="zh-CN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D</a:t>
            </a:r>
            <a:r>
              <a:rPr lang="zh-CN" altLang="en-US" sz="40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．用酒精棉花擦．</a:t>
            </a:r>
          </a:p>
          <a:p>
            <a:endParaRPr lang="zh-CN" altLang="en-US" sz="4000">
              <a:solidFill>
                <a:schemeClr val="tx2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000" name="Text Box 3"/>
          <p:cNvSpPr>
            <a:spLocks noChangeArrowheads="1"/>
          </p:cNvSpPr>
          <p:nvPr/>
        </p:nvSpPr>
        <p:spPr bwMode="auto">
          <a:xfrm>
            <a:off x="1547813" y="1196975"/>
            <a:ext cx="8921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4800">
                <a:solidFill>
                  <a:srgbClr val="FF3300"/>
                </a:solidFill>
              </a:rPr>
              <a:t>D</a:t>
            </a:r>
          </a:p>
        </p:txBody>
      </p:sp>
      <p:pic>
        <p:nvPicPr>
          <p:cNvPr id="4001" name="New picture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600" y="12623800"/>
            <a:ext cx="355600" cy="254000"/>
          </a:xfrm>
          <a:prstGeom prst="cube">
            <a:avLst>
              <a:gd name="adj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04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Text Box 2"/>
          <p:cNvSpPr>
            <a:spLocks noChangeArrowheads="1"/>
          </p:cNvSpPr>
          <p:nvPr/>
        </p:nvSpPr>
        <p:spPr bwMode="auto">
          <a:xfrm>
            <a:off x="2051050" y="2205038"/>
            <a:ext cx="5834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zh-CN" altLang="zh-CN" sz="240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2073" name="Text Box 3"/>
          <p:cNvSpPr>
            <a:spLocks noChangeArrowheads="1"/>
          </p:cNvSpPr>
          <p:nvPr/>
        </p:nvSpPr>
        <p:spPr bwMode="auto">
          <a:xfrm>
            <a:off x="990600" y="457200"/>
            <a:ext cx="65532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zh-CN" altLang="en-US" sz="6600" b="1">
                <a:solidFill>
                  <a:srgbClr val="FF3300"/>
                </a:solidFill>
                <a:latin typeface="Times New Roman" pitchFamily="18" charset="0"/>
                <a:ea typeface="宋体" charset="-122"/>
              </a:rPr>
              <a:t>这些天气的变化与什么有关呢</a:t>
            </a:r>
            <a:r>
              <a:rPr lang="en-US" altLang="zh-CN" sz="6600" b="1">
                <a:solidFill>
                  <a:srgbClr val="FF3300"/>
                </a:solidFill>
                <a:latin typeface="Times New Roman" pitchFamily="18" charset="0"/>
                <a:ea typeface="宋体" charset="-122"/>
              </a:rPr>
              <a:t>?</a:t>
            </a:r>
          </a:p>
        </p:txBody>
      </p:sp>
      <p:sp>
        <p:nvSpPr>
          <p:cNvPr id="2074" name="Text Box 4"/>
          <p:cNvSpPr>
            <a:spLocks noChangeArrowheads="1"/>
          </p:cNvSpPr>
          <p:nvPr/>
        </p:nvSpPr>
        <p:spPr bwMode="auto">
          <a:xfrm>
            <a:off x="2916238" y="2349500"/>
            <a:ext cx="35274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9600" b="1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温度</a:t>
            </a:r>
          </a:p>
        </p:txBody>
      </p:sp>
      <p:sp>
        <p:nvSpPr>
          <p:cNvPr id="2075" name="Text Box 5"/>
          <p:cNvSpPr>
            <a:spLocks noChangeArrowheads="1"/>
          </p:cNvSpPr>
          <p:nvPr/>
        </p:nvSpPr>
        <p:spPr bwMode="auto">
          <a:xfrm>
            <a:off x="1116013" y="4149725"/>
            <a:ext cx="73437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同学们思考什么是温度呢</a:t>
            </a:r>
            <a:r>
              <a:rPr lang="en-US" altLang="zh-CN" sz="4800" b="1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6789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7" dur="500" fill="hold"/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4" grpId="0" animBg="1"/>
      <p:bldP spid="20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Text Box 23"/>
          <p:cNvSpPr>
            <a:spLocks noChangeArrowheads="1"/>
          </p:cNvSpPr>
          <p:nvPr/>
        </p:nvSpPr>
        <p:spPr bwMode="auto">
          <a:xfrm>
            <a:off x="558800" y="4346575"/>
            <a:ext cx="7848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热</a:t>
            </a:r>
            <a:r>
              <a:rPr lang="zh-CN" altLang="en-US" sz="36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的物体温度</a:t>
            </a:r>
            <a:r>
              <a:rPr lang="zh-CN" altLang="en-US" sz="36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高</a:t>
            </a:r>
            <a:r>
              <a:rPr lang="zh-CN" altLang="en-US" sz="36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3600" b="1">
                <a:solidFill>
                  <a:srgbClr val="0066CC"/>
                </a:solidFill>
                <a:latin typeface="黑体" pitchFamily="2" charset="-122"/>
                <a:ea typeface="黑体" pitchFamily="2" charset="-122"/>
              </a:rPr>
              <a:t>冷</a:t>
            </a:r>
            <a:r>
              <a:rPr lang="zh-CN" altLang="en-US" sz="36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的物体温度</a:t>
            </a:r>
            <a:r>
              <a:rPr lang="zh-CN" altLang="en-US" sz="3600" b="1">
                <a:solidFill>
                  <a:srgbClr val="0066CC"/>
                </a:solidFill>
                <a:latin typeface="黑体" pitchFamily="2" charset="-122"/>
                <a:ea typeface="黑体" pitchFamily="2" charset="-122"/>
              </a:rPr>
              <a:t>低</a:t>
            </a:r>
            <a:r>
              <a:rPr lang="zh-CN" altLang="en-US" sz="36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。</a:t>
            </a:r>
          </a:p>
        </p:txBody>
      </p:sp>
      <p:sp>
        <p:nvSpPr>
          <p:cNvPr id="2079" name="Text Box 3"/>
          <p:cNvSpPr>
            <a:spLocks noChangeArrowheads="1"/>
          </p:cNvSpPr>
          <p:nvPr/>
        </p:nvSpPr>
        <p:spPr bwMode="auto">
          <a:xfrm>
            <a:off x="250825" y="388938"/>
            <a:ext cx="2520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66CC"/>
                </a:solidFill>
                <a:latin typeface="黑体" pitchFamily="2" charset="-122"/>
                <a:ea typeface="黑体" pitchFamily="2" charset="-122"/>
              </a:rPr>
              <a:t>一、温度</a:t>
            </a:r>
          </a:p>
        </p:txBody>
      </p:sp>
      <p:sp>
        <p:nvSpPr>
          <p:cNvPr id="2080" name="Text Box 23"/>
          <p:cNvSpPr>
            <a:spLocks noChangeArrowheads="1"/>
          </p:cNvSpPr>
          <p:nvPr/>
        </p:nvSpPr>
        <p:spPr bwMode="auto">
          <a:xfrm>
            <a:off x="228600" y="4992688"/>
            <a:ext cx="8686800" cy="119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物理学中通常用</a:t>
            </a:r>
            <a:r>
              <a:rPr lang="zh-CN" altLang="en-US" sz="36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温度</a:t>
            </a:r>
            <a:r>
              <a:rPr lang="zh-CN" altLang="en-US" sz="36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来表示物体的</a:t>
            </a:r>
            <a:r>
              <a:rPr lang="zh-CN" altLang="en-US" sz="36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冷热程度</a:t>
            </a:r>
            <a:r>
              <a:rPr lang="zh-CN" altLang="en-US" sz="36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。</a:t>
            </a:r>
          </a:p>
        </p:txBody>
      </p:sp>
      <p:pic>
        <p:nvPicPr>
          <p:cNvPr id="2081" name="Picture 10" descr="r42p01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r="5025" b="6252"/>
          <a:stretch>
            <a:fillRect/>
          </a:stretch>
        </p:blipFill>
        <p:spPr bwMode="auto">
          <a:xfrm>
            <a:off x="476250" y="1090613"/>
            <a:ext cx="3817938" cy="31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7" descr="雾凇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" t="7419" r="6032" b="10567"/>
          <a:stretch>
            <a:fillRect/>
          </a:stretch>
        </p:blipFill>
        <p:spPr bwMode="auto">
          <a:xfrm>
            <a:off x="4670425" y="1090613"/>
            <a:ext cx="3471863" cy="311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3" name="Text Box 14"/>
          <p:cNvSpPr>
            <a:spLocks noChangeArrowheads="1"/>
          </p:cNvSpPr>
          <p:nvPr/>
        </p:nvSpPr>
        <p:spPr bwMode="auto">
          <a:xfrm>
            <a:off x="7858125" y="4822825"/>
            <a:ext cx="163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zh-CN" sz="2800"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1054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" dur="1000" fill="hold"/>
                                        <p:tgtEl>
                                          <p:spTgt spid="2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15" dur="1000" fill="hold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20" dur="1000" fill="hold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28" dur="1000" fill="hold"/>
                                        <p:tgtEl>
                                          <p:spTgt spid="2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36" dur="1000" fill="hold"/>
                                        <p:tgtEl>
                                          <p:spTgt spid="2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Text Box 23"/>
          <p:cNvSpPr>
            <a:spLocks noChangeArrowheads="1"/>
          </p:cNvSpPr>
          <p:nvPr/>
        </p:nvSpPr>
        <p:spPr bwMode="auto">
          <a:xfrm>
            <a:off x="296863" y="5270500"/>
            <a:ext cx="814705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rgbClr val="0D0D0D"/>
                </a:solidFill>
                <a:latin typeface="楷体_GB2312" pitchFamily="49" charset="-122"/>
                <a:ea typeface="黑体" pitchFamily="2" charset="-122"/>
              </a:rPr>
              <a:t>过一会儿，再把双手同时放入温水中。两只手对</a:t>
            </a:r>
            <a:r>
              <a:rPr lang="zh-CN" altLang="en-US" sz="2800" b="1">
                <a:solidFill>
                  <a:srgbClr val="0D0D0D"/>
                </a:solidFill>
                <a:latin typeface="宋体" charset="-122"/>
                <a:ea typeface="黑体" pitchFamily="2" charset="-122"/>
              </a:rPr>
              <a:t>“</a:t>
            </a:r>
            <a:r>
              <a:rPr lang="zh-CN" altLang="en-US" sz="2800" b="1">
                <a:solidFill>
                  <a:srgbClr val="0D0D0D"/>
                </a:solidFill>
                <a:latin typeface="楷体_GB2312" pitchFamily="49" charset="-122"/>
                <a:ea typeface="黑体" pitchFamily="2" charset="-122"/>
              </a:rPr>
              <a:t>温水</a:t>
            </a:r>
            <a:r>
              <a:rPr lang="zh-CN" altLang="en-US" sz="2800" b="1">
                <a:solidFill>
                  <a:srgbClr val="0D0D0D"/>
                </a:solidFill>
                <a:latin typeface="宋体" charset="-122"/>
                <a:ea typeface="黑体" pitchFamily="2" charset="-122"/>
              </a:rPr>
              <a:t>”</a:t>
            </a:r>
            <a:r>
              <a:rPr lang="zh-CN" altLang="en-US" sz="2800" b="1">
                <a:solidFill>
                  <a:srgbClr val="0D0D0D"/>
                </a:solidFill>
                <a:latin typeface="楷体_GB2312" pitchFamily="49" charset="-122"/>
                <a:ea typeface="黑体" pitchFamily="2" charset="-122"/>
              </a:rPr>
              <a:t>的感觉相同吗？</a:t>
            </a:r>
          </a:p>
        </p:txBody>
      </p:sp>
      <p:pic>
        <p:nvPicPr>
          <p:cNvPr id="2087" name="Picture 12" descr="温度比较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1249363"/>
            <a:ext cx="2970213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8" name="Picture 13" descr="温度比较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1250950"/>
            <a:ext cx="2789238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9" name="Text Box 23"/>
          <p:cNvSpPr>
            <a:spLocks noChangeArrowheads="1"/>
          </p:cNvSpPr>
          <p:nvPr/>
        </p:nvSpPr>
        <p:spPr bwMode="auto">
          <a:xfrm>
            <a:off x="385763" y="4194175"/>
            <a:ext cx="818991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D0D0D"/>
                </a:solidFill>
                <a:latin typeface="楷体_GB2312" pitchFamily="49" charset="-122"/>
                <a:ea typeface="黑体" pitchFamily="2" charset="-122"/>
              </a:rPr>
              <a:t>如上图所示，把两只手分别放入热水和冷水中。</a:t>
            </a:r>
          </a:p>
        </p:txBody>
      </p:sp>
      <p:sp>
        <p:nvSpPr>
          <p:cNvPr id="2090" name="Text Box 23"/>
          <p:cNvSpPr>
            <a:spLocks noChangeArrowheads="1"/>
          </p:cNvSpPr>
          <p:nvPr/>
        </p:nvSpPr>
        <p:spPr bwMode="auto">
          <a:xfrm>
            <a:off x="341313" y="998538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试一试</a:t>
            </a:r>
          </a:p>
        </p:txBody>
      </p:sp>
      <p:sp>
        <p:nvSpPr>
          <p:cNvPr id="2091" name="Text Box 3"/>
          <p:cNvSpPr>
            <a:spLocks noChangeArrowheads="1"/>
          </p:cNvSpPr>
          <p:nvPr/>
        </p:nvSpPr>
        <p:spPr bwMode="auto">
          <a:xfrm>
            <a:off x="296863" y="279400"/>
            <a:ext cx="252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66CC"/>
                </a:solidFill>
                <a:latin typeface="宋体" charset="-122"/>
                <a:ea typeface="黑体" pitchFamily="2" charset="-122"/>
              </a:rPr>
              <a:t>一、温度</a:t>
            </a:r>
          </a:p>
        </p:txBody>
      </p:sp>
    </p:spTree>
    <p:extLst>
      <p:ext uri="{BB962C8B-B14F-4D97-AF65-F5344CB8AC3E}">
        <p14:creationId xmlns:p14="http://schemas.microsoft.com/office/powerpoint/2010/main" val="4052329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" dur="1000" fill="hold"/>
                                        <p:tgtEl>
                                          <p:spTgt spid="2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15" dur="1000" fill="hold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23" dur="1000" fill="hold"/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31" dur="1000" fill="hold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39" dur="1000" fill="hold"/>
                                        <p:tgtEl>
                                          <p:spTgt spid="2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Text Box 3"/>
          <p:cNvSpPr>
            <a:spLocks noChangeArrowheads="1"/>
          </p:cNvSpPr>
          <p:nvPr/>
        </p:nvSpPr>
        <p:spPr bwMode="auto">
          <a:xfrm>
            <a:off x="476250" y="323850"/>
            <a:ext cx="2952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66CC"/>
                </a:solidFill>
                <a:latin typeface="黑体" pitchFamily="2" charset="-122"/>
                <a:ea typeface="黑体" pitchFamily="2" charset="-122"/>
              </a:rPr>
              <a:t>二、温度计</a:t>
            </a:r>
          </a:p>
        </p:txBody>
      </p:sp>
      <p:sp>
        <p:nvSpPr>
          <p:cNvPr id="2095" name="Text Box 23"/>
          <p:cNvSpPr>
            <a:spLocks noChangeArrowheads="1"/>
          </p:cNvSpPr>
          <p:nvPr/>
        </p:nvSpPr>
        <p:spPr bwMode="auto">
          <a:xfrm>
            <a:off x="341313" y="1268413"/>
            <a:ext cx="623887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0D0D0D"/>
                </a:solidFill>
                <a:latin typeface="宋体" charset="-122"/>
                <a:ea typeface="黑体" pitchFamily="2" charset="-122"/>
              </a:rPr>
              <a:t>自制温度计：</a:t>
            </a:r>
          </a:p>
          <a:p>
            <a:pPr>
              <a:lnSpc>
                <a:spcPct val="125000"/>
              </a:lnSpc>
            </a:pPr>
            <a:r>
              <a:rPr lang="zh-CN" altLang="en-US" sz="4400" b="1">
                <a:solidFill>
                  <a:srgbClr val="0D0D0D"/>
                </a:solidFill>
                <a:latin typeface="宋体" charset="-122"/>
                <a:ea typeface="黑体" pitchFamily="2" charset="-122"/>
              </a:rPr>
              <a:t>　在小瓶里装满带颜色的水。给小瓶配一个橡皮塞，橡皮塞上插进一根细玻璃管，使橡皮塞塞住瓶口。</a:t>
            </a:r>
          </a:p>
        </p:txBody>
      </p:sp>
      <p:grpSp>
        <p:nvGrpSpPr>
          <p:cNvPr id="2096" name="Group 31"/>
          <p:cNvGrpSpPr>
            <a:grpSpLocks/>
          </p:cNvGrpSpPr>
          <p:nvPr/>
        </p:nvGrpSpPr>
        <p:grpSpPr bwMode="auto">
          <a:xfrm>
            <a:off x="7137400" y="1628775"/>
            <a:ext cx="1574800" cy="4679950"/>
            <a:chOff x="4496" y="1678"/>
            <a:chExt cx="575" cy="1908"/>
          </a:xfrm>
        </p:grpSpPr>
        <p:sp>
          <p:nvSpPr>
            <p:cNvPr id="2097" name="Rectangle 24"/>
            <p:cNvSpPr>
              <a:spLocks noChangeArrowheads="1"/>
            </p:cNvSpPr>
            <p:nvPr/>
          </p:nvSpPr>
          <p:spPr bwMode="auto">
            <a:xfrm>
              <a:off x="4752" y="2415"/>
              <a:ext cx="56" cy="256"/>
            </a:xfrm>
            <a:prstGeom prst="rect">
              <a:avLst/>
            </a:prstGeom>
            <a:solidFill>
              <a:srgbClr val="FF0000">
                <a:alpha val="4784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2098" name="AutoShape 25"/>
            <p:cNvSpPr>
              <a:spLocks noChangeArrowheads="1"/>
            </p:cNvSpPr>
            <p:nvPr/>
          </p:nvSpPr>
          <p:spPr bwMode="auto">
            <a:xfrm>
              <a:off x="4496" y="2836"/>
              <a:ext cx="575" cy="750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47842"/>
              </a:srgbClr>
            </a:solidFill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099" name="Line 26"/>
            <p:cNvSpPr>
              <a:spLocks noChangeShapeType="1"/>
            </p:cNvSpPr>
            <p:nvPr/>
          </p:nvSpPr>
          <p:spPr bwMode="auto">
            <a:xfrm flipH="1">
              <a:off x="4747" y="1678"/>
              <a:ext cx="0" cy="1601"/>
            </a:xfrm>
            <a:prstGeom prst="line">
              <a:avLst/>
            </a:prstGeom>
            <a:noFill/>
            <a:ln w="254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0" name="Line 27"/>
            <p:cNvSpPr>
              <a:spLocks noChangeShapeType="1"/>
            </p:cNvSpPr>
            <p:nvPr/>
          </p:nvSpPr>
          <p:spPr bwMode="auto">
            <a:xfrm flipH="1">
              <a:off x="4816" y="1678"/>
              <a:ext cx="0" cy="1601"/>
            </a:xfrm>
            <a:prstGeom prst="line">
              <a:avLst/>
            </a:prstGeom>
            <a:noFill/>
            <a:ln w="254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1" name="AutoShape 28"/>
            <p:cNvSpPr>
              <a:spLocks noChangeArrowheads="1"/>
            </p:cNvSpPr>
            <p:nvPr/>
          </p:nvSpPr>
          <p:spPr bwMode="auto">
            <a:xfrm>
              <a:off x="4558" y="2669"/>
              <a:ext cx="443" cy="54"/>
            </a:xfrm>
            <a:prstGeom prst="flowChartTerminator">
              <a:avLst/>
            </a:prstGeom>
            <a:solidFill>
              <a:srgbClr val="996633"/>
            </a:solidFill>
            <a:ln w="9525" cap="flat" algn="ctr">
              <a:solidFill>
                <a:srgbClr val="000000"/>
              </a:solidFill>
              <a:prstDash val="solid"/>
              <a:miter lim="10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102" name="Rectangle 29"/>
            <p:cNvSpPr>
              <a:spLocks noChangeArrowheads="1"/>
            </p:cNvSpPr>
            <p:nvPr/>
          </p:nvSpPr>
          <p:spPr bwMode="auto">
            <a:xfrm>
              <a:off x="4645" y="2725"/>
              <a:ext cx="283" cy="114"/>
            </a:xfrm>
            <a:prstGeom prst="rect">
              <a:avLst/>
            </a:prstGeom>
            <a:solidFill>
              <a:srgbClr val="FF0000">
                <a:alpha val="47058"/>
              </a:srgbClr>
            </a:solidFill>
            <a:ln w="9525" cap="flat" algn="ctr">
              <a:solidFill>
                <a:srgbClr val="000000"/>
              </a:solidFill>
              <a:prstDash val="solid"/>
              <a:miter lim="10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103" name="Rectangle 30"/>
            <p:cNvSpPr>
              <a:spLocks noChangeArrowheads="1"/>
            </p:cNvSpPr>
            <p:nvPr/>
          </p:nvSpPr>
          <p:spPr bwMode="auto">
            <a:xfrm>
              <a:off x="4638" y="2727"/>
              <a:ext cx="283" cy="57"/>
            </a:xfrm>
            <a:prstGeom prst="rect">
              <a:avLst/>
            </a:prstGeom>
            <a:solidFill>
              <a:srgbClr val="996633"/>
            </a:solidFill>
            <a:ln w="9525" cap="flat" algn="ctr">
              <a:solidFill>
                <a:srgbClr val="000000"/>
              </a:solidFill>
              <a:prstDash val="solid"/>
              <a:miter lim="10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zh-CN"/>
            </a:p>
          </p:txBody>
        </p:sp>
      </p:grpSp>
    </p:spTree>
    <p:extLst>
      <p:ext uri="{BB962C8B-B14F-4D97-AF65-F5344CB8AC3E}">
        <p14:creationId xmlns:p14="http://schemas.microsoft.com/office/powerpoint/2010/main" val="8953967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" dur="1000" fill="hold"/>
                                        <p:tgtEl>
                                          <p:spTgt spid="2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15" dur="1000" fill="hold"/>
                                        <p:tgtEl>
                                          <p:spTgt spid="2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23" dur="1000" fill="hold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31" dur="1000" fill="hold"/>
                                        <p:tgtEl>
                                          <p:spTgt spid="2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6" name="Group 59"/>
          <p:cNvGrpSpPr>
            <a:grpSpLocks/>
          </p:cNvGrpSpPr>
          <p:nvPr/>
        </p:nvGrpSpPr>
        <p:grpSpPr bwMode="auto">
          <a:xfrm>
            <a:off x="296863" y="3722688"/>
            <a:ext cx="2619375" cy="3062287"/>
            <a:chOff x="591" y="2535"/>
            <a:chExt cx="1182" cy="1503"/>
          </a:xfrm>
        </p:grpSpPr>
        <p:sp>
          <p:nvSpPr>
            <p:cNvPr id="2107" name="Text Box 35"/>
            <p:cNvSpPr>
              <a:spLocks noChangeArrowheads="1"/>
            </p:cNvSpPr>
            <p:nvPr/>
          </p:nvSpPr>
          <p:spPr bwMode="auto">
            <a:xfrm>
              <a:off x="899" y="3701"/>
              <a:ext cx="733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/>
              <a:r>
                <a:rPr lang="zh-CN" altLang="en-US" sz="2000">
                  <a:solidFill>
                    <a:srgbClr val="FF0000"/>
                  </a:solidFill>
                  <a:latin typeface="黑体" pitchFamily="2" charset="-122"/>
                  <a:ea typeface="黑体" pitchFamily="2" charset="-122"/>
                </a:rPr>
                <a:t>热水</a:t>
              </a:r>
            </a:p>
          </p:txBody>
        </p:sp>
        <p:grpSp>
          <p:nvGrpSpPr>
            <p:cNvPr id="2108" name="Group 44"/>
            <p:cNvGrpSpPr>
              <a:grpSpLocks/>
            </p:cNvGrpSpPr>
            <p:nvPr/>
          </p:nvGrpSpPr>
          <p:grpSpPr bwMode="auto">
            <a:xfrm>
              <a:off x="591" y="2535"/>
              <a:ext cx="1182" cy="1184"/>
              <a:chOff x="1111" y="1752"/>
              <a:chExt cx="1751" cy="1674"/>
            </a:xfrm>
          </p:grpSpPr>
          <p:grpSp>
            <p:nvGrpSpPr>
              <p:cNvPr id="2109" name="xjhzja8"/>
              <p:cNvGrpSpPr>
                <a:grpSpLocks/>
              </p:cNvGrpSpPr>
              <p:nvPr/>
            </p:nvGrpSpPr>
            <p:grpSpPr bwMode="auto">
              <a:xfrm>
                <a:off x="1111" y="1752"/>
                <a:ext cx="1751" cy="1674"/>
                <a:chOff x="7740" y="816"/>
                <a:chExt cx="1740" cy="1890"/>
              </a:xfrm>
            </p:grpSpPr>
            <p:sp>
              <p:nvSpPr>
                <p:cNvPr id="2110" name="AutoShape 14" descr="横虚线"/>
                <p:cNvSpPr>
                  <a:spLocks noChangeArrowheads="1"/>
                </p:cNvSpPr>
                <p:nvPr/>
              </p:nvSpPr>
              <p:spPr bwMode="auto">
                <a:xfrm>
                  <a:off x="7965" y="1746"/>
                  <a:ext cx="1440" cy="960"/>
                </a:xfrm>
                <a:prstGeom prst="flowChartAlternateProcess">
                  <a:avLst/>
                </a:prstGeom>
                <a:noFill/>
                <a:ln w="25400" cap="flat" algn="ctr">
                  <a:solidFill>
                    <a:srgbClr val="000000"/>
                  </a:solidFill>
                  <a:prstDash val="solid"/>
                  <a:miter lim="10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2111" name="Freeform 15"/>
                <p:cNvSpPr>
                  <a:spLocks/>
                </p:cNvSpPr>
                <p:nvPr/>
              </p:nvSpPr>
              <p:spPr bwMode="auto">
                <a:xfrm>
                  <a:off x="7740" y="816"/>
                  <a:ext cx="1740" cy="1129"/>
                </a:xfrm>
                <a:custGeom>
                  <a:avLst/>
                  <a:gdLst>
                    <a:gd name="T0" fmla="*/ 225 w 1740"/>
                    <a:gd name="T1" fmla="*/ 1129 h 1129"/>
                    <a:gd name="T2" fmla="*/ 225 w 1740"/>
                    <a:gd name="T3" fmla="*/ 360 h 1129"/>
                    <a:gd name="T4" fmla="*/ 225 w 1740"/>
                    <a:gd name="T5" fmla="*/ 180 h 1129"/>
                    <a:gd name="T6" fmla="*/ 0 w 1740"/>
                    <a:gd name="T7" fmla="*/ 45 h 1129"/>
                    <a:gd name="T8" fmla="*/ 285 w 1740"/>
                    <a:gd name="T9" fmla="*/ 0 h 1129"/>
                    <a:gd name="T10" fmla="*/ 1740 w 1740"/>
                    <a:gd name="T11" fmla="*/ 0 h 1129"/>
                    <a:gd name="T12" fmla="*/ 1665 w 1740"/>
                    <a:gd name="T13" fmla="*/ 120 h 1129"/>
                    <a:gd name="T14" fmla="*/ 1665 w 1740"/>
                    <a:gd name="T15" fmla="*/ 1129 h 1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40" h="1129">
                      <a:moveTo>
                        <a:pt x="225" y="1129"/>
                      </a:moveTo>
                      <a:lnTo>
                        <a:pt x="225" y="360"/>
                      </a:lnTo>
                      <a:lnTo>
                        <a:pt x="225" y="180"/>
                      </a:lnTo>
                      <a:lnTo>
                        <a:pt x="0" y="45"/>
                      </a:lnTo>
                      <a:lnTo>
                        <a:pt x="285" y="0"/>
                      </a:lnTo>
                      <a:lnTo>
                        <a:pt x="1740" y="0"/>
                      </a:lnTo>
                      <a:lnTo>
                        <a:pt x="1665" y="120"/>
                      </a:lnTo>
                      <a:lnTo>
                        <a:pt x="1665" y="1129"/>
                      </a:lnTo>
                    </a:path>
                  </a:pathLst>
                </a:custGeom>
                <a:solidFill>
                  <a:srgbClr val="FFFFFF"/>
                </a:solidFill>
                <a:ln w="254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sp>
            <p:nvSpPr>
              <p:cNvPr id="2112" name="Rectangle 16" descr="横虚线"/>
              <p:cNvSpPr>
                <a:spLocks noChangeArrowheads="1"/>
              </p:cNvSpPr>
              <p:nvPr/>
            </p:nvSpPr>
            <p:spPr bwMode="auto">
              <a:xfrm>
                <a:off x="1378" y="2373"/>
                <a:ext cx="1370" cy="10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2113" name="Freeform 36"/>
              <p:cNvSpPr>
                <a:spLocks/>
              </p:cNvSpPr>
              <p:nvPr/>
            </p:nvSpPr>
            <p:spPr bwMode="auto">
              <a:xfrm>
                <a:off x="1876" y="1797"/>
                <a:ext cx="97" cy="499"/>
              </a:xfrm>
              <a:custGeom>
                <a:avLst/>
                <a:gdLst>
                  <a:gd name="T0" fmla="*/ 45 w 97"/>
                  <a:gd name="T1" fmla="*/ 0 h 499"/>
                  <a:gd name="T2" fmla="*/ 90 w 97"/>
                  <a:gd name="T3" fmla="*/ 181 h 499"/>
                  <a:gd name="T4" fmla="*/ 0 w 97"/>
                  <a:gd name="T5" fmla="*/ 272 h 499"/>
                  <a:gd name="T6" fmla="*/ 90 w 97"/>
                  <a:gd name="T7" fmla="*/ 49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499">
                    <a:moveTo>
                      <a:pt x="45" y="0"/>
                    </a:moveTo>
                    <a:cubicBezTo>
                      <a:pt x="71" y="68"/>
                      <a:pt x="97" y="136"/>
                      <a:pt x="90" y="181"/>
                    </a:cubicBezTo>
                    <a:cubicBezTo>
                      <a:pt x="83" y="226"/>
                      <a:pt x="0" y="219"/>
                      <a:pt x="0" y="272"/>
                    </a:cubicBezTo>
                    <a:cubicBezTo>
                      <a:pt x="0" y="325"/>
                      <a:pt x="45" y="412"/>
                      <a:pt x="90" y="499"/>
                    </a:cubicBezTo>
                  </a:path>
                </a:pathLst>
              </a:custGeom>
              <a:noFill/>
              <a:ln w="25400" cap="flat" algn="ctr">
                <a:solidFill>
                  <a:srgbClr val="808080"/>
                </a:solidFill>
                <a:prstDash val="sysDot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2114" name="Freeform 37"/>
              <p:cNvSpPr>
                <a:spLocks/>
              </p:cNvSpPr>
              <p:nvPr/>
            </p:nvSpPr>
            <p:spPr bwMode="auto">
              <a:xfrm>
                <a:off x="2216" y="1810"/>
                <a:ext cx="136" cy="499"/>
              </a:xfrm>
              <a:custGeom>
                <a:avLst/>
                <a:gdLst>
                  <a:gd name="T0" fmla="*/ 136 w 136"/>
                  <a:gd name="T1" fmla="*/ 0 h 499"/>
                  <a:gd name="T2" fmla="*/ 45 w 136"/>
                  <a:gd name="T3" fmla="*/ 136 h 499"/>
                  <a:gd name="T4" fmla="*/ 91 w 136"/>
                  <a:gd name="T5" fmla="*/ 318 h 499"/>
                  <a:gd name="T6" fmla="*/ 0 w 136"/>
                  <a:gd name="T7" fmla="*/ 49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499">
                    <a:moveTo>
                      <a:pt x="136" y="0"/>
                    </a:moveTo>
                    <a:cubicBezTo>
                      <a:pt x="94" y="41"/>
                      <a:pt x="52" y="83"/>
                      <a:pt x="45" y="136"/>
                    </a:cubicBezTo>
                    <a:cubicBezTo>
                      <a:pt x="38" y="189"/>
                      <a:pt x="99" y="258"/>
                      <a:pt x="91" y="318"/>
                    </a:cubicBezTo>
                    <a:cubicBezTo>
                      <a:pt x="83" y="378"/>
                      <a:pt x="41" y="438"/>
                      <a:pt x="0" y="499"/>
                    </a:cubicBezTo>
                  </a:path>
                </a:pathLst>
              </a:custGeom>
              <a:noFill/>
              <a:ln w="25400" cap="flat" algn="ctr">
                <a:solidFill>
                  <a:srgbClr val="808080"/>
                </a:solidFill>
                <a:prstDash val="sysDot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2115" name="Freeform 40"/>
              <p:cNvSpPr>
                <a:spLocks/>
              </p:cNvSpPr>
              <p:nvPr/>
            </p:nvSpPr>
            <p:spPr bwMode="auto">
              <a:xfrm>
                <a:off x="1459" y="1842"/>
                <a:ext cx="196" cy="499"/>
              </a:xfrm>
              <a:custGeom>
                <a:avLst/>
                <a:gdLst>
                  <a:gd name="T0" fmla="*/ 0 w 196"/>
                  <a:gd name="T1" fmla="*/ 0 h 499"/>
                  <a:gd name="T2" fmla="*/ 90 w 196"/>
                  <a:gd name="T3" fmla="*/ 91 h 499"/>
                  <a:gd name="T4" fmla="*/ 90 w 196"/>
                  <a:gd name="T5" fmla="*/ 227 h 499"/>
                  <a:gd name="T6" fmla="*/ 181 w 196"/>
                  <a:gd name="T7" fmla="*/ 363 h 499"/>
                  <a:gd name="T8" fmla="*/ 181 w 196"/>
                  <a:gd name="T9" fmla="*/ 49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499">
                    <a:moveTo>
                      <a:pt x="0" y="0"/>
                    </a:moveTo>
                    <a:cubicBezTo>
                      <a:pt x="37" y="26"/>
                      <a:pt x="75" y="53"/>
                      <a:pt x="90" y="91"/>
                    </a:cubicBezTo>
                    <a:cubicBezTo>
                      <a:pt x="105" y="129"/>
                      <a:pt x="75" y="182"/>
                      <a:pt x="90" y="227"/>
                    </a:cubicBezTo>
                    <a:cubicBezTo>
                      <a:pt x="105" y="272"/>
                      <a:pt x="166" y="318"/>
                      <a:pt x="181" y="363"/>
                    </a:cubicBezTo>
                    <a:cubicBezTo>
                      <a:pt x="196" y="408"/>
                      <a:pt x="188" y="453"/>
                      <a:pt x="181" y="499"/>
                    </a:cubicBezTo>
                  </a:path>
                </a:pathLst>
              </a:custGeom>
              <a:noFill/>
              <a:ln w="25400" cap="flat" algn="ctr">
                <a:solidFill>
                  <a:srgbClr val="808080"/>
                </a:solidFill>
                <a:prstDash val="sysDot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2116" name="Freeform 43"/>
              <p:cNvSpPr>
                <a:spLocks/>
              </p:cNvSpPr>
              <p:nvPr/>
            </p:nvSpPr>
            <p:spPr bwMode="auto">
              <a:xfrm flipH="1">
                <a:off x="2472" y="1933"/>
                <a:ext cx="181" cy="363"/>
              </a:xfrm>
              <a:custGeom>
                <a:avLst/>
                <a:gdLst>
                  <a:gd name="T0" fmla="*/ 0 w 181"/>
                  <a:gd name="T1" fmla="*/ 0 h 363"/>
                  <a:gd name="T2" fmla="*/ 91 w 181"/>
                  <a:gd name="T3" fmla="*/ 91 h 363"/>
                  <a:gd name="T4" fmla="*/ 91 w 181"/>
                  <a:gd name="T5" fmla="*/ 227 h 363"/>
                  <a:gd name="T6" fmla="*/ 181 w 181"/>
                  <a:gd name="T7" fmla="*/ 363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363">
                    <a:moveTo>
                      <a:pt x="0" y="0"/>
                    </a:moveTo>
                    <a:cubicBezTo>
                      <a:pt x="38" y="26"/>
                      <a:pt x="76" y="53"/>
                      <a:pt x="91" y="91"/>
                    </a:cubicBezTo>
                    <a:cubicBezTo>
                      <a:pt x="106" y="129"/>
                      <a:pt x="76" y="182"/>
                      <a:pt x="91" y="227"/>
                    </a:cubicBezTo>
                    <a:cubicBezTo>
                      <a:pt x="106" y="272"/>
                      <a:pt x="143" y="317"/>
                      <a:pt x="181" y="363"/>
                    </a:cubicBezTo>
                  </a:path>
                </a:pathLst>
              </a:custGeom>
              <a:noFill/>
              <a:ln w="25400" cap="flat" algn="ctr">
                <a:solidFill>
                  <a:srgbClr val="808080"/>
                </a:solidFill>
                <a:prstDash val="sysDot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</p:grpSp>
      </p:grpSp>
      <p:grpSp>
        <p:nvGrpSpPr>
          <p:cNvPr id="2117" name="Group 60"/>
          <p:cNvGrpSpPr>
            <a:grpSpLocks/>
          </p:cNvGrpSpPr>
          <p:nvPr/>
        </p:nvGrpSpPr>
        <p:grpSpPr bwMode="auto">
          <a:xfrm>
            <a:off x="3086100" y="3716338"/>
            <a:ext cx="2746375" cy="3062287"/>
            <a:chOff x="2426" y="2523"/>
            <a:chExt cx="1182" cy="1503"/>
          </a:xfrm>
        </p:grpSpPr>
        <p:grpSp>
          <p:nvGrpSpPr>
            <p:cNvPr id="2118" name="Group 54"/>
            <p:cNvGrpSpPr>
              <a:grpSpLocks/>
            </p:cNvGrpSpPr>
            <p:nvPr/>
          </p:nvGrpSpPr>
          <p:grpSpPr bwMode="auto">
            <a:xfrm>
              <a:off x="2426" y="2523"/>
              <a:ext cx="1182" cy="1184"/>
              <a:chOff x="3016" y="1752"/>
              <a:chExt cx="1663" cy="1590"/>
            </a:xfrm>
          </p:grpSpPr>
          <p:grpSp>
            <p:nvGrpSpPr>
              <p:cNvPr id="2119" name="xjhzja8"/>
              <p:cNvGrpSpPr>
                <a:grpSpLocks/>
              </p:cNvGrpSpPr>
              <p:nvPr/>
            </p:nvGrpSpPr>
            <p:grpSpPr bwMode="auto">
              <a:xfrm>
                <a:off x="3016" y="1752"/>
                <a:ext cx="1663" cy="1590"/>
                <a:chOff x="7740" y="816"/>
                <a:chExt cx="1740" cy="1890"/>
              </a:xfrm>
            </p:grpSpPr>
            <p:sp>
              <p:nvSpPr>
                <p:cNvPr id="2120" name="AutoShape 47" descr="横虚线"/>
                <p:cNvSpPr>
                  <a:spLocks noChangeArrowheads="1"/>
                </p:cNvSpPr>
                <p:nvPr/>
              </p:nvSpPr>
              <p:spPr bwMode="auto">
                <a:xfrm>
                  <a:off x="7965" y="1746"/>
                  <a:ext cx="1440" cy="960"/>
                </a:xfrm>
                <a:prstGeom prst="flowChartAlternateProcess">
                  <a:avLst/>
                </a:prstGeom>
                <a:noFill/>
                <a:ln w="25400" cap="flat" algn="ctr">
                  <a:solidFill>
                    <a:srgbClr val="000000"/>
                  </a:solidFill>
                  <a:prstDash val="solid"/>
                  <a:miter lim="10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2121" name="Freeform 48"/>
                <p:cNvSpPr>
                  <a:spLocks/>
                </p:cNvSpPr>
                <p:nvPr/>
              </p:nvSpPr>
              <p:spPr bwMode="auto">
                <a:xfrm>
                  <a:off x="7740" y="816"/>
                  <a:ext cx="1740" cy="1129"/>
                </a:xfrm>
                <a:custGeom>
                  <a:avLst/>
                  <a:gdLst>
                    <a:gd name="T0" fmla="*/ 225 w 1740"/>
                    <a:gd name="T1" fmla="*/ 1129 h 1129"/>
                    <a:gd name="T2" fmla="*/ 225 w 1740"/>
                    <a:gd name="T3" fmla="*/ 360 h 1129"/>
                    <a:gd name="T4" fmla="*/ 225 w 1740"/>
                    <a:gd name="T5" fmla="*/ 180 h 1129"/>
                    <a:gd name="T6" fmla="*/ 0 w 1740"/>
                    <a:gd name="T7" fmla="*/ 45 h 1129"/>
                    <a:gd name="T8" fmla="*/ 285 w 1740"/>
                    <a:gd name="T9" fmla="*/ 0 h 1129"/>
                    <a:gd name="T10" fmla="*/ 1740 w 1740"/>
                    <a:gd name="T11" fmla="*/ 0 h 1129"/>
                    <a:gd name="T12" fmla="*/ 1665 w 1740"/>
                    <a:gd name="T13" fmla="*/ 120 h 1129"/>
                    <a:gd name="T14" fmla="*/ 1665 w 1740"/>
                    <a:gd name="T15" fmla="*/ 1129 h 1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40" h="1129">
                      <a:moveTo>
                        <a:pt x="225" y="1129"/>
                      </a:moveTo>
                      <a:lnTo>
                        <a:pt x="225" y="360"/>
                      </a:lnTo>
                      <a:lnTo>
                        <a:pt x="225" y="180"/>
                      </a:lnTo>
                      <a:lnTo>
                        <a:pt x="0" y="45"/>
                      </a:lnTo>
                      <a:lnTo>
                        <a:pt x="285" y="0"/>
                      </a:lnTo>
                      <a:lnTo>
                        <a:pt x="1740" y="0"/>
                      </a:lnTo>
                      <a:lnTo>
                        <a:pt x="1665" y="120"/>
                      </a:lnTo>
                      <a:lnTo>
                        <a:pt x="1665" y="1129"/>
                      </a:lnTo>
                    </a:path>
                  </a:pathLst>
                </a:custGeom>
                <a:solidFill>
                  <a:srgbClr val="FFFFFF"/>
                </a:solidFill>
                <a:ln w="254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sp>
            <p:nvSpPr>
              <p:cNvPr id="2122" name="Rectangle 49" descr="横虚线"/>
              <p:cNvSpPr>
                <a:spLocks noChangeArrowheads="1"/>
              </p:cNvSpPr>
              <p:nvPr/>
            </p:nvSpPr>
            <p:spPr bwMode="auto">
              <a:xfrm>
                <a:off x="3270" y="2342"/>
                <a:ext cx="1301" cy="97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</p:grpSp>
        <p:sp>
          <p:nvSpPr>
            <p:cNvPr id="2123" name="Text Box 55"/>
            <p:cNvSpPr>
              <a:spLocks noChangeArrowheads="1"/>
            </p:cNvSpPr>
            <p:nvPr/>
          </p:nvSpPr>
          <p:spPr bwMode="auto">
            <a:xfrm>
              <a:off x="2790" y="3689"/>
              <a:ext cx="713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/>
              <a:r>
                <a:rPr lang="zh-CN" altLang="en-US" sz="2000">
                  <a:solidFill>
                    <a:srgbClr val="0066CC"/>
                  </a:solidFill>
                  <a:latin typeface="黑体" pitchFamily="2" charset="-122"/>
                  <a:ea typeface="黑体" pitchFamily="2" charset="-122"/>
                </a:rPr>
                <a:t>冷水</a:t>
              </a:r>
            </a:p>
          </p:txBody>
        </p:sp>
      </p:grpSp>
      <p:sp>
        <p:nvSpPr>
          <p:cNvPr id="2124" name="Text Box 23"/>
          <p:cNvSpPr>
            <a:spLocks noChangeArrowheads="1"/>
          </p:cNvSpPr>
          <p:nvPr/>
        </p:nvSpPr>
        <p:spPr bwMode="auto">
          <a:xfrm>
            <a:off x="206375" y="368300"/>
            <a:ext cx="86868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5000"/>
              </a:lnSpc>
            </a:pPr>
            <a:r>
              <a:rPr lang="zh-CN" altLang="en-US" sz="4000" b="1">
                <a:solidFill>
                  <a:srgbClr val="0D0D0D"/>
                </a:solidFill>
                <a:latin typeface="楷体_GB2312" pitchFamily="49" charset="-122"/>
                <a:ea typeface="黑体" pitchFamily="2" charset="-122"/>
              </a:rPr>
              <a:t>　　将小瓶放入热水中，观察细管中水柱的位置；</a:t>
            </a:r>
          </a:p>
          <a:p>
            <a:pPr>
              <a:lnSpc>
                <a:spcPct val="125000"/>
              </a:lnSpc>
            </a:pPr>
            <a:r>
              <a:rPr lang="zh-CN" altLang="en-US" sz="4000" b="1">
                <a:solidFill>
                  <a:srgbClr val="0D0D0D"/>
                </a:solidFill>
                <a:latin typeface="楷体_GB2312" pitchFamily="49" charset="-122"/>
                <a:ea typeface="黑体" pitchFamily="2" charset="-122"/>
              </a:rPr>
              <a:t>　　然后把小瓶放入冷水中，观察细管中水柱的位置。</a:t>
            </a:r>
          </a:p>
        </p:txBody>
      </p:sp>
      <p:grpSp>
        <p:nvGrpSpPr>
          <p:cNvPr id="2125" name="Group 63"/>
          <p:cNvGrpSpPr>
            <a:grpSpLocks/>
          </p:cNvGrpSpPr>
          <p:nvPr/>
        </p:nvGrpSpPr>
        <p:grpSpPr bwMode="auto">
          <a:xfrm>
            <a:off x="6551613" y="3024188"/>
            <a:ext cx="1768475" cy="3600450"/>
            <a:chOff x="4119" y="1749"/>
            <a:chExt cx="575" cy="1908"/>
          </a:xfrm>
        </p:grpSpPr>
        <p:sp>
          <p:nvSpPr>
            <p:cNvPr id="2126" name="AutoShape 6"/>
            <p:cNvSpPr>
              <a:spLocks noChangeArrowheads="1"/>
            </p:cNvSpPr>
            <p:nvPr/>
          </p:nvSpPr>
          <p:spPr bwMode="auto">
            <a:xfrm>
              <a:off x="4119" y="2907"/>
              <a:ext cx="575" cy="750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195"/>
              </a:srgbClr>
            </a:solidFill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127" name="Line 7"/>
            <p:cNvSpPr>
              <a:spLocks noChangeShapeType="1"/>
            </p:cNvSpPr>
            <p:nvPr/>
          </p:nvSpPr>
          <p:spPr bwMode="auto">
            <a:xfrm flipH="1">
              <a:off x="4370" y="1749"/>
              <a:ext cx="0" cy="1601"/>
            </a:xfrm>
            <a:prstGeom prst="line">
              <a:avLst/>
            </a:prstGeom>
            <a:noFill/>
            <a:ln w="254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8" name="Line 8"/>
            <p:cNvSpPr>
              <a:spLocks noChangeShapeType="1"/>
            </p:cNvSpPr>
            <p:nvPr/>
          </p:nvSpPr>
          <p:spPr bwMode="auto">
            <a:xfrm flipH="1">
              <a:off x="4439" y="1749"/>
              <a:ext cx="0" cy="1601"/>
            </a:xfrm>
            <a:prstGeom prst="line">
              <a:avLst/>
            </a:prstGeom>
            <a:noFill/>
            <a:ln w="2540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9" name="AutoShape 9"/>
            <p:cNvSpPr>
              <a:spLocks noChangeArrowheads="1"/>
            </p:cNvSpPr>
            <p:nvPr/>
          </p:nvSpPr>
          <p:spPr bwMode="auto">
            <a:xfrm>
              <a:off x="4181" y="2740"/>
              <a:ext cx="443" cy="54"/>
            </a:xfrm>
            <a:prstGeom prst="flowChartTerminator">
              <a:avLst/>
            </a:prstGeom>
            <a:solidFill>
              <a:srgbClr val="996633"/>
            </a:solidFill>
            <a:ln w="9525" cap="flat" algn="ctr">
              <a:solidFill>
                <a:srgbClr val="000000"/>
              </a:solidFill>
              <a:prstDash val="solid"/>
              <a:miter lim="10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130" name="Rectangle 10"/>
            <p:cNvSpPr>
              <a:spLocks noChangeArrowheads="1"/>
            </p:cNvSpPr>
            <p:nvPr/>
          </p:nvSpPr>
          <p:spPr bwMode="auto">
            <a:xfrm>
              <a:off x="4268" y="2796"/>
              <a:ext cx="283" cy="114"/>
            </a:xfrm>
            <a:prstGeom prst="rect">
              <a:avLst/>
            </a:prstGeom>
            <a:solidFill>
              <a:srgbClr val="FF0000">
                <a:alpha val="47842"/>
              </a:srgbClr>
            </a:solidFill>
            <a:ln w="9525" cap="flat" algn="ctr">
              <a:solidFill>
                <a:srgbClr val="000000"/>
              </a:solidFill>
              <a:prstDash val="solid"/>
              <a:miter lim="10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131" name="Rectangle 61"/>
            <p:cNvSpPr>
              <a:spLocks noChangeArrowheads="1"/>
            </p:cNvSpPr>
            <p:nvPr/>
          </p:nvSpPr>
          <p:spPr bwMode="auto">
            <a:xfrm>
              <a:off x="4269" y="2784"/>
              <a:ext cx="283" cy="85"/>
            </a:xfrm>
            <a:prstGeom prst="rect">
              <a:avLst/>
            </a:prstGeom>
            <a:solidFill>
              <a:srgbClr val="996633"/>
            </a:solidFill>
            <a:ln w="9525" cap="flat" algn="ctr">
              <a:solidFill>
                <a:srgbClr val="000000"/>
              </a:solidFill>
              <a:prstDash val="solid"/>
              <a:miter lim="10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132" name="Rectangle 62"/>
            <p:cNvSpPr>
              <a:spLocks noChangeArrowheads="1"/>
            </p:cNvSpPr>
            <p:nvPr/>
          </p:nvSpPr>
          <p:spPr bwMode="auto">
            <a:xfrm>
              <a:off x="4383" y="2499"/>
              <a:ext cx="56" cy="256"/>
            </a:xfrm>
            <a:prstGeom prst="rect">
              <a:avLst/>
            </a:prstGeom>
            <a:solidFill>
              <a:srgbClr val="FF0000">
                <a:alpha val="4784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zh-CN"/>
            </a:p>
          </p:txBody>
        </p:sp>
      </p:grpSp>
    </p:spTree>
    <p:extLst>
      <p:ext uri="{BB962C8B-B14F-4D97-AF65-F5344CB8AC3E}">
        <p14:creationId xmlns:p14="http://schemas.microsoft.com/office/powerpoint/2010/main" val="19753632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" dur="1000" fill="hold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15" dur="1000" fill="hold"/>
                                        <p:tgtEl>
                                          <p:spTgt spid="2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23" dur="1000" fill="hold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31" dur="1000" fill="hold"/>
                                        <p:tgtEl>
                                          <p:spTgt spid="2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39" dur="1000" fill="hold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5" name="Picture 10" descr="04804004##实验室用的温度计、体温计和寒暑表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"/>
          <a:stretch>
            <a:fillRect/>
          </a:stretch>
        </p:blipFill>
        <p:spPr bwMode="auto">
          <a:xfrm>
            <a:off x="5210175" y="660400"/>
            <a:ext cx="3602038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36" name="Text Box 23"/>
          <p:cNvSpPr>
            <a:spLocks noChangeArrowheads="1"/>
          </p:cNvSpPr>
          <p:nvPr/>
        </p:nvSpPr>
        <p:spPr bwMode="auto">
          <a:xfrm>
            <a:off x="296863" y="447675"/>
            <a:ext cx="5489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你观察到了什么现象？</a:t>
            </a:r>
          </a:p>
        </p:txBody>
      </p:sp>
      <p:sp>
        <p:nvSpPr>
          <p:cNvPr id="2137" name="Text Box 23"/>
          <p:cNvSpPr>
            <a:spLocks noChangeArrowheads="1"/>
          </p:cNvSpPr>
          <p:nvPr/>
        </p:nvSpPr>
        <p:spPr bwMode="auto">
          <a:xfrm>
            <a:off x="219075" y="1323975"/>
            <a:ext cx="4521200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5000"/>
              </a:lnSpc>
            </a:pPr>
            <a:r>
              <a:rPr lang="zh-CN" altLang="en-US" sz="32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想想看，自制的温度计是根据</a:t>
            </a:r>
            <a:r>
              <a:rPr lang="zh-CN" altLang="en-US" sz="3200" b="1">
                <a:solidFill>
                  <a:srgbClr val="0066CC"/>
                </a:solidFill>
                <a:latin typeface="黑体" pitchFamily="2" charset="-122"/>
                <a:ea typeface="黑体" pitchFamily="2" charset="-122"/>
              </a:rPr>
              <a:t>什么道理</a:t>
            </a:r>
            <a:r>
              <a:rPr lang="zh-CN" altLang="en-US" sz="32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来测量温度的？</a:t>
            </a:r>
          </a:p>
        </p:txBody>
      </p:sp>
      <p:sp>
        <p:nvSpPr>
          <p:cNvPr id="2138" name="Text Box 23"/>
          <p:cNvSpPr>
            <a:spLocks noChangeArrowheads="1"/>
          </p:cNvSpPr>
          <p:nvPr/>
        </p:nvSpPr>
        <p:spPr bwMode="auto">
          <a:xfrm>
            <a:off x="71438" y="3644900"/>
            <a:ext cx="4818062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5000"/>
              </a:lnSpc>
            </a:pPr>
            <a:r>
              <a:rPr lang="zh-CN" altLang="en-US" sz="32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结论：</a:t>
            </a:r>
          </a:p>
          <a:p>
            <a:pPr>
              <a:lnSpc>
                <a:spcPct val="125000"/>
              </a:lnSpc>
            </a:pPr>
            <a:r>
              <a:rPr lang="zh-CN" altLang="en-US" sz="32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常用的温度计是根据</a:t>
            </a:r>
            <a:r>
              <a:rPr lang="zh-CN" altLang="en-US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液体的热胀冷缩</a:t>
            </a:r>
            <a:r>
              <a:rPr lang="zh-CN" altLang="en-US" sz="3200" b="1">
                <a:solidFill>
                  <a:srgbClr val="0D0D0D"/>
                </a:solidFill>
                <a:latin typeface="黑体" pitchFamily="2" charset="-122"/>
                <a:ea typeface="黑体" pitchFamily="2" charset="-122"/>
              </a:rPr>
              <a:t>的规律制成的。</a:t>
            </a:r>
          </a:p>
        </p:txBody>
      </p:sp>
    </p:spTree>
    <p:extLst>
      <p:ext uri="{BB962C8B-B14F-4D97-AF65-F5344CB8AC3E}">
        <p14:creationId xmlns:p14="http://schemas.microsoft.com/office/powerpoint/2010/main" val="14965693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" dur="1000" fill="hold"/>
                                        <p:tgtEl>
                                          <p:spTgt spid="2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15" dur="1000" fill="hold"/>
                                        <p:tgtEl>
                                          <p:spTgt spid="2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23" dur="1000" fill="hold"/>
                                        <p:tgtEl>
                                          <p:spTgt spid="2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28" dur="1000" fill="hold"/>
                                        <p:tgtEl>
                                          <p:spTgt spid="2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36" dur="1000" fill="hold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1" name="Picture 2" descr="tempretrue1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7438"/>
            <a:ext cx="9144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42" name="Line 3"/>
          <p:cNvSpPr>
            <a:spLocks noChangeShapeType="1"/>
          </p:cNvSpPr>
          <p:nvPr/>
        </p:nvSpPr>
        <p:spPr bwMode="auto">
          <a:xfrm flipH="1">
            <a:off x="457200" y="2789238"/>
            <a:ext cx="914400" cy="914400"/>
          </a:xfrm>
          <a:prstGeom prst="line">
            <a:avLst/>
          </a:prstGeom>
          <a:noFill/>
          <a:ln w="28575" cap="flat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43" name="Line 4"/>
          <p:cNvSpPr>
            <a:spLocks noChangeShapeType="1"/>
          </p:cNvSpPr>
          <p:nvPr/>
        </p:nvSpPr>
        <p:spPr bwMode="auto">
          <a:xfrm flipV="1">
            <a:off x="5410200" y="2255838"/>
            <a:ext cx="1524000" cy="1539875"/>
          </a:xfrm>
          <a:prstGeom prst="line">
            <a:avLst/>
          </a:prstGeom>
          <a:noFill/>
          <a:ln w="38100" cap="flat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44" name="Line 5"/>
          <p:cNvSpPr>
            <a:spLocks noChangeShapeType="1"/>
          </p:cNvSpPr>
          <p:nvPr/>
        </p:nvSpPr>
        <p:spPr bwMode="auto">
          <a:xfrm>
            <a:off x="3657600" y="4033838"/>
            <a:ext cx="609600" cy="1066800"/>
          </a:xfrm>
          <a:prstGeom prst="line">
            <a:avLst/>
          </a:prstGeom>
          <a:noFill/>
          <a:ln w="38100" cap="flat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45" name="Text Box 6"/>
          <p:cNvSpPr>
            <a:spLocks noChangeArrowheads="1"/>
          </p:cNvSpPr>
          <p:nvPr/>
        </p:nvSpPr>
        <p:spPr bwMode="auto">
          <a:xfrm>
            <a:off x="5943600" y="1265238"/>
            <a:ext cx="2667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6000" b="1">
                <a:latin typeface="Times New Roman" pitchFamily="18" charset="0"/>
                <a:ea typeface="宋体" charset="-122"/>
              </a:rPr>
              <a:t>毛细管</a:t>
            </a:r>
          </a:p>
        </p:txBody>
      </p:sp>
      <p:sp>
        <p:nvSpPr>
          <p:cNvPr id="2146" name="Text Box 7"/>
          <p:cNvSpPr>
            <a:spLocks noChangeArrowheads="1"/>
          </p:cNvSpPr>
          <p:nvPr/>
        </p:nvSpPr>
        <p:spPr bwMode="auto">
          <a:xfrm>
            <a:off x="1219200" y="1874838"/>
            <a:ext cx="3886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6000" b="1">
                <a:latin typeface="Times New Roman" pitchFamily="18" charset="0"/>
                <a:ea typeface="宋体" charset="-122"/>
              </a:rPr>
              <a:t>玻璃泡</a:t>
            </a:r>
          </a:p>
        </p:txBody>
      </p:sp>
      <p:sp>
        <p:nvSpPr>
          <p:cNvPr id="2147" name="Text Box 8"/>
          <p:cNvSpPr>
            <a:spLocks noChangeArrowheads="1"/>
          </p:cNvSpPr>
          <p:nvPr/>
        </p:nvSpPr>
        <p:spPr bwMode="auto">
          <a:xfrm>
            <a:off x="609600" y="4846638"/>
            <a:ext cx="1752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4800" b="1">
                <a:latin typeface="Times New Roman" pitchFamily="18" charset="0"/>
                <a:ea typeface="宋体" charset="-122"/>
              </a:rPr>
              <a:t>测温液体</a:t>
            </a:r>
          </a:p>
        </p:txBody>
      </p:sp>
      <p:sp>
        <p:nvSpPr>
          <p:cNvPr id="2148" name="Text Box 9"/>
          <p:cNvSpPr>
            <a:spLocks noChangeArrowheads="1"/>
          </p:cNvSpPr>
          <p:nvPr/>
        </p:nvSpPr>
        <p:spPr bwMode="auto">
          <a:xfrm>
            <a:off x="4267200" y="4900613"/>
            <a:ext cx="3581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6000" b="1">
                <a:latin typeface="Times New Roman" pitchFamily="18" charset="0"/>
                <a:ea typeface="宋体" charset="-122"/>
              </a:rPr>
              <a:t>玻璃外壳</a:t>
            </a:r>
          </a:p>
        </p:txBody>
      </p:sp>
      <p:sp>
        <p:nvSpPr>
          <p:cNvPr id="2149" name="Line 10"/>
          <p:cNvSpPr>
            <a:spLocks noChangeShapeType="1"/>
          </p:cNvSpPr>
          <p:nvPr/>
        </p:nvSpPr>
        <p:spPr bwMode="auto">
          <a:xfrm>
            <a:off x="381000" y="3932238"/>
            <a:ext cx="533400" cy="990600"/>
          </a:xfrm>
          <a:prstGeom prst="line">
            <a:avLst/>
          </a:prstGeom>
          <a:noFill/>
          <a:ln w="38100" cap="flat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" name="AutoShape 14"/>
          <p:cNvSpPr>
            <a:spLocks noChangeArrowheads="1"/>
          </p:cNvSpPr>
          <p:nvPr/>
        </p:nvSpPr>
        <p:spPr bwMode="auto">
          <a:xfrm>
            <a:off x="2089150" y="4497388"/>
            <a:ext cx="1865313" cy="1660525"/>
          </a:xfrm>
          <a:prstGeom prst="wedgeEllipseCallout">
            <a:avLst>
              <a:gd name="adj1" fmla="val -61250"/>
              <a:gd name="adj2" fmla="val 31319"/>
            </a:avLst>
          </a:prstGeom>
          <a:solidFill>
            <a:srgbClr val="4F81BD"/>
          </a:solidFill>
          <a:ln w="9525" cap="flat" algn="ctr">
            <a:solidFill>
              <a:srgbClr val="000000"/>
            </a:solidFill>
            <a:prstDash val="solid"/>
            <a:miter lim="10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sz="2400" b="1">
                <a:solidFill>
                  <a:srgbClr val="FF3300"/>
                </a:solidFill>
                <a:latin typeface="Arial" charset="0"/>
                <a:ea typeface="宋体" charset="-122"/>
              </a:rPr>
              <a:t>汞</a:t>
            </a:r>
            <a:r>
              <a:rPr lang="zh-CN" altLang="en-US" b="1">
                <a:solidFill>
                  <a:srgbClr val="FF3300"/>
                </a:solidFill>
                <a:latin typeface="Arial" charset="0"/>
                <a:ea typeface="宋体" charset="-122"/>
              </a:rPr>
              <a:t>（水银）</a:t>
            </a:r>
          </a:p>
          <a:p>
            <a:r>
              <a:rPr lang="zh-CN" altLang="en-US" sz="2400" b="1">
                <a:solidFill>
                  <a:srgbClr val="FF3300"/>
                </a:solidFill>
                <a:latin typeface="Arial" charset="0"/>
                <a:ea typeface="宋体" charset="-122"/>
              </a:rPr>
              <a:t>煤油</a:t>
            </a:r>
          </a:p>
          <a:p>
            <a:r>
              <a:rPr lang="zh-CN" altLang="en-US" sz="2400" b="1">
                <a:solidFill>
                  <a:srgbClr val="FF3300"/>
                </a:solidFill>
                <a:latin typeface="Arial" charset="0"/>
                <a:ea typeface="宋体" charset="-122"/>
              </a:rPr>
              <a:t>酒精</a:t>
            </a:r>
          </a:p>
        </p:txBody>
      </p:sp>
      <p:sp>
        <p:nvSpPr>
          <p:cNvPr id="2151" name="文本框 1"/>
          <p:cNvSpPr>
            <a:spLocks noChangeArrowheads="1"/>
          </p:cNvSpPr>
          <p:nvPr/>
        </p:nvSpPr>
        <p:spPr bwMode="auto">
          <a:xfrm>
            <a:off x="280988" y="307975"/>
            <a:ext cx="73628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6000" b="1">
                <a:solidFill>
                  <a:srgbClr val="FF3300"/>
                </a:solidFill>
                <a:latin typeface="Arial" charset="0"/>
                <a:ea typeface="宋体" charset="-122"/>
              </a:rPr>
              <a:t>常 见 温 度 计</a:t>
            </a:r>
            <a:r>
              <a:rPr lang="en-US" altLang="zh-CN" sz="6000" b="1">
                <a:solidFill>
                  <a:srgbClr val="FF3300"/>
                </a:solidFill>
                <a:latin typeface="Arial" charset="0"/>
                <a:ea typeface="宋体" charset="-122"/>
              </a:rPr>
              <a:t>: </a:t>
            </a:r>
            <a:r>
              <a:rPr lang="zh-CN" altLang="en-US" sz="6000" b="1">
                <a:solidFill>
                  <a:srgbClr val="FF3300"/>
                </a:solidFill>
                <a:latin typeface="Arial" charset="0"/>
                <a:ea typeface="宋体" charset="-122"/>
              </a:rPr>
              <a:t>构 造</a:t>
            </a: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8945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" dur="1000" fill="hold"/>
                                        <p:tgtEl>
                                          <p:spTgt spid="2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15" dur="1000" fill="hold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23" dur="1000" fill="hold"/>
                                        <p:tgtEl>
                                          <p:spTgt spid="2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31" dur="1000" fill="hold"/>
                                        <p:tgtEl>
                                          <p:spTgt spid="2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39" dur="1000" fill="hold"/>
                                        <p:tgtEl>
                                          <p:spTgt spid="2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47" dur="1000" fill="hold"/>
                                        <p:tgtEl>
                                          <p:spTgt spid="2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55" dur="1000" fill="hold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63" dur="1000" fill="hold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1" dur="1000" fill="hold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9" dur="1000" fill="hold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87" dur="1000" fill="hold"/>
                                        <p:tgtEl>
                                          <p:spTgt spid="2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2" grpId="0" animBg="1"/>
      <p:bldP spid="2143" grpId="0" animBg="1"/>
      <p:bldP spid="2144" grpId="0" animBg="1"/>
      <p:bldP spid="2145" grpId="0" animBg="1"/>
      <p:bldP spid="2146" grpId="0" animBg="1"/>
      <p:bldP spid="2147" grpId="0" animBg="1"/>
      <p:bldP spid="2148" grpId="0" animBg="1"/>
      <p:bldP spid="2149" grpId="0" animBg="1"/>
      <p:bldP spid="215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1059</Words>
  <Application>Microsoft Office PowerPoint</Application>
  <PresentationFormat>全屏显示(4:3)</PresentationFormat>
  <Paragraphs>167</Paragraphs>
  <Slides>25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4</cp:revision>
  <dcterms:created xsi:type="dcterms:W3CDTF">2021-01-09T12:40:12Z</dcterms:created>
  <dcterms:modified xsi:type="dcterms:W3CDTF">2021-01-09T12:46:52Z</dcterms:modified>
</cp:coreProperties>
</file>