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file:///G:\&#20843;&#19978;\&#31532;&#19968;&#31456;%20&#22768;&#29616;&#35937;\&#22235;.&#22122;&#22768;&#30340;&#21361;&#23475;&#21644;&#25511;&#21046;\&#28040;&#22768;&#22120;2.M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ks.cn.yahoo.com/question/1307112203395_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do.3mt.com.cn/article/picview944779c26p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photo.cts2008.com/Photo/964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-safety.net/upload/17969912_Mediawebserver0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3"/>
          <p:cNvSpPr>
            <a:spLocks noChangeArrowheads="1"/>
          </p:cNvSpPr>
          <p:nvPr/>
        </p:nvSpPr>
        <p:spPr bwMode="auto">
          <a:xfrm>
            <a:off x="1346200" y="3224213"/>
            <a:ext cx="6588125" cy="904875"/>
          </a:xfrm>
          <a:prstGeom prst="rect">
            <a:avLst/>
          </a:prstGeom>
          <a:solidFill>
            <a:srgbClr val="0066CC"/>
          </a:solidFill>
          <a:ln w="19050" cap="rnd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/>
          <a:lstStyle/>
          <a:p>
            <a:pPr algn="ctr"/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第</a:t>
            </a:r>
            <a:r>
              <a:rPr lang="zh-CN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4</a:t>
            </a:r>
            <a:r>
              <a:rPr 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节 噪声的危害和控制</a:t>
            </a:r>
          </a:p>
        </p:txBody>
      </p:sp>
      <p:sp>
        <p:nvSpPr>
          <p:cNvPr id="2058" name="文本框 100354"/>
          <p:cNvSpPr>
            <a:spLocks noChangeArrowheads="1"/>
          </p:cNvSpPr>
          <p:nvPr/>
        </p:nvSpPr>
        <p:spPr bwMode="auto">
          <a:xfrm>
            <a:off x="1958975" y="803275"/>
            <a:ext cx="18415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pPr algn="ctr">
              <a:spcBef>
                <a:spcPct val="50000"/>
              </a:spcBef>
            </a:pPr>
            <a:endParaRPr lang="zh-CN" altLang="zh-CN" sz="3200" b="1">
              <a:latin typeface="Arial" charset="0"/>
              <a:ea typeface="黑体" pitchFamily="2" charset="-122"/>
            </a:endParaRPr>
          </a:p>
        </p:txBody>
      </p:sp>
      <p:sp>
        <p:nvSpPr>
          <p:cNvPr id="2059" name="文本框 100355"/>
          <p:cNvSpPr>
            <a:spLocks noChangeArrowheads="1"/>
          </p:cNvSpPr>
          <p:nvPr/>
        </p:nvSpPr>
        <p:spPr bwMode="auto">
          <a:xfrm>
            <a:off x="1628775" y="1341438"/>
            <a:ext cx="5811838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zh-CN" altLang="en-US" sz="6000" b="1">
                <a:latin typeface="Arial" charset="0"/>
                <a:ea typeface="黑体" pitchFamily="2" charset="-122"/>
              </a:rPr>
              <a:t>第二章     声现象</a:t>
            </a:r>
          </a:p>
        </p:txBody>
      </p:sp>
    </p:spTree>
    <p:extLst>
      <p:ext uri="{BB962C8B-B14F-4D97-AF65-F5344CB8AC3E}">
        <p14:creationId xmlns:p14="http://schemas.microsoft.com/office/powerpoint/2010/main" val="93066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5" name="图片 60417" descr="Snap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93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6" name="页脚占位符 1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t"/>
          <a:lstStyle/>
          <a:p>
            <a:r>
              <a:rPr lang="zh-CN" altLang="en-US" sz="140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珠海拱北中学    赵兴华  </a:t>
            </a:r>
            <a:r>
              <a:rPr lang="en-US" altLang="zh-CN" sz="1400">
                <a:solidFill>
                  <a:schemeClr val="bg1"/>
                </a:solidFill>
                <a:latin typeface="Arial" charset="0"/>
                <a:ea typeface="宋体" charset="-122"/>
              </a:rPr>
              <a:t>zxh173@126.com</a:t>
            </a:r>
          </a:p>
        </p:txBody>
      </p:sp>
    </p:spTree>
    <p:extLst>
      <p:ext uri="{BB962C8B-B14F-4D97-AF65-F5344CB8AC3E}">
        <p14:creationId xmlns:p14="http://schemas.microsoft.com/office/powerpoint/2010/main" val="17032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Rectangle 1"/>
          <p:cNvSpPr>
            <a:spLocks noChangeArrowheads="1"/>
          </p:cNvSpPr>
          <p:nvPr/>
        </p:nvSpPr>
        <p:spPr bwMode="auto">
          <a:xfrm>
            <a:off x="119063" y="1298575"/>
            <a:ext cx="9144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266700"/>
            <a:r>
              <a:rPr lang="zh-CN" altLang="en-US" sz="2400">
                <a:solidFill>
                  <a:srgbClr val="FF0000"/>
                </a:solidFill>
                <a:latin typeface="Calibri" pitchFamily="2" charset="0"/>
              </a:rPr>
              <a:t>（ </a:t>
            </a:r>
            <a:r>
              <a:rPr lang="en-US" altLang="zh-CN" sz="2400">
                <a:solidFill>
                  <a:srgbClr val="FF0000"/>
                </a:solidFill>
                <a:latin typeface="Calibri" pitchFamily="2" charset="0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Calibri" pitchFamily="2" charset="0"/>
              </a:rPr>
              <a:t>）心理效应</a:t>
            </a:r>
            <a:r>
              <a:rPr lang="zh-CN" altLang="en-US">
                <a:latin typeface="Calibri" pitchFamily="2" charset="0"/>
              </a:rPr>
              <a:t>：</a:t>
            </a:r>
            <a:r>
              <a:rPr lang="zh-CN" altLang="en-US" sz="2000">
                <a:latin typeface="Calibri" pitchFamily="2" charset="0"/>
              </a:rPr>
              <a:t>使人烦躁、精力不集中、妨碍休息</a:t>
            </a:r>
          </a:p>
          <a:p>
            <a:pPr indent="266700" eaLnBrk="0" hangingPunct="0"/>
            <a:r>
              <a:rPr lang="zh-CN" altLang="en-US" sz="2400">
                <a:latin typeface="Calibri" pitchFamily="2" charset="0"/>
              </a:rPr>
              <a:t>举例：第二次世界大战期间，法西斯曾用尖锐的噪声来折磨被俘人员，使他们精神错乱以获取口供。</a:t>
            </a:r>
          </a:p>
          <a:p>
            <a:pPr indent="266700" eaLnBrk="0" hangingPunct="0"/>
            <a:r>
              <a:rPr lang="zh-CN" altLang="en-US" sz="2400">
                <a:solidFill>
                  <a:srgbClr val="FF0000"/>
                </a:solidFill>
                <a:latin typeface="Calibri" pitchFamily="2" charset="0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Calibri" pitchFamily="2" charset="0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Calibri" pitchFamily="2" charset="0"/>
              </a:rPr>
              <a:t>）生理效应</a:t>
            </a:r>
            <a:r>
              <a:rPr lang="zh-CN" altLang="en-US">
                <a:latin typeface="Calibri" pitchFamily="2" charset="0"/>
              </a:rPr>
              <a:t>：</a:t>
            </a:r>
            <a:r>
              <a:rPr lang="zh-CN" altLang="en-US" sz="2000">
                <a:latin typeface="Calibri" pitchFamily="2" charset="0"/>
              </a:rPr>
              <a:t>出现耳聋、头痛、消化不良、视觉模糊等症状，严重的神志不清、休克或死亡。</a:t>
            </a:r>
          </a:p>
          <a:p>
            <a:pPr indent="266700" eaLnBrk="0" hangingPunct="0"/>
            <a:r>
              <a:rPr lang="zh-CN" altLang="en-US" sz="2000">
                <a:latin typeface="Calibri" pitchFamily="2" charset="0"/>
              </a:rPr>
              <a:t>举例：</a:t>
            </a:r>
            <a:r>
              <a:rPr lang="en-US" altLang="zh-CN" sz="2000">
                <a:latin typeface="Calibri" pitchFamily="2" charset="0"/>
              </a:rPr>
              <a:t>20</a:t>
            </a:r>
            <a:r>
              <a:rPr lang="zh-CN" altLang="en-US" sz="2000">
                <a:latin typeface="Calibri" pitchFamily="2" charset="0"/>
              </a:rPr>
              <a:t>世纪</a:t>
            </a:r>
            <a:r>
              <a:rPr lang="en-US" altLang="zh-CN" sz="2000">
                <a:latin typeface="Calibri" pitchFamily="2" charset="0"/>
              </a:rPr>
              <a:t>50</a:t>
            </a:r>
            <a:r>
              <a:rPr lang="zh-CN" altLang="en-US" sz="2000">
                <a:latin typeface="Calibri" pitchFamily="2" charset="0"/>
              </a:rPr>
              <a:t>年代，西班牙曾经有</a:t>
            </a:r>
            <a:r>
              <a:rPr lang="en-US" altLang="zh-CN" sz="2000">
                <a:latin typeface="Calibri" pitchFamily="2" charset="0"/>
              </a:rPr>
              <a:t>80</a:t>
            </a:r>
            <a:r>
              <a:rPr lang="zh-CN" altLang="en-US" sz="2000">
                <a:latin typeface="Calibri" pitchFamily="2" charset="0"/>
              </a:rPr>
              <a:t>个人自愿做喷气发动机噪声作用的试验对象，结果有</a:t>
            </a:r>
            <a:r>
              <a:rPr lang="en-US" altLang="zh-CN" sz="2000">
                <a:latin typeface="Calibri" pitchFamily="2" charset="0"/>
              </a:rPr>
              <a:t>28</a:t>
            </a:r>
            <a:r>
              <a:rPr lang="zh-CN" altLang="en-US" sz="2000">
                <a:latin typeface="Calibri" pitchFamily="2" charset="0"/>
              </a:rPr>
              <a:t>人死亡，其余都得了严重的麻痹症</a:t>
            </a:r>
            <a:r>
              <a:rPr lang="zh-CN" altLang="en-US">
                <a:latin typeface="Calibri" pitchFamily="2" charset="0"/>
              </a:rPr>
              <a:t>。</a:t>
            </a:r>
          </a:p>
          <a:p>
            <a:pPr indent="266700"/>
            <a:endParaRPr lang="zh-CN" altLang="en-US">
              <a:latin typeface="Arial" charset="0"/>
            </a:endParaRPr>
          </a:p>
        </p:txBody>
      </p:sp>
      <p:sp>
        <p:nvSpPr>
          <p:cNvPr id="2120" name="矩形 2"/>
          <p:cNvSpPr>
            <a:spLocks noChangeArrowheads="1"/>
          </p:cNvSpPr>
          <p:nvPr/>
        </p:nvSpPr>
        <p:spPr bwMode="auto">
          <a:xfrm>
            <a:off x="0" y="3857625"/>
            <a:ext cx="91440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66700" eaLnBrk="0" hangingPunct="0"/>
            <a:r>
              <a:rPr lang="zh-CN" altLang="en-US" sz="2000">
                <a:solidFill>
                  <a:srgbClr val="FF0000"/>
                </a:solidFill>
                <a:latin typeface="Calibri" pitchFamily="2" charset="0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Calibri" pitchFamily="2" charset="0"/>
              </a:rPr>
              <a:t>3</a:t>
            </a:r>
            <a:r>
              <a:rPr lang="zh-CN" altLang="en-US" sz="2000">
                <a:solidFill>
                  <a:srgbClr val="FF0000"/>
                </a:solidFill>
                <a:latin typeface="Calibri" pitchFamily="2" charset="0"/>
              </a:rPr>
              <a:t>）物理效应</a:t>
            </a:r>
            <a:r>
              <a:rPr lang="zh-CN" altLang="en-US" sz="2000">
                <a:latin typeface="Calibri" pitchFamily="2" charset="0"/>
              </a:rPr>
              <a:t>：高强度的噪声能够损坏建筑物</a:t>
            </a:r>
          </a:p>
          <a:p>
            <a:pPr indent="266700"/>
            <a:r>
              <a:rPr lang="zh-CN" altLang="en-US">
                <a:latin typeface="Calibri" pitchFamily="2" charset="0"/>
              </a:rPr>
              <a:t>     </a:t>
            </a:r>
            <a:r>
              <a:rPr lang="zh-CN" altLang="en-US" sz="2000">
                <a:latin typeface="Calibri" pitchFamily="2" charset="0"/>
              </a:rPr>
              <a:t>举例：曾有一架飞机，在</a:t>
            </a:r>
            <a:r>
              <a:rPr lang="en-US" altLang="zh-CN" sz="2000">
                <a:latin typeface="Calibri" pitchFamily="2" charset="0"/>
              </a:rPr>
              <a:t>60</a:t>
            </a:r>
            <a:r>
              <a:rPr lang="zh-CN" altLang="en-US" sz="2000">
                <a:latin typeface="Calibri" pitchFamily="2" charset="0"/>
              </a:rPr>
              <a:t>米底空只以每小时</a:t>
            </a:r>
            <a:r>
              <a:rPr lang="en-US" altLang="zh-CN" sz="2000">
                <a:latin typeface="Calibri" pitchFamily="2" charset="0"/>
              </a:rPr>
              <a:t>1100</a:t>
            </a:r>
            <a:r>
              <a:rPr lang="zh-CN" altLang="en-US" sz="2000">
                <a:latin typeface="Calibri" pitchFamily="2" charset="0"/>
              </a:rPr>
              <a:t>千米的速度飞行时，使地面一座楼房遭到破坏。如喷气式飞机产生的噪声能将附近建筑物的窗玻璃震碎</a:t>
            </a:r>
            <a:r>
              <a:rPr lang="zh-CN" altLang="en-US">
                <a:latin typeface="Calibri" pitchFamily="2" charset="0"/>
              </a:rPr>
              <a:t>。</a:t>
            </a:r>
          </a:p>
        </p:txBody>
      </p:sp>
      <p:sp>
        <p:nvSpPr>
          <p:cNvPr id="2121" name="矩形 3"/>
          <p:cNvSpPr>
            <a:spLocks noChangeArrowheads="1"/>
          </p:cNvSpPr>
          <p:nvPr/>
        </p:nvSpPr>
        <p:spPr bwMode="auto">
          <a:xfrm>
            <a:off x="119063" y="666750"/>
            <a:ext cx="31432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indent="266700"/>
            <a:r>
              <a:rPr lang="zh-CN" altLang="en-US" sz="4000" b="1">
                <a:latin typeface="Calibri" pitchFamily="2" charset="0"/>
              </a:rPr>
              <a:t>噪声的危害</a:t>
            </a:r>
            <a:r>
              <a:rPr lang="en-US" altLang="zh-CN" sz="4000" b="1">
                <a:latin typeface="Calibri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633887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Text Box 3"/>
          <p:cNvSpPr>
            <a:spLocks noChangeArrowheads="1"/>
          </p:cNvSpPr>
          <p:nvPr/>
        </p:nvSpPr>
        <p:spPr bwMode="auto">
          <a:xfrm>
            <a:off x="990600" y="1219200"/>
            <a:ext cx="833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6600FF"/>
                </a:solidFill>
                <a:latin typeface="Gulim" pitchFamily="34" charset="-127"/>
                <a:ea typeface="隶书" pitchFamily="49" charset="-122"/>
              </a:rPr>
              <a:t>声音从产生到引起听觉有三个阶段：</a:t>
            </a:r>
          </a:p>
        </p:txBody>
      </p:sp>
      <p:sp>
        <p:nvSpPr>
          <p:cNvPr id="2125" name="Text Box 4"/>
          <p:cNvSpPr>
            <a:spLocks noChangeArrowheads="1"/>
          </p:cNvSpPr>
          <p:nvPr/>
        </p:nvSpPr>
        <p:spPr bwMode="auto">
          <a:xfrm>
            <a:off x="1200150" y="1893888"/>
            <a:ext cx="114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声源</a:t>
            </a:r>
          </a:p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振动</a:t>
            </a:r>
          </a:p>
        </p:txBody>
      </p:sp>
      <p:sp>
        <p:nvSpPr>
          <p:cNvPr id="2126" name="Text Box 5"/>
          <p:cNvSpPr>
            <a:spLocks noChangeArrowheads="1"/>
          </p:cNvSpPr>
          <p:nvPr/>
        </p:nvSpPr>
        <p:spPr bwMode="auto">
          <a:xfrm>
            <a:off x="3551238" y="1895475"/>
            <a:ext cx="204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空气等介</a:t>
            </a:r>
          </a:p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质的传播</a:t>
            </a:r>
          </a:p>
        </p:txBody>
      </p:sp>
      <p:sp>
        <p:nvSpPr>
          <p:cNvPr id="2127" name="Text Box 6"/>
          <p:cNvSpPr>
            <a:spLocks noChangeArrowheads="1"/>
          </p:cNvSpPr>
          <p:nvPr/>
        </p:nvSpPr>
        <p:spPr bwMode="auto">
          <a:xfrm>
            <a:off x="6683375" y="1895475"/>
            <a:ext cx="137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鼓膜</a:t>
            </a:r>
          </a:p>
          <a:p>
            <a:pPr algn="ctr"/>
            <a:r>
              <a:rPr lang="zh-CN" altLang="en-US" sz="3600" b="1">
                <a:solidFill>
                  <a:srgbClr val="003399"/>
                </a:solidFill>
                <a:latin typeface="Gulim" pitchFamily="34" charset="-127"/>
                <a:ea typeface="楷体_GB2312" pitchFamily="49" charset="-122"/>
              </a:rPr>
              <a:t>振动</a:t>
            </a:r>
          </a:p>
        </p:txBody>
      </p:sp>
      <p:sp>
        <p:nvSpPr>
          <p:cNvPr id="2128" name="AutoShape 7"/>
          <p:cNvSpPr>
            <a:spLocks noChangeArrowheads="1"/>
          </p:cNvSpPr>
          <p:nvPr/>
        </p:nvSpPr>
        <p:spPr bwMode="auto">
          <a:xfrm>
            <a:off x="1628775" y="3048000"/>
            <a:ext cx="287338" cy="719138"/>
          </a:xfrm>
          <a:prstGeom prst="downArrow">
            <a:avLst>
              <a:gd name="adj1" fmla="val 50000"/>
              <a:gd name="adj2" fmla="val 62523"/>
            </a:avLst>
          </a:prstGeom>
          <a:solidFill>
            <a:srgbClr val="00FFFF"/>
          </a:solidFill>
          <a:ln w="9525" cap="flat" algn="ctr">
            <a:solidFill>
              <a:srgbClr val="CC99FF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2800"/>
          </a:p>
        </p:txBody>
      </p:sp>
      <p:sp>
        <p:nvSpPr>
          <p:cNvPr id="2129" name="Text Box 8">
            <a:hlinkClick r:id="rId2"/>
          </p:cNvPr>
          <p:cNvSpPr>
            <a:spLocks noChangeArrowheads="1"/>
          </p:cNvSpPr>
          <p:nvPr/>
        </p:nvSpPr>
        <p:spPr bwMode="auto">
          <a:xfrm>
            <a:off x="995363" y="3668713"/>
            <a:ext cx="1560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防止噪</a:t>
            </a:r>
          </a:p>
          <a:p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声产生</a:t>
            </a:r>
          </a:p>
        </p:txBody>
      </p:sp>
      <p:sp>
        <p:nvSpPr>
          <p:cNvPr id="2130" name="AutoShape 9"/>
          <p:cNvSpPr>
            <a:spLocks noChangeArrowheads="1"/>
          </p:cNvSpPr>
          <p:nvPr/>
        </p:nvSpPr>
        <p:spPr bwMode="auto">
          <a:xfrm>
            <a:off x="4427538" y="3048000"/>
            <a:ext cx="287337" cy="719138"/>
          </a:xfrm>
          <a:prstGeom prst="downArrow">
            <a:avLst>
              <a:gd name="adj1" fmla="val 50000"/>
              <a:gd name="adj2" fmla="val 62523"/>
            </a:avLst>
          </a:prstGeom>
          <a:solidFill>
            <a:srgbClr val="00FFFF"/>
          </a:solidFill>
          <a:ln w="9525" cap="flat" algn="ctr">
            <a:solidFill>
              <a:srgbClr val="CC99FF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2800"/>
          </a:p>
        </p:txBody>
      </p:sp>
      <p:sp>
        <p:nvSpPr>
          <p:cNvPr id="2131" name="Text Box 10"/>
          <p:cNvSpPr>
            <a:spLocks noChangeArrowheads="1"/>
          </p:cNvSpPr>
          <p:nvPr/>
        </p:nvSpPr>
        <p:spPr bwMode="auto">
          <a:xfrm>
            <a:off x="3562350" y="3671888"/>
            <a:ext cx="2019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阻断噪</a:t>
            </a:r>
          </a:p>
          <a:p>
            <a:pPr algn="ctr"/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声的传播</a:t>
            </a:r>
          </a:p>
        </p:txBody>
      </p:sp>
      <p:sp>
        <p:nvSpPr>
          <p:cNvPr id="2132" name="AutoShape 11"/>
          <p:cNvSpPr>
            <a:spLocks noChangeArrowheads="1"/>
          </p:cNvSpPr>
          <p:nvPr/>
        </p:nvSpPr>
        <p:spPr bwMode="auto">
          <a:xfrm>
            <a:off x="7226300" y="3048000"/>
            <a:ext cx="287338" cy="719138"/>
          </a:xfrm>
          <a:prstGeom prst="downArrow">
            <a:avLst>
              <a:gd name="adj1" fmla="val 50000"/>
              <a:gd name="adj2" fmla="val 62523"/>
            </a:avLst>
          </a:prstGeom>
          <a:solidFill>
            <a:srgbClr val="00FFFF"/>
          </a:solidFill>
          <a:ln w="9525" cap="flat" algn="ctr">
            <a:solidFill>
              <a:srgbClr val="CC99FF"/>
            </a:solidFill>
            <a:prstDash val="solid"/>
            <a:miter lim="1000000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zh-CN" sz="2800"/>
          </a:p>
        </p:txBody>
      </p:sp>
      <p:sp>
        <p:nvSpPr>
          <p:cNvPr id="2133" name="Text Box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364288" y="3657600"/>
            <a:ext cx="2019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防止噪声</a:t>
            </a:r>
          </a:p>
          <a:p>
            <a:r>
              <a:rPr lang="zh-CN" altLang="en-US" sz="3600" b="1">
                <a:solidFill>
                  <a:srgbClr val="0066FF"/>
                </a:solidFill>
                <a:latin typeface="Gulim" pitchFamily="34" charset="-127"/>
                <a:ea typeface="楷体" charset="-122"/>
              </a:rPr>
              <a:t>进入耳朵</a:t>
            </a:r>
          </a:p>
        </p:txBody>
      </p:sp>
      <p:sp>
        <p:nvSpPr>
          <p:cNvPr id="2134" name="Text Box 17"/>
          <p:cNvSpPr>
            <a:spLocks noChangeArrowheads="1"/>
          </p:cNvSpPr>
          <p:nvPr/>
        </p:nvSpPr>
        <p:spPr bwMode="auto">
          <a:xfrm>
            <a:off x="762000" y="4800600"/>
            <a:ext cx="202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声源处</a:t>
            </a:r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)</a:t>
            </a:r>
          </a:p>
        </p:txBody>
      </p:sp>
      <p:sp>
        <p:nvSpPr>
          <p:cNvPr id="2135" name="Text Box 18"/>
          <p:cNvSpPr>
            <a:spLocks noChangeArrowheads="1"/>
          </p:cNvSpPr>
          <p:nvPr/>
        </p:nvSpPr>
        <p:spPr bwMode="auto">
          <a:xfrm>
            <a:off x="6359525" y="4800600"/>
            <a:ext cx="202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人耳处</a:t>
            </a:r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)</a:t>
            </a:r>
          </a:p>
        </p:txBody>
      </p:sp>
      <p:sp>
        <p:nvSpPr>
          <p:cNvPr id="2136" name="Text Box 19"/>
          <p:cNvSpPr>
            <a:spLocks noChangeArrowheads="1"/>
          </p:cNvSpPr>
          <p:nvPr/>
        </p:nvSpPr>
        <p:spPr bwMode="auto">
          <a:xfrm>
            <a:off x="3101975" y="4800600"/>
            <a:ext cx="293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传播过程中</a:t>
            </a:r>
            <a:r>
              <a:rPr lang="en-US" altLang="zh-CN" sz="3600" b="1">
                <a:solidFill>
                  <a:srgbClr val="0033CC"/>
                </a:solidFill>
                <a:latin typeface="黑体" pitchFamily="2" charset="-122"/>
                <a:ea typeface="黑体" pitchFamily="2" charset="-122"/>
              </a:rPr>
              <a:t>)</a:t>
            </a:r>
          </a:p>
        </p:txBody>
      </p:sp>
      <p:pic>
        <p:nvPicPr>
          <p:cNvPr id="2137" name="Picture 20" descr="png-0159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8" name="Picture 21" descr="注释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9" name="Picture 22" descr="png-0210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" name="直接连接符 24596"/>
          <p:cNvSpPr>
            <a:spLocks noChangeShapeType="1"/>
          </p:cNvSpPr>
          <p:nvPr/>
        </p:nvSpPr>
        <p:spPr bwMode="auto">
          <a:xfrm>
            <a:off x="2514600" y="2489200"/>
            <a:ext cx="762000" cy="0"/>
          </a:xfrm>
          <a:prstGeom prst="line">
            <a:avLst/>
          </a:prstGeom>
          <a:noFill/>
          <a:ln w="28575" cap="flat" algn="ctr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1" name="直接连接符 24598"/>
          <p:cNvSpPr>
            <a:spLocks noChangeShapeType="1"/>
          </p:cNvSpPr>
          <p:nvPr/>
        </p:nvSpPr>
        <p:spPr bwMode="auto">
          <a:xfrm>
            <a:off x="5791200" y="2489200"/>
            <a:ext cx="762000" cy="0"/>
          </a:xfrm>
          <a:prstGeom prst="line">
            <a:avLst/>
          </a:prstGeom>
          <a:noFill/>
          <a:ln w="28575" cap="flat" algn="ctr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42" name="Rectangle 2"/>
          <p:cNvSpPr>
            <a:spLocks noChangeArrowheads="1"/>
          </p:cNvSpPr>
          <p:nvPr/>
        </p:nvSpPr>
        <p:spPr bwMode="auto">
          <a:xfrm>
            <a:off x="244475" y="492125"/>
            <a:ext cx="28575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3600" b="1">
                <a:solidFill>
                  <a:srgbClr val="CC0066"/>
                </a:solidFill>
                <a:ea typeface="方正姚体" pitchFamily="2" charset="-122"/>
              </a:rPr>
              <a:t>三</a:t>
            </a:r>
            <a:r>
              <a:rPr lang="en-US" altLang="zh-CN" sz="3600" b="1">
                <a:solidFill>
                  <a:srgbClr val="CC0066"/>
                </a:solidFill>
                <a:ea typeface="方正姚体" pitchFamily="2" charset="-122"/>
              </a:rPr>
              <a:t>.</a:t>
            </a:r>
            <a:r>
              <a:rPr lang="zh-CN" altLang="en-US" sz="3600" b="1">
                <a:solidFill>
                  <a:srgbClr val="CC0066"/>
                </a:solidFill>
                <a:ea typeface="方正姚体" pitchFamily="2" charset="-122"/>
              </a:rPr>
              <a:t>控制噪声</a:t>
            </a:r>
          </a:p>
        </p:txBody>
      </p:sp>
    </p:spTree>
    <p:extLst>
      <p:ext uri="{BB962C8B-B14F-4D97-AF65-F5344CB8AC3E}">
        <p14:creationId xmlns:p14="http://schemas.microsoft.com/office/powerpoint/2010/main" val="27400187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9" dur="500" fill="hold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500" fill="hold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500" fill="hold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500" fill="hold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1" dur="500" fill="hold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7" dur="500" fill="hold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3" dur="500" fill="hold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49" dur="500" fill="hold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55" dur="500" fill="hold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1" dur="500" fill="hold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67" dur="500" fill="hold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3" dur="500" fill="hold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9" dur="500" fill="hold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5" dur="500" fill="hold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91" dur="500" fill="hold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97" dur="500" fill="hold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40" grpId="0" animBg="1"/>
      <p:bldP spid="2141" grpId="0" animBg="1"/>
      <p:bldP spid="2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Rectangle 2"/>
          <p:cNvSpPr>
            <a:spLocks noChangeArrowheads="1"/>
          </p:cNvSpPr>
          <p:nvPr/>
        </p:nvSpPr>
        <p:spPr bwMode="auto">
          <a:xfrm>
            <a:off x="685800" y="6858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zh-CN" sz="4000" b="1"/>
          </a:p>
        </p:txBody>
      </p:sp>
      <p:sp>
        <p:nvSpPr>
          <p:cNvPr id="2146" name="Text Box 4"/>
          <p:cNvSpPr>
            <a:spLocks noChangeArrowheads="1"/>
          </p:cNvSpPr>
          <p:nvPr/>
        </p:nvSpPr>
        <p:spPr bwMode="auto">
          <a:xfrm>
            <a:off x="-76200" y="3429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ea typeface="黑体" pitchFamily="2" charset="-122"/>
              </a:rPr>
              <a:t>减弱噪声的方法</a:t>
            </a:r>
          </a:p>
        </p:txBody>
      </p:sp>
      <p:sp>
        <p:nvSpPr>
          <p:cNvPr id="2147" name="Text Box 5"/>
          <p:cNvSpPr>
            <a:spLocks noChangeArrowheads="1"/>
          </p:cNvSpPr>
          <p:nvPr/>
        </p:nvSpPr>
        <p:spPr bwMode="auto">
          <a:xfrm>
            <a:off x="139700" y="11049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）在声源处减弱：</a:t>
            </a:r>
          </a:p>
        </p:txBody>
      </p:sp>
      <p:pic>
        <p:nvPicPr>
          <p:cNvPr id="2148" name="Picture 17" descr="注释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429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9" name="Rectangle 19"/>
          <p:cNvSpPr>
            <a:spLocks noChangeArrowheads="1"/>
          </p:cNvSpPr>
          <p:nvPr/>
        </p:nvSpPr>
        <p:spPr bwMode="auto">
          <a:xfrm>
            <a:off x="2038350" y="1806575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华文中宋" pitchFamily="2" charset="-122"/>
              </a:rPr>
              <a:t>改变、减少或停止声源振动。</a:t>
            </a:r>
          </a:p>
        </p:txBody>
      </p:sp>
      <p:pic>
        <p:nvPicPr>
          <p:cNvPr id="2150" name="Picture 24" descr="jt01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595563"/>
            <a:ext cx="2133600" cy="2343150"/>
          </a:xfrm>
          <a:prstGeom prst="rect">
            <a:avLst/>
          </a:prstGeom>
          <a:noFill/>
          <a:ln w="19050" cap="flat" algn="ctr">
            <a:solidFill>
              <a:srgbClr val="C0504D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" name="Picture 26" descr="消声器是怎么工作的？">
            <a:hlinkClick r:id="rId4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595563"/>
            <a:ext cx="3352800" cy="2281237"/>
          </a:xfrm>
          <a:prstGeom prst="rect">
            <a:avLst/>
          </a:prstGeom>
          <a:noFill/>
          <a:ln w="19050" cap="flat" algn="ctr">
            <a:solidFill>
              <a:srgbClr val="C0504D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" name="Rectangle 27"/>
          <p:cNvSpPr>
            <a:spLocks noChangeArrowheads="1"/>
          </p:cNvSpPr>
          <p:nvPr/>
        </p:nvSpPr>
        <p:spPr bwMode="auto">
          <a:xfrm>
            <a:off x="1588" y="5176838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2800" b="1">
                <a:solidFill>
                  <a:schemeClr val="accent2"/>
                </a:solidFill>
                <a:latin typeface="Arial" charset="0"/>
              </a:rPr>
              <a:t>禁止鸣笛标志</a:t>
            </a:r>
          </a:p>
        </p:txBody>
      </p:sp>
      <p:sp>
        <p:nvSpPr>
          <p:cNvPr id="2153" name="Rectangle 28"/>
          <p:cNvSpPr>
            <a:spLocks noChangeArrowheads="1"/>
          </p:cNvSpPr>
          <p:nvPr/>
        </p:nvSpPr>
        <p:spPr bwMode="auto">
          <a:xfrm>
            <a:off x="3003550" y="5102225"/>
            <a:ext cx="2147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800" b="1">
                <a:solidFill>
                  <a:schemeClr val="accent2"/>
                </a:solidFill>
                <a:latin typeface="宋体" charset="-122"/>
              </a:rPr>
              <a:t>汽车消声器</a:t>
            </a:r>
            <a:r>
              <a:rPr lang="zh-CN" altLang="en-US" sz="2800">
                <a:solidFill>
                  <a:schemeClr val="accent2"/>
                </a:solidFill>
                <a:latin typeface="宋体" charset="-122"/>
              </a:rPr>
              <a:t> </a:t>
            </a:r>
          </a:p>
        </p:txBody>
      </p:sp>
      <p:sp>
        <p:nvSpPr>
          <p:cNvPr id="2154" name="Text Box 29"/>
          <p:cNvSpPr>
            <a:spLocks noChangeArrowheads="1"/>
          </p:cNvSpPr>
          <p:nvPr/>
        </p:nvSpPr>
        <p:spPr bwMode="auto">
          <a:xfrm>
            <a:off x="6302375" y="5029200"/>
            <a:ext cx="1970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2800" b="1">
                <a:solidFill>
                  <a:schemeClr val="accent2"/>
                </a:solidFill>
                <a:latin typeface="Arial" charset="0"/>
              </a:rPr>
              <a:t>枪管消声器</a:t>
            </a:r>
          </a:p>
        </p:txBody>
      </p:sp>
      <p:pic>
        <p:nvPicPr>
          <p:cNvPr id="2155" name="图片 25615" descr="04404009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b="10204"/>
          <a:stretch>
            <a:fillRect/>
          </a:stretch>
        </p:blipFill>
        <p:spPr bwMode="auto">
          <a:xfrm>
            <a:off x="2401888" y="2595563"/>
            <a:ext cx="3124200" cy="2343150"/>
          </a:xfrm>
          <a:prstGeom prst="rect">
            <a:avLst/>
          </a:prstGeom>
          <a:noFill/>
          <a:ln w="19050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3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" dur="500" fill="hold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4" dur="500" fill="hold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0" dur="500" fill="hold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6" dur="500" fill="hold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0" dur="500" fill="hold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6" dur="500" fill="hold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 fill="hold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4" dur="500" fill="hold"/>
                                        <p:tgtEl>
                                          <p:spTgt spid="2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0" dur="500" fill="hold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" grpId="0" animBg="1"/>
      <p:bldP spid="2147" grpId="0" animBg="1"/>
      <p:bldP spid="2149" grpId="0" animBg="1"/>
      <p:bldP spid="2152" grpId="0" animBg="1"/>
      <p:bldP spid="2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Text Box 4"/>
          <p:cNvSpPr>
            <a:spLocks noChangeArrowheads="1"/>
          </p:cNvSpPr>
          <p:nvPr/>
        </p:nvSpPr>
        <p:spPr bwMode="auto">
          <a:xfrm>
            <a:off x="-52388" y="450850"/>
            <a:ext cx="6553201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）在传播过程中减弱：</a:t>
            </a:r>
          </a:p>
        </p:txBody>
      </p:sp>
      <p:sp>
        <p:nvSpPr>
          <p:cNvPr id="2159" name="Text Box 15"/>
          <p:cNvSpPr>
            <a:spLocks noChangeArrowheads="1"/>
          </p:cNvSpPr>
          <p:nvPr/>
        </p:nvSpPr>
        <p:spPr bwMode="auto">
          <a:xfrm>
            <a:off x="3657600" y="58054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/>
              <a:t>路边的隔音屏</a:t>
            </a:r>
          </a:p>
        </p:txBody>
      </p:sp>
      <p:pic>
        <p:nvPicPr>
          <p:cNvPr id="2160" name="Picture 17" descr="geyin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00250"/>
            <a:ext cx="4724400" cy="3543300"/>
          </a:xfrm>
          <a:prstGeom prst="rect">
            <a:avLst/>
          </a:prstGeom>
          <a:noFill/>
          <a:ln w="28575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1" name="Picture 18" descr="jiaok1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00250"/>
            <a:ext cx="5029200" cy="3543300"/>
          </a:xfrm>
          <a:prstGeom prst="rect">
            <a:avLst/>
          </a:prstGeom>
          <a:noFill/>
          <a:ln w="28575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" name="矩形 26634"/>
          <p:cNvSpPr>
            <a:spLocks noChangeArrowheads="1"/>
          </p:cNvSpPr>
          <p:nvPr/>
        </p:nvSpPr>
        <p:spPr bwMode="auto">
          <a:xfrm>
            <a:off x="1352550" y="1152525"/>
            <a:ext cx="6437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2800" b="1">
                <a:latin typeface="宋体" charset="-122"/>
              </a:rPr>
              <a:t>隔声板、植树种草</a:t>
            </a:r>
            <a:r>
              <a:rPr lang="en-US" altLang="zh-CN" sz="2800" b="1">
                <a:latin typeface="宋体" charset="-122"/>
              </a:rPr>
              <a:t>(</a:t>
            </a:r>
            <a:r>
              <a:rPr lang="zh-CN" altLang="en-US" sz="2800" b="1">
                <a:latin typeface="宋体" charset="-122"/>
              </a:rPr>
              <a:t>吸收噪声</a:t>
            </a:r>
            <a:r>
              <a:rPr lang="en-US" altLang="zh-CN" sz="2800" b="1">
                <a:latin typeface="宋体" charset="-122"/>
              </a:rPr>
              <a:t>)</a:t>
            </a:r>
            <a:r>
              <a:rPr lang="zh-CN" altLang="en-US" sz="2800" b="1">
                <a:latin typeface="宋体" charset="-122"/>
              </a:rPr>
              <a:t>、关门窗</a:t>
            </a:r>
            <a:r>
              <a:rPr lang="en-US" altLang="zh-CN" sz="2800" b="1">
                <a:latin typeface="宋体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7918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3" dur="500" fill="hold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" grpId="0" animBg="1"/>
      <p:bldP spid="2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Picture 4" descr="迷失森林品味幽静森林迷失">
            <a:hlinkClick r:id="rId2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0"/>
          <a:stretch>
            <a:fillRect/>
          </a:stretch>
        </p:blipFill>
        <p:spPr bwMode="auto">
          <a:xfrm>
            <a:off x="144463" y="750888"/>
            <a:ext cx="5943600" cy="3841750"/>
          </a:xfrm>
          <a:prstGeom prst="rect">
            <a:avLst/>
          </a:prstGeom>
          <a:noFill/>
          <a:ln w="28575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6" name="Text Box 5"/>
          <p:cNvSpPr>
            <a:spLocks noChangeArrowheads="1"/>
          </p:cNvSpPr>
          <p:nvPr/>
        </p:nvSpPr>
        <p:spPr bwMode="auto">
          <a:xfrm>
            <a:off x="2190750" y="5276850"/>
            <a:ext cx="43799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solidFill>
                  <a:schemeClr val="accent2"/>
                </a:solidFill>
                <a:latin typeface="Arial" charset="0"/>
              </a:rPr>
              <a:t>树木能够吸收噪声</a:t>
            </a:r>
            <a:r>
              <a:rPr lang="en-US" altLang="zh-CN" sz="2800" b="1">
                <a:solidFill>
                  <a:schemeClr val="accent2"/>
                </a:solidFill>
                <a:latin typeface="Arial" charset="0"/>
              </a:rPr>
              <a:t>,</a:t>
            </a:r>
            <a:r>
              <a:rPr lang="zh-CN" altLang="en-US" sz="2800" b="1">
                <a:solidFill>
                  <a:schemeClr val="accent2"/>
                </a:solidFill>
                <a:latin typeface="Arial" charset="0"/>
              </a:rPr>
              <a:t>所以常说</a:t>
            </a:r>
            <a:r>
              <a:rPr lang="en-US" altLang="zh-CN" sz="2800" b="1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zh-CN" altLang="en-US" sz="2800" b="1">
                <a:solidFill>
                  <a:schemeClr val="accent2"/>
                </a:solidFill>
                <a:latin typeface="Arial" charset="0"/>
              </a:rPr>
              <a:t>幽静的森林”</a:t>
            </a:r>
            <a:r>
              <a:rPr lang="en-US" altLang="zh-CN" sz="2800" b="1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2167" name="Text Box 15"/>
          <p:cNvSpPr>
            <a:spLocks noChangeArrowheads="1"/>
          </p:cNvSpPr>
          <p:nvPr/>
        </p:nvSpPr>
        <p:spPr bwMode="auto">
          <a:xfrm>
            <a:off x="3505200" y="475773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/>
              <a:t>植树造林</a:t>
            </a:r>
          </a:p>
        </p:txBody>
      </p:sp>
      <p:pic>
        <p:nvPicPr>
          <p:cNvPr id="2168" name="Picture 13" descr="131250355">
            <a:hlinkClick r:id="rId4"/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750888"/>
            <a:ext cx="4894263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" dur="500" fill="hold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 fill="hold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6" grpId="0" animBg="1"/>
      <p:bldP spid="21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Text Box 4"/>
          <p:cNvSpPr>
            <a:spLocks noChangeArrowheads="1"/>
          </p:cNvSpPr>
          <p:nvPr/>
        </p:nvSpPr>
        <p:spPr bwMode="auto">
          <a:xfrm>
            <a:off x="61913" y="563563"/>
            <a:ext cx="48609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rPr>
              <a:t>）在人耳处减弱：</a:t>
            </a:r>
          </a:p>
        </p:txBody>
      </p:sp>
      <p:sp>
        <p:nvSpPr>
          <p:cNvPr id="2172" name="Rectangle 12"/>
          <p:cNvSpPr>
            <a:spLocks noChangeArrowheads="1"/>
          </p:cNvSpPr>
          <p:nvPr/>
        </p:nvSpPr>
        <p:spPr bwMode="auto">
          <a:xfrm>
            <a:off x="576263" y="47879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华文中宋" pitchFamily="2" charset="-122"/>
              </a:rPr>
              <a:t>护耳器、耳塞、耳罩、头盔</a:t>
            </a:r>
            <a:r>
              <a:rPr lang="en-US" altLang="zh-CN" sz="2800" b="1">
                <a:ea typeface="华文中宋" pitchFamily="2" charset="-122"/>
              </a:rPr>
              <a:t>……</a:t>
            </a:r>
          </a:p>
        </p:txBody>
      </p:sp>
      <p:pic>
        <p:nvPicPr>
          <p:cNvPr id="2173" name="Picture 16" descr="CRW_647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2782" r="2950" b="5269"/>
          <a:stretch>
            <a:fillRect/>
          </a:stretch>
        </p:blipFill>
        <p:spPr bwMode="auto">
          <a:xfrm>
            <a:off x="352425" y="1516063"/>
            <a:ext cx="3962400" cy="2936875"/>
          </a:xfrm>
          <a:prstGeom prst="rect">
            <a:avLst/>
          </a:prstGeom>
          <a:noFill/>
          <a:ln w="28575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4" name="Picture 17">
            <a:hlinkClick r:id="rId3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516063"/>
            <a:ext cx="3927475" cy="2936875"/>
          </a:xfrm>
          <a:prstGeom prst="rect">
            <a:avLst/>
          </a:prstGeom>
          <a:noFill/>
          <a:ln w="28575" cap="flat" algn="ctr">
            <a:solidFill>
              <a:srgbClr val="003399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711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1" dur="500" fill="hold"/>
                                        <p:tgtEl>
                                          <p:spTgt spid="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Rectangle 4"/>
          <p:cNvSpPr>
            <a:spLocks noChangeArrowheads="1"/>
          </p:cNvSpPr>
          <p:nvPr/>
        </p:nvSpPr>
        <p:spPr bwMode="auto">
          <a:xfrm>
            <a:off x="139700" y="1462088"/>
            <a:ext cx="77724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28575"/>
            <a:r>
              <a:rPr lang="en-US" altLang="zh-CN" sz="2400" b="1">
                <a:solidFill>
                  <a:srgbClr val="B50AC2"/>
                </a:solidFill>
                <a:ea typeface="黑体" pitchFamily="2" charset="-122"/>
              </a:rPr>
              <a:t>     1. </a:t>
            </a:r>
            <a:r>
              <a:rPr lang="zh-CN" altLang="en-US" sz="2400" b="1">
                <a:solidFill>
                  <a:srgbClr val="B50AC2"/>
                </a:solidFill>
                <a:ea typeface="黑体" pitchFamily="2" charset="-122"/>
              </a:rPr>
              <a:t>噪声的来源</a:t>
            </a:r>
          </a:p>
          <a:p>
            <a:pPr indent="28575">
              <a:buFont typeface="Wingdings" pitchFamily="2" charset="2"/>
              <a:buChar char="Ø"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噪声是发声体做无规则振动时发出的声音；</a:t>
            </a:r>
          </a:p>
          <a:p>
            <a:pPr indent="28575">
              <a:buFont typeface="Wingdings" pitchFamily="2" charset="2"/>
              <a:buChar char="Ø"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凡是妨碍人们正常休息、学习、工件的声音都是噪声。</a:t>
            </a:r>
          </a:p>
          <a:p>
            <a:pPr indent="28575"/>
            <a:r>
              <a:rPr lang="zh-CN" altLang="en-US" sz="2400" b="1">
                <a:solidFill>
                  <a:srgbClr val="B50AC2"/>
                </a:solidFill>
                <a:ea typeface="黑体" pitchFamily="2" charset="-122"/>
              </a:rPr>
              <a:t>     </a:t>
            </a:r>
            <a:r>
              <a:rPr lang="en-US" altLang="zh-CN" sz="2400" b="1">
                <a:solidFill>
                  <a:srgbClr val="B50AC2"/>
                </a:solidFill>
                <a:ea typeface="黑体" pitchFamily="2" charset="-122"/>
              </a:rPr>
              <a:t>2. </a:t>
            </a:r>
            <a:r>
              <a:rPr lang="zh-CN" altLang="en-US" sz="2400" b="1">
                <a:solidFill>
                  <a:srgbClr val="B50AC2"/>
                </a:solidFill>
                <a:ea typeface="黑体" pitchFamily="2" charset="-122"/>
              </a:rPr>
              <a:t>噪声强弱的等级和危害</a:t>
            </a:r>
          </a:p>
          <a:p>
            <a:pPr indent="28575">
              <a:buFont typeface="Wingdings" pitchFamily="2" charset="2"/>
              <a:buChar char="Ø"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噪声的单位是：分贝，符号为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dB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。适宜学习的强度为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30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～</a:t>
            </a:r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40dB</a:t>
            </a: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；</a:t>
            </a:r>
          </a:p>
          <a:p>
            <a:pPr indent="28575">
              <a:buFont typeface="Wingdings" pitchFamily="2" charset="2"/>
              <a:buChar char="Ø"/>
            </a:pPr>
            <a:r>
              <a:rPr lang="zh-CN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危害：从心理上、生理上和物理上都能产生一系列的效应。</a:t>
            </a:r>
            <a:r>
              <a:rPr lang="zh-CN" altLang="en-US" sz="2400" b="1">
                <a:solidFill>
                  <a:srgbClr val="B50AC2"/>
                </a:solidFill>
                <a:ea typeface="黑体" pitchFamily="2" charset="-122"/>
              </a:rPr>
              <a:t>      </a:t>
            </a:r>
          </a:p>
        </p:txBody>
      </p:sp>
      <p:grpSp>
        <p:nvGrpSpPr>
          <p:cNvPr id="2178" name="Group 12"/>
          <p:cNvGrpSpPr>
            <a:grpSpLocks/>
          </p:cNvGrpSpPr>
          <p:nvPr/>
        </p:nvGrpSpPr>
        <p:grpSpPr bwMode="auto">
          <a:xfrm>
            <a:off x="3657600" y="533400"/>
            <a:ext cx="2663825" cy="762000"/>
            <a:chOff x="1927" y="346"/>
            <a:chExt cx="1678" cy="650"/>
          </a:xfrm>
        </p:grpSpPr>
        <p:sp>
          <p:nvSpPr>
            <p:cNvPr id="2179" name="AutoShape 13"/>
            <p:cNvSpPr>
              <a:spLocks noChangeArrowheads="1"/>
            </p:cNvSpPr>
            <p:nvPr/>
          </p:nvSpPr>
          <p:spPr bwMode="auto">
            <a:xfrm>
              <a:off x="1927" y="391"/>
              <a:ext cx="1678" cy="545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76200" cap="flat" cmpd="tri" algn="ctr">
              <a:solidFill>
                <a:srgbClr val="FF00FF"/>
              </a:solidFill>
              <a:prstDash val="lgDashDot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663300">
                  <a:alpha val="50000"/>
                </a:srgbClr>
              </a:outerShdw>
            </a:effectLst>
          </p:spPr>
          <p:txBody>
            <a:bodyPr anchor="ctr"/>
            <a:lstStyle/>
            <a:p>
              <a:endParaRPr lang="zh-CN" altLang="zh-CN" sz="2800"/>
            </a:p>
          </p:txBody>
        </p:sp>
        <p:sp>
          <p:nvSpPr>
            <p:cNvPr id="2180" name="Text Box 14"/>
            <p:cNvSpPr>
              <a:spLocks noChangeArrowheads="1"/>
            </p:cNvSpPr>
            <p:nvPr/>
          </p:nvSpPr>
          <p:spPr bwMode="auto">
            <a:xfrm>
              <a:off x="2018" y="346"/>
              <a:ext cx="1454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zh-CN" altLang="en-US" sz="4400" b="1">
                  <a:solidFill>
                    <a:srgbClr val="FF6600"/>
                  </a:solidFill>
                  <a:ea typeface="黑体" pitchFamily="2" charset="-122"/>
                </a:rPr>
                <a:t>小 结</a:t>
              </a:r>
            </a:p>
          </p:txBody>
        </p:sp>
      </p:grpSp>
      <p:pic>
        <p:nvPicPr>
          <p:cNvPr id="2181" name="Picture 15" descr="png-012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81000"/>
            <a:ext cx="10810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2" name="Rectangle 5"/>
          <p:cNvSpPr>
            <a:spLocks noChangeArrowheads="1"/>
          </p:cNvSpPr>
          <p:nvPr/>
        </p:nvSpPr>
        <p:spPr bwMode="auto">
          <a:xfrm>
            <a:off x="338138" y="3657600"/>
            <a:ext cx="57150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400" b="1">
                <a:solidFill>
                  <a:srgbClr val="B50AC2"/>
                </a:solidFill>
                <a:ea typeface="黑体" pitchFamily="2" charset="-122"/>
              </a:rPr>
              <a:t>    3. </a:t>
            </a:r>
            <a:r>
              <a:rPr lang="zh-CN" altLang="en-US" sz="2400" b="1">
                <a:solidFill>
                  <a:srgbClr val="B50AC2"/>
                </a:solidFill>
                <a:ea typeface="黑体" pitchFamily="2" charset="-122"/>
              </a:rPr>
              <a:t>控制噪声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在声源处控制；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在传播过程中控制；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在人耳处控制。</a:t>
            </a:r>
          </a:p>
        </p:txBody>
      </p:sp>
    </p:spTree>
    <p:extLst>
      <p:ext uri="{BB962C8B-B14F-4D97-AF65-F5344CB8AC3E}">
        <p14:creationId xmlns:p14="http://schemas.microsoft.com/office/powerpoint/2010/main" val="2045087825"/>
      </p:ext>
    </p:extLst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组合 49164"/>
          <p:cNvGrpSpPr>
            <a:grpSpLocks/>
          </p:cNvGrpSpPr>
          <p:nvPr/>
        </p:nvGrpSpPr>
        <p:grpSpPr bwMode="auto">
          <a:xfrm>
            <a:off x="1219200" y="2743200"/>
            <a:ext cx="6781800" cy="2438400"/>
            <a:chOff x="768" y="1728"/>
            <a:chExt cx="4272" cy="1536"/>
          </a:xfrm>
        </p:grpSpPr>
        <p:sp>
          <p:nvSpPr>
            <p:cNvPr id="2186" name="圆角矩形 49157"/>
            <p:cNvSpPr>
              <a:spLocks noChangeArrowheads="1"/>
            </p:cNvSpPr>
            <p:nvPr/>
          </p:nvSpPr>
          <p:spPr bwMode="auto">
            <a:xfrm>
              <a:off x="768" y="1728"/>
              <a:ext cx="4272" cy="1536"/>
            </a:xfrm>
            <a:prstGeom prst="roundRect">
              <a:avLst>
                <a:gd name="adj" fmla="val 10194"/>
              </a:avLst>
            </a:prstGeom>
            <a:noFill/>
            <a:ln w="19050" cap="flat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87" name="文本框 49154"/>
            <p:cNvSpPr>
              <a:spLocks noChangeArrowheads="1"/>
            </p:cNvSpPr>
            <p:nvPr/>
          </p:nvSpPr>
          <p:spPr bwMode="auto">
            <a:xfrm>
              <a:off x="768" y="1776"/>
              <a:ext cx="4272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rgbClr val="003399"/>
                  </a:solidFill>
                  <a:latin typeface="楷体" charset="-122"/>
                  <a:ea typeface="楷体" charset="-122"/>
                </a:rPr>
                <a:t>    刚下过的雪是新鲜蓬松的，它的表面有许多小气孔，当外界的声音传入这些小孔时便会发生反射，由于气孔往往是内部大而孔径小，所以仅有小部分声音能从入口反射出来，而大部分则被吸掉了，因而导致了万籁俱寂的场面。</a:t>
              </a:r>
            </a:p>
          </p:txBody>
        </p:sp>
      </p:grpSp>
      <p:sp>
        <p:nvSpPr>
          <p:cNvPr id="2188" name="文本占位符 49153"/>
          <p:cNvSpPr>
            <a:spLocks noChangeArrowheads="1"/>
          </p:cNvSpPr>
          <p:nvPr>
            <p:ph idx="4294967295"/>
          </p:nvPr>
        </p:nvSpPr>
        <p:spPr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sz="2800" b="1">
                <a:solidFill>
                  <a:srgbClr val="000000"/>
                </a:solidFill>
                <a:ea typeface="黑体" pitchFamily="2" charset="-122"/>
              </a:rPr>
              <a:t>在冬天，一场大雪过后，人们往往会感到万籁俱寂，你知道为什么吗？</a:t>
            </a:r>
          </a:p>
        </p:txBody>
      </p:sp>
      <p:sp>
        <p:nvSpPr>
          <p:cNvPr id="2189" name="文本框 49155"/>
          <p:cNvSpPr>
            <a:spLocks noChangeArrowheads="1"/>
          </p:cNvSpPr>
          <p:nvPr/>
        </p:nvSpPr>
        <p:spPr bwMode="auto">
          <a:xfrm>
            <a:off x="1152525" y="5562600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66FF"/>
                </a:solidFill>
                <a:ea typeface="黑体" pitchFamily="2" charset="-122"/>
              </a:rPr>
              <a:t>声音在传播过程中被雪吸收了</a:t>
            </a:r>
          </a:p>
        </p:txBody>
      </p:sp>
      <p:sp>
        <p:nvSpPr>
          <p:cNvPr id="2190" name="平行四边形 49159"/>
          <p:cNvSpPr>
            <a:spLocks noChangeArrowheads="1"/>
          </p:cNvSpPr>
          <p:nvPr/>
        </p:nvSpPr>
        <p:spPr bwMode="auto">
          <a:xfrm>
            <a:off x="381000" y="587375"/>
            <a:ext cx="719138" cy="649288"/>
          </a:xfrm>
          <a:prstGeom prst="parallelogram">
            <a:avLst>
              <a:gd name="adj" fmla="val 27689"/>
            </a:avLst>
          </a:prstGeom>
          <a:solidFill>
            <a:srgbClr val="6699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r">
              <a:spcBef>
                <a:spcPct val="20000"/>
              </a:spcBef>
            </a:pPr>
            <a:r>
              <a:rPr lang="zh-CN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物</a:t>
            </a:r>
          </a:p>
        </p:txBody>
      </p:sp>
      <p:sp>
        <p:nvSpPr>
          <p:cNvPr id="2191" name="平行四边形 49160"/>
          <p:cNvSpPr>
            <a:spLocks noChangeArrowheads="1"/>
          </p:cNvSpPr>
          <p:nvPr/>
        </p:nvSpPr>
        <p:spPr bwMode="auto">
          <a:xfrm>
            <a:off x="1000125" y="587375"/>
            <a:ext cx="719138" cy="649288"/>
          </a:xfrm>
          <a:prstGeom prst="parallelogram">
            <a:avLst>
              <a:gd name="adj" fmla="val 27689"/>
            </a:avLst>
          </a:prstGeom>
          <a:solidFill>
            <a:srgbClr val="6699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r">
              <a:spcBef>
                <a:spcPct val="20000"/>
              </a:spcBef>
            </a:pPr>
            <a:r>
              <a:rPr lang="zh-CN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理</a:t>
            </a:r>
          </a:p>
        </p:txBody>
      </p:sp>
      <p:sp>
        <p:nvSpPr>
          <p:cNvPr id="2192" name="平行四边形 49161"/>
          <p:cNvSpPr>
            <a:spLocks noChangeArrowheads="1"/>
          </p:cNvSpPr>
          <p:nvPr/>
        </p:nvSpPr>
        <p:spPr bwMode="auto">
          <a:xfrm>
            <a:off x="1619250" y="587375"/>
            <a:ext cx="719138" cy="649288"/>
          </a:xfrm>
          <a:prstGeom prst="parallelogram">
            <a:avLst>
              <a:gd name="adj" fmla="val 27689"/>
            </a:avLst>
          </a:prstGeom>
          <a:solidFill>
            <a:srgbClr val="6699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r">
              <a:spcBef>
                <a:spcPct val="20000"/>
              </a:spcBef>
            </a:pPr>
            <a:r>
              <a:rPr lang="zh-CN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与</a:t>
            </a:r>
          </a:p>
        </p:txBody>
      </p:sp>
      <p:sp>
        <p:nvSpPr>
          <p:cNvPr id="2193" name="平行四边形 49162"/>
          <p:cNvSpPr>
            <a:spLocks noChangeArrowheads="1"/>
          </p:cNvSpPr>
          <p:nvPr/>
        </p:nvSpPr>
        <p:spPr bwMode="auto">
          <a:xfrm>
            <a:off x="2238375" y="587375"/>
            <a:ext cx="719138" cy="649288"/>
          </a:xfrm>
          <a:prstGeom prst="parallelogram">
            <a:avLst>
              <a:gd name="adj" fmla="val 27689"/>
            </a:avLst>
          </a:prstGeom>
          <a:solidFill>
            <a:srgbClr val="6699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r">
              <a:spcBef>
                <a:spcPct val="20000"/>
              </a:spcBef>
            </a:pPr>
            <a:r>
              <a:rPr lang="zh-CN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生</a:t>
            </a:r>
          </a:p>
        </p:txBody>
      </p:sp>
      <p:sp>
        <p:nvSpPr>
          <p:cNvPr id="2194" name="平行四边形 49163"/>
          <p:cNvSpPr>
            <a:spLocks noChangeArrowheads="1"/>
          </p:cNvSpPr>
          <p:nvPr/>
        </p:nvSpPr>
        <p:spPr bwMode="auto">
          <a:xfrm>
            <a:off x="2857500" y="587375"/>
            <a:ext cx="719138" cy="649288"/>
          </a:xfrm>
          <a:prstGeom prst="parallelogram">
            <a:avLst>
              <a:gd name="adj" fmla="val 27689"/>
            </a:avLst>
          </a:prstGeom>
          <a:solidFill>
            <a:srgbClr val="6699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marL="342900" indent="-342900" algn="r">
              <a:spcBef>
                <a:spcPct val="20000"/>
              </a:spcBef>
            </a:pPr>
            <a:r>
              <a:rPr lang="zh-CN" alt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rPr>
              <a:t>活</a:t>
            </a:r>
          </a:p>
        </p:txBody>
      </p:sp>
    </p:spTree>
    <p:extLst>
      <p:ext uri="{BB962C8B-B14F-4D97-AF65-F5344CB8AC3E}">
        <p14:creationId xmlns:p14="http://schemas.microsoft.com/office/powerpoint/2010/main" val="14509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7" name="Picture 4" descr="png-111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8" name="文本框 35848"/>
          <p:cNvSpPr>
            <a:spLocks noChangeArrowheads="1"/>
          </p:cNvSpPr>
          <p:nvPr/>
        </p:nvSpPr>
        <p:spPr bwMode="auto">
          <a:xfrm>
            <a:off x="1295400" y="4572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4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华文新魏" pitchFamily="2" charset="-122"/>
              </a:rPr>
              <a:t>课堂练习</a:t>
            </a:r>
          </a:p>
        </p:txBody>
      </p:sp>
      <p:sp>
        <p:nvSpPr>
          <p:cNvPr id="2199" name="文本框 35850"/>
          <p:cNvSpPr>
            <a:spLocks noChangeArrowheads="1"/>
          </p:cNvSpPr>
          <p:nvPr/>
        </p:nvSpPr>
        <p:spPr bwMode="auto">
          <a:xfrm>
            <a:off x="304800" y="1524000"/>
            <a:ext cx="86868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5600" indent="-35560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1.</a:t>
            </a:r>
            <a:r>
              <a:rPr lang="zh-CN" altLang="en-US" sz="2800" b="1">
                <a:latin typeface="宋体" charset="-122"/>
              </a:rPr>
              <a:t>物理学中把发声体做</a:t>
            </a:r>
            <a:r>
              <a:rPr lang="en-US" altLang="zh-CN" sz="2800" b="1">
                <a:latin typeface="宋体" charset="-122"/>
              </a:rPr>
              <a:t>_____________</a:t>
            </a:r>
            <a:r>
              <a:rPr lang="zh-CN" altLang="en-US" sz="2800" b="1">
                <a:latin typeface="宋体" charset="-122"/>
              </a:rPr>
              <a:t>时所发出的声音叫噪声</a:t>
            </a:r>
            <a:r>
              <a:rPr lang="en-US" altLang="zh-CN" sz="2800" b="1">
                <a:latin typeface="宋体" charset="-122"/>
              </a:rPr>
              <a:t>. </a:t>
            </a:r>
            <a:r>
              <a:rPr lang="zh-CN" altLang="en-US" sz="2800" b="1">
                <a:latin typeface="宋体" charset="-122"/>
              </a:rPr>
              <a:t>从环境保护上说</a:t>
            </a:r>
            <a:r>
              <a:rPr lang="en-US" altLang="zh-CN" sz="2800" b="1">
                <a:latin typeface="宋体" charset="-122"/>
              </a:rPr>
              <a:t>,</a:t>
            </a:r>
            <a:r>
              <a:rPr lang="zh-CN" altLang="en-US" sz="2800" b="1">
                <a:latin typeface="宋体" charset="-122"/>
              </a:rPr>
              <a:t>凡是</a:t>
            </a:r>
            <a:r>
              <a:rPr lang="en-US" altLang="zh-CN" sz="2800" b="1">
                <a:latin typeface="宋体" charset="-122"/>
              </a:rPr>
              <a:t>__________________</a:t>
            </a:r>
            <a:br>
              <a:rPr lang="en-US" altLang="zh-CN" sz="2800" b="1">
                <a:latin typeface="宋体" charset="-122"/>
              </a:rPr>
            </a:br>
            <a:r>
              <a:rPr lang="en-US" altLang="zh-CN" sz="2800" b="1">
                <a:latin typeface="宋体" charset="-122"/>
              </a:rPr>
              <a:t>____________</a:t>
            </a:r>
            <a:r>
              <a:rPr lang="zh-CN" altLang="en-US" sz="2800" b="1">
                <a:latin typeface="宋体" charset="-122"/>
              </a:rPr>
              <a:t>的声音</a:t>
            </a:r>
            <a:r>
              <a:rPr lang="en-US" altLang="zh-CN" sz="2800" b="1">
                <a:latin typeface="宋体" charset="-122"/>
              </a:rPr>
              <a:t>,</a:t>
            </a:r>
            <a:r>
              <a:rPr lang="zh-CN" altLang="en-US" sz="2800" b="1">
                <a:latin typeface="宋体" charset="-122"/>
              </a:rPr>
              <a:t>都属噪声</a:t>
            </a:r>
            <a:r>
              <a:rPr lang="en-US" altLang="zh-CN" sz="2800" b="1">
                <a:latin typeface="宋体" charset="-122"/>
              </a:rPr>
              <a:t>.</a:t>
            </a:r>
          </a:p>
          <a:p>
            <a:pPr marL="355600" indent="-35560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2.</a:t>
            </a:r>
            <a:r>
              <a:rPr lang="zh-CN" altLang="en-US" sz="2800" b="1">
                <a:latin typeface="宋体" charset="-122"/>
              </a:rPr>
              <a:t>人们以</a:t>
            </a:r>
            <a:r>
              <a:rPr lang="zh-CN" altLang="en-US" sz="2800" b="1" u="sng">
                <a:latin typeface="宋体" charset="-122"/>
              </a:rPr>
              <a:t>      </a:t>
            </a:r>
            <a:r>
              <a:rPr lang="zh-CN" altLang="en-US" sz="2800" b="1">
                <a:latin typeface="宋体" charset="-122"/>
              </a:rPr>
              <a:t>来划分声音的等级，为了保证工作和学习，声音不能超过</a:t>
            </a:r>
            <a:r>
              <a:rPr lang="zh-CN" altLang="en-US" sz="2800" b="1" u="sng">
                <a:latin typeface="宋体" charset="-122"/>
              </a:rPr>
              <a:t>     </a:t>
            </a:r>
            <a:r>
              <a:rPr lang="zh-CN" altLang="en-US" sz="2800" b="1">
                <a:latin typeface="宋体" charset="-122"/>
              </a:rPr>
              <a:t>分贝</a:t>
            </a:r>
            <a:r>
              <a:rPr lang="en-US" altLang="zh-CN" sz="2800" b="1">
                <a:latin typeface="宋体" charset="-122"/>
              </a:rPr>
              <a:t>.</a:t>
            </a:r>
          </a:p>
          <a:p>
            <a:pPr marL="355600" indent="-355600">
              <a:spcBef>
                <a:spcPct val="50000"/>
              </a:spcBef>
            </a:pPr>
            <a:r>
              <a:rPr lang="en-US" altLang="zh-CN" sz="2800" b="1">
                <a:latin typeface="宋体" charset="-122"/>
              </a:rPr>
              <a:t>3.</a:t>
            </a:r>
            <a:r>
              <a:rPr lang="zh-CN" altLang="en-US" sz="2800" b="1">
                <a:latin typeface="宋体" charset="-122"/>
              </a:rPr>
              <a:t>居民小区禁止汽车鸣笛是从</a:t>
            </a:r>
            <a:r>
              <a:rPr lang="en-US" altLang="zh-CN" sz="2800" b="1">
                <a:latin typeface="宋体" charset="-122"/>
              </a:rPr>
              <a:t>_______</a:t>
            </a:r>
            <a:r>
              <a:rPr lang="zh-CN" altLang="en-US" sz="2800" b="1">
                <a:latin typeface="宋体" charset="-122"/>
              </a:rPr>
              <a:t>减弱噪声；城区步行街上安装了如图所示的噪声监测装置，</a:t>
            </a:r>
            <a:br>
              <a:rPr lang="zh-CN" altLang="en-US" sz="2800" b="1">
                <a:latin typeface="宋体" charset="-122"/>
              </a:rPr>
            </a:br>
            <a:r>
              <a:rPr lang="zh-CN" altLang="en-US" sz="2800" b="1">
                <a:latin typeface="宋体" charset="-122"/>
              </a:rPr>
              <a:t>该装置显示了噪声的</a:t>
            </a:r>
            <a:r>
              <a:rPr lang="en-US" altLang="zh-CN" sz="2800" b="1">
                <a:latin typeface="宋体" charset="-122"/>
              </a:rPr>
              <a:t>______</a:t>
            </a:r>
            <a:r>
              <a:rPr lang="zh-CN" altLang="en-US" sz="2800" b="1">
                <a:latin typeface="宋体" charset="-122"/>
              </a:rPr>
              <a:t>（填“音调”</a:t>
            </a:r>
            <a:br>
              <a:rPr lang="zh-CN" altLang="en-US" sz="2800" b="1">
                <a:latin typeface="宋体" charset="-122"/>
              </a:rPr>
            </a:br>
            <a:r>
              <a:rPr lang="zh-CN" altLang="en-US" sz="2800" b="1">
                <a:latin typeface="宋体" charset="-122"/>
              </a:rPr>
              <a:t>“响度”“音色”）． </a:t>
            </a:r>
          </a:p>
        </p:txBody>
      </p:sp>
      <p:sp>
        <p:nvSpPr>
          <p:cNvPr id="2200" name="文本框 35851"/>
          <p:cNvSpPr>
            <a:spLocks noChangeArrowheads="1"/>
          </p:cNvSpPr>
          <p:nvPr/>
        </p:nvSpPr>
        <p:spPr bwMode="auto">
          <a:xfrm>
            <a:off x="4114800" y="1514475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charset="0"/>
              </a:rPr>
              <a:t>无规则振动</a:t>
            </a:r>
          </a:p>
        </p:txBody>
      </p:sp>
      <p:sp>
        <p:nvSpPr>
          <p:cNvPr id="2201" name="文本框 35852"/>
          <p:cNvSpPr>
            <a:spLocks noChangeArrowheads="1"/>
          </p:cNvSpPr>
          <p:nvPr/>
        </p:nvSpPr>
        <p:spPr bwMode="auto">
          <a:xfrm>
            <a:off x="5862638" y="1943100"/>
            <a:ext cx="2747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charset="0"/>
              </a:rPr>
              <a:t>妨碍人们工作、</a:t>
            </a:r>
          </a:p>
        </p:txBody>
      </p:sp>
      <p:sp>
        <p:nvSpPr>
          <p:cNvPr id="2202" name="矩形 35854"/>
          <p:cNvSpPr>
            <a:spLocks noChangeArrowheads="1"/>
          </p:cNvSpPr>
          <p:nvPr/>
        </p:nvSpPr>
        <p:spPr bwMode="auto">
          <a:xfrm>
            <a:off x="849313" y="2362200"/>
            <a:ext cx="197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charset="0"/>
              </a:rPr>
              <a:t>学习、休息</a:t>
            </a:r>
          </a:p>
        </p:txBody>
      </p:sp>
      <p:sp>
        <p:nvSpPr>
          <p:cNvPr id="2203" name="文本框 35855"/>
          <p:cNvSpPr>
            <a:spLocks noChangeArrowheads="1"/>
          </p:cNvSpPr>
          <p:nvPr/>
        </p:nvSpPr>
        <p:spPr bwMode="auto">
          <a:xfrm>
            <a:off x="2028825" y="3019425"/>
            <a:ext cx="71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charset="-122"/>
              </a:rPr>
              <a:t>dB</a:t>
            </a:r>
          </a:p>
        </p:txBody>
      </p:sp>
      <p:sp>
        <p:nvSpPr>
          <p:cNvPr id="2204" name="文本框 35856"/>
          <p:cNvSpPr>
            <a:spLocks noChangeArrowheads="1"/>
          </p:cNvSpPr>
          <p:nvPr/>
        </p:nvSpPr>
        <p:spPr bwMode="auto">
          <a:xfrm>
            <a:off x="4114800" y="344805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charset="-122"/>
              </a:rPr>
              <a:t>70</a:t>
            </a:r>
          </a:p>
        </p:txBody>
      </p:sp>
      <p:sp>
        <p:nvSpPr>
          <p:cNvPr id="2205" name="文本框 35860"/>
          <p:cNvSpPr>
            <a:spLocks noChangeArrowheads="1"/>
          </p:cNvSpPr>
          <p:nvPr/>
        </p:nvSpPr>
        <p:spPr bwMode="auto">
          <a:xfrm>
            <a:off x="5153025" y="408622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声源</a:t>
            </a:r>
          </a:p>
        </p:txBody>
      </p:sp>
      <p:sp>
        <p:nvSpPr>
          <p:cNvPr id="2206" name="文本框 35861"/>
          <p:cNvSpPr>
            <a:spLocks noChangeArrowheads="1"/>
          </p:cNvSpPr>
          <p:nvPr/>
        </p:nvSpPr>
        <p:spPr bwMode="auto">
          <a:xfrm>
            <a:off x="4038600" y="492442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响度</a:t>
            </a:r>
          </a:p>
        </p:txBody>
      </p:sp>
      <p:pic>
        <p:nvPicPr>
          <p:cNvPr id="2207" name="图片 35862" descr="d0870cfb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605338"/>
            <a:ext cx="13589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 fill="hold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2" dur="500" fill="hold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8" dur="500" fill="hold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4" dur="500" fill="hold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0" dur="500" fill="hold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0" grpId="0" animBg="1"/>
      <p:bldP spid="2201" grpId="0" animBg="1"/>
      <p:bldP spid="2202" grpId="0" animBg="1"/>
      <p:bldP spid="2203" grpId="0" animBg="1"/>
      <p:bldP spid="2204" grpId="0" animBg="1"/>
      <p:bldP spid="2205" grpId="0" animBg="1"/>
      <p:bldP spid="22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文本框 3079"/>
          <p:cNvSpPr>
            <a:spLocks noChangeArrowheads="1"/>
          </p:cNvSpPr>
          <p:nvPr/>
        </p:nvSpPr>
        <p:spPr bwMode="auto">
          <a:xfrm>
            <a:off x="2635250" y="1182688"/>
            <a:ext cx="2927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5400">
                <a:solidFill>
                  <a:srgbClr val="B50AC2"/>
                </a:solidFill>
                <a:latin typeface="Arial" charset="0"/>
                <a:ea typeface="华文新魏" pitchFamily="2" charset="-122"/>
              </a:rPr>
              <a:t>学习目标</a:t>
            </a:r>
          </a:p>
        </p:txBody>
      </p:sp>
      <p:sp>
        <p:nvSpPr>
          <p:cNvPr id="2063" name="Rectangle 3"/>
          <p:cNvSpPr>
            <a:spLocks noChangeArrowheads="1"/>
          </p:cNvSpPr>
          <p:nvPr/>
        </p:nvSpPr>
        <p:spPr bwMode="auto">
          <a:xfrm>
            <a:off x="403225" y="2465388"/>
            <a:ext cx="7391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sz="3200" b="1">
                <a:ea typeface="微软雅黑" charset="-122"/>
              </a:rPr>
              <a:t>了解噪声的来源和危害</a:t>
            </a:r>
            <a:r>
              <a:rPr lang="en-US" altLang="zh-CN" sz="3200" b="1">
                <a:ea typeface="微软雅黑" charset="-122"/>
              </a:rPr>
              <a:t>.</a:t>
            </a:r>
          </a:p>
          <a:p>
            <a:pPr marL="342900" indent="-342900">
              <a:lnSpc>
                <a:spcPct val="130000"/>
              </a:lnSpc>
              <a:buClr>
                <a:schemeClr val="folHlink"/>
              </a:buClr>
              <a:buFont typeface="Wingdings" pitchFamily="2" charset="2"/>
              <a:buChar char="n"/>
            </a:pPr>
            <a:r>
              <a:rPr lang="zh-CN" altLang="en-US" sz="3200" b="1">
                <a:ea typeface="微软雅黑" charset="-122"/>
              </a:rPr>
              <a:t>知道防治噪声的途径，增强环境保护意识</a:t>
            </a:r>
            <a:r>
              <a:rPr lang="en-US" altLang="zh-CN" sz="3200" b="1">
                <a:ea typeface="微软雅黑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825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文本框 48131"/>
          <p:cNvSpPr>
            <a:spLocks noChangeArrowheads="1"/>
          </p:cNvSpPr>
          <p:nvPr/>
        </p:nvSpPr>
        <p:spPr bwMode="auto">
          <a:xfrm>
            <a:off x="250825" y="533400"/>
            <a:ext cx="8893175" cy="58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4.</a:t>
            </a:r>
            <a:r>
              <a:rPr lang="zh-CN" altLang="en-US" sz="2800" b="1">
                <a:latin typeface="宋体" charset="-122"/>
              </a:rPr>
              <a:t>下列声音中属于噪声的是</a:t>
            </a:r>
            <a:r>
              <a:rPr lang="en-US" altLang="zh-CN" sz="2800" b="1">
                <a:latin typeface="宋体" charset="-122"/>
              </a:rPr>
              <a:t>________.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a.</a:t>
            </a:r>
            <a:r>
              <a:rPr lang="zh-CN" altLang="en-US" sz="2800" b="1">
                <a:latin typeface="宋体" charset="-122"/>
              </a:rPr>
              <a:t>晨读时的朗读声     </a:t>
            </a:r>
            <a:r>
              <a:rPr lang="en-US" altLang="zh-CN" sz="2800" b="1">
                <a:latin typeface="宋体" charset="-122"/>
              </a:rPr>
              <a:t>b.</a:t>
            </a:r>
            <a:r>
              <a:rPr lang="zh-CN" altLang="en-US" sz="2800" b="1">
                <a:latin typeface="宋体" charset="-122"/>
              </a:rPr>
              <a:t>装修房子时电钻声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c.</a:t>
            </a:r>
            <a:r>
              <a:rPr lang="zh-CN" altLang="en-US" sz="2800" b="1">
                <a:latin typeface="宋体" charset="-122"/>
              </a:rPr>
              <a:t>自习课时的喧哗声   </a:t>
            </a:r>
            <a:r>
              <a:rPr lang="en-US" altLang="zh-CN" sz="2800" b="1">
                <a:latin typeface="宋体" charset="-122"/>
              </a:rPr>
              <a:t>d.</a:t>
            </a:r>
            <a:r>
              <a:rPr lang="zh-CN" altLang="en-US" sz="2800" b="1">
                <a:latin typeface="宋体" charset="-122"/>
              </a:rPr>
              <a:t>元宵节夜晚的焰火声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e.</a:t>
            </a:r>
            <a:r>
              <a:rPr lang="zh-CN" altLang="en-US" sz="2800" b="1">
                <a:latin typeface="宋体" charset="-122"/>
              </a:rPr>
              <a:t>京剧表演时锣鼓声   </a:t>
            </a:r>
            <a:r>
              <a:rPr lang="en-US" altLang="zh-CN" sz="2800" b="1">
                <a:latin typeface="宋体" charset="-122"/>
              </a:rPr>
              <a:t>f.</a:t>
            </a:r>
            <a:r>
              <a:rPr lang="zh-CN" altLang="en-US" sz="2800" b="1">
                <a:latin typeface="宋体" charset="-122"/>
              </a:rPr>
              <a:t>城市里汽车发动机的运转声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g.</a:t>
            </a:r>
            <a:r>
              <a:rPr lang="zh-CN" altLang="en-US" sz="2800" b="1">
                <a:latin typeface="宋体" charset="-122"/>
              </a:rPr>
              <a:t>做作业时邻居放的歌曲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>
                <a:latin typeface="宋体" charset="-122"/>
              </a:rPr>
              <a:t>5.</a:t>
            </a:r>
            <a:r>
              <a:rPr lang="zh-CN" altLang="en-US" sz="2800" b="1">
                <a:latin typeface="宋体" charset="-122"/>
              </a:rPr>
              <a:t>以下措施中属于在传播过程中减弱噪声的是</a:t>
            </a:r>
            <a:r>
              <a:rPr lang="en-US" altLang="zh-CN" sz="2800" b="1">
                <a:latin typeface="宋体" charset="-122"/>
              </a:rPr>
              <a:t>(    )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 A.</a:t>
            </a:r>
            <a:r>
              <a:rPr lang="zh-CN" altLang="en-US" sz="2800" b="1">
                <a:latin typeface="宋体" charset="-122"/>
              </a:rPr>
              <a:t>关闭门窗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 B.</a:t>
            </a:r>
            <a:r>
              <a:rPr lang="zh-CN" altLang="en-US" sz="2800" b="1">
                <a:latin typeface="宋体" charset="-122"/>
              </a:rPr>
              <a:t>市区内汽车禁止鸣喇叭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 C.</a:t>
            </a:r>
            <a:r>
              <a:rPr lang="zh-CN" altLang="en-US" sz="2800" b="1">
                <a:latin typeface="宋体" charset="-122"/>
              </a:rPr>
              <a:t>戴防止噪声的耳塞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 D.</a:t>
            </a:r>
            <a:r>
              <a:rPr lang="zh-CN" altLang="en-US" sz="2800" b="1">
                <a:latin typeface="宋体" charset="-122"/>
              </a:rPr>
              <a:t>大面积植树种草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宋体" charset="-122"/>
              </a:rPr>
              <a:t>  E.</a:t>
            </a:r>
            <a:r>
              <a:rPr lang="zh-CN" altLang="en-US" sz="2800" b="1">
                <a:latin typeface="宋体" charset="-122"/>
              </a:rPr>
              <a:t>摩托车排气管上加装消声器</a:t>
            </a:r>
          </a:p>
        </p:txBody>
      </p:sp>
      <p:sp>
        <p:nvSpPr>
          <p:cNvPr id="2211" name="文本框 48133"/>
          <p:cNvSpPr>
            <a:spLocks noChangeArrowheads="1"/>
          </p:cNvSpPr>
          <p:nvPr/>
        </p:nvSpPr>
        <p:spPr bwMode="auto">
          <a:xfrm>
            <a:off x="4724400" y="609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charset="-122"/>
              </a:rPr>
              <a:t>bcfg</a:t>
            </a:r>
          </a:p>
        </p:txBody>
      </p:sp>
      <p:sp>
        <p:nvSpPr>
          <p:cNvPr id="2212" name="文本框 1"/>
          <p:cNvSpPr>
            <a:spLocks noChangeArrowheads="1"/>
          </p:cNvSpPr>
          <p:nvPr/>
        </p:nvSpPr>
        <p:spPr bwMode="auto">
          <a:xfrm>
            <a:off x="7869238" y="3279775"/>
            <a:ext cx="512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zh-CN">
                <a:solidFill>
                  <a:srgbClr val="FF0000"/>
                </a:solidFill>
              </a:rPr>
              <a:t>AD</a:t>
            </a:r>
          </a:p>
        </p:txBody>
      </p:sp>
      <p:pic>
        <p:nvPicPr>
          <p:cNvPr id="2213" name="New 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12026900"/>
            <a:ext cx="342900" cy="241300"/>
          </a:xfrm>
          <a:prstGeom prst="cube">
            <a:avLst>
              <a:gd name="adj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" grpId="0" animBg="1"/>
      <p:bldP spid="2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4"/>
          <p:cNvSpPr>
            <a:spLocks noChangeArrowheads="1"/>
          </p:cNvSpPr>
          <p:nvPr/>
        </p:nvSpPr>
        <p:spPr bwMode="auto">
          <a:xfrm>
            <a:off x="609600" y="22098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99"/>
                </a:solidFill>
              </a:rPr>
              <a:t>        </a:t>
            </a:r>
            <a:r>
              <a:rPr lang="zh-CN" altLang="en-US" sz="3600" b="1">
                <a:solidFill>
                  <a:srgbClr val="003399"/>
                </a:solidFill>
              </a:rPr>
              <a:t>高昂的进行曲令人振奋，婉转悠扬的歌声让人如痴如醉。</a:t>
            </a:r>
          </a:p>
        </p:txBody>
      </p:sp>
      <p:sp>
        <p:nvSpPr>
          <p:cNvPr id="2067" name="Text Box 5"/>
          <p:cNvSpPr>
            <a:spLocks noChangeArrowheads="1"/>
          </p:cNvSpPr>
          <p:nvPr/>
        </p:nvSpPr>
        <p:spPr bwMode="auto">
          <a:xfrm>
            <a:off x="2971800" y="4203700"/>
            <a:ext cx="5867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99"/>
                </a:solidFill>
              </a:rPr>
              <a:t>        </a:t>
            </a:r>
            <a:r>
              <a:rPr lang="zh-CN" altLang="en-US" sz="3600" b="1">
                <a:solidFill>
                  <a:srgbClr val="003399"/>
                </a:solidFill>
              </a:rPr>
              <a:t>刺耳的汽车喇叭声、工地上机器的轰鸣声则让人感到不安、烦躁。</a:t>
            </a:r>
          </a:p>
        </p:txBody>
      </p:sp>
      <p:sp>
        <p:nvSpPr>
          <p:cNvPr id="2068" name="Rectangle 15"/>
          <p:cNvSpPr>
            <a:spLocks noChangeArrowheads="1"/>
          </p:cNvSpPr>
          <p:nvPr/>
        </p:nvSpPr>
        <p:spPr bwMode="auto">
          <a:xfrm>
            <a:off x="5791200" y="1752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小提琴演奏</a:t>
            </a:r>
          </a:p>
        </p:txBody>
      </p:sp>
      <p:sp>
        <p:nvSpPr>
          <p:cNvPr id="2069" name="Rectangle 16"/>
          <p:cNvSpPr>
            <a:spLocks noChangeArrowheads="1"/>
          </p:cNvSpPr>
          <p:nvPr/>
        </p:nvSpPr>
        <p:spPr bwMode="auto">
          <a:xfrm>
            <a:off x="9906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中国人民解放军进行曲</a:t>
            </a:r>
          </a:p>
        </p:txBody>
      </p:sp>
      <p:sp>
        <p:nvSpPr>
          <p:cNvPr id="2070" name="Rectangle 18"/>
          <p:cNvSpPr>
            <a:spLocks noChangeArrowheads="1"/>
          </p:cNvSpPr>
          <p:nvPr/>
        </p:nvSpPr>
        <p:spPr bwMode="auto">
          <a:xfrm>
            <a:off x="1066800" y="542448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工厂车间噪声</a:t>
            </a:r>
          </a:p>
        </p:txBody>
      </p:sp>
      <p:pic>
        <p:nvPicPr>
          <p:cNvPr id="2071" name="图片 2061" descr="U_1842~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图片 2062" descr="U_1842~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图片 2063" descr="U_1842~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3751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8" dur="500" fill="hold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 fill="hold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2" dur="500" fill="hold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6" dur="500" fill="hold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2" dur="500" fill="hold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7" grpId="0" animBg="1"/>
      <p:bldP spid="2068" grpId="0" animBg="1"/>
      <p:bldP spid="2069" grpId="0" animBg="1"/>
      <p:bldP spid="20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3"/>
          <p:cNvSpPr>
            <a:spLocks noChangeArrowheads="1"/>
          </p:cNvSpPr>
          <p:nvPr/>
        </p:nvSpPr>
        <p:spPr bwMode="auto">
          <a:xfrm>
            <a:off x="-9525" y="903288"/>
            <a:ext cx="2855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4400" b="1">
                <a:solidFill>
                  <a:srgbClr val="CC00FF"/>
                </a:solidFill>
                <a:ea typeface="黑体" pitchFamily="2" charset="-122"/>
              </a:rPr>
              <a:t>乐音：</a:t>
            </a:r>
          </a:p>
        </p:txBody>
      </p:sp>
      <p:sp>
        <p:nvSpPr>
          <p:cNvPr id="2077" name="Text Box 4"/>
          <p:cNvSpPr>
            <a:spLocks noChangeArrowheads="1"/>
          </p:cNvSpPr>
          <p:nvPr/>
        </p:nvSpPr>
        <p:spPr bwMode="auto">
          <a:xfrm>
            <a:off x="2054225" y="903288"/>
            <a:ext cx="640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动听、令人愉快的声音。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它的波形图是</a:t>
            </a:r>
            <a:r>
              <a:rPr lang="zh-CN" altLang="en-US" sz="4000" b="1">
                <a:solidFill>
                  <a:srgbClr val="0066FF"/>
                </a:solidFill>
                <a:latin typeface="华文中宋" pitchFamily="2" charset="-122"/>
                <a:ea typeface="华文中宋" pitchFamily="2" charset="-122"/>
              </a:rPr>
              <a:t>有规律</a:t>
            </a: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的。</a:t>
            </a:r>
          </a:p>
        </p:txBody>
      </p:sp>
      <p:pic>
        <p:nvPicPr>
          <p:cNvPr id="2078" name="图片 1127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23346" r="8873" b="33073"/>
          <a:stretch>
            <a:fillRect/>
          </a:stretch>
        </p:blipFill>
        <p:spPr bwMode="auto">
          <a:xfrm>
            <a:off x="692150" y="2965450"/>
            <a:ext cx="670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 fill="hold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3"/>
          <p:cNvSpPr>
            <a:spLocks noChangeArrowheads="1"/>
          </p:cNvSpPr>
          <p:nvPr/>
        </p:nvSpPr>
        <p:spPr bwMode="auto">
          <a:xfrm>
            <a:off x="173038" y="638175"/>
            <a:ext cx="2855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4400" b="1">
                <a:solidFill>
                  <a:srgbClr val="CC00FF"/>
                </a:solidFill>
                <a:ea typeface="黑体" pitchFamily="2" charset="-122"/>
              </a:rPr>
              <a:t>噪声：</a:t>
            </a:r>
          </a:p>
        </p:txBody>
      </p:sp>
      <p:sp>
        <p:nvSpPr>
          <p:cNvPr id="2082" name="Text Box 4"/>
          <p:cNvSpPr>
            <a:spLocks noChangeArrowheads="1"/>
          </p:cNvSpPr>
          <p:nvPr/>
        </p:nvSpPr>
        <p:spPr bwMode="auto">
          <a:xfrm>
            <a:off x="2197100" y="638175"/>
            <a:ext cx="655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难听、使人厌烦的声音。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 它的波形图是</a:t>
            </a:r>
            <a:r>
              <a:rPr lang="zh-CN" altLang="en-US" sz="4000" b="1">
                <a:solidFill>
                  <a:srgbClr val="0066FF"/>
                </a:solidFill>
                <a:latin typeface="华文中宋" pitchFamily="2" charset="-122"/>
                <a:ea typeface="华文中宋" pitchFamily="2" charset="-122"/>
              </a:rPr>
              <a:t>杂乱无章</a:t>
            </a:r>
            <a:r>
              <a:rPr lang="zh-CN" altLang="en-US" sz="4000" b="1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的。</a:t>
            </a:r>
          </a:p>
        </p:txBody>
      </p:sp>
      <p:pic>
        <p:nvPicPr>
          <p:cNvPr id="2083" name="图片 1127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4" t="23346" r="18961" b="33073"/>
          <a:stretch>
            <a:fillRect/>
          </a:stretch>
        </p:blipFill>
        <p:spPr bwMode="auto">
          <a:xfrm>
            <a:off x="730250" y="2674938"/>
            <a:ext cx="68214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 fill="hold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1" dur="500" fill="hold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矩形 12298"/>
          <p:cNvSpPr>
            <a:spLocks noChangeArrowheads="1"/>
          </p:cNvSpPr>
          <p:nvPr/>
        </p:nvSpPr>
        <p:spPr bwMode="auto">
          <a:xfrm>
            <a:off x="219075" y="652463"/>
            <a:ext cx="1854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4000" b="1">
                <a:latin typeface="Arial" charset="0"/>
                <a:ea typeface="华文新魏" pitchFamily="2" charset="-122"/>
              </a:rPr>
              <a:t>一 噪声</a:t>
            </a:r>
          </a:p>
        </p:txBody>
      </p:sp>
      <p:sp>
        <p:nvSpPr>
          <p:cNvPr id="2087" name="Rectangle 4"/>
          <p:cNvSpPr>
            <a:spLocks noChangeArrowheads="1"/>
          </p:cNvSpPr>
          <p:nvPr/>
        </p:nvSpPr>
        <p:spPr bwMode="auto">
          <a:xfrm>
            <a:off x="219075" y="1485900"/>
            <a:ext cx="4068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4000" b="1">
                <a:solidFill>
                  <a:srgbClr val="0066FF"/>
                </a:solidFill>
                <a:latin typeface="Arial" charset="0"/>
                <a:ea typeface="隶书" pitchFamily="49" charset="-122"/>
              </a:rPr>
              <a:t>1.</a:t>
            </a:r>
            <a:r>
              <a:rPr lang="zh-CN" altLang="en-US" sz="4000" b="1">
                <a:solidFill>
                  <a:srgbClr val="0066FF"/>
                </a:solidFill>
                <a:latin typeface="Arial" charset="0"/>
                <a:ea typeface="隶书" pitchFamily="49" charset="-122"/>
              </a:rPr>
              <a:t>从物理的角度：</a:t>
            </a:r>
          </a:p>
        </p:txBody>
      </p:sp>
      <p:sp>
        <p:nvSpPr>
          <p:cNvPr id="2088" name="矩形 12295"/>
          <p:cNvSpPr>
            <a:spLocks noChangeArrowheads="1"/>
          </p:cNvSpPr>
          <p:nvPr/>
        </p:nvSpPr>
        <p:spPr bwMode="auto">
          <a:xfrm>
            <a:off x="1060450" y="2286000"/>
            <a:ext cx="77295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3200" b="1">
                <a:latin typeface="Arial" charset="0"/>
              </a:rPr>
              <a:t>噪声是发声体做</a:t>
            </a:r>
            <a:r>
              <a:rPr lang="zh-CN" altLang="en-US" sz="3200" b="1">
                <a:solidFill>
                  <a:srgbClr val="FF0000"/>
                </a:solidFill>
                <a:latin typeface="Arial" charset="0"/>
              </a:rPr>
              <a:t>无规则振动</a:t>
            </a:r>
            <a:r>
              <a:rPr lang="zh-CN" altLang="en-US" sz="3200" b="1">
                <a:latin typeface="Arial" charset="0"/>
              </a:rPr>
              <a:t>时发出的声音。</a:t>
            </a:r>
          </a:p>
        </p:txBody>
      </p:sp>
      <p:sp>
        <p:nvSpPr>
          <p:cNvPr id="2089" name="矩形 12300"/>
          <p:cNvSpPr>
            <a:spLocks noChangeArrowheads="1"/>
          </p:cNvSpPr>
          <p:nvPr/>
        </p:nvSpPr>
        <p:spPr bwMode="auto">
          <a:xfrm>
            <a:off x="219075" y="3076575"/>
            <a:ext cx="51784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zh-CN" sz="4000" b="1">
                <a:solidFill>
                  <a:srgbClr val="0066FF"/>
                </a:solidFill>
                <a:latin typeface="Arial" charset="0"/>
                <a:ea typeface="隶书" pitchFamily="49" charset="-122"/>
              </a:rPr>
              <a:t>2.</a:t>
            </a:r>
            <a:r>
              <a:rPr lang="zh-CN" altLang="en-US" sz="4000" b="1">
                <a:solidFill>
                  <a:srgbClr val="0066FF"/>
                </a:solidFill>
                <a:latin typeface="Arial" charset="0"/>
                <a:ea typeface="隶书" pitchFamily="49" charset="-122"/>
              </a:rPr>
              <a:t>从环境保护的角度：</a:t>
            </a:r>
          </a:p>
        </p:txBody>
      </p:sp>
      <p:sp>
        <p:nvSpPr>
          <p:cNvPr id="2090" name="矩形 12297"/>
          <p:cNvSpPr>
            <a:spLocks noChangeArrowheads="1"/>
          </p:cNvSpPr>
          <p:nvPr/>
        </p:nvSpPr>
        <p:spPr bwMode="auto">
          <a:xfrm>
            <a:off x="576263" y="4000500"/>
            <a:ext cx="82137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>
                <a:latin typeface="Arial" charset="0"/>
              </a:rPr>
              <a:t>     凡是</a:t>
            </a:r>
            <a:r>
              <a:rPr lang="zh-CN" altLang="en-US" sz="2800" b="1">
                <a:solidFill>
                  <a:srgbClr val="FF0000"/>
                </a:solidFill>
                <a:latin typeface="Arial" charset="0"/>
              </a:rPr>
              <a:t>妨碍人们正常休息、学习和工作</a:t>
            </a:r>
            <a:r>
              <a:rPr lang="zh-CN" altLang="en-US" sz="2800" b="1">
                <a:latin typeface="Arial" charset="0"/>
              </a:rPr>
              <a:t>的声音，以及对人们要听的声音产生干扰的声音。</a:t>
            </a:r>
          </a:p>
        </p:txBody>
      </p:sp>
    </p:spTree>
    <p:extLst>
      <p:ext uri="{BB962C8B-B14F-4D97-AF65-F5344CB8AC3E}">
        <p14:creationId xmlns:p14="http://schemas.microsoft.com/office/powerpoint/2010/main" val="3417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20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500" fill="hold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 fill="hold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 animBg="1"/>
      <p:bldP spid="2089" grpId="0" animBg="1"/>
      <p:bldP spid="20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9" descr="修图１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615950"/>
            <a:ext cx="39830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4" name="文本框 1"/>
          <p:cNvSpPr>
            <a:spLocks noChangeArrowheads="1"/>
          </p:cNvSpPr>
          <p:nvPr/>
        </p:nvSpPr>
        <p:spPr bwMode="auto">
          <a:xfrm>
            <a:off x="368300" y="615950"/>
            <a:ext cx="33416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4000" b="1">
                <a:solidFill>
                  <a:srgbClr val="CC0066"/>
                </a:solidFill>
                <a:ea typeface="方正姚体" pitchFamily="2" charset="-122"/>
              </a:rPr>
              <a:t>噪声的来源</a:t>
            </a:r>
          </a:p>
        </p:txBody>
      </p:sp>
      <p:sp>
        <p:nvSpPr>
          <p:cNvPr id="2095" name="Rectangle 4"/>
          <p:cNvSpPr>
            <a:spLocks noChangeArrowheads="1"/>
          </p:cNvSpPr>
          <p:nvPr/>
        </p:nvSpPr>
        <p:spPr bwMode="auto">
          <a:xfrm>
            <a:off x="587375" y="1466850"/>
            <a:ext cx="42703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indent="304800"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Arial" charset="0"/>
                <a:ea typeface="隶书" pitchFamily="49" charset="-122"/>
              </a:rPr>
              <a:t>交通噪声：</a:t>
            </a:r>
            <a:r>
              <a:rPr lang="zh-CN" altLang="en-US" sz="2400" b="1">
                <a:latin typeface="Arial" charset="0"/>
              </a:rPr>
              <a:t>各种交通工具的喇叭声、汽笛声、刹车声、排气声、机械运转声等。</a:t>
            </a:r>
          </a:p>
          <a:p>
            <a:pPr indent="304800"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Arial" charset="0"/>
                <a:ea typeface="隶书" pitchFamily="49" charset="-122"/>
              </a:rPr>
              <a:t>工业噪声：</a:t>
            </a:r>
            <a:r>
              <a:rPr lang="zh-CN" altLang="en-US" sz="2400" b="1">
                <a:latin typeface="Arial" charset="0"/>
              </a:rPr>
              <a:t>纺织厂、印刷厂、机械车间的噪声。</a:t>
            </a:r>
          </a:p>
          <a:p>
            <a:pPr indent="304800"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Arial" charset="0"/>
                <a:ea typeface="隶书" pitchFamily="49" charset="-122"/>
              </a:rPr>
              <a:t>施工噪声：</a:t>
            </a:r>
            <a:r>
              <a:rPr lang="zh-CN" altLang="en-US" sz="2400" b="1">
                <a:latin typeface="Arial" charset="0"/>
              </a:rPr>
              <a:t>筑路、盖楼、打桩等。</a:t>
            </a:r>
          </a:p>
          <a:p>
            <a:pPr indent="304800">
              <a:buFont typeface="Wingdings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Arial" charset="0"/>
                <a:ea typeface="隶书" pitchFamily="49" charset="-122"/>
              </a:rPr>
              <a:t>生活噪声：</a:t>
            </a:r>
            <a:r>
              <a:rPr lang="zh-CN" altLang="en-US" sz="2400" b="1">
                <a:latin typeface="Arial" charset="0"/>
              </a:rPr>
              <a:t>家庭噪声，娱乐场所、商店、集贸市场里的喧哗声。</a:t>
            </a:r>
            <a:r>
              <a:rPr lang="zh-CN" altLang="en-US" sz="24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8862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-163513" y="463550"/>
            <a:ext cx="7297738" cy="1038225"/>
          </a:xfrm>
          <a:ln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4400" b="1">
                <a:solidFill>
                  <a:srgbClr val="CC0066"/>
                </a:solidFill>
                <a:latin typeface="Times New Roman" pitchFamily="18" charset="0"/>
                <a:ea typeface="方正姚体" pitchFamily="2" charset="-122"/>
              </a:rPr>
              <a:t>二 噪声强弱的等级和危害</a:t>
            </a:r>
          </a:p>
        </p:txBody>
      </p:sp>
      <p:pic>
        <p:nvPicPr>
          <p:cNvPr id="2099" name="Picture 1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501775"/>
            <a:ext cx="292735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0" name="Text Box 5"/>
          <p:cNvSpPr>
            <a:spLocks noChangeArrowheads="1"/>
          </p:cNvSpPr>
          <p:nvPr/>
        </p:nvSpPr>
        <p:spPr bwMode="auto">
          <a:xfrm>
            <a:off x="4464050" y="1808163"/>
            <a:ext cx="38782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FF"/>
                </a:solidFill>
                <a:ea typeface="隶书" pitchFamily="49" charset="-122"/>
              </a:rPr>
              <a:t>你见过这样的仪器吗？</a:t>
            </a:r>
          </a:p>
        </p:txBody>
      </p:sp>
      <p:sp>
        <p:nvSpPr>
          <p:cNvPr id="2101" name="Text Box 6"/>
          <p:cNvSpPr>
            <a:spLocks noChangeArrowheads="1"/>
          </p:cNvSpPr>
          <p:nvPr/>
        </p:nvSpPr>
        <p:spPr bwMode="auto">
          <a:xfrm>
            <a:off x="109538" y="525145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CC00FF"/>
                </a:solidFill>
                <a:ea typeface="华文中宋" pitchFamily="2" charset="-122"/>
              </a:rPr>
              <a:t>分贝仪</a:t>
            </a:r>
          </a:p>
        </p:txBody>
      </p:sp>
      <p:sp>
        <p:nvSpPr>
          <p:cNvPr id="2102" name="Text Box 8"/>
          <p:cNvSpPr>
            <a:spLocks noChangeArrowheads="1"/>
          </p:cNvSpPr>
          <p:nvPr/>
        </p:nvSpPr>
        <p:spPr bwMode="auto">
          <a:xfrm>
            <a:off x="2489200" y="5340350"/>
            <a:ext cx="48910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2800" b="1"/>
              <a:t>——</a:t>
            </a:r>
            <a:r>
              <a:rPr lang="zh-CN" altLang="en-US" sz="2800" b="1">
                <a:latin typeface="Gulim" pitchFamily="34" charset="-127"/>
              </a:rPr>
              <a:t>表示声音等级的装置</a:t>
            </a:r>
          </a:p>
        </p:txBody>
      </p:sp>
    </p:spTree>
    <p:extLst>
      <p:ext uri="{BB962C8B-B14F-4D97-AF65-F5344CB8AC3E}">
        <p14:creationId xmlns:p14="http://schemas.microsoft.com/office/powerpoint/2010/main" val="15216576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6" dur="500" fill="hold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" grpId="0" animBg="1"/>
      <p:bldP spid="2101" grpId="0" animBg="1"/>
      <p:bldP spid="2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Rectangle 4"/>
          <p:cNvSpPr>
            <a:spLocks noChangeArrowheads="1"/>
          </p:cNvSpPr>
          <p:nvPr/>
        </p:nvSpPr>
        <p:spPr bwMode="auto">
          <a:xfrm>
            <a:off x="1790700" y="673100"/>
            <a:ext cx="5562600" cy="1276350"/>
          </a:xfrm>
          <a:prstGeom prst="rect">
            <a:avLst/>
          </a:prstGeom>
          <a:noFill/>
          <a:ln w="38100" cap="flat" algn="ctr">
            <a:solidFill>
              <a:srgbClr val="CC99FF"/>
            </a:solidFill>
            <a:prstDash val="solid"/>
            <a:miter lim="10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SzPct val="85000"/>
            </a:pPr>
            <a:r>
              <a:rPr lang="zh-CN" altLang="en-US" sz="3200" b="1">
                <a:ea typeface="华文中宋" pitchFamily="2" charset="-122"/>
              </a:rPr>
              <a:t>声音强弱的等级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zh-CN" altLang="en-US" sz="3200" b="1">
                <a:ea typeface="华文中宋" pitchFamily="2" charset="-122"/>
              </a:rPr>
              <a:t>用</a:t>
            </a:r>
            <a:r>
              <a:rPr lang="zh-CN" altLang="en-US" sz="3600" b="1" i="1">
                <a:solidFill>
                  <a:srgbClr val="6600FF"/>
                </a:solidFill>
                <a:ea typeface="华文中宋" pitchFamily="2" charset="-122"/>
              </a:rPr>
              <a:t>分贝</a:t>
            </a:r>
            <a:r>
              <a:rPr lang="en-US" altLang="zh-CN" sz="3600" b="1">
                <a:solidFill>
                  <a:srgbClr val="6600FF"/>
                </a:solidFill>
                <a:ea typeface="华文中宋" pitchFamily="2" charset="-122"/>
              </a:rPr>
              <a:t>(dB)</a:t>
            </a:r>
            <a:r>
              <a:rPr lang="zh-CN" altLang="en-US" sz="3200" b="1">
                <a:ea typeface="华文中宋" pitchFamily="2" charset="-122"/>
              </a:rPr>
              <a:t>为单位来表示。</a:t>
            </a:r>
          </a:p>
        </p:txBody>
      </p:sp>
      <p:sp>
        <p:nvSpPr>
          <p:cNvPr id="2106" name="Text Box 6"/>
          <p:cNvSpPr>
            <a:spLocks noChangeArrowheads="1"/>
          </p:cNvSpPr>
          <p:nvPr/>
        </p:nvSpPr>
        <p:spPr bwMode="auto">
          <a:xfrm>
            <a:off x="3960813" y="4738688"/>
            <a:ext cx="47339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为了保护听力，声音不能超过</a:t>
            </a:r>
            <a:r>
              <a:rPr lang="en-US" altLang="zh-CN" sz="2000" b="1">
                <a:solidFill>
                  <a:srgbClr val="FF0000"/>
                </a:solidFill>
                <a:ea typeface="楷体_GB2312" pitchFamily="49" charset="-122"/>
              </a:rPr>
              <a:t>90dB</a:t>
            </a:r>
            <a:r>
              <a:rPr lang="zh-CN" altLang="en-US" sz="2000" b="1">
                <a:ea typeface="楷体_GB2312" pitchFamily="49" charset="-122"/>
              </a:rPr>
              <a:t>；</a:t>
            </a:r>
          </a:p>
        </p:txBody>
      </p:sp>
      <p:sp>
        <p:nvSpPr>
          <p:cNvPr id="2107" name="Text Box 8"/>
          <p:cNvSpPr>
            <a:spLocks noChangeArrowheads="1"/>
          </p:cNvSpPr>
          <p:nvPr/>
        </p:nvSpPr>
        <p:spPr bwMode="auto">
          <a:xfrm>
            <a:off x="4029075" y="4143375"/>
            <a:ext cx="5197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为了保证工作和学习，声音不能超过</a:t>
            </a:r>
            <a:r>
              <a:rPr lang="en-US" altLang="zh-CN" sz="2000" b="1">
                <a:solidFill>
                  <a:srgbClr val="FF0000"/>
                </a:solidFill>
                <a:ea typeface="楷体_GB2312" pitchFamily="49" charset="-122"/>
              </a:rPr>
              <a:t>70dB</a:t>
            </a:r>
            <a:r>
              <a:rPr lang="zh-CN" altLang="en-US" sz="2000" b="1">
                <a:ea typeface="楷体_GB2312" pitchFamily="49" charset="-122"/>
              </a:rPr>
              <a:t>；</a:t>
            </a:r>
          </a:p>
        </p:txBody>
      </p:sp>
      <p:sp>
        <p:nvSpPr>
          <p:cNvPr id="2108" name="Text Box 9"/>
          <p:cNvSpPr>
            <a:spLocks noChangeArrowheads="1"/>
          </p:cNvSpPr>
          <p:nvPr/>
        </p:nvSpPr>
        <p:spPr bwMode="auto">
          <a:xfrm>
            <a:off x="4087813" y="3587750"/>
            <a:ext cx="49196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ea typeface="楷体_GB2312" pitchFamily="49" charset="-122"/>
              </a:rPr>
              <a:t>为了保证休息和睡眠，声音不能超过</a:t>
            </a:r>
            <a:r>
              <a:rPr lang="en-US" altLang="zh-CN" sz="2000" b="1">
                <a:solidFill>
                  <a:srgbClr val="FF0000"/>
                </a:solidFill>
                <a:ea typeface="楷体_GB2312" pitchFamily="49" charset="-122"/>
              </a:rPr>
              <a:t>50dB</a:t>
            </a:r>
            <a:r>
              <a:rPr lang="zh-CN" altLang="en-US" sz="2000" b="1">
                <a:ea typeface="楷体_GB2312" pitchFamily="49" charset="-122"/>
              </a:rPr>
              <a:t>。</a:t>
            </a:r>
          </a:p>
        </p:txBody>
      </p:sp>
      <p:pic>
        <p:nvPicPr>
          <p:cNvPr id="2109" name="Picture 1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9638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Picture 12" descr="注释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096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1" name="文本框 1"/>
          <p:cNvSpPr>
            <a:spLocks noChangeArrowheads="1"/>
          </p:cNvSpPr>
          <p:nvPr/>
        </p:nvSpPr>
        <p:spPr bwMode="auto">
          <a:xfrm>
            <a:off x="4029075" y="2286000"/>
            <a:ext cx="45608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0dB</a:t>
            </a:r>
            <a:r>
              <a:rPr lang="zh-CN" altLang="en-US" sz="2000" b="1">
                <a:ea typeface="楷体_GB2312" pitchFamily="49" charset="-122"/>
              </a:rPr>
              <a:t>是人刚能听到的最微弱的声音</a:t>
            </a:r>
          </a:p>
        </p:txBody>
      </p:sp>
      <p:sp>
        <p:nvSpPr>
          <p:cNvPr id="2112" name="文本框 2"/>
          <p:cNvSpPr>
            <a:spLocks noChangeArrowheads="1"/>
          </p:cNvSpPr>
          <p:nvPr/>
        </p:nvSpPr>
        <p:spPr bwMode="auto">
          <a:xfrm>
            <a:off x="3960813" y="2897188"/>
            <a:ext cx="3638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zh-CN" sz="2000" b="1">
                <a:solidFill>
                  <a:srgbClr val="FF0000"/>
                </a:solidFill>
              </a:rPr>
              <a:t>30-40dB</a:t>
            </a:r>
            <a:r>
              <a:rPr lang="zh-CN" altLang="en-US" sz="2000" b="1">
                <a:ea typeface="楷体_GB2312" pitchFamily="49" charset="-122"/>
              </a:rPr>
              <a:t>是较为理想的安静环境</a:t>
            </a:r>
          </a:p>
        </p:txBody>
      </p:sp>
    </p:spTree>
    <p:extLst>
      <p:ext uri="{BB962C8B-B14F-4D97-AF65-F5344CB8AC3E}">
        <p14:creationId xmlns:p14="http://schemas.microsoft.com/office/powerpoint/2010/main" val="4045865222"/>
      </p:ext>
    </p:extLst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1508</Words>
  <Application>Microsoft Office PowerPoint</Application>
  <PresentationFormat>全屏显示(4:3)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 噪声强弱的等级和危害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</cp:revision>
  <dcterms:created xsi:type="dcterms:W3CDTF">2021-01-09T12:40:12Z</dcterms:created>
  <dcterms:modified xsi:type="dcterms:W3CDTF">2021-01-09T12:46:29Z</dcterms:modified>
</cp:coreProperties>
</file>