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vml" ContentType="application/vnd.openxmlformats-officedocument.vmlDrawing"/>
  <Default Extension="bin" ContentType="application/vnd.openxmlformats-officedocument.oleObject"/>
  <Default Extension="wav" ContentType="audio/x-wav"/>
  <Default Extension="wmf" ContentType="image/x-wmf"/>
  <Default Extension="png" ContentType="image/png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Relationship Id="rId5" Type="http://schemas.openxmlformats.org/officeDocument/2006/relationships/custom-properties" Target="docProps/custom.xml" /></Relationships>
</file>

<file path=ppt/presentation.xml><?xml version="1.0" encoding="utf-8"?>
<!--Generated by Aspose.Slides for .NET 20.5-->
<p:presentation xmlns:r="http://schemas.openxmlformats.org/officeDocument/2006/relationships" xmlns:a="http://schemas.openxmlformats.org/drawingml/2006/main" xmlns:p="http://schemas.openxmlformats.org/presentationml/2006/main">
  <p:sldMasterIdLst>
    <p:sldMasterId id="2147483648" r:id="rId1"/>
  </p:sldMasterIdLst>
  <p:notesMasterIdLst>
    <p:notesMasterId r:id="rId2"/>
  </p:notesMasterIdLst>
  <p:handoutMasterIdLst>
    <p:handoutMasterId r:id="rId3"/>
  </p:handoutMasterIdLst>
  <p:sldIdLst>
    <p:sldId id="256" r:id="rId4"/>
    <p:sldId id="443" r:id="rId5"/>
    <p:sldId id="459" r:id="rId6"/>
    <p:sldId id="445" r:id="rId7"/>
    <p:sldId id="446" r:id="rId8"/>
    <p:sldId id="447" r:id="rId9"/>
    <p:sldId id="448" r:id="rId10"/>
    <p:sldId id="449" r:id="rId11"/>
    <p:sldId id="450" r:id="rId12"/>
    <p:sldId id="451" r:id="rId13"/>
    <p:sldId id="454" r:id="rId14"/>
    <p:sldId id="460" r:id="rId15"/>
    <p:sldId id="453" r:id="rId16"/>
    <p:sldId id="455" r:id="rId17"/>
    <p:sldId id="456" r:id="rId18"/>
    <p:sldId id="292" r:id="rId19"/>
  </p:sldIdLst>
  <p:sldSz cx="9144000" cy="6858000" type="screen4x3"/>
  <p:notesSz cx="6858000" cy="9144000"/>
  <p:custDataLst>
    <p:tags r:id="rId20"/>
  </p:custDataLst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kern="1200">
        <a:solidFill>
          <a:schemeClr val="tx1"/>
        </a:solidFill>
        <a:latin typeface="Calibri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800" kern="1200">
        <a:solidFill>
          <a:schemeClr val="tx1"/>
        </a:solidFill>
        <a:latin typeface="Calibri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800" kern="1200">
        <a:solidFill>
          <a:schemeClr val="tx1"/>
        </a:solidFill>
        <a:latin typeface="Calibri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800" kern="1200">
        <a:solidFill>
          <a:schemeClr val="tx1"/>
        </a:solidFill>
        <a:latin typeface="Calibri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800" kern="1200">
        <a:solidFill>
          <a:schemeClr val="tx1"/>
        </a:solidFill>
        <a:latin typeface="Calibri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800" kern="1200">
        <a:solidFill>
          <a:schemeClr val="tx1"/>
        </a:solidFill>
        <a:latin typeface="Calibri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800" kern="1200">
        <a:solidFill>
          <a:schemeClr val="tx1"/>
        </a:solidFill>
        <a:latin typeface="Calibri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800" kern="1200">
        <a:solidFill>
          <a:schemeClr val="tx1"/>
        </a:solidFill>
        <a:latin typeface="Calibri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800" kern="1200">
        <a:solidFill>
          <a:schemeClr val="tx1"/>
        </a:solidFill>
        <a:latin typeface="Calibri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987"/>
    <p:restoredTop sz="94660"/>
  </p:normalViewPr>
  <p:slideViewPr>
    <p:cSldViewPr snapToGrid="0" showGuides="1">
      <p:cViewPr varScale="1">
        <p:scale>
          <a:sx n="116" d="100"/>
          <a:sy n="116" d="100"/>
        </p:scale>
        <p:origin x="336" y="108"/>
      </p:cViewPr>
      <p:guideLst>
        <p:guide orient="horz" pos="2237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</p:cSldViewPr>
  </p:notesViewPr>
  <p:gridSpacing cx="72006" cy="72006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slide" Target="slides/slide7.xml" /><Relationship Id="rId11" Type="http://schemas.openxmlformats.org/officeDocument/2006/relationships/slide" Target="slides/slide8.xml" /><Relationship Id="rId12" Type="http://schemas.openxmlformats.org/officeDocument/2006/relationships/slide" Target="slides/slide9.xml" /><Relationship Id="rId13" Type="http://schemas.openxmlformats.org/officeDocument/2006/relationships/slide" Target="slides/slide10.xml" /><Relationship Id="rId14" Type="http://schemas.openxmlformats.org/officeDocument/2006/relationships/slide" Target="slides/slide11.xml" /><Relationship Id="rId15" Type="http://schemas.openxmlformats.org/officeDocument/2006/relationships/slide" Target="slides/slide12.xml" /><Relationship Id="rId16" Type="http://schemas.openxmlformats.org/officeDocument/2006/relationships/slide" Target="slides/slide13.xml" /><Relationship Id="rId17" Type="http://schemas.openxmlformats.org/officeDocument/2006/relationships/slide" Target="slides/slide14.xml" /><Relationship Id="rId18" Type="http://schemas.openxmlformats.org/officeDocument/2006/relationships/slide" Target="slides/slide15.xml" /><Relationship Id="rId19" Type="http://schemas.openxmlformats.org/officeDocument/2006/relationships/slide" Target="slides/slide16.xml" /><Relationship Id="rId2" Type="http://schemas.openxmlformats.org/officeDocument/2006/relationships/notesMaster" Target="notesMasters/notesMaster1.xml" /><Relationship Id="rId20" Type="http://schemas.openxmlformats.org/officeDocument/2006/relationships/tags" Target="tags/tag64.xml" /><Relationship Id="rId21" Type="http://schemas.openxmlformats.org/officeDocument/2006/relationships/presProps" Target="presProps.xml" /><Relationship Id="rId22" Type="http://schemas.openxmlformats.org/officeDocument/2006/relationships/viewProps" Target="viewProps.xml" /><Relationship Id="rId23" Type="http://schemas.openxmlformats.org/officeDocument/2006/relationships/theme" Target="theme/theme1.xml" /><Relationship Id="rId24" Type="http://schemas.openxmlformats.org/officeDocument/2006/relationships/tableStyles" Target="tableStyles.xml" /><Relationship Id="rId3" Type="http://schemas.openxmlformats.org/officeDocument/2006/relationships/handoutMaster" Target="handoutMasters/handoutMaster1.xml" /><Relationship Id="rId4" Type="http://schemas.openxmlformats.org/officeDocument/2006/relationships/slide" Target="slides/slide1.xml" /><Relationship Id="rId5" Type="http://schemas.openxmlformats.org/officeDocument/2006/relationships/slide" Target="slides/slide2.xml" /><Relationship Id="rId6" Type="http://schemas.openxmlformats.org/officeDocument/2006/relationships/slide" Target="slides/slide3.xml" /><Relationship Id="rId7" Type="http://schemas.openxmlformats.org/officeDocument/2006/relationships/slide" Target="slides/slide4.xml" /><Relationship Id="rId8" Type="http://schemas.openxmlformats.org/officeDocument/2006/relationships/slide" Target="slides/slide5.xml" /><Relationship Id="rId9" Type="http://schemas.openxmlformats.org/officeDocument/2006/relationships/slide" Target="slides/slide6.xml" /></Relationships>
</file>

<file path=ppt/drawings/_rels/vmlDrawing1.v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.wmf" /></Relationships>
</file>

<file path=ppt/handoutMasters/_rels/handout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3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fontAlgn="auto"/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fontAlgn="auto"/>
            <a:fld id="{0F9B84EA-7D68-4D60-9CB1-D50884785D1C}" type="datetimeFigureOut">
              <a:rPr lang="zh-CN" altLang="en-US" strike="noStrike" noProof="1" smtClean="0">
                <a:latin typeface="+mn-lt"/>
                <a:ea typeface="+mn-ea"/>
                <a:cs typeface="+mn-cs"/>
              </a:rPr>
              <a:t/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fontAlgn="auto"/>
            <a:endParaRPr lang="zh-CN" altLang="en-US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fontAlgn="auto"/>
            <a:fld id="{8D4E0FC9-F1F8-4FAE-9988-3BA365CFD46F}" type="slidenum">
              <a:rPr lang="zh-CN" altLang="en-US" strike="noStrike" noProof="1" smtClean="0">
                <a:latin typeface="+mn-lt"/>
                <a:ea typeface="+mn-ea"/>
                <a:cs typeface="+mn-cs"/>
              </a:rPr>
              <a:t/>
            </a:fld>
            <a:endParaRPr lang="zh-CN" alt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fontAlgn="auto"/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fontAlgn="auto"/>
            <a:fld id="{D2A48B96-639E-45A3-A0BA-2464DFDB1FAA}" type="datetimeFigureOut">
              <a:rPr lang="zh-CN" altLang="en-US" strike="noStrike" noProof="1" smtClean="0">
                <a:latin typeface="+mn-lt"/>
                <a:ea typeface="+mn-ea"/>
                <a:cs typeface="+mn-cs"/>
              </a:rPr>
              <a:t/>
            </a:fld>
            <a:endParaRPr lang="zh-CN" altLang="en-US" strike="noStrike" noProof="1"/>
          </a:p>
        </p:txBody>
      </p:sp>
      <p:sp>
        <p:nvSpPr>
          <p:cNvPr id="4100" name="幻灯片图像占位符 3"/>
          <p:cNvSpPr>
            <a:spLocks noGrp="1" noRot="1" noChangeAspect="1"/>
          </p:cNvSpPr>
          <p:nvPr>
            <p:ph type="sldImg" idx="6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101" name="备注占位符 4"/>
          <p:cNvSpPr>
            <a:spLocks noGrp="1"/>
          </p:cNvSpPr>
          <p:nvPr>
            <p:ph type="body" sz="quarter" idx="7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 w="9525">
            <a:noFill/>
          </a:ln>
        </p:spPr>
        <p:txBody>
          <a:bodyPr vert="horz" lIns="91440" tIns="45720" rIns="91440" bIns="45720" anchor="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 indent="0"/>
            <a:r>
              <a:rPr lang="zh-CN" altLang="en-US"/>
              <a:t>第二级</a:t>
            </a:r>
            <a:endParaRPr lang="zh-CN" altLang="en-US"/>
          </a:p>
          <a:p>
            <a:pPr lvl="2" indent="0"/>
            <a:r>
              <a:rPr lang="zh-CN" altLang="en-US"/>
              <a:t>第三级</a:t>
            </a:r>
            <a:endParaRPr lang="zh-CN" altLang="en-US"/>
          </a:p>
          <a:p>
            <a:pPr lvl="3" indent="0"/>
            <a:r>
              <a:rPr lang="zh-CN" altLang="en-US"/>
              <a:t>第四级</a:t>
            </a:r>
            <a:endParaRPr lang="zh-CN" altLang="en-US"/>
          </a:p>
          <a:p>
            <a:pPr lvl="4" indent="0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fontAlgn="auto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fontAlgn="auto"/>
            <a:fld id="{A6837353-30EB-4A48-80EB-173D804AEFBD}" type="slidenum">
              <a:rPr lang="zh-CN" altLang="en-US" strike="noStrike" noProof="1" smtClean="0">
                <a:latin typeface="+mn-lt"/>
                <a:ea typeface="+mn-ea"/>
                <a:cs typeface="+mn-cs"/>
              </a:rPr>
              <a:t/>
            </a:fld>
            <a:endParaRPr lang="zh-CN" alt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1.xml" /><Relationship Id="rId2" Type="http://schemas.openxmlformats.org/officeDocument/2006/relationships/tags" Target="../tags/tag2.xml" /><Relationship Id="rId3" Type="http://schemas.openxmlformats.org/officeDocument/2006/relationships/tags" Target="../tags/tag3.xml" /><Relationship Id="rId4" Type="http://schemas.openxmlformats.org/officeDocument/2006/relationships/tags" Target="../tags/tag4.xml" /><Relationship Id="rId5" Type="http://schemas.openxmlformats.org/officeDocument/2006/relationships/tags" Target="../tags/tag5.xml" /><Relationship Id="rId6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48.xml" /><Relationship Id="rId2" Type="http://schemas.openxmlformats.org/officeDocument/2006/relationships/tags" Target="../tags/tag49.xml" /><Relationship Id="rId3" Type="http://schemas.openxmlformats.org/officeDocument/2006/relationships/tags" Target="../tags/tag50.xml" /><Relationship Id="rId4" Type="http://schemas.openxmlformats.org/officeDocument/2006/relationships/tags" Target="../tags/tag51.xml" /><Relationship Id="rId5" Type="http://schemas.openxmlformats.org/officeDocument/2006/relationships/slideMaster" Target="../slideMasters/slideMaster1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52.xml" /><Relationship Id="rId2" Type="http://schemas.openxmlformats.org/officeDocument/2006/relationships/tags" Target="../tags/tag53.xml" /><Relationship Id="rId3" Type="http://schemas.openxmlformats.org/officeDocument/2006/relationships/tags" Target="../tags/tag54.xml" /><Relationship Id="rId4" Type="http://schemas.openxmlformats.org/officeDocument/2006/relationships/tags" Target="../tags/tag55.xml" /><Relationship Id="rId5" Type="http://schemas.openxmlformats.org/officeDocument/2006/relationships/tags" Target="../tags/tag56.xml" /><Relationship Id="rId6" Type="http://schemas.openxmlformats.org/officeDocument/2006/relationships/slideMaster" Target="../slideMasters/slideMaster1.xml" /></Relationships>
</file>

<file path=ppt/slideLayouts/_rels/slideLayout1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6.xml" /><Relationship Id="rId2" Type="http://schemas.openxmlformats.org/officeDocument/2006/relationships/tags" Target="../tags/tag7.xml" /><Relationship Id="rId3" Type="http://schemas.openxmlformats.org/officeDocument/2006/relationships/tags" Target="../tags/tag8.xml" /><Relationship Id="rId4" Type="http://schemas.openxmlformats.org/officeDocument/2006/relationships/tags" Target="../tags/tag9.xml" /><Relationship Id="rId5" Type="http://schemas.openxmlformats.org/officeDocument/2006/relationships/tags" Target="../tags/tag10.xml" /><Relationship Id="rId6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11.xml" /><Relationship Id="rId2" Type="http://schemas.openxmlformats.org/officeDocument/2006/relationships/tags" Target="../tags/tag12.xml" /><Relationship Id="rId3" Type="http://schemas.openxmlformats.org/officeDocument/2006/relationships/tags" Target="../tags/tag13.xml" /><Relationship Id="rId4" Type="http://schemas.openxmlformats.org/officeDocument/2006/relationships/tags" Target="../tags/tag14.xml" /><Relationship Id="rId5" Type="http://schemas.openxmlformats.org/officeDocument/2006/relationships/tags" Target="../tags/tag15.xml" /><Relationship Id="rId6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16.xml" /><Relationship Id="rId2" Type="http://schemas.openxmlformats.org/officeDocument/2006/relationships/tags" Target="../tags/tag17.xml" /><Relationship Id="rId3" Type="http://schemas.openxmlformats.org/officeDocument/2006/relationships/tags" Target="../tags/tag18.xml" /><Relationship Id="rId4" Type="http://schemas.openxmlformats.org/officeDocument/2006/relationships/tags" Target="../tags/tag19.xml" /><Relationship Id="rId5" Type="http://schemas.openxmlformats.org/officeDocument/2006/relationships/tags" Target="../tags/tag20.xml" /><Relationship Id="rId6" Type="http://schemas.openxmlformats.org/officeDocument/2006/relationships/tags" Target="../tags/tag21.xml" /><Relationship Id="rId7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22.xml" /><Relationship Id="rId2" Type="http://schemas.openxmlformats.org/officeDocument/2006/relationships/tags" Target="../tags/tag23.xml" /><Relationship Id="rId3" Type="http://schemas.openxmlformats.org/officeDocument/2006/relationships/tags" Target="../tags/tag24.xml" /><Relationship Id="rId4" Type="http://schemas.openxmlformats.org/officeDocument/2006/relationships/tags" Target="../tags/tag25.xml" /><Relationship Id="rId5" Type="http://schemas.openxmlformats.org/officeDocument/2006/relationships/tags" Target="../tags/tag26.xml" /><Relationship Id="rId6" Type="http://schemas.openxmlformats.org/officeDocument/2006/relationships/tags" Target="../tags/tag27.xml" /><Relationship Id="rId7" Type="http://schemas.openxmlformats.org/officeDocument/2006/relationships/tags" Target="../tags/tag28.xml" /><Relationship Id="rId8" Type="http://schemas.openxmlformats.org/officeDocument/2006/relationships/tags" Target="../tags/tag29.xml" /><Relationship Id="rId9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30.xml" /><Relationship Id="rId2" Type="http://schemas.openxmlformats.org/officeDocument/2006/relationships/tags" Target="../tags/tag31.xml" /><Relationship Id="rId3" Type="http://schemas.openxmlformats.org/officeDocument/2006/relationships/tags" Target="../tags/tag32.xml" /><Relationship Id="rId4" Type="http://schemas.openxmlformats.org/officeDocument/2006/relationships/tags" Target="../tags/tag33.xml" /><Relationship Id="rId5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34.xml" /><Relationship Id="rId2" Type="http://schemas.openxmlformats.org/officeDocument/2006/relationships/tags" Target="../tags/tag35.xml" /><Relationship Id="rId3" Type="http://schemas.openxmlformats.org/officeDocument/2006/relationships/tags" Target="../tags/tag36.xml" /><Relationship Id="rId4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37.xml" /><Relationship Id="rId2" Type="http://schemas.openxmlformats.org/officeDocument/2006/relationships/tags" Target="../tags/tag38.xml" /><Relationship Id="rId3" Type="http://schemas.openxmlformats.org/officeDocument/2006/relationships/tags" Target="../tags/tag39.xml" /><Relationship Id="rId4" Type="http://schemas.openxmlformats.org/officeDocument/2006/relationships/tags" Target="../tags/tag40.xml" /><Relationship Id="rId5" Type="http://schemas.openxmlformats.org/officeDocument/2006/relationships/tags" Target="../tags/tag41.xml" /><Relationship Id="rId6" Type="http://schemas.openxmlformats.org/officeDocument/2006/relationships/tags" Target="../tags/tag42.xml" /><Relationship Id="rId7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43.xml" /><Relationship Id="rId2" Type="http://schemas.openxmlformats.org/officeDocument/2006/relationships/tags" Target="../tags/tag44.xml" /><Relationship Id="rId3" Type="http://schemas.openxmlformats.org/officeDocument/2006/relationships/tags" Target="../tags/tag45.xml" /><Relationship Id="rId4" Type="http://schemas.openxmlformats.org/officeDocument/2006/relationships/tags" Target="../tags/tag46.xml" /><Relationship Id="rId5" Type="http://schemas.openxmlformats.org/officeDocument/2006/relationships/tags" Target="../tags/tag47.xml" /><Relationship Id="rId6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1"/>
            </p:custDataLst>
          </p:nvPr>
        </p:nvSpPr>
        <p:spPr>
          <a:xfrm>
            <a:off x="899100" y="914400"/>
            <a:ext cx="73494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4500" b="1" i="0" spc="300" baseline="0">
                <a:solidFill>
                  <a:schemeClr val="tx1">
                    <a:lumMod val="85000"/>
                    <a:lumOff val="15000"/>
                  </a:schemeClr>
                </a:solidFill>
                <a:effectLst/>
              </a:defRPr>
            </a:lvl1pPr>
          </a:lstStyle>
          <a:p>
            <a:r>
              <a:rPr lang="zh-CN" altLang="en-US"/>
              <a:t>单击此处编辑标题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2"/>
            </p:custDataLst>
          </p:nvPr>
        </p:nvSpPr>
        <p:spPr>
          <a:xfrm>
            <a:off x="899100" y="3560400"/>
            <a:ext cx="7349400" cy="1472400"/>
          </a:xfrm>
        </p:spPr>
        <p:txBody>
          <a:bodyPr lIns="90000" tIns="46800" rIns="90000" bIns="46800">
            <a:normAutofit/>
          </a:bodyPr>
          <a:lstStyle>
            <a:lvl1pPr marL="0" indent="0" algn="ctr" eaLnBrk="1" fontAlgn="auto" latinLnBrk="0" hangingPunct="1">
              <a:lnSpc>
                <a:spcPct val="110000"/>
              </a:lnSpc>
              <a:buNone/>
              <a:defRPr sz="1800" u="none" strike="noStrike" kern="1200" cap="none" spc="20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/>
              <a:t>单击此处编辑副标题</a:t>
            </a:r>
            <a:endParaRPr lang="zh-CN" altLang="en-US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内容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456300" y="774000"/>
            <a:ext cx="8229600" cy="5482800"/>
          </a:xfrm>
        </p:spPr>
        <p:txBody>
          <a:bodyPr/>
          <a:lstStyle>
            <a:lvl1pPr marL="171450" indent="-171450" eaLnBrk="1" fontAlgn="auto" latinLnBrk="0" hangingPunct="1">
              <a:lnSpc>
                <a:spcPct val="130000"/>
              </a:lnSpc>
              <a:buFont typeface="Arial" panose="020b0604020202020204" pitchFamily="34" charset="0"/>
              <a:buChar char="●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1pPr>
            <a:lvl2pPr marL="514350" indent="-171450" defTabSz="91440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●"/>
              <a:tabLst>
                <a:tab pos="1609725"/>
              </a:tabLst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2pPr>
            <a:lvl3pPr marL="857250" indent="-17145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●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3pPr>
            <a:lvl4pPr marL="1200150" indent="-171450" eaLnBrk="1" fontAlgn="auto" latinLnBrk="0" hangingPunct="1">
              <a:lnSpc>
                <a:spcPct val="120000"/>
              </a:lnSpc>
              <a:buFont typeface="Wingdings" panose="05000000000000000000" charset="0"/>
              <a:buChar char="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4pPr>
            <a:lvl5pPr marL="1543050" indent="-17145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•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末尾幻灯片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899100" y="2484000"/>
            <a:ext cx="73494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marL="0" marR="0" algn="ctr" defTabSz="914400" rtl="0" eaLnBrk="1" fontAlgn="auto" latinLnBrk="0" hangingPunct="1">
              <a:lnSpc>
                <a:spcPct val="100000"/>
              </a:lnSpc>
              <a:buNone/>
              <a:defRPr kumimoji="0" lang="zh-CN" altLang="en-US" sz="4500" b="1" i="0" u="none" strike="noStrike" kern="1200" cap="none" spc="300" normalizeH="0" baseline="0" noProof="1">
                <a:solidFill>
                  <a:schemeClr val="tx1">
                    <a:lumMod val="85000"/>
                    <a:lumOff val="15000"/>
                  </a:schemeClr>
                </a:solidFill>
                <a:effectLst/>
                <a:uFillTx/>
                <a:latin typeface="Arial" panose="020b0604020202020204" pitchFamily="34" charset="0"/>
                <a:ea typeface="微软雅黑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5"/>
            </p:custDataLst>
          </p:nvPr>
        </p:nvSpPr>
        <p:spPr>
          <a:xfrm>
            <a:off x="899100" y="3560400"/>
            <a:ext cx="7349400" cy="4716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1800" spc="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456300" y="608400"/>
            <a:ext cx="8226900" cy="705600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700" b="1" i="0" u="none" strike="noStrike" kern="1200" cap="none" spc="300" normalizeH="0" baseline="0" noProof="1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456300" y="1490400"/>
            <a:ext cx="8226900" cy="4759200"/>
          </a:xfrm>
        </p:spPr>
        <p:txBody>
          <a:bodyPr vert="horz" lIns="90000" tIns="46800" rIns="90000" bIns="46800" rtlCol="0">
            <a:normAutofit/>
          </a:bodyPr>
          <a:lstStyle>
            <a:lvl1pPr marL="171450" marR="0" lvl="0" indent="-17145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●"/>
              <a:defRPr kumimoji="0" lang="zh-CN" altLang="en-US" sz="135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n-cs"/>
                <a:sym typeface="+mn-ea"/>
              </a:defRPr>
            </a:lvl1pPr>
            <a:lvl2pPr marL="514350" marR="0" lvl="1" indent="-17145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/>
              </a:tabLst>
              <a:defRPr kumimoji="0" lang="zh-CN" altLang="en-US" sz="12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n-cs"/>
                <a:sym typeface="+mn-ea"/>
              </a:defRPr>
            </a:lvl2pPr>
            <a:lvl3pPr marL="857250" marR="0" lvl="2" indent="-17145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2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n-cs"/>
                <a:sym typeface="+mn-ea"/>
              </a:defRPr>
            </a:lvl3pPr>
            <a:lvl4pPr marL="1200150" marR="0" lvl="3" indent="-17145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lang="zh-CN" altLang="en-US" sz="105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n-cs"/>
                <a:sym typeface="+mn-ea"/>
              </a:defRPr>
            </a:lvl4pPr>
            <a:lvl5pPr marL="1543050" marR="0" lvl="4" indent="-17145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lang="zh-CN" altLang="en-US" sz="105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n-cs"/>
                <a:sym typeface="+mn-ea"/>
              </a:defRPr>
            </a:lvl5pPr>
            <a:lvl6pPr marL="1714500" indent="0">
              <a:buNone/>
              <a:defRPr/>
            </a:lvl6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493100" y="3848400"/>
            <a:ext cx="58266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3300" b="1" i="0" u="none" strike="noStrike" kern="1200" cap="none" spc="300" normalizeH="0" baseline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uFillTx/>
              </a:defRPr>
            </a:lvl1pPr>
          </a:lstStyle>
          <a:p>
            <a:r>
              <a:rPr lang="zh-CN" altLang="en-US"/>
              <a:t>单击此处编辑标题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1493100" y="4615200"/>
            <a:ext cx="5826600" cy="867600"/>
          </a:xfrm>
        </p:spPr>
        <p:txBody>
          <a:bodyPr lIns="90000" tIns="46800" rIns="90000" bIns="46800">
            <a:normAutofit/>
          </a:bodyPr>
          <a:lstStyle>
            <a:lvl1pPr marL="0" indent="0" eaLnBrk="1" fontAlgn="auto" latinLnBrk="0" hangingPunct="1">
              <a:lnSpc>
                <a:spcPct val="130000"/>
              </a:lnSpc>
              <a:buNone/>
              <a:defRPr kumimoji="0" lang="zh-CN" altLang="en-US" sz="135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n-cs"/>
                <a:sym typeface="+mn-ea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单击此处编辑文本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456300" y="608400"/>
            <a:ext cx="8226900" cy="705600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700" b="1" i="0" u="none" strike="noStrike" kern="1200" cap="none" spc="300" normalizeH="0" baseline="0" noProof="1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456300" y="1501200"/>
            <a:ext cx="3882600" cy="4748400"/>
          </a:xfrm>
        </p:spPr>
        <p:txBody>
          <a:bodyPr vert="horz" lIns="90000" tIns="46800" rIns="90000" bIns="46800" rtlCol="0">
            <a:normAutofit/>
          </a:bodyPr>
          <a:lstStyle>
            <a:lvl1pPr marL="171450" marR="0" lvl="0" indent="-17145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2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n-cs"/>
                <a:sym typeface="+mn-ea"/>
              </a:defRPr>
            </a:lvl1pPr>
            <a:lvl2pPr marL="514350" marR="0" lvl="1" indent="-17145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/>
              </a:tabLst>
              <a:defRPr kumimoji="0" lang="zh-CN" altLang="en-US" sz="12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n-cs"/>
                <a:sym typeface="+mn-ea"/>
              </a:defRPr>
            </a:lvl2pPr>
            <a:lvl3pPr marL="857250" marR="0" lvl="2" indent="-17145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2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n-cs"/>
                <a:sym typeface="+mn-ea"/>
              </a:defRPr>
            </a:lvl3pPr>
            <a:lvl4pPr marL="1200150" marR="0" lvl="3" indent="-17145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lang="zh-CN" altLang="en-US" sz="105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n-cs"/>
                <a:sym typeface="+mn-ea"/>
              </a:defRPr>
            </a:lvl4pPr>
            <a:lvl5pPr marL="1543050" marR="0" lvl="4" indent="-17145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lang="zh-CN" altLang="en-US" sz="105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n-cs"/>
                <a:sym typeface="+mn-ea"/>
              </a:defRPr>
            </a:lvl5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4808700" y="1501200"/>
            <a:ext cx="3882600" cy="4748400"/>
          </a:xfrm>
        </p:spPr>
        <p:txBody>
          <a:bodyPr lIns="90000" tIns="46800" rIns="90000" bIns="46800">
            <a:normAutofit/>
          </a:bodyPr>
          <a:lstStyle>
            <a:lvl1pPr marL="171450" indent="-171450" eaLnBrk="1" fontAlgn="auto" latinLnBrk="0" hangingPunct="1">
              <a:lnSpc>
                <a:spcPct val="130000"/>
              </a:lnSpc>
              <a:spcAft>
                <a:spcPts val="600"/>
              </a:spcAft>
              <a:buFont typeface="Arial" panose="020b0604020202020204" pitchFamily="34" charset="0"/>
              <a:buChar char="●"/>
              <a:defRPr sz="12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/>
              </a:defRPr>
            </a:lvl1pPr>
            <a:lvl2pPr marL="514350" indent="-171450" defTabSz="91440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●"/>
              <a:tabLst>
                <a:tab pos="1609725"/>
              </a:tabLst>
              <a:defRPr sz="12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/>
              </a:defRPr>
            </a:lvl2pPr>
            <a:lvl3pPr marL="857250" indent="-17145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●"/>
              <a:defRPr sz="12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/>
              </a:defRPr>
            </a:lvl3pPr>
            <a:lvl4pPr marL="1200150" indent="-171450" eaLnBrk="1" fontAlgn="auto" latinLnBrk="0" hangingPunct="1">
              <a:lnSpc>
                <a:spcPct val="120000"/>
              </a:lnSpc>
              <a:buFont typeface="Wingdings" panose="05000000000000000000" charset="0"/>
              <a:buChar char=""/>
              <a:defRPr sz="105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/>
              </a:defRPr>
            </a:lvl4pPr>
            <a:lvl5pPr eaLnBrk="1" fontAlgn="auto" latinLnBrk="0" hangingPunct="1">
              <a:lnSpc>
                <a:spcPct val="120000"/>
              </a:lnSpc>
              <a:defRPr sz="1050"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456300" y="608400"/>
            <a:ext cx="8226900" cy="705600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700" b="1" i="0" u="none" strike="noStrike" kern="1200" cap="none" spc="300" normalizeH="0" baseline="0" noProof="1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456300" y="1429200"/>
            <a:ext cx="40068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ct val="0"/>
              </a:spcAft>
              <a:buNone/>
              <a:defRPr sz="1500" b="1" u="none" strike="noStrike" kern="1200" cap="none" spc="200" normalizeH="0" baseline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单击此处编辑文本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456300" y="1854000"/>
            <a:ext cx="4006800" cy="4395600"/>
          </a:xfrm>
        </p:spPr>
        <p:txBody>
          <a:bodyPr vert="horz" lIns="101600" tIns="0" rIns="82550" bIns="0" rtlCol="0">
            <a:normAutofit/>
          </a:bodyPr>
          <a:lstStyle>
            <a:lvl1pPr marL="171450" marR="0" lvl="0" indent="-17145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2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n-cs"/>
                <a:sym typeface="+mn-ea"/>
              </a:defRPr>
            </a:lvl1pPr>
            <a:lvl2pPr marL="514350" marR="0" lvl="1" indent="-17145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/>
              </a:tabLst>
              <a:defRPr kumimoji="0" lang="zh-CN" altLang="en-US" sz="12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n-cs"/>
                <a:sym typeface="+mn-ea"/>
              </a:defRPr>
            </a:lvl2pPr>
            <a:lvl3pPr marL="857250" marR="0" lvl="2" indent="-17145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2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n-cs"/>
                <a:sym typeface="+mn-ea"/>
              </a:defRPr>
            </a:lvl3pPr>
            <a:lvl4pPr marL="1200150" marR="0" lvl="3" indent="-17145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lang="zh-CN" altLang="en-US" sz="105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n-cs"/>
                <a:sym typeface="+mn-ea"/>
              </a:defRPr>
            </a:lvl4pPr>
            <a:lvl5pPr marL="1543050" marR="0" lvl="4" indent="-17145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lang="zh-CN" altLang="en-US" sz="105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n-cs"/>
                <a:sym typeface="+mn-ea"/>
              </a:defRPr>
            </a:lvl5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4"/>
            </p:custDataLst>
          </p:nvPr>
        </p:nvSpPr>
        <p:spPr>
          <a:xfrm>
            <a:off x="4676813" y="1421729"/>
            <a:ext cx="40068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kumimoji="0" lang="zh-CN" altLang="en-US" sz="1500" b="1" i="0" u="none" strike="noStrike" kern="1200" cap="none" spc="20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n-cs"/>
                <a:sym typeface="+mn-ea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4676813" y="1854000"/>
            <a:ext cx="4006800" cy="4395600"/>
          </a:xfrm>
        </p:spPr>
        <p:txBody>
          <a:bodyPr vert="horz" lIns="101600" tIns="0" rIns="82550" bIns="0" rtlCol="0">
            <a:normAutofit/>
          </a:bodyPr>
          <a:lstStyle>
            <a:lvl1pPr marL="171450" marR="0" lvl="0" indent="-17145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2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n-cs"/>
                <a:sym typeface="+mn-ea"/>
              </a:defRPr>
            </a:lvl1pPr>
            <a:lvl2pPr marL="514350" marR="0" lvl="1" indent="-17145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/>
              </a:tabLst>
              <a:defRPr kumimoji="0" lang="zh-CN" altLang="en-US" sz="12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n-cs"/>
                <a:sym typeface="+mn-ea"/>
              </a:defRPr>
            </a:lvl2pPr>
            <a:lvl3pPr marL="857250" marR="0" lvl="2" indent="-17145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2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n-cs"/>
                <a:sym typeface="+mn-ea"/>
              </a:defRPr>
            </a:lvl3pPr>
            <a:lvl4pPr marL="1200150" marR="0" lvl="3" indent="-17145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lang="zh-CN" altLang="en-US" sz="105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n-cs"/>
                <a:sym typeface="+mn-ea"/>
              </a:defRPr>
            </a:lvl4pPr>
            <a:lvl5pPr marL="1543050" marR="0" lvl="4" indent="-17145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lang="zh-CN" altLang="en-US" sz="105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n-cs"/>
                <a:sym typeface="+mn-ea"/>
              </a:defRPr>
            </a:lvl5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456300" y="608400"/>
            <a:ext cx="8226900" cy="705600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700" b="1" i="0" u="none" strike="noStrike" kern="1200" cap="none" spc="300" normalizeH="0" baseline="0" noProof="1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图片与标题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1"/>
            </p:custDataLst>
          </p:nvPr>
        </p:nvSpPr>
        <p:spPr>
          <a:xfrm>
            <a:off x="456300" y="1555200"/>
            <a:ext cx="3924808" cy="4608000"/>
          </a:xfrm>
        </p:spPr>
        <p:txBody>
          <a:bodyPr vert="horz" lIns="90000" tIns="46800" rIns="90000" bIns="46800" rtlCol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200" b="0" i="0" u="none" strike="noStrike" kern="1200" cap="none" spc="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n-cs"/>
                <a:sym typeface="+mn-ea"/>
              </a:defRPr>
            </a:lvl1pPr>
            <a:lvl2pPr marL="514350" marR="0" lvl="1" indent="-17145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/>
              </a:tabLst>
              <a:defRPr kumimoji="0" lang="zh-CN" altLang="en-US" sz="12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857250" marR="0" lvl="2" indent="-17145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200150" marR="0" lvl="3" indent="-17145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1543050" marR="0" lvl="4" indent="-17145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2"/>
            </p:custDataLst>
          </p:nvPr>
        </p:nvSpPr>
        <p:spPr>
          <a:xfrm>
            <a:off x="4762800" y="1555200"/>
            <a:ext cx="3920400" cy="4608000"/>
          </a:xfrm>
        </p:spPr>
        <p:txBody>
          <a:bodyPr vert="horz" lIns="90000" tIns="46800" rIns="90000" bIns="46800" rtlCol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None/>
              <a:defRPr kumimoji="0" lang="zh-CN" altLang="en-US" sz="12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n-cs"/>
                <a:sym typeface="+mn-ea"/>
              </a:defRPr>
            </a:lvl1pPr>
            <a:lvl2pPr marL="342900" indent="0" defTabSz="914400" eaLnBrk="1" fontAlgn="auto" latinLnBrk="0" hangingPunct="1">
              <a:buFont typeface="Arial" panose="020b0604020202020204" pitchFamily="34" charset="0"/>
              <a:buNone/>
              <a:tabLst>
                <a:tab pos="1609725"/>
              </a:tabLst>
              <a:defRPr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</a:defRPr>
            </a:lvl2pPr>
            <a:lvl3pPr eaLnBrk="1" fontAlgn="auto" latinLnBrk="0" hangingPunct="1">
              <a:buFont typeface="Arial" panose="020b0604020202020204" pitchFamily="34" charset="0"/>
              <a:buChar char="●"/>
              <a:defRPr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</a:defRPr>
            </a:lvl3pPr>
            <a:lvl4pPr eaLnBrk="1" fontAlgn="auto" latinLnBrk="0" hangingPunct="1">
              <a:defRPr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</a:defRPr>
            </a:lvl4pPr>
            <a:lvl5pPr eaLnBrk="1" fontAlgn="auto" latinLnBrk="0" hangingPunct="1">
              <a:defRPr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</a:defRPr>
            </a:lvl5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  <a:t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竖排标题与文本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1"/>
            </p:custDataLst>
          </p:nvPr>
        </p:nvSpPr>
        <p:spPr>
          <a:xfrm>
            <a:off x="7676100" y="914400"/>
            <a:ext cx="783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ct val="0"/>
              </a:spcAft>
              <a:buNone/>
              <a:defRPr kumimoji="0" lang="zh-CN" altLang="en-US" sz="2100" b="1" i="0" u="none" strike="noStrike" kern="1200" cap="none" spc="300" normalizeH="0" baseline="0" noProof="1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>
          <a:xfrm>
            <a:off x="685800" y="914400"/>
            <a:ext cx="6876900" cy="5029200"/>
          </a:xfrm>
        </p:spPr>
        <p:txBody>
          <a:bodyPr vert="eaVert" lIns="46800" tIns="46800" rIns="46800" bIns="46800"/>
          <a:lstStyle>
            <a:lvl1pPr marL="171450" indent="-171450" eaLnBrk="1" fontAlgn="auto" latinLnBrk="0" hangingPunct="1">
              <a:lnSpc>
                <a:spcPct val="130000"/>
              </a:lnSpc>
              <a:spcAft>
                <a:spcPts val="1000"/>
              </a:spcAft>
              <a:buFont typeface="Arial" panose="020b0604020202020204" pitchFamily="34" charset="0"/>
              <a:buChar char="●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1pPr>
            <a:lvl2pPr marL="514350" indent="-171450" defTabSz="914400" eaLnBrk="1" fontAlgn="auto" latinLnBrk="0" hangingPunct="1">
              <a:lnSpc>
                <a:spcPct val="120000"/>
              </a:lnSpc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/>
              </a:tabLst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2pPr>
            <a:lvl3pPr marL="857250" indent="-171450" eaLnBrk="1" fontAlgn="auto" latinLnBrk="0" hangingPunct="1">
              <a:lnSpc>
                <a:spcPct val="120000"/>
              </a:lnSpc>
              <a:spcAft>
                <a:spcPts val="600"/>
              </a:spcAft>
              <a:buFont typeface="Arial" panose="020b0604020202020204" pitchFamily="34" charset="0"/>
              <a:buChar char="●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3pPr>
            <a:lvl4pPr marL="1200150" indent="-171450" eaLnBrk="1" fontAlgn="auto" latinLnBrk="0" hangingPunct="1">
              <a:lnSpc>
                <a:spcPct val="120000"/>
              </a:lnSpc>
              <a:spcAft>
                <a:spcPts val="300"/>
              </a:spcAft>
              <a:buFont typeface="Wingdings" panose="05000000000000000000" charset="0"/>
              <a:buChar char="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4pPr>
            <a:lvl5pPr marL="1543050" indent="-171450" eaLnBrk="1" fontAlgn="auto" latinLnBrk="0" hangingPunct="1">
              <a:lnSpc>
                <a:spcPct val="120000"/>
              </a:lnSpc>
              <a:spcAft>
                <a:spcPts val="300"/>
              </a:spcAft>
              <a:buFont typeface="Arial" panose="020b0604020202020204" pitchFamily="34" charset="0"/>
              <a:buChar char="•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slideLayout" Target="../slideLayouts/slideLayout12.xml" /><Relationship Id="rId13" Type="http://schemas.openxmlformats.org/officeDocument/2006/relationships/tags" Target="../tags/tag57.xml" /><Relationship Id="rId14" Type="http://schemas.openxmlformats.org/officeDocument/2006/relationships/tags" Target="../tags/tag58.xml" /><Relationship Id="rId15" Type="http://schemas.openxmlformats.org/officeDocument/2006/relationships/tags" Target="../tags/tag59.xml" /><Relationship Id="rId16" Type="http://schemas.openxmlformats.org/officeDocument/2006/relationships/tags" Target="../tags/tag60.xml" /><Relationship Id="rId17" Type="http://schemas.openxmlformats.org/officeDocument/2006/relationships/tags" Target="../tags/tag61.xml" /><Relationship Id="rId18" Type="http://schemas.openxmlformats.org/officeDocument/2006/relationships/tags" Target="../tags/tag62.xml" /><Relationship Id="rId19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3"/>
            </p:custDataLst>
          </p:nvPr>
        </p:nvSpPr>
        <p:spPr>
          <a:xfrm>
            <a:off x="456300" y="608400"/>
            <a:ext cx="82269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4"/>
            </p:custDataLst>
          </p:nvPr>
        </p:nvSpPr>
        <p:spPr>
          <a:xfrm>
            <a:off x="456300" y="1490400"/>
            <a:ext cx="82269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5"/>
            </p:custDataLst>
          </p:nvPr>
        </p:nvSpPr>
        <p:spPr>
          <a:xfrm>
            <a:off x="459000" y="6314400"/>
            <a:ext cx="2025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75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/>
              </a:defRPr>
            </a:lvl1pPr>
          </a:lstStyle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6"/>
            </p:custDataLst>
          </p:nvPr>
        </p:nvSpPr>
        <p:spPr>
          <a:xfrm>
            <a:off x="3087000" y="6314400"/>
            <a:ext cx="297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75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7"/>
            </p:custDataLst>
          </p:nvPr>
        </p:nvSpPr>
        <p:spPr>
          <a:xfrm>
            <a:off x="6658200" y="6314400"/>
            <a:ext cx="2025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75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/>
              </a:defRPr>
            </a:lvl1pPr>
          </a:lstStyle>
          <a:p>
            <a:fld id="{49AE70B2-8BF9-45C0-BB95-33D1B9D3A854}" type="slidenum">
              <a:rPr lang="zh-CN" altLang="en-US" smtClean="0"/>
              <a:t>0</a:t>
            </a:fld>
            <a:endParaRPr lang="zh-CN" altLang="en-US"/>
          </a:p>
        </p:txBody>
      </p:sp>
    </p:spTree>
    <p:custDataLst>
      <p:tags r:id="rId18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/>
  <p:timing/>
  <p:txStyles>
    <p:titleStyle>
      <a:lvl1pPr algn="l" defTabSz="685800" rtl="0" eaLnBrk="1" fontAlgn="auto" latinLnBrk="0" hangingPunct="1">
        <a:lnSpc>
          <a:spcPct val="100000"/>
        </a:lnSpc>
        <a:spcBef>
          <a:spcPct val="0"/>
        </a:spcBef>
        <a:buNone/>
        <a:defRPr sz="27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/>
          <a:cs typeface="+mj-cs"/>
        </a:defRPr>
      </a:lvl1pPr>
    </p:titleStyle>
    <p:bodyStyle>
      <a:lvl1pPr marL="171450" indent="-171450" algn="l" defTabSz="685800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●"/>
        <a:defRPr sz="135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/>
          <a:cs typeface="+mn-cs"/>
        </a:defRPr>
      </a:lvl1pPr>
      <a:lvl2pPr marL="514350" indent="-171450" algn="l" defTabSz="685800" rtl="0" eaLnBrk="1" fontAlgn="auto" latinLnBrk="0" hangingPunct="1">
        <a:lnSpc>
          <a:spcPct val="120000"/>
        </a:lnSpc>
        <a:spcBef>
          <a:spcPct val="0"/>
        </a:spcBef>
        <a:spcAft>
          <a:spcPts val="600"/>
        </a:spcAft>
        <a:buFont typeface="Arial" panose="020b0604020202020204" pitchFamily="34" charset="0"/>
        <a:buChar char="●"/>
        <a:tabLst>
          <a:tab pos="1207135"/>
        </a:tabLst>
        <a:defRPr sz="12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/>
          <a:cs typeface="+mn-cs"/>
        </a:defRPr>
      </a:lvl2pPr>
      <a:lvl3pPr marL="857250" indent="-171450" algn="l" defTabSz="685800" rtl="0" eaLnBrk="1" fontAlgn="auto" latinLnBrk="0" hangingPunct="1">
        <a:lnSpc>
          <a:spcPct val="120000"/>
        </a:lnSpc>
        <a:spcBef>
          <a:spcPct val="0"/>
        </a:spcBef>
        <a:spcAft>
          <a:spcPts val="600"/>
        </a:spcAft>
        <a:buFont typeface="Arial" panose="020b0604020202020204" pitchFamily="34" charset="0"/>
        <a:buChar char="●"/>
        <a:defRPr sz="12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/>
          <a:cs typeface="+mn-cs"/>
        </a:defRPr>
      </a:lvl3pPr>
      <a:lvl4pPr marL="1200150" indent="-171450" algn="l" defTabSz="685800" rtl="0" eaLnBrk="1" fontAlgn="auto" latinLnBrk="0" hangingPunct="1">
        <a:lnSpc>
          <a:spcPct val="120000"/>
        </a:lnSpc>
        <a:spcBef>
          <a:spcPct val="0"/>
        </a:spcBef>
        <a:spcAft>
          <a:spcPts val="300"/>
        </a:spcAft>
        <a:buFont typeface="Wingdings" panose="05000000000000000000" charset="0"/>
        <a:buChar char=""/>
        <a:defRPr sz="105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/>
          <a:cs typeface="+mn-cs"/>
        </a:defRPr>
      </a:lvl4pPr>
      <a:lvl5pPr marL="1543050" indent="-171450" algn="l" defTabSz="685800" rtl="0" eaLnBrk="1" fontAlgn="auto" latinLnBrk="0" hangingPunct="1">
        <a:lnSpc>
          <a:spcPct val="120000"/>
        </a:lnSpc>
        <a:spcBef>
          <a:spcPct val="0"/>
        </a:spcBef>
        <a:spcAft>
          <a:spcPts val="300"/>
        </a:spcAft>
        <a:buFont typeface="Arial" panose="020b0604020202020204" pitchFamily="34" charset="0"/>
        <a:buChar char="•"/>
        <a:defRPr sz="105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 /><Relationship Id="rId2" Type="http://schemas.openxmlformats.org/officeDocument/2006/relationships/tags" Target="../tags/tag63.xml" /></Relationships>
</file>

<file path=ppt/slides/_rels/slide1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1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1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oleObject" Target="../embeddings/oleObject1.bin" TargetMode="Internal" /><Relationship Id="rId3" Type="http://schemas.openxmlformats.org/officeDocument/2006/relationships/image" Target="../media/image1.wmf" /><Relationship Id="rId4" Type="http://schemas.openxmlformats.org/officeDocument/2006/relationships/vmlDrawing" Target="../drawings/vmlDrawing1.vml" /></Relationships>
</file>

<file path=ppt/slides/_rels/slide1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audio" Target="../media/audio111.wav" /></Relationships>
</file>

<file path=ppt/slides/_rels/slide1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1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2.png" /></Relationships>
</file>

<file path=ppt/slides/_rels/slide1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3.pn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slide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文本框 24"/>
          <p:cNvSpPr txBox="1"/>
          <p:nvPr/>
        </p:nvSpPr>
        <p:spPr>
          <a:xfrm>
            <a:off x="2092960" y="2443480"/>
            <a:ext cx="4342765" cy="67564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zh-CN" altLang="en-US" sz="3800">
                <a:latin typeface="黑体" panose="02010609060101010101" charset="-122"/>
                <a:ea typeface="黑体" panose="02010609060101010101" charset="-122"/>
              </a:rPr>
              <a:t>第十七章 欧姆定律</a:t>
            </a:r>
            <a:endParaRPr lang="zh-CN" altLang="en-US" sz="3800">
              <a:latin typeface="黑体"/>
              <a:ea typeface="黑体" panose="02010609060101010101" charset="-122"/>
            </a:endParaRPr>
          </a:p>
        </p:txBody>
      </p:sp>
      <p:sp>
        <p:nvSpPr>
          <p:cNvPr id="4" name="文本框 25"/>
          <p:cNvSpPr txBox="1"/>
          <p:nvPr/>
        </p:nvSpPr>
        <p:spPr>
          <a:xfrm>
            <a:off x="2710180" y="3202305"/>
            <a:ext cx="3108960" cy="58356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zh-CN" altLang="en-US" sz="3200">
                <a:latin typeface="黑体" panose="02010609060101010101" charset="-122"/>
                <a:ea typeface="黑体" panose="02010609060101010101" charset="-122"/>
              </a:rPr>
              <a:t>第2节 欧姆定律</a:t>
            </a:r>
            <a:endParaRPr lang="zh-CN" altLang="en-US" sz="3200">
              <a:latin typeface="黑体"/>
              <a:ea typeface="黑体" panose="02010609060101010101" charset="-122"/>
            </a:endParaRPr>
          </a:p>
        </p:txBody>
      </p:sp>
      <p:grpSp>
        <p:nvGrpSpPr>
          <p:cNvPr id="9" name="组合 8"/>
          <p:cNvGrpSpPr/>
          <p:nvPr/>
        </p:nvGrpSpPr>
        <p:grpSpPr>
          <a:xfrm>
            <a:off x="57785" y="124460"/>
            <a:ext cx="7060565" cy="3011805"/>
            <a:chOff x="91" y="196"/>
            <a:chExt cx="11119" cy="4743"/>
          </a:xfrm>
        </p:grpSpPr>
        <p:cxnSp>
          <p:nvCxnSpPr>
            <p:cNvPr id="2" name="直接连接符 1"/>
            <p:cNvCxnSpPr/>
            <p:nvPr/>
          </p:nvCxnSpPr>
          <p:spPr>
            <a:xfrm>
              <a:off x="2253" y="4939"/>
              <a:ext cx="8957" cy="0"/>
            </a:xfrm>
            <a:prstGeom prst="line">
              <a:avLst/>
            </a:prstGeom>
            <a:ln w="25400"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sp>
          <p:nvSpPr>
            <p:cNvPr id="34822" name="文本框 1"/>
            <p:cNvSpPr txBox="1">
              <a:spLocks noChangeArrowheads="1"/>
            </p:cNvSpPr>
            <p:nvPr>
              <p:custDataLst>
                <p:tags r:id="rId2"/>
              </p:custDataLst>
            </p:nvPr>
          </p:nvSpPr>
          <p:spPr bwMode="auto">
            <a:xfrm>
              <a:off x="91" y="196"/>
              <a:ext cx="4634" cy="58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zh-CN" altLang="en-US" b="1">
                  <a:solidFill>
                    <a:schemeClr val="bg1"/>
                  </a:solidFill>
                  <a:latin typeface="微软雅黑" panose="020b0503020204020204" charset="-122"/>
                  <a:ea typeface="微软雅黑"/>
                  <a:cs typeface="宋体" panose="02010600030101010101" pitchFamily="2" charset="-122"/>
                </a:rPr>
                <a:t>￭</a:t>
              </a:r>
              <a:r>
                <a:rPr lang="zh-CN" altLang="en-US" b="1">
                  <a:solidFill>
                    <a:schemeClr val="bg1"/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九年级 物理 上册 人教版</a:t>
              </a:r>
              <a:endParaRPr lang="zh-CN" altLang="en-US" b="1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endParaRPr>
            </a:p>
          </p:txBody>
        </p:sp>
      </p:grpSp>
    </p:spTree>
  </p:cSld>
  <p:clrMapOvr>
    <a:masterClrMapping/>
  </p:clrMapOvr>
  <mc:AlternateContent>
    <mc:Choice xmlns:p14="http://schemas.microsoft.com/office/powerpoint/2010/main" Requires="p14">
      <p:transition p14:dur="9"/>
    </mc:Choice>
    <mc:Fallback>
      <p:transition/>
    </mc:Fallback>
  </mc:AlternateContent>
  <p:timing/>
</p:sld>
</file>

<file path=ppt/slides/slide1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3314" name="Text Box 4"/>
          <p:cNvSpPr txBox="1"/>
          <p:nvPr/>
        </p:nvSpPr>
        <p:spPr>
          <a:xfrm>
            <a:off x="360680" y="1598295"/>
            <a:ext cx="315087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zh-CN" altLang="en-US" sz="28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</a:rPr>
              <a:t>电阻的串联与并联</a:t>
            </a:r>
            <a:endParaRPr lang="zh-CN" altLang="en-US" sz="2800">
              <a:solidFill>
                <a:srgbClr val="FF0000"/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13315" name="Text Box 7"/>
          <p:cNvSpPr txBox="1"/>
          <p:nvPr/>
        </p:nvSpPr>
        <p:spPr>
          <a:xfrm>
            <a:off x="1279525" y="2214245"/>
            <a:ext cx="25730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串联：</a:t>
            </a:r>
            <a:r>
              <a:rPr lang="en-US" altLang="zh-CN" sz="28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R=R</a:t>
            </a:r>
            <a:r>
              <a:rPr lang="en-US" altLang="zh-CN" sz="2800" baseline="-250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1</a:t>
            </a:r>
            <a:r>
              <a:rPr lang="en-US" altLang="zh-CN" sz="28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+R</a:t>
            </a:r>
            <a:r>
              <a:rPr lang="en-US" altLang="zh-CN" sz="2800" baseline="-250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2</a:t>
            </a:r>
            <a:endParaRPr lang="en-US" altLang="zh-CN" sz="2800" baseline="-25000">
              <a:solidFill>
                <a:srgbClr val="FF0000"/>
              </a:solidFill>
              <a:latin typeface="黑体"/>
              <a:ea typeface="黑体" panose="02010609060101010101" charset="-122"/>
              <a:cs typeface="黑体"/>
            </a:endParaRPr>
          </a:p>
        </p:txBody>
      </p:sp>
      <p:grpSp>
        <p:nvGrpSpPr>
          <p:cNvPr id="4" name="组合 3"/>
          <p:cNvGrpSpPr/>
          <p:nvPr/>
        </p:nvGrpSpPr>
        <p:grpSpPr>
          <a:xfrm>
            <a:off x="1336040" y="3404870"/>
            <a:ext cx="3364230" cy="995680"/>
            <a:chOff x="2104" y="5362"/>
            <a:chExt cx="5298" cy="1568"/>
          </a:xfrm>
        </p:grpSpPr>
        <p:sp>
          <p:nvSpPr>
            <p:cNvPr id="13316" name="Text Box 8"/>
            <p:cNvSpPr txBox="1"/>
            <p:nvPr/>
          </p:nvSpPr>
          <p:spPr>
            <a:xfrm>
              <a:off x="2104" y="5593"/>
              <a:ext cx="1831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CN" altLang="en-US" sz="2800">
                  <a:solidFill>
                    <a:srgbClr val="FF0000"/>
                  </a:solidFill>
                  <a:latin typeface="黑体" panose="02010609060101010101" charset="-122"/>
                  <a:ea typeface="黑体" panose="02010609060101010101" charset="-122"/>
                </a:rPr>
                <a:t>并联：</a:t>
              </a:r>
              <a:endParaRPr lang="zh-CN" altLang="en-US" sz="28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</a:endParaRPr>
            </a:p>
          </p:txBody>
        </p:sp>
        <p:grpSp>
          <p:nvGrpSpPr>
            <p:cNvPr id="13334" name="组合 13333"/>
            <p:cNvGrpSpPr/>
            <p:nvPr/>
          </p:nvGrpSpPr>
          <p:grpSpPr>
            <a:xfrm>
              <a:off x="3922" y="5362"/>
              <a:ext cx="3480" cy="1568"/>
              <a:chOff x="0" y="75"/>
              <a:chExt cx="1392" cy="627"/>
            </a:xfrm>
          </p:grpSpPr>
          <p:sp>
            <p:nvSpPr>
              <p:cNvPr id="13335" name="Text Box 28"/>
              <p:cNvSpPr txBox="1"/>
              <p:nvPr/>
            </p:nvSpPr>
            <p:spPr>
              <a:xfrm>
                <a:off x="0" y="373"/>
                <a:ext cx="227" cy="329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zh-CN" sz="2800">
                    <a:solidFill>
                      <a:schemeClr val="tx1"/>
                    </a:solidFill>
                    <a:latin typeface="黑体" panose="02010609060101010101" charset="-122"/>
                    <a:ea typeface="黑体" panose="02010609060101010101" charset="-122"/>
                  </a:rPr>
                  <a:t>R</a:t>
                </a:r>
                <a:endParaRPr lang="en-US" altLang="zh-CN" sz="2800">
                  <a:solidFill>
                    <a:schemeClr val="tx1"/>
                  </a:solidFill>
                  <a:latin typeface="黑体"/>
                  <a:ea typeface="黑体" panose="02010609060101010101" charset="-122"/>
                </a:endParaRPr>
              </a:p>
            </p:txBody>
          </p:sp>
          <p:sp>
            <p:nvSpPr>
              <p:cNvPr id="13336" name="Line 29"/>
              <p:cNvSpPr/>
              <p:nvPr/>
            </p:nvSpPr>
            <p:spPr>
              <a:xfrm>
                <a:off x="0" y="373"/>
                <a:ext cx="272" cy="0"/>
              </a:xfrm>
              <a:prstGeom prst="line">
                <a:avLst/>
              </a:prstGeom>
              <a:ln w="571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/>
            </p:txBody>
          </p:sp>
          <p:sp>
            <p:nvSpPr>
              <p:cNvPr id="13337" name="Text Box 30"/>
              <p:cNvSpPr txBox="1"/>
              <p:nvPr/>
            </p:nvSpPr>
            <p:spPr>
              <a:xfrm>
                <a:off x="0" y="85"/>
                <a:ext cx="229" cy="329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zh-CN" sz="2800">
                    <a:solidFill>
                      <a:schemeClr val="tx1"/>
                    </a:solidFill>
                    <a:latin typeface="黑体" panose="02010609060101010101" charset="-122"/>
                    <a:ea typeface="黑体" panose="02010609060101010101" charset="-122"/>
                  </a:rPr>
                  <a:t>1</a:t>
                </a:r>
                <a:endParaRPr lang="en-US" altLang="zh-CN" sz="280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</a:endParaRPr>
              </a:p>
            </p:txBody>
          </p:sp>
          <p:sp>
            <p:nvSpPr>
              <p:cNvPr id="13338" name="Text Box 31"/>
              <p:cNvSpPr txBox="1"/>
              <p:nvPr/>
            </p:nvSpPr>
            <p:spPr>
              <a:xfrm>
                <a:off x="272" y="192"/>
                <a:ext cx="227" cy="329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zh-CN" sz="2800">
                    <a:solidFill>
                      <a:schemeClr val="tx1"/>
                    </a:solidFill>
                    <a:latin typeface="黑体" panose="02010609060101010101" charset="-122"/>
                    <a:ea typeface="黑体" panose="02010609060101010101" charset="-122"/>
                  </a:rPr>
                  <a:t>=</a:t>
                </a:r>
                <a:endParaRPr lang="en-US" altLang="zh-CN" sz="280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</a:endParaRPr>
              </a:p>
            </p:txBody>
          </p:sp>
          <p:sp>
            <p:nvSpPr>
              <p:cNvPr id="13339" name="Text Box 32"/>
              <p:cNvSpPr txBox="1"/>
              <p:nvPr/>
            </p:nvSpPr>
            <p:spPr>
              <a:xfrm>
                <a:off x="553" y="363"/>
                <a:ext cx="310" cy="329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zh-CN" sz="2800">
                    <a:solidFill>
                      <a:schemeClr val="tx1"/>
                    </a:solidFill>
                    <a:latin typeface="黑体" panose="02010609060101010101" charset="-122"/>
                    <a:ea typeface="黑体" panose="02010609060101010101" charset="-122"/>
                  </a:rPr>
                  <a:t>R</a:t>
                </a:r>
                <a:r>
                  <a:rPr lang="en-US" altLang="zh-CN" sz="2800" baseline="-25000">
                    <a:solidFill>
                      <a:schemeClr val="tx1"/>
                    </a:solidFill>
                    <a:latin typeface="黑体" panose="02010609060101010101" charset="-122"/>
                    <a:ea typeface="黑体" panose="02010609060101010101" charset="-122"/>
                  </a:rPr>
                  <a:t>1</a:t>
                </a:r>
                <a:endParaRPr lang="en-US" altLang="zh-CN" sz="2800" baseline="-25000">
                  <a:solidFill>
                    <a:schemeClr val="tx1"/>
                  </a:solidFill>
                  <a:latin typeface="黑体"/>
                  <a:ea typeface="黑体" panose="02010609060101010101" charset="-122"/>
                </a:endParaRPr>
              </a:p>
            </p:txBody>
          </p:sp>
          <p:sp>
            <p:nvSpPr>
              <p:cNvPr id="13340" name="Line 33"/>
              <p:cNvSpPr/>
              <p:nvPr/>
            </p:nvSpPr>
            <p:spPr>
              <a:xfrm>
                <a:off x="553" y="363"/>
                <a:ext cx="272" cy="0"/>
              </a:xfrm>
              <a:prstGeom prst="line">
                <a:avLst/>
              </a:prstGeom>
              <a:ln w="571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/>
            </p:txBody>
          </p:sp>
          <p:sp>
            <p:nvSpPr>
              <p:cNvPr id="13341" name="Text Box 34"/>
              <p:cNvSpPr txBox="1"/>
              <p:nvPr/>
            </p:nvSpPr>
            <p:spPr>
              <a:xfrm>
                <a:off x="553" y="75"/>
                <a:ext cx="229" cy="329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zh-CN" sz="2800">
                    <a:solidFill>
                      <a:schemeClr val="tx1"/>
                    </a:solidFill>
                    <a:latin typeface="黑体" panose="02010609060101010101" charset="-122"/>
                    <a:ea typeface="黑体" panose="02010609060101010101" charset="-122"/>
                  </a:rPr>
                  <a:t>1</a:t>
                </a:r>
                <a:endParaRPr lang="en-US" altLang="zh-CN" sz="280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</a:endParaRPr>
              </a:p>
            </p:txBody>
          </p:sp>
          <p:sp>
            <p:nvSpPr>
              <p:cNvPr id="13342" name="Text Box 35"/>
              <p:cNvSpPr txBox="1"/>
              <p:nvPr/>
            </p:nvSpPr>
            <p:spPr>
              <a:xfrm>
                <a:off x="1082" y="373"/>
                <a:ext cx="310" cy="329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zh-CN" sz="2800">
                    <a:solidFill>
                      <a:schemeClr val="tx1"/>
                    </a:solidFill>
                    <a:latin typeface="黑体" panose="02010609060101010101" charset="-122"/>
                    <a:ea typeface="黑体" panose="02010609060101010101" charset="-122"/>
                  </a:rPr>
                  <a:t>R</a:t>
                </a:r>
                <a:r>
                  <a:rPr lang="en-US" altLang="zh-CN" sz="2800" baseline="-25000">
                    <a:solidFill>
                      <a:schemeClr val="tx1"/>
                    </a:solidFill>
                    <a:latin typeface="黑体" panose="02010609060101010101" charset="-122"/>
                    <a:ea typeface="黑体" panose="02010609060101010101" charset="-122"/>
                  </a:rPr>
                  <a:t>2</a:t>
                </a:r>
                <a:endParaRPr lang="en-US" altLang="zh-CN" sz="2800" baseline="-2500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</a:endParaRPr>
              </a:p>
            </p:txBody>
          </p:sp>
          <p:sp>
            <p:nvSpPr>
              <p:cNvPr id="13343" name="Line 36"/>
              <p:cNvSpPr/>
              <p:nvPr/>
            </p:nvSpPr>
            <p:spPr>
              <a:xfrm>
                <a:off x="1082" y="373"/>
                <a:ext cx="272" cy="0"/>
              </a:xfrm>
              <a:prstGeom prst="line">
                <a:avLst/>
              </a:prstGeom>
              <a:ln w="571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/>
            </p:txBody>
          </p:sp>
          <p:sp>
            <p:nvSpPr>
              <p:cNvPr id="13344" name="Text Box 37"/>
              <p:cNvSpPr txBox="1"/>
              <p:nvPr/>
            </p:nvSpPr>
            <p:spPr>
              <a:xfrm>
                <a:off x="1082" y="85"/>
                <a:ext cx="229" cy="329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zh-CN" sz="2800">
                    <a:solidFill>
                      <a:schemeClr val="tx1"/>
                    </a:solidFill>
                    <a:latin typeface="黑体" panose="02010609060101010101" charset="-122"/>
                    <a:ea typeface="黑体" panose="02010609060101010101" charset="-122"/>
                  </a:rPr>
                  <a:t>1</a:t>
                </a:r>
                <a:endParaRPr lang="en-US" altLang="zh-CN" sz="280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</a:endParaRPr>
              </a:p>
            </p:txBody>
          </p:sp>
          <p:sp>
            <p:nvSpPr>
              <p:cNvPr id="13345" name="Text Box 38"/>
              <p:cNvSpPr txBox="1"/>
              <p:nvPr/>
            </p:nvSpPr>
            <p:spPr>
              <a:xfrm>
                <a:off x="861" y="192"/>
                <a:ext cx="227" cy="329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zh-CN" sz="2800">
                    <a:solidFill>
                      <a:schemeClr val="tx1"/>
                    </a:solidFill>
                    <a:latin typeface="黑体" panose="02010609060101010101" charset="-122"/>
                    <a:ea typeface="黑体" panose="02010609060101010101" charset="-122"/>
                  </a:rPr>
                  <a:t>+</a:t>
                </a:r>
                <a:endParaRPr lang="en-US" altLang="zh-CN" sz="280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</a:endParaRPr>
              </a:p>
            </p:txBody>
          </p:sp>
        </p:grpSp>
      </p:grpSp>
      <p:grpSp>
        <p:nvGrpSpPr>
          <p:cNvPr id="2" name="组合 1"/>
          <p:cNvGrpSpPr/>
          <p:nvPr/>
        </p:nvGrpSpPr>
        <p:grpSpPr>
          <a:xfrm>
            <a:off x="2460625" y="4412615"/>
            <a:ext cx="3239770" cy="1202690"/>
            <a:chOff x="3511" y="6949"/>
            <a:chExt cx="5102" cy="1894"/>
          </a:xfrm>
        </p:grpSpPr>
        <p:grpSp>
          <p:nvGrpSpPr>
            <p:cNvPr id="13323" name="组合 13322"/>
            <p:cNvGrpSpPr/>
            <p:nvPr/>
          </p:nvGrpSpPr>
          <p:grpSpPr>
            <a:xfrm>
              <a:off x="3511" y="7106"/>
              <a:ext cx="5103" cy="1590"/>
              <a:chExt cx="2041" cy="636"/>
            </a:xfrm>
          </p:grpSpPr>
          <p:sp>
            <p:nvSpPr>
              <p:cNvPr id="13324" name="Rectangle 16"/>
              <p:cNvSpPr/>
              <p:nvPr/>
            </p:nvSpPr>
            <p:spPr>
              <a:xfrm>
                <a:off x="681" y="409"/>
                <a:ext cx="726" cy="227"/>
              </a:xfrm>
              <a:prstGeom prst="rect">
                <a:avLst/>
              </a:prstGeom>
              <a:noFill/>
              <a:ln w="19050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zh-CN" altLang="en-US">
                  <a:latin typeface="Calibri"/>
                </a:endParaRPr>
              </a:p>
            </p:txBody>
          </p:sp>
          <p:sp>
            <p:nvSpPr>
              <p:cNvPr id="13325" name="Rectangle 17"/>
              <p:cNvSpPr/>
              <p:nvPr/>
            </p:nvSpPr>
            <p:spPr>
              <a:xfrm>
                <a:off x="681" y="0"/>
                <a:ext cx="726" cy="227"/>
              </a:xfrm>
              <a:prstGeom prst="rect">
                <a:avLst/>
              </a:prstGeom>
              <a:noFill/>
              <a:ln w="19050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zh-CN" altLang="en-US">
                  <a:latin typeface="Calibri"/>
                </a:endParaRPr>
              </a:p>
            </p:txBody>
          </p:sp>
          <p:sp>
            <p:nvSpPr>
              <p:cNvPr id="13326" name="Line 18"/>
              <p:cNvSpPr/>
              <p:nvPr/>
            </p:nvSpPr>
            <p:spPr>
              <a:xfrm>
                <a:off x="1406" y="500"/>
                <a:ext cx="272" cy="0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/>
            </p:txBody>
          </p:sp>
          <p:sp>
            <p:nvSpPr>
              <p:cNvPr id="13327" name="Line 19"/>
              <p:cNvSpPr/>
              <p:nvPr/>
            </p:nvSpPr>
            <p:spPr>
              <a:xfrm>
                <a:off x="1407" y="91"/>
                <a:ext cx="272" cy="0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/>
            </p:txBody>
          </p:sp>
          <p:sp>
            <p:nvSpPr>
              <p:cNvPr id="13328" name="Line 20"/>
              <p:cNvSpPr/>
              <p:nvPr/>
            </p:nvSpPr>
            <p:spPr>
              <a:xfrm>
                <a:off x="318" y="499"/>
                <a:ext cx="362" cy="1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/>
            </p:txBody>
          </p:sp>
          <p:sp>
            <p:nvSpPr>
              <p:cNvPr id="13329" name="Line 21"/>
              <p:cNvSpPr/>
              <p:nvPr/>
            </p:nvSpPr>
            <p:spPr>
              <a:xfrm>
                <a:off x="363" y="91"/>
                <a:ext cx="318" cy="0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/>
            </p:txBody>
          </p:sp>
          <p:sp>
            <p:nvSpPr>
              <p:cNvPr id="13330" name="Line 22"/>
              <p:cNvSpPr/>
              <p:nvPr/>
            </p:nvSpPr>
            <p:spPr>
              <a:xfrm flipH="1" flipV="1">
                <a:off x="363" y="91"/>
                <a:ext cx="0" cy="409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/>
            </p:txBody>
          </p:sp>
          <p:sp>
            <p:nvSpPr>
              <p:cNvPr id="13331" name="Line 23"/>
              <p:cNvSpPr/>
              <p:nvPr/>
            </p:nvSpPr>
            <p:spPr>
              <a:xfrm flipH="1" flipV="1">
                <a:off x="1679" y="91"/>
                <a:ext cx="0" cy="409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/>
            </p:txBody>
          </p:sp>
          <p:sp>
            <p:nvSpPr>
              <p:cNvPr id="13332" name="Line 24"/>
              <p:cNvSpPr/>
              <p:nvPr/>
            </p:nvSpPr>
            <p:spPr>
              <a:xfrm>
                <a:off x="0" y="318"/>
                <a:ext cx="362" cy="1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/>
            </p:txBody>
          </p:sp>
          <p:sp>
            <p:nvSpPr>
              <p:cNvPr id="13333" name="Line 25"/>
              <p:cNvSpPr/>
              <p:nvPr/>
            </p:nvSpPr>
            <p:spPr>
              <a:xfrm>
                <a:off x="1679" y="273"/>
                <a:ext cx="362" cy="1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/>
            </p:txBody>
          </p:sp>
        </p:grpSp>
        <p:sp>
          <p:nvSpPr>
            <p:cNvPr id="13346" name="Text Box 39"/>
            <p:cNvSpPr txBox="1"/>
            <p:nvPr/>
          </p:nvSpPr>
          <p:spPr>
            <a:xfrm>
              <a:off x="5825" y="6949"/>
              <a:ext cx="776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r>
                <a:rPr lang="en-US" altLang="zh-CN" sz="280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</a:rPr>
                <a:t>R</a:t>
              </a:r>
              <a:r>
                <a:rPr lang="en-US" altLang="zh-CN" sz="2800" baseline="-2500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</a:rPr>
                <a:t>1</a:t>
              </a:r>
              <a:endParaRPr lang="en-US" altLang="zh-CN" sz="2800" baseline="-250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</a:endParaRPr>
            </a:p>
          </p:txBody>
        </p:sp>
        <p:sp>
          <p:nvSpPr>
            <p:cNvPr id="13347" name="Text Box 40"/>
            <p:cNvSpPr txBox="1"/>
            <p:nvPr/>
          </p:nvSpPr>
          <p:spPr>
            <a:xfrm>
              <a:off x="5940" y="8021"/>
              <a:ext cx="776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r>
                <a:rPr lang="en-US" altLang="zh-CN" sz="280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</a:rPr>
                <a:t>R</a:t>
              </a:r>
              <a:r>
                <a:rPr lang="en-US" altLang="zh-CN" sz="2800" baseline="-2500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</a:rPr>
                <a:t>2</a:t>
              </a:r>
              <a:endParaRPr lang="en-US" altLang="zh-CN" sz="2800" baseline="-250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</a:endParaRPr>
            </a:p>
          </p:txBody>
        </p:sp>
      </p:grpSp>
      <p:grpSp>
        <p:nvGrpSpPr>
          <p:cNvPr id="3" name="组合 2"/>
          <p:cNvGrpSpPr/>
          <p:nvPr/>
        </p:nvGrpSpPr>
        <p:grpSpPr>
          <a:xfrm>
            <a:off x="2498090" y="2807335"/>
            <a:ext cx="3600450" cy="544195"/>
            <a:chOff x="3934" y="4421"/>
            <a:chExt cx="5670" cy="857"/>
          </a:xfrm>
        </p:grpSpPr>
        <p:grpSp>
          <p:nvGrpSpPr>
            <p:cNvPr id="13317" name="组合 13316"/>
            <p:cNvGrpSpPr/>
            <p:nvPr/>
          </p:nvGrpSpPr>
          <p:grpSpPr>
            <a:xfrm>
              <a:off x="3934" y="4577"/>
              <a:ext cx="5670" cy="568"/>
              <a:chExt cx="2268" cy="227"/>
            </a:xfrm>
          </p:grpSpPr>
          <p:sp>
            <p:nvSpPr>
              <p:cNvPr id="13318" name="Rectangle 11"/>
              <p:cNvSpPr/>
              <p:nvPr/>
            </p:nvSpPr>
            <p:spPr>
              <a:xfrm>
                <a:off x="273" y="0"/>
                <a:ext cx="726" cy="227"/>
              </a:xfrm>
              <a:prstGeom prst="rect">
                <a:avLst/>
              </a:prstGeom>
              <a:noFill/>
              <a:ln w="19050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zh-CN" altLang="en-US">
                  <a:latin typeface="Calibri"/>
                </a:endParaRPr>
              </a:p>
            </p:txBody>
          </p:sp>
          <p:sp>
            <p:nvSpPr>
              <p:cNvPr id="13319" name="Rectangle 12"/>
              <p:cNvSpPr/>
              <p:nvPr/>
            </p:nvSpPr>
            <p:spPr>
              <a:xfrm>
                <a:off x="1270" y="0"/>
                <a:ext cx="726" cy="227"/>
              </a:xfrm>
              <a:prstGeom prst="rect">
                <a:avLst/>
              </a:prstGeom>
              <a:noFill/>
              <a:ln w="19050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zh-CN" altLang="en-US">
                  <a:latin typeface="Calibri"/>
                </a:endParaRPr>
              </a:p>
            </p:txBody>
          </p:sp>
          <p:sp>
            <p:nvSpPr>
              <p:cNvPr id="13320" name="Line 13"/>
              <p:cNvSpPr/>
              <p:nvPr/>
            </p:nvSpPr>
            <p:spPr>
              <a:xfrm>
                <a:off x="998" y="91"/>
                <a:ext cx="272" cy="0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/>
            </p:txBody>
          </p:sp>
          <p:sp>
            <p:nvSpPr>
              <p:cNvPr id="13321" name="Line 14"/>
              <p:cNvSpPr/>
              <p:nvPr/>
            </p:nvSpPr>
            <p:spPr>
              <a:xfrm>
                <a:off x="1996" y="91"/>
                <a:ext cx="272" cy="0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/>
            </p:txBody>
          </p:sp>
          <p:sp>
            <p:nvSpPr>
              <p:cNvPr id="13322" name="Line 15"/>
              <p:cNvSpPr/>
              <p:nvPr/>
            </p:nvSpPr>
            <p:spPr>
              <a:xfrm>
                <a:off x="0" y="91"/>
                <a:ext cx="272" cy="0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/>
            </p:txBody>
          </p:sp>
        </p:grpSp>
        <p:sp>
          <p:nvSpPr>
            <p:cNvPr id="13348" name="Text Box 41"/>
            <p:cNvSpPr txBox="1"/>
            <p:nvPr/>
          </p:nvSpPr>
          <p:spPr>
            <a:xfrm>
              <a:off x="5136" y="4456"/>
              <a:ext cx="776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r>
                <a:rPr lang="en-US" altLang="zh-CN" sz="280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</a:rPr>
                <a:t>R</a:t>
              </a:r>
              <a:r>
                <a:rPr lang="en-US" altLang="zh-CN" sz="2800" baseline="-2500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</a:rPr>
                <a:t>1</a:t>
              </a:r>
              <a:endParaRPr lang="en-US" altLang="zh-CN" sz="2800" baseline="-250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</a:endParaRPr>
            </a:p>
          </p:txBody>
        </p:sp>
        <p:sp>
          <p:nvSpPr>
            <p:cNvPr id="13349" name="Text Box 42"/>
            <p:cNvSpPr txBox="1"/>
            <p:nvPr/>
          </p:nvSpPr>
          <p:spPr>
            <a:xfrm>
              <a:off x="7518" y="4421"/>
              <a:ext cx="776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r>
                <a:rPr lang="en-US" altLang="zh-CN" sz="280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</a:rPr>
                <a:t>R</a:t>
              </a:r>
              <a:r>
                <a:rPr lang="en-US" altLang="zh-CN" sz="2800" baseline="-2500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</a:rPr>
                <a:t>2</a:t>
              </a:r>
              <a:endParaRPr lang="en-US" altLang="zh-CN" sz="2800" baseline="-250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</a:endParaRPr>
            </a:p>
          </p:txBody>
        </p:sp>
      </p:grpSp>
      <p:sp>
        <p:nvSpPr>
          <p:cNvPr id="6145" name="文本框 24"/>
          <p:cNvSpPr txBox="1"/>
          <p:nvPr/>
        </p:nvSpPr>
        <p:spPr>
          <a:xfrm>
            <a:off x="284480" y="1014730"/>
            <a:ext cx="2997835" cy="58356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zh-CN" altLang="en-US" sz="3200">
                <a:solidFill>
                  <a:schemeClr val="accent1">
                    <a:lumMod val="50000"/>
                  </a:schemeClr>
                </a:solidFill>
                <a:latin typeface="微软雅黑" panose="020b0503020204020204" charset="-122"/>
                <a:ea typeface="微软雅黑"/>
                <a:sym typeface="+mn-ea"/>
              </a:rPr>
              <a:t>☆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</a:rPr>
              <a:t>课堂探究</a:t>
            </a:r>
            <a:endParaRPr lang="zh-CN" altLang="en-US" sz="3200">
              <a:latin typeface="黑体" panose="02010609060101010101" charset="-122"/>
              <a:ea typeface="黑体" panose="02010609060101010101" charset="-122"/>
            </a:endParaRPr>
          </a:p>
        </p:txBody>
      </p:sp>
    </p:spTree>
  </p:cSld>
  <p:clrMapOvr>
    <a:masterClrMapping/>
  </p:clrMapOvr>
  <mc:AlternateContent>
    <mc:Choice xmlns:p14="http://schemas.microsoft.com/office/powerpoint/2010/main" Requires="p14">
      <p:transition p14:dur="9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386" name="Text Box 4"/>
          <p:cNvSpPr txBox="1"/>
          <p:nvPr/>
        </p:nvSpPr>
        <p:spPr>
          <a:xfrm>
            <a:off x="319405" y="1657985"/>
            <a:ext cx="3405505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l"/>
            <a:r>
              <a:rPr lang="zh-CN" altLang="en-US" sz="28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</a:rPr>
              <a:t>电流与电压分配关系</a:t>
            </a:r>
            <a:endParaRPr lang="zh-CN" altLang="en-US" sz="2800">
              <a:solidFill>
                <a:srgbClr val="FF0000"/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  <p:grpSp>
        <p:nvGrpSpPr>
          <p:cNvPr id="16387" name="组合 16386"/>
          <p:cNvGrpSpPr/>
          <p:nvPr/>
        </p:nvGrpSpPr>
        <p:grpSpPr>
          <a:xfrm>
            <a:off x="926465" y="2733358"/>
            <a:ext cx="3378200" cy="1101725"/>
            <a:chOff x="-45" y="0"/>
            <a:chExt cx="2128" cy="694"/>
          </a:xfrm>
        </p:grpSpPr>
        <p:sp>
          <p:nvSpPr>
            <p:cNvPr id="16388" name="Text Box 6"/>
            <p:cNvSpPr txBox="1"/>
            <p:nvPr/>
          </p:nvSpPr>
          <p:spPr>
            <a:xfrm>
              <a:off x="48" y="0"/>
              <a:ext cx="798" cy="327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2800" b="1">
                  <a:latin typeface="宋体" panose="02010600030101010101" pitchFamily="2" charset="-122"/>
                </a:rPr>
                <a:t>U</a:t>
              </a:r>
              <a:r>
                <a:rPr lang="en-US" altLang="zh-CN" sz="2800" b="1" baseline="-25000">
                  <a:latin typeface="宋体" panose="02010600030101010101" pitchFamily="2" charset="-122"/>
                </a:rPr>
                <a:t>1</a:t>
              </a:r>
              <a:r>
                <a:rPr lang="en-US" altLang="zh-CN" b="1" baseline="-25000">
                  <a:latin typeface="宋体" panose="02010600030101010101" pitchFamily="2" charset="-122"/>
                </a:rPr>
                <a:t>  </a:t>
              </a:r>
              <a:r>
                <a:rPr lang="en-US" altLang="zh-CN" b="1">
                  <a:latin typeface="宋体" panose="02010600030101010101" pitchFamily="2" charset="-122"/>
                </a:rPr>
                <a:t>     </a:t>
              </a:r>
              <a:endParaRPr lang="en-US" altLang="zh-CN" b="1">
                <a:latin typeface="宋体" panose="02010600030101010101" pitchFamily="2" charset="-122"/>
              </a:endParaRPr>
            </a:p>
          </p:txBody>
        </p:sp>
        <p:sp>
          <p:nvSpPr>
            <p:cNvPr id="16389" name="Line 7"/>
            <p:cNvSpPr/>
            <p:nvPr/>
          </p:nvSpPr>
          <p:spPr>
            <a:xfrm flipV="1">
              <a:off x="-45" y="350"/>
              <a:ext cx="476" cy="0"/>
            </a:xfrm>
            <a:prstGeom prst="line">
              <a:avLst/>
            </a:prstGeom>
            <a:ln w="28575" cap="flat" cmpd="sng">
              <a:solidFill>
                <a:srgbClr val="66FF66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16390" name="Text Box 8"/>
            <p:cNvSpPr txBox="1"/>
            <p:nvPr/>
          </p:nvSpPr>
          <p:spPr>
            <a:xfrm>
              <a:off x="78" y="332"/>
              <a:ext cx="796" cy="327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2800" b="1">
                  <a:latin typeface="宋体" panose="02010600030101010101" pitchFamily="2" charset="-122"/>
                </a:rPr>
                <a:t>U</a:t>
              </a:r>
              <a:r>
                <a:rPr lang="en-US" altLang="zh-CN" sz="2800" b="1" baseline="-25000">
                  <a:latin typeface="宋体" panose="02010600030101010101" pitchFamily="2" charset="-122"/>
                </a:rPr>
                <a:t>2</a:t>
              </a:r>
              <a:endParaRPr lang="en-US" altLang="zh-CN" sz="2800" b="1" baseline="-25000">
                <a:latin typeface="宋体" panose="02010600030101010101" pitchFamily="2" charset="-122"/>
              </a:endParaRPr>
            </a:p>
          </p:txBody>
        </p:sp>
        <p:sp>
          <p:nvSpPr>
            <p:cNvPr id="16391" name="Text Box 9"/>
            <p:cNvSpPr txBox="1"/>
            <p:nvPr/>
          </p:nvSpPr>
          <p:spPr>
            <a:xfrm>
              <a:off x="1286" y="0"/>
              <a:ext cx="797" cy="327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2800" b="1">
                  <a:latin typeface="宋体" panose="02010600030101010101" pitchFamily="2" charset="-122"/>
                </a:rPr>
                <a:t>R</a:t>
              </a:r>
              <a:r>
                <a:rPr lang="en-US" altLang="zh-CN" sz="2800" b="1" baseline="-25000">
                  <a:latin typeface="宋体" panose="02010600030101010101" pitchFamily="2" charset="-122"/>
                </a:rPr>
                <a:t>1</a:t>
              </a:r>
              <a:r>
                <a:rPr lang="en-US" altLang="zh-CN" b="1">
                  <a:latin typeface="宋体" panose="02010600030101010101" pitchFamily="2" charset="-122"/>
                </a:rPr>
                <a:t>       </a:t>
              </a:r>
              <a:endParaRPr lang="en-US" altLang="zh-CN" b="1">
                <a:latin typeface="宋体" panose="02010600030101010101" pitchFamily="2" charset="-122"/>
              </a:endParaRPr>
            </a:p>
          </p:txBody>
        </p:sp>
        <p:sp>
          <p:nvSpPr>
            <p:cNvPr id="16392" name="Line 10"/>
            <p:cNvSpPr/>
            <p:nvPr/>
          </p:nvSpPr>
          <p:spPr>
            <a:xfrm flipV="1">
              <a:off x="1200" y="359"/>
              <a:ext cx="476" cy="0"/>
            </a:xfrm>
            <a:prstGeom prst="line">
              <a:avLst/>
            </a:prstGeom>
            <a:ln w="28575" cap="flat" cmpd="sng">
              <a:solidFill>
                <a:srgbClr val="66FF66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16393" name="Text Box 11"/>
            <p:cNvSpPr txBox="1"/>
            <p:nvPr/>
          </p:nvSpPr>
          <p:spPr>
            <a:xfrm>
              <a:off x="1296" y="332"/>
              <a:ext cx="322" cy="329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2800" b="1">
                  <a:latin typeface="宋体" panose="02010600030101010101" pitchFamily="2" charset="-122"/>
                </a:rPr>
                <a:t>R</a:t>
              </a:r>
              <a:r>
                <a:rPr lang="en-US" altLang="zh-CN" sz="2800" b="1" baseline="-25000">
                  <a:latin typeface="宋体" panose="02010600030101010101" pitchFamily="2" charset="-122"/>
                </a:rPr>
                <a:t>2</a:t>
              </a:r>
              <a:endParaRPr lang="en-US" altLang="zh-CN" sz="2800" b="1" baseline="-25000">
                <a:latin typeface="宋体" panose="02010600030101010101" pitchFamily="2" charset="-122"/>
              </a:endParaRPr>
            </a:p>
          </p:txBody>
        </p:sp>
        <p:sp>
          <p:nvSpPr>
            <p:cNvPr id="16394" name="Text Box 12"/>
            <p:cNvSpPr txBox="1"/>
            <p:nvPr/>
          </p:nvSpPr>
          <p:spPr>
            <a:xfrm>
              <a:off x="652" y="55"/>
              <a:ext cx="353" cy="639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6000" b="1">
                  <a:latin typeface="宋体" panose="02010600030101010101" pitchFamily="2" charset="-122"/>
                </a:rPr>
                <a:t>=</a:t>
              </a:r>
              <a:endParaRPr lang="en-US" altLang="zh-CN" sz="6000" b="1">
                <a:latin typeface="宋体" panose="02010600030101010101" pitchFamily="2" charset="-122"/>
              </a:endParaRPr>
            </a:p>
          </p:txBody>
        </p:sp>
      </p:grpSp>
      <p:sp>
        <p:nvSpPr>
          <p:cNvPr id="16395" name="Text Box 13"/>
          <p:cNvSpPr txBox="1"/>
          <p:nvPr/>
        </p:nvSpPr>
        <p:spPr>
          <a:xfrm>
            <a:off x="400685" y="2221230"/>
            <a:ext cx="3938905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1.</a:t>
            </a:r>
            <a:r>
              <a:rPr lang="zh-CN" altLang="en-US" sz="28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串联电路的电压分配</a:t>
            </a:r>
            <a:endParaRPr lang="zh-CN" altLang="en-US" sz="2800">
              <a:solidFill>
                <a:srgbClr val="FF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16396" name="Rectangle 14"/>
          <p:cNvSpPr/>
          <p:nvPr/>
        </p:nvSpPr>
        <p:spPr>
          <a:xfrm>
            <a:off x="505460" y="3945890"/>
            <a:ext cx="3857625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en-US" altLang="zh-CN" sz="28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2.</a:t>
            </a:r>
            <a:r>
              <a:rPr lang="zh-CN" altLang="en-US" sz="28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并联电路的电流分配</a:t>
            </a:r>
            <a:endParaRPr lang="zh-CN" altLang="en-US" sz="2800">
              <a:solidFill>
                <a:srgbClr val="FF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grpSp>
        <p:nvGrpSpPr>
          <p:cNvPr id="16405" name="组合 16404"/>
          <p:cNvGrpSpPr/>
          <p:nvPr/>
        </p:nvGrpSpPr>
        <p:grpSpPr>
          <a:xfrm>
            <a:off x="5057775" y="1985963"/>
            <a:ext cx="2743200" cy="1512887"/>
            <a:chExt cx="1728" cy="953"/>
          </a:xfrm>
        </p:grpSpPr>
        <p:sp>
          <p:nvSpPr>
            <p:cNvPr id="16406" name="Text Box 25"/>
            <p:cNvSpPr txBox="1"/>
            <p:nvPr/>
          </p:nvSpPr>
          <p:spPr>
            <a:xfrm>
              <a:off x="354" y="461"/>
              <a:ext cx="319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r>
                <a:rPr lang="en-US" altLang="zh-CN" sz="2400" b="1">
                  <a:latin typeface="Calibri"/>
                </a:rPr>
                <a:t>U</a:t>
              </a:r>
              <a:r>
                <a:rPr lang="en-US" altLang="zh-CN" sz="2400" b="1" baseline="-25000">
                  <a:latin typeface="Calibri"/>
                </a:rPr>
                <a:t>1</a:t>
              </a:r>
              <a:endParaRPr lang="en-US" altLang="zh-CN" sz="2400" b="1" baseline="-25000">
                <a:latin typeface="Calibri"/>
              </a:endParaRPr>
            </a:p>
          </p:txBody>
        </p:sp>
        <p:sp>
          <p:nvSpPr>
            <p:cNvPr id="16407" name="Text Box 26"/>
            <p:cNvSpPr txBox="1"/>
            <p:nvPr/>
          </p:nvSpPr>
          <p:spPr>
            <a:xfrm>
              <a:off x="1063" y="461"/>
              <a:ext cx="319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r>
                <a:rPr lang="en-US" altLang="zh-CN" sz="2400" b="1">
                  <a:latin typeface="Calibri"/>
                </a:rPr>
                <a:t>U</a:t>
              </a:r>
              <a:r>
                <a:rPr lang="en-US" altLang="zh-CN" sz="2400" b="1" baseline="-25000">
                  <a:latin typeface="Calibri"/>
                </a:rPr>
                <a:t>2</a:t>
              </a:r>
              <a:endParaRPr lang="en-US" altLang="zh-CN" sz="2400" b="1" baseline="-25000">
                <a:latin typeface="Calibri"/>
              </a:endParaRPr>
            </a:p>
          </p:txBody>
        </p:sp>
        <p:sp>
          <p:nvSpPr>
            <p:cNvPr id="16408" name="Line 27"/>
            <p:cNvSpPr/>
            <p:nvPr/>
          </p:nvSpPr>
          <p:spPr>
            <a:xfrm flipH="1">
              <a:off x="0" y="154"/>
              <a:ext cx="0" cy="691"/>
            </a:xfrm>
            <a:prstGeom prst="line">
              <a:avLst/>
            </a:prstGeom>
            <a:ln w="381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grpSp>
          <p:nvGrpSpPr>
            <p:cNvPr id="16409" name="组合 16408"/>
            <p:cNvGrpSpPr/>
            <p:nvPr/>
          </p:nvGrpSpPr>
          <p:grpSpPr>
            <a:xfrm>
              <a:off x="1063" y="0"/>
              <a:ext cx="665" cy="192"/>
              <a:chExt cx="720" cy="240"/>
            </a:xfrm>
          </p:grpSpPr>
          <p:grpSp>
            <p:nvGrpSpPr>
              <p:cNvPr id="16410" name="组合 16409"/>
              <p:cNvGrpSpPr/>
              <p:nvPr/>
            </p:nvGrpSpPr>
            <p:grpSpPr>
              <a:xfrm>
                <a:off x="0" y="0"/>
                <a:ext cx="432" cy="240"/>
                <a:chExt cx="432" cy="240"/>
              </a:xfrm>
            </p:grpSpPr>
            <p:sp>
              <p:nvSpPr>
                <p:cNvPr id="16411" name="Oval 30"/>
                <p:cNvSpPr/>
                <p:nvPr/>
              </p:nvSpPr>
              <p:spPr>
                <a:xfrm>
                  <a:off x="0" y="144"/>
                  <a:ext cx="96" cy="96"/>
                </a:xfrm>
                <a:prstGeom prst="ellipse">
                  <a:avLst/>
                </a:prstGeom>
                <a:solidFill>
                  <a:schemeClr val="bg1"/>
                </a:solidFill>
                <a:ln w="3810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lang="zh-CN" altLang="en-US">
                    <a:latin typeface="Calibri"/>
                  </a:endParaRPr>
                </a:p>
              </p:txBody>
            </p:sp>
            <p:sp>
              <p:nvSpPr>
                <p:cNvPr id="16412" name="Line 31"/>
                <p:cNvSpPr/>
                <p:nvPr/>
              </p:nvSpPr>
              <p:spPr>
                <a:xfrm flipV="1">
                  <a:off x="48" y="0"/>
                  <a:ext cx="384" cy="144"/>
                </a:xfrm>
                <a:prstGeom prst="line">
                  <a:avLst/>
                </a:prstGeom>
                <a:ln w="3810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lstStyle/>
                <a:p/>
              </p:txBody>
            </p:sp>
          </p:grpSp>
          <p:sp>
            <p:nvSpPr>
              <p:cNvPr id="16413" name="Line 32"/>
              <p:cNvSpPr/>
              <p:nvPr/>
            </p:nvSpPr>
            <p:spPr>
              <a:xfrm>
                <a:off x="384" y="192"/>
                <a:ext cx="336" cy="0"/>
              </a:xfrm>
              <a:prstGeom prst="line">
                <a:avLst/>
              </a:prstGeom>
              <a:ln w="381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/>
            </p:txBody>
          </p:sp>
        </p:grpSp>
        <p:sp>
          <p:nvSpPr>
            <p:cNvPr id="16414" name="Line 33"/>
            <p:cNvSpPr/>
            <p:nvPr/>
          </p:nvSpPr>
          <p:spPr>
            <a:xfrm flipH="1">
              <a:off x="1728" y="154"/>
              <a:ext cx="0" cy="691"/>
            </a:xfrm>
            <a:prstGeom prst="line">
              <a:avLst/>
            </a:prstGeom>
            <a:ln w="381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grpSp>
          <p:nvGrpSpPr>
            <p:cNvPr id="16415" name="组合 16414"/>
            <p:cNvGrpSpPr/>
            <p:nvPr/>
          </p:nvGrpSpPr>
          <p:grpSpPr>
            <a:xfrm>
              <a:off x="0" y="0"/>
              <a:ext cx="1063" cy="269"/>
              <a:chExt cx="1152" cy="336"/>
            </a:xfrm>
          </p:grpSpPr>
          <p:grpSp>
            <p:nvGrpSpPr>
              <p:cNvPr id="16416" name="组合 16415"/>
              <p:cNvGrpSpPr/>
              <p:nvPr/>
            </p:nvGrpSpPr>
            <p:grpSpPr>
              <a:xfrm>
                <a:off x="336" y="0"/>
                <a:ext cx="96" cy="336"/>
                <a:chExt cx="96" cy="336"/>
              </a:xfrm>
            </p:grpSpPr>
            <p:sp>
              <p:nvSpPr>
                <p:cNvPr id="16417" name="Line 49"/>
                <p:cNvSpPr/>
                <p:nvPr/>
              </p:nvSpPr>
              <p:spPr>
                <a:xfrm flipH="1">
                  <a:off x="0" y="96"/>
                  <a:ext cx="0" cy="144"/>
                </a:xfrm>
                <a:prstGeom prst="line">
                  <a:avLst/>
                </a:prstGeom>
                <a:ln w="3810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lstStyle/>
                <a:p/>
              </p:txBody>
            </p:sp>
            <p:sp>
              <p:nvSpPr>
                <p:cNvPr id="16418" name="Line 50"/>
                <p:cNvSpPr/>
                <p:nvPr/>
              </p:nvSpPr>
              <p:spPr>
                <a:xfrm flipH="1">
                  <a:off x="96" y="0"/>
                  <a:ext cx="0" cy="336"/>
                </a:xfrm>
                <a:prstGeom prst="line">
                  <a:avLst/>
                </a:prstGeom>
                <a:ln w="3810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lstStyle/>
                <a:p/>
              </p:txBody>
            </p:sp>
          </p:grpSp>
          <p:grpSp>
            <p:nvGrpSpPr>
              <p:cNvPr id="16419" name="组合 16418"/>
              <p:cNvGrpSpPr/>
              <p:nvPr/>
            </p:nvGrpSpPr>
            <p:grpSpPr>
              <a:xfrm>
                <a:off x="816" y="0"/>
                <a:ext cx="96" cy="336"/>
                <a:chExt cx="96" cy="336"/>
              </a:xfrm>
            </p:grpSpPr>
            <p:sp>
              <p:nvSpPr>
                <p:cNvPr id="16420" name="Line 52"/>
                <p:cNvSpPr/>
                <p:nvPr/>
              </p:nvSpPr>
              <p:spPr>
                <a:xfrm flipH="1">
                  <a:off x="0" y="96"/>
                  <a:ext cx="0" cy="144"/>
                </a:xfrm>
                <a:prstGeom prst="line">
                  <a:avLst/>
                </a:prstGeom>
                <a:ln w="3810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lstStyle/>
                <a:p/>
              </p:txBody>
            </p:sp>
            <p:sp>
              <p:nvSpPr>
                <p:cNvPr id="16421" name="Line 53"/>
                <p:cNvSpPr/>
                <p:nvPr/>
              </p:nvSpPr>
              <p:spPr>
                <a:xfrm flipH="1">
                  <a:off x="96" y="0"/>
                  <a:ext cx="0" cy="336"/>
                </a:xfrm>
                <a:prstGeom prst="line">
                  <a:avLst/>
                </a:prstGeom>
                <a:ln w="3810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lstStyle/>
                <a:p/>
              </p:txBody>
            </p:sp>
          </p:grpSp>
          <p:sp>
            <p:nvSpPr>
              <p:cNvPr id="16422" name="Line 54"/>
              <p:cNvSpPr/>
              <p:nvPr/>
            </p:nvSpPr>
            <p:spPr>
              <a:xfrm flipH="1">
                <a:off x="0" y="192"/>
                <a:ext cx="336" cy="0"/>
              </a:xfrm>
              <a:prstGeom prst="line">
                <a:avLst/>
              </a:prstGeom>
              <a:ln w="381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/>
            </p:txBody>
          </p:sp>
          <p:sp>
            <p:nvSpPr>
              <p:cNvPr id="16423" name="Line 55"/>
              <p:cNvSpPr/>
              <p:nvPr/>
            </p:nvSpPr>
            <p:spPr>
              <a:xfrm>
                <a:off x="912" y="192"/>
                <a:ext cx="240" cy="0"/>
              </a:xfrm>
              <a:prstGeom prst="line">
                <a:avLst/>
              </a:prstGeom>
              <a:ln w="381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/>
            </p:txBody>
          </p:sp>
          <p:sp>
            <p:nvSpPr>
              <p:cNvPr id="16424" name="Line 56"/>
              <p:cNvSpPr/>
              <p:nvPr/>
            </p:nvSpPr>
            <p:spPr>
              <a:xfrm flipH="1">
                <a:off x="960" y="144"/>
                <a:ext cx="0" cy="0"/>
              </a:xfrm>
              <a:prstGeom prst="line">
                <a:avLst/>
              </a:prstGeom>
              <a:ln w="381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/>
            </p:txBody>
          </p:sp>
          <p:grpSp>
            <p:nvGrpSpPr>
              <p:cNvPr id="16425" name="组合 16424"/>
              <p:cNvGrpSpPr/>
              <p:nvPr/>
            </p:nvGrpSpPr>
            <p:grpSpPr>
              <a:xfrm>
                <a:off x="432" y="192"/>
                <a:ext cx="384" cy="0"/>
                <a:chExt cx="384" cy="0"/>
              </a:xfrm>
            </p:grpSpPr>
            <p:sp>
              <p:nvSpPr>
                <p:cNvPr id="16426" name="Line 58"/>
                <p:cNvSpPr/>
                <p:nvPr/>
              </p:nvSpPr>
              <p:spPr>
                <a:xfrm>
                  <a:off x="0" y="0"/>
                  <a:ext cx="96" cy="0"/>
                </a:xfrm>
                <a:prstGeom prst="line">
                  <a:avLst/>
                </a:prstGeom>
                <a:ln w="3810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lstStyle/>
                <a:p/>
              </p:txBody>
            </p:sp>
            <p:sp>
              <p:nvSpPr>
                <p:cNvPr id="16427" name="Line 59"/>
                <p:cNvSpPr/>
                <p:nvPr/>
              </p:nvSpPr>
              <p:spPr>
                <a:xfrm>
                  <a:off x="144" y="0"/>
                  <a:ext cx="96" cy="0"/>
                </a:xfrm>
                <a:prstGeom prst="line">
                  <a:avLst/>
                </a:prstGeom>
                <a:ln w="3810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lstStyle/>
                <a:p/>
              </p:txBody>
            </p:sp>
            <p:sp>
              <p:nvSpPr>
                <p:cNvPr id="16428" name="Line 60"/>
                <p:cNvSpPr/>
                <p:nvPr/>
              </p:nvSpPr>
              <p:spPr>
                <a:xfrm>
                  <a:off x="288" y="0"/>
                  <a:ext cx="96" cy="0"/>
                </a:xfrm>
                <a:prstGeom prst="line">
                  <a:avLst/>
                </a:prstGeom>
                <a:ln w="3810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lstStyle/>
                <a:p/>
              </p:txBody>
            </p:sp>
          </p:grpSp>
        </p:grpSp>
        <p:sp>
          <p:nvSpPr>
            <p:cNvPr id="16429" name="Rectangle 113"/>
            <p:cNvSpPr/>
            <p:nvPr/>
          </p:nvSpPr>
          <p:spPr>
            <a:xfrm>
              <a:off x="272" y="817"/>
              <a:ext cx="454" cy="136"/>
            </a:xfrm>
            <a:prstGeom prst="rect">
              <a:avLst/>
            </a:prstGeom>
            <a:noFill/>
            <a:ln w="28575" cap="flat" cmpd="sng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lang="zh-CN" altLang="en-US">
                <a:latin typeface="Calibri"/>
              </a:endParaRPr>
            </a:p>
          </p:txBody>
        </p:sp>
        <p:sp>
          <p:nvSpPr>
            <p:cNvPr id="16430" name="Rectangle 114"/>
            <p:cNvSpPr/>
            <p:nvPr/>
          </p:nvSpPr>
          <p:spPr>
            <a:xfrm>
              <a:off x="998" y="817"/>
              <a:ext cx="454" cy="136"/>
            </a:xfrm>
            <a:prstGeom prst="rect">
              <a:avLst/>
            </a:prstGeom>
            <a:noFill/>
            <a:ln w="28575" cap="flat" cmpd="sng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lang="zh-CN" altLang="en-US">
                <a:latin typeface="Calibri"/>
              </a:endParaRPr>
            </a:p>
          </p:txBody>
        </p:sp>
        <p:sp>
          <p:nvSpPr>
            <p:cNvPr id="16431" name="Line 115"/>
            <p:cNvSpPr/>
            <p:nvPr/>
          </p:nvSpPr>
          <p:spPr>
            <a:xfrm>
              <a:off x="0" y="862"/>
              <a:ext cx="272" cy="0"/>
            </a:xfrm>
            <a:prstGeom prst="line">
              <a:avLst/>
            </a:prstGeom>
            <a:ln w="38100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16432" name="Line 116"/>
            <p:cNvSpPr/>
            <p:nvPr/>
          </p:nvSpPr>
          <p:spPr>
            <a:xfrm>
              <a:off x="725" y="862"/>
              <a:ext cx="272" cy="0"/>
            </a:xfrm>
            <a:prstGeom prst="line">
              <a:avLst/>
            </a:prstGeom>
            <a:ln w="38100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16433" name="Line 117"/>
            <p:cNvSpPr/>
            <p:nvPr/>
          </p:nvSpPr>
          <p:spPr>
            <a:xfrm>
              <a:off x="1451" y="862"/>
              <a:ext cx="272" cy="0"/>
            </a:xfrm>
            <a:prstGeom prst="line">
              <a:avLst/>
            </a:prstGeom>
            <a:ln w="38100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</p:grpSp>
      <p:grpSp>
        <p:nvGrpSpPr>
          <p:cNvPr id="16434" name="组合 16433"/>
          <p:cNvGrpSpPr/>
          <p:nvPr/>
        </p:nvGrpSpPr>
        <p:grpSpPr>
          <a:xfrm>
            <a:off x="5057458" y="3913505"/>
            <a:ext cx="2743200" cy="1657350"/>
            <a:chExt cx="1728" cy="1044"/>
          </a:xfrm>
        </p:grpSpPr>
        <p:grpSp>
          <p:nvGrpSpPr>
            <p:cNvPr id="16435" name="组合 16434"/>
            <p:cNvGrpSpPr/>
            <p:nvPr/>
          </p:nvGrpSpPr>
          <p:grpSpPr>
            <a:xfrm>
              <a:off x="987" y="0"/>
              <a:ext cx="741" cy="184"/>
              <a:chExt cx="720" cy="240"/>
            </a:xfrm>
          </p:grpSpPr>
          <p:grpSp>
            <p:nvGrpSpPr>
              <p:cNvPr id="16436" name="组合 16435"/>
              <p:cNvGrpSpPr/>
              <p:nvPr/>
            </p:nvGrpSpPr>
            <p:grpSpPr>
              <a:xfrm>
                <a:off x="0" y="0"/>
                <a:ext cx="432" cy="240"/>
                <a:chExt cx="432" cy="240"/>
              </a:xfrm>
            </p:grpSpPr>
            <p:sp>
              <p:nvSpPr>
                <p:cNvPr id="16437" name="Oval 64"/>
                <p:cNvSpPr/>
                <p:nvPr/>
              </p:nvSpPr>
              <p:spPr>
                <a:xfrm>
                  <a:off x="0" y="144"/>
                  <a:ext cx="96" cy="96"/>
                </a:xfrm>
                <a:prstGeom prst="ellipse">
                  <a:avLst/>
                </a:prstGeom>
                <a:solidFill>
                  <a:schemeClr val="bg1"/>
                </a:solidFill>
                <a:ln w="3810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lang="zh-CN" altLang="en-US">
                    <a:latin typeface="Calibri"/>
                  </a:endParaRPr>
                </a:p>
              </p:txBody>
            </p:sp>
            <p:sp>
              <p:nvSpPr>
                <p:cNvPr id="16438" name="Line 65"/>
                <p:cNvSpPr/>
                <p:nvPr/>
              </p:nvSpPr>
              <p:spPr>
                <a:xfrm flipV="1">
                  <a:off x="48" y="0"/>
                  <a:ext cx="384" cy="144"/>
                </a:xfrm>
                <a:prstGeom prst="line">
                  <a:avLst/>
                </a:prstGeom>
                <a:ln w="3810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lstStyle/>
                <a:p/>
              </p:txBody>
            </p:sp>
          </p:grpSp>
          <p:sp>
            <p:nvSpPr>
              <p:cNvPr id="16439" name="Line 66"/>
              <p:cNvSpPr/>
              <p:nvPr/>
            </p:nvSpPr>
            <p:spPr>
              <a:xfrm>
                <a:off x="336" y="192"/>
                <a:ext cx="384" cy="0"/>
              </a:xfrm>
              <a:prstGeom prst="line">
                <a:avLst/>
              </a:prstGeom>
              <a:ln w="381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/>
            </p:txBody>
          </p:sp>
        </p:grpSp>
        <p:sp>
          <p:nvSpPr>
            <p:cNvPr id="16440" name="Line 67"/>
            <p:cNvSpPr/>
            <p:nvPr/>
          </p:nvSpPr>
          <p:spPr>
            <a:xfrm flipH="1">
              <a:off x="1728" y="147"/>
              <a:ext cx="0" cy="847"/>
            </a:xfrm>
            <a:prstGeom prst="line">
              <a:avLst/>
            </a:prstGeom>
            <a:ln w="381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16441" name="Line 68"/>
            <p:cNvSpPr/>
            <p:nvPr/>
          </p:nvSpPr>
          <p:spPr>
            <a:xfrm flipH="1">
              <a:off x="0" y="147"/>
              <a:ext cx="0" cy="847"/>
            </a:xfrm>
            <a:prstGeom prst="line">
              <a:avLst/>
            </a:prstGeom>
            <a:ln w="381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16442" name="Rectangle 69"/>
            <p:cNvSpPr/>
            <p:nvPr/>
          </p:nvSpPr>
          <p:spPr>
            <a:xfrm>
              <a:off x="1043" y="681"/>
              <a:ext cx="255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r>
                <a:rPr lang="en-US" altLang="zh-CN" sz="2400" b="1">
                  <a:latin typeface="Calibri"/>
                </a:rPr>
                <a:t>I</a:t>
              </a:r>
              <a:r>
                <a:rPr lang="en-US" altLang="zh-CN" sz="2400" b="1" baseline="-25000">
                  <a:latin typeface="Calibri"/>
                </a:rPr>
                <a:t>1</a:t>
              </a:r>
              <a:endParaRPr lang="en-US" altLang="zh-CN" sz="2400" b="1" baseline="-25000">
                <a:latin typeface="Calibri"/>
              </a:endParaRPr>
            </a:p>
          </p:txBody>
        </p:sp>
        <p:sp>
          <p:nvSpPr>
            <p:cNvPr id="16443" name="Text Box 84"/>
            <p:cNvSpPr txBox="1"/>
            <p:nvPr/>
          </p:nvSpPr>
          <p:spPr>
            <a:xfrm>
              <a:off x="1043" y="318"/>
              <a:ext cx="255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r>
                <a:rPr lang="en-US" altLang="zh-CN" sz="2400" b="1">
                  <a:latin typeface="Calibri"/>
                </a:rPr>
                <a:t>I</a:t>
              </a:r>
              <a:r>
                <a:rPr lang="en-US" altLang="zh-CN" sz="2400" b="1" baseline="-25000">
                  <a:latin typeface="Calibri"/>
                </a:rPr>
                <a:t>2</a:t>
              </a:r>
              <a:endParaRPr lang="en-US" altLang="zh-CN" sz="2400" b="1" baseline="-25000">
                <a:latin typeface="Calibri"/>
              </a:endParaRPr>
            </a:p>
          </p:txBody>
        </p:sp>
        <p:sp>
          <p:nvSpPr>
            <p:cNvPr id="16444" name="Oval 85"/>
            <p:cNvSpPr/>
            <p:nvPr/>
          </p:nvSpPr>
          <p:spPr>
            <a:xfrm>
              <a:off x="1284" y="957"/>
              <a:ext cx="98" cy="73"/>
            </a:xfrm>
            <a:prstGeom prst="ellipse">
              <a:avLst/>
            </a:prstGeom>
            <a:solidFill>
              <a:schemeClr val="tx2"/>
            </a:solidFill>
            <a:ln w="381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lang="zh-CN" altLang="en-US">
                <a:latin typeface="Calibri"/>
              </a:endParaRPr>
            </a:p>
          </p:txBody>
        </p:sp>
        <p:sp>
          <p:nvSpPr>
            <p:cNvPr id="16445" name="Oval 86"/>
            <p:cNvSpPr/>
            <p:nvPr/>
          </p:nvSpPr>
          <p:spPr>
            <a:xfrm flipV="1">
              <a:off x="296" y="957"/>
              <a:ext cx="99" cy="73"/>
            </a:xfrm>
            <a:prstGeom prst="ellipse">
              <a:avLst/>
            </a:prstGeom>
            <a:solidFill>
              <a:schemeClr val="tx2"/>
            </a:solidFill>
            <a:ln w="381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lang="zh-CN" altLang="en-US">
                <a:latin typeface="Calibri"/>
              </a:endParaRPr>
            </a:p>
          </p:txBody>
        </p:sp>
        <p:grpSp>
          <p:nvGrpSpPr>
            <p:cNvPr id="16446" name="组合 16445"/>
            <p:cNvGrpSpPr/>
            <p:nvPr/>
          </p:nvGrpSpPr>
          <p:grpSpPr>
            <a:xfrm>
              <a:off x="0" y="0"/>
              <a:ext cx="987" cy="258"/>
              <a:chExt cx="960" cy="336"/>
            </a:xfrm>
          </p:grpSpPr>
          <p:grpSp>
            <p:nvGrpSpPr>
              <p:cNvPr id="16447" name="组合 16446"/>
              <p:cNvGrpSpPr/>
              <p:nvPr/>
            </p:nvGrpSpPr>
            <p:grpSpPr>
              <a:xfrm>
                <a:off x="240" y="0"/>
                <a:ext cx="96" cy="336"/>
                <a:chExt cx="96" cy="336"/>
              </a:xfrm>
            </p:grpSpPr>
            <p:sp>
              <p:nvSpPr>
                <p:cNvPr id="16448" name="Line 89"/>
                <p:cNvSpPr/>
                <p:nvPr/>
              </p:nvSpPr>
              <p:spPr>
                <a:xfrm flipH="1">
                  <a:off x="0" y="96"/>
                  <a:ext cx="0" cy="144"/>
                </a:xfrm>
                <a:prstGeom prst="line">
                  <a:avLst/>
                </a:prstGeom>
                <a:ln w="3810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lstStyle/>
                <a:p/>
              </p:txBody>
            </p:sp>
            <p:sp>
              <p:nvSpPr>
                <p:cNvPr id="16449" name="Line 90"/>
                <p:cNvSpPr/>
                <p:nvPr/>
              </p:nvSpPr>
              <p:spPr>
                <a:xfrm flipH="1">
                  <a:off x="96" y="0"/>
                  <a:ext cx="0" cy="336"/>
                </a:xfrm>
                <a:prstGeom prst="line">
                  <a:avLst/>
                </a:prstGeom>
                <a:ln w="3810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lstStyle/>
                <a:p/>
              </p:txBody>
            </p:sp>
          </p:grpSp>
          <p:grpSp>
            <p:nvGrpSpPr>
              <p:cNvPr id="16450" name="组合 16449"/>
              <p:cNvGrpSpPr/>
              <p:nvPr/>
            </p:nvGrpSpPr>
            <p:grpSpPr>
              <a:xfrm>
                <a:off x="576" y="0"/>
                <a:ext cx="96" cy="336"/>
                <a:chExt cx="96" cy="336"/>
              </a:xfrm>
            </p:grpSpPr>
            <p:sp>
              <p:nvSpPr>
                <p:cNvPr id="16451" name="Line 92"/>
                <p:cNvSpPr/>
                <p:nvPr/>
              </p:nvSpPr>
              <p:spPr>
                <a:xfrm flipH="1">
                  <a:off x="0" y="96"/>
                  <a:ext cx="0" cy="144"/>
                </a:xfrm>
                <a:prstGeom prst="line">
                  <a:avLst/>
                </a:prstGeom>
                <a:ln w="3810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lstStyle/>
                <a:p/>
              </p:txBody>
            </p:sp>
            <p:sp>
              <p:nvSpPr>
                <p:cNvPr id="16452" name="Line 93"/>
                <p:cNvSpPr/>
                <p:nvPr/>
              </p:nvSpPr>
              <p:spPr>
                <a:xfrm flipH="1">
                  <a:off x="96" y="0"/>
                  <a:ext cx="0" cy="336"/>
                </a:xfrm>
                <a:prstGeom prst="line">
                  <a:avLst/>
                </a:prstGeom>
                <a:ln w="3810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lstStyle/>
                <a:p/>
              </p:txBody>
            </p:sp>
          </p:grpSp>
          <p:sp>
            <p:nvSpPr>
              <p:cNvPr id="16453" name="Line 94"/>
              <p:cNvSpPr/>
              <p:nvPr/>
            </p:nvSpPr>
            <p:spPr>
              <a:xfrm>
                <a:off x="672" y="192"/>
                <a:ext cx="288" cy="0"/>
              </a:xfrm>
              <a:prstGeom prst="line">
                <a:avLst/>
              </a:prstGeom>
              <a:ln w="381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/>
            </p:txBody>
          </p:sp>
          <p:sp>
            <p:nvSpPr>
              <p:cNvPr id="16454" name="Line 95"/>
              <p:cNvSpPr/>
              <p:nvPr/>
            </p:nvSpPr>
            <p:spPr>
              <a:xfrm>
                <a:off x="0" y="192"/>
                <a:ext cx="240" cy="0"/>
              </a:xfrm>
              <a:prstGeom prst="line">
                <a:avLst/>
              </a:prstGeom>
              <a:ln w="381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/>
            </p:txBody>
          </p:sp>
          <p:sp>
            <p:nvSpPr>
              <p:cNvPr id="16455" name="Line 96"/>
              <p:cNvSpPr/>
              <p:nvPr/>
            </p:nvSpPr>
            <p:spPr>
              <a:xfrm>
                <a:off x="336" y="192"/>
                <a:ext cx="48" cy="0"/>
              </a:xfrm>
              <a:prstGeom prst="line">
                <a:avLst/>
              </a:prstGeom>
              <a:ln w="381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/>
            </p:txBody>
          </p:sp>
          <p:sp>
            <p:nvSpPr>
              <p:cNvPr id="16456" name="Line 97"/>
              <p:cNvSpPr/>
              <p:nvPr/>
            </p:nvSpPr>
            <p:spPr>
              <a:xfrm>
                <a:off x="432" y="192"/>
                <a:ext cx="48" cy="0"/>
              </a:xfrm>
              <a:prstGeom prst="line">
                <a:avLst/>
              </a:prstGeom>
              <a:ln w="381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/>
            </p:txBody>
          </p:sp>
          <p:sp>
            <p:nvSpPr>
              <p:cNvPr id="16457" name="Line 98"/>
              <p:cNvSpPr/>
              <p:nvPr/>
            </p:nvSpPr>
            <p:spPr>
              <a:xfrm>
                <a:off x="528" y="192"/>
                <a:ext cx="48" cy="0"/>
              </a:xfrm>
              <a:prstGeom prst="line">
                <a:avLst/>
              </a:prstGeom>
              <a:ln w="381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/>
            </p:txBody>
          </p:sp>
        </p:grpSp>
        <p:sp>
          <p:nvSpPr>
            <p:cNvPr id="16458" name="Line 99"/>
            <p:cNvSpPr/>
            <p:nvPr/>
          </p:nvSpPr>
          <p:spPr>
            <a:xfrm>
              <a:off x="1432" y="147"/>
              <a:ext cx="296" cy="0"/>
            </a:xfrm>
            <a:prstGeom prst="line">
              <a:avLst/>
            </a:prstGeom>
            <a:ln w="38100" cap="flat" cmpd="sng">
              <a:solidFill>
                <a:srgbClr val="990033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16459" name="Line 100"/>
            <p:cNvSpPr/>
            <p:nvPr/>
          </p:nvSpPr>
          <p:spPr>
            <a:xfrm flipH="1">
              <a:off x="1728" y="147"/>
              <a:ext cx="0" cy="847"/>
            </a:xfrm>
            <a:prstGeom prst="line">
              <a:avLst/>
            </a:prstGeom>
            <a:ln w="38100" cap="flat" cmpd="sng">
              <a:solidFill>
                <a:srgbClr val="990033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16460" name="Line 101"/>
            <p:cNvSpPr/>
            <p:nvPr/>
          </p:nvSpPr>
          <p:spPr>
            <a:xfrm flipH="1">
              <a:off x="1333" y="994"/>
              <a:ext cx="395" cy="0"/>
            </a:xfrm>
            <a:prstGeom prst="line">
              <a:avLst/>
            </a:prstGeom>
            <a:ln w="38100" cap="flat" cmpd="sng">
              <a:solidFill>
                <a:srgbClr val="990033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grpSp>
          <p:nvGrpSpPr>
            <p:cNvPr id="16461" name="组合 16460"/>
            <p:cNvGrpSpPr/>
            <p:nvPr/>
          </p:nvGrpSpPr>
          <p:grpSpPr>
            <a:xfrm>
              <a:off x="0" y="147"/>
              <a:ext cx="346" cy="847"/>
              <a:chExt cx="336" cy="1104"/>
            </a:xfrm>
          </p:grpSpPr>
          <p:sp>
            <p:nvSpPr>
              <p:cNvPr id="16462" name="Line 103"/>
              <p:cNvSpPr/>
              <p:nvPr/>
            </p:nvSpPr>
            <p:spPr>
              <a:xfrm flipH="1">
                <a:off x="0" y="0"/>
                <a:ext cx="240" cy="0"/>
              </a:xfrm>
              <a:prstGeom prst="line">
                <a:avLst/>
              </a:prstGeom>
              <a:ln w="38100" cap="flat" cmpd="sng">
                <a:solidFill>
                  <a:srgbClr val="990033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/>
            </p:txBody>
          </p:sp>
          <p:sp>
            <p:nvSpPr>
              <p:cNvPr id="16463" name="Line 104"/>
              <p:cNvSpPr/>
              <p:nvPr/>
            </p:nvSpPr>
            <p:spPr>
              <a:xfrm flipH="1">
                <a:off x="0" y="0"/>
                <a:ext cx="0" cy="1104"/>
              </a:xfrm>
              <a:prstGeom prst="line">
                <a:avLst/>
              </a:prstGeom>
              <a:ln w="38100" cap="flat" cmpd="sng">
                <a:solidFill>
                  <a:srgbClr val="990033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/>
            </p:txBody>
          </p:sp>
          <p:sp>
            <p:nvSpPr>
              <p:cNvPr id="16464" name="Line 105"/>
              <p:cNvSpPr/>
              <p:nvPr/>
            </p:nvSpPr>
            <p:spPr>
              <a:xfrm>
                <a:off x="0" y="1104"/>
                <a:ext cx="336" cy="0"/>
              </a:xfrm>
              <a:prstGeom prst="line">
                <a:avLst/>
              </a:prstGeom>
              <a:ln w="38100" cap="flat" cmpd="sng">
                <a:solidFill>
                  <a:srgbClr val="990033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/>
            </p:txBody>
          </p:sp>
        </p:grpSp>
        <p:sp>
          <p:nvSpPr>
            <p:cNvPr id="16465" name="Line 106"/>
            <p:cNvSpPr/>
            <p:nvPr/>
          </p:nvSpPr>
          <p:spPr>
            <a:xfrm flipH="1">
              <a:off x="346" y="662"/>
              <a:ext cx="0" cy="332"/>
            </a:xfrm>
            <a:prstGeom prst="line">
              <a:avLst/>
            </a:prstGeom>
            <a:ln w="381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16466" name="Line 107"/>
            <p:cNvSpPr/>
            <p:nvPr/>
          </p:nvSpPr>
          <p:spPr>
            <a:xfrm flipH="1">
              <a:off x="1333" y="662"/>
              <a:ext cx="0" cy="332"/>
            </a:xfrm>
            <a:prstGeom prst="line">
              <a:avLst/>
            </a:prstGeom>
            <a:ln w="381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grpSp>
          <p:nvGrpSpPr>
            <p:cNvPr id="16467" name="组合 16466"/>
            <p:cNvGrpSpPr/>
            <p:nvPr/>
          </p:nvGrpSpPr>
          <p:grpSpPr>
            <a:xfrm>
              <a:off x="346" y="662"/>
              <a:ext cx="987" cy="332"/>
              <a:chExt cx="960" cy="432"/>
            </a:xfrm>
          </p:grpSpPr>
          <p:sp>
            <p:nvSpPr>
              <p:cNvPr id="16468" name="Line 109"/>
              <p:cNvSpPr/>
              <p:nvPr/>
            </p:nvSpPr>
            <p:spPr>
              <a:xfrm flipH="1">
                <a:off x="0" y="0"/>
                <a:ext cx="0" cy="432"/>
              </a:xfrm>
              <a:prstGeom prst="line">
                <a:avLst/>
              </a:prstGeom>
              <a:ln w="38100" cap="flat" cmpd="sng">
                <a:solidFill>
                  <a:srgbClr val="0000FF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/>
            </p:txBody>
          </p:sp>
          <p:sp>
            <p:nvSpPr>
              <p:cNvPr id="16469" name="Line 110"/>
              <p:cNvSpPr/>
              <p:nvPr/>
            </p:nvSpPr>
            <p:spPr>
              <a:xfrm>
                <a:off x="0" y="0"/>
                <a:ext cx="960" cy="0"/>
              </a:xfrm>
              <a:prstGeom prst="line">
                <a:avLst/>
              </a:prstGeom>
              <a:ln w="38100" cap="flat" cmpd="sng">
                <a:solidFill>
                  <a:srgbClr val="0000FF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/>
            </p:txBody>
          </p:sp>
          <p:sp>
            <p:nvSpPr>
              <p:cNvPr id="16470" name="Line 111"/>
              <p:cNvSpPr/>
              <p:nvPr/>
            </p:nvSpPr>
            <p:spPr>
              <a:xfrm flipH="1">
                <a:off x="960" y="0"/>
                <a:ext cx="0" cy="432"/>
              </a:xfrm>
              <a:prstGeom prst="line">
                <a:avLst/>
              </a:prstGeom>
              <a:ln w="38100" cap="flat" cmpd="sng">
                <a:solidFill>
                  <a:srgbClr val="0000FF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/>
            </p:txBody>
          </p:sp>
        </p:grpSp>
        <p:sp>
          <p:nvSpPr>
            <p:cNvPr id="16471" name="Line 112"/>
            <p:cNvSpPr/>
            <p:nvPr/>
          </p:nvSpPr>
          <p:spPr>
            <a:xfrm>
              <a:off x="395" y="994"/>
              <a:ext cx="987" cy="0"/>
            </a:xfrm>
            <a:prstGeom prst="line">
              <a:avLst/>
            </a:prstGeom>
            <a:ln w="38100" cap="flat" cmpd="sng">
              <a:solidFill>
                <a:srgbClr val="0000FF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16472" name="Rectangle 118"/>
            <p:cNvSpPr/>
            <p:nvPr/>
          </p:nvSpPr>
          <p:spPr>
            <a:xfrm>
              <a:off x="635" y="590"/>
              <a:ext cx="454" cy="136"/>
            </a:xfrm>
            <a:prstGeom prst="rect">
              <a:avLst/>
            </a:prstGeom>
            <a:solidFill>
              <a:schemeClr val="bg1"/>
            </a:solidFill>
            <a:ln w="28575" cap="flat" cmpd="sng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lang="zh-CN" altLang="en-US">
                <a:latin typeface="Calibri"/>
              </a:endParaRPr>
            </a:p>
          </p:txBody>
        </p:sp>
        <p:sp>
          <p:nvSpPr>
            <p:cNvPr id="16473" name="Rectangle 119"/>
            <p:cNvSpPr/>
            <p:nvPr/>
          </p:nvSpPr>
          <p:spPr>
            <a:xfrm>
              <a:off x="635" y="908"/>
              <a:ext cx="454" cy="136"/>
            </a:xfrm>
            <a:prstGeom prst="rect">
              <a:avLst/>
            </a:prstGeom>
            <a:solidFill>
              <a:schemeClr val="bg1"/>
            </a:solidFill>
            <a:ln w="28575" cap="flat" cmpd="sng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lang="zh-CN" altLang="en-US">
                <a:latin typeface="Calibri"/>
              </a:endParaRPr>
            </a:p>
          </p:txBody>
        </p:sp>
      </p:grpSp>
      <p:grpSp>
        <p:nvGrpSpPr>
          <p:cNvPr id="2" name="组合 1"/>
          <p:cNvGrpSpPr/>
          <p:nvPr/>
        </p:nvGrpSpPr>
        <p:grpSpPr>
          <a:xfrm>
            <a:off x="952500" y="4467860"/>
            <a:ext cx="3352800" cy="1106170"/>
            <a:chOff x="1500" y="7036"/>
            <a:chExt cx="5280" cy="1742"/>
          </a:xfrm>
        </p:grpSpPr>
        <p:grpSp>
          <p:nvGrpSpPr>
            <p:cNvPr id="16397" name="组合 16396"/>
            <p:cNvGrpSpPr/>
            <p:nvPr/>
          </p:nvGrpSpPr>
          <p:grpSpPr>
            <a:xfrm>
              <a:off x="1500" y="7036"/>
              <a:ext cx="5280" cy="1743"/>
              <a:chExt cx="2112" cy="697"/>
            </a:xfrm>
          </p:grpSpPr>
          <p:sp>
            <p:nvSpPr>
              <p:cNvPr id="16398" name="Text Box 17"/>
              <p:cNvSpPr txBox="1"/>
              <p:nvPr/>
            </p:nvSpPr>
            <p:spPr>
              <a:xfrm>
                <a:off x="48" y="0"/>
                <a:ext cx="365" cy="329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2800" b="1">
                    <a:latin typeface="宋体" panose="02010600030101010101" pitchFamily="2" charset="-122"/>
                  </a:rPr>
                  <a:t>I</a:t>
                </a:r>
                <a:r>
                  <a:rPr lang="en-US" altLang="zh-CN" sz="2800" b="1" baseline="-25000">
                    <a:latin typeface="宋体" panose="02010600030101010101" pitchFamily="2" charset="-122"/>
                  </a:rPr>
                  <a:t>1</a:t>
                </a:r>
                <a:r>
                  <a:rPr lang="en-US" altLang="zh-CN" b="1" baseline="-25000">
                    <a:latin typeface="宋体" panose="02010600030101010101" pitchFamily="2" charset="-122"/>
                  </a:rPr>
                  <a:t> </a:t>
                </a:r>
                <a:r>
                  <a:rPr lang="en-US" altLang="zh-CN" b="1">
                    <a:latin typeface="宋体" panose="02010600030101010101" pitchFamily="2" charset="-122"/>
                  </a:rPr>
                  <a:t>      </a:t>
                </a:r>
                <a:endParaRPr lang="en-US" altLang="zh-CN" b="1">
                  <a:latin typeface="宋体" panose="02010600030101010101" pitchFamily="2" charset="-122"/>
                </a:endParaRPr>
              </a:p>
            </p:txBody>
          </p:sp>
          <p:sp>
            <p:nvSpPr>
              <p:cNvPr id="16399" name="Line 18"/>
              <p:cNvSpPr/>
              <p:nvPr/>
            </p:nvSpPr>
            <p:spPr>
              <a:xfrm flipV="1">
                <a:off x="0" y="359"/>
                <a:ext cx="454" cy="0"/>
              </a:xfrm>
              <a:prstGeom prst="line">
                <a:avLst/>
              </a:prstGeom>
              <a:ln w="28575" cap="flat" cmpd="sng">
                <a:solidFill>
                  <a:srgbClr val="66FF66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/>
            </p:txBody>
          </p:sp>
          <p:sp>
            <p:nvSpPr>
              <p:cNvPr id="16400" name="Text Box 19"/>
              <p:cNvSpPr txBox="1"/>
              <p:nvPr/>
            </p:nvSpPr>
            <p:spPr>
              <a:xfrm>
                <a:off x="78" y="332"/>
                <a:ext cx="796" cy="327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2800" b="1">
                    <a:latin typeface="宋体" panose="02010600030101010101" pitchFamily="2" charset="-122"/>
                  </a:rPr>
                  <a:t>I</a:t>
                </a:r>
                <a:r>
                  <a:rPr lang="en-US" altLang="zh-CN" sz="2800" b="1" baseline="-25000">
                    <a:latin typeface="宋体" panose="02010600030101010101" pitchFamily="2" charset="-122"/>
                  </a:rPr>
                  <a:t>2</a:t>
                </a:r>
                <a:endParaRPr lang="en-US" altLang="zh-CN" sz="2800" b="1" baseline="-25000">
                  <a:latin typeface="宋体" panose="02010600030101010101" pitchFamily="2" charset="-122"/>
                </a:endParaRPr>
              </a:p>
            </p:txBody>
          </p:sp>
          <p:sp>
            <p:nvSpPr>
              <p:cNvPr id="16401" name="Text Box 20"/>
              <p:cNvSpPr txBox="1"/>
              <p:nvPr/>
            </p:nvSpPr>
            <p:spPr>
              <a:xfrm>
                <a:off x="1286" y="0"/>
                <a:ext cx="360" cy="329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2800" b="1">
                    <a:latin typeface="宋体" panose="02010600030101010101" pitchFamily="2" charset="-122"/>
                  </a:rPr>
                  <a:t>R</a:t>
                </a:r>
                <a:r>
                  <a:rPr lang="en-US" altLang="zh-CN" sz="2800" b="1" baseline="-25000">
                    <a:latin typeface="宋体" panose="02010600030101010101" pitchFamily="2" charset="-122"/>
                  </a:rPr>
                  <a:t>2</a:t>
                </a:r>
                <a:r>
                  <a:rPr lang="en-US" altLang="zh-CN" b="1">
                    <a:latin typeface="宋体" panose="02010600030101010101" pitchFamily="2" charset="-122"/>
                  </a:rPr>
                  <a:t>       </a:t>
                </a:r>
                <a:endParaRPr lang="en-US" altLang="zh-CN" b="1">
                  <a:latin typeface="宋体" panose="02010600030101010101" pitchFamily="2" charset="-122"/>
                </a:endParaRPr>
              </a:p>
            </p:txBody>
          </p:sp>
          <p:sp>
            <p:nvSpPr>
              <p:cNvPr id="16402" name="Line 21"/>
              <p:cNvSpPr/>
              <p:nvPr/>
            </p:nvSpPr>
            <p:spPr>
              <a:xfrm flipV="1">
                <a:off x="1175" y="359"/>
                <a:ext cx="499" cy="0"/>
              </a:xfrm>
              <a:prstGeom prst="line">
                <a:avLst/>
              </a:prstGeom>
              <a:ln w="28575" cap="flat" cmpd="sng">
                <a:solidFill>
                  <a:srgbClr val="66FF66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/>
            </p:txBody>
          </p:sp>
          <p:sp>
            <p:nvSpPr>
              <p:cNvPr id="16403" name="Text Box 22"/>
              <p:cNvSpPr txBox="1"/>
              <p:nvPr/>
            </p:nvSpPr>
            <p:spPr>
              <a:xfrm>
                <a:off x="1316" y="332"/>
                <a:ext cx="796" cy="240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endParaRPr lang="en-US" altLang="x-none" sz="2800" b="1" baseline="-25000">
                  <a:latin typeface="宋体" panose="02010600030101010101" pitchFamily="2" charset="-122"/>
                </a:endParaRPr>
              </a:p>
            </p:txBody>
          </p:sp>
          <p:sp>
            <p:nvSpPr>
              <p:cNvPr id="16404" name="Text Box 23"/>
              <p:cNvSpPr txBox="1"/>
              <p:nvPr/>
            </p:nvSpPr>
            <p:spPr>
              <a:xfrm>
                <a:off x="697" y="58"/>
                <a:ext cx="358" cy="639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6000" b="1">
                    <a:latin typeface="宋体" panose="02010600030101010101" pitchFamily="2" charset="-122"/>
                  </a:rPr>
                  <a:t>=</a:t>
                </a:r>
                <a:endParaRPr lang="en-US" altLang="zh-CN" sz="6000" b="1">
                  <a:latin typeface="宋体" panose="02010600030101010101" pitchFamily="2" charset="-122"/>
                </a:endParaRPr>
              </a:p>
            </p:txBody>
          </p:sp>
        </p:grpSp>
        <p:sp>
          <p:nvSpPr>
            <p:cNvPr id="16474" name="Text Box 94"/>
            <p:cNvSpPr txBox="1"/>
            <p:nvPr/>
          </p:nvSpPr>
          <p:spPr>
            <a:xfrm>
              <a:off x="4753" y="7929"/>
              <a:ext cx="753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r>
                <a:rPr lang="en-US" altLang="zh-CN" sz="2800" b="1">
                  <a:latin typeface="+mj-ea"/>
                  <a:ea typeface="+mj-ea"/>
                </a:rPr>
                <a:t>R</a:t>
              </a:r>
              <a:r>
                <a:rPr lang="en-US" altLang="zh-CN" b="1">
                  <a:latin typeface="+mj-ea"/>
                  <a:ea typeface="+mj-ea"/>
                </a:rPr>
                <a:t>1</a:t>
              </a:r>
              <a:endParaRPr lang="zh-CN" altLang="en-US" b="1">
                <a:latin typeface="+mj-ea"/>
                <a:ea typeface="+mj-ea"/>
              </a:endParaRPr>
            </a:p>
          </p:txBody>
        </p:sp>
      </p:grpSp>
      <p:sp>
        <p:nvSpPr>
          <p:cNvPr id="6145" name="文本框 24"/>
          <p:cNvSpPr txBox="1"/>
          <p:nvPr/>
        </p:nvSpPr>
        <p:spPr>
          <a:xfrm>
            <a:off x="284480" y="1014730"/>
            <a:ext cx="2934335" cy="58356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zh-CN" altLang="en-US" sz="3200">
                <a:solidFill>
                  <a:schemeClr val="accent1">
                    <a:lumMod val="50000"/>
                  </a:schemeClr>
                </a:solidFill>
                <a:latin typeface="微软雅黑" panose="020b0503020204020204" charset="-122"/>
                <a:ea typeface="微软雅黑"/>
                <a:sym typeface="+mn-ea"/>
              </a:rPr>
              <a:t>☆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</a:rPr>
              <a:t>课堂探究</a:t>
            </a:r>
            <a:endParaRPr lang="zh-CN" altLang="en-US" sz="3200">
              <a:latin typeface="黑体" panose="02010609060101010101" charset="-122"/>
              <a:ea typeface="黑体" panose="02010609060101010101" charset="-122"/>
            </a:endParaRPr>
          </a:p>
        </p:txBody>
      </p:sp>
    </p:spTree>
  </p:cSld>
  <p:clrMapOvr>
    <a:masterClrMapping/>
  </p:clrMapOvr>
  <mc:AlternateContent>
    <mc:Choice xmlns:p14="http://schemas.microsoft.com/office/powerpoint/2010/main" Requires="p14">
      <p:transition p14:dur="9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/>
      <p:bldP spid="16395" grpId="0"/>
      <p:bldP spid="1639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框 1"/>
          <p:cNvSpPr txBox="1"/>
          <p:nvPr/>
        </p:nvSpPr>
        <p:spPr>
          <a:xfrm>
            <a:off x="691515" y="2795561"/>
            <a:ext cx="465773" cy="18148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zh-CN" altLang="en-US" sz="2800" b="1">
                <a:latin typeface="黑体" panose="02010609060101010101" charset="-122"/>
                <a:ea typeface="黑体" panose="02010609060101010101" charset="-122"/>
              </a:rPr>
              <a:t>欧姆定律</a:t>
            </a:r>
            <a:endParaRPr lang="zh-CN" altLang="en-US" sz="2800" b="1">
              <a:latin typeface="黑体"/>
              <a:ea typeface="黑体" panose="02010609060101010101" charset="-122"/>
            </a:endParaRPr>
          </a:p>
        </p:txBody>
      </p:sp>
      <p:sp>
        <p:nvSpPr>
          <p:cNvPr id="3" name="左大括号 2"/>
          <p:cNvSpPr/>
          <p:nvPr/>
        </p:nvSpPr>
        <p:spPr>
          <a:xfrm>
            <a:off x="1332865" y="2273300"/>
            <a:ext cx="382270" cy="2336800"/>
          </a:xfrm>
          <a:prstGeom prst="leftBrac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2800" b="1"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641158" y="4341469"/>
            <a:ext cx="897890" cy="521970"/>
          </a:xfrm>
          <a:prstGeom prst="rect">
            <a:avLst/>
          </a:prstGeom>
          <a:solidFill>
            <a:schemeClr val="bg1"/>
          </a:solidFill>
        </p:spPr>
        <p:txBody>
          <a:bodyPr wrap="none" rtlCol="0" anchor="t">
            <a:spAutoFit/>
          </a:bodyPr>
          <a:lstStyle/>
          <a:p>
            <a:r>
              <a:rPr lang="zh-CN" altLang="en-US" sz="2800" b="1">
                <a:latin typeface="黑体" panose="02010609060101010101" charset="-122"/>
                <a:ea typeface="黑体" panose="02010609060101010101" charset="-122"/>
              </a:rPr>
              <a:t>公式</a:t>
            </a:r>
            <a:endParaRPr lang="zh-CN" altLang="en-US" sz="2800" b="1"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30723" name="Text Box 3"/>
          <p:cNvSpPr txBox="1"/>
          <p:nvPr/>
        </p:nvSpPr>
        <p:spPr>
          <a:xfrm>
            <a:off x="2539365" y="2083435"/>
            <a:ext cx="6064250" cy="953135"/>
          </a:xfrm>
          <a:prstGeom prst="rect">
            <a:avLst/>
          </a:prstGeom>
          <a:noFill/>
          <a:ln w="1905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导体中的电流，跟导体两端的电压成正比，跟导体的电阻成反比。</a:t>
            </a:r>
            <a:endParaRPr lang="zh-CN" altLang="en-US" sz="2800" b="1">
              <a:solidFill>
                <a:schemeClr val="tx1"/>
              </a:solidFill>
              <a:latin typeface="Times New Roman" panose="02020603050405020304" charset="0"/>
              <a:ea typeface="宋体" panose="02010600030101010101" pitchFamily="2" charset="-122"/>
              <a:cs typeface="Times New Roman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1641316" y="2083409"/>
            <a:ext cx="897890" cy="521970"/>
          </a:xfrm>
          <a:prstGeom prst="rect">
            <a:avLst/>
          </a:prstGeom>
          <a:solidFill>
            <a:schemeClr val="bg1"/>
          </a:solidFill>
        </p:spPr>
        <p:txBody>
          <a:bodyPr wrap="none" rtlCol="0" anchor="t">
            <a:spAutoFit/>
          </a:bodyPr>
          <a:lstStyle/>
          <a:p>
            <a:r>
              <a:rPr lang="zh-CN" altLang="en-US" sz="2800" b="1">
                <a:latin typeface="黑体" panose="02010609060101010101" charset="-122"/>
                <a:ea typeface="黑体" panose="02010609060101010101" charset="-122"/>
              </a:rPr>
              <a:t>内容</a:t>
            </a:r>
            <a:endParaRPr lang="zh-CN" altLang="en-US" sz="2800" b="1">
              <a:latin typeface="黑体" panose="02010609060101010101" charset="-122"/>
              <a:ea typeface="黑体" panose="02010609060101010101" charset="-122"/>
            </a:endParaRPr>
          </a:p>
        </p:txBody>
      </p:sp>
      <p:graphicFrame>
        <p:nvGraphicFramePr>
          <p:cNvPr id="79876" name="Object 2"/>
          <p:cNvGraphicFramePr>
            <a:graphicFrameLocks noChangeAspect="1"/>
          </p:cNvGraphicFramePr>
          <p:nvPr/>
        </p:nvGraphicFramePr>
        <p:xfrm>
          <a:off x="2539048" y="4086992"/>
          <a:ext cx="822484" cy="994410"/>
        </p:xfrm>
        <a:graphic>
          <a:graphicData uri="http://schemas.openxmlformats.org/presentationml/2006/ole">
            <mc:AlternateContent>
              <mc:Choice xmlns:v="urn:schemas-microsoft-com:vml" Requires="v">
                <p:oleObj spid="_x0000_s1038" r:id="rId2" imgW="419100" imgH="393700" progId="Equation.3">
                  <p:embed/>
                </p:oleObj>
              </mc:Choice>
              <mc:Fallback>
                <p:oleObj r:id="rId2" imgW="419100" imgH="393700" progId="Equation.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539048" y="4086992"/>
                        <a:ext cx="822484" cy="994410"/>
                      </a:xfrm>
                      <a:prstGeom prst="rect">
                        <a:avLst/>
                      </a:prstGeom>
                      <a:noFill/>
                      <a:ln w="38100">
                        <a:solidFill>
                          <a:srgbClr val="C00000"/>
                        </a:solidFill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右箭头标注 12"/>
          <p:cNvSpPr/>
          <p:nvPr/>
        </p:nvSpPr>
        <p:spPr>
          <a:xfrm>
            <a:off x="3919061" y="3731869"/>
            <a:ext cx="1386840" cy="1704023"/>
          </a:xfrm>
          <a:prstGeom prst="rightArrowCallou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</a:rPr>
              <a:t>适用条件</a:t>
            </a:r>
            <a:endParaRPr lang="zh-CN" altLang="en-US" sz="2800" b="1">
              <a:solidFill>
                <a:schemeClr val="tx1"/>
              </a:solidFill>
              <a:latin typeface="黑体"/>
              <a:ea typeface="黑体" panose="02010609060101010101" charset="-122"/>
            </a:endParaRPr>
          </a:p>
        </p:txBody>
      </p:sp>
      <p:sp>
        <p:nvSpPr>
          <p:cNvPr id="14" name="左大括号 13"/>
          <p:cNvSpPr/>
          <p:nvPr/>
        </p:nvSpPr>
        <p:spPr>
          <a:xfrm>
            <a:off x="5417820" y="3620902"/>
            <a:ext cx="223361" cy="1926431"/>
          </a:xfrm>
          <a:prstGeom prst="leftBrac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2800" b="1"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5863114" y="3413257"/>
            <a:ext cx="1612900" cy="521970"/>
          </a:xfrm>
          <a:prstGeom prst="rect">
            <a:avLst/>
          </a:prstGeom>
          <a:solidFill>
            <a:schemeClr val="bg1"/>
          </a:solidFill>
        </p:spPr>
        <p:txBody>
          <a:bodyPr wrap="none" rtlCol="0" anchor="t">
            <a:spAutoFit/>
          </a:bodyPr>
          <a:lstStyle/>
          <a:p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单位统一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5863114" y="4241456"/>
            <a:ext cx="1612900" cy="521970"/>
          </a:xfrm>
          <a:prstGeom prst="rect">
            <a:avLst/>
          </a:prstGeom>
          <a:solidFill>
            <a:schemeClr val="bg1"/>
          </a:solidFill>
        </p:spPr>
        <p:txBody>
          <a:bodyPr wrap="none" rtlCol="0" anchor="t">
            <a:spAutoFit/>
          </a:bodyPr>
          <a:lstStyle/>
          <a:p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同一导体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5914549" y="5123471"/>
            <a:ext cx="1970405" cy="521970"/>
          </a:xfrm>
          <a:prstGeom prst="rect">
            <a:avLst/>
          </a:prstGeom>
          <a:solidFill>
            <a:schemeClr val="bg1"/>
          </a:solidFill>
        </p:spPr>
        <p:txBody>
          <a:bodyPr wrap="none" rtlCol="0" anchor="t">
            <a:spAutoFit/>
          </a:bodyPr>
          <a:lstStyle/>
          <a:p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纯电阻电路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6145" name="文本框 24"/>
          <p:cNvSpPr txBox="1"/>
          <p:nvPr/>
        </p:nvSpPr>
        <p:spPr>
          <a:xfrm>
            <a:off x="284480" y="1014730"/>
            <a:ext cx="2934335" cy="58356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zh-CN" altLang="en-US" sz="3200">
                <a:solidFill>
                  <a:schemeClr val="accent1">
                    <a:lumMod val="50000"/>
                  </a:schemeClr>
                </a:solidFill>
                <a:latin typeface="微软雅黑" panose="020b0503020204020204" charset="-122"/>
                <a:ea typeface="微软雅黑"/>
                <a:sym typeface="+mn-ea"/>
              </a:rPr>
              <a:t>☆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</a:rPr>
              <a:t>课堂小结</a:t>
            </a:r>
            <a:endParaRPr lang="zh-CN" altLang="en-US" sz="3200">
              <a:latin typeface="黑体" panose="02010609060101010101" charset="-122"/>
              <a:ea typeface="黑体" panose="02010609060101010101" charset="-122"/>
            </a:endParaRPr>
          </a:p>
        </p:txBody>
      </p:sp>
    </p:spTree>
  </p:cSld>
  <p:clrMapOvr>
    <a:masterClrMapping/>
  </p:clrMapOvr>
  <mc:AlternateContent>
    <mc:Choice xmlns:p14="http://schemas.microsoft.com/office/powerpoint/2010/main" Requires="p14">
      <p:transition p14:dur="50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07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07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07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07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798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79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30723" grpId="0"/>
      <p:bldP spid="10" grpId="0"/>
      <p:bldP spid="13" grpId="0"/>
      <p:bldP spid="14" grpId="0"/>
      <p:bldP spid="15" grpId="0"/>
      <p:bldP spid="16" grpId="0"/>
      <p:bldP spid="1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5362" name="Text Box 6"/>
          <p:cNvSpPr txBox="1"/>
          <p:nvPr/>
        </p:nvSpPr>
        <p:spPr>
          <a:xfrm>
            <a:off x="348933" y="1598295"/>
            <a:ext cx="8208962" cy="21583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  <a:spcBef>
                <a:spcPct val="50000"/>
              </a:spcBef>
            </a:pPr>
            <a:r>
              <a:rPr lang="en-US" altLang="zh-CN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1.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有两个电阻，</a:t>
            </a:r>
            <a:r>
              <a:rPr lang="en-US" altLang="zh-CN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R</a:t>
            </a:r>
            <a:r>
              <a:rPr lang="en-US" altLang="zh-CN" sz="2800" baseline="-250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1</a:t>
            </a:r>
            <a:r>
              <a:rPr lang="en-US" altLang="zh-CN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=3Ω, R</a:t>
            </a:r>
            <a:r>
              <a:rPr lang="en-US" altLang="zh-CN" sz="2800" baseline="-250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2</a:t>
            </a:r>
            <a:r>
              <a:rPr lang="en-US" altLang="zh-CN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=9Ω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，把它们串联后接到电路中，它们的总电阻是</a:t>
            </a:r>
            <a:r>
              <a:rPr lang="zh-CN" altLang="en-US" sz="2800" u="sng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    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，通过它们的电流比</a:t>
            </a:r>
            <a:r>
              <a:rPr lang="en-US" altLang="zh-CN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I</a:t>
            </a:r>
            <a:r>
              <a:rPr lang="en-US" altLang="zh-CN" sz="2800" baseline="-250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1</a:t>
            </a:r>
            <a:r>
              <a:rPr lang="en-US" altLang="zh-CN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:I</a:t>
            </a:r>
            <a:r>
              <a:rPr lang="en-US" altLang="zh-CN" sz="2800" baseline="-250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2</a:t>
            </a:r>
            <a:r>
              <a:rPr lang="en-US" altLang="zh-CN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=</a:t>
            </a:r>
            <a:r>
              <a:rPr lang="en-US" altLang="zh-CN" sz="2800" u="sng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   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，它们两端的电压之比</a:t>
            </a:r>
            <a:r>
              <a:rPr lang="en-US" altLang="zh-CN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U</a:t>
            </a:r>
            <a:r>
              <a:rPr lang="en-US" altLang="zh-CN" sz="2800" baseline="-250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1</a:t>
            </a:r>
            <a:r>
              <a:rPr lang="en-US" altLang="zh-CN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:U</a:t>
            </a:r>
            <a:r>
              <a:rPr lang="en-US" altLang="zh-CN" sz="2800" baseline="-250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2</a:t>
            </a:r>
            <a:r>
              <a:rPr lang="en-US" altLang="zh-CN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=</a:t>
            </a:r>
            <a:r>
              <a:rPr lang="en-US" altLang="zh-CN" sz="2800" u="sng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    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。</a:t>
            </a:r>
            <a:endParaRPr lang="zh-CN" altLang="en-US" sz="280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15363" name="Text Box 7"/>
          <p:cNvSpPr txBox="1"/>
          <p:nvPr/>
        </p:nvSpPr>
        <p:spPr>
          <a:xfrm>
            <a:off x="4882515" y="2150110"/>
            <a:ext cx="90043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>
                <a:solidFill>
                  <a:srgbClr val="CC0000"/>
                </a:solidFill>
                <a:latin typeface="黑体" panose="02010609060101010101" charset="-122"/>
                <a:ea typeface="黑体" panose="02010609060101010101" charset="-122"/>
              </a:rPr>
              <a:t>12Ω</a:t>
            </a:r>
            <a:endParaRPr lang="en-US" altLang="zh-CN" sz="2800">
              <a:solidFill>
                <a:srgbClr val="CC0000"/>
              </a:solidFill>
              <a:latin typeface="黑体"/>
              <a:ea typeface="黑体" panose="02010609060101010101" charset="-122"/>
            </a:endParaRPr>
          </a:p>
        </p:txBody>
      </p:sp>
      <p:sp>
        <p:nvSpPr>
          <p:cNvPr id="15364" name="Text Box 8"/>
          <p:cNvSpPr txBox="1"/>
          <p:nvPr/>
        </p:nvSpPr>
        <p:spPr>
          <a:xfrm>
            <a:off x="2720340" y="2660650"/>
            <a:ext cx="781685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>
                <a:solidFill>
                  <a:srgbClr val="CC0000"/>
                </a:solidFill>
                <a:latin typeface="黑体" panose="02010609060101010101" charset="-122"/>
                <a:ea typeface="黑体" panose="02010609060101010101" charset="-122"/>
              </a:rPr>
              <a:t>1:1</a:t>
            </a:r>
            <a:endParaRPr lang="en-US" altLang="zh-CN" sz="2800">
              <a:solidFill>
                <a:srgbClr val="CC0000"/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15365" name="Text Box 9"/>
          <p:cNvSpPr txBox="1"/>
          <p:nvPr/>
        </p:nvSpPr>
        <p:spPr>
          <a:xfrm>
            <a:off x="875665" y="3182620"/>
            <a:ext cx="719455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>
                <a:solidFill>
                  <a:srgbClr val="CC0000"/>
                </a:solidFill>
                <a:latin typeface="黑体" panose="02010609060101010101" charset="-122"/>
                <a:ea typeface="黑体" panose="02010609060101010101" charset="-122"/>
              </a:rPr>
              <a:t>1:3</a:t>
            </a:r>
            <a:endParaRPr lang="en-US" altLang="zh-CN" sz="2800">
              <a:solidFill>
                <a:srgbClr val="CC0000"/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6145" name="文本框 24"/>
          <p:cNvSpPr txBox="1"/>
          <p:nvPr/>
        </p:nvSpPr>
        <p:spPr>
          <a:xfrm>
            <a:off x="284480" y="1014730"/>
            <a:ext cx="2744470" cy="58356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zh-CN" altLang="en-US" sz="3200">
                <a:solidFill>
                  <a:schemeClr val="accent1">
                    <a:lumMod val="50000"/>
                  </a:schemeClr>
                </a:solidFill>
                <a:latin typeface="微软雅黑" panose="020b0503020204020204" charset="-122"/>
                <a:ea typeface="微软雅黑"/>
                <a:sym typeface="+mn-ea"/>
              </a:rPr>
              <a:t>☆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</a:rPr>
              <a:t>课堂练习</a:t>
            </a:r>
            <a:endParaRPr lang="zh-CN" altLang="en-US" sz="3200">
              <a:latin typeface="黑体" panose="02010609060101010101" charset="-122"/>
              <a:ea typeface="黑体" panose="02010609060101010101" charset="-122"/>
            </a:endParaRPr>
          </a:p>
        </p:txBody>
      </p:sp>
    </p:spTree>
  </p:cSld>
  <p:clrMapOvr>
    <a:masterClrMapping/>
  </p:clrMapOvr>
  <mc:AlternateContent>
    <mc:Choice xmlns:p14="http://schemas.microsoft.com/office/powerpoint/2010/main" Requires="p14">
      <p:transition p14:dur="9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/>
      <p:bldP spid="15364" grpId="0"/>
      <p:bldP spid="1536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7410" name="Rectangle 3"/>
          <p:cNvSpPr>
            <a:spLocks noGrp="1"/>
          </p:cNvSpPr>
          <p:nvPr>
            <p:ph type="body"/>
          </p:nvPr>
        </p:nvSpPr>
        <p:spPr>
          <a:xfrm>
            <a:off x="317500" y="1553210"/>
            <a:ext cx="8467090" cy="2407920"/>
          </a:xfrm>
        </p:spPr>
        <p:txBody>
          <a:bodyPr vert="horz" wrap="square" anchor="t"/>
          <a:lstStyle/>
          <a:p>
            <a:pPr>
              <a:lnSpc>
                <a:spcPct val="120000"/>
              </a:lnSpc>
              <a:buNone/>
            </a:pPr>
            <a:r>
              <a:rPr lang="en-US" altLang="zh-CN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2.</a:t>
            </a:r>
            <a:r>
              <a:rPr lang="zh-CN" altLang="en-US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导体两端电压为</a:t>
            </a:r>
            <a:r>
              <a:rPr lang="en-US" altLang="zh-CN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3V</a:t>
            </a:r>
            <a:r>
              <a:rPr lang="zh-CN" altLang="en-US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时，通过它的电流是</a:t>
            </a:r>
            <a:r>
              <a:rPr lang="en-US" altLang="zh-CN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0.6A</a:t>
            </a:r>
            <a:r>
              <a:rPr lang="zh-CN" altLang="en-US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，如果使导体两端电压增加到</a:t>
            </a:r>
            <a:r>
              <a:rPr lang="en-US" altLang="zh-CN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6V</a:t>
            </a:r>
            <a:r>
              <a:rPr lang="zh-CN" altLang="en-US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，那么该导体的电阻是（    ）  。</a:t>
            </a:r>
            <a:endParaRPr lang="zh-CN" altLang="en-US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>
              <a:lnSpc>
                <a:spcPct val="120000"/>
              </a:lnSpc>
              <a:buNone/>
            </a:pPr>
            <a:r>
              <a:rPr lang="en-US" altLang="zh-CN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A.1.8       B.5       C.10       D.15 </a:t>
            </a:r>
            <a:endParaRPr lang="en-US" altLang="zh-CN">
              <a:latin typeface="黑体"/>
              <a:ea typeface="黑体" panose="02010609060101010101" charset="-122"/>
              <a:cs typeface="黑体"/>
            </a:endParaRPr>
          </a:p>
        </p:txBody>
      </p:sp>
      <p:sp>
        <p:nvSpPr>
          <p:cNvPr id="17412" name="Text Box 6"/>
          <p:cNvSpPr txBox="1"/>
          <p:nvPr/>
        </p:nvSpPr>
        <p:spPr>
          <a:xfrm>
            <a:off x="1915795" y="2663190"/>
            <a:ext cx="4902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en-US" altLang="zh-CN" sz="2800">
                <a:latin typeface="黑体" panose="02010609060101010101" charset="-122"/>
                <a:ea typeface="黑体" panose="02010609060101010101" charset="-122"/>
              </a:rPr>
              <a:t>Ω </a:t>
            </a:r>
            <a:endParaRPr lang="en-US" altLang="zh-CN" sz="2800"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17413" name="Text Box 7"/>
          <p:cNvSpPr txBox="1"/>
          <p:nvPr/>
        </p:nvSpPr>
        <p:spPr>
          <a:xfrm>
            <a:off x="984250" y="2646363"/>
            <a:ext cx="57150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en-US" altLang="zh-CN" sz="2800">
                <a:latin typeface="黑体" panose="02010609060101010101" charset="-122"/>
                <a:ea typeface="黑体" panose="02010609060101010101" charset="-122"/>
              </a:rPr>
              <a:t> </a:t>
            </a:r>
            <a:r>
              <a:rPr lang="en-US" altLang="zh-CN" sz="2800">
                <a:solidFill>
                  <a:srgbClr val="CC0000"/>
                </a:solidFill>
                <a:latin typeface="黑体" panose="02010609060101010101" charset="-122"/>
                <a:ea typeface="黑体" panose="02010609060101010101" charset="-122"/>
              </a:rPr>
              <a:t>B</a:t>
            </a:r>
            <a:endParaRPr lang="en-US" altLang="zh-CN" sz="2800">
              <a:solidFill>
                <a:srgbClr val="CC0000"/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6145" name="文本框 24"/>
          <p:cNvSpPr txBox="1"/>
          <p:nvPr/>
        </p:nvSpPr>
        <p:spPr>
          <a:xfrm>
            <a:off x="284480" y="1014730"/>
            <a:ext cx="3267710" cy="58356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zh-CN" altLang="en-US" sz="3200">
                <a:solidFill>
                  <a:schemeClr val="accent1">
                    <a:lumMod val="50000"/>
                  </a:schemeClr>
                </a:solidFill>
                <a:latin typeface="微软雅黑" panose="020b0503020204020204" charset="-122"/>
                <a:ea typeface="微软雅黑"/>
                <a:sym typeface="+mn-ea"/>
              </a:rPr>
              <a:t>☆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</a:rPr>
              <a:t>课堂练习</a:t>
            </a:r>
            <a:endParaRPr lang="zh-CN" altLang="en-US" sz="3200">
              <a:latin typeface="黑体" panose="02010609060101010101" charset="-122"/>
              <a:ea typeface="黑体" panose="02010609060101010101" charset="-122"/>
            </a:endParaRPr>
          </a:p>
        </p:txBody>
      </p:sp>
    </p:spTree>
  </p:cSld>
  <p:clrMapOvr>
    <a:masterClrMapping/>
  </p:clrMapOvr>
  <mc:AlternateContent>
    <mc:Choice xmlns:p14="http://schemas.microsoft.com/office/powerpoint/2010/main" Requires="p14">
      <p:transition p14:dur="9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8434" name="Rectangle 3"/>
          <p:cNvSpPr>
            <a:spLocks noGrp="1"/>
          </p:cNvSpPr>
          <p:nvPr>
            <p:ph type="body"/>
          </p:nvPr>
        </p:nvSpPr>
        <p:spPr>
          <a:xfrm>
            <a:off x="337820" y="1624965"/>
            <a:ext cx="8229600" cy="2231390"/>
          </a:xfrm>
        </p:spPr>
        <p:txBody>
          <a:bodyPr vert="horz" wrap="square" anchor="t"/>
          <a:lstStyle/>
          <a:p>
            <a:pPr>
              <a:lnSpc>
                <a:spcPct val="120000"/>
              </a:lnSpc>
              <a:buNone/>
            </a:pPr>
            <a:r>
              <a:rPr lang="en-US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3.</a:t>
            </a:r>
            <a:r>
              <a:rPr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在图甲所示的电路中,当开关</a:t>
            </a:r>
            <a:r>
              <a:rPr>
                <a:latin typeface="EU-B1X" panose="03000509000000000000" charset="-122"/>
                <a:ea typeface="EU-B1X" panose="03000509000000000000" charset="-122"/>
                <a:cs typeface="黑体" panose="02010609060101010101" charset="-122"/>
              </a:rPr>
              <a:t>S</a:t>
            </a:r>
            <a:r>
              <a:rPr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从2转到1时,根据电流表和电压表对应的示数,在</a:t>
            </a:r>
            <a:r>
              <a:rPr>
                <a:latin typeface="EU-B1X" panose="03000509000000000000" charset="-122"/>
                <a:ea typeface="EU-B1X" panose="03000509000000000000" charset="-122"/>
                <a:cs typeface="黑体" panose="02010609060101010101" charset="-122"/>
              </a:rPr>
              <a:t>U</a:t>
            </a:r>
            <a:r>
              <a:rPr lang="en-US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-</a:t>
            </a:r>
            <a:r>
              <a:rPr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I坐标系中描绘了相对应的坐标点,如图乙所示,电源电压是6V,电阻</a:t>
            </a:r>
            <a:r>
              <a:rPr>
                <a:latin typeface="EU-B1X" panose="03000509000000000000" charset="-122"/>
                <a:ea typeface="EU-B1X" panose="03000509000000000000" charset="-122"/>
                <a:cs typeface="黑体" panose="02010609060101010101" charset="-122"/>
              </a:rPr>
              <a:t>R</a:t>
            </a:r>
            <a:r>
              <a:rPr baseline="-250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1</a:t>
            </a:r>
            <a:r>
              <a:rPr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的阻值是</a:t>
            </a:r>
            <a:r>
              <a:rPr u="sng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  </a:t>
            </a:r>
            <a:r>
              <a:rPr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Ω,电阻</a:t>
            </a:r>
            <a:r>
              <a:rPr>
                <a:latin typeface="EU-B1X" panose="03000509000000000000" charset="-122"/>
                <a:ea typeface="EU-B1X" panose="03000509000000000000" charset="-122"/>
                <a:cs typeface="黑体" panose="02010609060101010101" charset="-122"/>
              </a:rPr>
              <a:t>R</a:t>
            </a:r>
            <a:r>
              <a:rPr baseline="-250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2</a:t>
            </a:r>
            <a:r>
              <a:rPr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的阻值是</a:t>
            </a:r>
            <a:r>
              <a:rPr u="sng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  </a:t>
            </a:r>
            <a:r>
              <a:rPr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Ω。</a:t>
            </a:r>
            <a:endParaRPr>
              <a:latin typeface="黑体"/>
              <a:ea typeface="黑体" panose="02010609060101010101" charset="-122"/>
              <a:cs typeface="黑体"/>
            </a:endParaRPr>
          </a:p>
        </p:txBody>
      </p:sp>
      <p:sp>
        <p:nvSpPr>
          <p:cNvPr id="6145" name="文本框 24"/>
          <p:cNvSpPr txBox="1"/>
          <p:nvPr/>
        </p:nvSpPr>
        <p:spPr>
          <a:xfrm>
            <a:off x="284480" y="1014730"/>
            <a:ext cx="2772410" cy="58356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zh-CN" altLang="en-US" sz="3200">
                <a:solidFill>
                  <a:schemeClr val="accent1">
                    <a:lumMod val="50000"/>
                  </a:schemeClr>
                </a:solidFill>
                <a:latin typeface="微软雅黑" panose="020b0503020204020204" charset="-122"/>
                <a:ea typeface="微软雅黑"/>
                <a:sym typeface="+mn-ea"/>
              </a:rPr>
              <a:t>☆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</a:rPr>
              <a:t>课堂练习</a:t>
            </a:r>
            <a:endParaRPr lang="zh-CN" altLang="en-US" sz="3200"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587625" y="3242310"/>
            <a:ext cx="70485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</a:rPr>
              <a:t>10</a:t>
            </a:r>
            <a:endParaRPr lang="en-US" altLang="zh-CN" sz="2800">
              <a:solidFill>
                <a:srgbClr val="FF0000"/>
              </a:solidFill>
              <a:latin typeface="黑体"/>
              <a:ea typeface="黑体" panose="02010609060101010101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6583045" y="3242310"/>
            <a:ext cx="70485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</a:rPr>
              <a:t>20</a:t>
            </a:r>
            <a:endParaRPr lang="en-US" altLang="zh-CN" sz="2800">
              <a:solidFill>
                <a:srgbClr val="FF0000"/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3540" y="3764280"/>
            <a:ext cx="5412105" cy="2279650"/>
          </a:xfrm>
          <a:prstGeom prst="rect">
            <a:avLst/>
          </a:prstGeom>
        </p:spPr>
      </p:pic>
    </p:spTree>
  </p:cSld>
  <p:clrMapOvr>
    <a:masterClrMapping/>
  </p:clrMapOvr>
  <mc:AlternateContent>
    <mc:Choice xmlns:p14="http://schemas.microsoft.com/office/powerpoint/2010/main" Requires="p14">
      <p:transition p14:dur="9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5601" name="文本框 39937"/>
          <p:cNvSpPr txBox="1"/>
          <p:nvPr/>
        </p:nvSpPr>
        <p:spPr>
          <a:xfrm>
            <a:off x="2262188" y="2640013"/>
            <a:ext cx="4373562" cy="1014412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r>
              <a:rPr lang="zh-CN" altLang="en-US" sz="6000">
                <a:latin typeface="黑体" panose="02010609060101010101" charset="-122"/>
                <a:ea typeface="黑体" panose="02010609060101010101" charset="-122"/>
              </a:rPr>
              <a:t>谢 谢 观 赏</a:t>
            </a:r>
            <a:endParaRPr lang="zh-CN" altLang="en-US" sz="6000">
              <a:latin typeface="黑体"/>
              <a:ea typeface="黑体" panose="02010609060101010101" charset="-122"/>
            </a:endParaRPr>
          </a:p>
        </p:txBody>
      </p:sp>
      <p:pic>
        <p:nvPicPr>
          <p:cNvPr id="25603" name="New picture" hidden="1"/>
          <p:cNvPicPr/>
          <p:nvPr/>
        </p:nvPicPr>
        <p:blipFill>
          <a:blip r:embed="rId2"/>
          <a:stretch>
            <a:fillRect/>
          </a:stretch>
        </p:blipFill>
        <p:spPr>
          <a:xfrm>
            <a:off x="12128500" y="11264900"/>
            <a:ext cx="444500" cy="355600"/>
          </a:xfrm>
          <a:prstGeom prst="cube">
            <a:avLst/>
          </a:prstGeom>
        </p:spPr>
      </p:pic>
    </p:spTree>
  </p:cSld>
  <p:clrMapOvr>
    <a:masterClrMapping/>
  </p:clrMapOvr>
  <mc:AlternateContent>
    <mc:Choice xmlns:p14="http://schemas.microsoft.com/office/powerpoint/2010/main" Requires="p14">
      <p:transition p14:dur="9"/>
    </mc:Choice>
    <mc:Fallback>
      <p:transition/>
    </mc:Fallback>
  </mc:AlternateContent>
  <p:timing/>
</p:sld>
</file>

<file path=ppt/slides/slide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108" name="文本框 4107"/>
          <p:cNvSpPr txBox="1"/>
          <p:nvPr/>
        </p:nvSpPr>
        <p:spPr>
          <a:xfrm>
            <a:off x="407670" y="1808454"/>
            <a:ext cx="8328660" cy="284861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 b="1">
                <a:solidFill>
                  <a:srgbClr val="CC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</a:t>
            </a:r>
            <a:r>
              <a:rPr lang="zh-CN" altLang="en-US" sz="2800" b="1">
                <a:solidFill>
                  <a:srgbClr val="CC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通过上节课的探究可以发现：</a:t>
            </a:r>
            <a:endParaRPr lang="zh-CN" altLang="en-US" sz="2800" b="1">
              <a:solidFill>
                <a:srgbClr val="CC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当导体的电阻一定时，通过导体的电流跟导体两端的电压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__________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；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当导体两端电压一定时，通过导体的电流跟导体的电阻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__________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。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613343" y="2851600"/>
            <a:ext cx="1255395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800" b="1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成正比</a:t>
            </a:r>
            <a:endParaRPr lang="zh-CN" altLang="en-US" sz="2800" b="1">
              <a:solidFill>
                <a:srgbClr val="FF0000"/>
              </a:solidFill>
              <a:latin typeface="Times New Roman" panose="02020603050405020304" charset="0"/>
              <a:ea typeface="宋体" panose="02010600030101010101" pitchFamily="2" charset="-122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2076768" y="3999839"/>
            <a:ext cx="1255395" cy="60769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zh-CN" altLang="en-US" sz="2800" b="1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成反比</a:t>
            </a:r>
            <a:endParaRPr lang="zh-CN" altLang="en-US" sz="2800" b="1">
              <a:solidFill>
                <a:srgbClr val="FF0000"/>
              </a:solidFill>
              <a:latin typeface="Times New Roman" panose="02020603050405020304" charset="0"/>
              <a:ea typeface="宋体" panose="02010600030101010101" pitchFamily="2" charset="-122"/>
              <a:sym typeface="+mn-ea"/>
            </a:endParaRPr>
          </a:p>
        </p:txBody>
      </p:sp>
      <p:sp>
        <p:nvSpPr>
          <p:cNvPr id="10" name="云形标注 9"/>
          <p:cNvSpPr/>
          <p:nvPr/>
        </p:nvSpPr>
        <p:spPr>
          <a:xfrm>
            <a:off x="3655695" y="4485640"/>
            <a:ext cx="4598035" cy="1219835"/>
          </a:xfrm>
          <a:prstGeom prst="cloudCallou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文本框 10"/>
          <p:cNvSpPr txBox="1"/>
          <p:nvPr/>
        </p:nvSpPr>
        <p:spPr>
          <a:xfrm>
            <a:off x="4318000" y="4485640"/>
            <a:ext cx="3757930" cy="5219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 wrap="none" rtlCol="0" anchor="t">
            <a:spAutoFit/>
          </a:bodyPr>
          <a:lstStyle/>
          <a:p>
            <a:r>
              <a:rPr lang="zh-CN" altLang="en-US" sz="2800" b="1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sym typeface="+mn-ea"/>
              </a:rPr>
              <a:t>这是不是普遍规律呢？</a:t>
            </a:r>
            <a:endParaRPr lang="zh-CN" altLang="en-US" sz="2800" b="1">
              <a:solidFill>
                <a:schemeClr val="tx1"/>
              </a:solidFill>
              <a:latin typeface="Times New Roman" panose="02020603050405020304" charset="0"/>
              <a:ea typeface="宋体" panose="02010600030101010101" pitchFamily="2" charset="-122"/>
              <a:sym typeface="+mn-ea"/>
            </a:endParaRPr>
          </a:p>
        </p:txBody>
      </p:sp>
      <p:sp>
        <p:nvSpPr>
          <p:cNvPr id="4" name="文本框 24"/>
          <p:cNvSpPr txBox="1"/>
          <p:nvPr/>
        </p:nvSpPr>
        <p:spPr>
          <a:xfrm>
            <a:off x="284480" y="1014730"/>
            <a:ext cx="2679700" cy="58356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zh-CN" altLang="en-US" sz="3200">
                <a:solidFill>
                  <a:schemeClr val="accent1">
                    <a:lumMod val="50000"/>
                  </a:schemeClr>
                </a:solidFill>
                <a:latin typeface="微软雅黑" panose="020b0503020204020204" charset="-122"/>
                <a:ea typeface="微软雅黑"/>
                <a:sym typeface="+mn-ea"/>
              </a:rPr>
              <a:t>☆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</a:rPr>
              <a:t>课内复习</a:t>
            </a:r>
            <a:endParaRPr lang="zh-CN" altLang="en-US" sz="3200">
              <a:latin typeface="黑体" panose="02010609060101010101" charset="-122"/>
              <a:ea typeface="黑体" panose="02010609060101010101" charset="-122"/>
            </a:endParaRPr>
          </a:p>
        </p:txBody>
      </p:sp>
    </p:spTree>
  </p:cSld>
  <p:clrMapOvr>
    <a:masterClrMapping/>
  </p:clrMapOvr>
  <mc:AlternateContent>
    <mc:Choice xmlns:p14="http://schemas.microsoft.com/office/powerpoint/2010/main" Requires="p14">
      <p:transition p14:dur="9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10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145" name="文本框 24"/>
          <p:cNvSpPr txBox="1"/>
          <p:nvPr/>
        </p:nvSpPr>
        <p:spPr>
          <a:xfrm>
            <a:off x="284480" y="1014730"/>
            <a:ext cx="2910840" cy="58356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zh-CN" altLang="en-US" sz="3200">
                <a:solidFill>
                  <a:schemeClr val="accent1">
                    <a:lumMod val="50000"/>
                  </a:schemeClr>
                </a:solidFill>
                <a:latin typeface="微软雅黑" panose="020b0503020204020204" charset="-122"/>
                <a:ea typeface="微软雅黑"/>
                <a:sym typeface="+mn-ea"/>
              </a:rPr>
              <a:t>☆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</a:rPr>
              <a:t>课堂探究</a:t>
            </a:r>
            <a:endParaRPr lang="zh-CN" altLang="en-US" sz="3200"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30723" name="Text Box 3"/>
          <p:cNvSpPr txBox="1"/>
          <p:nvPr/>
        </p:nvSpPr>
        <p:spPr>
          <a:xfrm>
            <a:off x="460058" y="2283592"/>
            <a:ext cx="8322469" cy="82994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b="1">
                <a:solidFill>
                  <a:srgbClr val="0000FF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1.</a:t>
            </a:r>
            <a:r>
              <a:rPr lang="zh-CN" altLang="en-US" sz="2400" b="1">
                <a:solidFill>
                  <a:srgbClr val="0000FF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内容：</a:t>
            </a:r>
            <a:r>
              <a:rPr lang="zh-CN" altLang="en-US" sz="2400" b="1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导体中的电流，跟导体两端的电压成正比，跟导体的电阻成反比。</a:t>
            </a:r>
            <a:endParaRPr lang="zh-CN" altLang="en-US" sz="2400" b="1">
              <a:solidFill>
                <a:schemeClr val="tx1"/>
              </a:solidFill>
              <a:latin typeface="Times New Roman" panose="02020603050405020304" charset="0"/>
              <a:ea typeface="宋体" panose="02010600030101010101" pitchFamily="2" charset="-122"/>
              <a:cs typeface="Times New Roman"/>
            </a:endParaRPr>
          </a:p>
        </p:txBody>
      </p:sp>
      <p:sp>
        <p:nvSpPr>
          <p:cNvPr id="30724" name="Text Box 4"/>
          <p:cNvSpPr txBox="1"/>
          <p:nvPr/>
        </p:nvSpPr>
        <p:spPr>
          <a:xfrm>
            <a:off x="550545" y="3597566"/>
            <a:ext cx="1570435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b="1">
                <a:solidFill>
                  <a:srgbClr val="0000FF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2.</a:t>
            </a:r>
            <a:r>
              <a:rPr lang="zh-CN" altLang="en-US" sz="2400" b="1">
                <a:solidFill>
                  <a:srgbClr val="0000FF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公式</a:t>
            </a:r>
            <a:endParaRPr lang="zh-CN" altLang="en-US" sz="2400" b="1">
              <a:solidFill>
                <a:srgbClr val="0000FF"/>
              </a:solidFill>
              <a:latin typeface="黑体"/>
              <a:ea typeface="黑体" panose="02010609060101010101" charset="-122"/>
              <a:cs typeface="黑体"/>
            </a:endParaRPr>
          </a:p>
        </p:txBody>
      </p:sp>
      <p:sp>
        <p:nvSpPr>
          <p:cNvPr id="30731" name="Text Box 11"/>
          <p:cNvSpPr txBox="1"/>
          <p:nvPr/>
        </p:nvSpPr>
        <p:spPr>
          <a:xfrm>
            <a:off x="460375" y="5144135"/>
            <a:ext cx="1738630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b="1">
                <a:solidFill>
                  <a:srgbClr val="0000FF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3.</a:t>
            </a:r>
            <a:r>
              <a:rPr lang="zh-CN" altLang="en-US" sz="2400" b="1">
                <a:solidFill>
                  <a:srgbClr val="0000FF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变换公式</a:t>
            </a:r>
            <a:endParaRPr lang="zh-CN" altLang="en-US" sz="2400" b="1">
              <a:solidFill>
                <a:srgbClr val="0000FF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30732" name="AutoShape 12"/>
          <p:cNvSpPr/>
          <p:nvPr/>
        </p:nvSpPr>
        <p:spPr>
          <a:xfrm>
            <a:off x="2230120" y="4818989"/>
            <a:ext cx="171450" cy="1109663"/>
          </a:xfrm>
          <a:prstGeom prst="leftBrace">
            <a:avLst>
              <a:gd name="adj1" fmla="val 44444"/>
              <a:gd name="adj2" fmla="val 50000"/>
            </a:avLst>
          </a:prstGeom>
          <a:noFill/>
          <a:ln w="3810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zh-CN" altLang="en-US" sz="2400">
              <a:latin typeface="Times New Roman" panose="02020603050405020304" charset="0"/>
              <a:ea typeface="宋体" panose="02010600030101010101" pitchFamily="2" charset="-122"/>
              <a:cs typeface="Times New Roman"/>
            </a:endParaRPr>
          </a:p>
        </p:txBody>
      </p:sp>
      <p:sp>
        <p:nvSpPr>
          <p:cNvPr id="30733" name="Text Box 13"/>
          <p:cNvSpPr txBox="1"/>
          <p:nvPr/>
        </p:nvSpPr>
        <p:spPr>
          <a:xfrm>
            <a:off x="2441020" y="4706752"/>
            <a:ext cx="1143000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i="1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U=IR</a:t>
            </a:r>
            <a:endParaRPr lang="en-US" altLang="zh-CN" sz="2400" i="1">
              <a:latin typeface="Times New Roman" panose="02020603050405020304" charset="0"/>
              <a:ea typeface="宋体" panose="02010600030101010101" pitchFamily="2" charset="-122"/>
              <a:cs typeface="Times New Roman"/>
            </a:endParaRPr>
          </a:p>
        </p:txBody>
      </p:sp>
      <p:grpSp>
        <p:nvGrpSpPr>
          <p:cNvPr id="3" name="Group 14"/>
          <p:cNvGrpSpPr/>
          <p:nvPr/>
        </p:nvGrpSpPr>
        <p:grpSpPr>
          <a:xfrm>
            <a:off x="2441020" y="5430176"/>
            <a:ext cx="1143000" cy="803672"/>
            <a:chOff x="2208" y="3072"/>
            <a:chExt cx="960" cy="675"/>
          </a:xfrm>
        </p:grpSpPr>
        <p:sp>
          <p:nvSpPr>
            <p:cNvPr id="16418" name="Rectangle 15"/>
            <p:cNvSpPr/>
            <p:nvPr/>
          </p:nvSpPr>
          <p:spPr>
            <a:xfrm>
              <a:off x="2208" y="3216"/>
              <a:ext cx="310" cy="387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r>
                <a:rPr lang="en-US" altLang="zh-CN" sz="2400" i="1">
                  <a:latin typeface="Times New Roman" panose="02020603050405020304" charset="0"/>
                  <a:ea typeface="宋体" panose="02010600030101010101" pitchFamily="2" charset="-122"/>
                  <a:cs typeface="Times New Roman" panose="02020603050405020304" charset="0"/>
                </a:rPr>
                <a:t>R</a:t>
              </a:r>
              <a:endParaRPr lang="en-US" altLang="zh-CN" sz="2400" i="1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endParaRPr>
            </a:p>
          </p:txBody>
        </p:sp>
        <p:sp>
          <p:nvSpPr>
            <p:cNvPr id="16419" name="Rectangle 16"/>
            <p:cNvSpPr/>
            <p:nvPr/>
          </p:nvSpPr>
          <p:spPr>
            <a:xfrm>
              <a:off x="2448" y="3216"/>
              <a:ext cx="326" cy="387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r>
                <a:rPr lang="en-US" altLang="zh-CN" sz="2400" i="1">
                  <a:latin typeface="Times New Roman" panose="02020603050405020304" charset="0"/>
                  <a:ea typeface="宋体" panose="02010600030101010101" pitchFamily="2" charset="-122"/>
                  <a:cs typeface="Times New Roman" panose="02020603050405020304" charset="0"/>
                </a:rPr>
                <a:t>=</a:t>
              </a:r>
              <a:endParaRPr lang="en-US" altLang="zh-CN" sz="2400" i="1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endParaRPr>
            </a:p>
          </p:txBody>
        </p:sp>
        <p:sp>
          <p:nvSpPr>
            <p:cNvPr id="16420" name="Rectangle 17"/>
            <p:cNvSpPr/>
            <p:nvPr/>
          </p:nvSpPr>
          <p:spPr>
            <a:xfrm>
              <a:off x="2832" y="3360"/>
              <a:ext cx="239" cy="387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r>
                <a:rPr lang="en-US" altLang="zh-CN" sz="2400" i="1">
                  <a:latin typeface="Times New Roman" panose="02020603050405020304" charset="0"/>
                  <a:ea typeface="宋体" panose="02010600030101010101" pitchFamily="2" charset="-122"/>
                  <a:cs typeface="Times New Roman" panose="02020603050405020304" charset="0"/>
                </a:rPr>
                <a:t>I</a:t>
              </a:r>
              <a:endParaRPr lang="en-US" altLang="zh-CN" sz="2400" i="1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endParaRPr>
            </a:p>
          </p:txBody>
        </p:sp>
        <p:sp>
          <p:nvSpPr>
            <p:cNvPr id="16421" name="Rectangle 18"/>
            <p:cNvSpPr/>
            <p:nvPr/>
          </p:nvSpPr>
          <p:spPr>
            <a:xfrm>
              <a:off x="2784" y="3072"/>
              <a:ext cx="354" cy="387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r>
                <a:rPr lang="en-US" altLang="zh-CN" sz="2400" i="1">
                  <a:latin typeface="Times New Roman" panose="02020603050405020304" charset="0"/>
                  <a:ea typeface="宋体" panose="02010600030101010101" pitchFamily="2" charset="-122"/>
                  <a:cs typeface="Times New Roman" panose="02020603050405020304" charset="0"/>
                </a:rPr>
                <a:t>U</a:t>
              </a:r>
              <a:endParaRPr lang="en-US" altLang="zh-CN" sz="2400" i="1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endParaRPr>
            </a:p>
          </p:txBody>
        </p:sp>
        <p:sp>
          <p:nvSpPr>
            <p:cNvPr id="16422" name="Line 19"/>
            <p:cNvSpPr/>
            <p:nvPr/>
          </p:nvSpPr>
          <p:spPr>
            <a:xfrm>
              <a:off x="2736" y="3408"/>
              <a:ext cx="432" cy="0"/>
            </a:xfrm>
            <a:prstGeom prst="line">
              <a:avLst/>
            </a:prstGeom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</p:grpSp>
      <p:grpSp>
        <p:nvGrpSpPr>
          <p:cNvPr id="5" name="Group 26"/>
          <p:cNvGrpSpPr/>
          <p:nvPr/>
        </p:nvGrpSpPr>
        <p:grpSpPr>
          <a:xfrm>
            <a:off x="4041934" y="4647221"/>
            <a:ext cx="2114550" cy="1257300"/>
            <a:chOff x="3360" y="2736"/>
            <a:chExt cx="1776" cy="1056"/>
          </a:xfrm>
        </p:grpSpPr>
        <p:sp>
          <p:nvSpPr>
            <p:cNvPr id="16402" name="Rectangle 27"/>
            <p:cNvSpPr/>
            <p:nvPr/>
          </p:nvSpPr>
          <p:spPr>
            <a:xfrm>
              <a:off x="3888" y="3120"/>
              <a:ext cx="720" cy="192"/>
            </a:xfrm>
            <a:prstGeom prst="rect">
              <a:avLst/>
            </a:prstGeom>
            <a:solidFill>
              <a:srgbClr val="FF00FF"/>
            </a:solidFill>
            <a:ln w="28575" cap="flat" cmpd="sng">
              <a:solidFill>
                <a:srgbClr val="00FF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lang="zh-CN" altLang="en-US" sz="240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endParaRPr>
            </a:p>
          </p:txBody>
        </p:sp>
        <p:sp>
          <p:nvSpPr>
            <p:cNvPr id="16403" name="Line 28"/>
            <p:cNvSpPr/>
            <p:nvPr/>
          </p:nvSpPr>
          <p:spPr>
            <a:xfrm>
              <a:off x="4608" y="3216"/>
              <a:ext cx="528" cy="0"/>
            </a:xfrm>
            <a:prstGeom prst="line">
              <a:avLst/>
            </a:prstGeom>
            <a:ln w="28575" cap="flat" cmpd="sng">
              <a:solidFill>
                <a:srgbClr val="00FF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16404" name="Line 29"/>
            <p:cNvSpPr/>
            <p:nvPr/>
          </p:nvSpPr>
          <p:spPr>
            <a:xfrm flipH="1">
              <a:off x="3360" y="3216"/>
              <a:ext cx="528" cy="0"/>
            </a:xfrm>
            <a:prstGeom prst="line">
              <a:avLst/>
            </a:prstGeom>
            <a:ln w="28575" cap="flat" cmpd="sng">
              <a:solidFill>
                <a:srgbClr val="00FF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16405" name="Text Box 30"/>
            <p:cNvSpPr txBox="1"/>
            <p:nvPr/>
          </p:nvSpPr>
          <p:spPr>
            <a:xfrm>
              <a:off x="4128" y="2736"/>
              <a:ext cx="432" cy="387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2400" i="1">
                  <a:solidFill>
                    <a:schemeClr val="folHlink"/>
                  </a:solidFill>
                  <a:latin typeface="Times New Roman" panose="02020603050405020304" charset="0"/>
                  <a:ea typeface="宋体" panose="02010600030101010101" pitchFamily="2" charset="-122"/>
                  <a:cs typeface="Times New Roman" panose="02020603050405020304" charset="0"/>
                </a:rPr>
                <a:t>R</a:t>
              </a:r>
              <a:endParaRPr lang="en-US" altLang="zh-CN" sz="2400" i="1">
                <a:solidFill>
                  <a:schemeClr val="folHlink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/>
              </a:endParaRPr>
            </a:p>
          </p:txBody>
        </p:sp>
        <p:sp>
          <p:nvSpPr>
            <p:cNvPr id="16406" name="Line 31"/>
            <p:cNvSpPr/>
            <p:nvPr/>
          </p:nvSpPr>
          <p:spPr>
            <a:xfrm flipH="1">
              <a:off x="3552" y="3312"/>
              <a:ext cx="0" cy="480"/>
            </a:xfrm>
            <a:prstGeom prst="line">
              <a:avLst/>
            </a:prstGeom>
            <a:ln w="28575" cap="flat" cmpd="sng">
              <a:solidFill>
                <a:srgbClr val="00FF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16407" name="Line 32"/>
            <p:cNvSpPr/>
            <p:nvPr/>
          </p:nvSpPr>
          <p:spPr>
            <a:xfrm flipH="1">
              <a:off x="4944" y="3312"/>
              <a:ext cx="0" cy="480"/>
            </a:xfrm>
            <a:prstGeom prst="line">
              <a:avLst/>
            </a:prstGeom>
            <a:ln w="28575" cap="flat" cmpd="sng">
              <a:solidFill>
                <a:srgbClr val="00FF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16408" name="Line 33"/>
            <p:cNvSpPr/>
            <p:nvPr/>
          </p:nvSpPr>
          <p:spPr>
            <a:xfrm flipH="1">
              <a:off x="3552" y="3552"/>
              <a:ext cx="480" cy="0"/>
            </a:xfrm>
            <a:prstGeom prst="line">
              <a:avLst/>
            </a:prstGeom>
            <a:ln w="28575" cap="flat" cmpd="sng">
              <a:solidFill>
                <a:srgbClr val="00FF00"/>
              </a:solidFill>
              <a:prstDash val="solid"/>
              <a:headEnd type="none" w="med" len="med"/>
              <a:tailEnd type="triangle" w="med" len="med"/>
            </a:ln>
          </p:spPr>
          <p:txBody>
            <a:bodyPr/>
            <a:lstStyle/>
            <a:p/>
          </p:txBody>
        </p:sp>
        <p:sp>
          <p:nvSpPr>
            <p:cNvPr id="16409" name="Line 34"/>
            <p:cNvSpPr/>
            <p:nvPr/>
          </p:nvSpPr>
          <p:spPr>
            <a:xfrm>
              <a:off x="4512" y="3552"/>
              <a:ext cx="432" cy="0"/>
            </a:xfrm>
            <a:prstGeom prst="line">
              <a:avLst/>
            </a:prstGeom>
            <a:ln w="28575" cap="flat" cmpd="sng">
              <a:solidFill>
                <a:srgbClr val="00FF00"/>
              </a:solidFill>
              <a:prstDash val="solid"/>
              <a:headEnd type="none" w="med" len="med"/>
              <a:tailEnd type="triangle" w="med" len="med"/>
            </a:ln>
          </p:spPr>
          <p:txBody>
            <a:bodyPr/>
            <a:lstStyle/>
            <a:p/>
          </p:txBody>
        </p:sp>
        <p:sp>
          <p:nvSpPr>
            <p:cNvPr id="16410" name="Text Box 35"/>
            <p:cNvSpPr txBox="1"/>
            <p:nvPr/>
          </p:nvSpPr>
          <p:spPr>
            <a:xfrm>
              <a:off x="4080" y="3360"/>
              <a:ext cx="576" cy="387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2400" i="1">
                  <a:solidFill>
                    <a:schemeClr val="folHlink"/>
                  </a:solidFill>
                  <a:latin typeface="Times New Roman" panose="02020603050405020304" charset="0"/>
                  <a:ea typeface="宋体" panose="02010600030101010101" pitchFamily="2" charset="-122"/>
                  <a:cs typeface="Times New Roman" panose="02020603050405020304" charset="0"/>
                </a:rPr>
                <a:t>U</a:t>
              </a:r>
              <a:endParaRPr lang="en-US" altLang="zh-CN" sz="2400" i="1">
                <a:solidFill>
                  <a:schemeClr val="folHlink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endParaRPr>
            </a:p>
          </p:txBody>
        </p:sp>
        <p:sp>
          <p:nvSpPr>
            <p:cNvPr id="16411" name="Line 36"/>
            <p:cNvSpPr/>
            <p:nvPr/>
          </p:nvSpPr>
          <p:spPr>
            <a:xfrm>
              <a:off x="3360" y="3216"/>
              <a:ext cx="336" cy="0"/>
            </a:xfrm>
            <a:prstGeom prst="line">
              <a:avLst/>
            </a:prstGeom>
            <a:ln w="28575" cap="flat" cmpd="sng">
              <a:solidFill>
                <a:srgbClr val="00FF00"/>
              </a:solidFill>
              <a:prstDash val="solid"/>
              <a:headEnd type="none" w="med" len="med"/>
              <a:tailEnd type="triangle" w="med" len="med"/>
            </a:ln>
          </p:spPr>
          <p:txBody>
            <a:bodyPr/>
            <a:lstStyle/>
            <a:p/>
          </p:txBody>
        </p:sp>
        <p:sp>
          <p:nvSpPr>
            <p:cNvPr id="16412" name="Text Box 37"/>
            <p:cNvSpPr txBox="1"/>
            <p:nvPr/>
          </p:nvSpPr>
          <p:spPr>
            <a:xfrm>
              <a:off x="3552" y="2832"/>
              <a:ext cx="528" cy="387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2400" i="1">
                  <a:solidFill>
                    <a:schemeClr val="folHlink"/>
                  </a:solidFill>
                  <a:latin typeface="Times New Roman" panose="02020603050405020304" charset="0"/>
                  <a:ea typeface="宋体" panose="02010600030101010101" pitchFamily="2" charset="-122"/>
                  <a:cs typeface="Times New Roman" panose="02020603050405020304" charset="0"/>
                </a:rPr>
                <a:t>I</a:t>
              </a:r>
              <a:endParaRPr lang="en-US" altLang="zh-CN" sz="2400" i="1">
                <a:solidFill>
                  <a:schemeClr val="folHlink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endParaRPr>
            </a:p>
          </p:txBody>
        </p:sp>
      </p:grpSp>
      <p:sp>
        <p:nvSpPr>
          <p:cNvPr id="34823" name="圆角矩形标注 34822"/>
          <p:cNvSpPr/>
          <p:nvPr/>
        </p:nvSpPr>
        <p:spPr>
          <a:xfrm>
            <a:off x="3017520" y="3359917"/>
            <a:ext cx="891779" cy="377429"/>
          </a:xfrm>
          <a:prstGeom prst="wedgeRoundRectCallout">
            <a:avLst>
              <a:gd name="adj1" fmla="val -87519"/>
              <a:gd name="adj2" fmla="val 38014"/>
              <a:gd name="adj3" fmla="val 16667"/>
            </a:avLst>
          </a:prstGeom>
          <a:noFill/>
          <a:ln w="28575" cap="flat" cmpd="sng">
            <a:solidFill>
              <a:srgbClr val="0066CC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pPr algn="ctr"/>
            <a:r>
              <a:rPr lang="zh-CN" altLang="en-US" sz="2100" b="1">
                <a:latin typeface="Times New Roman" panose="02020603050405020304" charset="0"/>
              </a:rPr>
              <a:t>电压</a:t>
            </a:r>
            <a:endParaRPr lang="zh-CN" altLang="en-US" sz="2100" b="1">
              <a:latin typeface="Times New Roman" panose="02020603050405020304" charset="0"/>
            </a:endParaRPr>
          </a:p>
        </p:txBody>
      </p:sp>
      <p:sp>
        <p:nvSpPr>
          <p:cNvPr id="34824" name="圆角矩形标注 34823"/>
          <p:cNvSpPr/>
          <p:nvPr/>
        </p:nvSpPr>
        <p:spPr>
          <a:xfrm>
            <a:off x="2640092" y="4224311"/>
            <a:ext cx="944165" cy="377429"/>
          </a:xfrm>
          <a:prstGeom prst="wedgeRoundRectCallout">
            <a:avLst>
              <a:gd name="adj1" fmla="val -46722"/>
              <a:gd name="adj2" fmla="val -90694"/>
              <a:gd name="adj3" fmla="val 16667"/>
            </a:avLst>
          </a:prstGeom>
          <a:noFill/>
          <a:ln w="28575" cap="flat" cmpd="sng">
            <a:solidFill>
              <a:srgbClr val="0066CC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pPr algn="ctr"/>
            <a:r>
              <a:rPr lang="zh-CN" altLang="en-US" sz="2100" b="1">
                <a:latin typeface="Times New Roman" panose="02020603050405020304" charset="0"/>
              </a:rPr>
              <a:t>电阻</a:t>
            </a:r>
            <a:endParaRPr lang="zh-CN" altLang="en-US" sz="2100" b="1">
              <a:latin typeface="Times New Roman" panose="02020603050405020304" charset="0"/>
            </a:endParaRPr>
          </a:p>
        </p:txBody>
      </p:sp>
      <p:sp>
        <p:nvSpPr>
          <p:cNvPr id="34825" name="圆角矩形标注 34824"/>
          <p:cNvSpPr/>
          <p:nvPr/>
        </p:nvSpPr>
        <p:spPr>
          <a:xfrm>
            <a:off x="1583770" y="3090836"/>
            <a:ext cx="944165" cy="377429"/>
          </a:xfrm>
          <a:prstGeom prst="wedgeRoundRectCallout">
            <a:avLst>
              <a:gd name="adj1" fmla="val -1097"/>
              <a:gd name="adj2" fmla="val 104447"/>
              <a:gd name="adj3" fmla="val 16667"/>
            </a:avLst>
          </a:prstGeom>
          <a:noFill/>
          <a:ln w="28575" cap="flat" cmpd="sng">
            <a:solidFill>
              <a:srgbClr val="0066CC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pPr algn="ctr"/>
            <a:r>
              <a:rPr lang="zh-CN" altLang="en-US" sz="2100" b="1">
                <a:latin typeface="Times New Roman" panose="02020603050405020304" charset="0"/>
              </a:rPr>
              <a:t>电流</a:t>
            </a:r>
            <a:endParaRPr lang="zh-CN" altLang="en-US" sz="2100" b="1">
              <a:latin typeface="Times New Roman" panose="02020603050405020304" charset="0"/>
            </a:endParaRPr>
          </a:p>
        </p:txBody>
      </p:sp>
      <p:grpSp>
        <p:nvGrpSpPr>
          <p:cNvPr id="34836" name="组合 34835"/>
          <p:cNvGrpSpPr/>
          <p:nvPr/>
        </p:nvGrpSpPr>
        <p:grpSpPr>
          <a:xfrm>
            <a:off x="1911430" y="3468265"/>
            <a:ext cx="862013" cy="829866"/>
            <a:chOff x="408" y="3809"/>
            <a:chExt cx="724" cy="697"/>
          </a:xfrm>
        </p:grpSpPr>
        <p:sp>
          <p:nvSpPr>
            <p:cNvPr id="34831" name="矩形 34830"/>
            <p:cNvSpPr/>
            <p:nvPr/>
          </p:nvSpPr>
          <p:spPr>
            <a:xfrm>
              <a:off x="408" y="3945"/>
              <a:ext cx="680" cy="387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r>
                <a:rPr lang="en-US" altLang="zh-CN" sz="2400" b="1" i="1">
                  <a:latin typeface="Times New Roman" panose="02020603050405020304" charset="0"/>
                </a:rPr>
                <a:t>I </a:t>
              </a:r>
              <a:r>
                <a:rPr lang="en-US" altLang="zh-CN" sz="2400" b="1">
                  <a:latin typeface="Times New Roman" panose="02020603050405020304" charset="0"/>
                </a:rPr>
                <a:t>=</a:t>
              </a:r>
              <a:endParaRPr lang="en-US" altLang="zh-CN" sz="2400" b="1">
                <a:latin typeface="Times New Roman" panose="02020603050405020304" charset="0"/>
              </a:endParaRPr>
            </a:p>
          </p:txBody>
        </p:sp>
        <p:sp>
          <p:nvSpPr>
            <p:cNvPr id="34832" name="矩形 34831"/>
            <p:cNvSpPr/>
            <p:nvPr/>
          </p:nvSpPr>
          <p:spPr>
            <a:xfrm>
              <a:off x="793" y="3809"/>
              <a:ext cx="339" cy="697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>
              <a:spAutoFit/>
            </a:bodyPr>
            <a:lstStyle/>
            <a:p>
              <a:r>
                <a:rPr lang="en-US" altLang="zh-CN" sz="2400" b="1" i="1">
                  <a:latin typeface="Times New Roman" panose="02020603050405020304" charset="0"/>
                </a:rPr>
                <a:t>U</a:t>
              </a:r>
              <a:endParaRPr lang="en-US" altLang="zh-CN" sz="2400" b="1" i="1">
                <a:latin typeface="Times New Roman" panose="02020603050405020304" charset="0"/>
              </a:endParaRPr>
            </a:p>
            <a:p>
              <a:r>
                <a:rPr lang="en-US" altLang="zh-CN" sz="2400" b="1" i="1">
                  <a:latin typeface="Times New Roman" panose="02020603050405020304" charset="0"/>
                </a:rPr>
                <a:t>R</a:t>
              </a:r>
              <a:endParaRPr lang="en-US" altLang="zh-CN" sz="2400" b="1" i="1">
                <a:latin typeface="Times New Roman" panose="02020603050405020304" charset="0"/>
              </a:endParaRPr>
            </a:p>
          </p:txBody>
        </p:sp>
        <p:sp>
          <p:nvSpPr>
            <p:cNvPr id="34833" name="直接连接符 34832"/>
            <p:cNvSpPr/>
            <p:nvPr/>
          </p:nvSpPr>
          <p:spPr>
            <a:xfrm>
              <a:off x="793" y="4104"/>
              <a:ext cx="273" cy="0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</p:grpSp>
      <p:sp>
        <p:nvSpPr>
          <p:cNvPr id="11" name="文本框 10"/>
          <p:cNvSpPr txBox="1"/>
          <p:nvPr/>
        </p:nvSpPr>
        <p:spPr>
          <a:xfrm>
            <a:off x="4441984" y="3146557"/>
            <a:ext cx="1207770" cy="460375"/>
          </a:xfrm>
          <a:prstGeom prst="rect">
            <a:avLst/>
          </a:prstGeom>
          <a:solidFill>
            <a:schemeClr val="bg1"/>
          </a:solidFill>
        </p:spPr>
        <p:txBody>
          <a:bodyPr wrap="none" rtlCol="0" anchor="t">
            <a:spAutoFit/>
          </a:bodyPr>
          <a:lstStyle/>
          <a:p>
            <a:r>
              <a:rPr lang="en-US" altLang="zh-CN" sz="2400" b="1" i="1">
                <a:solidFill>
                  <a:srgbClr val="0000FF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I </a:t>
            </a:r>
            <a:r>
              <a:rPr lang="en-US" altLang="zh-CN" sz="2400" b="1">
                <a:solidFill>
                  <a:srgbClr val="0000FF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——A</a:t>
            </a:r>
            <a:endParaRPr lang="zh-CN" altLang="en-US" sz="2400" b="1"/>
          </a:p>
        </p:txBody>
      </p:sp>
      <p:sp>
        <p:nvSpPr>
          <p:cNvPr id="12" name="文本框 11"/>
          <p:cNvSpPr txBox="1"/>
          <p:nvPr/>
        </p:nvSpPr>
        <p:spPr>
          <a:xfrm>
            <a:off x="4423886" y="3607567"/>
            <a:ext cx="1233170" cy="460375"/>
          </a:xfrm>
          <a:prstGeom prst="rect">
            <a:avLst/>
          </a:prstGeom>
          <a:solidFill>
            <a:schemeClr val="bg1"/>
          </a:solidFill>
        </p:spPr>
        <p:txBody>
          <a:bodyPr wrap="none" rtlCol="0" anchor="t">
            <a:spAutoFit/>
          </a:bodyPr>
          <a:lstStyle/>
          <a:p>
            <a:r>
              <a:rPr lang="en-US" altLang="zh-CN" sz="2400" b="1" i="1">
                <a:solidFill>
                  <a:srgbClr val="0000FF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U</a:t>
            </a:r>
            <a:r>
              <a:rPr lang="en-US" altLang="zh-CN" sz="2400" b="1">
                <a:solidFill>
                  <a:srgbClr val="0000FF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——V</a:t>
            </a:r>
            <a:endParaRPr lang="zh-CN" altLang="en-US" sz="2400" b="1"/>
          </a:p>
        </p:txBody>
      </p:sp>
      <p:sp>
        <p:nvSpPr>
          <p:cNvPr id="13" name="文本框 12"/>
          <p:cNvSpPr txBox="1"/>
          <p:nvPr/>
        </p:nvSpPr>
        <p:spPr>
          <a:xfrm>
            <a:off x="4423886" y="4035240"/>
            <a:ext cx="1239520" cy="460375"/>
          </a:xfrm>
          <a:prstGeom prst="rect">
            <a:avLst/>
          </a:prstGeom>
          <a:solidFill>
            <a:schemeClr val="bg1"/>
          </a:solidFill>
        </p:spPr>
        <p:txBody>
          <a:bodyPr wrap="none" rtlCol="0" anchor="t">
            <a:spAutoFit/>
          </a:bodyPr>
          <a:lstStyle/>
          <a:p>
            <a:r>
              <a:rPr lang="en-US" altLang="zh-CN" sz="2400" b="1" i="1">
                <a:solidFill>
                  <a:srgbClr val="0000FF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R</a:t>
            </a:r>
            <a:r>
              <a:rPr lang="en-US" altLang="zh-CN" sz="2400" b="1">
                <a:solidFill>
                  <a:srgbClr val="0000FF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——Ω</a:t>
            </a:r>
            <a:endParaRPr lang="zh-CN" altLang="en-US" sz="2400" b="1"/>
          </a:p>
        </p:txBody>
      </p:sp>
      <p:sp>
        <p:nvSpPr>
          <p:cNvPr id="16" name="波形 15"/>
          <p:cNvSpPr/>
          <p:nvPr/>
        </p:nvSpPr>
        <p:spPr>
          <a:xfrm>
            <a:off x="6156484" y="3278002"/>
            <a:ext cx="2569845" cy="1020604"/>
          </a:xfrm>
          <a:prstGeom prst="wave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Wingdings" panose="05000000000000000000" pitchFamily="2" charset="2"/>
              </a:rPr>
              <a:t>单位要统一</a:t>
            </a:r>
            <a:endParaRPr lang="zh-CN" altLang="en-US" sz="2400" b="1">
              <a:solidFill>
                <a:schemeClr val="tx1"/>
              </a:solidFill>
              <a:latin typeface="黑体"/>
              <a:ea typeface="黑体" panose="02010609060101010101" charset="-122"/>
              <a:sym typeface="Wingdings" pitchFamily="2" charset="2"/>
            </a:endParaRPr>
          </a:p>
        </p:txBody>
      </p:sp>
      <p:sp>
        <p:nvSpPr>
          <p:cNvPr id="17" name="双波形 16"/>
          <p:cNvSpPr/>
          <p:nvPr/>
        </p:nvSpPr>
        <p:spPr>
          <a:xfrm>
            <a:off x="6202204" y="4397190"/>
            <a:ext cx="2640330" cy="1643539"/>
          </a:xfrm>
          <a:prstGeom prst="doubleWave">
            <a:avLst/>
          </a:prstGeom>
          <a:solidFill>
            <a:srgbClr val="BFC4D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000" b="1">
                <a:solidFill>
                  <a:schemeClr val="tx1"/>
                </a:solidFill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  <a:sym typeface="+mn-ea"/>
              </a:rPr>
              <a:t>欧姆定律反映同一时刻、同一段电路中</a:t>
            </a:r>
            <a:r>
              <a:rPr lang="en-US" altLang="zh-CN" sz="2000" b="1" i="1">
                <a:solidFill>
                  <a:schemeClr val="tx1"/>
                </a:solidFill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  <a:sym typeface="+mn-ea"/>
              </a:rPr>
              <a:t>I</a:t>
            </a:r>
            <a:r>
              <a:rPr lang="zh-CN" altLang="en-US" sz="2000" b="1" i="1">
                <a:solidFill>
                  <a:schemeClr val="tx1"/>
                </a:solidFill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  <a:sym typeface="+mn-ea"/>
              </a:rPr>
              <a:t>、</a:t>
            </a:r>
            <a:r>
              <a:rPr lang="en-US" altLang="zh-CN" sz="2000" b="1" i="1">
                <a:solidFill>
                  <a:schemeClr val="tx1"/>
                </a:solidFill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  <a:sym typeface="+mn-ea"/>
              </a:rPr>
              <a:t>U</a:t>
            </a:r>
            <a:r>
              <a:rPr lang="zh-CN" altLang="en-US" sz="2000" b="1" i="1">
                <a:solidFill>
                  <a:schemeClr val="tx1"/>
                </a:solidFill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  <a:sym typeface="+mn-ea"/>
              </a:rPr>
              <a:t>、</a:t>
            </a:r>
            <a:r>
              <a:rPr lang="en-US" altLang="zh-CN" sz="2000" b="1" i="1">
                <a:solidFill>
                  <a:schemeClr val="tx1"/>
                </a:solidFill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  <a:sym typeface="+mn-ea"/>
              </a:rPr>
              <a:t>R</a:t>
            </a:r>
            <a:r>
              <a:rPr lang="zh-CN" altLang="en-US" sz="2000" b="1">
                <a:solidFill>
                  <a:schemeClr val="tx1"/>
                </a:solidFill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  <a:sym typeface="+mn-ea"/>
              </a:rPr>
              <a:t>之间的关系</a:t>
            </a:r>
            <a:endParaRPr lang="zh-CN" altLang="en-US" sz="2000" b="1">
              <a:solidFill>
                <a:schemeClr val="tx1"/>
              </a:solidFill>
              <a:latin typeface="Times New Roman" panose="02020603050405020304" charset="0"/>
              <a:ea typeface="黑体" panose="02010609060101010101" charset="-122"/>
              <a:cs typeface="Times New Roman"/>
              <a:sym typeface="+mn-ea"/>
            </a:endParaRPr>
          </a:p>
        </p:txBody>
      </p:sp>
      <p:sp>
        <p:nvSpPr>
          <p:cNvPr id="5128" name="矩形 4"/>
          <p:cNvSpPr/>
          <p:nvPr/>
        </p:nvSpPr>
        <p:spPr>
          <a:xfrm>
            <a:off x="485140" y="1692593"/>
            <a:ext cx="2877820" cy="521970"/>
          </a:xfrm>
          <a:prstGeom prst="rect">
            <a:avLst/>
          </a:prstGeom>
          <a:gradFill rotWithShape="1">
            <a:gsLst>
              <a:gs pos="0">
                <a:srgbClr val="FE4444"/>
              </a:gs>
              <a:gs pos="100000">
                <a:srgbClr val="832B2B"/>
              </a:gs>
            </a:gsLst>
            <a:lin ang="5400000" scaled="0"/>
          </a:gradFill>
          <a:ln w="9525" cap="flat" cmpd="sng">
            <a:solidFill>
              <a:srgbClr val="4A7EBB"/>
            </a:solidFill>
            <a:prstDash val="solid"/>
            <a:miter/>
            <a:headEnd type="none" w="med" len="med"/>
            <a:tailEnd type="none" w="med" len="med"/>
          </a:ln>
          <a:effectLst>
            <a:outerShdw dist="23000" dir="5400000" algn="ctr" rotWithShape="0">
              <a:srgbClr val="000000">
                <a:alpha val="25000"/>
              </a:srgbClr>
            </a:outerShdw>
          </a:effectLst>
        </p:spPr>
        <p:txBody>
          <a:bodyPr wrap="none">
            <a:spAutoFit/>
          </a:bodyPr>
          <a:lstStyle/>
          <a:p>
            <a:pPr algn="l"/>
            <a:r>
              <a:rPr lang="zh-CN" altLang="en-US" sz="2800">
                <a:solidFill>
                  <a:srgbClr val="FFFFFF"/>
                </a:solidFill>
                <a:latin typeface="Arial" panose="020b0604020202020204" pitchFamily="34" charset="0"/>
                <a:ea typeface="黑体" panose="02010609060101010101" charset="-122"/>
                <a:sym typeface="+mn-ea"/>
              </a:rPr>
              <a:t>知识点</a:t>
            </a:r>
            <a:r>
              <a:rPr lang="zh-CN" altLang="en-US" sz="2800" b="1" u="none">
                <a:solidFill>
                  <a:srgbClr val="FFFFFF"/>
                </a:solidFill>
                <a:latin typeface="Arial" panose="020b0604020202020204" pitchFamily="34" charset="0"/>
                <a:ea typeface="黑体" panose="02010609060101010101" charset="-122"/>
              </a:rPr>
              <a:t>  欧姆定律</a:t>
            </a:r>
            <a:endParaRPr lang="zh-CN" altLang="en-US" sz="2800" b="1" u="none">
              <a:solidFill>
                <a:srgbClr val="FFFFFF"/>
              </a:solidFill>
              <a:latin typeface="Arial" panose="020b0604020202020204" pitchFamily="34" charset="0"/>
              <a:ea typeface="黑体" panose="02010609060101010101" charset="-122"/>
            </a:endParaRPr>
          </a:p>
        </p:txBody>
      </p:sp>
    </p:spTree>
  </p:cSld>
  <p:clrMapOvr>
    <a:masterClrMapping/>
  </p:clrMapOvr>
  <mc:AlternateContent>
    <mc:Choice xmlns:p14="http://schemas.microsoft.com/office/powerpoint/2010/main" Requires="p14">
      <p:transition p14:dur="50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7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7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07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07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07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07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07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07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55" dur="500"/>
                                        <p:tgtEl>
                                          <p:spTgt spid="30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60" dur="500"/>
                                        <p:tgtEl>
                                          <p:spTgt spid="30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6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7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/>
      <p:bldP spid="30724" grpId="0"/>
      <p:bldP spid="30731" grpId="0"/>
      <p:bldP spid="30732" grpId="0"/>
      <p:bldP spid="30733" grpId="0"/>
      <p:bldP spid="34823" grpId="0"/>
      <p:bldP spid="34824" grpId="0"/>
      <p:bldP spid="34825" grpId="0"/>
      <p:bldP spid="11" grpId="0"/>
      <p:bldP spid="12" grpId="0"/>
      <p:bldP spid="13" grpId="0"/>
      <p:bldP spid="16" grpId="0"/>
      <p:bldP spid="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170" name="Rectangle 2"/>
          <p:cNvSpPr/>
          <p:nvPr/>
        </p:nvSpPr>
        <p:spPr>
          <a:xfrm>
            <a:off x="357505" y="2378075"/>
            <a:ext cx="8429625" cy="370903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28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解题要求：</a:t>
            </a:r>
            <a:endParaRPr lang="zh-CN" altLang="en-US" sz="2800">
              <a:latin typeface="黑体"/>
              <a:ea typeface="黑体" panose="02010609060101010101" charset="-122"/>
              <a:cs typeface="黑体"/>
            </a:endParaRPr>
          </a:p>
          <a:p>
            <a:pPr>
              <a:lnSpc>
                <a:spcPct val="120000"/>
              </a:lnSpc>
            </a:pPr>
            <a:r>
              <a:rPr lang="en-US" altLang="zh-CN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1.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先读题，后画出电路图，再标出已知量、未知量。</a:t>
            </a:r>
            <a:endParaRPr lang="zh-CN" altLang="en-US" sz="280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>
              <a:lnSpc>
                <a:spcPct val="120000"/>
              </a:lnSpc>
            </a:pPr>
            <a:r>
              <a:rPr lang="en-US" altLang="zh-CN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2.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需要换算单位的先换算。</a:t>
            </a:r>
            <a:endParaRPr lang="zh-CN" altLang="en-US" sz="280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>
              <a:lnSpc>
                <a:spcPct val="120000"/>
              </a:lnSpc>
            </a:pPr>
            <a:r>
              <a:rPr lang="en-US" altLang="zh-CN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3.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要对题目进行必要分析，后分步进行计算。</a:t>
            </a:r>
            <a:endParaRPr lang="zh-CN" altLang="en-US" sz="280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>
              <a:lnSpc>
                <a:spcPct val="120000"/>
              </a:lnSpc>
            </a:pPr>
            <a:r>
              <a:rPr lang="en-US" altLang="zh-CN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4.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解题过程中要先写出公式，再代入数据和  单位，最后得结果。</a:t>
            </a:r>
            <a:endParaRPr lang="zh-CN" altLang="en-US" sz="280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>
              <a:lnSpc>
                <a:spcPct val="120000"/>
              </a:lnSpc>
            </a:pPr>
            <a:r>
              <a:rPr lang="en-US" altLang="zh-CN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5.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每个物理量用规定的字母表示。</a:t>
            </a:r>
            <a:endParaRPr lang="zh-CN" altLang="en-US" sz="280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6145" name="文本框 24"/>
          <p:cNvSpPr txBox="1"/>
          <p:nvPr/>
        </p:nvSpPr>
        <p:spPr>
          <a:xfrm>
            <a:off x="284480" y="1014730"/>
            <a:ext cx="2686685" cy="58356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zh-CN" altLang="en-US" sz="3200">
                <a:solidFill>
                  <a:schemeClr val="accent1">
                    <a:lumMod val="50000"/>
                  </a:schemeClr>
                </a:solidFill>
                <a:latin typeface="微软雅黑" panose="020b0503020204020204" charset="-122"/>
                <a:ea typeface="微软雅黑"/>
                <a:sym typeface="+mn-ea"/>
              </a:rPr>
              <a:t>☆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</a:rPr>
              <a:t>课堂探究</a:t>
            </a:r>
            <a:endParaRPr lang="zh-CN" altLang="en-US" sz="3200"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32772" name="矩形 32771"/>
          <p:cNvSpPr/>
          <p:nvPr/>
        </p:nvSpPr>
        <p:spPr>
          <a:xfrm>
            <a:off x="1976279" y="1736620"/>
            <a:ext cx="5187950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r>
              <a:rPr lang="zh-CN" altLang="en-US" sz="2800" b="1" u="sng">
                <a:solidFill>
                  <a:srgbClr val="0000FF"/>
                </a:solidFill>
                <a:latin typeface="黑体" panose="02010609060101010101" charset="-122"/>
                <a:ea typeface="黑体" panose="02010609060101010101" charset="-122"/>
              </a:rPr>
              <a:t>用欧姆定律进行计算的一般步骤</a:t>
            </a:r>
            <a:endParaRPr lang="zh-CN" altLang="en-US" sz="2800" b="1" u="sng">
              <a:solidFill>
                <a:srgbClr val="0000FF"/>
              </a:solidFill>
              <a:latin typeface="黑体"/>
              <a:ea typeface="黑体" panose="02010609060101010101" charset="-122"/>
            </a:endParaRPr>
          </a:p>
        </p:txBody>
      </p:sp>
    </p:spTree>
  </p:cSld>
  <p:clrMapOvr>
    <a:masterClrMapping/>
  </p:clrMapOvr>
  <mc:AlternateContent>
    <mc:Choice xmlns:p14="http://schemas.microsoft.com/office/powerpoint/2010/main" Requires="p14">
      <p:transition p14:dur="9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charRg st="6" end="3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charRg st="30" end="4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charRg st="43" end="6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charRg st="64" end="9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char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8194" name="Rectangle 2"/>
          <p:cNvSpPr/>
          <p:nvPr/>
        </p:nvSpPr>
        <p:spPr>
          <a:xfrm>
            <a:off x="395605" y="1655445"/>
            <a:ext cx="8123555" cy="112458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实验中测得一个未知电阻两端电压为</a:t>
            </a:r>
            <a:r>
              <a:rPr lang="en-US" altLang="zh-CN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5V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，流过的电流是</a:t>
            </a:r>
            <a:r>
              <a:rPr lang="en-US" altLang="zh-CN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50mA,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这个电阻阻值是多大？</a:t>
            </a:r>
            <a:endParaRPr lang="zh-CN" altLang="en-US" sz="280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grpSp>
        <p:nvGrpSpPr>
          <p:cNvPr id="8195" name="组合 8194"/>
          <p:cNvGrpSpPr/>
          <p:nvPr/>
        </p:nvGrpSpPr>
        <p:grpSpPr>
          <a:xfrm>
            <a:off x="5946775" y="3225483"/>
            <a:ext cx="2781300" cy="2538413"/>
            <a:chExt cx="1752" cy="1599"/>
          </a:xfrm>
        </p:grpSpPr>
        <p:sp>
          <p:nvSpPr>
            <p:cNvPr id="8196" name="xjhzja29"/>
            <p:cNvSpPr/>
            <p:nvPr/>
          </p:nvSpPr>
          <p:spPr>
            <a:xfrm>
              <a:off x="14" y="130"/>
              <a:ext cx="1738" cy="1098"/>
            </a:xfrm>
            <a:prstGeom prst="rect">
              <a:avLst/>
            </a:prstGeom>
            <a:noFill/>
            <a:ln w="9525" cap="flat" cmpd="sng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  <a:effectLst>
              <a:outerShdw dist="35921" dir="2699999" algn="ctr" rotWithShape="0">
                <a:srgbClr val="808080"/>
              </a:outerShdw>
            </a:effectLst>
          </p:spPr>
          <p:txBody>
            <a:bodyPr/>
            <a:lstStyle/>
            <a:p>
              <a:endParaRPr lang="zh-CN" altLang="en-US">
                <a:latin typeface="Calibri"/>
              </a:endParaRPr>
            </a:p>
          </p:txBody>
        </p:sp>
        <p:grpSp>
          <p:nvGrpSpPr>
            <p:cNvPr id="8197" name="组合 8196"/>
            <p:cNvGrpSpPr/>
            <p:nvPr/>
          </p:nvGrpSpPr>
          <p:grpSpPr>
            <a:xfrm>
              <a:off x="834" y="0"/>
              <a:ext cx="110" cy="291"/>
              <a:chExt cx="315" cy="468"/>
            </a:xfrm>
          </p:grpSpPr>
          <p:sp>
            <p:nvSpPr>
              <p:cNvPr id="8198" name="Rectangle 6"/>
              <p:cNvSpPr/>
              <p:nvPr/>
            </p:nvSpPr>
            <p:spPr>
              <a:xfrm>
                <a:off x="0" y="0"/>
                <a:ext cx="315" cy="468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</a:ln>
              <a:effectLst>
                <a:outerShdw dist="35921" dir="2699999" algn="ctr" rotWithShape="0">
                  <a:srgbClr val="808080"/>
                </a:outerShdw>
              </a:effectLst>
            </p:spPr>
            <p:txBody>
              <a:bodyPr/>
              <a:lstStyle/>
              <a:p>
                <a:endParaRPr lang="zh-CN" altLang="en-US">
                  <a:latin typeface="Calibri"/>
                </a:endParaRPr>
              </a:p>
            </p:txBody>
          </p:sp>
          <p:sp>
            <p:nvSpPr>
              <p:cNvPr id="8199" name="Line 7"/>
              <p:cNvSpPr/>
              <p:nvPr/>
            </p:nvSpPr>
            <p:spPr>
              <a:xfrm flipH="1">
                <a:off x="0" y="80"/>
                <a:ext cx="0" cy="312"/>
              </a:xfrm>
              <a:prstGeom prst="line">
                <a:avLst/>
              </a:prstGeom>
              <a:ln w="19050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effectLst>
                <a:outerShdw dist="35921" dir="2699999" algn="ctr" rotWithShape="0">
                  <a:srgbClr val="808080"/>
                </a:outerShdw>
              </a:effectLst>
            </p:spPr>
            <p:txBody>
              <a:bodyPr/>
              <a:lstStyle/>
              <a:p/>
            </p:txBody>
          </p:sp>
          <p:sp>
            <p:nvSpPr>
              <p:cNvPr id="8200" name="Line 8"/>
              <p:cNvSpPr/>
              <p:nvPr/>
            </p:nvSpPr>
            <p:spPr>
              <a:xfrm flipH="1">
                <a:off x="315" y="0"/>
                <a:ext cx="0" cy="468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effectLst>
                <a:outerShdw dist="35921" dir="2699999" algn="ctr" rotWithShape="0">
                  <a:srgbClr val="808080"/>
                </a:outerShdw>
              </a:effectLst>
            </p:spPr>
            <p:txBody>
              <a:bodyPr/>
              <a:lstStyle/>
              <a:p/>
            </p:txBody>
          </p:sp>
        </p:grpSp>
        <p:sp>
          <p:nvSpPr>
            <p:cNvPr id="8201" name="xjhzja19"/>
            <p:cNvSpPr/>
            <p:nvPr/>
          </p:nvSpPr>
          <p:spPr>
            <a:xfrm>
              <a:off x="796" y="1174"/>
              <a:ext cx="406" cy="86"/>
            </a:xfrm>
            <a:prstGeom prst="rect">
              <a:avLst/>
            </a:prstGeom>
            <a:solidFill>
              <a:srgbClr val="FFFFFF"/>
            </a:solidFill>
            <a:ln w="9525" cap="flat" cmpd="sng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  <a:effectLst>
              <a:outerShdw dist="35921" dir="2699999" algn="ctr" rotWithShape="0">
                <a:srgbClr val="808080"/>
              </a:outerShdw>
            </a:effectLst>
          </p:spPr>
          <p:txBody>
            <a:bodyPr/>
            <a:lstStyle/>
            <a:p>
              <a:endParaRPr lang="zh-CN" altLang="en-US">
                <a:latin typeface="Calibri"/>
              </a:endParaRPr>
            </a:p>
          </p:txBody>
        </p:sp>
        <p:sp>
          <p:nvSpPr>
            <p:cNvPr id="8202" name="Line 10"/>
            <p:cNvSpPr/>
            <p:nvPr/>
          </p:nvSpPr>
          <p:spPr>
            <a:xfrm flipV="1">
              <a:off x="1389" y="408"/>
              <a:ext cx="302" cy="0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headEnd type="none" w="med" len="med"/>
              <a:tailEnd type="triangle" w="med" len="med"/>
            </a:ln>
            <a:effectLst>
              <a:outerShdw dist="35921" dir="2699999" algn="ctr" rotWithShape="0">
                <a:srgbClr val="808080"/>
              </a:outerShdw>
            </a:effectLst>
          </p:spPr>
          <p:txBody>
            <a:bodyPr/>
            <a:lstStyle/>
            <a:p/>
          </p:txBody>
        </p:sp>
        <p:sp>
          <p:nvSpPr>
            <p:cNvPr id="8203" name="Line 11"/>
            <p:cNvSpPr/>
            <p:nvPr/>
          </p:nvSpPr>
          <p:spPr>
            <a:xfrm flipH="1">
              <a:off x="48" y="454"/>
              <a:ext cx="252" cy="19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headEnd type="none" w="med" len="med"/>
              <a:tailEnd type="triangle" w="med" len="med"/>
            </a:ln>
            <a:effectLst>
              <a:outerShdw dist="35921" dir="2699999" algn="ctr" rotWithShape="0">
                <a:srgbClr val="808080"/>
              </a:outerShdw>
            </a:effectLst>
          </p:spPr>
          <p:txBody>
            <a:bodyPr/>
            <a:lstStyle/>
            <a:p/>
          </p:txBody>
        </p:sp>
        <p:sp>
          <p:nvSpPr>
            <p:cNvPr id="8204" name="Text Box 12"/>
            <p:cNvSpPr txBox="1"/>
            <p:nvPr/>
          </p:nvSpPr>
          <p:spPr>
            <a:xfrm>
              <a:off x="570" y="518"/>
              <a:ext cx="1137" cy="625"/>
            </a:xfrm>
            <a:prstGeom prst="rect">
              <a:avLst/>
            </a:prstGeom>
            <a:noFill/>
            <a:ln w="9525">
              <a:noFill/>
            </a:ln>
            <a:effectLst>
              <a:outerShdw dist="35921" dir="2699999" algn="ctr" rotWithShape="0">
                <a:srgbClr val="808080"/>
              </a:outerShdw>
            </a:effectLst>
          </p:spPr>
          <p:txBody>
            <a:bodyPr/>
            <a:lstStyle/>
            <a:p>
              <a:pPr algn="dist"/>
              <a:endParaRPr lang="zh-CN" altLang="en-US" b="1" i="1">
                <a:latin typeface="Arial Black" pitchFamily="2" charset="0"/>
              </a:endParaRPr>
            </a:p>
          </p:txBody>
        </p:sp>
        <p:sp>
          <p:nvSpPr>
            <p:cNvPr id="8205" name="Text Box 13"/>
            <p:cNvSpPr txBox="1"/>
            <p:nvPr/>
          </p:nvSpPr>
          <p:spPr>
            <a:xfrm>
              <a:off x="300" y="227"/>
              <a:ext cx="1141" cy="231"/>
            </a:xfrm>
            <a:prstGeom prst="rect">
              <a:avLst/>
            </a:prstGeom>
            <a:noFill/>
            <a:ln w="9525">
              <a:noFill/>
            </a:ln>
            <a:effectLst>
              <a:outerShdw dist="35921" dir="2699999" algn="ctr" rotWithShape="0">
                <a:schemeClr val="bg2"/>
              </a:outerShdw>
            </a:effec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altLang="x-none" b="1">
                <a:latin typeface="Arial Black" pitchFamily="2" charset="0"/>
              </a:endParaRPr>
            </a:p>
          </p:txBody>
        </p:sp>
        <p:sp>
          <p:nvSpPr>
            <p:cNvPr id="8206" name="Text Box 14"/>
            <p:cNvSpPr txBox="1"/>
            <p:nvPr/>
          </p:nvSpPr>
          <p:spPr>
            <a:xfrm>
              <a:off x="761" y="1328"/>
              <a:ext cx="543" cy="271"/>
            </a:xfrm>
            <a:prstGeom prst="rect">
              <a:avLst/>
            </a:prstGeom>
            <a:noFill/>
            <a:ln w="9525">
              <a:noFill/>
            </a:ln>
            <a:effectLst>
              <a:outerShdw dist="35921" dir="2699999" algn="ctr" rotWithShape="0">
                <a:schemeClr val="bg2"/>
              </a:outerShdw>
            </a:effec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2200">
                  <a:latin typeface="黑体" panose="02010609060101010101" charset="-122"/>
                  <a:ea typeface="黑体" panose="02010609060101010101" charset="-122"/>
                </a:rPr>
                <a:t>R= ?</a:t>
              </a:r>
              <a:endParaRPr lang="en-US" altLang="zh-CN" sz="2200">
                <a:latin typeface="黑体"/>
                <a:ea typeface="黑体" panose="02010609060101010101" charset="-122"/>
              </a:endParaRPr>
            </a:p>
          </p:txBody>
        </p:sp>
        <p:sp>
          <p:nvSpPr>
            <p:cNvPr id="8208" name="Text Box 16"/>
            <p:cNvSpPr txBox="1"/>
            <p:nvPr/>
          </p:nvSpPr>
          <p:spPr>
            <a:xfrm>
              <a:off x="0" y="672"/>
              <a:ext cx="726" cy="271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2200">
                  <a:latin typeface="黑体" panose="02010609060101010101" charset="-122"/>
                  <a:ea typeface="黑体" panose="02010609060101010101" charset="-122"/>
                </a:rPr>
                <a:t>I=50mA</a:t>
              </a:r>
              <a:endParaRPr lang="en-US" altLang="zh-CN" sz="2200">
                <a:latin typeface="黑体" panose="02010609060101010101" charset="-122"/>
                <a:ea typeface="黑体" panose="02010609060101010101" charset="-122"/>
              </a:endParaRPr>
            </a:p>
          </p:txBody>
        </p:sp>
      </p:grpSp>
      <p:sp>
        <p:nvSpPr>
          <p:cNvPr id="8210" name="Text Box 54"/>
          <p:cNvSpPr txBox="1"/>
          <p:nvPr/>
        </p:nvSpPr>
        <p:spPr>
          <a:xfrm>
            <a:off x="474663" y="2844483"/>
            <a:ext cx="5472112" cy="319341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>
                <a:solidFill>
                  <a:srgbClr val="CC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已知：</a:t>
            </a:r>
            <a:r>
              <a:rPr lang="en-US" altLang="zh-CN" sz="2800">
                <a:solidFill>
                  <a:srgbClr val="CC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I=50mA=0.05A </a:t>
            </a:r>
            <a:r>
              <a:rPr lang="zh-CN" altLang="en-US" sz="2800">
                <a:solidFill>
                  <a:srgbClr val="CC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，</a:t>
            </a:r>
            <a:r>
              <a:rPr lang="en-US" altLang="zh-CN" sz="2800">
                <a:solidFill>
                  <a:srgbClr val="CC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U=5V</a:t>
            </a:r>
            <a:endParaRPr lang="en-US" altLang="zh-CN" sz="2800">
              <a:solidFill>
                <a:srgbClr val="CC0000"/>
              </a:solidFill>
              <a:latin typeface="黑体"/>
              <a:ea typeface="黑体" panose="02010609060101010101" charset="-122"/>
              <a:cs typeface="黑体"/>
            </a:endParaRPr>
          </a:p>
          <a:p>
            <a:pPr>
              <a:spcBef>
                <a:spcPct val="50000"/>
              </a:spcBef>
            </a:pPr>
            <a:r>
              <a:rPr lang="zh-CN" altLang="en-US" sz="2800">
                <a:solidFill>
                  <a:srgbClr val="CC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求：电阻</a:t>
            </a:r>
            <a:r>
              <a:rPr lang="en-US" altLang="zh-CN" sz="2800">
                <a:solidFill>
                  <a:srgbClr val="CC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R=? </a:t>
            </a:r>
            <a:endParaRPr lang="en-US" altLang="zh-CN" sz="2800">
              <a:solidFill>
                <a:srgbClr val="CC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zh-CN" altLang="en-US" sz="2800">
                <a:solidFill>
                  <a:srgbClr val="CC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解： 根据欧姆定律变形可得：</a:t>
            </a:r>
            <a:endParaRPr lang="zh-CN" altLang="en-US" sz="2800">
              <a:solidFill>
                <a:srgbClr val="CC0000"/>
              </a:solidFill>
              <a:latin typeface="黑体"/>
              <a:ea typeface="黑体" panose="02010609060101010101" charset="-122"/>
              <a:cs typeface="黑体"/>
            </a:endParaRPr>
          </a:p>
          <a:p>
            <a:pPr>
              <a:spcBef>
                <a:spcPct val="50000"/>
              </a:spcBef>
            </a:pPr>
            <a:r>
              <a:rPr lang="zh-CN" altLang="en-US" sz="2800">
                <a:solidFill>
                  <a:srgbClr val="CC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     </a:t>
            </a:r>
            <a:r>
              <a:rPr lang="en-US" altLang="zh-CN" sz="2800">
                <a:solidFill>
                  <a:srgbClr val="CC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R=U/I=5V/0.05A=100Ω</a:t>
            </a:r>
            <a:endParaRPr lang="en-US" altLang="zh-CN" sz="2800">
              <a:solidFill>
                <a:srgbClr val="CC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2800">
                <a:solidFill>
                  <a:srgbClr val="CC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答：这个电阻阻值是</a:t>
            </a:r>
            <a:r>
              <a:rPr lang="en-US" altLang="zh-CN" sz="2800">
                <a:solidFill>
                  <a:srgbClr val="CC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100Ω</a:t>
            </a:r>
            <a:r>
              <a:rPr lang="zh-CN" altLang="en-US" sz="2800">
                <a:solidFill>
                  <a:srgbClr val="CC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。</a:t>
            </a:r>
            <a:endParaRPr lang="zh-CN" altLang="en-US" sz="2800">
              <a:solidFill>
                <a:srgbClr val="CC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8211" name="Rectangle 20"/>
          <p:cNvSpPr/>
          <p:nvPr/>
        </p:nvSpPr>
        <p:spPr>
          <a:xfrm>
            <a:off x="7005638" y="3747135"/>
            <a:ext cx="741680" cy="4298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en-US" altLang="zh-CN" sz="2200">
                <a:latin typeface="黑体" panose="02010609060101010101" charset="-122"/>
                <a:ea typeface="黑体" panose="02010609060101010101" charset="-122"/>
              </a:rPr>
              <a:t>U=5V</a:t>
            </a:r>
            <a:endParaRPr lang="en-US" altLang="zh-CN" sz="2200"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6145" name="文本框 24"/>
          <p:cNvSpPr txBox="1"/>
          <p:nvPr/>
        </p:nvSpPr>
        <p:spPr>
          <a:xfrm>
            <a:off x="284480" y="1014730"/>
            <a:ext cx="3220085" cy="58356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zh-CN" altLang="en-US" sz="3200">
                <a:solidFill>
                  <a:schemeClr val="accent1">
                    <a:lumMod val="50000"/>
                  </a:schemeClr>
                </a:solidFill>
                <a:latin typeface="微软雅黑" panose="020b0503020204020204" charset="-122"/>
                <a:ea typeface="微软雅黑"/>
                <a:sym typeface="+mn-ea"/>
              </a:rPr>
              <a:t>☆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</a:rPr>
              <a:t>巩固练习</a:t>
            </a:r>
            <a:endParaRPr lang="zh-CN" altLang="en-US" sz="3200">
              <a:latin typeface="黑体" panose="02010609060101010101" charset="-122"/>
              <a:ea typeface="黑体" panose="02010609060101010101" charset="-122"/>
            </a:endParaRPr>
          </a:p>
        </p:txBody>
      </p:sp>
    </p:spTree>
  </p:cSld>
  <p:clrMapOvr>
    <a:masterClrMapping/>
  </p:clrMapOvr>
  <mc:AlternateContent>
    <mc:Choice xmlns:p14="http://schemas.microsoft.com/office/powerpoint/2010/main" Requires="p14">
      <p:transition p14:dur="9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  <p:bldP spid="82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9218" name="Rectangle 3"/>
          <p:cNvSpPr>
            <a:spLocks noGrp="1"/>
          </p:cNvSpPr>
          <p:nvPr>
            <p:ph type="body"/>
          </p:nvPr>
        </p:nvSpPr>
        <p:spPr>
          <a:xfrm>
            <a:off x="285750" y="1598295"/>
            <a:ext cx="8572500" cy="1067435"/>
          </a:xfrm>
        </p:spPr>
        <p:txBody>
          <a:bodyPr vert="horz" wrap="square" anchor="t"/>
          <a:lstStyle/>
          <a:p>
            <a:pPr marL="10160" indent="-10160">
              <a:lnSpc>
                <a:spcPct val="120000"/>
              </a:lnSpc>
              <a:spcBef>
                <a:spcPct val="0"/>
              </a:spcBef>
              <a:buNone/>
            </a:pPr>
            <a:r>
              <a:rPr lang="zh-CN" altLang="en-US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一个熨斗的电阻是</a:t>
            </a:r>
            <a:r>
              <a:rPr lang="en-US" altLang="zh-CN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0.1KΩ,</a:t>
            </a:r>
            <a:r>
              <a:rPr lang="zh-CN" altLang="en-US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使用时流过的电流是</a:t>
            </a:r>
            <a:r>
              <a:rPr lang="en-US" altLang="zh-CN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2.1A</a:t>
            </a:r>
            <a:r>
              <a:rPr lang="zh-CN" altLang="en-US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，加在电熨斗上的电压是多少？</a:t>
            </a:r>
            <a:endParaRPr lang="zh-CN" altLang="en-US">
              <a:latin typeface="黑体"/>
              <a:ea typeface="黑体" panose="02010609060101010101" charset="-122"/>
              <a:cs typeface="黑体"/>
            </a:endParaRPr>
          </a:p>
        </p:txBody>
      </p:sp>
      <p:grpSp>
        <p:nvGrpSpPr>
          <p:cNvPr id="2" name="组合 1"/>
          <p:cNvGrpSpPr/>
          <p:nvPr/>
        </p:nvGrpSpPr>
        <p:grpSpPr>
          <a:xfrm>
            <a:off x="6141720" y="2757170"/>
            <a:ext cx="2469515" cy="2908935"/>
            <a:chOff x="9450" y="3813"/>
            <a:chExt cx="3889" cy="4581"/>
          </a:xfrm>
        </p:grpSpPr>
        <p:sp>
          <p:nvSpPr>
            <p:cNvPr id="9219" name="xjhzja29"/>
            <p:cNvSpPr/>
            <p:nvPr/>
          </p:nvSpPr>
          <p:spPr>
            <a:xfrm>
              <a:off x="9450" y="4860"/>
              <a:ext cx="3858" cy="2745"/>
            </a:xfrm>
            <a:prstGeom prst="rect">
              <a:avLst/>
            </a:prstGeom>
            <a:noFill/>
            <a:ln w="9525" cap="flat" cmpd="sng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  <a:effectLst>
              <a:outerShdw dist="35921" dir="2699999" algn="ctr" rotWithShape="0">
                <a:srgbClr val="808080"/>
              </a:outerShdw>
            </a:effectLst>
          </p:spPr>
          <p:txBody>
            <a:bodyPr/>
            <a:lstStyle/>
            <a:p>
              <a:endParaRPr lang="zh-CN" altLang="en-US">
                <a:latin typeface="Calibri"/>
              </a:endParaRPr>
            </a:p>
          </p:txBody>
        </p:sp>
        <p:grpSp>
          <p:nvGrpSpPr>
            <p:cNvPr id="9220" name="组合 9219"/>
            <p:cNvGrpSpPr/>
            <p:nvPr/>
          </p:nvGrpSpPr>
          <p:grpSpPr>
            <a:xfrm>
              <a:off x="10810" y="4430"/>
              <a:ext cx="230" cy="728"/>
              <a:chExt cx="315" cy="468"/>
            </a:xfrm>
          </p:grpSpPr>
          <p:sp>
            <p:nvSpPr>
              <p:cNvPr id="9221" name="Rectangle 7"/>
              <p:cNvSpPr/>
              <p:nvPr/>
            </p:nvSpPr>
            <p:spPr>
              <a:xfrm>
                <a:off x="0" y="0"/>
                <a:ext cx="315" cy="468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</a:ln>
              <a:effectLst>
                <a:outerShdw dist="35921" dir="2699999" algn="ctr" rotWithShape="0">
                  <a:srgbClr val="808080"/>
                </a:outerShdw>
              </a:effectLst>
            </p:spPr>
            <p:txBody>
              <a:bodyPr/>
              <a:lstStyle/>
              <a:p>
                <a:endParaRPr lang="zh-CN" altLang="en-US">
                  <a:latin typeface="Calibri"/>
                </a:endParaRPr>
              </a:p>
            </p:txBody>
          </p:sp>
          <p:sp>
            <p:nvSpPr>
              <p:cNvPr id="9222" name="Line 8"/>
              <p:cNvSpPr/>
              <p:nvPr/>
            </p:nvSpPr>
            <p:spPr>
              <a:xfrm flipH="1">
                <a:off x="0" y="80"/>
                <a:ext cx="0" cy="312"/>
              </a:xfrm>
              <a:prstGeom prst="line">
                <a:avLst/>
              </a:prstGeom>
              <a:ln w="19050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effectLst>
                <a:outerShdw dist="35921" dir="2699999" algn="ctr" rotWithShape="0">
                  <a:srgbClr val="808080"/>
                </a:outerShdw>
              </a:effectLst>
            </p:spPr>
            <p:txBody>
              <a:bodyPr/>
              <a:lstStyle/>
              <a:p/>
            </p:txBody>
          </p:sp>
          <p:sp>
            <p:nvSpPr>
              <p:cNvPr id="9223" name="Line 9"/>
              <p:cNvSpPr/>
              <p:nvPr/>
            </p:nvSpPr>
            <p:spPr>
              <a:xfrm flipH="1">
                <a:off x="315" y="0"/>
                <a:ext cx="0" cy="468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effectLst>
                <a:outerShdw dist="35921" dir="2699999" algn="ctr" rotWithShape="0">
                  <a:srgbClr val="808080"/>
                </a:outerShdw>
              </a:effectLst>
            </p:spPr>
            <p:txBody>
              <a:bodyPr/>
              <a:lstStyle/>
              <a:p/>
            </p:txBody>
          </p:sp>
        </p:grpSp>
        <p:sp>
          <p:nvSpPr>
            <p:cNvPr id="9224" name="xjhzja19"/>
            <p:cNvSpPr/>
            <p:nvPr/>
          </p:nvSpPr>
          <p:spPr>
            <a:xfrm>
              <a:off x="10508" y="7503"/>
              <a:ext cx="842" cy="215"/>
            </a:xfrm>
            <a:prstGeom prst="rect">
              <a:avLst/>
            </a:prstGeom>
            <a:solidFill>
              <a:srgbClr val="FFFFFF"/>
            </a:solidFill>
            <a:ln w="9525" cap="flat" cmpd="sng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  <a:effectLst>
              <a:outerShdw dist="35921" dir="2699999" algn="ctr" rotWithShape="0">
                <a:srgbClr val="808080"/>
              </a:outerShdw>
            </a:effectLst>
          </p:spPr>
          <p:txBody>
            <a:bodyPr/>
            <a:lstStyle/>
            <a:p>
              <a:endParaRPr lang="zh-CN" altLang="en-US">
                <a:latin typeface="Calibri"/>
              </a:endParaRPr>
            </a:p>
          </p:txBody>
        </p:sp>
        <p:sp>
          <p:nvSpPr>
            <p:cNvPr id="9225" name="Line 11"/>
            <p:cNvSpPr/>
            <p:nvPr/>
          </p:nvSpPr>
          <p:spPr>
            <a:xfrm flipV="1">
              <a:off x="12713" y="5613"/>
              <a:ext cx="627" cy="0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headEnd type="none" w="med" len="med"/>
              <a:tailEnd type="triangle" w="med" len="med"/>
            </a:ln>
            <a:effectLst>
              <a:outerShdw dist="35921" dir="2699999" algn="ctr" rotWithShape="0">
                <a:srgbClr val="808080"/>
              </a:outerShdw>
            </a:effectLst>
          </p:spPr>
          <p:txBody>
            <a:bodyPr/>
            <a:lstStyle/>
            <a:p/>
          </p:txBody>
        </p:sp>
        <p:sp>
          <p:nvSpPr>
            <p:cNvPr id="9226" name="Line 12"/>
            <p:cNvSpPr/>
            <p:nvPr/>
          </p:nvSpPr>
          <p:spPr>
            <a:xfrm flipH="1">
              <a:off x="9468" y="5628"/>
              <a:ext cx="882" cy="0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headEnd type="none" w="med" len="med"/>
              <a:tailEnd type="triangle" w="med" len="med"/>
            </a:ln>
            <a:effectLst>
              <a:outerShdw dist="35921" dir="2699999" algn="ctr" rotWithShape="0">
                <a:srgbClr val="808080"/>
              </a:outerShdw>
            </a:effectLst>
          </p:spPr>
          <p:txBody>
            <a:bodyPr/>
            <a:lstStyle/>
            <a:p/>
          </p:txBody>
        </p:sp>
        <p:sp>
          <p:nvSpPr>
            <p:cNvPr id="9227" name="Text Box 13"/>
            <p:cNvSpPr txBox="1"/>
            <p:nvPr/>
          </p:nvSpPr>
          <p:spPr>
            <a:xfrm>
              <a:off x="11170" y="3813"/>
              <a:ext cx="1814" cy="817"/>
            </a:xfrm>
            <a:prstGeom prst="rect">
              <a:avLst/>
            </a:prstGeom>
            <a:noFill/>
            <a:ln w="9525">
              <a:noFill/>
            </a:ln>
            <a:effectLst/>
          </p:spPr>
          <p:txBody>
            <a:bodyPr/>
            <a:lstStyle/>
            <a:p>
              <a:pPr algn="dist"/>
              <a:r>
                <a:rPr lang="en-US" altLang="zh-CN" sz="2200">
                  <a:latin typeface="黑体" panose="02010609060101010101" charset="-122"/>
                  <a:ea typeface="黑体" panose="02010609060101010101" charset="-122"/>
                </a:rPr>
                <a:t>I=2.1A</a:t>
              </a:r>
              <a:endParaRPr lang="en-US" altLang="zh-CN" sz="2200">
                <a:latin typeface="黑体" panose="02010609060101010101" charset="-122"/>
                <a:ea typeface="黑体" panose="02010609060101010101" charset="-122"/>
              </a:endParaRPr>
            </a:p>
          </p:txBody>
        </p:sp>
        <p:sp>
          <p:nvSpPr>
            <p:cNvPr id="9228" name="Text Box 14"/>
            <p:cNvSpPr txBox="1"/>
            <p:nvPr/>
          </p:nvSpPr>
          <p:spPr>
            <a:xfrm>
              <a:off x="10943" y="5290"/>
              <a:ext cx="1041" cy="677"/>
            </a:xfrm>
            <a:prstGeom prst="rect">
              <a:avLst/>
            </a:prstGeom>
            <a:noFill/>
            <a:ln w="9525">
              <a:noFill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2200">
                  <a:latin typeface="黑体" panose="02010609060101010101" charset="-122"/>
                  <a:ea typeface="黑体" panose="02010609060101010101" charset="-122"/>
                </a:rPr>
                <a:t>U=?</a:t>
              </a:r>
              <a:endParaRPr lang="en-US" altLang="zh-CN" sz="2200">
                <a:latin typeface="黑体" panose="02010609060101010101" charset="-122"/>
                <a:ea typeface="黑体" panose="02010609060101010101" charset="-122"/>
              </a:endParaRPr>
            </a:p>
          </p:txBody>
        </p:sp>
        <p:sp>
          <p:nvSpPr>
            <p:cNvPr id="9229" name="Text Box 15"/>
            <p:cNvSpPr txBox="1"/>
            <p:nvPr/>
          </p:nvSpPr>
          <p:spPr>
            <a:xfrm>
              <a:off x="9994" y="7718"/>
              <a:ext cx="2092" cy="677"/>
            </a:xfrm>
            <a:prstGeom prst="rect">
              <a:avLst/>
            </a:prstGeom>
            <a:noFill/>
            <a:ln w="9525">
              <a:noFill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2200">
                  <a:latin typeface="黑体" panose="02010609060101010101" charset="-122"/>
                  <a:ea typeface="黑体" panose="02010609060101010101" charset="-122"/>
                  <a:cs typeface="Times New Roman" panose="02020603050405020304" charset="0"/>
                </a:rPr>
                <a:t>R=0.1K</a:t>
              </a:r>
              <a:r>
                <a:rPr lang="en-US" altLang="zh-CN" sz="2200">
                  <a:latin typeface="黑体" panose="02010609060101010101" charset="-122"/>
                  <a:ea typeface="黑体" panose="02010609060101010101" charset="-122"/>
                </a:rPr>
                <a:t>Ω</a:t>
              </a:r>
              <a:endParaRPr lang="en-US" altLang="zh-CN" sz="2200">
                <a:latin typeface="黑体" panose="02010609060101010101" charset="-122"/>
                <a:ea typeface="黑体" panose="02010609060101010101" charset="-122"/>
              </a:endParaRPr>
            </a:p>
          </p:txBody>
        </p:sp>
      </p:grpSp>
      <p:sp>
        <p:nvSpPr>
          <p:cNvPr id="9230" name="Text Box 16"/>
          <p:cNvSpPr txBox="1"/>
          <p:nvPr/>
        </p:nvSpPr>
        <p:spPr>
          <a:xfrm>
            <a:off x="488633" y="2951798"/>
            <a:ext cx="5534025" cy="252793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lnSpc>
                <a:spcPts val="3800"/>
              </a:lnSpc>
              <a:spcBef>
                <a:spcPct val="0"/>
              </a:spcBef>
            </a:pPr>
            <a:r>
              <a:rPr lang="zh-CN" altLang="en-US" sz="2800">
                <a:solidFill>
                  <a:srgbClr val="CC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已知：</a:t>
            </a:r>
            <a:r>
              <a:rPr lang="en-US" altLang="zh-CN" sz="2800">
                <a:solidFill>
                  <a:srgbClr val="CC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I=2.1A</a:t>
            </a:r>
            <a:r>
              <a:rPr lang="zh-CN" altLang="en-US" sz="2800">
                <a:solidFill>
                  <a:srgbClr val="CC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，</a:t>
            </a:r>
            <a:r>
              <a:rPr lang="en-US" altLang="zh-CN" sz="2800">
                <a:solidFill>
                  <a:srgbClr val="CC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R=0.1KΩ=100Ω</a:t>
            </a:r>
            <a:endParaRPr lang="en-US" altLang="zh-CN" sz="2800">
              <a:solidFill>
                <a:srgbClr val="CC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>
              <a:lnSpc>
                <a:spcPts val="3800"/>
              </a:lnSpc>
              <a:spcBef>
                <a:spcPct val="0"/>
              </a:spcBef>
            </a:pPr>
            <a:r>
              <a:rPr lang="zh-CN" altLang="en-US" sz="2800">
                <a:solidFill>
                  <a:srgbClr val="CC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求：电压</a:t>
            </a:r>
            <a:r>
              <a:rPr lang="en-US" altLang="zh-CN" sz="2800">
                <a:solidFill>
                  <a:srgbClr val="CC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U=</a:t>
            </a:r>
            <a:r>
              <a:rPr lang="zh-CN" altLang="en-US" sz="2800">
                <a:solidFill>
                  <a:srgbClr val="CC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？</a:t>
            </a:r>
            <a:endParaRPr lang="zh-CN" altLang="en-US" sz="2800">
              <a:solidFill>
                <a:srgbClr val="CC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>
              <a:lnSpc>
                <a:spcPts val="3800"/>
              </a:lnSpc>
              <a:spcBef>
                <a:spcPct val="0"/>
              </a:spcBef>
            </a:pPr>
            <a:r>
              <a:rPr lang="zh-CN" altLang="en-US" sz="2800">
                <a:solidFill>
                  <a:srgbClr val="CC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解： 根据欧姆定律变形可得：</a:t>
            </a:r>
            <a:endParaRPr lang="zh-CN" altLang="en-US" sz="2800">
              <a:solidFill>
                <a:srgbClr val="CC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>
              <a:lnSpc>
                <a:spcPts val="3800"/>
              </a:lnSpc>
              <a:spcBef>
                <a:spcPct val="0"/>
              </a:spcBef>
            </a:pPr>
            <a:r>
              <a:rPr lang="zh-CN" altLang="en-US" sz="2800">
                <a:solidFill>
                  <a:srgbClr val="CC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     </a:t>
            </a:r>
            <a:r>
              <a:rPr lang="en-US" altLang="zh-CN" sz="2800">
                <a:solidFill>
                  <a:srgbClr val="CC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U=IR=2.1A×100Ω=210V</a:t>
            </a:r>
            <a:endParaRPr lang="en-US" altLang="zh-CN" sz="2800">
              <a:solidFill>
                <a:srgbClr val="CC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>
              <a:lnSpc>
                <a:spcPts val="3800"/>
              </a:lnSpc>
              <a:spcBef>
                <a:spcPct val="0"/>
              </a:spcBef>
            </a:pPr>
            <a:r>
              <a:rPr lang="zh-CN" altLang="en-US" sz="2800">
                <a:solidFill>
                  <a:srgbClr val="CC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答：加在电熨斗上的电压是</a:t>
            </a:r>
            <a:r>
              <a:rPr lang="en-US" altLang="zh-CN" sz="2800">
                <a:solidFill>
                  <a:srgbClr val="CC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210V</a:t>
            </a:r>
            <a:r>
              <a:rPr lang="zh-CN" altLang="en-US" sz="2800">
                <a:solidFill>
                  <a:srgbClr val="CC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。</a:t>
            </a:r>
            <a:endParaRPr lang="zh-CN" altLang="en-US" sz="2800">
              <a:solidFill>
                <a:srgbClr val="CC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3" name="文本框 24"/>
          <p:cNvSpPr txBox="1"/>
          <p:nvPr/>
        </p:nvSpPr>
        <p:spPr>
          <a:xfrm>
            <a:off x="284480" y="1014730"/>
            <a:ext cx="3220085" cy="58356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zh-CN" altLang="en-US" sz="3200">
                <a:solidFill>
                  <a:schemeClr val="accent1">
                    <a:lumMod val="50000"/>
                  </a:schemeClr>
                </a:solidFill>
                <a:latin typeface="微软雅黑" panose="020b0503020204020204" charset="-122"/>
                <a:ea typeface="微软雅黑"/>
                <a:sym typeface="+mn-ea"/>
              </a:rPr>
              <a:t>☆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</a:rPr>
              <a:t>巩固练习</a:t>
            </a:r>
            <a:endParaRPr lang="zh-CN" altLang="en-US" sz="3200">
              <a:latin typeface="黑体" panose="02010609060101010101" charset="-122"/>
              <a:ea typeface="黑体" panose="02010609060101010101" charset="-122"/>
            </a:endParaRPr>
          </a:p>
        </p:txBody>
      </p:sp>
    </p:spTree>
  </p:cSld>
  <p:clrMapOvr>
    <a:masterClrMapping/>
  </p:clrMapOvr>
  <mc:AlternateContent>
    <mc:Choice xmlns:p14="http://schemas.microsoft.com/office/powerpoint/2010/main" Requires="p14">
      <p:transition p14:dur="9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charRg st="0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 build="p"/>
      <p:bldP spid="923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0242" name="Text Box 4"/>
          <p:cNvSpPr txBox="1"/>
          <p:nvPr/>
        </p:nvSpPr>
        <p:spPr>
          <a:xfrm>
            <a:off x="371475" y="1679575"/>
            <a:ext cx="321945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欧姆定律的变形式</a:t>
            </a:r>
            <a:endParaRPr lang="zh-CN" altLang="en-US" sz="2800">
              <a:solidFill>
                <a:srgbClr val="FF0000"/>
              </a:solidFill>
              <a:latin typeface="黑体"/>
              <a:ea typeface="黑体" panose="02010609060101010101" charset="-122"/>
              <a:cs typeface="黑体"/>
            </a:endParaRPr>
          </a:p>
        </p:txBody>
      </p:sp>
      <p:grpSp>
        <p:nvGrpSpPr>
          <p:cNvPr id="3" name="组合 2"/>
          <p:cNvGrpSpPr/>
          <p:nvPr/>
        </p:nvGrpSpPr>
        <p:grpSpPr>
          <a:xfrm>
            <a:off x="1615123" y="3334703"/>
            <a:ext cx="3629342" cy="524827"/>
            <a:chOff x="2581" y="5638"/>
            <a:chExt cx="5715" cy="826"/>
          </a:xfrm>
        </p:grpSpPr>
        <p:sp>
          <p:nvSpPr>
            <p:cNvPr id="10243" name="Text Box 10"/>
            <p:cNvSpPr txBox="1"/>
            <p:nvPr/>
          </p:nvSpPr>
          <p:spPr>
            <a:xfrm>
              <a:off x="2581" y="5638"/>
              <a:ext cx="3630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2800">
                  <a:latin typeface="黑体" panose="02010609060101010101" charset="-122"/>
                  <a:ea typeface="黑体" panose="02010609060101010101" charset="-122"/>
                </a:rPr>
                <a:t>2.U=IR</a:t>
              </a:r>
              <a:endParaRPr lang="en-US" altLang="zh-CN" sz="2800">
                <a:latin typeface="黑体"/>
                <a:ea typeface="黑体" panose="02010609060101010101" charset="-122"/>
              </a:endParaRPr>
            </a:p>
          </p:txBody>
        </p:sp>
        <p:sp>
          <p:nvSpPr>
            <p:cNvPr id="10244" name="Text Box 11"/>
            <p:cNvSpPr txBox="1"/>
            <p:nvPr/>
          </p:nvSpPr>
          <p:spPr>
            <a:xfrm>
              <a:off x="5208" y="5642"/>
              <a:ext cx="3088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r>
                <a:rPr lang="zh-CN" altLang="en-US" sz="2800">
                  <a:solidFill>
                    <a:srgbClr val="FF0000"/>
                  </a:solidFill>
                  <a:latin typeface="黑体" panose="02010609060101010101" charset="-122"/>
                  <a:ea typeface="黑体" panose="02010609060101010101" charset="-122"/>
                </a:rPr>
                <a:t>（求电压）</a:t>
              </a:r>
              <a:endParaRPr lang="zh-CN" altLang="en-US" sz="2800">
                <a:solidFill>
                  <a:srgbClr val="FF0000"/>
                </a:solidFill>
                <a:latin typeface="黑体"/>
                <a:ea typeface="黑体" panose="02010609060101010101" charset="-122"/>
              </a:endParaRPr>
            </a:p>
          </p:txBody>
        </p:sp>
      </p:grpSp>
      <p:sp>
        <p:nvSpPr>
          <p:cNvPr id="10246" name="Text Box 14"/>
          <p:cNvSpPr txBox="1"/>
          <p:nvPr/>
        </p:nvSpPr>
        <p:spPr>
          <a:xfrm>
            <a:off x="371475" y="4089400"/>
            <a:ext cx="8258810" cy="16414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28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思考：有同学认为，由</a:t>
            </a:r>
            <a:r>
              <a:rPr lang="en-US" altLang="zh-CN" sz="28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R=U/I</a:t>
            </a:r>
            <a:r>
              <a:rPr lang="zh-CN" altLang="en-US" sz="28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可以表明，导体的电阻</a:t>
            </a:r>
            <a:r>
              <a:rPr lang="en-US" altLang="zh-CN" sz="28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R</a:t>
            </a:r>
            <a:r>
              <a:rPr lang="zh-CN" altLang="en-US" sz="28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跟它两端的电压成正比，跟电流成反比。这种说法正确吗？为什么？</a:t>
            </a:r>
            <a:endParaRPr lang="zh-CN" altLang="en-US" sz="2800">
              <a:solidFill>
                <a:schemeClr val="tx1"/>
              </a:solidFill>
              <a:latin typeface="黑体"/>
              <a:ea typeface="黑体" panose="02010609060101010101" charset="-122"/>
              <a:cs typeface="黑体"/>
            </a:endParaRPr>
          </a:p>
        </p:txBody>
      </p:sp>
      <p:grpSp>
        <p:nvGrpSpPr>
          <p:cNvPr id="4" name="组合 3"/>
          <p:cNvGrpSpPr/>
          <p:nvPr/>
        </p:nvGrpSpPr>
        <p:grpSpPr>
          <a:xfrm>
            <a:off x="1567180" y="2281555"/>
            <a:ext cx="3676650" cy="953770"/>
            <a:chOff x="2468" y="3593"/>
            <a:chExt cx="5790" cy="1502"/>
          </a:xfrm>
        </p:grpSpPr>
        <p:sp>
          <p:nvSpPr>
            <p:cNvPr id="10247" name="Text Box 14"/>
            <p:cNvSpPr txBox="1"/>
            <p:nvPr/>
          </p:nvSpPr>
          <p:spPr>
            <a:xfrm>
              <a:off x="3007" y="3933"/>
              <a:ext cx="2255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lstStyle/>
            <a:p>
              <a:r>
                <a:rPr lang="en-US" altLang="zh-CN" sz="2800">
                  <a:solidFill>
                    <a:srgbClr val="000000"/>
                  </a:solidFill>
                  <a:latin typeface="黑体" panose="02010609060101010101" charset="-122"/>
                  <a:ea typeface="黑体" panose="02010609060101010101" charset="-122"/>
                </a:rPr>
                <a:t>R=</a:t>
              </a:r>
              <a:endParaRPr lang="zh-CN" altLang="en-US" sz="2800">
                <a:solidFill>
                  <a:srgbClr val="000000"/>
                </a:solidFill>
                <a:latin typeface="黑体"/>
                <a:ea typeface="黑体" panose="02010609060101010101" charset="-122"/>
              </a:endParaRPr>
            </a:p>
          </p:txBody>
        </p:sp>
        <p:grpSp>
          <p:nvGrpSpPr>
            <p:cNvPr id="2" name="组合 1"/>
            <p:cNvGrpSpPr/>
            <p:nvPr/>
          </p:nvGrpSpPr>
          <p:grpSpPr>
            <a:xfrm>
              <a:off x="2468" y="3593"/>
              <a:ext cx="5791" cy="1502"/>
              <a:chOff x="2468" y="3593"/>
              <a:chExt cx="5791" cy="1502"/>
            </a:xfrm>
          </p:grpSpPr>
          <p:sp>
            <p:nvSpPr>
              <p:cNvPr id="10245" name="Text Box 12"/>
              <p:cNvSpPr txBox="1"/>
              <p:nvPr/>
            </p:nvSpPr>
            <p:spPr>
              <a:xfrm>
                <a:off x="5171" y="3867"/>
                <a:ext cx="3088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>
                <a:spAutoFit/>
              </a:bodyPr>
              <a:lstStyle/>
              <a:p>
                <a:r>
                  <a:rPr lang="zh-CN" altLang="en-US" sz="2800">
                    <a:solidFill>
                      <a:srgbClr val="FF0000"/>
                    </a:solidFill>
                    <a:latin typeface="黑体" panose="02010609060101010101" charset="-122"/>
                    <a:ea typeface="黑体" panose="02010609060101010101" charset="-122"/>
                  </a:rPr>
                  <a:t>（求电阻）</a:t>
                </a:r>
                <a:endParaRPr lang="zh-CN" altLang="en-US" sz="2800">
                  <a:solidFill>
                    <a:srgbClr val="FF0000"/>
                  </a:solidFill>
                  <a:latin typeface="黑体" panose="02010609060101010101" charset="-122"/>
                  <a:ea typeface="黑体" panose="02010609060101010101" charset="-122"/>
                </a:endParaRPr>
              </a:p>
            </p:txBody>
          </p:sp>
          <p:sp>
            <p:nvSpPr>
              <p:cNvPr id="10248" name="Line 15"/>
              <p:cNvSpPr/>
              <p:nvPr/>
            </p:nvSpPr>
            <p:spPr>
              <a:xfrm>
                <a:off x="3800" y="4273"/>
                <a:ext cx="1135" cy="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/>
            </p:txBody>
          </p:sp>
          <p:sp>
            <p:nvSpPr>
              <p:cNvPr id="10249" name="Text Box 18"/>
              <p:cNvSpPr txBox="1"/>
              <p:nvPr/>
            </p:nvSpPr>
            <p:spPr>
              <a:xfrm>
                <a:off x="4027" y="3593"/>
                <a:ext cx="600" cy="150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/>
              <a:p>
                <a:r>
                  <a:rPr lang="en-US" altLang="zh-CN" sz="2800">
                    <a:solidFill>
                      <a:srgbClr val="000000"/>
                    </a:solidFill>
                    <a:latin typeface="黑体" panose="02010609060101010101" charset="-122"/>
                    <a:ea typeface="黑体" panose="02010609060101010101" charset="-122"/>
                  </a:rPr>
                  <a:t>U</a:t>
                </a:r>
                <a:endParaRPr lang="en-US" altLang="zh-CN" sz="2800">
                  <a:solidFill>
                    <a:srgbClr val="000000"/>
                  </a:solidFill>
                  <a:latin typeface="黑体"/>
                  <a:ea typeface="黑体" panose="02010609060101010101" charset="-122"/>
                </a:endParaRPr>
              </a:p>
              <a:p>
                <a:endParaRPr lang="en-US" altLang="zh-CN" sz="2800">
                  <a:solidFill>
                    <a:srgbClr val="000000"/>
                  </a:solidFill>
                  <a:latin typeface="黑体" panose="02010609060101010101" charset="-122"/>
                  <a:ea typeface="黑体" panose="02010609060101010101" charset="-122"/>
                </a:endParaRPr>
              </a:p>
            </p:txBody>
          </p:sp>
          <p:sp>
            <p:nvSpPr>
              <p:cNvPr id="10250" name="Text Box 19"/>
              <p:cNvSpPr txBox="1"/>
              <p:nvPr/>
            </p:nvSpPr>
            <p:spPr>
              <a:xfrm>
                <a:off x="4075" y="4273"/>
                <a:ext cx="568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zh-CN" sz="2800">
                    <a:solidFill>
                      <a:srgbClr val="000000"/>
                    </a:solidFill>
                    <a:latin typeface="黑体" panose="02010609060101010101" charset="-122"/>
                    <a:ea typeface="黑体" panose="02010609060101010101" charset="-122"/>
                  </a:rPr>
                  <a:t>I</a:t>
                </a:r>
                <a:endParaRPr lang="en-US" altLang="zh-CN" sz="2800">
                  <a:solidFill>
                    <a:srgbClr val="000000"/>
                  </a:solidFill>
                  <a:latin typeface="黑体" panose="02010609060101010101" charset="-122"/>
                  <a:ea typeface="黑体" panose="02010609060101010101" charset="-122"/>
                </a:endParaRPr>
              </a:p>
            </p:txBody>
          </p:sp>
          <p:sp>
            <p:nvSpPr>
              <p:cNvPr id="10251" name="Text Box 20"/>
              <p:cNvSpPr txBox="1"/>
              <p:nvPr/>
            </p:nvSpPr>
            <p:spPr>
              <a:xfrm>
                <a:off x="2468" y="3968"/>
                <a:ext cx="848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zh-CN" sz="2800">
                    <a:solidFill>
                      <a:srgbClr val="000000"/>
                    </a:solidFill>
                    <a:latin typeface="黑体" panose="02010609060101010101" charset="-122"/>
                    <a:ea typeface="黑体" panose="02010609060101010101" charset="-122"/>
                  </a:rPr>
                  <a:t>1.</a:t>
                </a:r>
                <a:endParaRPr lang="en-US" altLang="zh-CN" sz="2800">
                  <a:solidFill>
                    <a:srgbClr val="000000"/>
                  </a:solidFill>
                  <a:latin typeface="黑体" panose="02010609060101010101" charset="-122"/>
                  <a:ea typeface="黑体" panose="02010609060101010101" charset="-122"/>
                </a:endParaRPr>
              </a:p>
            </p:txBody>
          </p:sp>
        </p:grpSp>
      </p:grpSp>
      <p:sp>
        <p:nvSpPr>
          <p:cNvPr id="6145" name="文本框 24"/>
          <p:cNvSpPr txBox="1"/>
          <p:nvPr/>
        </p:nvSpPr>
        <p:spPr>
          <a:xfrm>
            <a:off x="284480" y="1014730"/>
            <a:ext cx="2998470" cy="58356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zh-CN" altLang="en-US" sz="3200">
                <a:solidFill>
                  <a:schemeClr val="accent1">
                    <a:lumMod val="50000"/>
                  </a:schemeClr>
                </a:solidFill>
                <a:latin typeface="微软雅黑" panose="020b0503020204020204" charset="-122"/>
                <a:ea typeface="微软雅黑"/>
                <a:sym typeface="+mn-ea"/>
              </a:rPr>
              <a:t>☆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</a:rPr>
              <a:t>课堂探究</a:t>
            </a:r>
            <a:endParaRPr lang="zh-CN" altLang="en-US" sz="3200">
              <a:latin typeface="黑体" panose="02010609060101010101" charset="-122"/>
              <a:ea typeface="黑体" panose="02010609060101010101" charset="-122"/>
            </a:endParaRPr>
          </a:p>
        </p:txBody>
      </p:sp>
    </p:spTree>
  </p:cSld>
  <p:clrMapOvr>
    <a:masterClrMapping/>
  </p:clrMapOvr>
  <mc:AlternateContent>
    <mc:Choice xmlns:p14="http://schemas.microsoft.com/office/powerpoint/2010/main" Requires="p14">
      <p:transition p14:dur="9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  <p:bldP spid="1024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1266" name="Rectangle 3"/>
          <p:cNvSpPr>
            <a:spLocks noGrp="1"/>
          </p:cNvSpPr>
          <p:nvPr>
            <p:ph type="body"/>
          </p:nvPr>
        </p:nvSpPr>
        <p:spPr>
          <a:xfrm>
            <a:off x="353060" y="1703070"/>
            <a:ext cx="8207375" cy="1631315"/>
          </a:xfrm>
        </p:spPr>
        <p:txBody>
          <a:bodyPr vert="horz" wrap="square" anchor="t"/>
          <a:lstStyle/>
          <a:p>
            <a:pPr marL="0" indent="0">
              <a:lnSpc>
                <a:spcPct val="120000"/>
              </a:lnSpc>
              <a:spcBef>
                <a:spcPct val="0"/>
              </a:spcBef>
              <a:buNone/>
            </a:pPr>
            <a:r>
              <a:rPr lang="zh-CN" altLang="en-US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如果一段导体接在电路中与导体串联的电流表读数为</a:t>
            </a:r>
            <a:r>
              <a:rPr lang="en-US" altLang="zh-CN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0.9A</a:t>
            </a:r>
            <a:r>
              <a:rPr lang="zh-CN" altLang="en-US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，此时导体的电压为</a:t>
            </a:r>
            <a:r>
              <a:rPr lang="en-US" altLang="zh-CN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3.6V</a:t>
            </a:r>
            <a:r>
              <a:rPr lang="zh-CN" altLang="en-US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，若将导体两端的电压改为</a:t>
            </a:r>
            <a:r>
              <a:rPr lang="en-US" altLang="zh-CN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2.4V</a:t>
            </a:r>
            <a:r>
              <a:rPr lang="zh-CN" altLang="en-US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，那么电流表的示数应为 ？</a:t>
            </a:r>
            <a:endParaRPr lang="zh-CN" altLang="en-US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grpSp>
        <p:nvGrpSpPr>
          <p:cNvPr id="2" name="组合 1"/>
          <p:cNvGrpSpPr/>
          <p:nvPr/>
        </p:nvGrpSpPr>
        <p:grpSpPr>
          <a:xfrm>
            <a:off x="4686300" y="3439795"/>
            <a:ext cx="3670935" cy="1999615"/>
            <a:chOff x="7768" y="5778"/>
            <a:chExt cx="5781" cy="3149"/>
          </a:xfrm>
        </p:grpSpPr>
        <p:sp>
          <p:nvSpPr>
            <p:cNvPr id="11267" name="xjhzja29"/>
            <p:cNvSpPr/>
            <p:nvPr/>
          </p:nvSpPr>
          <p:spPr>
            <a:xfrm>
              <a:off x="7768" y="6103"/>
              <a:ext cx="5325" cy="2745"/>
            </a:xfrm>
            <a:prstGeom prst="rect">
              <a:avLst/>
            </a:prstGeom>
            <a:noFill/>
            <a:ln w="9525" cap="flat" cmpd="sng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  <a:effectLst>
              <a:outerShdw dist="35921" dir="2699999" algn="ctr" rotWithShape="0">
                <a:srgbClr val="808080"/>
              </a:outerShdw>
            </a:effectLst>
          </p:spPr>
          <p:txBody>
            <a:bodyPr/>
            <a:lstStyle/>
            <a:p>
              <a:endParaRPr lang="zh-CN" altLang="en-US">
                <a:latin typeface="Calibri"/>
              </a:endParaRPr>
            </a:p>
          </p:txBody>
        </p:sp>
        <p:grpSp>
          <p:nvGrpSpPr>
            <p:cNvPr id="11268" name="组合 11267"/>
            <p:cNvGrpSpPr/>
            <p:nvPr/>
          </p:nvGrpSpPr>
          <p:grpSpPr>
            <a:xfrm>
              <a:off x="9818" y="5778"/>
              <a:ext cx="275" cy="727"/>
              <a:chExt cx="315" cy="468"/>
            </a:xfrm>
          </p:grpSpPr>
          <p:sp>
            <p:nvSpPr>
              <p:cNvPr id="11269" name="Rectangle 7"/>
              <p:cNvSpPr/>
              <p:nvPr/>
            </p:nvSpPr>
            <p:spPr>
              <a:xfrm>
                <a:off x="0" y="0"/>
                <a:ext cx="315" cy="468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</a:ln>
              <a:effectLst>
                <a:outerShdw dist="35921" dir="2699999" algn="ctr" rotWithShape="0">
                  <a:srgbClr val="808080"/>
                </a:outerShdw>
              </a:effectLst>
            </p:spPr>
            <p:txBody>
              <a:bodyPr/>
              <a:lstStyle/>
              <a:p>
                <a:endParaRPr lang="zh-CN" altLang="en-US">
                  <a:latin typeface="Calibri"/>
                </a:endParaRPr>
              </a:p>
            </p:txBody>
          </p:sp>
          <p:sp>
            <p:nvSpPr>
              <p:cNvPr id="11270" name="Line 8"/>
              <p:cNvSpPr/>
              <p:nvPr/>
            </p:nvSpPr>
            <p:spPr>
              <a:xfrm flipH="1">
                <a:off x="0" y="80"/>
                <a:ext cx="0" cy="312"/>
              </a:xfrm>
              <a:prstGeom prst="line">
                <a:avLst/>
              </a:prstGeom>
              <a:ln w="19050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effectLst>
                <a:outerShdw dist="35921" dir="2699999" algn="ctr" rotWithShape="0">
                  <a:srgbClr val="808080"/>
                </a:outerShdw>
              </a:effectLst>
            </p:spPr>
            <p:txBody>
              <a:bodyPr/>
              <a:lstStyle/>
              <a:p/>
            </p:txBody>
          </p:sp>
          <p:sp>
            <p:nvSpPr>
              <p:cNvPr id="11271" name="Line 9"/>
              <p:cNvSpPr/>
              <p:nvPr/>
            </p:nvSpPr>
            <p:spPr>
              <a:xfrm flipH="1">
                <a:off x="315" y="0"/>
                <a:ext cx="0" cy="468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effectLst>
                <a:outerShdw dist="35921" dir="2699999" algn="ctr" rotWithShape="0">
                  <a:srgbClr val="808080"/>
                </a:outerShdw>
              </a:effectLst>
            </p:spPr>
            <p:txBody>
              <a:bodyPr/>
              <a:lstStyle/>
              <a:p/>
            </p:txBody>
          </p:sp>
        </p:grpSp>
        <p:sp>
          <p:nvSpPr>
            <p:cNvPr id="11272" name="xjhzja19"/>
            <p:cNvSpPr/>
            <p:nvPr/>
          </p:nvSpPr>
          <p:spPr>
            <a:xfrm>
              <a:off x="9723" y="8713"/>
              <a:ext cx="1015" cy="215"/>
            </a:xfrm>
            <a:prstGeom prst="rect">
              <a:avLst/>
            </a:prstGeom>
            <a:solidFill>
              <a:srgbClr val="FFFFFF"/>
            </a:solidFill>
            <a:ln w="9525" cap="flat" cmpd="sng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  <a:effectLst>
              <a:outerShdw dist="35921" dir="2699999" algn="ctr" rotWithShape="0">
                <a:srgbClr val="808080"/>
              </a:outerShdw>
            </a:effectLst>
          </p:spPr>
          <p:txBody>
            <a:bodyPr/>
            <a:lstStyle/>
            <a:p>
              <a:endParaRPr lang="zh-CN" altLang="en-US">
                <a:latin typeface="Calibri"/>
              </a:endParaRPr>
            </a:p>
          </p:txBody>
        </p:sp>
        <p:sp>
          <p:nvSpPr>
            <p:cNvPr id="11273" name="Oval 16"/>
            <p:cNvSpPr/>
            <p:nvPr/>
          </p:nvSpPr>
          <p:spPr>
            <a:xfrm>
              <a:off x="12643" y="7025"/>
              <a:ext cx="907" cy="908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pPr algn="ctr"/>
              <a:r>
                <a:rPr lang="en-US" altLang="zh-CN">
                  <a:latin typeface="Calibri"/>
                </a:rPr>
                <a:t>A</a:t>
              </a:r>
              <a:endParaRPr lang="en-US" altLang="zh-CN">
                <a:latin typeface="Calibri"/>
              </a:endParaRPr>
            </a:p>
          </p:txBody>
        </p:sp>
      </p:grpSp>
      <p:sp>
        <p:nvSpPr>
          <p:cNvPr id="11274" name="Text Box 17"/>
          <p:cNvSpPr txBox="1"/>
          <p:nvPr/>
        </p:nvSpPr>
        <p:spPr>
          <a:xfrm>
            <a:off x="777240" y="3711893"/>
            <a:ext cx="3529013" cy="1591310"/>
          </a:xfrm>
          <a:prstGeom prst="rect">
            <a:avLst/>
          </a:prstGeom>
          <a:noFill/>
          <a:ln w="9525" cap="flat" cmpd="sng">
            <a:noFill/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>
              <a:lnSpc>
                <a:spcPts val="3900"/>
              </a:lnSpc>
              <a:spcBef>
                <a:spcPct val="0"/>
              </a:spcBef>
            </a:pPr>
            <a:r>
              <a:rPr lang="zh-CN" altLang="en-US" sz="2800">
                <a:solidFill>
                  <a:srgbClr val="CC0000"/>
                </a:solidFill>
                <a:latin typeface="黑体" panose="02010609060101010101" charset="-122"/>
                <a:ea typeface="黑体" panose="02010609060101010101" charset="-122"/>
              </a:rPr>
              <a:t>欧姆定律公式各物理量要对应同一电路，同一时刻。</a:t>
            </a:r>
            <a:endParaRPr lang="zh-CN" altLang="en-US" sz="2800">
              <a:solidFill>
                <a:srgbClr val="CC0000"/>
              </a:solidFill>
              <a:latin typeface="黑体"/>
              <a:ea typeface="黑体" panose="02010609060101010101" charset="-122"/>
            </a:endParaRPr>
          </a:p>
        </p:txBody>
      </p:sp>
      <p:sp>
        <p:nvSpPr>
          <p:cNvPr id="6145" name="文本框 24"/>
          <p:cNvSpPr txBox="1"/>
          <p:nvPr/>
        </p:nvSpPr>
        <p:spPr>
          <a:xfrm>
            <a:off x="284480" y="1014730"/>
            <a:ext cx="2762885" cy="58356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zh-CN" altLang="en-US" sz="3200">
                <a:solidFill>
                  <a:schemeClr val="accent1">
                    <a:lumMod val="50000"/>
                  </a:schemeClr>
                </a:solidFill>
                <a:latin typeface="微软雅黑" panose="020b0503020204020204" charset="-122"/>
                <a:ea typeface="微软雅黑"/>
                <a:sym typeface="+mn-ea"/>
              </a:rPr>
              <a:t>☆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</a:rPr>
              <a:t>课堂探究</a:t>
            </a:r>
            <a:endParaRPr lang="zh-CN" altLang="en-US" sz="3200">
              <a:latin typeface="黑体" panose="02010609060101010101" charset="-122"/>
              <a:ea typeface="黑体" panose="02010609060101010101" charset="-122"/>
            </a:endParaRPr>
          </a:p>
        </p:txBody>
      </p:sp>
    </p:spTree>
  </p:cSld>
  <p:clrMapOvr>
    <a:masterClrMapping/>
  </p:clrMapOvr>
  <mc:AlternateContent>
    <mc:Choice xmlns:p14="http://schemas.microsoft.com/office/powerpoint/2010/main" Requires="p14">
      <p:transition p14:dur="9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2290" name="Text Box 4"/>
          <p:cNvSpPr txBox="1"/>
          <p:nvPr/>
        </p:nvSpPr>
        <p:spPr>
          <a:xfrm>
            <a:off x="300355" y="1652905"/>
            <a:ext cx="3057525" cy="524510"/>
          </a:xfrm>
          <a:prstGeom prst="rect">
            <a:avLst/>
          </a:prstGeom>
          <a:noFill/>
          <a:ln w="9525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336699">
                    <a:alpha val="100000"/>
                  </a:srgbClr>
                </a:solidFill>
              </a14:hiddenFill>
            </a:ext>
          </a:extLst>
        </p:spPr>
        <p:txBody>
          <a:bodyPr wrap="square" lIns="90170" tIns="46990" rIns="90170" bIns="46990">
            <a:spAutoFit/>
          </a:bodyPr>
          <a:lstStyle/>
          <a:p>
            <a:r>
              <a:rPr lang="zh-CN" altLang="en-US" sz="28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</a:rPr>
              <a:t>电阻的串联与并联</a:t>
            </a:r>
            <a:endParaRPr lang="zh-CN" altLang="en-US" sz="2800">
              <a:solidFill>
                <a:srgbClr val="FF0000"/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12291" name="Rectangle 5"/>
          <p:cNvSpPr/>
          <p:nvPr/>
        </p:nvSpPr>
        <p:spPr>
          <a:xfrm>
            <a:off x="300355" y="2177415"/>
            <a:ext cx="8562975" cy="2152015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>
              <a:lnSpc>
                <a:spcPct val="120000"/>
              </a:lnSpc>
              <a:spcBef>
                <a:spcPct val="20000"/>
              </a:spcBef>
            </a:pPr>
            <a:r>
              <a:rPr lang="zh-CN" altLang="en-US" sz="28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思考：如果两个电阻</a:t>
            </a:r>
            <a:r>
              <a:rPr lang="en-US" altLang="zh-CN" sz="28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R</a:t>
            </a:r>
            <a:r>
              <a:rPr lang="en-US" altLang="zh-CN" sz="2800" baseline="-250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1</a:t>
            </a:r>
            <a:r>
              <a:rPr lang="zh-CN" altLang="en-US" sz="28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、</a:t>
            </a:r>
            <a:r>
              <a:rPr lang="en-US" altLang="zh-CN" sz="28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R</a:t>
            </a:r>
            <a:r>
              <a:rPr lang="en-US" altLang="zh-CN" sz="2800" baseline="-250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2</a:t>
            </a:r>
            <a:r>
              <a:rPr lang="zh-CN" altLang="en-US" sz="28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串联接在电压为</a:t>
            </a:r>
            <a:r>
              <a:rPr lang="en-US" altLang="zh-CN" sz="28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U</a:t>
            </a:r>
            <a:r>
              <a:rPr lang="zh-CN" altLang="en-US" sz="28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的电源中。若用一个电阻代替这两个电阻，并使电路中的电流保持不变，则这个电阻为多大？如果这两个电阻是并联那又用多大的电阻代替呢？ </a:t>
            </a:r>
            <a:endParaRPr lang="zh-CN" altLang="en-US" sz="280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grpSp>
        <p:nvGrpSpPr>
          <p:cNvPr id="2" name="组合 1"/>
          <p:cNvGrpSpPr/>
          <p:nvPr/>
        </p:nvGrpSpPr>
        <p:grpSpPr>
          <a:xfrm>
            <a:off x="1226820" y="4329430"/>
            <a:ext cx="6264275" cy="1640205"/>
            <a:chOff x="1530" y="6970"/>
            <a:chExt cx="9865" cy="2583"/>
          </a:xfrm>
        </p:grpSpPr>
        <p:grpSp>
          <p:nvGrpSpPr>
            <p:cNvPr id="12292" name="组合 12291"/>
            <p:cNvGrpSpPr/>
            <p:nvPr/>
          </p:nvGrpSpPr>
          <p:grpSpPr>
            <a:xfrm>
              <a:off x="1530" y="6993"/>
              <a:ext cx="4853" cy="2560"/>
              <a:chExt cx="1941" cy="1024"/>
            </a:xfrm>
          </p:grpSpPr>
          <p:grpSp>
            <p:nvGrpSpPr>
              <p:cNvPr id="12293" name="组合 12292"/>
              <p:cNvGrpSpPr/>
              <p:nvPr/>
            </p:nvGrpSpPr>
            <p:grpSpPr>
              <a:xfrm>
                <a:off x="0" y="0"/>
                <a:ext cx="1941" cy="1024"/>
                <a:chExt cx="1941" cy="1024"/>
              </a:xfrm>
            </p:grpSpPr>
            <p:sp>
              <p:nvSpPr>
                <p:cNvPr id="12294" name="Line 8"/>
                <p:cNvSpPr/>
                <p:nvPr/>
              </p:nvSpPr>
              <p:spPr>
                <a:xfrm flipH="1">
                  <a:off x="990" y="0"/>
                  <a:ext cx="0" cy="236"/>
                </a:xfrm>
                <a:prstGeom prst="line">
                  <a:avLst/>
                </a:prstGeom>
                <a:ln w="571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lstStyle/>
                <a:p/>
              </p:txBody>
            </p:sp>
            <p:sp>
              <p:nvSpPr>
                <p:cNvPr id="12295" name="Line 9"/>
                <p:cNvSpPr/>
                <p:nvPr/>
              </p:nvSpPr>
              <p:spPr>
                <a:xfrm flipH="1">
                  <a:off x="1125" y="47"/>
                  <a:ext cx="0" cy="95"/>
                </a:xfrm>
                <a:prstGeom prst="line">
                  <a:avLst/>
                </a:prstGeom>
                <a:ln w="571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lstStyle/>
                <a:p/>
              </p:txBody>
            </p:sp>
            <p:sp>
              <p:nvSpPr>
                <p:cNvPr id="12296" name="Rectangle 11"/>
                <p:cNvSpPr/>
                <p:nvPr/>
              </p:nvSpPr>
              <p:spPr>
                <a:xfrm>
                  <a:off x="1216" y="860"/>
                  <a:ext cx="472" cy="142"/>
                </a:xfrm>
                <a:prstGeom prst="rect">
                  <a:avLst/>
                </a:prstGeom>
                <a:solidFill>
                  <a:schemeClr val="accent2"/>
                </a:solidFill>
                <a:ln w="57150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lang="zh-CN" altLang="en-US">
                    <a:latin typeface="Calibri"/>
                  </a:endParaRPr>
                </a:p>
              </p:txBody>
            </p:sp>
            <p:sp>
              <p:nvSpPr>
                <p:cNvPr id="12297" name="Rectangle 12"/>
                <p:cNvSpPr/>
                <p:nvPr/>
              </p:nvSpPr>
              <p:spPr>
                <a:xfrm>
                  <a:off x="263" y="882"/>
                  <a:ext cx="473" cy="142"/>
                </a:xfrm>
                <a:prstGeom prst="rect">
                  <a:avLst/>
                </a:prstGeom>
                <a:solidFill>
                  <a:schemeClr val="accent2"/>
                </a:solidFill>
                <a:ln w="57150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lang="zh-CN" altLang="en-US">
                    <a:latin typeface="Calibri"/>
                  </a:endParaRPr>
                </a:p>
              </p:txBody>
            </p:sp>
            <p:sp>
              <p:nvSpPr>
                <p:cNvPr id="12298" name="Line 13"/>
                <p:cNvSpPr/>
                <p:nvPr/>
              </p:nvSpPr>
              <p:spPr>
                <a:xfrm>
                  <a:off x="762" y="951"/>
                  <a:ext cx="454" cy="0"/>
                </a:xfrm>
                <a:prstGeom prst="line">
                  <a:avLst/>
                </a:prstGeom>
                <a:ln w="571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lstStyle/>
                <a:p/>
              </p:txBody>
            </p:sp>
            <p:sp>
              <p:nvSpPr>
                <p:cNvPr id="12299" name="Line 14"/>
                <p:cNvSpPr/>
                <p:nvPr/>
              </p:nvSpPr>
              <p:spPr>
                <a:xfrm>
                  <a:off x="9" y="929"/>
                  <a:ext cx="263" cy="22"/>
                </a:xfrm>
                <a:prstGeom prst="line">
                  <a:avLst/>
                </a:prstGeom>
                <a:ln w="571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lstStyle/>
                <a:p/>
              </p:txBody>
            </p:sp>
            <p:sp>
              <p:nvSpPr>
                <p:cNvPr id="12300" name="Line 15"/>
                <p:cNvSpPr/>
                <p:nvPr/>
              </p:nvSpPr>
              <p:spPr>
                <a:xfrm flipH="1">
                  <a:off x="0" y="125"/>
                  <a:ext cx="0" cy="804"/>
                </a:xfrm>
                <a:prstGeom prst="line">
                  <a:avLst/>
                </a:prstGeom>
                <a:ln w="571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lstStyle/>
                <a:p/>
              </p:txBody>
            </p:sp>
            <p:sp>
              <p:nvSpPr>
                <p:cNvPr id="12301" name="Line 16"/>
                <p:cNvSpPr/>
                <p:nvPr/>
              </p:nvSpPr>
              <p:spPr>
                <a:xfrm>
                  <a:off x="1" y="134"/>
                  <a:ext cx="135" cy="0"/>
                </a:xfrm>
                <a:prstGeom prst="line">
                  <a:avLst/>
                </a:prstGeom>
                <a:ln w="571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lstStyle/>
                <a:p/>
              </p:txBody>
            </p:sp>
            <p:sp>
              <p:nvSpPr>
                <p:cNvPr id="12302" name="Oval 17"/>
                <p:cNvSpPr/>
                <p:nvPr/>
              </p:nvSpPr>
              <p:spPr>
                <a:xfrm>
                  <a:off x="59" y="78"/>
                  <a:ext cx="68" cy="47"/>
                </a:xfrm>
                <a:prstGeom prst="ellipse">
                  <a:avLst/>
                </a:prstGeom>
                <a:solidFill>
                  <a:srgbClr val="000000"/>
                </a:solidFill>
                <a:ln w="571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lang="zh-CN" altLang="en-US">
                    <a:latin typeface="Calibri"/>
                  </a:endParaRPr>
                </a:p>
              </p:txBody>
            </p:sp>
            <p:sp>
              <p:nvSpPr>
                <p:cNvPr id="12303" name="Line 18"/>
                <p:cNvSpPr/>
                <p:nvPr/>
              </p:nvSpPr>
              <p:spPr>
                <a:xfrm flipV="1">
                  <a:off x="106" y="31"/>
                  <a:ext cx="202" cy="47"/>
                </a:xfrm>
                <a:prstGeom prst="line">
                  <a:avLst/>
                </a:prstGeom>
                <a:ln w="571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lstStyle/>
                <a:p/>
              </p:txBody>
            </p:sp>
            <p:sp>
              <p:nvSpPr>
                <p:cNvPr id="12304" name="Line 19"/>
                <p:cNvSpPr/>
                <p:nvPr/>
              </p:nvSpPr>
              <p:spPr>
                <a:xfrm>
                  <a:off x="270" y="125"/>
                  <a:ext cx="719" cy="11"/>
                </a:xfrm>
                <a:prstGeom prst="line">
                  <a:avLst/>
                </a:prstGeom>
                <a:ln w="571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lstStyle/>
                <a:p/>
              </p:txBody>
            </p:sp>
            <p:sp>
              <p:nvSpPr>
                <p:cNvPr id="12305" name="Line 20"/>
                <p:cNvSpPr/>
                <p:nvPr/>
              </p:nvSpPr>
              <p:spPr>
                <a:xfrm flipH="1">
                  <a:off x="1909" y="107"/>
                  <a:ext cx="0" cy="827"/>
                </a:xfrm>
                <a:prstGeom prst="line">
                  <a:avLst/>
                </a:prstGeom>
                <a:ln w="571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lstStyle/>
                <a:p/>
              </p:txBody>
            </p:sp>
            <p:sp>
              <p:nvSpPr>
                <p:cNvPr id="12306" name="Line 21"/>
                <p:cNvSpPr/>
                <p:nvPr/>
              </p:nvSpPr>
              <p:spPr>
                <a:xfrm>
                  <a:off x="1669" y="934"/>
                  <a:ext cx="240" cy="0"/>
                </a:xfrm>
                <a:prstGeom prst="line">
                  <a:avLst/>
                </a:prstGeom>
                <a:ln w="571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lstStyle/>
                <a:p/>
              </p:txBody>
            </p:sp>
            <p:sp>
              <p:nvSpPr>
                <p:cNvPr id="12307" name="Line 27"/>
                <p:cNvSpPr/>
                <p:nvPr/>
              </p:nvSpPr>
              <p:spPr>
                <a:xfrm flipV="1">
                  <a:off x="1125" y="89"/>
                  <a:ext cx="816" cy="1"/>
                </a:xfrm>
                <a:prstGeom prst="line">
                  <a:avLst/>
                </a:prstGeom>
                <a:ln w="571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lstStyle/>
                <a:p/>
              </p:txBody>
            </p:sp>
          </p:grpSp>
          <p:sp>
            <p:nvSpPr>
              <p:cNvPr id="12308" name="Text Box 51"/>
              <p:cNvSpPr txBox="1"/>
              <p:nvPr/>
            </p:nvSpPr>
            <p:spPr>
              <a:xfrm>
                <a:off x="363" y="452"/>
                <a:ext cx="354" cy="327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zh-CN" sz="2800" b="1">
                    <a:latin typeface="Calibri"/>
                  </a:rPr>
                  <a:t>R</a:t>
                </a:r>
                <a:r>
                  <a:rPr lang="en-US" altLang="zh-CN" sz="2800" b="1" baseline="-25000">
                    <a:latin typeface="Calibri"/>
                  </a:rPr>
                  <a:t>1</a:t>
                </a:r>
                <a:endParaRPr lang="en-US" altLang="zh-CN" sz="2800" b="1" baseline="-25000">
                  <a:latin typeface="Calibri"/>
                </a:endParaRPr>
              </a:p>
            </p:txBody>
          </p:sp>
          <p:sp>
            <p:nvSpPr>
              <p:cNvPr id="12309" name="Text Box 52"/>
              <p:cNvSpPr txBox="1"/>
              <p:nvPr/>
            </p:nvSpPr>
            <p:spPr>
              <a:xfrm>
                <a:off x="1270" y="452"/>
                <a:ext cx="354" cy="327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zh-CN" sz="2800" b="1">
                    <a:latin typeface="Calibri"/>
                  </a:rPr>
                  <a:t>R</a:t>
                </a:r>
                <a:r>
                  <a:rPr lang="en-US" altLang="zh-CN" sz="2800" b="1" baseline="-25000">
                    <a:latin typeface="Calibri"/>
                  </a:rPr>
                  <a:t>2</a:t>
                </a:r>
                <a:endParaRPr lang="en-US" altLang="zh-CN" sz="2800" b="1" baseline="-25000">
                  <a:latin typeface="Calibri"/>
                </a:endParaRPr>
              </a:p>
            </p:txBody>
          </p:sp>
        </p:grpSp>
        <p:grpSp>
          <p:nvGrpSpPr>
            <p:cNvPr id="12310" name="组合 12309"/>
            <p:cNvGrpSpPr/>
            <p:nvPr/>
          </p:nvGrpSpPr>
          <p:grpSpPr>
            <a:xfrm>
              <a:off x="7995" y="6970"/>
              <a:ext cx="3400" cy="2540"/>
              <a:chExt cx="1360" cy="1016"/>
            </a:xfrm>
          </p:grpSpPr>
          <p:grpSp>
            <p:nvGrpSpPr>
              <p:cNvPr id="12311" name="组合 12310"/>
              <p:cNvGrpSpPr/>
              <p:nvPr/>
            </p:nvGrpSpPr>
            <p:grpSpPr>
              <a:xfrm>
                <a:off x="0" y="0"/>
                <a:ext cx="1360" cy="1016"/>
                <a:chExt cx="1360" cy="1016"/>
              </a:xfrm>
            </p:grpSpPr>
            <p:sp>
              <p:nvSpPr>
                <p:cNvPr id="12312" name="Line 30"/>
                <p:cNvSpPr/>
                <p:nvPr/>
              </p:nvSpPr>
              <p:spPr>
                <a:xfrm flipH="1">
                  <a:off x="659" y="0"/>
                  <a:ext cx="0" cy="244"/>
                </a:xfrm>
                <a:prstGeom prst="line">
                  <a:avLst/>
                </a:prstGeom>
                <a:ln w="571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lstStyle/>
                <a:p/>
              </p:txBody>
            </p:sp>
            <p:sp>
              <p:nvSpPr>
                <p:cNvPr id="12313" name="Line 31"/>
                <p:cNvSpPr/>
                <p:nvPr/>
              </p:nvSpPr>
              <p:spPr>
                <a:xfrm flipH="1">
                  <a:off x="791" y="49"/>
                  <a:ext cx="0" cy="97"/>
                </a:xfrm>
                <a:prstGeom prst="line">
                  <a:avLst/>
                </a:prstGeom>
                <a:ln w="571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lstStyle/>
                <a:p/>
              </p:txBody>
            </p:sp>
            <p:sp>
              <p:nvSpPr>
                <p:cNvPr id="12314" name="Line 32"/>
                <p:cNvSpPr/>
                <p:nvPr/>
              </p:nvSpPr>
              <p:spPr>
                <a:xfrm flipV="1">
                  <a:off x="791" y="79"/>
                  <a:ext cx="569" cy="18"/>
                </a:xfrm>
                <a:prstGeom prst="line">
                  <a:avLst/>
                </a:prstGeom>
                <a:ln w="571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lstStyle/>
                <a:p/>
              </p:txBody>
            </p:sp>
            <p:sp>
              <p:nvSpPr>
                <p:cNvPr id="12315" name="Rectangle 33"/>
                <p:cNvSpPr/>
                <p:nvPr/>
              </p:nvSpPr>
              <p:spPr>
                <a:xfrm>
                  <a:off x="357" y="869"/>
                  <a:ext cx="463" cy="147"/>
                </a:xfrm>
                <a:prstGeom prst="rect">
                  <a:avLst/>
                </a:prstGeom>
                <a:solidFill>
                  <a:schemeClr val="accent2"/>
                </a:solidFill>
                <a:ln w="57150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lang="zh-CN" altLang="en-US">
                    <a:latin typeface="Calibri"/>
                  </a:endParaRPr>
                </a:p>
              </p:txBody>
            </p:sp>
            <p:sp>
              <p:nvSpPr>
                <p:cNvPr id="12316" name="Line 34"/>
                <p:cNvSpPr/>
                <p:nvPr/>
              </p:nvSpPr>
              <p:spPr>
                <a:xfrm flipV="1">
                  <a:off x="810" y="914"/>
                  <a:ext cx="545" cy="0"/>
                </a:xfrm>
                <a:prstGeom prst="line">
                  <a:avLst/>
                </a:prstGeom>
                <a:ln w="571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lstStyle/>
                <a:p/>
              </p:txBody>
            </p:sp>
            <p:sp>
              <p:nvSpPr>
                <p:cNvPr id="12317" name="Line 35"/>
                <p:cNvSpPr/>
                <p:nvPr/>
              </p:nvSpPr>
              <p:spPr>
                <a:xfrm flipV="1">
                  <a:off x="0" y="914"/>
                  <a:ext cx="357" cy="14"/>
                </a:xfrm>
                <a:prstGeom prst="line">
                  <a:avLst/>
                </a:prstGeom>
                <a:ln w="571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lstStyle/>
                <a:p/>
              </p:txBody>
            </p:sp>
            <p:sp>
              <p:nvSpPr>
                <p:cNvPr id="12318" name="Line 36"/>
                <p:cNvSpPr/>
                <p:nvPr/>
              </p:nvSpPr>
              <p:spPr>
                <a:xfrm flipH="1">
                  <a:off x="0" y="97"/>
                  <a:ext cx="0" cy="831"/>
                </a:xfrm>
                <a:prstGeom prst="line">
                  <a:avLst/>
                </a:prstGeom>
                <a:ln w="571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lstStyle/>
                <a:p/>
              </p:txBody>
            </p:sp>
            <p:sp>
              <p:nvSpPr>
                <p:cNvPr id="12319" name="Line 37"/>
                <p:cNvSpPr/>
                <p:nvPr/>
              </p:nvSpPr>
              <p:spPr>
                <a:xfrm>
                  <a:off x="0" y="97"/>
                  <a:ext cx="132" cy="0"/>
                </a:xfrm>
                <a:prstGeom prst="line">
                  <a:avLst/>
                </a:prstGeom>
                <a:ln w="571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lstStyle/>
                <a:p/>
              </p:txBody>
            </p:sp>
            <p:sp>
              <p:nvSpPr>
                <p:cNvPr id="12320" name="Oval 38"/>
                <p:cNvSpPr/>
                <p:nvPr/>
              </p:nvSpPr>
              <p:spPr>
                <a:xfrm>
                  <a:off x="132" y="49"/>
                  <a:ext cx="66" cy="48"/>
                </a:xfrm>
                <a:prstGeom prst="ellipse">
                  <a:avLst/>
                </a:prstGeom>
                <a:solidFill>
                  <a:srgbClr val="000000"/>
                </a:solidFill>
                <a:ln w="571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lang="zh-CN" altLang="en-US">
                    <a:latin typeface="Calibri"/>
                  </a:endParaRPr>
                </a:p>
              </p:txBody>
            </p:sp>
            <p:sp>
              <p:nvSpPr>
                <p:cNvPr id="12321" name="Line 39"/>
                <p:cNvSpPr/>
                <p:nvPr/>
              </p:nvSpPr>
              <p:spPr>
                <a:xfrm flipV="1">
                  <a:off x="198" y="0"/>
                  <a:ext cx="197" cy="49"/>
                </a:xfrm>
                <a:prstGeom prst="line">
                  <a:avLst/>
                </a:prstGeom>
                <a:ln w="571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lstStyle/>
                <a:p/>
              </p:txBody>
            </p:sp>
            <p:sp>
              <p:nvSpPr>
                <p:cNvPr id="12322" name="Line 40"/>
                <p:cNvSpPr/>
                <p:nvPr/>
              </p:nvSpPr>
              <p:spPr>
                <a:xfrm>
                  <a:off x="395" y="97"/>
                  <a:ext cx="264" cy="0"/>
                </a:xfrm>
                <a:prstGeom prst="line">
                  <a:avLst/>
                </a:prstGeom>
                <a:ln w="571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lstStyle/>
                <a:p/>
              </p:txBody>
            </p:sp>
            <p:sp>
              <p:nvSpPr>
                <p:cNvPr id="12323" name="Line 41"/>
                <p:cNvSpPr/>
                <p:nvPr/>
              </p:nvSpPr>
              <p:spPr>
                <a:xfrm flipH="1">
                  <a:off x="1355" y="98"/>
                  <a:ext cx="0" cy="853"/>
                </a:xfrm>
                <a:prstGeom prst="line">
                  <a:avLst/>
                </a:prstGeom>
                <a:ln w="571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lstStyle/>
                <a:p/>
              </p:txBody>
            </p:sp>
          </p:grpSp>
          <p:sp>
            <p:nvSpPr>
              <p:cNvPr id="12324" name="Text Box 53"/>
              <p:cNvSpPr txBox="1"/>
              <p:nvPr/>
            </p:nvSpPr>
            <p:spPr>
              <a:xfrm>
                <a:off x="362" y="506"/>
                <a:ext cx="278" cy="327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zh-CN" sz="2800" b="1">
                    <a:latin typeface="Calibri"/>
                  </a:rPr>
                  <a:t>R</a:t>
                </a:r>
                <a:endParaRPr lang="en-US" altLang="zh-CN" sz="2800" b="1" baseline="-25000">
                  <a:latin typeface="Calibri"/>
                </a:endParaRPr>
              </a:p>
            </p:txBody>
          </p:sp>
        </p:grpSp>
      </p:grpSp>
      <p:sp>
        <p:nvSpPr>
          <p:cNvPr id="6145" name="文本框 24"/>
          <p:cNvSpPr txBox="1"/>
          <p:nvPr/>
        </p:nvSpPr>
        <p:spPr>
          <a:xfrm>
            <a:off x="284480" y="1014730"/>
            <a:ext cx="2872740" cy="58356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zh-CN" altLang="en-US" sz="3200">
                <a:solidFill>
                  <a:schemeClr val="accent1">
                    <a:lumMod val="50000"/>
                  </a:schemeClr>
                </a:solidFill>
                <a:latin typeface="微软雅黑" panose="020b0503020204020204" charset="-122"/>
                <a:ea typeface="微软雅黑"/>
                <a:sym typeface="+mn-ea"/>
              </a:rPr>
              <a:t>☆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</a:rPr>
              <a:t>课堂探究</a:t>
            </a:r>
            <a:endParaRPr lang="zh-CN" altLang="en-US" sz="3200">
              <a:latin typeface="黑体" panose="02010609060101010101" charset="-122"/>
              <a:ea typeface="黑体" panose="02010609060101010101" charset="-122"/>
            </a:endParaRPr>
          </a:p>
        </p:txBody>
      </p:sp>
    </p:spTree>
  </p:cSld>
  <p:clrMapOvr>
    <a:masterClrMapping/>
  </p:clrMapOvr>
  <mc:AlternateContent>
    <mc:Choice xmlns:p14="http://schemas.microsoft.com/office/powerpoint/2010/main" Requires="p14">
      <p:transition p14:dur="9"/>
    </mc:Choice>
    <mc:Fallback>
      <p:transition/>
    </mc:Fallback>
  </mc:AlternateContent>
  <p:timing/>
</p:sld>
</file>

<file path=ppt/tags/tag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1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1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1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1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2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3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3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3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3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3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3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4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4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5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7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INDEX" val="20205081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58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INDEX" val="20205081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5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6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6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62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COLOR_TYPE" val="1"/>
  <p:tag name="KSO_WM_TEMPLATE_INDEX" val="20205081"/>
  <p:tag name="KSO_WM_TEMPLATE_MASTER_TYPE" val="0"/>
  <p:tag name="KSO_WM_TEMPLATE_SUBCATEGORY" val="19"/>
  <p:tag name="KSO_WM_TEMPLATE_THUMBS_INDEX" val="1、4、7、12、13、14、15、16、17、18、20、24、25、28、33、36、40、43、44"/>
  <p:tag name="KSO_WM_UNIT_SHOW_EDIT_AREA_INDICATION" val="1"/>
</p:tagLst>
</file>

<file path=ppt/tags/tag63.xml><?xml version="1.0" encoding="utf-8"?>
<p:tagLst xmlns:p="http://schemas.openxmlformats.org/presentationml/2006/main">
  <p:tag name="KSO_WM_NO_TAGS_SHAPE_FLAG" val="1"/>
</p:tagLst>
</file>

<file path=ppt/tags/tag64.xml><?xml version="1.0" encoding="utf-8"?>
<p:tagLst xmlns:p="http://schemas.openxmlformats.org/presentationml/2006/main">
  <p:tag name="AS_NET" val="4.0.30319.42000"/>
  <p:tag name="AS_OS" val="Microsoft Windows NT 6.1.7601 Service Pack 1"/>
  <p:tag name="AS_RELEASE_DATE" val="2020.05.14"/>
  <p:tag name="AS_TITLE" val="Aspose.Slides for .NET 4.0 Client Profile"/>
  <p:tag name="AS_VERSION" val="20.5"/>
</p:tagLst>
</file>

<file path=ppt/tags/tag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heme/theme1.xml><?xml version="1.0" encoding="utf-8"?>
<a:theme xmlns:r="http://schemas.openxmlformats.org/officeDocument/2006/relationships" xmlns:a="http://schemas.openxmlformats.org/drawingml/2006/main" name="自定义设计方案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Arial"/>
      </a:majorFont>
      <a:minorFont>
        <a:latin typeface="Arial"/>
        <a:ea typeface="微软雅黑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Company/>
  <PresentationFormat>On-screen Show (4:3)</PresentationFormat>
  <Paragraphs>140</Paragraphs>
  <Slides>16</Slides>
  <Notes>0</Notes>
  <TotalTime>0</TotalTime>
  <HiddenSlides>0</HiddenSlides>
  <MMClips>0</MMClips>
  <ScaleCrop>0</ScaleCrop>
  <HeadingPairs>
    <vt:vector baseType="variant" size="6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baseType="lpstr" size="27">
      <vt:lpstr>Arial</vt:lpstr>
      <vt:lpstr>微软雅黑</vt:lpstr>
      <vt:lpstr>Wingdings</vt:lpstr>
      <vt:lpstr>Calibri Light</vt:lpstr>
      <vt:lpstr>Calibri</vt:lpstr>
      <vt:lpstr>黑体</vt:lpstr>
      <vt:lpstr>宋体</vt:lpstr>
      <vt:lpstr>Times New Roman</vt:lpstr>
      <vt:lpstr>Arial Black</vt:lpstr>
      <vt:lpstr>EU-B1X</vt:lpstr>
      <vt:lpstr>自定义设计方案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.NET</Application>
  <AppVersion>20.0500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creator>Administrator</dc:creator>
  <cp:lastModifiedBy>Administrator</cp:lastModifiedBy>
  <cp:revision>457</cp:revision>
  <dcterms:created xsi:type="dcterms:W3CDTF">2019-05-20T02:44:00Z</dcterms:created>
  <dcterms:modified xsi:type="dcterms:W3CDTF">2020-08-15T09:23:36Z</dcterms:modified>
</cp:coreProperties>
</file>

<file path=docProps/custom.xml><?xml version="1.0" encoding="utf-8"?>
<Properties xmlns:vt="http://schemas.openxmlformats.org/officeDocument/2006/docPropsVTypes" xmlns="http://schemas.openxmlformats.org/officeDocument/2006/custom-properties">
  <property fmtid="{D5CDD505-2E9C-101B-9397-08002B2CF9AE}" pid="2" name="KSOProductBuildVer">
    <vt:lpwstr>2052-11.1.0.9828</vt:lpwstr>
  </property>
</Properties>
</file>