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10" r:id="rId12"/>
    <p:sldId id="313" r:id="rId13"/>
    <p:sldId id="314" r:id="rId14"/>
    <p:sldId id="331" r:id="rId15"/>
    <p:sldId id="332" r:id="rId16"/>
    <p:sldId id="333" r:id="rId17"/>
    <p:sldId id="334" r:id="rId18"/>
    <p:sldId id="335" r:id="rId19"/>
    <p:sldId id="336" r:id="rId20"/>
    <p:sldId id="338" r:id="rId21"/>
    <p:sldId id="337" r:id="rId22"/>
    <p:sldId id="339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2142"/>
        <p:guide pos="3840"/>
        <p:guide pos="891"/>
        <p:guide pos="6790"/>
        <p:guide orient="horz" pos="3300"/>
        <p:guide orient="horz" pos="1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jpeg"/><Relationship Id="rId3" Type="http://schemas.openxmlformats.org/officeDocument/2006/relationships/hyperlink" Target="P92&#28436;&#31034;&#65306;&#20984;&#36879;&#38236;&#23545;&#20809;&#30340;&#20316;&#29992;.flv" TargetMode="External"/><Relationship Id="rId2" Type="http://schemas.openxmlformats.org/officeDocument/2006/relationships/image" Target="../media/image15.jpeg"/><Relationship Id="rId1" Type="http://schemas.openxmlformats.org/officeDocument/2006/relationships/hyperlink" Target="P92&#28436;&#31034;&#65306;&#20985;&#36879;&#38236;&#23545;&#20809;&#30340;&#20316;&#29992;.fl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3" Type="http://schemas.openxmlformats.org/officeDocument/2006/relationships/image" Target="../media/image20.png"/><Relationship Id="rId2" Type="http://schemas.openxmlformats.org/officeDocument/2006/relationships/image" Target="NULL" TargetMode="Externa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timg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8998585" y="1639570"/>
            <a:ext cx="2434590" cy="33191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7310" y="2006600"/>
            <a:ext cx="69615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主光轴：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通过两个球面球心的直线。(主轴)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7310" y="3205480"/>
            <a:ext cx="70719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光心：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光心是主光轴上的一点，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通过这点的光线穿过透镜时不改变方向。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13025" y="751840"/>
            <a:ext cx="705485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透镜对光的作用”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8" name="Picture 4" descr="E:\R八物上\第五章 透镜及其应用\8s51\jpg\0910400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905" y="1971675"/>
            <a:ext cx="4684395" cy="29324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30315" y="2047240"/>
            <a:ext cx="4835525" cy="2749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60000"/>
              </a:lnSpc>
            </a:pP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调整放大镜和纸的距离，纸上会出现一个很小、很亮的光斑。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31870" y="1033145"/>
            <a:ext cx="5338445" cy="645160"/>
          </a:xfrm>
          <a:prstGeom prst="rect">
            <a:avLst/>
          </a:prstGeom>
          <a:solidFill>
            <a:srgbClr val="A7EA65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探究两种透镜对光的作用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1420" y="2308225"/>
            <a:ext cx="9780270" cy="2233295"/>
            <a:chOff x="1892" y="3635"/>
            <a:chExt cx="15402" cy="3517"/>
          </a:xfrm>
        </p:grpSpPr>
        <p:pic>
          <p:nvPicPr>
            <p:cNvPr id="17410" name="Picture 2" descr="E:\R八物上\第五章 透镜及其应用\8s51\jpg\09204009.jpg">
              <a:hlinkClick r:id="rId1" action="ppaction://hlinkfile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9" y="3647"/>
              <a:ext cx="6325" cy="35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1" name="Picture 5" descr="E:\R八物上\第五章 透镜及其应用\8s51\jpg\09204008.jp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2" y="3635"/>
              <a:ext cx="6330" cy="34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84985" y="3535680"/>
            <a:ext cx="8528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2.让平面于透镜主轴的几束光射向凹透镜，观察光通过凸透镜后的偏折方向。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84985" y="2083435"/>
            <a:ext cx="8528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让平面于透镜主轴的几束光射向凸透镜，观察光通过凸透镜后的偏折方向。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73480" y="1052830"/>
            <a:ext cx="2438400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98345" y="2105660"/>
            <a:ext cx="864997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601345" algn="l" defTabSz="914400" rtl="0" eaLnBrk="1" fontAlgn="base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凸透镜对光有会聚作用，</a:t>
            </a:r>
            <a:r>
              <a:rPr kumimoji="1" lang="zh-CN" altLang="en-US" sz="320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凹透镜对光有发散作用。因此，凸透镜又叫做会聚透镜，凹透镜又叫做发散透镜。</a:t>
            </a:r>
            <a:endParaRPr kumimoji="1" lang="zh-CN" altLang="en-US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613025" y="751840"/>
            <a:ext cx="705485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焦点和焦距”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17905" y="1878965"/>
            <a:ext cx="4879975" cy="2987675"/>
            <a:chOff x="3065" y="2686"/>
            <a:chExt cx="12161" cy="6774"/>
          </a:xfrm>
        </p:grpSpPr>
        <p:sp>
          <p:nvSpPr>
            <p:cNvPr id="19464" name="Text Box 27"/>
            <p:cNvSpPr txBox="1"/>
            <p:nvPr/>
          </p:nvSpPr>
          <p:spPr>
            <a:xfrm>
              <a:off x="7158" y="4322"/>
              <a:ext cx="1247" cy="1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3200" i="1" dirty="0">
                  <a:solidFill>
                    <a:srgbClr val="CC009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O</a:t>
              </a:r>
              <a:endParaRPr lang="en-US" altLang="zh-CN" sz="3200" i="1" dirty="0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065" y="2686"/>
              <a:ext cx="12161" cy="6774"/>
              <a:chOff x="2847" y="2686"/>
              <a:chExt cx="12161" cy="677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847" y="2686"/>
                <a:ext cx="12161" cy="6774"/>
                <a:chOff x="1079" y="349"/>
                <a:chExt cx="12161" cy="677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278" y="1848"/>
                  <a:ext cx="11962" cy="2268"/>
                  <a:chOff x="1278" y="1848"/>
                  <a:chExt cx="11962" cy="2268"/>
                </a:xfrm>
              </p:grpSpPr>
              <p:sp>
                <p:nvSpPr>
                  <p:cNvPr id="19459" name="Line 6"/>
                  <p:cNvSpPr/>
                  <p:nvPr/>
                </p:nvSpPr>
                <p:spPr>
                  <a:xfrm>
                    <a:off x="1278" y="2865"/>
                    <a:ext cx="11962" cy="3"/>
                  </a:xfrm>
                  <a:prstGeom prst="line">
                    <a:avLst/>
                  </a:prstGeom>
                  <a:ln w="38100" cap="flat" cmpd="sng">
                    <a:solidFill>
                      <a:sysClr val="windowText" lastClr="000000"/>
                    </a:solidFill>
                    <a:prstDash val="lgDashDot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9" name="Text Box 28"/>
                  <p:cNvSpPr txBox="1"/>
                  <p:nvPr/>
                </p:nvSpPr>
                <p:spPr>
                  <a:xfrm>
                    <a:off x="9158" y="1848"/>
                    <a:ext cx="792" cy="13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en-US" altLang="zh-CN" sz="3200" i="1" dirty="0">
                        <a:solidFill>
                          <a:srgbClr val="0066CC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F</a:t>
                    </a:r>
                    <a:endParaRPr lang="en-US" altLang="zh-CN" sz="3200" i="1" dirty="0">
                      <a:solidFill>
                        <a:srgbClr val="0066CC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19470" name="Rectangle 49"/>
                  <p:cNvSpPr/>
                  <p:nvPr/>
                </p:nvSpPr>
                <p:spPr>
                  <a:xfrm>
                    <a:off x="11483" y="1955"/>
                    <a:ext cx="1650" cy="21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rgbClr val="0066CC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主轴</a:t>
                    </a:r>
                    <a:endParaRPr lang="zh-CN" altLang="en-US" dirty="0">
                      <a:solidFill>
                        <a:srgbClr val="0066CC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1079" y="349"/>
                  <a:ext cx="11055" cy="6774"/>
                  <a:chOff x="1220" y="315"/>
                  <a:chExt cx="11055" cy="6774"/>
                </a:xfrm>
              </p:grpSpPr>
              <p:grpSp>
                <p:nvGrpSpPr>
                  <p:cNvPr id="19458" name="Group 55"/>
                  <p:cNvGrpSpPr/>
                  <p:nvPr/>
                </p:nvGrpSpPr>
                <p:grpSpPr>
                  <a:xfrm>
                    <a:off x="6210" y="1168"/>
                    <a:ext cx="568" cy="3345"/>
                    <a:chOff x="2517" y="1141"/>
                    <a:chExt cx="136" cy="635"/>
                  </a:xfrm>
                </p:grpSpPr>
                <p:sp>
                  <p:nvSpPr>
                    <p:cNvPr id="19496" name="xjhgx2"/>
                    <p:cNvSpPr/>
                    <p:nvPr/>
                  </p:nvSpPr>
                  <p:spPr>
                    <a:xfrm>
                      <a:off x="2517" y="1141"/>
                      <a:ext cx="136" cy="6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620" h="4408">
                          <a:moveTo>
                            <a:pt x="310" y="0"/>
                          </a:moveTo>
                          <a:lnTo>
                            <a:pt x="237" y="270"/>
                          </a:lnTo>
                          <a:lnTo>
                            <a:pt x="175" y="542"/>
                          </a:lnTo>
                          <a:lnTo>
                            <a:pt x="121" y="816"/>
                          </a:lnTo>
                          <a:lnTo>
                            <a:pt x="78" y="1091"/>
                          </a:lnTo>
                          <a:lnTo>
                            <a:pt x="44" y="1368"/>
                          </a:lnTo>
                          <a:lnTo>
                            <a:pt x="19" y="1646"/>
                          </a:lnTo>
                          <a:lnTo>
                            <a:pt x="5" y="1925"/>
                          </a:lnTo>
                          <a:lnTo>
                            <a:pt x="0" y="2204"/>
                          </a:lnTo>
                          <a:lnTo>
                            <a:pt x="5" y="2483"/>
                          </a:lnTo>
                          <a:lnTo>
                            <a:pt x="19" y="2762"/>
                          </a:lnTo>
                          <a:lnTo>
                            <a:pt x="44" y="3040"/>
                          </a:lnTo>
                          <a:lnTo>
                            <a:pt x="78" y="3317"/>
                          </a:lnTo>
                          <a:lnTo>
                            <a:pt x="121" y="3592"/>
                          </a:lnTo>
                          <a:lnTo>
                            <a:pt x="175" y="3866"/>
                          </a:lnTo>
                          <a:lnTo>
                            <a:pt x="237" y="4138"/>
                          </a:lnTo>
                          <a:lnTo>
                            <a:pt x="310" y="4408"/>
                          </a:lnTo>
                          <a:lnTo>
                            <a:pt x="383" y="4138"/>
                          </a:lnTo>
                          <a:lnTo>
                            <a:pt x="445" y="3866"/>
                          </a:lnTo>
                          <a:lnTo>
                            <a:pt x="499" y="3592"/>
                          </a:lnTo>
                          <a:lnTo>
                            <a:pt x="542" y="3317"/>
                          </a:lnTo>
                          <a:lnTo>
                            <a:pt x="576" y="3040"/>
                          </a:lnTo>
                          <a:lnTo>
                            <a:pt x="601" y="2762"/>
                          </a:lnTo>
                          <a:lnTo>
                            <a:pt x="615" y="2483"/>
                          </a:lnTo>
                          <a:lnTo>
                            <a:pt x="620" y="2204"/>
                          </a:lnTo>
                          <a:lnTo>
                            <a:pt x="615" y="1925"/>
                          </a:lnTo>
                          <a:lnTo>
                            <a:pt x="601" y="1646"/>
                          </a:lnTo>
                          <a:lnTo>
                            <a:pt x="576" y="1368"/>
                          </a:lnTo>
                          <a:lnTo>
                            <a:pt x="542" y="1091"/>
                          </a:lnTo>
                          <a:lnTo>
                            <a:pt x="499" y="816"/>
                          </a:lnTo>
                          <a:lnTo>
                            <a:pt x="445" y="542"/>
                          </a:lnTo>
                          <a:lnTo>
                            <a:pt x="383" y="270"/>
                          </a:lnTo>
                          <a:lnTo>
                            <a:pt x="31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1FFFF">
                            <a:alpha val="100000"/>
                          </a:srgbClr>
                        </a:gs>
                        <a:gs pos="100000">
                          <a:srgbClr val="D5FFFF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28575" cap="flat" cmpd="sng">
                      <a:solidFill>
                        <a:srgbClr val="2D5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497" name="Line 57"/>
                    <p:cNvSpPr/>
                    <p:nvPr/>
                  </p:nvSpPr>
                  <p:spPr>
                    <a:xfrm>
                      <a:off x="2585" y="1162"/>
                      <a:ext cx="0" cy="612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F8F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" name="Group 50"/>
                  <p:cNvGrpSpPr/>
                  <p:nvPr/>
                </p:nvGrpSpPr>
                <p:grpSpPr>
                  <a:xfrm>
                    <a:off x="1220" y="1725"/>
                    <a:ext cx="5193" cy="2230"/>
                    <a:chOff x="453" y="932"/>
                    <a:chExt cx="2077" cy="892"/>
                  </a:xfrm>
                </p:grpSpPr>
                <p:grpSp>
                  <p:nvGrpSpPr>
                    <p:cNvPr id="19487" name="Group 42"/>
                    <p:cNvGrpSpPr/>
                    <p:nvPr/>
                  </p:nvGrpSpPr>
                  <p:grpSpPr>
                    <a:xfrm>
                      <a:off x="453" y="932"/>
                      <a:ext cx="2064" cy="92"/>
                      <a:chOff x="136" y="932"/>
                      <a:chExt cx="2381" cy="91"/>
                    </a:xfrm>
                  </p:grpSpPr>
                  <p:sp>
                    <p:nvSpPr>
                      <p:cNvPr id="19494" name="Line 8"/>
                      <p:cNvSpPr/>
                      <p:nvPr/>
                    </p:nvSpPr>
                    <p:spPr>
                      <a:xfrm flipV="1">
                        <a:off x="136" y="975"/>
                        <a:ext cx="2381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5" name="AutoShape 9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704" y="841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8" name="Group 44"/>
                    <p:cNvGrpSpPr/>
                    <p:nvPr/>
                  </p:nvGrpSpPr>
                  <p:grpSpPr>
                    <a:xfrm>
                      <a:off x="453" y="1755"/>
                      <a:ext cx="2059" cy="69"/>
                      <a:chOff x="113" y="1757"/>
                      <a:chExt cx="2399" cy="91"/>
                    </a:xfrm>
                  </p:grpSpPr>
                  <p:sp>
                    <p:nvSpPr>
                      <p:cNvPr id="19492" name="Line 11"/>
                      <p:cNvSpPr/>
                      <p:nvPr/>
                    </p:nvSpPr>
                    <p:spPr>
                      <a:xfrm>
                        <a:off x="113" y="1803"/>
                        <a:ext cx="2399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3" name="AutoShape 12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694" y="1666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9" name="Group 43"/>
                    <p:cNvGrpSpPr/>
                    <p:nvPr/>
                  </p:nvGrpSpPr>
                  <p:grpSpPr>
                    <a:xfrm>
                      <a:off x="476" y="1342"/>
                      <a:ext cx="2054" cy="92"/>
                      <a:chOff x="136" y="1340"/>
                      <a:chExt cx="2394" cy="91"/>
                    </a:xfrm>
                  </p:grpSpPr>
                  <p:sp>
                    <p:nvSpPr>
                      <p:cNvPr id="19490" name="Line 14"/>
                      <p:cNvSpPr/>
                      <p:nvPr/>
                    </p:nvSpPr>
                    <p:spPr>
                      <a:xfrm flipV="1">
                        <a:off x="136" y="1386"/>
                        <a:ext cx="2394" cy="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1" name="AutoShape 15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712" y="1249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51"/>
                  <p:cNvGrpSpPr/>
                  <p:nvPr/>
                </p:nvGrpSpPr>
                <p:grpSpPr>
                  <a:xfrm>
                    <a:off x="6358" y="1833"/>
                    <a:ext cx="4900" cy="2040"/>
                    <a:chOff x="2508" y="981"/>
                    <a:chExt cx="1960" cy="816"/>
                  </a:xfrm>
                </p:grpSpPr>
                <p:grpSp>
                  <p:nvGrpSpPr>
                    <p:cNvPr id="19478" name="Group 48"/>
                    <p:cNvGrpSpPr/>
                    <p:nvPr/>
                  </p:nvGrpSpPr>
                  <p:grpSpPr>
                    <a:xfrm>
                      <a:off x="2508" y="1162"/>
                      <a:ext cx="1960" cy="635"/>
                      <a:chOff x="2508" y="1117"/>
                      <a:chExt cx="2073" cy="679"/>
                    </a:xfrm>
                  </p:grpSpPr>
                  <p:sp>
                    <p:nvSpPr>
                      <p:cNvPr id="19485" name="Freeform 17"/>
                      <p:cNvSpPr/>
                      <p:nvPr/>
                    </p:nvSpPr>
                    <p:spPr>
                      <a:xfrm>
                        <a:off x="2508" y="1117"/>
                        <a:ext cx="2073" cy="679"/>
                      </a:xfrm>
                      <a:custGeom>
                        <a:avLst/>
                        <a:gdLst>
                          <a:gd name="txL" fmla="*/ 0 w 1667"/>
                          <a:gd name="txT" fmla="*/ 0 h 536"/>
                          <a:gd name="txR" fmla="*/ 1667 w 1667"/>
                          <a:gd name="txB" fmla="*/ 536 h 536"/>
                        </a:gdLst>
                        <a:ahLst/>
                        <a:cxnLst>
                          <a:cxn ang="0">
                            <a:pos x="0" y="5702"/>
                          </a:cxn>
                          <a:cxn ang="0">
                            <a:pos x="1158" y="5540"/>
                          </a:cxn>
                          <a:cxn ang="0">
                            <a:pos x="14747" y="0"/>
                          </a:cxn>
                        </a:cxnLst>
                        <a:rect l="txL" t="txT" r="txR" b="txB"/>
                        <a:pathLst>
                          <a:path w="1667" h="536">
                            <a:moveTo>
                              <a:pt x="0" y="536"/>
                            </a:moveTo>
                            <a:lnTo>
                              <a:pt x="131" y="520"/>
                            </a:lnTo>
                            <a:lnTo>
                              <a:pt x="1667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>
                            <a:alpha val="100000"/>
                          </a:srgbClr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486" name="AutoShape 18"/>
                      <p:cNvSpPr>
                        <a:spLocks noChangeAspect="1"/>
                      </p:cNvSpPr>
                      <p:nvPr/>
                    </p:nvSpPr>
                    <p:spPr>
                      <a:xfrm rot="4229382">
                        <a:off x="3129" y="1502"/>
                        <a:ext cx="69" cy="20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79" name="Group 45"/>
                    <p:cNvGrpSpPr/>
                    <p:nvPr/>
                  </p:nvGrpSpPr>
                  <p:grpSpPr>
                    <a:xfrm>
                      <a:off x="2517" y="981"/>
                      <a:ext cx="1883" cy="612"/>
                      <a:chOff x="2517" y="981"/>
                      <a:chExt cx="2200" cy="725"/>
                    </a:xfrm>
                  </p:grpSpPr>
                  <p:sp>
                    <p:nvSpPr>
                      <p:cNvPr id="19483" name="Freeform 20"/>
                      <p:cNvSpPr/>
                      <p:nvPr/>
                    </p:nvSpPr>
                    <p:spPr>
                      <a:xfrm flipV="1">
                        <a:off x="2517" y="981"/>
                        <a:ext cx="2200" cy="725"/>
                      </a:xfrm>
                      <a:custGeom>
                        <a:avLst/>
                        <a:gdLst>
                          <a:gd name="txL" fmla="*/ 0 w 1667"/>
                          <a:gd name="txT" fmla="*/ 0 h 536"/>
                          <a:gd name="txR" fmla="*/ 1667 w 1667"/>
                          <a:gd name="txB" fmla="*/ 536 h 536"/>
                        </a:gdLst>
                        <a:ahLst/>
                        <a:cxnLst>
                          <a:cxn ang="0">
                            <a:pos x="0" y="10991"/>
                          </a:cxn>
                          <a:cxn ang="0">
                            <a:pos x="2098" y="10648"/>
                          </a:cxn>
                          <a:cxn ang="0">
                            <a:pos x="26715" y="0"/>
                          </a:cxn>
                        </a:cxnLst>
                        <a:rect l="txL" t="txT" r="txR" b="txB"/>
                        <a:pathLst>
                          <a:path w="1667" h="536">
                            <a:moveTo>
                              <a:pt x="0" y="536"/>
                            </a:moveTo>
                            <a:lnTo>
                              <a:pt x="131" y="520"/>
                            </a:lnTo>
                            <a:lnTo>
                              <a:pt x="1667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>
                            <a:alpha val="100000"/>
                          </a:srgbClr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484" name="AutoShape 21"/>
                      <p:cNvSpPr>
                        <a:spLocks noChangeAspect="1"/>
                      </p:cNvSpPr>
                      <p:nvPr/>
                    </p:nvSpPr>
                    <p:spPr>
                      <a:xfrm rot="-4229382" flipV="1">
                        <a:off x="3205" y="1065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0" name="Group 46"/>
                    <p:cNvGrpSpPr/>
                    <p:nvPr/>
                  </p:nvGrpSpPr>
                  <p:grpSpPr>
                    <a:xfrm>
                      <a:off x="2522" y="1345"/>
                      <a:ext cx="1923" cy="91"/>
                      <a:chOff x="2522" y="1345"/>
                      <a:chExt cx="2671" cy="91"/>
                    </a:xfrm>
                  </p:grpSpPr>
                  <p:sp>
                    <p:nvSpPr>
                      <p:cNvPr id="19481" name="Line 23"/>
                      <p:cNvSpPr/>
                      <p:nvPr/>
                    </p:nvSpPr>
                    <p:spPr>
                      <a:xfrm flipV="1">
                        <a:off x="2522" y="1393"/>
                        <a:ext cx="2671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82" name="AutoShape 24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3383" y="1254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/>
                  <p:cNvGrpSpPr/>
                  <p:nvPr/>
                </p:nvGrpSpPr>
                <p:grpSpPr>
                  <a:xfrm>
                    <a:off x="6498" y="3880"/>
                    <a:ext cx="3085" cy="1680"/>
                    <a:chOff x="2711" y="2614"/>
                    <a:chExt cx="1234" cy="1341"/>
                  </a:xfrm>
                </p:grpSpPr>
                <p:sp>
                  <p:nvSpPr>
                    <p:cNvPr id="19472" name="Line 31"/>
                    <p:cNvSpPr/>
                    <p:nvPr/>
                  </p:nvSpPr>
                  <p:spPr>
                    <a:xfrm>
                      <a:off x="2711" y="3067"/>
                      <a:ext cx="0" cy="453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473" name="Line 32"/>
                    <p:cNvSpPr/>
                    <p:nvPr/>
                  </p:nvSpPr>
                  <p:spPr>
                    <a:xfrm>
                      <a:off x="3945" y="2614"/>
                      <a:ext cx="0" cy="906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474" name="Line 33"/>
                    <p:cNvSpPr/>
                    <p:nvPr/>
                  </p:nvSpPr>
                  <p:spPr>
                    <a:xfrm>
                      <a:off x="3515" y="3249"/>
                      <a:ext cx="408" cy="0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triangle" w="med" len="lg"/>
                    </a:ln>
                  </p:spPr>
                </p:sp>
                <p:sp>
                  <p:nvSpPr>
                    <p:cNvPr id="19475" name="Line 34"/>
                    <p:cNvSpPr/>
                    <p:nvPr/>
                  </p:nvSpPr>
                  <p:spPr>
                    <a:xfrm flipH="1">
                      <a:off x="2744" y="3249"/>
                      <a:ext cx="408" cy="0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triangle" w="med" len="lg"/>
                    </a:ln>
                  </p:spPr>
                </p:sp>
                <p:sp>
                  <p:nvSpPr>
                    <p:cNvPr id="19476" name="Text Box 35"/>
                    <p:cNvSpPr txBox="1"/>
                    <p:nvPr/>
                  </p:nvSpPr>
                  <p:spPr>
                    <a:xfrm>
                      <a:off x="3107" y="3113"/>
                      <a:ext cx="544" cy="3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endParaRPr lang="zh-CN" altLang="zh-CN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1525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0" y="2788"/>
                      <a:ext cx="407" cy="1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3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</a:t>
                      </a:r>
                      <a:endParaRPr kumimoji="1" lang="en-US" altLang="zh-CN" sz="3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40" name="Text Box 40"/>
                  <p:cNvSpPr txBox="1"/>
                  <p:nvPr/>
                </p:nvSpPr>
                <p:spPr>
                  <a:xfrm>
                    <a:off x="7173" y="4928"/>
                    <a:ext cx="1815" cy="21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rgbClr val="CC0000"/>
                        </a:solidFill>
                        <a:latin typeface="黑体" panose="02010609060101010101" pitchFamily="49" charset="-122"/>
                        <a:cs typeface="宋体" panose="02010600030101010101" pitchFamily="2" charset="-122"/>
                      </a:rPr>
                      <a:t>焦距</a:t>
                    </a:r>
                    <a:endParaRPr lang="zh-CN" altLang="en-US" dirty="0">
                      <a:solidFill>
                        <a:srgbClr val="CC0000"/>
                      </a:solidFill>
                      <a:latin typeface="黑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2" name="AutoShape 125"/>
                  <p:cNvSpPr/>
                  <p:nvPr/>
                </p:nvSpPr>
                <p:spPr>
                  <a:xfrm>
                    <a:off x="9725" y="315"/>
                    <a:ext cx="2550" cy="1078"/>
                  </a:xfrm>
                  <a:prstGeom prst="wedgeRoundRectCallout">
                    <a:avLst>
                      <a:gd name="adj1" fmla="val -51472"/>
                      <a:gd name="adj2" fmla="val 175060"/>
                      <a:gd name="adj3" fmla="val 16667"/>
                    </a:avLst>
                  </a:pr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lIns="0" rIns="0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</a:pPr>
                    <a:r>
                      <a:rPr lang="zh-CN" altLang="en-US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焦点</a:t>
                    </a:r>
                    <a:endParaRPr lang="zh-CN" altLang="en-US" dirty="0">
                      <a:solidFill>
                        <a:srgbClr val="FF0000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1085" y="5078"/>
                <a:ext cx="250" cy="25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" name="Oval 26"/>
              <p:cNvSpPr>
                <a:spLocks noChangeAspect="1"/>
              </p:cNvSpPr>
              <p:nvPr/>
            </p:nvSpPr>
            <p:spPr>
              <a:xfrm>
                <a:off x="8040" y="5100"/>
                <a:ext cx="250" cy="25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6122035" y="2005330"/>
            <a:ext cx="50101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焦点：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平行于主轴的平行光通过凸透镜后会聚于一点。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焦距：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焦点到光心的距离。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1998345" y="838200"/>
            <a:ext cx="8315960" cy="3305810"/>
            <a:chOff x="608" y="379"/>
            <a:chExt cx="13096" cy="5206"/>
          </a:xfrm>
        </p:grpSpPr>
        <p:grpSp>
          <p:nvGrpSpPr>
            <p:cNvPr id="4" name="组合 3"/>
            <p:cNvGrpSpPr/>
            <p:nvPr/>
          </p:nvGrpSpPr>
          <p:grpSpPr>
            <a:xfrm>
              <a:off x="3570" y="1985"/>
              <a:ext cx="3573" cy="1158"/>
              <a:chOff x="3570" y="1985"/>
              <a:chExt cx="3573" cy="1158"/>
            </a:xfrm>
          </p:grpSpPr>
          <p:sp>
            <p:nvSpPr>
              <p:cNvPr id="20484" name="Oval 25"/>
              <p:cNvSpPr>
                <a:spLocks noChangeAspect="1"/>
              </p:cNvSpPr>
              <p:nvPr/>
            </p:nvSpPr>
            <p:spPr>
              <a:xfrm>
                <a:off x="6915" y="2853"/>
                <a:ext cx="228" cy="227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3570" y="1985"/>
                <a:ext cx="792" cy="1158"/>
                <a:chOff x="3570" y="1985"/>
                <a:chExt cx="792" cy="1158"/>
              </a:xfrm>
            </p:grpSpPr>
            <p:sp>
              <p:nvSpPr>
                <p:cNvPr id="7" name="Text Box 28"/>
                <p:cNvSpPr txBox="1"/>
                <p:nvPr/>
              </p:nvSpPr>
              <p:spPr>
                <a:xfrm>
                  <a:off x="3570" y="1985"/>
                  <a:ext cx="793" cy="9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>
                  <a:lvl1pPr marL="342900" indent="-342900" algn="l" rtl="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zh-CN" sz="3200" i="1" dirty="0">
                      <a:solidFill>
                        <a:srgbClr val="0066CC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rPr>
                    <a:t>F</a:t>
                  </a:r>
                  <a:endParaRPr lang="en-US" altLang="zh-CN" sz="3200" i="1" dirty="0">
                    <a:solidFill>
                      <a:srgbClr val="0066CC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36" name="Oval 26"/>
                <p:cNvSpPr>
                  <a:spLocks noChangeAspect="1"/>
                </p:cNvSpPr>
                <p:nvPr/>
              </p:nvSpPr>
              <p:spPr>
                <a:xfrm>
                  <a:off x="3888" y="2893"/>
                  <a:ext cx="250" cy="25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>
                  <a:lvl1pPr marL="342900" indent="-342900" algn="l" rtl="0" eaLnBrk="0" fontAlgn="base" hangingPunct="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28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lnSpc>
                      <a:spcPct val="100000"/>
                    </a:lnSpc>
                  </a:pPr>
                  <a:endParaRPr lang="zh-CN" altLang="en-US" dirty="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608" y="379"/>
              <a:ext cx="13096" cy="5207"/>
              <a:chOff x="623" y="350"/>
              <a:chExt cx="13096" cy="5207"/>
            </a:xfrm>
          </p:grpSpPr>
          <p:grpSp>
            <p:nvGrpSpPr>
              <p:cNvPr id="20482" name="Group 44"/>
              <p:cNvGrpSpPr/>
              <p:nvPr/>
            </p:nvGrpSpPr>
            <p:grpSpPr>
              <a:xfrm>
                <a:off x="6745" y="1363"/>
                <a:ext cx="568" cy="3345"/>
                <a:chOff x="2517" y="1141"/>
                <a:chExt cx="136" cy="635"/>
              </a:xfrm>
            </p:grpSpPr>
            <p:sp>
              <p:nvSpPr>
                <p:cNvPr id="20517" name="xjhgx2"/>
                <p:cNvSpPr/>
                <p:nvPr/>
              </p:nvSpPr>
              <p:spPr>
                <a:xfrm>
                  <a:off x="2517" y="1141"/>
                  <a:ext cx="136" cy="63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1FFFF">
                        <a:alpha val="100000"/>
                      </a:srgbClr>
                    </a:gs>
                    <a:gs pos="100000">
                      <a:srgbClr val="D5FFFF">
                        <a:alpha val="100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2D5FFF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20518" name="Line 46"/>
                <p:cNvSpPr/>
                <p:nvPr/>
              </p:nvSpPr>
              <p:spPr>
                <a:xfrm>
                  <a:off x="2585" y="1162"/>
                  <a:ext cx="0" cy="612"/>
                </a:xfrm>
                <a:prstGeom prst="line">
                  <a:avLst/>
                </a:prstGeom>
                <a:ln w="12700" cap="flat" cmpd="sng">
                  <a:solidFill>
                    <a:srgbClr val="00F8F2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0483" name="Line 6"/>
              <p:cNvSpPr/>
              <p:nvPr/>
            </p:nvSpPr>
            <p:spPr>
              <a:xfrm flipV="1">
                <a:off x="623" y="3008"/>
                <a:ext cx="13097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lgDashDot"/>
                <a:miter/>
                <a:headEnd type="none" w="med" len="med"/>
                <a:tailEnd type="none" w="med" len="med"/>
              </a:ln>
            </p:spPr>
          </p:sp>
          <p:grpSp>
            <p:nvGrpSpPr>
              <p:cNvPr id="9" name="Group 69"/>
              <p:cNvGrpSpPr/>
              <p:nvPr/>
            </p:nvGrpSpPr>
            <p:grpSpPr>
              <a:xfrm>
                <a:off x="4025" y="3065"/>
                <a:ext cx="3005" cy="2493"/>
                <a:chOff x="1701" y="1570"/>
                <a:chExt cx="1134" cy="997"/>
              </a:xfrm>
            </p:grpSpPr>
            <p:sp>
              <p:nvSpPr>
                <p:cNvPr id="20512" name="Line 31"/>
                <p:cNvSpPr/>
                <p:nvPr/>
              </p:nvSpPr>
              <p:spPr>
                <a:xfrm flipH="1">
                  <a:off x="2835" y="2069"/>
                  <a:ext cx="0" cy="49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0513" name="Line 32"/>
                <p:cNvSpPr/>
                <p:nvPr/>
              </p:nvSpPr>
              <p:spPr>
                <a:xfrm flipH="1">
                  <a:off x="1701" y="1570"/>
                  <a:ext cx="0" cy="997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sp>
            <p:sp>
              <p:nvSpPr>
                <p:cNvPr id="20514" name="Line 33"/>
                <p:cNvSpPr/>
                <p:nvPr/>
              </p:nvSpPr>
              <p:spPr>
                <a:xfrm flipH="1">
                  <a:off x="1721" y="2269"/>
                  <a:ext cx="379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lg"/>
                </a:ln>
              </p:spPr>
            </p:sp>
            <p:sp>
              <p:nvSpPr>
                <p:cNvPr id="20515" name="Line 34"/>
                <p:cNvSpPr/>
                <p:nvPr/>
              </p:nvSpPr>
              <p:spPr>
                <a:xfrm>
                  <a:off x="2437" y="2269"/>
                  <a:ext cx="379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triangle" w="med" len="lg"/>
                </a:ln>
              </p:spPr>
            </p:sp>
            <p:sp>
              <p:nvSpPr>
                <p:cNvPr id="22564" name="Text Box 36"/>
                <p:cNvSpPr txBox="1">
                  <a:spLocks noChangeArrowheads="1"/>
                </p:cNvSpPr>
                <p:nvPr/>
              </p:nvSpPr>
              <p:spPr bwMode="auto">
                <a:xfrm flipH="1">
                  <a:off x="2169" y="2079"/>
                  <a:ext cx="283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en-US" altLang="zh-CN" sz="32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6CC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cs typeface="宋体" panose="02010600030101010101" pitchFamily="2" charset="-122"/>
                    </a:rPr>
                    <a:t>f</a:t>
                  </a:r>
                  <a:endParaRPr kumimoji="1" lang="en-US" altLang="zh-CN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66CC"/>
                    </a:solidFill>
                    <a:effectLst/>
                    <a:uLnTx/>
                    <a:uFillTx/>
                    <a:latin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" name="Group 47"/>
              <p:cNvGrpSpPr/>
              <p:nvPr/>
            </p:nvGrpSpPr>
            <p:grpSpPr>
              <a:xfrm flipH="1">
                <a:off x="7168" y="1873"/>
                <a:ext cx="5192" cy="2215"/>
                <a:chOff x="453" y="934"/>
                <a:chExt cx="2077" cy="886"/>
              </a:xfrm>
            </p:grpSpPr>
            <p:grpSp>
              <p:nvGrpSpPr>
                <p:cNvPr id="20503" name="Group 48"/>
                <p:cNvGrpSpPr/>
                <p:nvPr/>
              </p:nvGrpSpPr>
              <p:grpSpPr>
                <a:xfrm>
                  <a:off x="453" y="934"/>
                  <a:ext cx="2064" cy="92"/>
                  <a:chOff x="136" y="934"/>
                  <a:chExt cx="2381" cy="91"/>
                </a:xfrm>
              </p:grpSpPr>
              <p:sp>
                <p:nvSpPr>
                  <p:cNvPr id="20510" name="Line 8"/>
                  <p:cNvSpPr/>
                  <p:nvPr/>
                </p:nvSpPr>
                <p:spPr>
                  <a:xfrm flipV="1">
                    <a:off x="136" y="981"/>
                    <a:ext cx="2381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511" name="AutoShape 9"/>
                  <p:cNvSpPr>
                    <a:spLocks noChangeAspect="1"/>
                  </p:cNvSpPr>
                  <p:nvPr/>
                </p:nvSpPr>
                <p:spPr>
                  <a:xfrm rot="5400000">
                    <a:off x="1704" y="843"/>
                    <a:ext cx="91" cy="2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0504" name="Group 51"/>
                <p:cNvGrpSpPr/>
                <p:nvPr/>
              </p:nvGrpSpPr>
              <p:grpSpPr>
                <a:xfrm>
                  <a:off x="453" y="1751"/>
                  <a:ext cx="2059" cy="69"/>
                  <a:chOff x="113" y="1751"/>
                  <a:chExt cx="2399" cy="91"/>
                </a:xfrm>
              </p:grpSpPr>
              <p:sp>
                <p:nvSpPr>
                  <p:cNvPr id="20508" name="Line 11"/>
                  <p:cNvSpPr/>
                  <p:nvPr/>
                </p:nvSpPr>
                <p:spPr>
                  <a:xfrm>
                    <a:off x="113" y="1797"/>
                    <a:ext cx="2399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509" name="AutoShape 12"/>
                  <p:cNvSpPr>
                    <a:spLocks noChangeAspect="1"/>
                  </p:cNvSpPr>
                  <p:nvPr/>
                </p:nvSpPr>
                <p:spPr>
                  <a:xfrm rot="5400000">
                    <a:off x="1694" y="1660"/>
                    <a:ext cx="91" cy="2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0505" name="Group 54"/>
                <p:cNvGrpSpPr/>
                <p:nvPr/>
              </p:nvGrpSpPr>
              <p:grpSpPr>
                <a:xfrm>
                  <a:off x="476" y="1344"/>
                  <a:ext cx="2054" cy="92"/>
                  <a:chOff x="136" y="1342"/>
                  <a:chExt cx="2394" cy="91"/>
                </a:xfrm>
              </p:grpSpPr>
              <p:sp>
                <p:nvSpPr>
                  <p:cNvPr id="20506" name="Line 14"/>
                  <p:cNvSpPr/>
                  <p:nvPr/>
                </p:nvSpPr>
                <p:spPr>
                  <a:xfrm flipV="1">
                    <a:off x="136" y="1388"/>
                    <a:ext cx="2394" cy="1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507" name="AutoShape 15"/>
                  <p:cNvSpPr>
                    <a:spLocks noChangeAspect="1"/>
                  </p:cNvSpPr>
                  <p:nvPr/>
                </p:nvSpPr>
                <p:spPr>
                  <a:xfrm rot="5400000">
                    <a:off x="1712" y="1251"/>
                    <a:ext cx="91" cy="2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grpSp>
            <p:nvGrpSpPr>
              <p:cNvPr id="26" name="Group 57"/>
              <p:cNvGrpSpPr/>
              <p:nvPr/>
            </p:nvGrpSpPr>
            <p:grpSpPr>
              <a:xfrm flipH="1">
                <a:off x="2323" y="1985"/>
                <a:ext cx="4932" cy="2043"/>
                <a:chOff x="2508" y="981"/>
                <a:chExt cx="1960" cy="816"/>
              </a:xfrm>
            </p:grpSpPr>
            <p:grpSp>
              <p:nvGrpSpPr>
                <p:cNvPr id="20494" name="Group 58"/>
                <p:cNvGrpSpPr/>
                <p:nvPr/>
              </p:nvGrpSpPr>
              <p:grpSpPr>
                <a:xfrm>
                  <a:off x="2508" y="1162"/>
                  <a:ext cx="1960" cy="635"/>
                  <a:chOff x="2508" y="1117"/>
                  <a:chExt cx="2073" cy="679"/>
                </a:xfrm>
              </p:grpSpPr>
              <p:sp>
                <p:nvSpPr>
                  <p:cNvPr id="20501" name="Freeform 17"/>
                  <p:cNvSpPr/>
                  <p:nvPr/>
                </p:nvSpPr>
                <p:spPr>
                  <a:xfrm>
                    <a:off x="2508" y="1117"/>
                    <a:ext cx="2073" cy="679"/>
                  </a:xfrm>
                  <a:custGeom>
                    <a:avLst/>
                    <a:gdLst>
                      <a:gd name="txL" fmla="*/ 0 w 1667"/>
                      <a:gd name="txT" fmla="*/ 0 h 536"/>
                      <a:gd name="txR" fmla="*/ 1667 w 1667"/>
                      <a:gd name="txB" fmla="*/ 536 h 536"/>
                    </a:gdLst>
                    <a:ahLst/>
                    <a:cxnLst>
                      <a:cxn ang="0">
                        <a:pos x="0" y="5702"/>
                      </a:cxn>
                      <a:cxn ang="0">
                        <a:pos x="1158" y="5540"/>
                      </a:cxn>
                      <a:cxn ang="0">
                        <a:pos x="14747" y="0"/>
                      </a:cxn>
                    </a:cxnLst>
                    <a:rect l="txL" t="txT" r="txR" b="txB"/>
                    <a:pathLst>
                      <a:path w="1667" h="536">
                        <a:moveTo>
                          <a:pt x="0" y="536"/>
                        </a:moveTo>
                        <a:lnTo>
                          <a:pt x="131" y="520"/>
                        </a:lnTo>
                        <a:lnTo>
                          <a:pt x="1667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20502" name="AutoShape 18"/>
                  <p:cNvSpPr>
                    <a:spLocks noChangeAspect="1"/>
                  </p:cNvSpPr>
                  <p:nvPr/>
                </p:nvSpPr>
                <p:spPr>
                  <a:xfrm rot="4229382">
                    <a:off x="3129" y="1502"/>
                    <a:ext cx="69" cy="20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0495" name="Group 61"/>
                <p:cNvGrpSpPr/>
                <p:nvPr/>
              </p:nvGrpSpPr>
              <p:grpSpPr>
                <a:xfrm>
                  <a:off x="2517" y="981"/>
                  <a:ext cx="1883" cy="612"/>
                  <a:chOff x="2517" y="981"/>
                  <a:chExt cx="2200" cy="725"/>
                </a:xfrm>
              </p:grpSpPr>
              <p:sp>
                <p:nvSpPr>
                  <p:cNvPr id="20499" name="Freeform 20"/>
                  <p:cNvSpPr/>
                  <p:nvPr/>
                </p:nvSpPr>
                <p:spPr>
                  <a:xfrm flipV="1">
                    <a:off x="2517" y="981"/>
                    <a:ext cx="2200" cy="725"/>
                  </a:xfrm>
                  <a:custGeom>
                    <a:avLst/>
                    <a:gdLst>
                      <a:gd name="txL" fmla="*/ 0 w 1667"/>
                      <a:gd name="txT" fmla="*/ 0 h 536"/>
                      <a:gd name="txR" fmla="*/ 1667 w 1667"/>
                      <a:gd name="txB" fmla="*/ 536 h 536"/>
                    </a:gdLst>
                    <a:ahLst/>
                    <a:cxnLst>
                      <a:cxn ang="0">
                        <a:pos x="0" y="10991"/>
                      </a:cxn>
                      <a:cxn ang="0">
                        <a:pos x="2098" y="10648"/>
                      </a:cxn>
                      <a:cxn ang="0">
                        <a:pos x="26715" y="0"/>
                      </a:cxn>
                    </a:cxnLst>
                    <a:rect l="txL" t="txT" r="txR" b="txB"/>
                    <a:pathLst>
                      <a:path w="1667" h="536">
                        <a:moveTo>
                          <a:pt x="0" y="536"/>
                        </a:moveTo>
                        <a:lnTo>
                          <a:pt x="131" y="520"/>
                        </a:lnTo>
                        <a:lnTo>
                          <a:pt x="1667" y="0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/>
                  <a:p>
                    <a:endParaRPr lang="zh-CN" altLang="en-US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20500" name="AutoShape 21"/>
                  <p:cNvSpPr>
                    <a:spLocks noChangeAspect="1"/>
                  </p:cNvSpPr>
                  <p:nvPr/>
                </p:nvSpPr>
                <p:spPr>
                  <a:xfrm rot="-4229382" flipV="1">
                    <a:off x="3205" y="1065"/>
                    <a:ext cx="91" cy="2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20496" name="Group 64"/>
                <p:cNvGrpSpPr/>
                <p:nvPr/>
              </p:nvGrpSpPr>
              <p:grpSpPr>
                <a:xfrm>
                  <a:off x="2522" y="1343"/>
                  <a:ext cx="1923" cy="91"/>
                  <a:chOff x="2522" y="1343"/>
                  <a:chExt cx="2671" cy="91"/>
                </a:xfrm>
              </p:grpSpPr>
              <p:sp>
                <p:nvSpPr>
                  <p:cNvPr id="20497" name="Line 23"/>
                  <p:cNvSpPr/>
                  <p:nvPr/>
                </p:nvSpPr>
                <p:spPr>
                  <a:xfrm flipV="1">
                    <a:off x="2522" y="1389"/>
                    <a:ext cx="2671" cy="0"/>
                  </a:xfrm>
                  <a:prstGeom prst="line">
                    <a:avLst/>
                  </a:prstGeom>
                  <a:ln w="2857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0498" name="AutoShape 24"/>
                  <p:cNvSpPr>
                    <a:spLocks noChangeAspect="1"/>
                  </p:cNvSpPr>
                  <p:nvPr/>
                </p:nvSpPr>
                <p:spPr>
                  <a:xfrm rot="5400000">
                    <a:off x="3383" y="1252"/>
                    <a:ext cx="91" cy="27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vert="eaVert" wrap="none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</a:pPr>
                    <a:endParaRPr lang="zh-CN" altLang="en-US" dirty="0">
                      <a:latin typeface="宋体" panose="02010600030101010101" pitchFamily="2" charset="-122"/>
                      <a:ea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37" name="AutoShape 125"/>
              <p:cNvSpPr/>
              <p:nvPr/>
            </p:nvSpPr>
            <p:spPr>
              <a:xfrm>
                <a:off x="4103" y="350"/>
                <a:ext cx="2380" cy="1078"/>
              </a:xfrm>
              <a:prstGeom prst="wedgeRoundRectCallout">
                <a:avLst>
                  <a:gd name="adj1" fmla="val -51574"/>
                  <a:gd name="adj2" fmla="val 175060"/>
                  <a:gd name="adj3" fmla="val 16667"/>
                </a:avLst>
              </a:prstGeom>
              <a:noFill/>
              <a:ln w="28575" cap="flat" cmpd="sng">
                <a:solidFill>
                  <a:srgbClr val="CC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0" rIns="0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焦点</a:t>
                </a:r>
                <a:endParaRPr lang="zh-CN" altLang="en-US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6" name="文本框 5"/>
          <p:cNvSpPr txBox="1"/>
          <p:nvPr/>
        </p:nvSpPr>
        <p:spPr>
          <a:xfrm>
            <a:off x="2347595" y="4272915"/>
            <a:ext cx="80721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凸透镜两侧各有一个焦点，两侧的两个焦距相等。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017905" y="1878965"/>
            <a:ext cx="4879975" cy="2987675"/>
            <a:chOff x="3065" y="2686"/>
            <a:chExt cx="12161" cy="6774"/>
          </a:xfrm>
        </p:grpSpPr>
        <p:sp>
          <p:nvSpPr>
            <p:cNvPr id="19464" name="Text Box 27"/>
            <p:cNvSpPr txBox="1"/>
            <p:nvPr/>
          </p:nvSpPr>
          <p:spPr>
            <a:xfrm>
              <a:off x="7158" y="4322"/>
              <a:ext cx="1247" cy="1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zh-CN" sz="3200" i="1" dirty="0">
                  <a:solidFill>
                    <a:srgbClr val="CC0099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O</a:t>
              </a:r>
              <a:endParaRPr lang="en-US" altLang="zh-CN" sz="3200" i="1" dirty="0">
                <a:solidFill>
                  <a:srgbClr val="CC0099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065" y="2686"/>
              <a:ext cx="12161" cy="6774"/>
              <a:chOff x="2847" y="2686"/>
              <a:chExt cx="12161" cy="677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847" y="2686"/>
                <a:ext cx="12161" cy="6774"/>
                <a:chOff x="1079" y="349"/>
                <a:chExt cx="12161" cy="6774"/>
              </a:xfrm>
            </p:grpSpPr>
            <p:grpSp>
              <p:nvGrpSpPr>
                <p:cNvPr id="6" name="组合 5"/>
                <p:cNvGrpSpPr/>
                <p:nvPr/>
              </p:nvGrpSpPr>
              <p:grpSpPr>
                <a:xfrm>
                  <a:off x="1278" y="1848"/>
                  <a:ext cx="11962" cy="2268"/>
                  <a:chOff x="1278" y="1848"/>
                  <a:chExt cx="11962" cy="2268"/>
                </a:xfrm>
              </p:grpSpPr>
              <p:sp>
                <p:nvSpPr>
                  <p:cNvPr id="19459" name="Line 6"/>
                  <p:cNvSpPr/>
                  <p:nvPr/>
                </p:nvSpPr>
                <p:spPr>
                  <a:xfrm>
                    <a:off x="1278" y="2865"/>
                    <a:ext cx="11962" cy="3"/>
                  </a:xfrm>
                  <a:prstGeom prst="line">
                    <a:avLst/>
                  </a:prstGeom>
                  <a:ln w="38100" cap="flat" cmpd="sng">
                    <a:solidFill>
                      <a:sysClr val="windowText" lastClr="000000"/>
                    </a:solidFill>
                    <a:prstDash val="lgDashDot"/>
                    <a:miter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29" name="Text Box 28"/>
                  <p:cNvSpPr txBox="1"/>
                  <p:nvPr/>
                </p:nvSpPr>
                <p:spPr>
                  <a:xfrm>
                    <a:off x="9158" y="1848"/>
                    <a:ext cx="792" cy="132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en-US" altLang="zh-CN" sz="3200" i="1" dirty="0">
                        <a:solidFill>
                          <a:srgbClr val="0066CC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F</a:t>
                    </a:r>
                    <a:endParaRPr lang="en-US" altLang="zh-CN" sz="3200" i="1" dirty="0">
                      <a:solidFill>
                        <a:srgbClr val="0066CC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19470" name="Rectangle 49"/>
                  <p:cNvSpPr/>
                  <p:nvPr/>
                </p:nvSpPr>
                <p:spPr>
                  <a:xfrm>
                    <a:off x="11483" y="1955"/>
                    <a:ext cx="1650" cy="21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rgbClr val="0066CC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主轴</a:t>
                    </a:r>
                    <a:endParaRPr lang="zh-CN" altLang="en-US" dirty="0">
                      <a:solidFill>
                        <a:srgbClr val="0066CC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1079" y="349"/>
                  <a:ext cx="11055" cy="6774"/>
                  <a:chOff x="1220" y="315"/>
                  <a:chExt cx="11055" cy="6774"/>
                </a:xfrm>
              </p:grpSpPr>
              <p:grpSp>
                <p:nvGrpSpPr>
                  <p:cNvPr id="19458" name="Group 55"/>
                  <p:cNvGrpSpPr/>
                  <p:nvPr/>
                </p:nvGrpSpPr>
                <p:grpSpPr>
                  <a:xfrm>
                    <a:off x="6210" y="1168"/>
                    <a:ext cx="568" cy="3345"/>
                    <a:chOff x="2517" y="1141"/>
                    <a:chExt cx="136" cy="635"/>
                  </a:xfrm>
                </p:grpSpPr>
                <p:sp>
                  <p:nvSpPr>
                    <p:cNvPr id="19496" name="xjhgx2"/>
                    <p:cNvSpPr/>
                    <p:nvPr/>
                  </p:nvSpPr>
                  <p:spPr>
                    <a:xfrm>
                      <a:off x="2517" y="1141"/>
                      <a:ext cx="136" cy="6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pathLst>
                        <a:path w="620" h="4408">
                          <a:moveTo>
                            <a:pt x="310" y="0"/>
                          </a:moveTo>
                          <a:lnTo>
                            <a:pt x="237" y="270"/>
                          </a:lnTo>
                          <a:lnTo>
                            <a:pt x="175" y="542"/>
                          </a:lnTo>
                          <a:lnTo>
                            <a:pt x="121" y="816"/>
                          </a:lnTo>
                          <a:lnTo>
                            <a:pt x="78" y="1091"/>
                          </a:lnTo>
                          <a:lnTo>
                            <a:pt x="44" y="1368"/>
                          </a:lnTo>
                          <a:lnTo>
                            <a:pt x="19" y="1646"/>
                          </a:lnTo>
                          <a:lnTo>
                            <a:pt x="5" y="1925"/>
                          </a:lnTo>
                          <a:lnTo>
                            <a:pt x="0" y="2204"/>
                          </a:lnTo>
                          <a:lnTo>
                            <a:pt x="5" y="2483"/>
                          </a:lnTo>
                          <a:lnTo>
                            <a:pt x="19" y="2762"/>
                          </a:lnTo>
                          <a:lnTo>
                            <a:pt x="44" y="3040"/>
                          </a:lnTo>
                          <a:lnTo>
                            <a:pt x="78" y="3317"/>
                          </a:lnTo>
                          <a:lnTo>
                            <a:pt x="121" y="3592"/>
                          </a:lnTo>
                          <a:lnTo>
                            <a:pt x="175" y="3866"/>
                          </a:lnTo>
                          <a:lnTo>
                            <a:pt x="237" y="4138"/>
                          </a:lnTo>
                          <a:lnTo>
                            <a:pt x="310" y="4408"/>
                          </a:lnTo>
                          <a:lnTo>
                            <a:pt x="383" y="4138"/>
                          </a:lnTo>
                          <a:lnTo>
                            <a:pt x="445" y="3866"/>
                          </a:lnTo>
                          <a:lnTo>
                            <a:pt x="499" y="3592"/>
                          </a:lnTo>
                          <a:lnTo>
                            <a:pt x="542" y="3317"/>
                          </a:lnTo>
                          <a:lnTo>
                            <a:pt x="576" y="3040"/>
                          </a:lnTo>
                          <a:lnTo>
                            <a:pt x="601" y="2762"/>
                          </a:lnTo>
                          <a:lnTo>
                            <a:pt x="615" y="2483"/>
                          </a:lnTo>
                          <a:lnTo>
                            <a:pt x="620" y="2204"/>
                          </a:lnTo>
                          <a:lnTo>
                            <a:pt x="615" y="1925"/>
                          </a:lnTo>
                          <a:lnTo>
                            <a:pt x="601" y="1646"/>
                          </a:lnTo>
                          <a:lnTo>
                            <a:pt x="576" y="1368"/>
                          </a:lnTo>
                          <a:lnTo>
                            <a:pt x="542" y="1091"/>
                          </a:lnTo>
                          <a:lnTo>
                            <a:pt x="499" y="816"/>
                          </a:lnTo>
                          <a:lnTo>
                            <a:pt x="445" y="542"/>
                          </a:lnTo>
                          <a:lnTo>
                            <a:pt x="383" y="270"/>
                          </a:lnTo>
                          <a:lnTo>
                            <a:pt x="31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1FFFF">
                            <a:alpha val="100000"/>
                          </a:srgbClr>
                        </a:gs>
                        <a:gs pos="100000">
                          <a:srgbClr val="D5FFFF">
                            <a:alpha val="100000"/>
                          </a:srgbClr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  <a:ln w="28575" cap="flat" cmpd="sng">
                      <a:solidFill>
                        <a:srgbClr val="2D5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p>
                      <a:endParaRPr lang="zh-CN" altLang="en-US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9497" name="Line 57"/>
                    <p:cNvSpPr/>
                    <p:nvPr/>
                  </p:nvSpPr>
                  <p:spPr>
                    <a:xfrm>
                      <a:off x="2585" y="1162"/>
                      <a:ext cx="0" cy="612"/>
                    </a:xfrm>
                    <a:prstGeom prst="line">
                      <a:avLst/>
                    </a:prstGeom>
                    <a:ln w="12700" cap="flat" cmpd="sng">
                      <a:solidFill>
                        <a:srgbClr val="00F8F2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sp>
              </p:grpSp>
              <p:grpSp>
                <p:nvGrpSpPr>
                  <p:cNvPr id="8" name="Group 50"/>
                  <p:cNvGrpSpPr/>
                  <p:nvPr/>
                </p:nvGrpSpPr>
                <p:grpSpPr>
                  <a:xfrm>
                    <a:off x="1220" y="1725"/>
                    <a:ext cx="5193" cy="2230"/>
                    <a:chOff x="453" y="932"/>
                    <a:chExt cx="2077" cy="892"/>
                  </a:xfrm>
                </p:grpSpPr>
                <p:grpSp>
                  <p:nvGrpSpPr>
                    <p:cNvPr id="19487" name="Group 42"/>
                    <p:cNvGrpSpPr/>
                    <p:nvPr/>
                  </p:nvGrpSpPr>
                  <p:grpSpPr>
                    <a:xfrm>
                      <a:off x="453" y="932"/>
                      <a:ext cx="2064" cy="92"/>
                      <a:chOff x="136" y="932"/>
                      <a:chExt cx="2381" cy="91"/>
                    </a:xfrm>
                  </p:grpSpPr>
                  <p:sp>
                    <p:nvSpPr>
                      <p:cNvPr id="19494" name="Line 8"/>
                      <p:cNvSpPr/>
                      <p:nvPr/>
                    </p:nvSpPr>
                    <p:spPr>
                      <a:xfrm flipV="1">
                        <a:off x="136" y="975"/>
                        <a:ext cx="2381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5" name="AutoShape 9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704" y="841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8" name="Group 44"/>
                    <p:cNvGrpSpPr/>
                    <p:nvPr/>
                  </p:nvGrpSpPr>
                  <p:grpSpPr>
                    <a:xfrm>
                      <a:off x="453" y="1755"/>
                      <a:ext cx="2059" cy="69"/>
                      <a:chOff x="113" y="1757"/>
                      <a:chExt cx="2399" cy="91"/>
                    </a:xfrm>
                  </p:grpSpPr>
                  <p:sp>
                    <p:nvSpPr>
                      <p:cNvPr id="19492" name="Line 11"/>
                      <p:cNvSpPr/>
                      <p:nvPr/>
                    </p:nvSpPr>
                    <p:spPr>
                      <a:xfrm>
                        <a:off x="113" y="1803"/>
                        <a:ext cx="2399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3" name="AutoShape 12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694" y="1666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9" name="Group 43"/>
                    <p:cNvGrpSpPr/>
                    <p:nvPr/>
                  </p:nvGrpSpPr>
                  <p:grpSpPr>
                    <a:xfrm>
                      <a:off x="476" y="1342"/>
                      <a:ext cx="2054" cy="92"/>
                      <a:chOff x="136" y="1340"/>
                      <a:chExt cx="2394" cy="91"/>
                    </a:xfrm>
                  </p:grpSpPr>
                  <p:sp>
                    <p:nvSpPr>
                      <p:cNvPr id="19490" name="Line 14"/>
                      <p:cNvSpPr/>
                      <p:nvPr/>
                    </p:nvSpPr>
                    <p:spPr>
                      <a:xfrm flipV="1">
                        <a:off x="136" y="1386"/>
                        <a:ext cx="2394" cy="1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91" name="AutoShape 15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1712" y="1249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51"/>
                  <p:cNvGrpSpPr/>
                  <p:nvPr/>
                </p:nvGrpSpPr>
                <p:grpSpPr>
                  <a:xfrm>
                    <a:off x="6358" y="1833"/>
                    <a:ext cx="4900" cy="2040"/>
                    <a:chOff x="2508" y="981"/>
                    <a:chExt cx="1960" cy="816"/>
                  </a:xfrm>
                </p:grpSpPr>
                <p:grpSp>
                  <p:nvGrpSpPr>
                    <p:cNvPr id="19478" name="Group 48"/>
                    <p:cNvGrpSpPr/>
                    <p:nvPr/>
                  </p:nvGrpSpPr>
                  <p:grpSpPr>
                    <a:xfrm>
                      <a:off x="2508" y="1162"/>
                      <a:ext cx="1960" cy="635"/>
                      <a:chOff x="2508" y="1117"/>
                      <a:chExt cx="2073" cy="679"/>
                    </a:xfrm>
                  </p:grpSpPr>
                  <p:sp>
                    <p:nvSpPr>
                      <p:cNvPr id="19485" name="Freeform 17"/>
                      <p:cNvSpPr/>
                      <p:nvPr/>
                    </p:nvSpPr>
                    <p:spPr>
                      <a:xfrm>
                        <a:off x="2508" y="1117"/>
                        <a:ext cx="2073" cy="679"/>
                      </a:xfrm>
                      <a:custGeom>
                        <a:avLst/>
                        <a:gdLst>
                          <a:gd name="txL" fmla="*/ 0 w 1667"/>
                          <a:gd name="txT" fmla="*/ 0 h 536"/>
                          <a:gd name="txR" fmla="*/ 1667 w 1667"/>
                          <a:gd name="txB" fmla="*/ 536 h 536"/>
                        </a:gdLst>
                        <a:ahLst/>
                        <a:cxnLst>
                          <a:cxn ang="0">
                            <a:pos x="0" y="5702"/>
                          </a:cxn>
                          <a:cxn ang="0">
                            <a:pos x="1158" y="5540"/>
                          </a:cxn>
                          <a:cxn ang="0">
                            <a:pos x="14747" y="0"/>
                          </a:cxn>
                        </a:cxnLst>
                        <a:rect l="txL" t="txT" r="txR" b="txB"/>
                        <a:pathLst>
                          <a:path w="1667" h="536">
                            <a:moveTo>
                              <a:pt x="0" y="536"/>
                            </a:moveTo>
                            <a:lnTo>
                              <a:pt x="131" y="520"/>
                            </a:lnTo>
                            <a:lnTo>
                              <a:pt x="1667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>
                            <a:alpha val="100000"/>
                          </a:srgbClr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486" name="AutoShape 18"/>
                      <p:cNvSpPr>
                        <a:spLocks noChangeAspect="1"/>
                      </p:cNvSpPr>
                      <p:nvPr/>
                    </p:nvSpPr>
                    <p:spPr>
                      <a:xfrm rot="4229382">
                        <a:off x="3129" y="1502"/>
                        <a:ext cx="69" cy="20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79" name="Group 45"/>
                    <p:cNvGrpSpPr/>
                    <p:nvPr/>
                  </p:nvGrpSpPr>
                  <p:grpSpPr>
                    <a:xfrm>
                      <a:off x="2517" y="981"/>
                      <a:ext cx="1883" cy="612"/>
                      <a:chOff x="2517" y="981"/>
                      <a:chExt cx="2200" cy="725"/>
                    </a:xfrm>
                  </p:grpSpPr>
                  <p:sp>
                    <p:nvSpPr>
                      <p:cNvPr id="19483" name="Freeform 20"/>
                      <p:cNvSpPr/>
                      <p:nvPr/>
                    </p:nvSpPr>
                    <p:spPr>
                      <a:xfrm flipV="1">
                        <a:off x="2517" y="981"/>
                        <a:ext cx="2200" cy="725"/>
                      </a:xfrm>
                      <a:custGeom>
                        <a:avLst/>
                        <a:gdLst>
                          <a:gd name="txL" fmla="*/ 0 w 1667"/>
                          <a:gd name="txT" fmla="*/ 0 h 536"/>
                          <a:gd name="txR" fmla="*/ 1667 w 1667"/>
                          <a:gd name="txB" fmla="*/ 536 h 536"/>
                        </a:gdLst>
                        <a:ahLst/>
                        <a:cxnLst>
                          <a:cxn ang="0">
                            <a:pos x="0" y="10991"/>
                          </a:cxn>
                          <a:cxn ang="0">
                            <a:pos x="2098" y="10648"/>
                          </a:cxn>
                          <a:cxn ang="0">
                            <a:pos x="26715" y="0"/>
                          </a:cxn>
                        </a:cxnLst>
                        <a:rect l="txL" t="txT" r="txR" b="txB"/>
                        <a:pathLst>
                          <a:path w="1667" h="536">
                            <a:moveTo>
                              <a:pt x="0" y="536"/>
                            </a:moveTo>
                            <a:lnTo>
                              <a:pt x="131" y="520"/>
                            </a:lnTo>
                            <a:lnTo>
                              <a:pt x="1667" y="0"/>
                            </a:lnTo>
                          </a:path>
                        </a:pathLst>
                      </a:custGeom>
                      <a:noFill/>
                      <a:ln w="28575" cap="flat" cmpd="sng">
                        <a:solidFill>
                          <a:srgbClr val="FF0000">
                            <a:alpha val="100000"/>
                          </a:srgbClr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p>
                        <a:endPara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  <p:sp>
                    <p:nvSpPr>
                      <p:cNvPr id="19484" name="AutoShape 21"/>
                      <p:cNvSpPr>
                        <a:spLocks noChangeAspect="1"/>
                      </p:cNvSpPr>
                      <p:nvPr/>
                    </p:nvSpPr>
                    <p:spPr>
                      <a:xfrm rot="-4229382" flipV="1">
                        <a:off x="3205" y="1065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9480" name="Group 46"/>
                    <p:cNvGrpSpPr/>
                    <p:nvPr/>
                  </p:nvGrpSpPr>
                  <p:grpSpPr>
                    <a:xfrm>
                      <a:off x="2522" y="1345"/>
                      <a:ext cx="1923" cy="91"/>
                      <a:chOff x="2522" y="1345"/>
                      <a:chExt cx="2671" cy="91"/>
                    </a:xfrm>
                  </p:grpSpPr>
                  <p:sp>
                    <p:nvSpPr>
                      <p:cNvPr id="19481" name="Line 23"/>
                      <p:cNvSpPr/>
                      <p:nvPr/>
                    </p:nvSpPr>
                    <p:spPr>
                      <a:xfrm flipV="1">
                        <a:off x="2522" y="1393"/>
                        <a:ext cx="2671" cy="0"/>
                      </a:xfrm>
                      <a:prstGeom prst="line">
                        <a:avLst/>
                      </a:prstGeom>
                      <a:ln w="2857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sp>
                  <p:sp>
                    <p:nvSpPr>
                      <p:cNvPr id="19482" name="AutoShape 24"/>
                      <p:cNvSpPr>
                        <a:spLocks noChangeAspect="1"/>
                      </p:cNvSpPr>
                      <p:nvPr/>
                    </p:nvSpPr>
                    <p:spPr>
                      <a:xfrm rot="5400000">
                        <a:off x="3383" y="1254"/>
                        <a:ext cx="91" cy="272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0000"/>
                      </a:solidFill>
                      <a:ln w="9525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 wrap="none" anchor="ctr"/>
                      <a:lstStyle>
                        <a:lvl1pPr marL="342900" indent="-342900" algn="l" rtl="0" eaLnBrk="0" fontAlgn="base" hangingPunct="0">
                          <a:lnSpc>
                            <a:spcPct val="12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800" b="1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8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•"/>
                          <a:defRPr sz="24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–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 kern="1200">
                            <a:solidFill>
                              <a:sysClr val="windowText" lastClr="000000"/>
                            </a:solidFill>
                            <a:latin typeface="Times New Roman" panose="02020603050405020304" charset="0"/>
                            <a:ea typeface="黑体" panose="02010609060101010101" pitchFamily="49" charset="-122"/>
                            <a:cs typeface="+mn-ea"/>
                          </a:defRPr>
                        </a:lvl5pPr>
                      </a:lstStyle>
                      <a:p>
                        <a:pPr marL="0" lvl="0" indent="0" eaLnBrk="1" hangingPunct="1">
                          <a:lnSpc>
                            <a:spcPct val="100000"/>
                          </a:lnSpc>
                        </a:pPr>
                        <a:endPara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/>
                  <p:cNvGrpSpPr/>
                  <p:nvPr/>
                </p:nvGrpSpPr>
                <p:grpSpPr>
                  <a:xfrm>
                    <a:off x="6498" y="3880"/>
                    <a:ext cx="3085" cy="1680"/>
                    <a:chOff x="2711" y="2614"/>
                    <a:chExt cx="1234" cy="1341"/>
                  </a:xfrm>
                </p:grpSpPr>
                <p:sp>
                  <p:nvSpPr>
                    <p:cNvPr id="19472" name="Line 31"/>
                    <p:cNvSpPr/>
                    <p:nvPr/>
                  </p:nvSpPr>
                  <p:spPr>
                    <a:xfrm>
                      <a:off x="2711" y="3067"/>
                      <a:ext cx="0" cy="453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473" name="Line 32"/>
                    <p:cNvSpPr/>
                    <p:nvPr/>
                  </p:nvSpPr>
                  <p:spPr>
                    <a:xfrm>
                      <a:off x="3945" y="2614"/>
                      <a:ext cx="0" cy="906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9474" name="Line 33"/>
                    <p:cNvSpPr/>
                    <p:nvPr/>
                  </p:nvSpPr>
                  <p:spPr>
                    <a:xfrm>
                      <a:off x="3515" y="3249"/>
                      <a:ext cx="408" cy="0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triangle" w="med" len="lg"/>
                    </a:ln>
                  </p:spPr>
                </p:sp>
                <p:sp>
                  <p:nvSpPr>
                    <p:cNvPr id="19475" name="Line 34"/>
                    <p:cNvSpPr/>
                    <p:nvPr/>
                  </p:nvSpPr>
                  <p:spPr>
                    <a:xfrm flipH="1">
                      <a:off x="2744" y="3249"/>
                      <a:ext cx="408" cy="0"/>
                    </a:xfrm>
                    <a:prstGeom prst="line">
                      <a:avLst/>
                    </a:prstGeom>
                    <a:ln w="28575" cap="flat" cmpd="sng">
                      <a:solidFill>
                        <a:sysClr val="windowText" lastClr="000000"/>
                      </a:solidFill>
                      <a:prstDash val="solid"/>
                      <a:miter/>
                      <a:headEnd type="none" w="med" len="med"/>
                      <a:tailEnd type="triangle" w="med" len="lg"/>
                    </a:ln>
                  </p:spPr>
                </p:sp>
                <p:sp>
                  <p:nvSpPr>
                    <p:cNvPr id="19476" name="Text Box 35"/>
                    <p:cNvSpPr txBox="1"/>
                    <p:nvPr/>
                  </p:nvSpPr>
                  <p:spPr>
                    <a:xfrm>
                      <a:off x="3107" y="3113"/>
                      <a:ext cx="544" cy="327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>
                      <a:lvl1pPr marL="342900" indent="-342900" algn="l" rtl="0" eaLnBrk="0" fontAlgn="base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 sz="2800" b="1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ysClr val="windowText" lastClr="000000"/>
                          </a:solidFill>
                          <a:latin typeface="Times New Roman" panose="02020603050405020304" charset="0"/>
                          <a:ea typeface="黑体" panose="02010609060101010101" pitchFamily="49" charset="-122"/>
                          <a:cs typeface="+mn-ea"/>
                        </a:defRPr>
                      </a:lvl5pPr>
                    </a:lstStyle>
                    <a:p>
                      <a:pPr marL="0" lvl="0" indent="0"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endParaRPr lang="zh-CN" altLang="zh-CN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21525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0" y="2788"/>
                      <a:ext cx="407" cy="11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3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f</a:t>
                      </a:r>
                      <a:endParaRPr kumimoji="1" lang="en-US" altLang="zh-CN" sz="3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40" name="Text Box 40"/>
                  <p:cNvSpPr txBox="1"/>
                  <p:nvPr/>
                </p:nvSpPr>
                <p:spPr>
                  <a:xfrm>
                    <a:off x="7173" y="4928"/>
                    <a:ext cx="1815" cy="21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rgbClr val="CC0000"/>
                        </a:solidFill>
                        <a:latin typeface="黑体" panose="02010609060101010101" pitchFamily="49" charset="-122"/>
                        <a:cs typeface="宋体" panose="02010600030101010101" pitchFamily="2" charset="-122"/>
                      </a:rPr>
                      <a:t>焦距</a:t>
                    </a:r>
                    <a:endParaRPr lang="zh-CN" altLang="en-US" dirty="0">
                      <a:solidFill>
                        <a:srgbClr val="CC0000"/>
                      </a:solidFill>
                      <a:latin typeface="黑体" panose="02010609060101010101" pitchFamily="49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42" name="AutoShape 125"/>
                  <p:cNvSpPr/>
                  <p:nvPr/>
                </p:nvSpPr>
                <p:spPr>
                  <a:xfrm>
                    <a:off x="9725" y="315"/>
                    <a:ext cx="2550" cy="1078"/>
                  </a:xfrm>
                  <a:prstGeom prst="wedgeRoundRectCallout">
                    <a:avLst>
                      <a:gd name="adj1" fmla="val -51472"/>
                      <a:gd name="adj2" fmla="val 175060"/>
                      <a:gd name="adj3" fmla="val 16667"/>
                    </a:avLst>
                  </a:pr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lIns="0" rIns="0" anchor="ctr"/>
                  <a:lstStyle>
                    <a:lvl1pPr marL="342900" indent="-342900" algn="l" rtl="0" eaLnBrk="0" fontAlgn="base" hangingPunct="0">
                      <a:lnSpc>
                        <a:spcPct val="12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 sz="2800" b="1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1pPr>
                    <a:lvl2pPr marL="742950" indent="-28575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2pPr>
                    <a:lvl3pPr marL="11430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3pPr>
                    <a:lvl4pPr marL="16002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4pPr>
                    <a:lvl5pPr marL="2057400" indent="-228600" algn="l" rtl="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ysClr val="windowText" lastClr="000000"/>
                        </a:solidFill>
                        <a:latin typeface="Times New Roman" panose="02020603050405020304" charset="0"/>
                        <a:ea typeface="黑体" panose="02010609060101010101" pitchFamily="49" charset="-122"/>
                        <a:cs typeface="+mn-ea"/>
                      </a:defRPr>
                    </a:lvl5pPr>
                  </a:lstStyle>
                  <a:p>
                    <a:pPr marL="0" lvl="0" indent="0" algn="ctr" eaLnBrk="1" hangingPunct="1">
                      <a:lnSpc>
                        <a:spcPct val="100000"/>
                      </a:lnSpc>
                    </a:pPr>
                    <a:r>
                      <a:rPr lang="zh-CN" altLang="en-US" dirty="0">
                        <a:solidFill>
                          <a:srgbClr val="FF0000"/>
                        </a:solidFill>
                        <a:latin typeface="宋体" panose="02010600030101010101" pitchFamily="2" charset="-122"/>
                        <a:cs typeface="宋体" panose="02010600030101010101" pitchFamily="2" charset="-122"/>
                      </a:rPr>
                      <a:t>焦点</a:t>
                    </a:r>
                    <a:endParaRPr lang="zh-CN" altLang="en-US" dirty="0">
                      <a:solidFill>
                        <a:srgbClr val="FF0000"/>
                      </a:solidFill>
                      <a:latin typeface="宋体" panose="02010600030101010101" pitchFamily="2" charset="-122"/>
                      <a:cs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1085" y="5078"/>
                <a:ext cx="250" cy="25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9" name="Oval 26"/>
              <p:cNvSpPr>
                <a:spLocks noChangeAspect="1"/>
              </p:cNvSpPr>
              <p:nvPr/>
            </p:nvSpPr>
            <p:spPr>
              <a:xfrm>
                <a:off x="8040" y="5100"/>
                <a:ext cx="250" cy="250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endParaRPr lang="zh-CN" altLang="en-US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182360" y="1746250"/>
            <a:ext cx="485140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图中的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表示焦点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表示焦距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。凸透镜的焦距越小，透镜对光的会聚作用越强。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901758" y="1047985"/>
            <a:ext cx="366812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例</a:t>
            </a:r>
            <a:r>
              <a:rPr kumimoji="1" lang="en-US" altLang="zh-CN" sz="3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  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给透镜分类。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1271" name="Group 18"/>
          <p:cNvGrpSpPr/>
          <p:nvPr/>
        </p:nvGrpSpPr>
        <p:grpSpPr>
          <a:xfrm>
            <a:off x="2187575" y="1880870"/>
            <a:ext cx="7479030" cy="2369820"/>
            <a:chOff x="680" y="1147"/>
            <a:chExt cx="4239" cy="1493"/>
          </a:xfrm>
        </p:grpSpPr>
        <p:pic>
          <p:nvPicPr>
            <p:cNvPr id="11272" name="Picture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3" y="1147"/>
              <a:ext cx="4196" cy="1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7" name="Text Box 12"/>
            <p:cNvSpPr txBox="1">
              <a:spLocks noChangeArrowheads="1"/>
            </p:cNvSpPr>
            <p:nvPr/>
          </p:nvSpPr>
          <p:spPr bwMode="auto">
            <a:xfrm>
              <a:off x="680" y="2296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A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2298" name="Text Box 13"/>
            <p:cNvSpPr txBox="1">
              <a:spLocks noChangeArrowheads="1"/>
            </p:cNvSpPr>
            <p:nvPr/>
          </p:nvSpPr>
          <p:spPr bwMode="auto">
            <a:xfrm>
              <a:off x="1542" y="2319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B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2299" name="Text Box 14"/>
            <p:cNvSpPr txBox="1">
              <a:spLocks noChangeArrowheads="1"/>
            </p:cNvSpPr>
            <p:nvPr/>
          </p:nvSpPr>
          <p:spPr bwMode="auto">
            <a:xfrm>
              <a:off x="2336" y="2319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C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2300" name="Text Box 15"/>
            <p:cNvSpPr txBox="1">
              <a:spLocks noChangeArrowheads="1"/>
            </p:cNvSpPr>
            <p:nvPr/>
          </p:nvSpPr>
          <p:spPr bwMode="auto">
            <a:xfrm>
              <a:off x="2993" y="2319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D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2301" name="Text Box 16"/>
            <p:cNvSpPr txBox="1">
              <a:spLocks noChangeArrowheads="1"/>
            </p:cNvSpPr>
            <p:nvPr/>
          </p:nvSpPr>
          <p:spPr bwMode="auto">
            <a:xfrm>
              <a:off x="3696" y="2319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12302" name="Text Box 17"/>
            <p:cNvSpPr txBox="1">
              <a:spLocks noChangeArrowheads="1"/>
            </p:cNvSpPr>
            <p:nvPr/>
          </p:nvSpPr>
          <p:spPr bwMode="auto">
            <a:xfrm>
              <a:off x="4445" y="2341"/>
              <a:ext cx="318" cy="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宋体" panose="02010600030101010101" pitchFamily="2" charset="-122"/>
                  <a:ea typeface="黑体" panose="02010609060101010101" pitchFamily="49" charset="-122"/>
                  <a:cs typeface="宋体" panose="02010600030101010101" pitchFamily="2" charset="-122"/>
                </a:rPr>
                <a:t>F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1267" name="Rectangle 5"/>
          <p:cNvSpPr/>
          <p:nvPr/>
        </p:nvSpPr>
        <p:spPr>
          <a:xfrm>
            <a:off x="2636203" y="4221798"/>
            <a:ext cx="55070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属于凸透镜的是（        ）</a:t>
            </a:r>
            <a:endParaRPr lang="zh-CN" altLang="en-US" dirty="0"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68" name="Rectangle 6"/>
          <p:cNvSpPr/>
          <p:nvPr/>
        </p:nvSpPr>
        <p:spPr>
          <a:xfrm>
            <a:off x="2602230" y="4910455"/>
            <a:ext cx="5008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属于凹透镜的是（</a:t>
            </a:r>
            <a:r>
              <a:rPr lang="zh-CN" altLang="en-US" dirty="0">
                <a:latin typeface="黑体" panose="02010609060101010101" pitchFamily="49" charset="-122"/>
                <a:cs typeface="宋体" panose="02010600030101010101" pitchFamily="2" charset="-122"/>
              </a:rPr>
              <a:t>        ）            </a:t>
            </a:r>
            <a:endParaRPr lang="zh-CN" altLang="en-US" dirty="0"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5485765" y="4222115"/>
            <a:ext cx="19446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 C  D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5485765" y="4910455"/>
            <a:ext cx="19383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  E  F</a:t>
            </a:r>
            <a:endParaRPr lang="en-US" altLang="zh-CN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1267" grpId="0"/>
      <p:bldP spid="5" grpId="1"/>
      <p:bldP spid="11268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5270" y="1165225"/>
            <a:ext cx="9026525" cy="387921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72009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例</a:t>
            </a:r>
            <a:r>
              <a:rPr kumimoji="1" lang="en-US" altLang="zh-CN" sz="32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某同学让凸透镜正对着太阳光，用光屏在透镜的另一侧观察太阳光通过凸透镜后的现象，如图所示，移动光屏使光斑最小、最亮，此时光斑离凸透镜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10cm.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据此，我们可以确定此透镜的焦距为（      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72009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A.5cm		B.10cm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72009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C.15cm	D.20cm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7705" y="3313113"/>
            <a:ext cx="609600" cy="58420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5603" name="Picture 2" descr="E:\R八物上\人八物导学案\KO40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2275" y="3577590"/>
            <a:ext cx="2258695" cy="1677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261870" y="5175250"/>
            <a:ext cx="6741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解析：阳光可看做平行光。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第五章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透镜及其应用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透镜</a:t>
            </a:r>
            <a:endParaRPr lang="zh-CN" altLang="en-US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138170" y="650875"/>
            <a:ext cx="4355465" cy="583565"/>
          </a:xfrm>
          <a:prstGeom prst="rect">
            <a:avLst/>
          </a:prstGeom>
          <a:solidFill>
            <a:srgbClr val="1C804A"/>
          </a:solidFill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凸透镜和凹透镜。</a:t>
            </a:r>
            <a:endParaRPr lang="en-US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3145" y="1234440"/>
            <a:ext cx="78828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凸透镜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sz="32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中间厚、边缘薄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的透镜。</a:t>
            </a:r>
            <a:endParaRPr lang="zh-CN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2670" y="1804670"/>
            <a:ext cx="85172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凹透镜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sz="32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中间薄、边缘厚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的透镜。</a:t>
            </a:r>
            <a:endParaRPr lang="en-US" altLang="en-US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8170" y="2260600"/>
            <a:ext cx="5425440" cy="583565"/>
          </a:xfrm>
          <a:prstGeom prst="rect">
            <a:avLst/>
          </a:prstGeom>
          <a:solidFill>
            <a:srgbClr val="1C804A"/>
          </a:solidFill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透镜对光的作用。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57120" y="2763520"/>
            <a:ext cx="63792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）通过光心的光传播方向不变。</a:t>
            </a:r>
            <a:endParaRPr lang="en-US" altLang="en-US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1352"/>
          <p:cNvPicPr>
            <a:picLocks noChangeAspect="1"/>
          </p:cNvPicPr>
          <p:nvPr>
            <p:ph sz="half" idx="4294967295"/>
          </p:nvPr>
        </p:nvPicPr>
        <p:blipFill>
          <a:blip r:embed="rId1" r:link="rId2"/>
          <a:stretch>
            <a:fillRect/>
          </a:stretch>
        </p:blipFill>
        <p:spPr>
          <a:xfrm>
            <a:off x="5451475" y="3894455"/>
            <a:ext cx="2239645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内容占位符 -2147481698"/>
          <p:cNvPicPr>
            <a:picLocks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131810" y="3894455"/>
            <a:ext cx="2169160" cy="134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138170" y="5132705"/>
            <a:ext cx="5080000" cy="583565"/>
          </a:xfrm>
          <a:prstGeom prst="rect">
            <a:avLst/>
          </a:prstGeom>
          <a:solidFill>
            <a:srgbClr val="1C804A"/>
          </a:solidFill>
          <a:ln w="9525">
            <a:noFill/>
          </a:ln>
        </p:spPr>
        <p:txBody>
          <a:bodyPr>
            <a:spAutoFit/>
          </a:bodyPr>
          <a:p>
            <a:pPr indent="266700"/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焦点和焦距。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1760" y="3347085"/>
            <a:ext cx="624903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（2）凸透镜使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光线会聚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、凹透镜使</a:t>
            </a:r>
            <a:r>
              <a:rPr 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光线发散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/>
      <p:bldP spid="3" grpId="0"/>
      <p:bldP spid="4" grpId="0" bldLvl="0" animBg="1"/>
      <p:bldP spid="6" grpId="0"/>
      <p:bldP spid="13" grpId="0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778760" y="176212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062990" y="1762125"/>
            <a:ext cx="1005649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1.认识凸透镜、凹透镜，了解焦点、焦距、主光轴、光心等基本概念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2990" y="3698875"/>
            <a:ext cx="103606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2.了解凸透镜和凹透镜对光的作用，能作出相关的光路图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288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137912" y="1386840"/>
            <a:ext cx="10132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凸透镜对光的会聚作用、凹透镜对光的发散作用，凸透镜和凹透镜的折射光路图。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7912" y="2498090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凹透镜的折射光路图。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7912" y="3055620"/>
            <a:ext cx="10392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通过实验探究为主的教学方式进行教学，学生之间通过讨论、设计、动手及合作的观察、分析来学习本课内容。  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912" y="4166870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凸透镜、凹透镜、平行光源、刻度尺。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4036" name="Picture 4" descr="E:\R八物上\第五章 透镜及其应用\投影仪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6745" y="1618615"/>
            <a:ext cx="2865120" cy="14649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5" descr="E:\R八物上\第五章 透镜及其应用\第1节 透镜\jpg\09004001.jpg"/>
          <p:cNvPicPr>
            <a:picLocks noChangeAspect="1"/>
          </p:cNvPicPr>
          <p:nvPr/>
        </p:nvPicPr>
        <p:blipFill>
          <a:blip r:embed="rId2"/>
          <a:srcRect l="7101" t="16840" r="5548"/>
          <a:stretch>
            <a:fillRect/>
          </a:stretch>
        </p:blipFill>
        <p:spPr>
          <a:xfrm>
            <a:off x="2341880" y="3484245"/>
            <a:ext cx="285623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db668df4966482ce7709d7c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85" y="3484245"/>
            <a:ext cx="2909570" cy="1744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E:\R八物上\第五章 透镜及其应用\显微镜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80" y="1618615"/>
            <a:ext cx="2865120" cy="1464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139565" y="476250"/>
            <a:ext cx="4403725" cy="645160"/>
          </a:xfrm>
          <a:prstGeom prst="rect">
            <a:avLst/>
          </a:prstGeom>
          <a:solidFill>
            <a:srgbClr val="98CB0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生活中的光学仪器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7115" y="2152015"/>
            <a:ext cx="10098405" cy="2553335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</p:spPr>
        <p:txBody>
          <a:bodyPr wrap="square">
            <a:spAutoFit/>
          </a:bodyPr>
          <a:p>
            <a:pPr marL="0" marR="0" lvl="0" indent="0" algn="l" defTabSz="914400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这些仪器与我们的生活息息相关，它们的主要部件是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透镜。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4630" y="751840"/>
            <a:ext cx="7550150" cy="706755"/>
          </a:xfrm>
          <a:prstGeom prst="rect">
            <a:avLst/>
          </a:prstGeom>
          <a:solidFill>
            <a:srgbClr val="98CB0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凸透镜和凹面镜”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2487613" y="1979930"/>
            <a:ext cx="1731962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66CC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凸透镜</a:t>
            </a:r>
            <a:r>
              <a:rPr lang="en-US" altLang="zh-CN" sz="3200" dirty="0">
                <a:solidFill>
                  <a:srgbClr val="0066CC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:</a:t>
            </a:r>
            <a:endParaRPr lang="en-US" altLang="zh-CN" sz="3200" dirty="0">
              <a:solidFill>
                <a:srgbClr val="0066CC"/>
              </a:solidFill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18080" y="2618105"/>
            <a:ext cx="2171065" cy="1615440"/>
            <a:chOff x="8578" y="1618"/>
            <a:chExt cx="3419" cy="2544"/>
          </a:xfrm>
        </p:grpSpPr>
        <p:pic>
          <p:nvPicPr>
            <p:cNvPr id="11287" name="Picture 23" descr="E:\R八物上\第五章 透镜及其应用\8s51\jpg\09004002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367" t="6680" r="65289"/>
            <a:stretch>
              <a:fillRect/>
            </a:stretch>
          </p:blipFill>
          <p:spPr>
            <a:xfrm>
              <a:off x="8578" y="1660"/>
              <a:ext cx="810" cy="25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23" descr="E:\R八物上\第五章 透镜及其应用\8s51\jpg\09004002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840" t="6680" r="4871"/>
            <a:stretch>
              <a:fillRect/>
            </a:stretch>
          </p:blipFill>
          <p:spPr>
            <a:xfrm>
              <a:off x="10455" y="1618"/>
              <a:ext cx="1543" cy="25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Text Box 3"/>
          <p:cNvSpPr txBox="1"/>
          <p:nvPr/>
        </p:nvSpPr>
        <p:spPr>
          <a:xfrm>
            <a:off x="8214360" y="1965960"/>
            <a:ext cx="1432560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0066CC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凹透镜</a:t>
            </a:r>
            <a:r>
              <a:rPr lang="en-US" altLang="zh-CN" sz="3200" dirty="0">
                <a:solidFill>
                  <a:srgbClr val="0066CC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:</a:t>
            </a:r>
            <a:endParaRPr lang="en-US" altLang="zh-CN" sz="3200" dirty="0">
              <a:solidFill>
                <a:srgbClr val="0066CC"/>
              </a:solidFill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26655" y="2533015"/>
            <a:ext cx="2200910" cy="1555750"/>
            <a:chOff x="8593" y="5083"/>
            <a:chExt cx="3466" cy="2450"/>
          </a:xfrm>
        </p:grpSpPr>
        <p:pic>
          <p:nvPicPr>
            <p:cNvPr id="11286" name="Picture 22" descr="E:\R八物上\第五章 透镜及其应用\8s51\jpg\09004003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35" t="4439" r="67722"/>
            <a:stretch>
              <a:fillRect/>
            </a:stretch>
          </p:blipFill>
          <p:spPr>
            <a:xfrm>
              <a:off x="8593" y="5083"/>
              <a:ext cx="885" cy="2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Picture 22" descr="E:\R八物上\第五章 透镜及其应用\8s51\jpg\09004003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034" t="4439" r="5408"/>
            <a:stretch>
              <a:fillRect/>
            </a:stretch>
          </p:blipFill>
          <p:spPr>
            <a:xfrm>
              <a:off x="10395" y="5085"/>
              <a:ext cx="1665" cy="244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文本框 16"/>
          <p:cNvSpPr txBox="1"/>
          <p:nvPr/>
        </p:nvSpPr>
        <p:spPr>
          <a:xfrm>
            <a:off x="2549525" y="4389120"/>
            <a:ext cx="20123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中央厚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边缘薄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27060" y="4356735"/>
            <a:ext cx="15322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中央薄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边缘厚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17" grpId="0"/>
      <p:bldP spid="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5870" y="1116330"/>
            <a:ext cx="96767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>
              <a:lnSpc>
                <a:spcPct val="2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一般透镜的两个表面中至少一个表面是球面的一部分。如果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透镜的厚度远小于球面的半径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，这种透镜就叫做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薄透镜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WPS 演示</Application>
  <PresentationFormat>宽屏</PresentationFormat>
  <Paragraphs>202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