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29" r:id="rId3"/>
    <p:sldId id="330" r:id="rId4"/>
    <p:sldId id="331" r:id="rId6"/>
    <p:sldId id="332" r:id="rId7"/>
    <p:sldId id="263" r:id="rId8"/>
    <p:sldId id="295" r:id="rId9"/>
    <p:sldId id="296" r:id="rId10"/>
    <p:sldId id="308" r:id="rId11"/>
    <p:sldId id="313" r:id="rId12"/>
    <p:sldId id="310" r:id="rId13"/>
    <p:sldId id="314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905"/>
    <a:srgbClr val="637686"/>
    <a:srgbClr val="B92A0D"/>
    <a:srgbClr val="FFFFFF"/>
    <a:srgbClr val="159F18"/>
    <a:srgbClr val="E4AAB9"/>
    <a:srgbClr val="DE0023"/>
    <a:srgbClr val="FF9B01"/>
    <a:srgbClr val="177743"/>
    <a:srgbClr val="1A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60"/>
        <p:guide pos="889"/>
        <p:guide pos="3838"/>
        <p:guide pos="6787"/>
        <p:guide orient="horz" pos="3300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2" Type="http://schemas.openxmlformats.org/officeDocument/2006/relationships/image" Target="../media/image22.wmf"/><Relationship Id="rId11" Type="http://schemas.openxmlformats.org/officeDocument/2006/relationships/image" Target="../media/image21.wmf"/><Relationship Id="rId10" Type="http://schemas.openxmlformats.org/officeDocument/2006/relationships/image" Target="../media/image20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12.xml"/><Relationship Id="rId26" Type="http://schemas.openxmlformats.org/officeDocument/2006/relationships/image" Target="../media/image22.wmf"/><Relationship Id="rId25" Type="http://schemas.openxmlformats.org/officeDocument/2006/relationships/oleObject" Target="../embeddings/oleObject14.bin"/><Relationship Id="rId24" Type="http://schemas.openxmlformats.org/officeDocument/2006/relationships/oleObject" Target="../embeddings/oleObject13.bin"/><Relationship Id="rId23" Type="http://schemas.openxmlformats.org/officeDocument/2006/relationships/image" Target="../media/image21.wmf"/><Relationship Id="rId22" Type="http://schemas.openxmlformats.org/officeDocument/2006/relationships/oleObject" Target="../embeddings/oleObject12.bin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11.bin"/><Relationship Id="rId2" Type="http://schemas.openxmlformats.org/officeDocument/2006/relationships/image" Target="../media/image11.wmf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10.bin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9.bin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3" Type="http://schemas.openxmlformats.org/officeDocument/2006/relationships/oleObject" Target="../embeddings/oleObject16.bin"/><Relationship Id="rId20" Type="http://schemas.openxmlformats.org/officeDocument/2006/relationships/vmlDrawing" Target="../drawings/vmlDrawing2.vml"/><Relationship Id="rId2" Type="http://schemas.openxmlformats.org/officeDocument/2006/relationships/image" Target="../media/image11.wmf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24.bin"/><Relationship Id="rId16" Type="http://schemas.openxmlformats.org/officeDocument/2006/relationships/oleObject" Target="../embeddings/oleObject23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22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1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2.xml"/><Relationship Id="rId3" Type="http://schemas.openxmlformats.org/officeDocument/2006/relationships/oleObject" Target="../embeddings/oleObject26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17980" y="1716405"/>
            <a:ext cx="4474845" cy="3423920"/>
            <a:chOff x="1920" y="1305"/>
            <a:chExt cx="5642" cy="5392"/>
          </a:xfrm>
        </p:grpSpPr>
        <p:grpSp>
          <p:nvGrpSpPr>
            <p:cNvPr id="3" name="Group 5"/>
            <p:cNvGrpSpPr/>
            <p:nvPr/>
          </p:nvGrpSpPr>
          <p:grpSpPr>
            <a:xfrm>
              <a:off x="1920" y="1305"/>
              <a:ext cx="5642" cy="5393"/>
              <a:chOff x="1760" y="360"/>
              <a:chExt cx="4163" cy="3600"/>
            </a:xfrm>
          </p:grpSpPr>
          <p:pic>
            <p:nvPicPr>
              <p:cNvPr id="4" name="Picture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60" y="360"/>
                <a:ext cx="4163" cy="3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AutoShape 7"/>
              <p:cNvSpPr>
                <a:spLocks noChangeArrowheads="1"/>
              </p:cNvSpPr>
              <p:nvPr/>
            </p:nvSpPr>
            <p:spPr bwMode="auto">
              <a:xfrm rot="5400000">
                <a:off x="5253" y="3697"/>
                <a:ext cx="45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2083" y="515"/>
                <a:ext cx="46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9" name="Line 131"/>
            <p:cNvSpPr>
              <a:spLocks noChangeShapeType="1"/>
            </p:cNvSpPr>
            <p:nvPr/>
          </p:nvSpPr>
          <p:spPr bwMode="black">
            <a:xfrm flipV="1">
              <a:off x="2415" y="3240"/>
              <a:ext cx="4248" cy="312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14145" y="1071880"/>
            <a:ext cx="2361565" cy="6451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black">
          <a:xfrm>
            <a:off x="6508750" y="1864360"/>
            <a:ext cx="393763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同种物质的质量与体积成正比，即比值是一定的。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black">
          <a:xfrm>
            <a:off x="6508750" y="3429000"/>
            <a:ext cx="39370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物质不同，它们的质量与体积的比值也不同。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 bldLvl="0" animBg="1"/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08375" y="905510"/>
            <a:ext cx="5114925" cy="706755"/>
          </a:xfrm>
          <a:prstGeom prst="rect">
            <a:avLst/>
          </a:prstGeom>
          <a:solidFill>
            <a:srgbClr val="177743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密度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4940" y="1632268"/>
            <a:ext cx="7142163" cy="627063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密度的概念和密度的单位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6590" y="2356485"/>
            <a:ext cx="8342630" cy="284861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质量和体积的比值表示单位体积的质量，物理学中，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某种物质组成的物体的质量与它的体积之比，叫做这种物质的密度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密度在数值上等于物质单位体积的质量，用符号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表示。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Rectangle 6"/>
          <p:cNvSpPr>
            <a:spLocks noChangeArrowheads="1"/>
          </p:cNvSpPr>
          <p:nvPr/>
        </p:nvSpPr>
        <p:spPr bwMode="black">
          <a:xfrm>
            <a:off x="1645285" y="4662805"/>
            <a:ext cx="8137525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）单位换算：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 g/cm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=10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kg/m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0970" y="1012508"/>
            <a:ext cx="2959100" cy="63246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密度的定义式：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60895" y="1818640"/>
            <a:ext cx="2376805" cy="1373505"/>
            <a:chOff x="2705099" y="1553933"/>
            <a:chExt cx="2065336" cy="1373350"/>
          </a:xfrm>
        </p:grpSpPr>
        <p:sp>
          <p:nvSpPr>
            <p:cNvPr id="20" name="矩形 19"/>
            <p:cNvSpPr/>
            <p:nvPr/>
          </p:nvSpPr>
          <p:spPr>
            <a:xfrm>
              <a:off x="2705099" y="1887270"/>
              <a:ext cx="1066799" cy="700326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ρ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=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29023" y="1553933"/>
              <a:ext cx="1141412" cy="700326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m</a:t>
              </a:r>
              <a:endPara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619498" y="2226957"/>
              <a:ext cx="1141412" cy="700326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V</a:t>
              </a:r>
              <a:endPara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cxnSp>
          <p:nvCxnSpPr>
            <p:cNvPr id="23" name="直接连接符 22"/>
            <p:cNvCxnSpPr>
              <a:endCxn id="22" idx="0"/>
            </p:cNvCxnSpPr>
            <p:nvPr/>
          </p:nvCxnSpPr>
          <p:spPr>
            <a:xfrm>
              <a:off x="3599896" y="2223782"/>
              <a:ext cx="590549" cy="317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45285" y="3429000"/>
            <a:ext cx="879411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）国际单位：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千克每立方米（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kg/m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kg·m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-3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）。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5285" y="4032885"/>
            <a:ext cx="894524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0" algn="l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）常用单位：</a:t>
            </a:r>
            <a:r>
              <a:rPr lang="zh-CN" altLang="en-US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克每立方厘米（</a:t>
            </a:r>
            <a:r>
              <a:rPr lang="en-US" altLang="zh-CN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g/cm</a:t>
            </a:r>
            <a:r>
              <a:rPr lang="en-US" altLang="zh-CN" sz="2800" b="1" baseline="30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altLang="zh-CN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 </a:t>
            </a:r>
            <a:r>
              <a:rPr lang="en-US" altLang="zh-CN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g·cm</a:t>
            </a:r>
            <a:r>
              <a:rPr lang="en-US" altLang="zh-CN" sz="2800" b="1" baseline="30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-3</a:t>
            </a:r>
            <a:r>
              <a:rPr lang="en-US" altLang="zh-CN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49550" y="1842135"/>
            <a:ext cx="2628900" cy="1306513"/>
            <a:chOff x="2209799" y="1553933"/>
            <a:chExt cx="2628901" cy="1306643"/>
          </a:xfrm>
        </p:grpSpPr>
        <p:sp>
          <p:nvSpPr>
            <p:cNvPr id="15" name="矩形 14"/>
            <p:cNvSpPr/>
            <p:nvPr/>
          </p:nvSpPr>
          <p:spPr>
            <a:xfrm>
              <a:off x="2209799" y="1887341"/>
              <a:ext cx="1428751" cy="701745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密度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=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29025" y="1553933"/>
              <a:ext cx="1141413" cy="633476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质量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19500" y="2227100"/>
              <a:ext cx="1141413" cy="633476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体积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600450" y="2223925"/>
              <a:ext cx="1238250" cy="317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1" name="矩形 3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" grpId="0"/>
      <p:bldP spid="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530600" y="732155"/>
            <a:ext cx="5183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一些固体的密度（常温常压）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4294967295"/>
          </p:nvPr>
        </p:nvGraphicFramePr>
        <p:xfrm>
          <a:off x="1414145" y="1254125"/>
          <a:ext cx="9332595" cy="400367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342515"/>
                <a:gridCol w="2330450"/>
                <a:gridCol w="2329815"/>
                <a:gridCol w="2329815"/>
              </a:tblGrid>
              <a:tr h="594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铂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铝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金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花岗岩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铅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冰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铜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蜡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钢、铁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干松木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" name="组合 45"/>
          <p:cNvGrpSpPr/>
          <p:nvPr/>
        </p:nvGrpSpPr>
        <p:grpSpPr>
          <a:xfrm>
            <a:off x="3790950" y="1495425"/>
            <a:ext cx="6885940" cy="3650615"/>
            <a:chOff x="4609" y="1826"/>
            <a:chExt cx="8298" cy="5719"/>
          </a:xfrm>
        </p:grpSpPr>
        <p:graphicFrame>
          <p:nvGraphicFramePr>
            <p:cNvPr id="18" name="Object 46"/>
            <p:cNvGraphicFramePr>
              <a:graphicFrameLocks noChangeAspect="1"/>
            </p:cNvGraphicFramePr>
            <p:nvPr/>
          </p:nvGraphicFramePr>
          <p:xfrm>
            <a:off x="4609" y="1826"/>
            <a:ext cx="2280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" r:id="rId1" imgW="788035" imgH="228600" progId="Equation.3">
                    <p:embed/>
                  </p:oleObj>
                </mc:Choice>
                <mc:Fallback>
                  <p:oleObj name="" r:id="rId1" imgW="788035" imgH="228600" progId="Equation.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609" y="1826"/>
                          <a:ext cx="2280" cy="6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7"/>
            <p:cNvGraphicFramePr>
              <a:graphicFrameLocks noChangeAspect="1"/>
            </p:cNvGraphicFramePr>
            <p:nvPr/>
          </p:nvGraphicFramePr>
          <p:xfrm>
            <a:off x="4787" y="2661"/>
            <a:ext cx="1745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" r:id="rId3" imgW="622300" imgH="203200" progId="Equation.DSMT4">
                    <p:embed/>
                  </p:oleObj>
                </mc:Choice>
                <mc:Fallback>
                  <p:oleObj name="" r:id="rId3" imgW="622300" imgH="203200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87" y="2661"/>
                          <a:ext cx="1745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48"/>
            <p:cNvGraphicFramePr>
              <a:graphicFrameLocks noChangeAspect="1"/>
            </p:cNvGraphicFramePr>
            <p:nvPr/>
          </p:nvGraphicFramePr>
          <p:xfrm>
            <a:off x="4869" y="3601"/>
            <a:ext cx="1728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" name="" r:id="rId5" imgW="622300" imgH="203200" progId="Equation.DSMT4">
                    <p:embed/>
                  </p:oleObj>
                </mc:Choice>
                <mc:Fallback>
                  <p:oleObj name="" r:id="rId5" imgW="622300" imgH="203200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9" y="3601"/>
                          <a:ext cx="1728" cy="5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9"/>
            <p:cNvGraphicFramePr>
              <a:graphicFrameLocks noChangeAspect="1"/>
            </p:cNvGraphicFramePr>
            <p:nvPr/>
          </p:nvGraphicFramePr>
          <p:xfrm>
            <a:off x="4849" y="4448"/>
            <a:ext cx="1728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" name="" r:id="rId7" imgW="622300" imgH="203200" progId="Equation.DSMT4">
                    <p:embed/>
                  </p:oleObj>
                </mc:Choice>
                <mc:Fallback>
                  <p:oleObj name="" r:id="rId7" imgW="622300" imgH="2032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49" y="4448"/>
                          <a:ext cx="1728" cy="5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0"/>
            <p:cNvGraphicFramePr>
              <a:graphicFrameLocks noChangeAspect="1"/>
            </p:cNvGraphicFramePr>
            <p:nvPr/>
          </p:nvGraphicFramePr>
          <p:xfrm>
            <a:off x="4784" y="5261"/>
            <a:ext cx="1763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" name="" r:id="rId9" imgW="597535" imgH="203200" progId="Equation.DSMT4">
                    <p:embed/>
                  </p:oleObj>
                </mc:Choice>
                <mc:Fallback>
                  <p:oleObj name="" r:id="rId9" imgW="597535" imgH="203200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84" y="5261"/>
                          <a:ext cx="1763" cy="5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1"/>
            <p:cNvGraphicFramePr>
              <a:graphicFrameLocks noChangeAspect="1"/>
            </p:cNvGraphicFramePr>
            <p:nvPr/>
          </p:nvGraphicFramePr>
          <p:xfrm>
            <a:off x="4972" y="6126"/>
            <a:ext cx="155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11" imgW="534035" imgH="203200" progId="Equation.DSMT4">
                    <p:embed/>
                  </p:oleObj>
                </mc:Choice>
                <mc:Fallback>
                  <p:oleObj name="" r:id="rId11" imgW="534035" imgH="2032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72" y="6126"/>
                          <a:ext cx="1552" cy="5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52"/>
            <p:cNvGraphicFramePr>
              <a:graphicFrameLocks noChangeAspect="1"/>
            </p:cNvGraphicFramePr>
            <p:nvPr/>
          </p:nvGraphicFramePr>
          <p:xfrm>
            <a:off x="4972" y="6943"/>
            <a:ext cx="1605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" name="" r:id="rId13" imgW="534035" imgH="203200" progId="Equation.DSMT4">
                    <p:embed/>
                  </p:oleObj>
                </mc:Choice>
                <mc:Fallback>
                  <p:oleObj name="" r:id="rId13" imgW="534035" imgH="2032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972" y="6943"/>
                          <a:ext cx="1605" cy="6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3"/>
            <p:cNvGraphicFramePr>
              <a:graphicFrameLocks noChangeAspect="1"/>
            </p:cNvGraphicFramePr>
            <p:nvPr/>
          </p:nvGraphicFramePr>
          <p:xfrm>
            <a:off x="10424" y="1846"/>
            <a:ext cx="2280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5" imgW="788035" imgH="228600" progId="Equation.3">
                    <p:embed/>
                  </p:oleObj>
                </mc:Choice>
                <mc:Fallback>
                  <p:oleObj name="" r:id="rId15" imgW="788035" imgH="228600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424" y="1846"/>
                          <a:ext cx="2280" cy="6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54"/>
            <p:cNvGraphicFramePr>
              <a:graphicFrameLocks noChangeAspect="1"/>
            </p:cNvGraphicFramePr>
            <p:nvPr/>
          </p:nvGraphicFramePr>
          <p:xfrm>
            <a:off x="10812" y="2631"/>
            <a:ext cx="1552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" name="" r:id="rId16" imgW="546100" imgH="203200" progId="Equation.3">
                    <p:embed/>
                  </p:oleObj>
                </mc:Choice>
                <mc:Fallback>
                  <p:oleObj name="" r:id="rId16" imgW="546100" imgH="203200" progId="Equation.3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812" y="2631"/>
                          <a:ext cx="1552" cy="5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5"/>
            <p:cNvGraphicFramePr>
              <a:graphicFrameLocks noChangeAspect="1"/>
            </p:cNvGraphicFramePr>
            <p:nvPr/>
          </p:nvGraphicFramePr>
          <p:xfrm>
            <a:off x="10317" y="3608"/>
            <a:ext cx="259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" name="" r:id="rId18" imgW="991235" imgH="228600" progId="Equation.3">
                    <p:embed/>
                  </p:oleObj>
                </mc:Choice>
                <mc:Fallback>
                  <p:oleObj name="" r:id="rId18" imgW="991235" imgH="228600" progId="Equation.3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0317" y="3608"/>
                          <a:ext cx="2590" cy="5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6"/>
            <p:cNvGraphicFramePr>
              <a:graphicFrameLocks noChangeAspect="1"/>
            </p:cNvGraphicFramePr>
            <p:nvPr/>
          </p:nvGraphicFramePr>
          <p:xfrm>
            <a:off x="10317" y="4448"/>
            <a:ext cx="2590" cy="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" name="" r:id="rId20" imgW="978535" imgH="228600" progId="Equation.3">
                    <p:embed/>
                  </p:oleObj>
                </mc:Choice>
                <mc:Fallback>
                  <p:oleObj name="" r:id="rId20" imgW="978535" imgH="228600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317" y="4448"/>
                          <a:ext cx="2590" cy="6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7"/>
            <p:cNvGraphicFramePr>
              <a:graphicFrameLocks noChangeAspect="1"/>
            </p:cNvGraphicFramePr>
            <p:nvPr/>
          </p:nvGraphicFramePr>
          <p:xfrm>
            <a:off x="10812" y="5246"/>
            <a:ext cx="155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" name="" r:id="rId22" imgW="534035" imgH="203200" progId="Equation.3">
                    <p:embed/>
                  </p:oleObj>
                </mc:Choice>
                <mc:Fallback>
                  <p:oleObj name="" r:id="rId22" imgW="534035" imgH="203200" progId="Equation.3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812" y="5246"/>
                          <a:ext cx="1552" cy="5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8"/>
            <p:cNvGraphicFramePr>
              <a:graphicFrameLocks noChangeAspect="1"/>
            </p:cNvGraphicFramePr>
            <p:nvPr/>
          </p:nvGraphicFramePr>
          <p:xfrm>
            <a:off x="10864" y="6093"/>
            <a:ext cx="1450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" name="" r:id="rId24" imgW="534035" imgH="203200" progId="Equation.3">
                    <p:embed/>
                  </p:oleObj>
                </mc:Choice>
                <mc:Fallback>
                  <p:oleObj name="" r:id="rId24" imgW="534035" imgH="203200" progId="Equation.3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864" y="6093"/>
                          <a:ext cx="1450" cy="5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9"/>
            <p:cNvGraphicFramePr>
              <a:graphicFrameLocks noChangeAspect="1"/>
            </p:cNvGraphicFramePr>
            <p:nvPr/>
          </p:nvGraphicFramePr>
          <p:xfrm>
            <a:off x="10842" y="6973"/>
            <a:ext cx="1502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" name="" r:id="rId25" imgW="534035" imgH="203200" progId="Equation.DSMT4">
                    <p:embed/>
                  </p:oleObj>
                </mc:Choice>
                <mc:Fallback>
                  <p:oleObj name="" r:id="rId25" imgW="534035" imgH="203200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842" y="6973"/>
                          <a:ext cx="1502" cy="5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61348" y="1099185"/>
            <a:ext cx="5183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一些液体的密度（常温常压）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Group 47"/>
          <p:cNvGraphicFramePr>
            <a:graphicFrameLocks noGrp="1"/>
          </p:cNvGraphicFramePr>
          <p:nvPr>
            <p:ph idx="4294967295"/>
          </p:nvPr>
        </p:nvGraphicFramePr>
        <p:xfrm>
          <a:off x="1375410" y="1621155"/>
          <a:ext cx="9403080" cy="366014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350770"/>
                <a:gridCol w="2350770"/>
                <a:gridCol w="2350770"/>
                <a:gridCol w="2350770"/>
              </a:tblGrid>
              <a:tr h="1071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水银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植物油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硫酸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煤油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海水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酒精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纯水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汽油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768725" y="2127250"/>
            <a:ext cx="7010400" cy="2971165"/>
            <a:chOff x="4465" y="2383"/>
            <a:chExt cx="8388" cy="4100"/>
          </a:xfrm>
        </p:grpSpPr>
        <p:graphicFrame>
          <p:nvGraphicFramePr>
            <p:cNvPr id="26658" name="Object 36"/>
            <p:cNvGraphicFramePr>
              <a:graphicFrameLocks noChangeAspect="1"/>
            </p:cNvGraphicFramePr>
            <p:nvPr/>
          </p:nvGraphicFramePr>
          <p:xfrm>
            <a:off x="4465" y="2390"/>
            <a:ext cx="2398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1" imgW="788035" imgH="228600" progId="Equation.3">
                    <p:embed/>
                  </p:oleObj>
                </mc:Choice>
                <mc:Fallback>
                  <p:oleObj name="" r:id="rId1" imgW="788035" imgH="228600" progId="Equation.3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65" y="2390"/>
                          <a:ext cx="2398" cy="6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59" name="Object 37"/>
            <p:cNvGraphicFramePr>
              <a:graphicFrameLocks noChangeAspect="1"/>
            </p:cNvGraphicFramePr>
            <p:nvPr/>
          </p:nvGraphicFramePr>
          <p:xfrm>
            <a:off x="10455" y="2383"/>
            <a:ext cx="2398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3" imgW="788035" imgH="228600" progId="Equation.3">
                    <p:embed/>
                  </p:oleObj>
                </mc:Choice>
                <mc:Fallback>
                  <p:oleObj name="" r:id="rId3" imgW="788035" imgH="228600" progId="Equation.3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455" y="2383"/>
                          <a:ext cx="2398" cy="6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0" name="Object 38"/>
            <p:cNvGraphicFramePr>
              <a:graphicFrameLocks noChangeAspect="1"/>
            </p:cNvGraphicFramePr>
            <p:nvPr/>
          </p:nvGraphicFramePr>
          <p:xfrm>
            <a:off x="4730" y="3315"/>
            <a:ext cx="1710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4" imgW="597535" imgH="203200" progId="Equation.3">
                    <p:embed/>
                  </p:oleObj>
                </mc:Choice>
                <mc:Fallback>
                  <p:oleObj name="" r:id="rId4" imgW="597535" imgH="203200" progId="Equation.3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30" y="3315"/>
                          <a:ext cx="1710" cy="5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1" name="Object 39"/>
            <p:cNvGraphicFramePr>
              <a:graphicFrameLocks noChangeAspect="1"/>
            </p:cNvGraphicFramePr>
            <p:nvPr/>
          </p:nvGraphicFramePr>
          <p:xfrm>
            <a:off x="4953" y="4148"/>
            <a:ext cx="1510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6" imgW="521335" imgH="203200" progId="Equation.3">
                    <p:embed/>
                  </p:oleObj>
                </mc:Choice>
                <mc:Fallback>
                  <p:oleObj name="" r:id="rId6" imgW="521335" imgH="203200" progId="Equation.3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53" y="4148"/>
                          <a:ext cx="1510" cy="5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2" name="Object 40"/>
            <p:cNvGraphicFramePr>
              <a:graphicFrameLocks noChangeAspect="1"/>
            </p:cNvGraphicFramePr>
            <p:nvPr/>
          </p:nvGraphicFramePr>
          <p:xfrm>
            <a:off x="4698" y="5030"/>
            <a:ext cx="1772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8" imgW="597535" imgH="203200" progId="Equation.3">
                    <p:embed/>
                  </p:oleObj>
                </mc:Choice>
                <mc:Fallback>
                  <p:oleObj name="" r:id="rId8" imgW="597535" imgH="203200" progId="Equation.3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98" y="5030"/>
                          <a:ext cx="1772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3" name="Object 41"/>
            <p:cNvGraphicFramePr>
              <a:graphicFrameLocks noChangeAspect="1"/>
            </p:cNvGraphicFramePr>
            <p:nvPr/>
          </p:nvGraphicFramePr>
          <p:xfrm>
            <a:off x="4890" y="5885"/>
            <a:ext cx="1565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10" imgW="520700" imgH="203200" progId="Equation.DSMT4">
                    <p:embed/>
                  </p:oleObj>
                </mc:Choice>
                <mc:Fallback>
                  <p:oleObj name="" r:id="rId10" imgW="520700" imgH="2032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90" y="5885"/>
                          <a:ext cx="1565" cy="5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4" name="Object 42"/>
            <p:cNvGraphicFramePr>
              <a:graphicFrameLocks noChangeAspect="1"/>
            </p:cNvGraphicFramePr>
            <p:nvPr/>
          </p:nvGraphicFramePr>
          <p:xfrm>
            <a:off x="10938" y="3283"/>
            <a:ext cx="1460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2" imgW="534035" imgH="203200" progId="Equation.3">
                    <p:embed/>
                  </p:oleObj>
                </mc:Choice>
                <mc:Fallback>
                  <p:oleObj name="" r:id="rId12" imgW="534035" imgH="203200" progId="Equation.3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938" y="3283"/>
                          <a:ext cx="1460" cy="5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5" name="Object 43"/>
            <p:cNvGraphicFramePr>
              <a:graphicFrameLocks noChangeAspect="1"/>
            </p:cNvGraphicFramePr>
            <p:nvPr/>
          </p:nvGraphicFramePr>
          <p:xfrm>
            <a:off x="10938" y="4138"/>
            <a:ext cx="1460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4" imgW="534035" imgH="203200" progId="Equation.3">
                    <p:embed/>
                  </p:oleObj>
                </mc:Choice>
                <mc:Fallback>
                  <p:oleObj name="" r:id="rId14" imgW="534035" imgH="203200" progId="Equation.3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938" y="4138"/>
                          <a:ext cx="1460" cy="5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6" name="Object 44"/>
            <p:cNvGraphicFramePr>
              <a:graphicFrameLocks noChangeAspect="1"/>
            </p:cNvGraphicFramePr>
            <p:nvPr/>
          </p:nvGraphicFramePr>
          <p:xfrm>
            <a:off x="10963" y="4998"/>
            <a:ext cx="1460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16" imgW="534035" imgH="203200" progId="Equation.3">
                    <p:embed/>
                  </p:oleObj>
                </mc:Choice>
                <mc:Fallback>
                  <p:oleObj name="" r:id="rId16" imgW="534035" imgH="203200" progId="Equation.3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963" y="4998"/>
                          <a:ext cx="1460" cy="5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67" name="Object 45"/>
            <p:cNvGraphicFramePr>
              <a:graphicFrameLocks noChangeAspect="1"/>
            </p:cNvGraphicFramePr>
            <p:nvPr/>
          </p:nvGraphicFramePr>
          <p:xfrm>
            <a:off x="10855" y="5880"/>
            <a:ext cx="1670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7" imgW="597535" imgH="203200" progId="Equation.3">
                    <p:embed/>
                  </p:oleObj>
                </mc:Choice>
                <mc:Fallback>
                  <p:oleObj name="" r:id="rId17" imgW="597535" imgH="203200" progId="Equation.3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855" y="5880"/>
                          <a:ext cx="1670" cy="5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59355" y="763905"/>
            <a:ext cx="721423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一些气体的密度（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0℃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，在标准大气压下）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Group 33"/>
          <p:cNvGraphicFramePr>
            <a:graphicFrameLocks noGrp="1"/>
          </p:cNvGraphicFramePr>
          <p:nvPr>
            <p:ph idx="4294967295"/>
          </p:nvPr>
        </p:nvGraphicFramePr>
        <p:xfrm>
          <a:off x="1372870" y="1636395"/>
          <a:ext cx="9370695" cy="365887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282190"/>
                <a:gridCol w="2403475"/>
                <a:gridCol w="2342515"/>
                <a:gridCol w="2342515"/>
              </a:tblGrid>
              <a:tr h="1338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物质名称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密度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8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二氧化碳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1.98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一氧化碳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1.25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1.43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氦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0.18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空气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1.29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氢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0.09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5731" marB="4573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78" name="Object 31"/>
          <p:cNvGraphicFramePr>
            <a:graphicFrameLocks noChangeAspect="1"/>
          </p:cNvGraphicFramePr>
          <p:nvPr/>
        </p:nvGraphicFramePr>
        <p:xfrm>
          <a:off x="4016375" y="2349500"/>
          <a:ext cx="2102485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788035" imgH="228600" progId="Equation.3">
                  <p:embed/>
                </p:oleObj>
              </mc:Choice>
              <mc:Fallback>
                <p:oleObj name="" r:id="rId1" imgW="788035" imgH="2286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16375" y="2349500"/>
                        <a:ext cx="2102485" cy="43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9" name="Object 32"/>
          <p:cNvGraphicFramePr>
            <a:graphicFrameLocks noChangeAspect="1"/>
          </p:cNvGraphicFramePr>
          <p:nvPr/>
        </p:nvGraphicFramePr>
        <p:xfrm>
          <a:off x="8542020" y="2354580"/>
          <a:ext cx="2079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788035" imgH="228600" progId="Equation.3">
                  <p:embed/>
                </p:oleObj>
              </mc:Choice>
              <mc:Fallback>
                <p:oleObj name="" r:id="rId3" imgW="788035" imgH="2286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42020" y="2354580"/>
                        <a:ext cx="207962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397635" y="1112838"/>
            <a:ext cx="72374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通过观察三个表中的数据，能发现什么规律？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39545" y="1922780"/>
            <a:ext cx="9385300" cy="33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(1)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一般：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2800" b="1" kern="1200" cap="none" spc="0" normalizeH="0" baseline="-25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固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＞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2800" b="1" kern="1200" cap="none" spc="0" normalizeH="0" baseline="-25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液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＞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2800" b="1" kern="1200" cap="none" spc="0" normalizeH="0" baseline="-25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气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。  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(2)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一些物质密度相同：如冰和蜡，酒精和煤油。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(3)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同种物质物态不同密度可能不同：如冰和水。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(4)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固体和液体密度用国际单位，数值都表示为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×10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 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的形式，如</a:t>
            </a:r>
            <a:r>
              <a:rPr kumimoji="0" lang="en-US" altLang="zh-CN" sz="2800" b="1" i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2800" b="1" kern="1200" cap="none" spc="0" normalizeH="0" baseline="-25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水</a:t>
            </a: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=1.0×10</a:t>
            </a:r>
            <a:r>
              <a:rPr kumimoji="0" lang="en-US" altLang="zh-CN" sz="2800" b="1" kern="1200" cap="none" spc="0" normalizeH="0" baseline="30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kg/m</a:t>
            </a:r>
            <a:r>
              <a:rPr kumimoji="0" lang="en-US" altLang="zh-CN" sz="2800" b="1" kern="1200" cap="none" spc="0" normalizeH="0" baseline="30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 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；气体密度用国际单位，数值没有“</a:t>
            </a: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×10</a:t>
            </a:r>
            <a:r>
              <a:rPr kumimoji="0" lang="en-US" altLang="zh-CN" sz="2800" b="1" kern="1200" cap="none" spc="0" normalizeH="0" baseline="30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”，如</a:t>
            </a:r>
            <a:r>
              <a:rPr kumimoji="0" lang="en-US" altLang="zh-CN" sz="2800" b="1" i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ρ</a:t>
            </a:r>
            <a:r>
              <a:rPr kumimoji="0" lang="zh-CN" altLang="en-US" sz="2800" b="1" kern="1200" cap="none" spc="0" normalizeH="0" baseline="-25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空气</a:t>
            </a: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=1.29 kg/m</a:t>
            </a:r>
            <a:r>
              <a:rPr kumimoji="0" lang="en-US" altLang="zh-CN" sz="2800" b="1" kern="1200" cap="none" spc="0" normalizeH="0" baseline="30000" noProof="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baseline="-25000" noProof="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altLang="en-US" sz="2800" b="1" baseline="-25000" noProof="0" dirty="0">
              <a:solidFill>
                <a:srgbClr val="000000"/>
              </a:solidFill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411288" y="1013302"/>
            <a:ext cx="7137400" cy="62992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密度是物质的一种属性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50035" y="1823720"/>
            <a:ext cx="9100185" cy="33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p>
            <a:pPr marL="0" marR="0" lvl="0" indent="56515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物质的密度由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物质的种类（本身特性）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决定，同一种类物质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的比值不变，即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值相同，不同种类物质的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值一般不同。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密度是物质的一种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，它与物体的质量多少、体积的多少无关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不能简单地说，物质的密度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跟物体的质量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成正比，跟体积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成反比。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6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charRg st="65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10335" y="1646555"/>
            <a:ext cx="9719310" cy="3537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1 .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下列说法正确的是（  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一块砖切成体积相等的两块后，砖的密度变为原来的一半。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铁的密度比铝的密度大，表示铁的质量大于铝的质量。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铜的密度是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8.9×10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kg/m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铜的质量为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8.9×10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密度不同的两个物体，其质量一定不同。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89320" y="1776413"/>
            <a:ext cx="528638" cy="64516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11605" y="1618615"/>
            <a:ext cx="92957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．一块金属块的质量是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1.97 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，体积是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0.25 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，它的密度多大？这是什么金属？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411605" y="2991485"/>
            <a:ext cx="8438515" cy="2247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第六章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质量与密度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密度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3740" y="5106035"/>
            <a:ext cx="72237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3.单位：1g/cm3＝1×103kg/m3。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155" y="1060450"/>
            <a:ext cx="7498080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（一）探究同种物质质量与体积的关系。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740" y="1678305"/>
            <a:ext cx="1037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1.同种物质的质量与体积成正比，质量与体积的比值相同。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3740" y="2553970"/>
            <a:ext cx="11383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2.不同种物质的体积相同，质量不同，质量与体积的比值不同。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155" y="3137535"/>
            <a:ext cx="6278880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（二）密度：表示物质的一种特性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3740" y="3848100"/>
            <a:ext cx="78009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1.定义：数值上等于物体单位体积的质量。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740" y="4431665"/>
            <a:ext cx="363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2.公式：ρ＝m/V。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 bldLvl="0" animBg="1"/>
      <p:bldP spid="7" grpId="0"/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517650" y="1848485"/>
            <a:ext cx="922401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1.通过探究认识同种物质的质量与体积成正比，比值一定；不同种物质的质量与体积的比值不同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7650" y="2940685"/>
            <a:ext cx="9695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2.知道密度的定义、公式和单位，理解密度的物理意义，会查密度表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7650" y="3892550"/>
            <a:ext cx="9421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3.能联系实际运用密度公式进行有关计算，并用来鉴别物质，会计算不能直接测量的物体的质量或不能直接测量的物体的体积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288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398270" y="1498600"/>
            <a:ext cx="10119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探究物质质量与体积的关系、密度概念的理解、密度的应用。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8270" y="2221865"/>
            <a:ext cx="943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理解密度是物质的特性。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98270" y="2945130"/>
            <a:ext cx="97008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创设情境，让学生自主思考、合作探究,以小组实验为辅、以事实为依据，通过实验探究质量与体积的关系，通过质量—体积的关系图象来引入密度的概念。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8270" y="4776470"/>
            <a:ext cx="1054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水、浓盐水、天平、铜、铁、铝。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2885" y="1202055"/>
            <a:ext cx="95148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同学们，在生活中，我们常用一些现象来区分不同的物质，同学们先想想，我们都是通过什么方法来判断呢？让我们开动脑筋，想一想！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内容占位符 2" descr="000000000124004747_1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6494780" y="2940050"/>
            <a:ext cx="2476500" cy="2476500"/>
          </a:xfrm>
          <a:prstGeom prst="rect">
            <a:avLst/>
          </a:prstGeom>
        </p:spPr>
      </p:pic>
      <p:pic>
        <p:nvPicPr>
          <p:cNvPr id="10" name="内容占位符 9" descr="timg (9)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627745" y="3226435"/>
            <a:ext cx="1394460" cy="20504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46300" y="3639820"/>
            <a:ext cx="3604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用味道来区分酱油和醋。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16pic_1471468_b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2587625" y="2080260"/>
            <a:ext cx="2190750" cy="3154680"/>
          </a:xfrm>
          <a:prstGeom prst="rect">
            <a:avLst/>
          </a:prstGeom>
        </p:spPr>
      </p:pic>
      <p:pic>
        <p:nvPicPr>
          <p:cNvPr id="6" name="内容占位符 5" descr="timg (10)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59980" y="2079625"/>
            <a:ext cx="2329815" cy="3155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16705" y="1137285"/>
            <a:ext cx="4265930" cy="583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用颜色来区分牛奶和水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55115" y="1842135"/>
            <a:ext cx="433197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两个不透明、相同的瓶子内分别装满了水和浓盐水，且瓶子是密封的，你有什么办法分辨出哪瓶是水，哪瓶是浓盐水呢？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内容占位符 2" descr="timg"/>
          <p:cNvPicPr>
            <a:picLocks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03340" y="1941195"/>
            <a:ext cx="4249420" cy="2966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2335" y="1038225"/>
            <a:ext cx="8556625" cy="64516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探究同种物质的质量与体积的关系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2235" y="2089785"/>
            <a:ext cx="49993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学生进行分组实验，研究铝块质量与体积的关系。取大小不同的若干铝块，分别用天平测量它们的质量，计算出体积，以体积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为横坐标，以质量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为纵坐标，连起来看是否为一条直线。	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6544945" y="2012950"/>
            <a:ext cx="3582670" cy="3213100"/>
            <a:chOff x="1760" y="360"/>
            <a:chExt cx="4163" cy="3600"/>
          </a:xfrm>
        </p:grpSpPr>
        <p:pic>
          <p:nvPicPr>
            <p:cNvPr id="1336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60" y="360"/>
              <a:ext cx="4163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rot="5400000">
              <a:off x="5253" y="3697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083" y="515"/>
              <a:ext cx="46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WPS 演示</Application>
  <PresentationFormat>宽屏</PresentationFormat>
  <Paragraphs>261</Paragraphs>
  <Slides>21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21</vt:i4>
      </vt:variant>
    </vt:vector>
  </HeadingPairs>
  <TitlesOfParts>
    <vt:vector size="55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主题​​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