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2"/>
  </p:handoutMasterIdLst>
  <p:sldIdLst>
    <p:sldId id="339" r:id="rId3"/>
    <p:sldId id="258" r:id="rId4"/>
    <p:sldId id="293" r:id="rId6"/>
    <p:sldId id="315" r:id="rId7"/>
    <p:sldId id="263" r:id="rId8"/>
    <p:sldId id="295" r:id="rId9"/>
    <p:sldId id="296" r:id="rId10"/>
    <p:sldId id="308" r:id="rId11"/>
    <p:sldId id="329" r:id="rId12"/>
    <p:sldId id="310" r:id="rId13"/>
    <p:sldId id="313" r:id="rId14"/>
    <p:sldId id="331" r:id="rId15"/>
    <p:sldId id="332" r:id="rId16"/>
    <p:sldId id="333" r:id="rId17"/>
    <p:sldId id="361" r:id="rId18"/>
    <p:sldId id="359" r:id="rId19"/>
    <p:sldId id="360" r:id="rId20"/>
    <p:sldId id="29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3309"/>
        <p:guide pos="3839"/>
        <p:guide pos="887"/>
        <p:guide pos="6720"/>
        <p:guide orient="horz" pos="2160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microsoft.com/office/2007/relationships/media" Target="../media/media2.wmv"/><Relationship Id="rId1" Type="http://schemas.openxmlformats.org/officeDocument/2006/relationships/video" Target="../media/media2.wm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7.xml"/><Relationship Id="rId3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media" Target="../media/media1.wmv"/><Relationship Id="rId3" Type="http://schemas.openxmlformats.org/officeDocument/2006/relationships/video" Target="../media/media1.wmv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6205" y="1612900"/>
            <a:ext cx="5343525" cy="3691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09295" fontAlgn="auto">
              <a:lnSpc>
                <a:spcPct val="130000"/>
              </a:lnSpc>
            </a:pP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噪声的来源：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街道上的汽车声、安静的图书馆里的说话声、建筑工地的机器声，以及邻居电视机过大的声音，都是噪声。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0" y="1632585"/>
            <a:ext cx="3126105" cy="1510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0" y="3703955"/>
            <a:ext cx="3026410" cy="15214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1290" y="389255"/>
            <a:ext cx="2113280" cy="52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等级和危害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08430" y="1969770"/>
            <a:ext cx="9383395" cy="35547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1290" y="389255"/>
            <a:ext cx="2113280" cy="52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8630" y="452120"/>
            <a:ext cx="6416528" cy="1322070"/>
            <a:chOff x="4383" y="712"/>
            <a:chExt cx="10489" cy="2082"/>
          </a:xfrm>
        </p:grpSpPr>
        <p:sp>
          <p:nvSpPr>
            <p:cNvPr id="3" name="矩形 2"/>
            <p:cNvSpPr/>
            <p:nvPr/>
          </p:nvSpPr>
          <p:spPr>
            <a:xfrm>
              <a:off x="4383" y="873"/>
              <a:ext cx="10489" cy="1921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748" y="712"/>
              <a:ext cx="8326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知识点二</a:t>
              </a:r>
              <a:r>
                <a:rPr lang="en-US" altLang="zh-CN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噪声强弱的等级和噪声的危害”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58265" y="1871345"/>
            <a:ext cx="9154795" cy="3290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分贝是刚能听到最微弱的声音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分贝是较为理想的安静环境。为了保护听力应控制噪声不超过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分贝；为保证工作和学习，噪声不应超过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分贝；为保证休息和眠噪，声音不应超过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分贝。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22195" y="2001520"/>
            <a:ext cx="649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16020" y="4494530"/>
            <a:ext cx="923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70935" y="3902710"/>
            <a:ext cx="836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47415" y="3224530"/>
            <a:ext cx="735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27110" y="2001520"/>
            <a:ext cx="1254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en-US" altLang="zh-CN" sz="28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6" grpId="0"/>
      <p:bldP spid="1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712" t="16013" r="46161" b="-2526"/>
          <a:stretch>
            <a:fillRect/>
          </a:stretch>
        </p:blipFill>
        <p:spPr>
          <a:xfrm>
            <a:off x="3263265" y="1787525"/>
            <a:ext cx="4965065" cy="393255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607" t="17020" r="1650" b="47399"/>
          <a:stretch>
            <a:fillRect/>
          </a:stretch>
        </p:blipFill>
        <p:spPr>
          <a:xfrm>
            <a:off x="8301990" y="1800225"/>
            <a:ext cx="3075940" cy="2141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898" t="51675"/>
          <a:stretch>
            <a:fillRect/>
          </a:stretch>
        </p:blipFill>
        <p:spPr>
          <a:xfrm>
            <a:off x="962025" y="3448685"/>
            <a:ext cx="2791460" cy="1809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528695" y="1010285"/>
            <a:ext cx="5062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人对不同强度的声音的感觉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04465" y="2478405"/>
            <a:ext cx="487934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base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① 声源的振动产生声音。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4465" y="3636010"/>
            <a:ext cx="6104255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base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② 声音通过空气等介质的传播。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04465" y="4793615"/>
            <a:ext cx="324612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base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③ 鼓膜的振动。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93240" y="1417320"/>
            <a:ext cx="8512175" cy="768350"/>
            <a:chOff x="2824" y="2232"/>
            <a:chExt cx="13405" cy="1210"/>
          </a:xfrm>
        </p:grpSpPr>
        <p:sp>
          <p:nvSpPr>
            <p:cNvPr id="3" name="矩形 2"/>
            <p:cNvSpPr/>
            <p:nvPr/>
          </p:nvSpPr>
          <p:spPr>
            <a:xfrm>
              <a:off x="2824" y="2307"/>
              <a:ext cx="13097" cy="113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927" y="2232"/>
              <a:ext cx="13302" cy="119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 fontAlgn="base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3600" b="1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声音从产生到引起听觉有这样三个阶段：</a:t>
              </a:r>
              <a:endParaRPr lang="zh-CN" altLang="en-US" sz="36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1040" y="2260600"/>
            <a:ext cx="29718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 eaLnBrk="1" hangingPunct="1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防止噪声产生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11040" y="3302635"/>
            <a:ext cx="29718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 eaLnBrk="1" hangingPunct="1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阻断噪声传播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11040" y="4291965"/>
            <a:ext cx="37884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 algn="l" eaLnBrk="1" hangingPunct="1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防止噪声进入耳朵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72565" y="894080"/>
            <a:ext cx="4192905" cy="762000"/>
            <a:chOff x="2319" y="1408"/>
            <a:chExt cx="6603" cy="1200"/>
          </a:xfrm>
        </p:grpSpPr>
        <p:sp>
          <p:nvSpPr>
            <p:cNvPr id="5" name="矩形 4"/>
            <p:cNvSpPr/>
            <p:nvPr/>
          </p:nvSpPr>
          <p:spPr>
            <a:xfrm>
              <a:off x="2319" y="1408"/>
              <a:ext cx="6603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319" y="1689"/>
              <a:ext cx="6057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3200" b="1" noProof="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减弱噪声的主要途径</a:t>
              </a:r>
              <a:endParaRPr lang="zh-CN" altLang="en-US" sz="3200" b="1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90" y="5226050"/>
            <a:ext cx="1270000" cy="381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43405" y="1035050"/>
            <a:ext cx="8509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关于声现象，下列说法中正确的是（       ）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6935" y="1751965"/>
            <a:ext cx="8052435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将水泥路面改成有许多空隙的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海绵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沥青路面可以减弱噪声。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声音在空气中的传播速度最大。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物体振动得越快，发出的音调就越低。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宇航员在月球上可以直接对话。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07450" y="1035050"/>
            <a:ext cx="482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lang="en-US" altLang="zh-CN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398135" y="3687445"/>
            <a:ext cx="4024630" cy="645160"/>
            <a:chOff x="8520" y="5521"/>
            <a:chExt cx="6338" cy="1016"/>
          </a:xfrm>
        </p:grpSpPr>
        <p:sp>
          <p:nvSpPr>
            <p:cNvPr id="19" name="矩形 18"/>
            <p:cNvSpPr/>
            <p:nvPr/>
          </p:nvSpPr>
          <p:spPr>
            <a:xfrm>
              <a:off x="8598" y="5605"/>
              <a:ext cx="5056" cy="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520" y="5521"/>
              <a:ext cx="633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3.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噪声的危害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98135" y="2566035"/>
            <a:ext cx="3766185" cy="645160"/>
            <a:chOff x="8520" y="4041"/>
            <a:chExt cx="5931" cy="1016"/>
          </a:xfrm>
        </p:grpSpPr>
        <p:sp>
          <p:nvSpPr>
            <p:cNvPr id="18" name="矩形 17"/>
            <p:cNvSpPr/>
            <p:nvPr/>
          </p:nvSpPr>
          <p:spPr>
            <a:xfrm>
              <a:off x="8597" y="4144"/>
              <a:ext cx="5056" cy="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20" y="4041"/>
              <a:ext cx="593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2.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噪声的等级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40635" y="1673860"/>
            <a:ext cx="675005" cy="3342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噪声的危害和控制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384165" y="1743710"/>
            <a:ext cx="3309620" cy="645160"/>
            <a:chOff x="8420" y="2966"/>
            <a:chExt cx="5212" cy="1016"/>
          </a:xfrm>
        </p:grpSpPr>
        <p:sp>
          <p:nvSpPr>
            <p:cNvPr id="17" name="矩形 16"/>
            <p:cNvSpPr/>
            <p:nvPr/>
          </p:nvSpPr>
          <p:spPr>
            <a:xfrm>
              <a:off x="8518" y="3044"/>
              <a:ext cx="5056" cy="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420" y="2966"/>
              <a:ext cx="521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1.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噪声的来源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98135" y="4608195"/>
            <a:ext cx="3778250" cy="645160"/>
            <a:chOff x="8501" y="7257"/>
            <a:chExt cx="5950" cy="1016"/>
          </a:xfrm>
        </p:grpSpPr>
        <p:sp>
          <p:nvSpPr>
            <p:cNvPr id="22" name="矩形 21"/>
            <p:cNvSpPr/>
            <p:nvPr/>
          </p:nvSpPr>
          <p:spPr>
            <a:xfrm>
              <a:off x="8501" y="7261"/>
              <a:ext cx="5056" cy="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20" y="7257"/>
              <a:ext cx="593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4.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噪声的控制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50895" y="2066290"/>
            <a:ext cx="2059305" cy="2864485"/>
            <a:chOff x="4119" y="3516"/>
            <a:chExt cx="5581" cy="4511"/>
          </a:xfrm>
        </p:grpSpPr>
        <p:cxnSp>
          <p:nvCxnSpPr>
            <p:cNvPr id="27" name="直接箭头连接符 26"/>
            <p:cNvCxnSpPr>
              <a:endCxn id="2" idx="1"/>
            </p:cNvCxnSpPr>
            <p:nvPr/>
          </p:nvCxnSpPr>
          <p:spPr>
            <a:xfrm flipV="1">
              <a:off x="4119" y="3516"/>
              <a:ext cx="5536" cy="205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endCxn id="4" idx="1"/>
            </p:cNvCxnSpPr>
            <p:nvPr/>
          </p:nvCxnSpPr>
          <p:spPr>
            <a:xfrm flipV="1">
              <a:off x="4158" y="4811"/>
              <a:ext cx="5521" cy="702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endCxn id="7" idx="1"/>
            </p:cNvCxnSpPr>
            <p:nvPr/>
          </p:nvCxnSpPr>
          <p:spPr>
            <a:xfrm>
              <a:off x="4162" y="5513"/>
              <a:ext cx="5518" cy="106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endCxn id="6" idx="1"/>
            </p:cNvCxnSpPr>
            <p:nvPr/>
          </p:nvCxnSpPr>
          <p:spPr>
            <a:xfrm>
              <a:off x="4158" y="5501"/>
              <a:ext cx="5542" cy="2526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第二章  声现象</a:t>
            </a:r>
            <a:endParaRPr lang="en-US" alt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噪声的危害和控制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129790" y="2044065"/>
            <a:ext cx="4614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9810" y="2320925"/>
            <a:ext cx="5704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了解噪声的来源和危害 。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89810" y="3559175"/>
            <a:ext cx="8033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知道防治噪声的途径，提高环保意识。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       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17775" y="2068195"/>
            <a:ext cx="7023100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549400" y="1620520"/>
            <a:ext cx="8171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知道噪声的来源及危害，掌握减弱噪声的方法。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9400" y="2239010"/>
            <a:ext cx="7418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噪声的分类及产生原因。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9400" y="2857500"/>
            <a:ext cx="9210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通过体验和观察，了解防治噪声的思路，培养学生通过调查、访问网站、查阅资料等多种途径获取知识的能力。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49400" y="4029710"/>
            <a:ext cx="9210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示波器、玻璃块、泡沫塑料块、音叉、闹钟、泡沫塑料、空纸盒。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pic>
        <p:nvPicPr>
          <p:cNvPr id="3" name="引入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7130" y="1631950"/>
            <a:ext cx="4530725" cy="3594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80185" y="1658620"/>
            <a:ext cx="4518660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73100" fontAlgn="auto"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优美的乐音令人心情舒畅，而杂乱的声音——噪声则令人心烦意乱。噪声是严重影响我们生活的污染之一，噪声是怎样产生的？它对人有哪些危害？怎样才能有效地防治或减弱噪声。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292225" y="1421765"/>
            <a:ext cx="6695440" cy="9220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分组讨论并回答下面的思考题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3950" y="2291715"/>
            <a:ext cx="10149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（1）从物理学的角度看，什么是噪声？用什么实验可以验证你的说法？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3950" y="3434715"/>
            <a:ext cx="27972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（2）从环境保护的角度看，什么是噪声？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23950" y="4146550"/>
            <a:ext cx="10220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（3）城市噪声的主要来源有哪些？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23950" y="4858385"/>
            <a:ext cx="6061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（4）你能举出生活中噪声的实例吗？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445" y="751840"/>
            <a:ext cx="6821170" cy="748030"/>
            <a:chOff x="4807" y="1184"/>
            <a:chExt cx="10742" cy="1178"/>
          </a:xfrm>
        </p:grpSpPr>
        <p:sp>
          <p:nvSpPr>
            <p:cNvPr id="4" name="矩形 3"/>
            <p:cNvSpPr/>
            <p:nvPr/>
          </p:nvSpPr>
          <p:spPr>
            <a:xfrm>
              <a:off x="4807" y="1228"/>
              <a:ext cx="9543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906" y="1184"/>
              <a:ext cx="10643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知识点一 </a:t>
              </a:r>
              <a:r>
                <a:rPr lang="en-US" altLang="zh-CN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噪声的来源”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35735" y="946150"/>
            <a:ext cx="4140835" cy="720090"/>
            <a:chOff x="2261" y="1491"/>
            <a:chExt cx="6521" cy="1134"/>
          </a:xfrm>
        </p:grpSpPr>
        <p:sp>
          <p:nvSpPr>
            <p:cNvPr id="3" name="矩形 2"/>
            <p:cNvSpPr/>
            <p:nvPr/>
          </p:nvSpPr>
          <p:spPr>
            <a:xfrm>
              <a:off x="2261" y="1491"/>
              <a:ext cx="5333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23" y="1555"/>
              <a:ext cx="615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噪声的概念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61290" y="389255"/>
            <a:ext cx="2113280" cy="52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5100" y="1714500"/>
            <a:ext cx="5390515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36905" algn="l" fontAlgn="auto">
              <a:lnSpc>
                <a:spcPct val="21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从物理学的角度看，噪声是发声体做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无规则振动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时发出的声音。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316" name="Picture 6" descr="jb4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3205" y="1632585"/>
            <a:ext cx="2914650" cy="1532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3722370"/>
            <a:ext cx="2914015" cy="1477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76705" y="1860550"/>
            <a:ext cx="94507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65150" fontAlgn="auto">
              <a:lnSpc>
                <a:spcPct val="19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从环境保护的角度讲，凡是妨碍人们正常休息、学习和工作的声音，以及对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人们要听的声音产生干扰的声音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，都属于噪声。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290" y="389255"/>
            <a:ext cx="2113280" cy="52324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WPS 演示</Application>
  <PresentationFormat>宽屏</PresentationFormat>
  <Paragraphs>148</Paragraphs>
  <Slides>18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黑体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