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00" r:id="rId3"/>
    <p:sldId id="588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</p:sldIdLst>
  <p:sldSz cx="9144000" cy="5145088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592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29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217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44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/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file:///F:\&#29289;&#29702;&#35838;&#20214;\&#31532;&#22235;&#31456;%20&#20809;&#29616;&#35937;\&#31532;&#22235;&#33410;%20&#24179;&#38754;&#38236;\&#22826;&#38451;&#28790;.MPG" TargetMode="External"/><Relationship Id="rId1" Type="http://schemas.microsoft.com/office/2007/relationships/media" Target="file:///F:\&#29289;&#29702;&#35838;&#20214;\&#31532;&#22235;&#31456;%20&#20809;&#29616;&#35937;\&#31532;&#22235;&#33410;%20&#24179;&#38754;&#38236;\&#22826;&#38451;&#28790;.MPG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6.jpeg"/><Relationship Id="rId2" Type="http://schemas.openxmlformats.org/officeDocument/2006/relationships/tags" Target="../tags/tag5.xml"/><Relationship Id="rId16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4106843" y="1109690"/>
            <a:ext cx="403479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第三章   光现象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3966210" y="2051050"/>
            <a:ext cx="340741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2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四、平面镜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966210" y="1963420"/>
            <a:ext cx="43357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3"/>
          <p:cNvGrpSpPr/>
          <p:nvPr/>
        </p:nvGrpSpPr>
        <p:grpSpPr>
          <a:xfrm>
            <a:off x="3200400" y="1671955"/>
            <a:ext cx="3076575" cy="3243580"/>
            <a:chOff x="1746" y="1389"/>
            <a:chExt cx="2082" cy="2223"/>
          </a:xfrm>
        </p:grpSpPr>
        <p:sp>
          <p:nvSpPr>
            <p:cNvPr id="20483" name="Line 2"/>
            <p:cNvSpPr/>
            <p:nvPr/>
          </p:nvSpPr>
          <p:spPr>
            <a:xfrm>
              <a:off x="2154" y="1571"/>
              <a:ext cx="7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4" name="Line 3"/>
            <p:cNvSpPr/>
            <p:nvPr/>
          </p:nvSpPr>
          <p:spPr>
            <a:xfrm flipH="1">
              <a:off x="2880" y="1571"/>
              <a:ext cx="0" cy="18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5" name="Line 4"/>
            <p:cNvSpPr/>
            <p:nvPr/>
          </p:nvSpPr>
          <p:spPr>
            <a:xfrm>
              <a:off x="2880" y="3431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6" name="Line 5"/>
            <p:cNvSpPr/>
            <p:nvPr/>
          </p:nvSpPr>
          <p:spPr>
            <a:xfrm>
              <a:off x="2154" y="1389"/>
              <a:ext cx="9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7" name="Line 6"/>
            <p:cNvSpPr/>
            <p:nvPr/>
          </p:nvSpPr>
          <p:spPr>
            <a:xfrm flipH="1">
              <a:off x="3061" y="1389"/>
              <a:ext cx="0" cy="18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8" name="Line 7"/>
            <p:cNvSpPr/>
            <p:nvPr/>
          </p:nvSpPr>
          <p:spPr>
            <a:xfrm>
              <a:off x="3061" y="3249"/>
              <a:ext cx="49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9" name="Line 8"/>
            <p:cNvSpPr/>
            <p:nvPr/>
          </p:nvSpPr>
          <p:spPr>
            <a:xfrm>
              <a:off x="2154" y="1752"/>
              <a:ext cx="54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0" name="Line 9"/>
            <p:cNvSpPr/>
            <p:nvPr/>
          </p:nvSpPr>
          <p:spPr>
            <a:xfrm flipH="1">
              <a:off x="2699" y="1752"/>
              <a:ext cx="0" cy="18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1" name="Line 10"/>
            <p:cNvSpPr/>
            <p:nvPr/>
          </p:nvSpPr>
          <p:spPr>
            <a:xfrm>
              <a:off x="2699" y="3612"/>
              <a:ext cx="86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2" name="Line 11"/>
            <p:cNvSpPr/>
            <p:nvPr/>
          </p:nvSpPr>
          <p:spPr>
            <a:xfrm>
              <a:off x="2698" y="1390"/>
              <a:ext cx="363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3" name="Line 12"/>
            <p:cNvSpPr/>
            <p:nvPr/>
          </p:nvSpPr>
          <p:spPr>
            <a:xfrm>
              <a:off x="2698" y="3249"/>
              <a:ext cx="363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4" name="Rectangle 13" descr="小纸屑"/>
            <p:cNvSpPr/>
            <p:nvPr/>
          </p:nvSpPr>
          <p:spPr>
            <a:xfrm rot="-2700000">
              <a:off x="2880" y="1389"/>
              <a:ext cx="46" cy="363"/>
            </a:xfrm>
            <a:prstGeom prst="rect">
              <a:avLst/>
            </a:prstGeom>
            <a:pattFill prst="smConfetti">
              <a:fgClr>
                <a:schemeClr val="tx1"/>
              </a:fgClr>
              <a:bgClr>
                <a:srgbClr val="FFFFFF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itchFamily="34" charset="0"/>
              </a:endParaRPr>
            </a:p>
          </p:txBody>
        </p:sp>
        <p:sp>
          <p:nvSpPr>
            <p:cNvPr id="20495" name="Rectangle 14" descr="小纸屑"/>
            <p:cNvSpPr/>
            <p:nvPr/>
          </p:nvSpPr>
          <p:spPr>
            <a:xfrm rot="-2700000">
              <a:off x="2834" y="3249"/>
              <a:ext cx="46" cy="363"/>
            </a:xfrm>
            <a:prstGeom prst="rect">
              <a:avLst/>
            </a:prstGeom>
            <a:pattFill prst="smConfetti">
              <a:fgClr>
                <a:schemeClr val="tx1"/>
              </a:fgClr>
              <a:bgClr>
                <a:srgbClr val="FFFFFF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0496" name="Line 15"/>
            <p:cNvSpPr/>
            <p:nvPr/>
          </p:nvSpPr>
          <p:spPr>
            <a:xfrm>
              <a:off x="2336" y="157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7" name="Line 16"/>
            <p:cNvSpPr/>
            <p:nvPr/>
          </p:nvSpPr>
          <p:spPr>
            <a:xfrm flipH="1">
              <a:off x="2880" y="2297"/>
              <a:ext cx="0" cy="2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8" name="Line 17"/>
            <p:cNvSpPr/>
            <p:nvPr/>
          </p:nvSpPr>
          <p:spPr>
            <a:xfrm>
              <a:off x="3152" y="343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9" name="Line 18"/>
            <p:cNvSpPr/>
            <p:nvPr/>
          </p:nvSpPr>
          <p:spPr>
            <a:xfrm flipH="1">
              <a:off x="2698" y="1571"/>
              <a:ext cx="182" cy="18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00" name="Text Box 19"/>
            <p:cNvSpPr txBox="1"/>
            <p:nvPr/>
          </p:nvSpPr>
          <p:spPr>
            <a:xfrm>
              <a:off x="2607" y="1571"/>
              <a:ext cx="20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800">
                  <a:latin typeface="Tahoma" panose="020B0604030504040204" pitchFamily="34" charset="0"/>
                </a:rPr>
                <a:t>45˚</a:t>
              </a:r>
            </a:p>
          </p:txBody>
        </p:sp>
        <p:pic>
          <p:nvPicPr>
            <p:cNvPr id="20501" name="Picture 20" descr="ey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1" y="3340"/>
              <a:ext cx="177" cy="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2" name="AutoShape 21"/>
            <p:cNvSpPr/>
            <p:nvPr/>
          </p:nvSpPr>
          <p:spPr>
            <a:xfrm>
              <a:off x="1746" y="1389"/>
              <a:ext cx="317" cy="317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20503" name="WordArt 22"/>
          <p:cNvSpPr>
            <a:spLocks noTextEdit="1"/>
          </p:cNvSpPr>
          <p:nvPr/>
        </p:nvSpPr>
        <p:spPr>
          <a:xfrm>
            <a:off x="3477895" y="796925"/>
            <a:ext cx="16859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10000"/>
          </a:bodyPr>
          <a:lstStyle/>
          <a:p>
            <a:pPr algn="ctr"/>
            <a:r>
              <a:rPr lang="zh-CN" altLang="en-US" sz="4400">
                <a:gradFill rotWithShape="1">
                  <a:gsLst>
                    <a:gs pos="0">
                      <a:srgbClr val="D6B19C">
                        <a:alpha val="100000"/>
                      </a:srgbClr>
                    </a:gs>
                    <a:gs pos="30000">
                      <a:srgbClr val="D49E6C">
                        <a:alpha val="100000"/>
                      </a:srgbClr>
                    </a:gs>
                    <a:gs pos="70000">
                      <a:srgbClr val="A65528">
                        <a:alpha val="100000"/>
                      </a:srgbClr>
                    </a:gs>
                    <a:gs pos="100000">
                      <a:srgbClr val="663012">
                        <a:alpha val="100000"/>
                      </a:srgbClr>
                    </a:gs>
                  </a:gsLst>
                  <a:lin ang="5400000" scaled="1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潜望镜</a:t>
            </a:r>
          </a:p>
        </p:txBody>
      </p:sp>
    </p:spTree>
  </p:cSld>
  <p:clrMapOvr>
    <a:masterClrMapping/>
  </p:clrMapOvr>
  <p:transition spd="med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44183" y="2133918"/>
            <a:ext cx="762000" cy="1568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5050"/>
                </a:solidFill>
                <a:latin typeface="Arial" panose="020B0604020202020204" pitchFamily="34" charset="0"/>
              </a:rPr>
              <a:t>凹面镜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52320" y="2370455"/>
            <a:ext cx="143383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charset="0"/>
              </a:rPr>
              <a:t>太阳灶</a:t>
            </a:r>
            <a:endParaRPr lang="zh-CN" altLang="en-US" sz="2000" b="1">
              <a:latin typeface="Times New Roman"/>
            </a:endParaRPr>
          </a:p>
        </p:txBody>
      </p:sp>
      <p:pic>
        <p:nvPicPr>
          <p:cNvPr id="5" name="Picture 4" descr="a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05" y="596900"/>
            <a:ext cx="2339340" cy="1731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705350" y="2370455"/>
            <a:ext cx="354330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charset="0"/>
              </a:rPr>
              <a:t>手电筒、汽车头灯中用凹镜作反射面</a:t>
            </a:r>
          </a:p>
        </p:txBody>
      </p:sp>
      <p:pic>
        <p:nvPicPr>
          <p:cNvPr id="7" name="Picture 6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50" y="3149600"/>
            <a:ext cx="2152015" cy="1591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384300" y="4699000"/>
            <a:ext cx="3106738" cy="39878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charset="0"/>
              </a:rPr>
              <a:t>大型反射式望远镜</a:t>
            </a:r>
          </a:p>
        </p:txBody>
      </p:sp>
      <p:pic>
        <p:nvPicPr>
          <p:cNvPr id="9" name="太阳灶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2875" y="596900"/>
            <a:ext cx="2178050" cy="1782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圣火装置"/>
          <p:cNvPicPr>
            <a:picLocks noChangeAspect="1"/>
          </p:cNvPicPr>
          <p:nvPr/>
        </p:nvPicPr>
        <p:blipFill>
          <a:blip r:embed="rId7"/>
          <a:srcRect l="6120" r="6120" b="9085"/>
          <a:stretch>
            <a:fillRect/>
          </a:stretch>
        </p:blipFill>
        <p:spPr>
          <a:xfrm>
            <a:off x="5346700" y="3078480"/>
            <a:ext cx="215074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"/>
          <p:cNvSpPr txBox="1"/>
          <p:nvPr/>
        </p:nvSpPr>
        <p:spPr>
          <a:xfrm>
            <a:off x="5076825" y="4669790"/>
            <a:ext cx="40671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用凹面镜点燃奥运圣火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凸面镜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2755" y="638810"/>
            <a:ext cx="4254500" cy="4017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9" name="Text Box 5"/>
          <p:cNvSpPr txBox="1"/>
          <p:nvPr>
            <p:custDataLst>
              <p:tags r:id="rId2"/>
            </p:custDataLst>
          </p:nvPr>
        </p:nvSpPr>
        <p:spPr>
          <a:xfrm>
            <a:off x="5126990" y="2386965"/>
            <a:ext cx="366903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sym typeface="+mn-ea"/>
              </a:rPr>
              <a:t>利用平面镜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扩大视野空间</a:t>
            </a:r>
            <a:endParaRPr lang="zh-CN" altLang="en-US" sz="280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Times New Roman" panose="02020603050405020304" charset="0"/>
              </a:rPr>
              <a:t>街头拐弯处的反光镜</a:t>
            </a:r>
            <a:endParaRPr lang="zh-CN" altLang="en-US" sz="2800" b="1">
              <a:solidFill>
                <a:srgbClr val="000066"/>
              </a:solidFill>
              <a:latin typeface="Times New Roman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266825" y="752475"/>
            <a:ext cx="5105400" cy="5334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平面镜给人带来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不利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的例子</a:t>
            </a:r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27138"/>
            <a:ext cx="7324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、夜间行车时车厢内为什么不能开灯？</a:t>
            </a:r>
          </a:p>
        </p:txBody>
      </p:sp>
      <p:sp>
        <p:nvSpPr>
          <p:cNvPr id="2970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4825" y="2733675"/>
            <a:ext cx="7129463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、高大建筑物的金属幕墙、玻璃幕墙都会</a:t>
            </a: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造成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光污染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</a:p>
        </p:txBody>
      </p:sp>
      <p:sp>
        <p:nvSpPr>
          <p:cNvPr id="2970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025" y="1743075"/>
            <a:ext cx="76835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、汽车驾驶室前的挡风玻璃为什么大多是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斜放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的？</a:t>
            </a:r>
          </a:p>
        </p:txBody>
      </p:sp>
      <p:pic>
        <p:nvPicPr>
          <p:cNvPr id="49158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77075" y="1285875"/>
            <a:ext cx="1828800" cy="98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00900" y="828675"/>
            <a:ext cx="150558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玻璃斜放</a:t>
            </a:r>
          </a:p>
        </p:txBody>
      </p:sp>
      <p:grpSp>
        <p:nvGrpSpPr>
          <p:cNvPr id="3" name="Group 12"/>
          <p:cNvGrpSpPr/>
          <p:nvPr>
            <p:custDataLst>
              <p:tags r:id="rId8"/>
            </p:custDataLst>
          </p:nvPr>
        </p:nvGrpSpPr>
        <p:grpSpPr>
          <a:xfrm>
            <a:off x="2562225" y="3457575"/>
            <a:ext cx="5572760" cy="1600200"/>
            <a:chOff x="96" y="192"/>
            <a:chExt cx="5376" cy="3984"/>
          </a:xfrm>
        </p:grpSpPr>
        <p:pic>
          <p:nvPicPr>
            <p:cNvPr id="49161" name="Picture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688" y="192"/>
              <a:ext cx="2784" cy="19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2" name="Picture 14" descr="guangwuyr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96" y="192"/>
              <a:ext cx="2592" cy="19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3" name="Picture 1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6" y="2160"/>
              <a:ext cx="2688" cy="19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4" name="Picture 1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688" y="2112"/>
              <a:ext cx="2784" cy="20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5" name="Text Box 17"/>
            <p:cNvSpPr txBox="1"/>
            <p:nvPr>
              <p:custDataLst>
                <p:tags r:id="rId13"/>
              </p:custDataLst>
            </p:nvPr>
          </p:nvSpPr>
          <p:spPr>
            <a:xfrm>
              <a:off x="1082" y="885"/>
              <a:ext cx="3696" cy="2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720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光污染</a:t>
              </a: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471400" y="12484100"/>
            <a:ext cx="266700" cy="3810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892175"/>
            <a:ext cx="7640955" cy="3766820"/>
          </a:xfrm>
          <a:prstGeom prst="rect">
            <a:avLst/>
          </a:prstGeom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4622800" y="76835"/>
            <a:ext cx="45402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546600" y="76200"/>
            <a:ext cx="38417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平面镜成像</a:t>
            </a:r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学生实验</a:t>
            </a:r>
            <a:endParaRPr lang="zh-CN" sz="2800">
              <a:solidFill>
                <a:schemeClr val="accent2">
                  <a:lumMod val="75000"/>
                </a:schemeClr>
              </a:solidFill>
              <a:latin typeface="幼圆"/>
              <a:ea typeface="幼圆"/>
            </a:endParaRP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探究平面镜成像的特点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92430" y="1716405"/>
            <a:ext cx="162877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设计实验</a:t>
            </a:r>
          </a:p>
        </p:txBody>
      </p:sp>
      <p:sp>
        <p:nvSpPr>
          <p:cNvPr id="8194" name="矩形 8193"/>
          <p:cNvSpPr/>
          <p:nvPr/>
        </p:nvSpPr>
        <p:spPr>
          <a:xfrm>
            <a:off x="392430" y="3135313"/>
            <a:ext cx="79216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解决方案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: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利用</a:t>
            </a:r>
            <a:r>
              <a:rPr lang="zh-CN" altLang="en-US" sz="24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玻璃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的</a:t>
            </a: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透光性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与</a:t>
            </a:r>
            <a:r>
              <a:rPr lang="zh-CN" altLang="en-US" sz="24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反光性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替代</a:t>
            </a:r>
            <a:r>
              <a:rPr lang="zh-CN" altLang="en-US" sz="2400" b="1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平面镜</a:t>
            </a:r>
          </a:p>
        </p:txBody>
      </p:sp>
      <p:sp>
        <p:nvSpPr>
          <p:cNvPr id="8195" name="矩形 8194"/>
          <p:cNvSpPr/>
          <p:nvPr/>
        </p:nvSpPr>
        <p:spPr>
          <a:xfrm>
            <a:off x="392430" y="2500313"/>
            <a:ext cx="8207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困难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1.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怎样确定像的位置？</a:t>
            </a:r>
          </a:p>
        </p:txBody>
      </p:sp>
      <p:sp>
        <p:nvSpPr>
          <p:cNvPr id="8197" name="矩形 8196"/>
          <p:cNvSpPr/>
          <p:nvPr/>
        </p:nvSpPr>
        <p:spPr>
          <a:xfrm>
            <a:off x="392430" y="3810000"/>
            <a:ext cx="79216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困难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2.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怎样确定像的大小？</a:t>
            </a:r>
          </a:p>
        </p:txBody>
      </p:sp>
      <p:sp>
        <p:nvSpPr>
          <p:cNvPr id="8198" name="矩形 8197"/>
          <p:cNvSpPr/>
          <p:nvPr/>
        </p:nvSpPr>
        <p:spPr>
          <a:xfrm>
            <a:off x="392430" y="4518025"/>
            <a:ext cx="8675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解决方案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: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利用与物体等大的另一个实物</a:t>
            </a:r>
            <a:r>
              <a:rPr lang="en-US" altLang="zh-CN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,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放在像的位置进行比较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8194" grpId="0"/>
      <p:bldP spid="8195" grpId="0"/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4622800" y="76835"/>
            <a:ext cx="45402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546600" y="76200"/>
            <a:ext cx="38417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平面镜成像</a:t>
            </a:r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学生实验</a:t>
            </a: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探究平面镜成像的特点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792480" y="1750060"/>
            <a:ext cx="162877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实验方案</a:t>
            </a:r>
          </a:p>
        </p:txBody>
      </p:sp>
      <p:pic>
        <p:nvPicPr>
          <p:cNvPr id="9219" name="图片 9218" descr="200806151553373167015022-0"/>
          <p:cNvPicPr>
            <a:picLocks noChangeAspect="1"/>
          </p:cNvPicPr>
          <p:nvPr/>
        </p:nvPicPr>
        <p:blipFill>
          <a:blip r:embed="rId2"/>
          <a:srcRect b="14244"/>
          <a:stretch>
            <a:fillRect/>
          </a:stretch>
        </p:blipFill>
        <p:spPr>
          <a:xfrm>
            <a:off x="247650" y="2697480"/>
            <a:ext cx="2511425" cy="2084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9219"/>
          <p:cNvSpPr/>
          <p:nvPr/>
        </p:nvSpPr>
        <p:spPr>
          <a:xfrm>
            <a:off x="3419475" y="1622425"/>
            <a:ext cx="30241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实验器材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en-US" altLang="zh-CN" sz="3200" b="1">
              <a:effectLst>
                <a:outerShdw blurRad="38100" dist="38100" dir="2700000">
                  <a:srgbClr val="FFFFFF"/>
                </a:outerShdw>
              </a:effectLst>
              <a:latin typeface="黑体" charset="-122"/>
              <a:ea typeface="黑体" charset="-122"/>
              <a:cs typeface="黑体"/>
            </a:endParaRPr>
          </a:p>
        </p:txBody>
      </p:sp>
      <p:sp>
        <p:nvSpPr>
          <p:cNvPr id="9221" name="矩形 9220"/>
          <p:cNvSpPr/>
          <p:nvPr/>
        </p:nvSpPr>
        <p:spPr>
          <a:xfrm>
            <a:off x="3348038" y="2271713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平板玻璃一块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3348038" y="2990850"/>
            <a:ext cx="25193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白纸一张</a:t>
            </a:r>
          </a:p>
        </p:txBody>
      </p:sp>
      <p:sp>
        <p:nvSpPr>
          <p:cNvPr id="9223" name="矩形 9222"/>
          <p:cNvSpPr/>
          <p:nvPr/>
        </p:nvSpPr>
        <p:spPr>
          <a:xfrm>
            <a:off x="5867400" y="2990850"/>
            <a:ext cx="2519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铁夹二个</a:t>
            </a:r>
          </a:p>
        </p:txBody>
      </p:sp>
      <p:sp>
        <p:nvSpPr>
          <p:cNvPr id="9224" name="矩形 9223"/>
          <p:cNvSpPr/>
          <p:nvPr/>
        </p:nvSpPr>
        <p:spPr>
          <a:xfrm>
            <a:off x="3348355" y="3711575"/>
            <a:ext cx="55206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同样大小的蜡烛或者棋子二个</a:t>
            </a:r>
          </a:p>
        </p:txBody>
      </p:sp>
      <p:sp>
        <p:nvSpPr>
          <p:cNvPr id="9225" name="矩形 9224"/>
          <p:cNvSpPr/>
          <p:nvPr/>
        </p:nvSpPr>
        <p:spPr>
          <a:xfrm>
            <a:off x="3348038" y="4498975"/>
            <a:ext cx="52562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刻度尺一把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9220" grpId="0"/>
      <p:bldP spid="9221" grpId="0"/>
      <p:bldP spid="9222" grpId="0"/>
      <p:bldP spid="9223" grpId="0"/>
      <p:bldP spid="9224" grpId="0"/>
      <p:bldP spid="9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1265"/>
          <p:cNvSpPr>
            <a:spLocks noGrp="1"/>
          </p:cNvSpPr>
          <p:nvPr/>
        </p:nvSpPr>
        <p:spPr>
          <a:xfrm>
            <a:off x="457200" y="693738"/>
            <a:ext cx="8229600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实验注意点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</p:txBody>
      </p:sp>
      <p:sp>
        <p:nvSpPr>
          <p:cNvPr id="11267" name="矩形 11266"/>
          <p:cNvSpPr/>
          <p:nvPr/>
        </p:nvSpPr>
        <p:spPr>
          <a:xfrm>
            <a:off x="179705" y="1552575"/>
            <a:ext cx="399669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玻璃与纸面必须垂直</a:t>
            </a:r>
            <a:endParaRPr lang="zh-CN" altLang="en-US" sz="2600" b="1">
              <a:effectLst>
                <a:outerShdw blurRad="38100" dist="38100" dir="2700000">
                  <a:srgbClr val="FFFFFF"/>
                </a:outerShdw>
              </a:effectLst>
              <a:latin typeface="黑体" charset="-122"/>
              <a:ea typeface="黑体" charset="-122"/>
              <a:cs typeface="黑体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179705" y="2228850"/>
            <a:ext cx="43910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区别玻璃上的两个像。</a:t>
            </a:r>
          </a:p>
          <a:p>
            <a:pPr>
              <a:buFont typeface="Arial" panose="020B0604020202020204" pitchFamily="34" charset="0"/>
            </a:pP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</a:t>
            </a:r>
            <a:r>
              <a:rPr lang="zh-CN" altLang="en-US" sz="2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亮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的一个。</a:t>
            </a:r>
          </a:p>
        </p:txBody>
      </p:sp>
      <p:sp>
        <p:nvSpPr>
          <p:cNvPr id="11269" name="矩形 11268"/>
          <p:cNvSpPr/>
          <p:nvPr/>
        </p:nvSpPr>
        <p:spPr>
          <a:xfrm>
            <a:off x="179705" y="3308350"/>
            <a:ext cx="517969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放上去的物体必须与像重合</a:t>
            </a:r>
          </a:p>
        </p:txBody>
      </p:sp>
      <p:sp>
        <p:nvSpPr>
          <p:cNvPr id="11270" name="矩形 11269"/>
          <p:cNvSpPr/>
          <p:nvPr/>
        </p:nvSpPr>
        <p:spPr>
          <a:xfrm>
            <a:off x="179705" y="4075430"/>
            <a:ext cx="517969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选择正确的反射面</a:t>
            </a:r>
          </a:p>
        </p:txBody>
      </p:sp>
      <p:pic>
        <p:nvPicPr>
          <p:cNvPr id="11271" name="图片 11270" descr="信息快递虚像"/>
          <p:cNvPicPr>
            <a:picLocks noChangeAspect="1"/>
          </p:cNvPicPr>
          <p:nvPr/>
        </p:nvPicPr>
        <p:blipFill>
          <a:blip r:embed="rId2"/>
          <a:srcRect l="26955" t="21262" r="7822" b="16454"/>
          <a:stretch>
            <a:fillRect/>
          </a:stretch>
        </p:blipFill>
        <p:spPr>
          <a:xfrm>
            <a:off x="5872163" y="1190625"/>
            <a:ext cx="2700337" cy="316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563563" y="293688"/>
            <a:ext cx="8229600" cy="1143000"/>
          </a:xfrm>
        </p:spPr>
        <p:txBody>
          <a:bodyPr anchor="ctr"/>
          <a:lstStyle/>
          <a:p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</a:rPr>
              <a:t>总结与汇报平面镜成像规律</a:t>
            </a:r>
          </a:p>
        </p:txBody>
      </p:sp>
      <p:sp>
        <p:nvSpPr>
          <p:cNvPr id="12294" name="矩形 12293"/>
          <p:cNvSpPr/>
          <p:nvPr/>
        </p:nvSpPr>
        <p:spPr>
          <a:xfrm>
            <a:off x="679450" y="1777365"/>
            <a:ext cx="4296410" cy="4775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平面镜所成的像是</a:t>
            </a:r>
            <a:r>
              <a:rPr lang="zh-CN" altLang="en-US" sz="2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虚像</a:t>
            </a:r>
            <a:endParaRPr lang="zh-CN" altLang="en-US" sz="26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charset="-122"/>
              <a:ea typeface="黑体" charset="-122"/>
              <a:cs typeface="黑体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679450" y="2425065"/>
            <a:ext cx="5359400" cy="4775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像的大小与物体的大小</a:t>
            </a:r>
            <a:r>
              <a:rPr lang="zh-CN" altLang="en-US" sz="2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始终相等</a:t>
            </a:r>
          </a:p>
        </p:txBody>
      </p:sp>
      <p:sp>
        <p:nvSpPr>
          <p:cNvPr id="12296" name="矩形 12295"/>
          <p:cNvSpPr/>
          <p:nvPr/>
        </p:nvSpPr>
        <p:spPr>
          <a:xfrm>
            <a:off x="679450" y="3088640"/>
            <a:ext cx="3990975" cy="5918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像与物相对于镜面</a:t>
            </a:r>
            <a:r>
              <a:rPr lang="zh-CN" altLang="en-US" sz="2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对称</a:t>
            </a:r>
          </a:p>
        </p:txBody>
      </p:sp>
      <p:sp>
        <p:nvSpPr>
          <p:cNvPr id="12297" name="矩形 12296"/>
          <p:cNvSpPr/>
          <p:nvPr/>
        </p:nvSpPr>
        <p:spPr>
          <a:xfrm>
            <a:off x="679450" y="3876675"/>
            <a:ext cx="409702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像与物体连线与镜面</a:t>
            </a:r>
            <a:r>
              <a:rPr lang="zh-CN" altLang="en-US" sz="26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垂直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/>
          </p:cNvSpPr>
          <p:nvPr/>
        </p:nvSpPr>
        <p:spPr>
          <a:xfrm>
            <a:off x="457200" y="401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利用对称法作平面镜中的像</a:t>
            </a:r>
          </a:p>
        </p:txBody>
      </p:sp>
      <p:sp>
        <p:nvSpPr>
          <p:cNvPr id="13315" name="矩形 13314"/>
          <p:cNvSpPr/>
          <p:nvPr/>
        </p:nvSpPr>
        <p:spPr>
          <a:xfrm>
            <a:off x="4457700" y="1400175"/>
            <a:ext cx="171450" cy="36718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6" name="直接连接符 13315"/>
          <p:cNvSpPr/>
          <p:nvPr/>
        </p:nvSpPr>
        <p:spPr>
          <a:xfrm flipH="1">
            <a:off x="4427538" y="1400175"/>
            <a:ext cx="0" cy="36718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3317" name="直接连接符 13316"/>
          <p:cNvSpPr/>
          <p:nvPr/>
        </p:nvSpPr>
        <p:spPr>
          <a:xfrm flipH="1">
            <a:off x="2627313" y="2047875"/>
            <a:ext cx="587375" cy="25923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triangle" w="med" len="lg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3318" name="组合 13317"/>
          <p:cNvGrpSpPr/>
          <p:nvPr/>
        </p:nvGrpSpPr>
        <p:grpSpPr>
          <a:xfrm>
            <a:off x="2339975" y="1616075"/>
            <a:ext cx="1404938" cy="3481388"/>
            <a:chOff x="0" y="0"/>
            <a:chExt cx="885" cy="2193"/>
          </a:xfrm>
        </p:grpSpPr>
        <p:sp>
          <p:nvSpPr>
            <p:cNvPr id="13319" name="文本框 13318"/>
            <p:cNvSpPr txBox="1"/>
            <p:nvPr/>
          </p:nvSpPr>
          <p:spPr>
            <a:xfrm>
              <a:off x="453" y="0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i="1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3320" name="文本框 13319"/>
            <p:cNvSpPr txBox="1"/>
            <p:nvPr/>
          </p:nvSpPr>
          <p:spPr>
            <a:xfrm>
              <a:off x="0" y="1905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i="1">
                  <a:latin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3321" name="组合 13320"/>
          <p:cNvGrpSpPr/>
          <p:nvPr/>
        </p:nvGrpSpPr>
        <p:grpSpPr>
          <a:xfrm>
            <a:off x="3203575" y="2047875"/>
            <a:ext cx="2447925" cy="0"/>
            <a:chOff x="0" y="0"/>
            <a:chExt cx="1542" cy="0"/>
          </a:xfrm>
        </p:grpSpPr>
        <p:sp>
          <p:nvSpPr>
            <p:cNvPr id="13322" name="直接连接符 13321"/>
            <p:cNvSpPr/>
            <p:nvPr/>
          </p:nvSpPr>
          <p:spPr>
            <a:xfrm>
              <a:off x="0" y="0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23" name="直接连接符 13322"/>
            <p:cNvSpPr/>
            <p:nvPr/>
          </p:nvSpPr>
          <p:spPr>
            <a:xfrm>
              <a:off x="771" y="0"/>
              <a:ext cx="7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3324" name="矩形 13323"/>
          <p:cNvSpPr/>
          <p:nvPr/>
        </p:nvSpPr>
        <p:spPr>
          <a:xfrm>
            <a:off x="4211638" y="2047875"/>
            <a:ext cx="215900" cy="144463"/>
          </a:xfrm>
          <a:prstGeom prst="rect">
            <a:avLst/>
          </a:prstGeom>
          <a:noFill/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25" name="组合 13324"/>
          <p:cNvGrpSpPr/>
          <p:nvPr/>
        </p:nvGrpSpPr>
        <p:grpSpPr>
          <a:xfrm>
            <a:off x="2627313" y="4640263"/>
            <a:ext cx="3602037" cy="0"/>
            <a:chOff x="0" y="0"/>
            <a:chExt cx="2269" cy="0"/>
          </a:xfrm>
        </p:grpSpPr>
        <p:sp>
          <p:nvSpPr>
            <p:cNvPr id="13326" name="直接连接符 13325"/>
            <p:cNvSpPr/>
            <p:nvPr/>
          </p:nvSpPr>
          <p:spPr>
            <a:xfrm>
              <a:off x="0" y="0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327" name="直接连接符 13326"/>
            <p:cNvSpPr/>
            <p:nvPr/>
          </p:nvSpPr>
          <p:spPr>
            <a:xfrm>
              <a:off x="1135" y="0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3328" name="直接连接符 13327"/>
          <p:cNvSpPr/>
          <p:nvPr/>
        </p:nvSpPr>
        <p:spPr>
          <a:xfrm>
            <a:off x="5651500" y="2047875"/>
            <a:ext cx="587375" cy="25923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triangle" w="med" len="lg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3329" name="文本框 13328"/>
          <p:cNvSpPr txBox="1"/>
          <p:nvPr/>
        </p:nvSpPr>
        <p:spPr>
          <a:xfrm>
            <a:off x="5580063" y="1544638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i="1">
                <a:latin typeface="Tahoma" panose="020B0604030504040204" pitchFamily="34" charset="0"/>
              </a:rPr>
              <a:t>A</a:t>
            </a:r>
            <a:r>
              <a:rPr lang="en-US" altLang="zh-CN" sz="2400" b="1" i="1">
                <a:latin typeface="Tahoma" panose="020B0604030504040204" pitchFamily="34" charset="0"/>
              </a:rPr>
              <a:t>’</a:t>
            </a:r>
          </a:p>
        </p:txBody>
      </p:sp>
      <p:sp>
        <p:nvSpPr>
          <p:cNvPr id="13330" name="文本框 13329"/>
          <p:cNvSpPr txBox="1"/>
          <p:nvPr/>
        </p:nvSpPr>
        <p:spPr>
          <a:xfrm>
            <a:off x="6011863" y="4640263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i="1">
                <a:latin typeface="Tahoma" panose="020B0604030504040204" pitchFamily="34" charset="0"/>
              </a:rPr>
              <a:t>B</a:t>
            </a:r>
            <a:r>
              <a:rPr lang="en-US" altLang="zh-CN" sz="2400" b="1" i="1">
                <a:latin typeface="Tahoma" panose="020B0604030504040204" pitchFamily="34" charset="0"/>
              </a:rPr>
              <a:t>’</a:t>
            </a:r>
          </a:p>
        </p:txBody>
      </p:sp>
      <p:sp>
        <p:nvSpPr>
          <p:cNvPr id="13331" name="矩形 13330"/>
          <p:cNvSpPr/>
          <p:nvPr/>
        </p:nvSpPr>
        <p:spPr>
          <a:xfrm>
            <a:off x="4211638" y="4640263"/>
            <a:ext cx="215900" cy="144462"/>
          </a:xfrm>
          <a:prstGeom prst="rect">
            <a:avLst/>
          </a:prstGeom>
          <a:noFill/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546600" y="76200"/>
            <a:ext cx="38417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平面镜的应用</a:t>
            </a:r>
          </a:p>
        </p:txBody>
      </p:sp>
      <p:sp>
        <p:nvSpPr>
          <p:cNvPr id="78851" name="Text Box 3"/>
          <p:cNvSpPr txBox="1"/>
          <p:nvPr/>
        </p:nvSpPr>
        <p:spPr>
          <a:xfrm>
            <a:off x="314325" y="714375"/>
            <a:ext cx="84480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一、用来成像</a:t>
            </a:r>
            <a:r>
              <a:rPr lang="en-US" altLang="zh-CN" sz="32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主要是用来观察眼睛不能直接看到的物体，如自己的面容、姿势、口腔内牙齿等</a:t>
            </a:r>
            <a:r>
              <a:rPr lang="zh-CN" altLang="en-US" sz="1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800" b="1">
              <a:solidFill>
                <a:srgbClr val="CC0000"/>
              </a:solidFill>
              <a:latin typeface="黑体" charset="-122"/>
              <a:ea typeface="黑体" charset="-122"/>
              <a:cs typeface="黑体"/>
            </a:endParaRPr>
          </a:p>
        </p:txBody>
      </p:sp>
      <p:pic>
        <p:nvPicPr>
          <p:cNvPr id="78852" name="Picture 4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085975"/>
            <a:ext cx="4038600" cy="273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潜望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65" y="635635"/>
            <a:ext cx="5935980" cy="4451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5" name="Text Box 5"/>
          <p:cNvSpPr txBox="1"/>
          <p:nvPr/>
        </p:nvSpPr>
        <p:spPr>
          <a:xfrm>
            <a:off x="1619885" y="1570990"/>
            <a:ext cx="48463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还可以用来改变光路：军事中的潜望镜。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自定义</PresentationFormat>
  <Paragraphs>62</Paragraphs>
  <Slides>14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Default Design</vt:lpstr>
      <vt:lpstr>PowerPoint 演示文稿</vt:lpstr>
      <vt:lpstr>新课引入</vt:lpstr>
      <vt:lpstr>探究新知</vt:lpstr>
      <vt:lpstr>探究新知</vt:lpstr>
      <vt:lpstr>探究新知</vt:lpstr>
      <vt:lpstr>总结与汇报平面镜成像规律</vt:lpstr>
      <vt:lpstr>PowerPoint 演示文稿</vt:lpstr>
      <vt:lpstr>探究新知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