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07" r:id="rId3"/>
    <p:sldId id="408" r:id="rId4"/>
    <p:sldId id="410" r:id="rId5"/>
    <p:sldId id="409" r:id="rId6"/>
    <p:sldId id="411" r:id="rId7"/>
    <p:sldId id="412" r:id="rId8"/>
  </p:sldIdLst>
  <p:sldSz cx="9144000" cy="5145088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18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77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50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659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320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../../&#29289;&#29702;&#25945;&#21442;8&#24180;&#32423;&#19978;%20(G)/program/&#25945;&#23398;&#32032;&#26448;&#24211;/&#24207;&#35328;/&#35270;&#39057;&#32032;&#26448;&#24211;/0-&#35270;&#39057;&#65293;2&#27700;&#29038;&#37329;&#40060;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4725333" y="1109690"/>
            <a:ext cx="279781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引         言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320146" y="2051174"/>
            <a:ext cx="341632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一、奇妙的物理现象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344035" y="196342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>
          <a:xfrm>
            <a:off x="0" y="0"/>
            <a:ext cx="9144000" cy="5139385"/>
            <a:chOff x="288" y="1008"/>
            <a:chExt cx="5184" cy="2594"/>
          </a:xfrm>
        </p:grpSpPr>
        <p:pic>
          <p:nvPicPr>
            <p:cNvPr id="27652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" y="1008"/>
              <a:ext cx="3456" cy="2592"/>
            </a:xfrm>
            <a:prstGeom prst="rect">
              <a:avLst/>
            </a:prstGeom>
            <a:noFill/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7653" name="Text Box 16"/>
            <p:cNvSpPr txBox="1"/>
            <p:nvPr/>
          </p:nvSpPr>
          <p:spPr>
            <a:xfrm>
              <a:off x="3840" y="1039"/>
              <a:ext cx="1632" cy="2563"/>
            </a:xfrm>
            <a:prstGeom prst="rect">
              <a:avLst/>
            </a:prstGeom>
            <a:noFill/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睛朗的天空为什么是蔚蓝的？从树上掉下的苹果为什么总是落向地面？钢铁造的轮船为什么会浮在水面上？广播电视、移动电话、因特网是靠什么传递信息的？</a:t>
              </a:r>
              <a:r>
                <a:rPr lang="en-US" altLang="zh-CN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……</a:t>
              </a: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0.1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观察有趣的物理现象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458" name="Picture 5" descr="Wa61">
            <a:hlinkClick r:id="rId4" action="ppaction://hlinkfil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99430" y="1507490"/>
            <a:ext cx="2157095" cy="2016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Object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b="1093"/>
          <a:stretch>
            <a:fillRect/>
          </a:stretch>
        </p:blipFill>
        <p:spPr>
          <a:xfrm>
            <a:off x="1231900" y="2947670"/>
            <a:ext cx="1955800" cy="214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10"/>
          <p:cNvSpPr/>
          <p:nvPr/>
        </p:nvSpPr>
        <p:spPr>
          <a:xfrm>
            <a:off x="697230" y="1596390"/>
            <a:ext cx="27940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１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rgbClr val="66FF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看一看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，视频中的长蜡烛先灭，还是短蜡烛先灭？</a:t>
            </a:r>
            <a:r>
              <a:rPr lang="zh-CN" altLang="en-US" sz="2400">
                <a:latin typeface="Calibri" panose="020F0502020204030204" pitchFamily="34" charset="0"/>
                <a:sym typeface="宋体" panose="02010600030101010101" pitchFamily="2" charset="-122"/>
              </a:rPr>
              <a:t>　</a:t>
            </a:r>
          </a:p>
        </p:txBody>
      </p:sp>
      <p:sp>
        <p:nvSpPr>
          <p:cNvPr id="19461" name="Text Box 11"/>
          <p:cNvSpPr/>
          <p:nvPr/>
        </p:nvSpPr>
        <p:spPr>
          <a:xfrm>
            <a:off x="5267325" y="3742690"/>
            <a:ext cx="35775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rgbClr val="66F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猜一猜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，视频中用酒精灯加热盛水烧瓶的颈部，小金鱼会怎样？　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0.2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动手做一做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灯片编号占位符 1"/>
          <p:cNvSpPr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Text Box 7"/>
          <p:cNvSpPr/>
          <p:nvPr/>
        </p:nvSpPr>
        <p:spPr>
          <a:xfrm>
            <a:off x="822325" y="1748790"/>
            <a:ext cx="31159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通过盛水的玻璃杯看书本上的字，你发现了什么？</a:t>
            </a:r>
            <a:endParaRPr lang="zh-CN" altLang="en-US" sz="2400">
              <a:latin typeface="楷体" pitchFamily="49" charset="-122"/>
              <a:ea typeface="楷体" panose="02010609060101010101" pitchFamily="49" charset="-122"/>
            </a:endParaRPr>
          </a:p>
        </p:txBody>
      </p:sp>
      <p:sp>
        <p:nvSpPr>
          <p:cNvPr id="20485" name="Text Box 8"/>
          <p:cNvSpPr/>
          <p:nvPr/>
        </p:nvSpPr>
        <p:spPr>
          <a:xfrm>
            <a:off x="4446905" y="3425190"/>
            <a:ext cx="46208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让玻璃板、课本、搪瓷盘、塑料板等物品隔在条形磁体和铁钉之间，条形磁体对铁钉的吸引会变化吗？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6" name="Picture 14" descr="Qy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95" y="1238885"/>
            <a:ext cx="2482215" cy="2067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077845"/>
            <a:ext cx="2748915" cy="2034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9218" name="Text Box 4"/>
          <p:cNvSpPr txBox="1"/>
          <p:nvPr/>
        </p:nvSpPr>
        <p:spPr>
          <a:xfrm>
            <a:off x="611188" y="1341438"/>
            <a:ext cx="784860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5000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5000" b="1">
                <a:latin typeface="黑体" panose="02010609060101010101" charset="-122"/>
                <a:ea typeface="黑体" panose="02010609060101010101" charset="-122"/>
              </a:rPr>
              <a:t>为了揭开物理现象中的奥谜，我们应该</a:t>
            </a:r>
            <a:r>
              <a:rPr lang="zh-CN" altLang="en-US" sz="5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善于观察</a:t>
            </a:r>
            <a:r>
              <a:rPr lang="zh-CN" altLang="en-US" sz="50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5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勇于提问</a:t>
            </a:r>
            <a:r>
              <a:rPr lang="zh-CN" altLang="en-US" sz="50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5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勤于思考</a:t>
            </a:r>
            <a:r>
              <a:rPr lang="zh-CN" altLang="en-US" sz="5000" b="1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med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10242" name="标题 1"/>
          <p:cNvSpPr>
            <a:spLocks noGrp="1"/>
          </p:cNvSpPr>
          <p:nvPr/>
        </p:nvSpPr>
        <p:spPr>
          <a:xfrm>
            <a:off x="457200" y="8207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讨论：</a:t>
            </a:r>
          </a:p>
        </p:txBody>
      </p:sp>
      <p:sp>
        <p:nvSpPr>
          <p:cNvPr id="10243" name="内容占位符 2"/>
          <p:cNvSpPr>
            <a:spLocks noGrp="1"/>
          </p:cNvSpPr>
          <p:nvPr/>
        </p:nvSpPr>
        <p:spPr>
          <a:xfrm>
            <a:off x="457200" y="2146300"/>
            <a:ext cx="8229600" cy="15671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400" b="1">
                <a:solidFill>
                  <a:srgbClr val="0070C0"/>
                </a:solidFill>
              </a:rPr>
              <a:t>你周围有哪些有趣的物理现象并提出问题？</a:t>
            </a:r>
          </a:p>
        </p:txBody>
      </p:sp>
    </p:spTree>
  </p:cSld>
  <p:clrMapOvr>
    <a:masterClrMapping/>
  </p:clrMapOvr>
  <p:transition spd="med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5700" y="10223500"/>
            <a:ext cx="495300" cy="2540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95,&quot;width&quot;:363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87.5007874015746,&quot;width&quot;:3595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自定义</PresentationFormat>
  <Paragraphs>21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Default Design</vt:lpstr>
      <vt:lpstr>PowerPoint 演示文稿</vt:lpstr>
      <vt:lpstr>新课引入</vt:lpstr>
      <vt:lpstr>探究新知</vt:lpstr>
      <vt:lpstr>探究新知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