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27" r:id="rId2"/>
    <p:sldId id="321" r:id="rId3"/>
    <p:sldId id="268" r:id="rId4"/>
    <p:sldId id="270" r:id="rId5"/>
    <p:sldId id="322" r:id="rId6"/>
    <p:sldId id="273" r:id="rId7"/>
    <p:sldId id="269" r:id="rId8"/>
    <p:sldId id="330" r:id="rId9"/>
    <p:sldId id="275" r:id="rId10"/>
    <p:sldId id="276" r:id="rId11"/>
    <p:sldId id="277" r:id="rId12"/>
    <p:sldId id="278" r:id="rId13"/>
    <p:sldId id="280" r:id="rId14"/>
    <p:sldId id="331" r:id="rId15"/>
    <p:sldId id="282" r:id="rId16"/>
    <p:sldId id="332" r:id="rId17"/>
    <p:sldId id="333" r:id="rId18"/>
    <p:sldId id="323" r:id="rId19"/>
    <p:sldId id="261" r:id="rId20"/>
    <p:sldId id="324" r:id="rId21"/>
    <p:sldId id="325" r:id="rId2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4" autoAdjust="0"/>
    <p:restoredTop sz="94608" autoAdjust="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200"/>
            </a:lvl1pPr>
          </a:lstStyle>
          <a:p>
            <a:endParaRPr lang="zh-CN" alt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200"/>
            </a:lvl1pPr>
          </a:lstStyle>
          <a:p>
            <a:fld id="{BA97AA18-594F-4D36-8C41-4C86AA4EBA1E}" type="datetimeFigureOut">
              <a:rPr lang="zh-CN" altLang="en-US"/>
              <a:t>2020/8/15</a:t>
            </a:fld>
            <a:endParaRPr lang="en-US" altLang="zh-CN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 sz="1200"/>
            </a:lvl1pPr>
          </a:lstStyle>
          <a:p>
            <a:endParaRPr lang="en-US" altLang="zh-CN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defRPr sz="1200"/>
            </a:lvl1pPr>
          </a:lstStyle>
          <a:p>
            <a:fld id="{9BC98F0A-A82E-42AD-BA4D-B02241E0ECD1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3062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ea typeface="宋体" charset="-122"/>
            </a:endParaRPr>
          </a:p>
        </p:txBody>
      </p:sp>
      <p:sp>
        <p:nvSpPr>
          <p:cNvPr id="26628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Arial" charset="0"/>
              <a:buNone/>
            </a:pPr>
            <a:fld id="{9273E28B-11D1-4340-9400-6CD692638AB7}" type="slidenum">
              <a:rPr lang="zh-CN" altLang="en-US" smtClean="0">
                <a:ea typeface="宋体" charset="-122"/>
              </a:rPr>
              <a:t>8</a:t>
            </a:fld>
            <a:endParaRPr lang="en-US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539B7DE-9A65-4140-9D9F-1C35B9D888B1}" type="datetimeFigureOut">
              <a:rPr lang="zh-CN" altLang="en-US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4C2A7D-B3FD-4571-95A3-2EE61C06A28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noProof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noProof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E94101E-D8FA-46B4-B791-6A92657EEB5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5"/>
          <p:cNvSpPr>
            <a:spLocks noGrp="1" noChangeArrowheads="1"/>
          </p:cNvSpPr>
          <p:nvPr>
            <p:ph type="dt" sz="half" idx="10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页脚占位符 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灯片编号占位符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E7E55B55-8A1C-4A39-B73B-C9D463DCBEFE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2.png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.jpeg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extBox 16"/>
          <p:cNvSpPr txBox="1">
            <a:spLocks noChangeArrowheads="1"/>
          </p:cNvSpPr>
          <p:nvPr/>
        </p:nvSpPr>
        <p:spPr bwMode="auto">
          <a:xfrm>
            <a:off x="2339975" y="1341438"/>
            <a:ext cx="51847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200" b="1">
                <a:latin typeface="Calibri" pitchFamily="34" charset="0"/>
              </a:rPr>
              <a:t>第十六章    电压   电阻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923436" y="2708275"/>
            <a:ext cx="7632847" cy="175432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1879600" indent="-1879600"/>
            <a:r>
              <a:rPr lang="zh-CN" altLang="en-US" sz="5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第</a:t>
            </a:r>
            <a:r>
              <a:rPr lang="en-US" altLang="zh-CN" sz="5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5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节  串、并联电</a:t>
            </a:r>
            <a:r>
              <a:rPr lang="zh-CN" altLang="en-US" sz="5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路中</a:t>
            </a:r>
            <a:r>
              <a:rPr lang="zh-CN" altLang="en-US" sz="5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电压的规律</a:t>
            </a:r>
            <a:endParaRPr lang="en-US" altLang="zh-CN" sz="5400" b="1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928662" y="285728"/>
            <a:ext cx="468470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九年级物理上    新课标 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[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人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]</a:t>
            </a:r>
            <a:endParaRPr lang="zh-CN" altLang="en-US" sz="24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67544" y="332656"/>
            <a:ext cx="7777163" cy="17399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zh-CN" sz="3600" b="1" dirty="0" smtClean="0">
                <a:solidFill>
                  <a:schemeClr val="accent2"/>
                </a:solidFill>
              </a:rPr>
              <a:t>.</a:t>
            </a:r>
            <a:r>
              <a:rPr lang="zh-CN" altLang="en-US" sz="3600" b="1" dirty="0" smtClean="0">
                <a:solidFill>
                  <a:schemeClr val="accent2"/>
                </a:solidFill>
              </a:rPr>
              <a:t>提</a:t>
            </a:r>
            <a:r>
              <a:rPr lang="zh-CN" altLang="en-US" sz="3600" b="1" dirty="0">
                <a:solidFill>
                  <a:schemeClr val="accent2"/>
                </a:solidFill>
              </a:rPr>
              <a:t>出问题</a:t>
            </a:r>
          </a:p>
          <a:p>
            <a:r>
              <a:rPr lang="zh-CN" altLang="en-US" sz="3600" dirty="0"/>
              <a:t>   并联电路两端的总电压跟各支路两端的电压有什么关系？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67544" y="3645024"/>
            <a:ext cx="7775575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猜想</a:t>
            </a:r>
            <a:r>
              <a:rPr lang="en-US" altLang="zh-CN" sz="3200" b="1" dirty="0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3200" b="1" dirty="0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：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并联电路各支路两端的电压相等，并等于电路两端的总电压</a:t>
            </a:r>
          </a:p>
          <a:p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    </a:t>
            </a:r>
            <a:endParaRPr lang="en-US" altLang="zh-CN" sz="32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11560" y="1988840"/>
            <a:ext cx="27574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zh-CN" sz="3200" b="1" dirty="0" smtClean="0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zh-CN" altLang="en-US" sz="3200" b="1" dirty="0" smtClean="0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猜想或假设</a:t>
            </a:r>
            <a:endParaRPr lang="zh-CN" altLang="en-US" sz="3200" b="1" dirty="0">
              <a:solidFill>
                <a:schemeClr val="accent2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39552" y="2564904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猜想</a:t>
            </a:r>
            <a:r>
              <a:rPr lang="en-US" altLang="zh-CN" sz="3200" b="1" dirty="0" smtClean="0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3200" b="1" dirty="0" smtClean="0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：</a:t>
            </a:r>
            <a:r>
              <a:rPr lang="zh-CN" altLang="en-US" sz="3200" b="1" dirty="0" smtClean="0">
                <a:latin typeface="楷体_GB2312" pitchFamily="49" charset="-122"/>
                <a:ea typeface="楷体_GB2312" pitchFamily="49" charset="-122"/>
              </a:rPr>
              <a:t>并联电路各支路两端的电压之和等于电路两端的总电压</a:t>
            </a:r>
            <a:endParaRPr lang="zh-CN" altLang="en-US" sz="32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6" name="Rectangle 58"/>
          <p:cNvSpPr>
            <a:spLocks noChangeArrowheads="1"/>
          </p:cNvSpPr>
          <p:nvPr/>
        </p:nvSpPr>
        <p:spPr bwMode="auto">
          <a:xfrm>
            <a:off x="2339752" y="5229200"/>
            <a:ext cx="6400800" cy="1219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电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池组、</a:t>
            </a:r>
            <a:r>
              <a:rPr lang="zh-CN" altLang="en-US" sz="2800" b="1" dirty="0">
                <a:solidFill>
                  <a:srgbClr val="FF3300"/>
                </a:solidFill>
                <a:latin typeface="Times New Roman" pitchFamily="18" charset="0"/>
                <a:ea typeface="幼圆" pitchFamily="1" charset="-122"/>
              </a:rPr>
              <a:t>不同规格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电灯泡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若干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、一个开关、电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压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表</a:t>
            </a:r>
            <a:r>
              <a:rPr lang="en-US" altLang="zh-CN" sz="2800" b="1" dirty="0">
                <a:latin typeface="Times New Roman" pitchFamily="18" charset="0"/>
                <a:ea typeface="幼圆" pitchFamily="1" charset="-122"/>
              </a:rPr>
              <a:t>1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个、导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线</a:t>
            </a:r>
            <a:r>
              <a:rPr lang="en-US" altLang="zh-CN" sz="2800" b="1" dirty="0" smtClean="0">
                <a:latin typeface="Times New Roman" pitchFamily="18" charset="0"/>
                <a:ea typeface="幼圆" pitchFamily="1" charset="-122"/>
              </a:rPr>
              <a:t>7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根</a:t>
            </a:r>
            <a:endParaRPr lang="zh-CN" altLang="en-US" sz="2800" b="1" dirty="0">
              <a:latin typeface="Times New Roman" pitchFamily="18" charset="0"/>
              <a:ea typeface="幼圆" pitchFamily="1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5085184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1.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实验器材</a:t>
            </a:r>
            <a:r>
              <a:rPr lang="zh-CN" altLang="en-US" dirty="0" smtClean="0">
                <a:solidFill>
                  <a:srgbClr val="FF0000"/>
                </a:solidFill>
              </a:rPr>
              <a:t>：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4" grpId="0"/>
      <p:bldP spid="5" grpId="0"/>
      <p:bldP spid="6" grpId="0" build="p" autoUpdateAnimBg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idx="4294967295"/>
          </p:nvPr>
        </p:nvSpPr>
        <p:spPr bwMode="auto">
          <a:xfrm>
            <a:off x="539552" y="692696"/>
            <a:ext cx="8229228" cy="2448694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eaLnBrk="1" hangingPunct="1">
              <a:buClr>
                <a:srgbClr val="0033CC"/>
              </a:buClr>
              <a:buFont typeface="Arial" charset="0"/>
              <a:buNone/>
            </a:pPr>
            <a:r>
              <a:rPr lang="zh-CN" altLang="en-US" sz="3600" b="1" dirty="0" smtClean="0">
                <a:solidFill>
                  <a:srgbClr val="FF3300"/>
                </a:solidFill>
              </a:rPr>
              <a:t>             设计实验</a:t>
            </a:r>
          </a:p>
          <a:p>
            <a:pPr eaLnBrk="1" hangingPunct="1">
              <a:buClr>
                <a:srgbClr val="0033CC"/>
              </a:buClr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0033CC"/>
                </a:solidFill>
              </a:rPr>
              <a:t>   </a:t>
            </a:r>
            <a:r>
              <a:rPr lang="zh-CN" altLang="en-US" dirty="0" smtClean="0"/>
              <a:t>分别用电压表测量</a:t>
            </a:r>
            <a:r>
              <a:rPr lang="en-US" altLang="zh-CN" dirty="0" smtClean="0"/>
              <a:t>L</a:t>
            </a:r>
            <a:r>
              <a:rPr lang="en-US" altLang="zh-CN" baseline="-25000" dirty="0" smtClean="0"/>
              <a:t>1</a:t>
            </a:r>
            <a:r>
              <a:rPr lang="zh-CN" altLang="en-US" dirty="0" smtClean="0"/>
              <a:t>两端、</a:t>
            </a:r>
            <a:r>
              <a:rPr lang="en-US" altLang="zh-CN" dirty="0" smtClean="0"/>
              <a:t>L</a:t>
            </a:r>
            <a:r>
              <a:rPr lang="en-US" altLang="zh-CN" baseline="-25000" dirty="0" smtClean="0"/>
              <a:t>2</a:t>
            </a:r>
            <a:r>
              <a:rPr lang="zh-CN" altLang="en-US" dirty="0" smtClean="0"/>
              <a:t>两端和整个电路的电压，看看它们之间有什么关系。换上另外两个小灯泡</a:t>
            </a:r>
            <a:r>
              <a:rPr lang="en-US" altLang="zh-CN" dirty="0" smtClean="0"/>
              <a:t>L</a:t>
            </a:r>
            <a:r>
              <a:rPr lang="en-US" altLang="zh-CN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altLang="zh-CN" dirty="0" smtClean="0"/>
              <a:t>L</a:t>
            </a:r>
            <a:r>
              <a:rPr lang="en-US" altLang="zh-CN" baseline="-25000" dirty="0" smtClean="0"/>
              <a:t>2</a:t>
            </a:r>
            <a:r>
              <a:rPr lang="zh-CN" altLang="en-US" dirty="0" smtClean="0"/>
              <a:t>，再次测量，看看是否有相同的关系。</a:t>
            </a:r>
          </a:p>
        </p:txBody>
      </p:sp>
      <p:sp>
        <p:nvSpPr>
          <p:cNvPr id="16390" name="Line 5"/>
          <p:cNvSpPr>
            <a:spLocks noChangeShapeType="1"/>
          </p:cNvSpPr>
          <p:nvPr/>
        </p:nvSpPr>
        <p:spPr bwMode="auto">
          <a:xfrm>
            <a:off x="11412016" y="3445768"/>
            <a:ext cx="3048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4191000" y="3962400"/>
            <a:ext cx="4572000" cy="1828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altLang="zh-CN" sz="2800" dirty="0"/>
              <a:t>   </a:t>
            </a:r>
            <a:r>
              <a:rPr lang="zh-CN" altLang="en-US" sz="2800" dirty="0"/>
              <a:t>请同学们根据左图，分别画出测量</a:t>
            </a:r>
            <a:r>
              <a:rPr lang="en-US" altLang="zh-CN" sz="2800" dirty="0"/>
              <a:t>L</a:t>
            </a:r>
            <a:r>
              <a:rPr lang="en-US" altLang="zh-CN" sz="2800" baseline="-25000" dirty="0"/>
              <a:t>1</a:t>
            </a:r>
            <a:r>
              <a:rPr lang="zh-CN" altLang="en-US" sz="2800" dirty="0"/>
              <a:t>两端</a:t>
            </a:r>
            <a:r>
              <a:rPr lang="zh-CN" altLang="en-US" sz="2800" dirty="0" smtClean="0"/>
              <a:t>、</a:t>
            </a:r>
            <a:r>
              <a:rPr lang="en-US" altLang="zh-CN" sz="2800" dirty="0" smtClean="0"/>
              <a:t> L</a:t>
            </a:r>
            <a:r>
              <a:rPr lang="en-US" altLang="zh-CN" sz="2800" baseline="-25000" dirty="0" smtClean="0"/>
              <a:t>2</a:t>
            </a:r>
            <a:r>
              <a:rPr lang="zh-CN" altLang="en-US" sz="2800" dirty="0" smtClean="0"/>
              <a:t>两端</a:t>
            </a:r>
            <a:r>
              <a:rPr lang="zh-CN" altLang="en-US" sz="2800" dirty="0"/>
              <a:t>和整个电路的电压的电路图。</a:t>
            </a:r>
          </a:p>
        </p:txBody>
      </p:sp>
      <p:grpSp>
        <p:nvGrpSpPr>
          <p:cNvPr id="7" name="组合 78"/>
          <p:cNvGrpSpPr/>
          <p:nvPr/>
        </p:nvGrpSpPr>
        <p:grpSpPr bwMode="auto">
          <a:xfrm>
            <a:off x="971600" y="3573016"/>
            <a:ext cx="3168650" cy="2492375"/>
            <a:chOff x="0" y="0"/>
            <a:chExt cx="3143250" cy="1716744"/>
          </a:xfrm>
        </p:grpSpPr>
        <p:grpSp>
          <p:nvGrpSpPr>
            <p:cNvPr id="8" name="组合 48"/>
            <p:cNvGrpSpPr/>
            <p:nvPr/>
          </p:nvGrpSpPr>
          <p:grpSpPr bwMode="auto">
            <a:xfrm>
              <a:off x="581025" y="0"/>
              <a:ext cx="1981200" cy="277495"/>
              <a:chOff x="0" y="0"/>
              <a:chExt cx="1981200" cy="277495"/>
            </a:xfrm>
          </p:grpSpPr>
          <p:grpSp>
            <p:nvGrpSpPr>
              <p:cNvPr id="31" name="组合 49"/>
              <p:cNvGrpSpPr/>
              <p:nvPr/>
            </p:nvGrpSpPr>
            <p:grpSpPr bwMode="auto">
              <a:xfrm>
                <a:off x="831131" y="0"/>
                <a:ext cx="284480" cy="277495"/>
                <a:chOff x="0" y="0"/>
                <a:chExt cx="485775" cy="504825"/>
              </a:xfrm>
            </p:grpSpPr>
            <p:sp>
              <p:nvSpPr>
                <p:cNvPr id="34" name="椭圆 5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85775" cy="504825"/>
                </a:xfrm>
                <a:prstGeom prst="ellipse">
                  <a:avLst/>
                </a:prstGeom>
                <a:solidFill>
                  <a:srgbClr val="F8F8F8"/>
                </a:solidFill>
                <a:ln w="9525" cmpd="sng">
                  <a:solidFill>
                    <a:srgbClr val="000000"/>
                  </a:solidFill>
                  <a:round/>
                </a:ln>
              </p:spPr>
              <p:txBody>
                <a:bodyPr anchor="ctr"/>
                <a:lstStyle/>
                <a:p>
                  <a:pPr algn="just"/>
                  <a:endParaRPr lang="en-US" sz="1000">
                    <a:latin typeface="Times New Roman" pitchFamily="18" charset="0"/>
                    <a:ea typeface="黑体" pitchFamily="49" charset="-122"/>
                  </a:endParaRPr>
                </a:p>
                <a:p>
                  <a:pPr algn="ctr"/>
                  <a:endParaRPr lang="en-US"/>
                </a:p>
              </p:txBody>
            </p:sp>
            <p:cxnSp>
              <p:nvCxnSpPr>
                <p:cNvPr id="35" name="直接连接符 51"/>
                <p:cNvCxnSpPr>
                  <a:cxnSpLocks noChangeShapeType="1"/>
                </p:cNvCxnSpPr>
                <p:nvPr/>
              </p:nvCxnSpPr>
              <p:spPr bwMode="auto">
                <a:xfrm>
                  <a:off x="71140" y="73930"/>
                  <a:ext cx="343495" cy="356964"/>
                </a:xfrm>
                <a:prstGeom prst="line">
                  <a:avLst/>
                </a:prstGeom>
                <a:noFill/>
                <a:ln w="9525" cmpd="sng">
                  <a:solidFill>
                    <a:srgbClr val="000000"/>
                  </a:solidFill>
                  <a:round/>
                </a:ln>
              </p:spPr>
            </p:cxnSp>
            <p:cxnSp>
              <p:nvCxnSpPr>
                <p:cNvPr id="36" name="直接连接符 52"/>
                <p:cNvCxnSpPr>
                  <a:cxnSpLocks noChangeShapeType="1"/>
                </p:cNvCxnSpPr>
                <p:nvPr/>
              </p:nvCxnSpPr>
              <p:spPr bwMode="auto">
                <a:xfrm flipH="1">
                  <a:off x="71140" y="73930"/>
                  <a:ext cx="343495" cy="356964"/>
                </a:xfrm>
                <a:prstGeom prst="line">
                  <a:avLst/>
                </a:prstGeom>
                <a:noFill/>
                <a:ln w="9525" cmpd="sng">
                  <a:solidFill>
                    <a:srgbClr val="000000"/>
                  </a:solidFill>
                  <a:round/>
                </a:ln>
              </p:spPr>
            </p:cxnSp>
          </p:grpSp>
          <p:cxnSp>
            <p:nvCxnSpPr>
              <p:cNvPr id="32" name="直接连接符 53"/>
              <p:cNvCxnSpPr>
                <a:cxnSpLocks noChangeShapeType="1"/>
              </p:cNvCxnSpPr>
              <p:nvPr/>
            </p:nvCxnSpPr>
            <p:spPr bwMode="auto">
              <a:xfrm flipV="1">
                <a:off x="1115685" y="135594"/>
                <a:ext cx="865515" cy="1"/>
              </a:xfrm>
              <a:prstGeom prst="line">
                <a:avLst/>
              </a:prstGeom>
              <a:noFill/>
              <a:ln w="9525" cmpd="sng">
                <a:solidFill>
                  <a:srgbClr val="000000"/>
                </a:solidFill>
                <a:round/>
              </a:ln>
            </p:spPr>
          </p:cxnSp>
          <p:cxnSp>
            <p:nvCxnSpPr>
              <p:cNvPr id="33" name="直接连接符 54"/>
              <p:cNvCxnSpPr>
                <a:cxnSpLocks noChangeShapeType="1"/>
              </p:cNvCxnSpPr>
              <p:nvPr/>
            </p:nvCxnSpPr>
            <p:spPr bwMode="auto">
              <a:xfrm flipH="1">
                <a:off x="0" y="138748"/>
                <a:ext cx="831131" cy="0"/>
              </a:xfrm>
              <a:prstGeom prst="line">
                <a:avLst/>
              </a:prstGeom>
              <a:noFill/>
              <a:ln w="9525" cmpd="sng">
                <a:solidFill>
                  <a:srgbClr val="000000"/>
                </a:solidFill>
                <a:round/>
              </a:ln>
            </p:spPr>
          </p:cxnSp>
        </p:grpSp>
        <p:grpSp>
          <p:nvGrpSpPr>
            <p:cNvPr id="9" name="组合 55"/>
            <p:cNvGrpSpPr/>
            <p:nvPr/>
          </p:nvGrpSpPr>
          <p:grpSpPr bwMode="auto">
            <a:xfrm>
              <a:off x="581025" y="519132"/>
              <a:ext cx="1981200" cy="277495"/>
              <a:chOff x="0" y="0"/>
              <a:chExt cx="1981200" cy="277495"/>
            </a:xfrm>
          </p:grpSpPr>
          <p:grpSp>
            <p:nvGrpSpPr>
              <p:cNvPr id="25" name="组合 56"/>
              <p:cNvGrpSpPr/>
              <p:nvPr/>
            </p:nvGrpSpPr>
            <p:grpSpPr bwMode="auto">
              <a:xfrm>
                <a:off x="831131" y="0"/>
                <a:ext cx="284480" cy="277495"/>
                <a:chOff x="0" y="0"/>
                <a:chExt cx="485775" cy="504825"/>
              </a:xfrm>
            </p:grpSpPr>
            <p:sp>
              <p:nvSpPr>
                <p:cNvPr id="28" name="椭圆 5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85775" cy="504825"/>
                </a:xfrm>
                <a:prstGeom prst="ellipse">
                  <a:avLst/>
                </a:prstGeom>
                <a:solidFill>
                  <a:srgbClr val="F8F8F8"/>
                </a:solidFill>
                <a:ln w="9525" cmpd="sng">
                  <a:solidFill>
                    <a:srgbClr val="000000"/>
                  </a:solidFill>
                  <a:round/>
                </a:ln>
              </p:spPr>
              <p:txBody>
                <a:bodyPr anchor="ctr"/>
                <a:lstStyle/>
                <a:p>
                  <a:pPr algn="just">
                    <a:spcBef>
                      <a:spcPts val="500"/>
                    </a:spcBef>
                    <a:spcAft>
                      <a:spcPts val="500"/>
                    </a:spcAft>
                  </a:pPr>
                  <a:r>
                    <a:rPr lang="en-US" sz="1000">
                      <a:latin typeface="Times New Roman" pitchFamily="18" charset="0"/>
                    </a:rPr>
                    <a:t> </a:t>
                  </a:r>
                  <a:endParaRPr lang="en-US"/>
                </a:p>
              </p:txBody>
            </p:sp>
            <p:cxnSp>
              <p:nvCxnSpPr>
                <p:cNvPr id="29" name="直接连接符 58"/>
                <p:cNvCxnSpPr>
                  <a:cxnSpLocks noChangeShapeType="1"/>
                </p:cNvCxnSpPr>
                <p:nvPr/>
              </p:nvCxnSpPr>
              <p:spPr bwMode="auto">
                <a:xfrm>
                  <a:off x="71140" y="73930"/>
                  <a:ext cx="343495" cy="356964"/>
                </a:xfrm>
                <a:prstGeom prst="line">
                  <a:avLst/>
                </a:prstGeom>
                <a:noFill/>
                <a:ln w="9525" cmpd="sng">
                  <a:solidFill>
                    <a:srgbClr val="000000"/>
                  </a:solidFill>
                  <a:round/>
                </a:ln>
              </p:spPr>
            </p:cxnSp>
            <p:cxnSp>
              <p:nvCxnSpPr>
                <p:cNvPr id="30" name="直接连接符 59"/>
                <p:cNvCxnSpPr>
                  <a:cxnSpLocks noChangeShapeType="1"/>
                </p:cNvCxnSpPr>
                <p:nvPr/>
              </p:nvCxnSpPr>
              <p:spPr bwMode="auto">
                <a:xfrm flipH="1">
                  <a:off x="71140" y="73930"/>
                  <a:ext cx="343495" cy="356964"/>
                </a:xfrm>
                <a:prstGeom prst="line">
                  <a:avLst/>
                </a:prstGeom>
                <a:noFill/>
                <a:ln w="9525" cmpd="sng">
                  <a:solidFill>
                    <a:srgbClr val="000000"/>
                  </a:solidFill>
                  <a:round/>
                </a:ln>
              </p:spPr>
            </p:cxnSp>
          </p:grpSp>
          <p:cxnSp>
            <p:nvCxnSpPr>
              <p:cNvPr id="26" name="直接连接符 60"/>
              <p:cNvCxnSpPr>
                <a:cxnSpLocks noChangeShapeType="1"/>
              </p:cNvCxnSpPr>
              <p:nvPr/>
            </p:nvCxnSpPr>
            <p:spPr bwMode="auto">
              <a:xfrm flipV="1">
                <a:off x="1115685" y="135594"/>
                <a:ext cx="865515" cy="1"/>
              </a:xfrm>
              <a:prstGeom prst="line">
                <a:avLst/>
              </a:prstGeom>
              <a:noFill/>
              <a:ln w="9525" cmpd="sng">
                <a:solidFill>
                  <a:srgbClr val="000000"/>
                </a:solidFill>
                <a:round/>
              </a:ln>
            </p:spPr>
          </p:cxnSp>
          <p:cxnSp>
            <p:nvCxnSpPr>
              <p:cNvPr id="27" name="直接连接符 61"/>
              <p:cNvCxnSpPr>
                <a:cxnSpLocks noChangeShapeType="1"/>
              </p:cNvCxnSpPr>
              <p:nvPr/>
            </p:nvCxnSpPr>
            <p:spPr bwMode="auto">
              <a:xfrm flipH="1">
                <a:off x="0" y="138748"/>
                <a:ext cx="831131" cy="0"/>
              </a:xfrm>
              <a:prstGeom prst="line">
                <a:avLst/>
              </a:prstGeom>
              <a:noFill/>
              <a:ln w="9525" cmpd="sng">
                <a:solidFill>
                  <a:srgbClr val="000000"/>
                </a:solidFill>
                <a:round/>
              </a:ln>
            </p:spPr>
          </p:cxnSp>
        </p:grpSp>
        <p:cxnSp>
          <p:nvCxnSpPr>
            <p:cNvPr id="10" name="直接连接符 62"/>
            <p:cNvCxnSpPr>
              <a:cxnSpLocks noChangeShapeType="1"/>
            </p:cNvCxnSpPr>
            <p:nvPr/>
          </p:nvCxnSpPr>
          <p:spPr bwMode="auto">
            <a:xfrm>
              <a:off x="581025" y="145119"/>
              <a:ext cx="0" cy="519132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1" name="直接连接符 63"/>
            <p:cNvCxnSpPr>
              <a:cxnSpLocks noChangeShapeType="1"/>
            </p:cNvCxnSpPr>
            <p:nvPr/>
          </p:nvCxnSpPr>
          <p:spPr bwMode="auto">
            <a:xfrm flipV="1">
              <a:off x="2562225" y="135594"/>
              <a:ext cx="0" cy="522286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2" name="直接连接符 64"/>
            <p:cNvCxnSpPr>
              <a:cxnSpLocks noChangeShapeType="1"/>
            </p:cNvCxnSpPr>
            <p:nvPr/>
          </p:nvCxnSpPr>
          <p:spPr bwMode="auto">
            <a:xfrm flipV="1">
              <a:off x="2562225" y="383244"/>
              <a:ext cx="581025" cy="1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3" name="直接连接符 65"/>
            <p:cNvCxnSpPr>
              <a:cxnSpLocks noChangeShapeType="1"/>
            </p:cNvCxnSpPr>
            <p:nvPr/>
          </p:nvCxnSpPr>
          <p:spPr bwMode="auto">
            <a:xfrm>
              <a:off x="3143250" y="383245"/>
              <a:ext cx="0" cy="990599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4" name="直接连接符 66"/>
            <p:cNvCxnSpPr>
              <a:cxnSpLocks noChangeShapeType="1"/>
            </p:cNvCxnSpPr>
            <p:nvPr/>
          </p:nvCxnSpPr>
          <p:spPr bwMode="auto">
            <a:xfrm flipV="1">
              <a:off x="0" y="392770"/>
              <a:ext cx="581025" cy="0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5" name="直接连接符 67"/>
            <p:cNvCxnSpPr>
              <a:cxnSpLocks noChangeShapeType="1"/>
            </p:cNvCxnSpPr>
            <p:nvPr/>
          </p:nvCxnSpPr>
          <p:spPr bwMode="auto">
            <a:xfrm>
              <a:off x="0" y="392770"/>
              <a:ext cx="0" cy="989965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6" name="直接连接符 68"/>
            <p:cNvCxnSpPr>
              <a:cxnSpLocks noChangeShapeType="1"/>
            </p:cNvCxnSpPr>
            <p:nvPr/>
          </p:nvCxnSpPr>
          <p:spPr bwMode="auto">
            <a:xfrm>
              <a:off x="0" y="1382735"/>
              <a:ext cx="1038225" cy="0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7" name="直接连接符 69"/>
            <p:cNvCxnSpPr>
              <a:cxnSpLocks noChangeShapeType="1"/>
            </p:cNvCxnSpPr>
            <p:nvPr/>
          </p:nvCxnSpPr>
          <p:spPr bwMode="auto">
            <a:xfrm>
              <a:off x="2105025" y="1382735"/>
              <a:ext cx="1038225" cy="0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8" name="直接连接符 70"/>
            <p:cNvCxnSpPr>
              <a:cxnSpLocks noChangeShapeType="1"/>
            </p:cNvCxnSpPr>
            <p:nvPr/>
          </p:nvCxnSpPr>
          <p:spPr bwMode="auto">
            <a:xfrm>
              <a:off x="1038225" y="1240494"/>
              <a:ext cx="0" cy="304800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9" name="直接连接符 71"/>
            <p:cNvCxnSpPr>
              <a:cxnSpLocks noChangeShapeType="1"/>
            </p:cNvCxnSpPr>
            <p:nvPr/>
          </p:nvCxnSpPr>
          <p:spPr bwMode="auto">
            <a:xfrm>
              <a:off x="1171575" y="1107144"/>
              <a:ext cx="9525" cy="609600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20" name="直接连接符 72"/>
            <p:cNvCxnSpPr>
              <a:cxnSpLocks noChangeShapeType="1"/>
            </p:cNvCxnSpPr>
            <p:nvPr/>
          </p:nvCxnSpPr>
          <p:spPr bwMode="auto">
            <a:xfrm>
              <a:off x="1181100" y="1382735"/>
              <a:ext cx="607288" cy="0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sp>
          <p:nvSpPr>
            <p:cNvPr id="21" name="椭圆 73"/>
            <p:cNvSpPr>
              <a:spLocks noChangeArrowheads="1"/>
            </p:cNvSpPr>
            <p:nvPr/>
          </p:nvSpPr>
          <p:spPr bwMode="auto">
            <a:xfrm>
              <a:off x="1784341" y="1354160"/>
              <a:ext cx="45719" cy="57150"/>
            </a:xfrm>
            <a:prstGeom prst="ellipse">
              <a:avLst/>
            </a:prstGeom>
            <a:solidFill>
              <a:srgbClr val="EEECE1"/>
            </a:solidFill>
            <a:ln w="9525" cmpd="sng">
              <a:solidFill>
                <a:srgbClr val="000000"/>
              </a:solidFill>
              <a:round/>
            </a:ln>
          </p:spPr>
          <p:txBody>
            <a:bodyPr anchor="ctr"/>
            <a:lstStyle/>
            <a:p>
              <a:endParaRPr lang="zh-CN" altLang="en-US"/>
            </a:p>
          </p:txBody>
        </p:sp>
        <p:cxnSp>
          <p:nvCxnSpPr>
            <p:cNvPr id="22" name="直接连接符 74"/>
            <p:cNvCxnSpPr>
              <a:cxnSpLocks noChangeShapeType="1"/>
            </p:cNvCxnSpPr>
            <p:nvPr/>
          </p:nvCxnSpPr>
          <p:spPr bwMode="auto">
            <a:xfrm flipV="1">
              <a:off x="1830060" y="1240494"/>
              <a:ext cx="274965" cy="113666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sp>
          <p:nvSpPr>
            <p:cNvPr id="23" name="椭圆 75"/>
            <p:cNvSpPr>
              <a:spLocks noChangeArrowheads="1"/>
            </p:cNvSpPr>
            <p:nvPr/>
          </p:nvSpPr>
          <p:spPr bwMode="auto">
            <a:xfrm>
              <a:off x="552450" y="373604"/>
              <a:ext cx="43479" cy="45719"/>
            </a:xfrm>
            <a:prstGeom prst="ellipse">
              <a:avLst/>
            </a:prstGeom>
            <a:solidFill>
              <a:srgbClr val="000000"/>
            </a:solidFill>
            <a:ln w="25400" cmpd="sng">
              <a:solidFill>
                <a:srgbClr val="000000"/>
              </a:solidFill>
              <a:round/>
            </a:ln>
          </p:spPr>
          <p:txBody>
            <a:bodyPr anchor="ctr"/>
            <a:lstStyle/>
            <a:p>
              <a:endParaRPr lang="zh-CN" altLang="en-US"/>
            </a:p>
          </p:txBody>
        </p:sp>
        <p:sp>
          <p:nvSpPr>
            <p:cNvPr id="24" name="椭圆 76"/>
            <p:cNvSpPr>
              <a:spLocks noChangeArrowheads="1"/>
            </p:cNvSpPr>
            <p:nvPr/>
          </p:nvSpPr>
          <p:spPr bwMode="auto">
            <a:xfrm flipH="1" flipV="1">
              <a:off x="2543175" y="364195"/>
              <a:ext cx="45719" cy="45719"/>
            </a:xfrm>
            <a:prstGeom prst="ellipse">
              <a:avLst/>
            </a:prstGeom>
            <a:solidFill>
              <a:srgbClr val="000000"/>
            </a:solidFill>
            <a:ln w="25400" cmpd="sng">
              <a:solidFill>
                <a:srgbClr val="000000"/>
              </a:solidFill>
              <a:round/>
            </a:ln>
          </p:spPr>
          <p:txBody>
            <a:bodyPr rot="1080000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2411760" y="3284984"/>
            <a:ext cx="62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L</a:t>
            </a:r>
            <a:r>
              <a:rPr lang="en-US" altLang="zh-CN" baseline="-25000" dirty="0" smtClean="0"/>
              <a:t>1</a:t>
            </a:r>
            <a:endParaRPr lang="zh-CN" alt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555777" y="465313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 L</a:t>
            </a:r>
            <a:r>
              <a:rPr lang="en-US" altLang="zh-CN" baseline="-25000" dirty="0" smtClean="0"/>
              <a:t>2</a:t>
            </a:r>
            <a:endParaRPr lang="zh-CN" alt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115616" y="0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2.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实验电路图：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645024"/>
            <a:ext cx="341947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501008"/>
            <a:ext cx="34861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620688"/>
            <a:ext cx="33147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WordArt 5"/>
          <p:cNvSpPr>
            <a:spLocks noChangeArrowheads="1" noChangeShapeType="1" noTextEdit="1"/>
          </p:cNvSpPr>
          <p:nvPr/>
        </p:nvSpPr>
        <p:spPr bwMode="auto">
          <a:xfrm>
            <a:off x="1000100" y="1357298"/>
            <a:ext cx="2890838" cy="917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6999"/>
                    </a:srgbClr>
                  </a:outerShdw>
                </a:effectLst>
                <a:latin typeface="宋体"/>
                <a:ea typeface="宋体"/>
              </a:rPr>
              <a:t>看着电路图，</a:t>
            </a:r>
          </a:p>
          <a:p>
            <a:pPr algn="ctr"/>
            <a:r>
              <a:rPr lang="zh-CN" altLang="en-US" sz="3600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6999"/>
                    </a:srgbClr>
                  </a:outerShdw>
                </a:effectLst>
                <a:latin typeface="宋体"/>
                <a:ea typeface="宋体"/>
              </a:rPr>
              <a:t>你会连实物图吗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899592" y="0"/>
            <a:ext cx="7086600" cy="1828800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eaLnBrk="1" hangingPunct="1">
              <a:buClr>
                <a:srgbClr val="FF3300"/>
              </a:buClr>
            </a:pPr>
            <a:r>
              <a:rPr lang="zh-CN" altLang="en-US" sz="3600" b="1" dirty="0" smtClean="0">
                <a:solidFill>
                  <a:srgbClr val="FF3300"/>
                </a:solidFill>
              </a:rPr>
              <a:t>进行试验</a:t>
            </a:r>
          </a:p>
          <a:p>
            <a:pPr eaLnBrk="1" hangingPunct="1">
              <a:buClr>
                <a:srgbClr val="FF3300"/>
              </a:buClr>
              <a:buFont typeface="Wingdings" pitchFamily="2" charset="2"/>
              <a:buNone/>
            </a:pPr>
            <a:r>
              <a:rPr lang="zh-CN" altLang="en-US" b="1" dirty="0" smtClean="0">
                <a:solidFill>
                  <a:srgbClr val="FF3300"/>
                </a:solidFill>
              </a:rPr>
              <a:t>   </a:t>
            </a:r>
            <a:r>
              <a:rPr lang="zh-CN" altLang="en-US" b="1" dirty="0" smtClean="0">
                <a:solidFill>
                  <a:srgbClr val="0033CC"/>
                </a:solidFill>
              </a:rPr>
              <a:t>你会设计实验记录表格吗？</a:t>
            </a:r>
          </a:p>
          <a:p>
            <a:pPr eaLnBrk="1" hangingPunct="1">
              <a:buClr>
                <a:srgbClr val="FF3300"/>
              </a:buClr>
              <a:buFont typeface="Wingdings" pitchFamily="2" charset="2"/>
              <a:buNone/>
            </a:pPr>
            <a:r>
              <a:rPr lang="zh-CN" altLang="en-US" b="1" dirty="0" smtClean="0">
                <a:solidFill>
                  <a:srgbClr val="0033CC"/>
                </a:solidFill>
              </a:rPr>
              <a:t>   </a:t>
            </a:r>
            <a:r>
              <a:rPr lang="zh-CN" altLang="en-US" sz="2800" dirty="0" smtClean="0">
                <a:solidFill>
                  <a:srgbClr val="0033CC"/>
                </a:solidFill>
              </a:rPr>
              <a:t>两个灯泡并联的实验记录</a:t>
            </a:r>
            <a:r>
              <a:rPr lang="zh-CN" altLang="en-US" sz="2800" dirty="0" smtClean="0"/>
              <a:t> </a:t>
            </a:r>
          </a:p>
        </p:txBody>
      </p:sp>
      <p:graphicFrame>
        <p:nvGraphicFramePr>
          <p:cNvPr id="24579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1043608" y="1844824"/>
          <a:ext cx="7315200" cy="1933893"/>
        </p:xfrm>
        <a:graphic>
          <a:graphicData uri="http://schemas.openxmlformats.org/drawingml/2006/table">
            <a:tbl>
              <a:tblPr/>
              <a:tblGrid>
                <a:gridCol w="666750"/>
                <a:gridCol w="1049338"/>
                <a:gridCol w="1809750"/>
                <a:gridCol w="1922462"/>
                <a:gridCol w="1866900"/>
              </a:tblGrid>
              <a:tr h="6397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观测对象</a:t>
                      </a:r>
                      <a:endParaRPr kumimoji="0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L</a:t>
                      </a:r>
                      <a:r>
                        <a:rPr kumimoji="0" lang="en-US" altLang="zh-CN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两端的电压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en-US" altLang="zh-CN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/v</a:t>
                      </a:r>
                      <a:endParaRPr kumimoji="0" lang="en-US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L</a:t>
                      </a:r>
                      <a:r>
                        <a:rPr kumimoji="0" lang="en-US" altLang="zh-CN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两端的电压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en-US" altLang="zh-CN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/v</a:t>
                      </a:r>
                      <a:endParaRPr kumimoji="0" lang="en-US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电路两端的电压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U/v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  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测量结果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第一次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ranklin Gothic Book"/>
                          <a:ea typeface="宋体" pitchFamily="2" charset="-122"/>
                        </a:rPr>
                        <a:t>1.2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ranklin Gothic Book"/>
                          <a:ea typeface="宋体" pitchFamily="2" charset="-122"/>
                        </a:rPr>
                        <a:t>1.2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ranklin Gothic Book"/>
                          <a:ea typeface="宋体" pitchFamily="2" charset="-122"/>
                        </a:rPr>
                        <a:t>1.2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第二次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ranklin Gothic Book"/>
                          <a:ea typeface="宋体" pitchFamily="2" charset="-122"/>
                        </a:rPr>
                        <a:t>0.8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ranklin Gothic Book"/>
                          <a:ea typeface="宋体" pitchFamily="2" charset="-122"/>
                        </a:rPr>
                        <a:t>0.8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ranklin Gothic Book"/>
                          <a:ea typeface="宋体" pitchFamily="2" charset="-122"/>
                        </a:rPr>
                        <a:t>0.8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03" name="Rectangle 27"/>
          <p:cNvSpPr>
            <a:spLocks noChangeArrowheads="1"/>
          </p:cNvSpPr>
          <p:nvPr/>
        </p:nvSpPr>
        <p:spPr bwMode="auto">
          <a:xfrm>
            <a:off x="611560" y="3933056"/>
            <a:ext cx="7992888" cy="21729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zh-CN" altLang="en-US" sz="3600" dirty="0" smtClean="0">
                <a:solidFill>
                  <a:srgbClr val="0000FF"/>
                </a:solidFill>
              </a:rPr>
              <a:t>分析论</a:t>
            </a:r>
            <a:endParaRPr lang="en-US" altLang="zh-CN" sz="3600" dirty="0" smtClean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3600" dirty="0" smtClean="0">
                <a:solidFill>
                  <a:srgbClr val="FF0000"/>
                </a:solidFill>
                <a:ea typeface="隶书" pitchFamily="49" charset="-122"/>
              </a:rPr>
              <a:t>3.</a:t>
            </a:r>
            <a:r>
              <a:rPr lang="zh-CN" altLang="en-US" sz="3600" b="1" dirty="0" smtClean="0">
                <a:solidFill>
                  <a:srgbClr val="FF0000"/>
                </a:solidFill>
                <a:ea typeface="隶书" pitchFamily="49" charset="-122"/>
              </a:rPr>
              <a:t>并联电路电压的规律</a:t>
            </a:r>
            <a:r>
              <a:rPr lang="zh-CN" altLang="en-US" sz="3600" b="1" dirty="0" smtClean="0">
                <a:solidFill>
                  <a:srgbClr val="0000FF"/>
                </a:solidFill>
              </a:rPr>
              <a:t>（</a:t>
            </a:r>
            <a:r>
              <a:rPr lang="zh-CN" altLang="en-US" sz="2800" b="1" dirty="0">
                <a:solidFill>
                  <a:srgbClr val="0000FF"/>
                </a:solidFill>
              </a:rPr>
              <a:t>结论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）</a:t>
            </a:r>
            <a:r>
              <a:rPr lang="zh-CN" altLang="en-US" sz="2800" b="1" dirty="0">
                <a:solidFill>
                  <a:srgbClr val="0000FF"/>
                </a:solidFill>
              </a:rPr>
              <a:t> 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                          并联电路中，各支路两端电压相等，且等于电源电压。</a:t>
            </a:r>
            <a:r>
              <a:rPr lang="zh-CN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即  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U</a:t>
            </a: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= U</a:t>
            </a:r>
            <a:r>
              <a:rPr lang="en-US" altLang="zh-CN" sz="28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 </a:t>
            </a: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= U</a:t>
            </a:r>
            <a:r>
              <a:rPr lang="en-US" altLang="zh-CN" sz="28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en-US" altLang="zh-CN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539552" y="908720"/>
            <a:ext cx="8243887" cy="19389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dirty="0" smtClean="0">
                <a:ea typeface="隶书" pitchFamily="49" charset="-122"/>
              </a:rPr>
              <a:t>1.</a:t>
            </a:r>
            <a:r>
              <a:rPr lang="zh-CN" altLang="en-US" sz="4000" b="1" dirty="0" smtClean="0">
                <a:ea typeface="隶书" pitchFamily="49" charset="-122"/>
              </a:rPr>
              <a:t>为了得到普遍规律可采用更换小灯泡 规格或更换电源进行多次测量的实验方法。</a:t>
            </a:r>
            <a:endParaRPr lang="zh-CN" altLang="en-US" sz="4000" b="1" dirty="0">
              <a:ea typeface="隶书" pitchFamily="49" charset="-122"/>
            </a:endParaRP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899592" y="188640"/>
            <a:ext cx="1860550" cy="76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  <a:ea typeface="隶书" pitchFamily="49" charset="-122"/>
              </a:rPr>
              <a:t>注意</a:t>
            </a:r>
            <a:r>
              <a:rPr lang="zh-CN" altLang="en-US" sz="4400" dirty="0">
                <a:solidFill>
                  <a:srgbClr val="FF0000"/>
                </a:solidFill>
              </a:rPr>
              <a:t>：</a:t>
            </a:r>
          </a:p>
        </p:txBody>
      </p:sp>
      <p:pic>
        <p:nvPicPr>
          <p:cNvPr id="4" name="Picture 5" descr="http://img.jyeoo.net/quiz/images/201111/9/5c44d34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3861048"/>
            <a:ext cx="16859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3851920" y="4005064"/>
          <a:ext cx="2447925" cy="240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r:id="rId4" imgW="2714625" imgH="2667000" progId="PBrush">
                  <p:embed/>
                </p:oleObj>
              </mc:Choice>
              <mc:Fallback>
                <p:oleObj r:id="rId4" imgW="2714625" imgH="2667000" progId="PBrush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4005064"/>
                        <a:ext cx="2447925" cy="2406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99592" y="3140968"/>
            <a:ext cx="26642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/>
              <a:t>2.</a:t>
            </a:r>
            <a:r>
              <a:rPr lang="zh-CN" altLang="en-US" sz="3200" b="1" dirty="0" smtClean="0"/>
              <a:t>改进：用三个电压表同时实验</a:t>
            </a: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autoUpdateAnimBg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idx="4294967295"/>
          </p:nvPr>
        </p:nvSpPr>
        <p:spPr bwMode="auto">
          <a:xfrm>
            <a:off x="609600" y="4041775"/>
            <a:ext cx="7772400" cy="1906588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eaLnBrk="1" hangingPunct="1">
              <a:buClr>
                <a:srgbClr val="0033CC"/>
              </a:buClr>
            </a:pPr>
            <a:r>
              <a:rPr lang="zh-CN" altLang="en-US" sz="3600" b="1" dirty="0" smtClean="0">
                <a:solidFill>
                  <a:srgbClr val="0033CC"/>
                </a:solidFill>
              </a:rPr>
              <a:t>并联电路的电压的</a:t>
            </a:r>
            <a:r>
              <a:rPr lang="zh-CN" altLang="en-US" sz="3600" b="1" dirty="0" smtClean="0">
                <a:solidFill>
                  <a:srgbClr val="FF3300"/>
                </a:solidFill>
              </a:rPr>
              <a:t>规律</a:t>
            </a:r>
            <a:r>
              <a:rPr lang="zh-CN" altLang="en-US" b="1" dirty="0" smtClean="0">
                <a:solidFill>
                  <a:srgbClr val="0033CC"/>
                </a:solidFill>
              </a:rPr>
              <a:t> </a:t>
            </a:r>
          </a:p>
          <a:p>
            <a:pPr algn="ctr" eaLnBrk="1" hangingPunct="1">
              <a:buClr>
                <a:srgbClr val="0033CC"/>
              </a:buClr>
              <a:buFont typeface="Wingdings" pitchFamily="2" charset="2"/>
              <a:buNone/>
            </a:pPr>
            <a:r>
              <a:rPr lang="zh-CN" altLang="en-US" b="1" dirty="0" smtClean="0">
                <a:solidFill>
                  <a:srgbClr val="0033CC"/>
                </a:solidFill>
              </a:rPr>
              <a:t>在并联电路中，各支路两端的电压</a:t>
            </a:r>
            <a:r>
              <a:rPr lang="zh-CN" altLang="en-US" b="1" dirty="0" smtClean="0">
                <a:solidFill>
                  <a:srgbClr val="FF3300"/>
                </a:solidFill>
              </a:rPr>
              <a:t>相等</a:t>
            </a:r>
            <a:r>
              <a:rPr lang="en-US" altLang="zh-CN" b="1" dirty="0" smtClean="0">
                <a:solidFill>
                  <a:srgbClr val="FF3300"/>
                </a:solidFill>
              </a:rPr>
              <a:t>.</a:t>
            </a:r>
            <a:endParaRPr lang="zh-CN" altLang="en-US" b="1" dirty="0" smtClean="0">
              <a:solidFill>
                <a:srgbClr val="FF3300"/>
              </a:solidFill>
            </a:endParaRPr>
          </a:p>
          <a:p>
            <a:pPr algn="ctr" eaLnBrk="1" hangingPunct="1">
              <a:buClr>
                <a:srgbClr val="0033CC"/>
              </a:buClr>
              <a:buFont typeface="Wingdings" pitchFamily="2" charset="2"/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U=</a:t>
            </a:r>
            <a:r>
              <a:rPr lang="en-US" altLang="zh-CN" b="1" dirty="0" smtClean="0">
                <a:solidFill>
                  <a:srgbClr val="0000FF"/>
                </a:solidFill>
              </a:rPr>
              <a:t> </a:t>
            </a:r>
            <a:r>
              <a:rPr lang="en-US" altLang="zh-CN" b="1" dirty="0" smtClean="0">
                <a:solidFill>
                  <a:srgbClr val="FF0000"/>
                </a:solidFill>
              </a:rPr>
              <a:t>U</a:t>
            </a:r>
            <a:r>
              <a:rPr lang="en-US" altLang="zh-CN" b="1" baseline="-25000" dirty="0" smtClean="0">
                <a:solidFill>
                  <a:srgbClr val="FF0000"/>
                </a:solidFill>
              </a:rPr>
              <a:t>1 </a:t>
            </a:r>
            <a:r>
              <a:rPr lang="en-US" altLang="zh-CN" dirty="0" smtClean="0">
                <a:solidFill>
                  <a:srgbClr val="FF0000"/>
                </a:solidFill>
              </a:rPr>
              <a:t>=</a:t>
            </a:r>
            <a:r>
              <a:rPr lang="en-US" altLang="zh-CN" b="1" dirty="0" smtClean="0">
                <a:solidFill>
                  <a:srgbClr val="FF0000"/>
                </a:solidFill>
              </a:rPr>
              <a:t> U</a:t>
            </a:r>
            <a:r>
              <a:rPr lang="en-US" altLang="zh-CN" b="1" baseline="-25000" dirty="0" smtClean="0">
                <a:solidFill>
                  <a:srgbClr val="FF0000"/>
                </a:solidFill>
              </a:rPr>
              <a:t>2</a:t>
            </a:r>
            <a:r>
              <a:rPr lang="en-US" altLang="zh-CN" b="1" dirty="0" smtClean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533400" y="1524000"/>
            <a:ext cx="7772400" cy="2514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</a:pPr>
            <a:r>
              <a:rPr lang="zh-CN" altLang="en-US" sz="3600" b="1" dirty="0">
                <a:solidFill>
                  <a:srgbClr val="0033CC"/>
                </a:solidFill>
              </a:rPr>
              <a:t>串联电路的电压</a:t>
            </a:r>
            <a:r>
              <a:rPr lang="zh-CN" altLang="en-US" sz="3600" b="1" dirty="0">
                <a:solidFill>
                  <a:srgbClr val="FF3300"/>
                </a:solidFill>
              </a:rPr>
              <a:t>规律</a:t>
            </a:r>
            <a:r>
              <a:rPr lang="zh-CN" altLang="en-US" sz="3600" b="1" dirty="0">
                <a:solidFill>
                  <a:srgbClr val="0033CC"/>
                </a:solidFill>
              </a:rPr>
              <a:t>：</a:t>
            </a:r>
            <a:r>
              <a:rPr lang="zh-CN" altLang="en-US" sz="3200" b="1" dirty="0">
                <a:solidFill>
                  <a:srgbClr val="0033CC"/>
                </a:solidFill>
              </a:rPr>
              <a:t> </a:t>
            </a:r>
          </a:p>
          <a:p>
            <a:pPr marL="342900" indent="-34290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None/>
            </a:pPr>
            <a:r>
              <a:rPr lang="zh-CN" altLang="en-US" sz="3200" b="1" dirty="0">
                <a:solidFill>
                  <a:srgbClr val="0033CC"/>
                </a:solidFill>
              </a:rPr>
              <a:t>   串联电路的</a:t>
            </a:r>
            <a:r>
              <a:rPr lang="zh-CN" altLang="en-US" sz="3200" b="1" dirty="0">
                <a:solidFill>
                  <a:srgbClr val="FF3300"/>
                </a:solidFill>
              </a:rPr>
              <a:t>总</a:t>
            </a:r>
            <a:r>
              <a:rPr lang="zh-CN" altLang="en-US" sz="3200" b="1" dirty="0">
                <a:solidFill>
                  <a:srgbClr val="0033CC"/>
                </a:solidFill>
              </a:rPr>
              <a:t>电压</a:t>
            </a:r>
            <a:r>
              <a:rPr lang="zh-CN" altLang="en-US" sz="3200" b="1" dirty="0">
                <a:solidFill>
                  <a:srgbClr val="FF3300"/>
                </a:solidFill>
              </a:rPr>
              <a:t>等于</a:t>
            </a:r>
            <a:r>
              <a:rPr lang="zh-CN" altLang="en-US" sz="3200" b="1" dirty="0">
                <a:solidFill>
                  <a:srgbClr val="0033CC"/>
                </a:solidFill>
              </a:rPr>
              <a:t>各部分电路两端的电压</a:t>
            </a:r>
            <a:r>
              <a:rPr lang="zh-CN" altLang="en-US" sz="3200" b="1" dirty="0">
                <a:solidFill>
                  <a:srgbClr val="FF3300"/>
                </a:solidFill>
              </a:rPr>
              <a:t>之和</a:t>
            </a:r>
            <a:r>
              <a:rPr lang="en-US" altLang="zh-CN" sz="3200" b="1" dirty="0">
                <a:solidFill>
                  <a:srgbClr val="FF3300"/>
                </a:solidFill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None/>
            </a:pPr>
            <a:r>
              <a:rPr lang="zh-CN" altLang="en-US" sz="3200" dirty="0">
                <a:solidFill>
                  <a:srgbClr val="FF3300"/>
                </a:solidFill>
              </a:rPr>
              <a:t> </a:t>
            </a:r>
            <a:r>
              <a:rPr lang="zh-CN" altLang="en-US" sz="3200" dirty="0" smtClean="0">
                <a:solidFill>
                  <a:srgbClr val="FF3300"/>
                </a:solidFill>
              </a:rPr>
              <a:t>       </a:t>
            </a:r>
            <a:r>
              <a:rPr lang="en-US" altLang="zh-CN" sz="3200" dirty="0" smtClean="0">
                <a:solidFill>
                  <a:srgbClr val="FF0000"/>
                </a:solidFill>
              </a:rPr>
              <a:t>U=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U</a:t>
            </a:r>
            <a:r>
              <a:rPr lang="en-US" altLang="zh-CN" sz="3200" b="1" baseline="-25000" dirty="0" smtClean="0">
                <a:solidFill>
                  <a:srgbClr val="FF0000"/>
                </a:solidFill>
              </a:rPr>
              <a:t>1 </a:t>
            </a:r>
            <a:r>
              <a:rPr lang="en-US" altLang="zh-CN" sz="3200" dirty="0" smtClean="0">
                <a:solidFill>
                  <a:srgbClr val="FF0000"/>
                </a:solidFill>
              </a:rPr>
              <a:t>+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 U</a:t>
            </a:r>
            <a:r>
              <a:rPr lang="en-US" altLang="zh-CN" sz="3200" b="1" baseline="-25000" dirty="0" smtClean="0">
                <a:solidFill>
                  <a:srgbClr val="FF0000"/>
                </a:solidFill>
              </a:rPr>
              <a:t>2</a:t>
            </a:r>
            <a:endParaRPr lang="en-US" altLang="zh-CN" sz="3200" dirty="0">
              <a:solidFill>
                <a:srgbClr val="FF3300"/>
              </a:solidFill>
            </a:endParaRPr>
          </a:p>
        </p:txBody>
      </p:sp>
      <p:pic>
        <p:nvPicPr>
          <p:cNvPr id="20484" name="Picture 12" descr="本课小结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8538" y="404813"/>
            <a:ext cx="4032250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619250" y="333375"/>
            <a:ext cx="2832100" cy="549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lvl="1" eaLnBrk="1" hangingPunct="1">
              <a:spcBef>
                <a:spcPct val="0"/>
              </a:spcBef>
              <a:buFont typeface="Wingdings" pitchFamily="2" charset="2"/>
              <a:buChar char="v"/>
            </a:pPr>
            <a:r>
              <a:rPr lang="zh-CN" altLang="en-US" sz="3000">
                <a:solidFill>
                  <a:srgbClr val="9900FF"/>
                </a:solidFill>
              </a:rPr>
              <a:t>即时练习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 flipV="1">
            <a:off x="2051050" y="908050"/>
            <a:ext cx="2376488" cy="0"/>
          </a:xfrm>
          <a:prstGeom prst="line">
            <a:avLst/>
          </a:prstGeom>
          <a:noFill/>
          <a:ln w="76200" cmpd="tri">
            <a:solidFill>
              <a:srgbClr val="9900CC"/>
            </a:solidFill>
            <a:round/>
            <a:tailEnd type="stealth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5604" name="Rectangle 15"/>
          <p:cNvSpPr>
            <a:spLocks noChangeArrowheads="1"/>
          </p:cNvSpPr>
          <p:nvPr/>
        </p:nvSpPr>
        <p:spPr bwMode="auto">
          <a:xfrm>
            <a:off x="1116013" y="1302990"/>
            <a:ext cx="8027987" cy="13849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sz="2800" b="1" dirty="0"/>
              <a:t>1</a:t>
            </a:r>
            <a:r>
              <a:rPr lang="en-GB" altLang="en-US" sz="2800" b="1" dirty="0" smtClean="0"/>
              <a:t>.</a:t>
            </a:r>
            <a:r>
              <a:rPr lang="zh-CN" altLang="en-US" sz="2800" b="1" dirty="0"/>
              <a:t>用电压表分别测量电路中两盏电灯的电压，结果它们两端的电压相等，由此判断两盏电灯的连接方式是：（   ）</a:t>
            </a:r>
          </a:p>
        </p:txBody>
      </p:sp>
      <p:sp>
        <p:nvSpPr>
          <p:cNvPr id="25605" name="Rectangle 16"/>
          <p:cNvSpPr>
            <a:spLocks noChangeArrowheads="1"/>
          </p:cNvSpPr>
          <p:nvPr/>
        </p:nvSpPr>
        <p:spPr bwMode="auto">
          <a:xfrm>
            <a:off x="1187624" y="3429000"/>
            <a:ext cx="6264275" cy="181588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indent="266700"/>
            <a:r>
              <a:rPr lang="en-US" sz="2800" b="1" dirty="0"/>
              <a:t>A</a:t>
            </a:r>
            <a:r>
              <a:rPr lang="zh-CN" altLang="en-US" sz="2800" b="1" dirty="0"/>
              <a:t>．一定是串联                  </a:t>
            </a:r>
          </a:p>
          <a:p>
            <a:pPr indent="266700"/>
            <a:r>
              <a:rPr lang="en-US" sz="2800" b="1" dirty="0"/>
              <a:t>B</a:t>
            </a:r>
            <a:r>
              <a:rPr lang="zh-CN" altLang="en-US" sz="2800" b="1" dirty="0"/>
              <a:t>．一定是并联       </a:t>
            </a:r>
          </a:p>
          <a:p>
            <a:pPr indent="266700"/>
            <a:r>
              <a:rPr lang="en-US" sz="2800" b="1" dirty="0"/>
              <a:t>C</a:t>
            </a:r>
            <a:r>
              <a:rPr lang="zh-CN" altLang="en-US" sz="2800" b="1" dirty="0"/>
              <a:t>．串联、并联都有可能             </a:t>
            </a:r>
          </a:p>
          <a:p>
            <a:pPr indent="266700"/>
            <a:r>
              <a:rPr lang="en-US" sz="2800" b="1" dirty="0"/>
              <a:t>D</a:t>
            </a:r>
            <a:r>
              <a:rPr lang="zh-CN" altLang="en-US" sz="2800" b="1" dirty="0"/>
              <a:t>．无法判断</a:t>
            </a:r>
            <a:r>
              <a:rPr lang="en-US" sz="2800" b="1" dirty="0"/>
              <a:t>.</a:t>
            </a:r>
          </a:p>
        </p:txBody>
      </p:sp>
      <p:sp>
        <p:nvSpPr>
          <p:cNvPr id="25606" name="Rectangle 17"/>
          <p:cNvSpPr>
            <a:spLocks noChangeArrowheads="1"/>
          </p:cNvSpPr>
          <p:nvPr/>
        </p:nvSpPr>
        <p:spPr bwMode="auto">
          <a:xfrm>
            <a:off x="2915816" y="2204864"/>
            <a:ext cx="35137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619250" y="333375"/>
            <a:ext cx="2832100" cy="549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lvl="1" eaLnBrk="1" hangingPunct="1">
              <a:spcBef>
                <a:spcPct val="0"/>
              </a:spcBef>
              <a:buFont typeface="Wingdings" pitchFamily="2" charset="2"/>
              <a:buChar char="v"/>
            </a:pPr>
            <a:r>
              <a:rPr lang="zh-CN" altLang="en-US" sz="3000">
                <a:solidFill>
                  <a:srgbClr val="9900FF"/>
                </a:solidFill>
              </a:rPr>
              <a:t>即时练习</a:t>
            </a:r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 flipV="1">
            <a:off x="2051050" y="908050"/>
            <a:ext cx="2376488" cy="0"/>
          </a:xfrm>
          <a:prstGeom prst="line">
            <a:avLst/>
          </a:prstGeom>
          <a:noFill/>
          <a:ln w="76200" cmpd="tri">
            <a:solidFill>
              <a:srgbClr val="9900CC"/>
            </a:solidFill>
            <a:round/>
            <a:tailEnd type="stealth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539552" y="1124744"/>
            <a:ext cx="8054975" cy="13849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  <a:latin typeface="宋体" pitchFamily="2" charset="-122"/>
                <a:cs typeface="Times New Roman" pitchFamily="18" charset="0"/>
              </a:rPr>
              <a:t>2.</a:t>
            </a:r>
            <a:r>
              <a:rPr lang="zh-CN" altLang="en-US" sz="2800" b="1" dirty="0">
                <a:solidFill>
                  <a:srgbClr val="000000"/>
                </a:solidFill>
                <a:latin typeface="宋体" pitchFamily="2" charset="-122"/>
                <a:cs typeface="Times New Roman" pitchFamily="18" charset="0"/>
              </a:rPr>
              <a:t>在如下图所示的电路图中，能用电压表正确测出灯</a:t>
            </a:r>
            <a:r>
              <a:rPr lang="en-US" sz="2800" b="1" dirty="0" err="1">
                <a:solidFill>
                  <a:srgbClr val="000000"/>
                </a:solidFill>
                <a:latin typeface="宋体" pitchFamily="2" charset="-122"/>
                <a:cs typeface="Times New Roman" pitchFamily="18" charset="0"/>
              </a:rPr>
              <a:t>L</a:t>
            </a:r>
            <a:r>
              <a:rPr lang="en-US" sz="2800" b="1" baseline="-30000" dirty="0" err="1">
                <a:solidFill>
                  <a:srgbClr val="000000"/>
                </a:solidFill>
                <a:latin typeface="宋体" pitchFamily="2" charset="-122"/>
                <a:cs typeface="Times New Roman" pitchFamily="18" charset="0"/>
              </a:rPr>
              <a:t>l</a:t>
            </a:r>
            <a:r>
              <a:rPr lang="zh-CN" altLang="en-US" sz="2800" b="1" dirty="0">
                <a:solidFill>
                  <a:srgbClr val="000000"/>
                </a:solidFill>
                <a:latin typeface="宋体" pitchFamily="2" charset="-122"/>
                <a:cs typeface="Times New Roman" pitchFamily="18" charset="0"/>
              </a:rPr>
              <a:t>两端电压的是</a:t>
            </a:r>
            <a:r>
              <a:rPr lang="zh-CN" altLang="en-US" sz="2800" dirty="0">
                <a:solidFill>
                  <a:srgbClr val="000000"/>
                </a:solidFill>
                <a:latin typeface="宋体" pitchFamily="2" charset="-122"/>
                <a:cs typeface="Times New Roman" pitchFamily="18" charset="0"/>
              </a:rPr>
              <a:t>（   ）</a:t>
            </a:r>
            <a:endParaRPr lang="zh-CN" altLang="en-US" sz="2800" dirty="0"/>
          </a:p>
          <a:p>
            <a:pPr>
              <a:spcBef>
                <a:spcPct val="0"/>
              </a:spcBef>
            </a:pPr>
            <a:endParaRPr lang="en-US" sz="2800" dirty="0"/>
          </a:p>
        </p:txBody>
      </p:sp>
      <p:pic>
        <p:nvPicPr>
          <p:cNvPr id="24582" name="图片 6" descr="18"/>
          <p:cNvPicPr>
            <a:picLocks noChangeAspect="1" noChangeArrowheads="1"/>
          </p:cNvPicPr>
          <p:nvPr/>
        </p:nvPicPr>
        <p:blipFill>
          <a:blip r:embed="rId2" cstate="print">
            <a:biLevel thresh="50000"/>
            <a:grayscl/>
          </a:blip>
          <a:srcRect l="14212" t="28464" r="18297" b="49478"/>
          <a:stretch>
            <a:fillRect/>
          </a:stretch>
        </p:blipFill>
        <p:spPr bwMode="auto">
          <a:xfrm>
            <a:off x="539552" y="3212976"/>
            <a:ext cx="7775575" cy="157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3055938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</a:pPr>
            <a:endParaRPr lang="zh-CN" altLang="en-US" sz="1800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3851920" y="1556792"/>
            <a:ext cx="35137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utoUpdateAnimBg="0"/>
      <p:bldP spid="24584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灯片编号占位符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fld id="{8AF5DB27-57B2-49E7-8331-80E93E5AAC34}" type="slidenum">
              <a:rPr lang="en-US" altLang="zh-CN" smtClean="0">
                <a:latin typeface="Arial" charset="0"/>
              </a:rPr>
              <a:t>18</a:t>
            </a:fld>
            <a:endParaRPr lang="en-US" altLang="zh-CN" smtClean="0">
              <a:latin typeface="Arial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57158" y="1000108"/>
            <a:ext cx="7842250" cy="2124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ts val="4000"/>
              </a:lnSpc>
            </a:pPr>
            <a:r>
              <a:rPr lang="zh-CN" altLang="en-US" sz="3200" dirty="0"/>
              <a:t> </a:t>
            </a:r>
            <a:r>
              <a:rPr lang="en-US" altLang="zh-CN" sz="3200" dirty="0"/>
              <a:t>1</a:t>
            </a:r>
            <a:r>
              <a:rPr lang="en-US" altLang="zh-CN" sz="3200" b="1" dirty="0">
                <a:latin typeface="宋体" pitchFamily="2" charset="-122"/>
              </a:rPr>
              <a:t>.</a:t>
            </a:r>
            <a:r>
              <a:rPr lang="zh-CN" altLang="zh-CN" sz="3200" b="1" dirty="0">
                <a:latin typeface="宋体" pitchFamily="2" charset="-122"/>
              </a:rPr>
              <a:t>如图所示</a:t>
            </a:r>
            <a:r>
              <a:rPr lang="en-US" altLang="zh-CN" sz="3200" b="1" dirty="0">
                <a:latin typeface="宋体" pitchFamily="2" charset="-122"/>
              </a:rPr>
              <a:t>,</a:t>
            </a:r>
            <a:r>
              <a:rPr lang="zh-CN" altLang="zh-CN" sz="3200" b="1" dirty="0">
                <a:latin typeface="宋体" pitchFamily="2" charset="-122"/>
              </a:rPr>
              <a:t>电源电压为</a:t>
            </a:r>
            <a:r>
              <a:rPr lang="en-US" altLang="zh-CN" sz="3200" b="1" dirty="0">
                <a:latin typeface="宋体" pitchFamily="2" charset="-122"/>
              </a:rPr>
              <a:t>9 V</a:t>
            </a:r>
            <a:r>
              <a:rPr lang="zh-CN" altLang="zh-CN" sz="3200" b="1" dirty="0">
                <a:latin typeface="宋体" pitchFamily="2" charset="-122"/>
              </a:rPr>
              <a:t>保持不变</a:t>
            </a:r>
            <a:r>
              <a:rPr lang="en-US" altLang="zh-CN" sz="3200" b="1" dirty="0">
                <a:latin typeface="宋体" pitchFamily="2" charset="-122"/>
              </a:rPr>
              <a:t>,</a:t>
            </a:r>
            <a:r>
              <a:rPr lang="zh-CN" altLang="zh-CN" sz="3200" b="1" dirty="0">
                <a:latin typeface="宋体" pitchFamily="2" charset="-122"/>
              </a:rPr>
              <a:t>当开关闭合时</a:t>
            </a:r>
            <a:r>
              <a:rPr lang="en-US" altLang="zh-CN" sz="3200" b="1" dirty="0">
                <a:latin typeface="宋体" pitchFamily="2" charset="-122"/>
              </a:rPr>
              <a:t>,</a:t>
            </a:r>
            <a:r>
              <a:rPr lang="zh-CN" altLang="zh-CN" sz="3200" b="1" dirty="0">
                <a:latin typeface="宋体" pitchFamily="2" charset="-122"/>
              </a:rPr>
              <a:t>灯泡</a:t>
            </a:r>
            <a:r>
              <a:rPr lang="en-US" altLang="zh-CN" sz="3200" b="1" dirty="0">
                <a:latin typeface="宋体" pitchFamily="2" charset="-122"/>
              </a:rPr>
              <a:t>L</a:t>
            </a:r>
            <a:r>
              <a:rPr lang="en-US" altLang="zh-CN" sz="3200" b="1" baseline="-25000" dirty="0">
                <a:latin typeface="宋体" pitchFamily="2" charset="-122"/>
              </a:rPr>
              <a:t>1</a:t>
            </a:r>
            <a:r>
              <a:rPr lang="en-US" altLang="zh-CN" sz="3200" b="1" dirty="0">
                <a:latin typeface="宋体" pitchFamily="2" charset="-122"/>
              </a:rPr>
              <a:t>,L</a:t>
            </a:r>
            <a:r>
              <a:rPr lang="en-US" altLang="zh-CN" sz="3200" b="1" baseline="-25000" dirty="0">
                <a:latin typeface="宋体" pitchFamily="2" charset="-122"/>
              </a:rPr>
              <a:t>2</a:t>
            </a:r>
            <a:r>
              <a:rPr lang="zh-CN" altLang="zh-CN" sz="3200" b="1" dirty="0">
                <a:latin typeface="宋体" pitchFamily="2" charset="-122"/>
              </a:rPr>
              <a:t>均正常发光</a:t>
            </a:r>
            <a:r>
              <a:rPr lang="en-US" altLang="zh-CN" sz="3200" b="1" dirty="0">
                <a:latin typeface="宋体" pitchFamily="2" charset="-122"/>
              </a:rPr>
              <a:t>,</a:t>
            </a:r>
            <a:r>
              <a:rPr lang="zh-CN" altLang="zh-CN" sz="3200" b="1" dirty="0">
                <a:latin typeface="宋体" pitchFamily="2" charset="-122"/>
              </a:rPr>
              <a:t>电压表示数为</a:t>
            </a:r>
            <a:r>
              <a:rPr lang="en-US" altLang="zh-CN" sz="3200" b="1" dirty="0">
                <a:latin typeface="宋体" pitchFamily="2" charset="-122"/>
              </a:rPr>
              <a:t>3 V,</a:t>
            </a:r>
            <a:r>
              <a:rPr lang="zh-CN" altLang="zh-CN" sz="3200" b="1" dirty="0">
                <a:latin typeface="宋体" pitchFamily="2" charset="-122"/>
              </a:rPr>
              <a:t>则灯泡</a:t>
            </a:r>
            <a:r>
              <a:rPr lang="en-US" altLang="zh-CN" sz="3200" b="1" dirty="0">
                <a:latin typeface="宋体" pitchFamily="2" charset="-122"/>
              </a:rPr>
              <a:t>L</a:t>
            </a:r>
            <a:r>
              <a:rPr lang="en-US" altLang="zh-CN" sz="3200" b="1" baseline="-25000" dirty="0">
                <a:latin typeface="宋体" pitchFamily="2" charset="-122"/>
              </a:rPr>
              <a:t>1</a:t>
            </a:r>
            <a:r>
              <a:rPr lang="zh-CN" altLang="zh-CN" sz="3200" b="1" dirty="0">
                <a:latin typeface="宋体" pitchFamily="2" charset="-122"/>
              </a:rPr>
              <a:t>两端的电压是</a:t>
            </a:r>
            <a:r>
              <a:rPr lang="en-US" altLang="zh-CN" sz="3200" b="1" dirty="0">
                <a:latin typeface="宋体" pitchFamily="2" charset="-122"/>
              </a:rPr>
              <a:t>(</a:t>
            </a:r>
            <a:r>
              <a:rPr lang="zh-CN" altLang="zh-CN" sz="3200" b="1" dirty="0">
                <a:latin typeface="宋体" pitchFamily="2" charset="-122"/>
              </a:rPr>
              <a:t>　</a:t>
            </a:r>
            <a:r>
              <a:rPr lang="en-US" altLang="zh-CN" sz="3200" b="1" dirty="0">
                <a:latin typeface="宋体" pitchFamily="2" charset="-122"/>
              </a:rPr>
              <a:t> )</a:t>
            </a:r>
            <a:endParaRPr lang="zh-CN" altLang="zh-CN" sz="3200" b="1" dirty="0">
              <a:latin typeface="宋体" pitchFamily="2" charset="-122"/>
            </a:endParaRPr>
          </a:p>
          <a:p>
            <a:pPr>
              <a:lnSpc>
                <a:spcPts val="4000"/>
              </a:lnSpc>
            </a:pPr>
            <a:r>
              <a:rPr lang="en-US" altLang="zh-CN" sz="3200" b="1" dirty="0">
                <a:latin typeface="宋体" pitchFamily="2" charset="-122"/>
              </a:rPr>
              <a:t>A.3 V    B.6 V    C.4.5 V	   D.9 V</a:t>
            </a:r>
            <a:endParaRPr lang="zh-CN" altLang="zh-CN" sz="3200" b="1" dirty="0">
              <a:latin typeface="宋体" pitchFamily="2" charset="-122"/>
            </a:endParaRPr>
          </a:p>
        </p:txBody>
      </p:sp>
      <p:pic>
        <p:nvPicPr>
          <p:cNvPr id="9" name="图片 8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02001" y="3857628"/>
            <a:ext cx="3441999" cy="1952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786578" y="2000240"/>
            <a:ext cx="554038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B</a:t>
            </a:r>
          </a:p>
        </p:txBody>
      </p:sp>
      <p:grpSp>
        <p:nvGrpSpPr>
          <p:cNvPr id="21514" name="Group 9"/>
          <p:cNvGrpSpPr/>
          <p:nvPr/>
        </p:nvGrpSpPr>
        <p:grpSpPr bwMode="auto">
          <a:xfrm>
            <a:off x="6443663" y="188913"/>
            <a:ext cx="2484437" cy="1008062"/>
            <a:chOff x="-1951" y="453"/>
            <a:chExt cx="1682" cy="635"/>
          </a:xfrm>
        </p:grpSpPr>
        <p:pic>
          <p:nvPicPr>
            <p:cNvPr id="21515" name="Picture 10" descr="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02" y="453"/>
              <a:ext cx="16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16" name="Rectangle 2"/>
            <p:cNvSpPr txBox="1">
              <a:spLocks noChangeArrowheads="1"/>
            </p:cNvSpPr>
            <p:nvPr/>
          </p:nvSpPr>
          <p:spPr bwMode="auto">
            <a:xfrm>
              <a:off x="-1951" y="453"/>
              <a:ext cx="1497" cy="63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03" tIns="45700" rIns="91403" bIns="45700" anchor="ctr"/>
            <a:lstStyle/>
            <a:p>
              <a:pPr algn="r" defTabSz="923925">
                <a:buFont typeface="Arial" charset="0"/>
                <a:buNone/>
              </a:pPr>
              <a:r>
                <a:rPr lang="zh-CN" altLang="en-US" sz="3200" b="1">
                  <a:solidFill>
                    <a:srgbClr val="CC0000"/>
                  </a:solidFill>
                  <a:ea typeface="黑体" pitchFamily="2" charset="-122"/>
                </a:rPr>
                <a:t>检测反馈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  <p:bldP spid="23555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42844" y="714356"/>
            <a:ext cx="850112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36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2.</a:t>
            </a:r>
            <a:r>
              <a:rPr lang="zh-CN" altLang="zh-CN" sz="2800" b="1" dirty="0">
                <a:latin typeface="+mn-ea"/>
                <a:ea typeface="+mn-ea"/>
              </a:rPr>
              <a:t>小红家卫生间安装了换气扇和照明灯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换气扇和照明灯的电路连接如图所示</a:t>
            </a:r>
            <a:r>
              <a:rPr lang="en-US" altLang="zh-CN" sz="2800" b="1" dirty="0">
                <a:latin typeface="+mn-ea"/>
                <a:ea typeface="+mn-ea"/>
              </a:rPr>
              <a:t>.</a:t>
            </a:r>
            <a:r>
              <a:rPr lang="zh-CN" altLang="zh-CN" sz="2800" b="1" dirty="0">
                <a:latin typeface="+mn-ea"/>
                <a:ea typeface="+mn-ea"/>
              </a:rPr>
              <a:t>下列说法中正确</a:t>
            </a:r>
            <a:r>
              <a:rPr lang="zh-CN" altLang="zh-CN" sz="2800" b="1" dirty="0" smtClean="0">
                <a:latin typeface="+mn-ea"/>
                <a:ea typeface="+mn-ea"/>
              </a:rPr>
              <a:t>的</a:t>
            </a:r>
            <a:r>
              <a:rPr lang="zh-CN" altLang="en-US" sz="2800" b="1" dirty="0" smtClean="0">
                <a:latin typeface="+mn-ea"/>
                <a:ea typeface="+mn-ea"/>
              </a:rPr>
              <a:t>是</a:t>
            </a:r>
            <a:r>
              <a:rPr lang="en-US" altLang="zh-CN" sz="2800" b="1" dirty="0" smtClean="0">
                <a:latin typeface="+mn-ea"/>
                <a:ea typeface="+mn-ea"/>
              </a:rPr>
              <a:t>(</a:t>
            </a:r>
            <a:r>
              <a:rPr lang="zh-CN" altLang="zh-CN" sz="2800" b="1" dirty="0">
                <a:latin typeface="+mn-ea"/>
                <a:ea typeface="+mn-ea"/>
              </a:rPr>
              <a:t>　　</a:t>
            </a:r>
            <a:r>
              <a:rPr lang="en-US" altLang="zh-CN" sz="2800" b="1" dirty="0">
                <a:latin typeface="+mn-ea"/>
                <a:ea typeface="+mn-ea"/>
              </a:rPr>
              <a:t>)</a:t>
            </a:r>
            <a:endParaRPr lang="zh-CN" altLang="zh-CN" sz="2800" b="1" dirty="0">
              <a:latin typeface="+mn-ea"/>
              <a:ea typeface="+mn-ea"/>
            </a:endParaRPr>
          </a:p>
          <a:p>
            <a:pPr>
              <a:lnSpc>
                <a:spcPts val="336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A.</a:t>
            </a:r>
            <a:r>
              <a:rPr lang="zh-CN" altLang="zh-CN" sz="2800" b="1" dirty="0">
                <a:latin typeface="+mn-ea"/>
                <a:ea typeface="+mn-ea"/>
              </a:rPr>
              <a:t>换气扇和照明灯不能同时工作</a:t>
            </a:r>
          </a:p>
          <a:p>
            <a:pPr>
              <a:lnSpc>
                <a:spcPts val="336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B.</a:t>
            </a:r>
            <a:r>
              <a:rPr lang="zh-CN" altLang="zh-CN" sz="2800" b="1" dirty="0">
                <a:latin typeface="+mn-ea"/>
                <a:ea typeface="+mn-ea"/>
              </a:rPr>
              <a:t>换气扇和照明灯只能同时工作</a:t>
            </a:r>
          </a:p>
          <a:p>
            <a:pPr>
              <a:lnSpc>
                <a:spcPts val="336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C.</a:t>
            </a:r>
            <a:r>
              <a:rPr lang="zh-CN" altLang="zh-CN" sz="2800" b="1" dirty="0">
                <a:latin typeface="+mn-ea"/>
                <a:ea typeface="+mn-ea"/>
              </a:rPr>
              <a:t>换气扇和照明灯工作时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通过它们的电流一定相等</a:t>
            </a:r>
          </a:p>
          <a:p>
            <a:pPr>
              <a:lnSpc>
                <a:spcPts val="3360"/>
              </a:lnSpc>
              <a:defRPr/>
            </a:pPr>
            <a:r>
              <a:rPr lang="en-US" altLang="zh-CN" sz="2800" b="1" dirty="0">
                <a:latin typeface="+mn-ea"/>
                <a:ea typeface="+mn-ea"/>
              </a:rPr>
              <a:t>D.</a:t>
            </a:r>
            <a:r>
              <a:rPr lang="zh-CN" altLang="zh-CN" sz="2800" b="1" dirty="0">
                <a:latin typeface="+mn-ea"/>
                <a:ea typeface="+mn-ea"/>
              </a:rPr>
              <a:t>换气扇和照明灯工作时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它们两端的电压一定相等</a:t>
            </a:r>
          </a:p>
        </p:txBody>
      </p:sp>
      <p:pic>
        <p:nvPicPr>
          <p:cNvPr id="4" name="图片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357818" y="3500438"/>
            <a:ext cx="3357586" cy="1815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7858148" y="1071546"/>
            <a:ext cx="554038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68313" y="1201738"/>
            <a:ext cx="3743325" cy="13731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indent="228600" eaLnBrk="0" hangingPunct="0"/>
            <a:r>
              <a:rPr lang="zh-CN" altLang="en-US" sz="2800" b="1" dirty="0">
                <a:latin typeface="宋体" pitchFamily="2" charset="-122"/>
                <a:cs typeface="Times New Roman" pitchFamily="18" charset="0"/>
              </a:rPr>
              <a:t>问题</a:t>
            </a:r>
            <a:r>
              <a:rPr lang="en-US" altLang="zh-CN" sz="2800" b="1" dirty="0">
                <a:latin typeface="宋体" pitchFamily="2" charset="-122"/>
                <a:cs typeface="Times New Roman" pitchFamily="18" charset="0"/>
              </a:rPr>
              <a:t>:</a:t>
            </a:r>
            <a:r>
              <a:rPr lang="zh-CN" altLang="en-US" sz="2800" b="1" dirty="0">
                <a:latin typeface="宋体" pitchFamily="2" charset="-122"/>
                <a:cs typeface="Times New Roman" pitchFamily="18" charset="0"/>
              </a:rPr>
              <a:t>小彩灯为什么不能像家用电器一样并联在电路中呢</a:t>
            </a:r>
            <a:r>
              <a:rPr lang="en-US" altLang="zh-CN" sz="2800" b="1" dirty="0">
                <a:latin typeface="宋体" pitchFamily="2" charset="-122"/>
                <a:cs typeface="Times New Roman" pitchFamily="18" charset="0"/>
              </a:rPr>
              <a:t>?</a:t>
            </a:r>
            <a:endParaRPr lang="en-US" altLang="zh-CN" sz="2800" b="1" dirty="0">
              <a:latin typeface="宋体" pitchFamily="2" charset="-122"/>
            </a:endParaRPr>
          </a:p>
        </p:txBody>
      </p:sp>
      <p:pic>
        <p:nvPicPr>
          <p:cNvPr id="18437" name="Picture 5" descr="c:\users\administrator\appdata\roaming\360se6\User Data\temp\t01199571b452d0e6d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4810" y="1428736"/>
            <a:ext cx="4392612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矩形 10"/>
          <p:cNvSpPr>
            <a:spLocks noChangeArrowheads="1"/>
          </p:cNvSpPr>
          <p:nvPr/>
        </p:nvSpPr>
        <p:spPr bwMode="auto">
          <a:xfrm>
            <a:off x="714348" y="2857496"/>
            <a:ext cx="3203575" cy="2041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indent="228600" eaLnBrk="0" hangingPunct="0"/>
            <a:r>
              <a:rPr lang="zh-CN" altLang="en-US" sz="3200" b="1" dirty="0">
                <a:solidFill>
                  <a:srgbClr val="FF0000"/>
                </a:solidFill>
                <a:latin typeface="宋体" pitchFamily="2" charset="-122"/>
                <a:cs typeface="Times New Roman" pitchFamily="18" charset="0"/>
              </a:rPr>
              <a:t>小彩灯和一般的家用电器所需要的电压是不同的</a:t>
            </a:r>
            <a:r>
              <a:rPr lang="en-US" altLang="zh-CN" sz="3200" b="1" dirty="0">
                <a:solidFill>
                  <a:srgbClr val="FF0000"/>
                </a:solidFill>
                <a:latin typeface="宋体" pitchFamily="2" charset="-122"/>
                <a:cs typeface="Times New Roman" pitchFamily="18" charset="0"/>
              </a:rPr>
              <a:t>.</a:t>
            </a:r>
            <a:endParaRPr lang="en-US" altLang="zh-CN" sz="3200" b="1" dirty="0">
              <a:solidFill>
                <a:srgbClr val="FF0000"/>
              </a:solidFill>
              <a:latin typeface="宋体" pitchFamily="2" charset="-122"/>
            </a:endParaRPr>
          </a:p>
        </p:txBody>
      </p:sp>
      <p:grpSp>
        <p:nvGrpSpPr>
          <p:cNvPr id="6152" name="Group 4"/>
          <p:cNvGrpSpPr/>
          <p:nvPr/>
        </p:nvGrpSpPr>
        <p:grpSpPr bwMode="auto">
          <a:xfrm>
            <a:off x="6443663" y="260350"/>
            <a:ext cx="2592387" cy="1008063"/>
            <a:chOff x="0" y="0"/>
            <a:chExt cx="1633" cy="635"/>
          </a:xfrm>
        </p:grpSpPr>
        <p:pic>
          <p:nvPicPr>
            <p:cNvPr id="6153" name="Picture 5" descr="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0"/>
              <a:ext cx="16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54" name="Rectangle 2"/>
            <p:cNvSpPr txBox="1">
              <a:spLocks noChangeArrowheads="1"/>
            </p:cNvSpPr>
            <p:nvPr/>
          </p:nvSpPr>
          <p:spPr bwMode="auto">
            <a:xfrm>
              <a:off x="45" y="0"/>
              <a:ext cx="1497" cy="63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03" tIns="45700" rIns="91403" bIns="45700" anchor="ctr"/>
            <a:lstStyle/>
            <a:p>
              <a:pPr algn="r" defTabSz="923925">
                <a:buFont typeface="Arial" charset="0"/>
                <a:buNone/>
              </a:pPr>
              <a:r>
                <a:rPr lang="zh-CN" altLang="en-US" sz="3200" b="1">
                  <a:solidFill>
                    <a:srgbClr val="CC0000"/>
                  </a:solidFill>
                  <a:ea typeface="黑体" pitchFamily="2" charset="-122"/>
                </a:rPr>
                <a:t>学 习 新 知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61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662" y="214290"/>
            <a:ext cx="7886730" cy="2225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200"/>
              </a:lnSpc>
            </a:pPr>
            <a:r>
              <a:rPr lang="en-US" altLang="zh-CN" sz="3200" b="1" dirty="0">
                <a:latin typeface="宋体" pitchFamily="2" charset="-122"/>
              </a:rPr>
              <a:t>3.</a:t>
            </a:r>
            <a:r>
              <a:rPr lang="zh-CN" altLang="zh-CN" sz="3200" b="1" dirty="0">
                <a:latin typeface="宋体" pitchFamily="2" charset="-122"/>
              </a:rPr>
              <a:t>如图所示电路</a:t>
            </a:r>
            <a:r>
              <a:rPr lang="en-US" altLang="zh-CN" sz="3200" b="1" dirty="0">
                <a:latin typeface="宋体" pitchFamily="2" charset="-122"/>
              </a:rPr>
              <a:t>,</a:t>
            </a:r>
            <a:r>
              <a:rPr lang="zh-CN" altLang="zh-CN" sz="3200" b="1" dirty="0">
                <a:latin typeface="宋体" pitchFamily="2" charset="-122"/>
              </a:rPr>
              <a:t>电源电压保持不变</a:t>
            </a:r>
            <a:r>
              <a:rPr lang="en-US" altLang="zh-CN" sz="3200" b="1" dirty="0">
                <a:latin typeface="宋体" pitchFamily="2" charset="-122"/>
              </a:rPr>
              <a:t>,</a:t>
            </a:r>
            <a:r>
              <a:rPr lang="zh-CN" altLang="zh-CN" sz="3200" b="1" dirty="0">
                <a:latin typeface="宋体" pitchFamily="2" charset="-122"/>
              </a:rPr>
              <a:t>闭合开关</a:t>
            </a:r>
            <a:r>
              <a:rPr lang="en-US" altLang="zh-CN" sz="3200" b="1" dirty="0">
                <a:latin typeface="宋体" pitchFamily="2" charset="-122"/>
              </a:rPr>
              <a:t>S,</a:t>
            </a:r>
            <a:r>
              <a:rPr lang="zh-CN" altLang="zh-CN" sz="3200" b="1" dirty="0">
                <a:latin typeface="宋体" pitchFamily="2" charset="-122"/>
              </a:rPr>
              <a:t>电压表</a:t>
            </a:r>
            <a:r>
              <a:rPr lang="en-US" altLang="zh-CN" sz="3200" b="1" dirty="0">
                <a:latin typeface="宋体" pitchFamily="2" charset="-122"/>
              </a:rPr>
              <a:t>V</a:t>
            </a:r>
            <a:r>
              <a:rPr lang="en-US" altLang="zh-CN" sz="3200" b="1" baseline="-25000" dirty="0">
                <a:latin typeface="宋体" pitchFamily="2" charset="-122"/>
              </a:rPr>
              <a:t>1</a:t>
            </a:r>
            <a:r>
              <a:rPr lang="zh-CN" altLang="zh-CN" sz="3200" b="1" dirty="0">
                <a:latin typeface="宋体" pitchFamily="2" charset="-122"/>
              </a:rPr>
              <a:t>的示数为</a:t>
            </a:r>
            <a:r>
              <a:rPr lang="en-US" altLang="zh-CN" sz="3200" b="1" dirty="0">
                <a:latin typeface="宋体" pitchFamily="2" charset="-122"/>
              </a:rPr>
              <a:t>3 V,</a:t>
            </a:r>
            <a:r>
              <a:rPr lang="zh-CN" altLang="zh-CN" sz="3200" b="1" dirty="0">
                <a:latin typeface="宋体" pitchFamily="2" charset="-122"/>
              </a:rPr>
              <a:t>电压表</a:t>
            </a:r>
            <a:r>
              <a:rPr lang="en-US" altLang="zh-CN" sz="3200" b="1" dirty="0">
                <a:latin typeface="宋体" pitchFamily="2" charset="-122"/>
              </a:rPr>
              <a:t>V</a:t>
            </a:r>
            <a:r>
              <a:rPr lang="en-US" altLang="zh-CN" sz="3200" b="1" baseline="-25000" dirty="0">
                <a:latin typeface="宋体" pitchFamily="2" charset="-122"/>
              </a:rPr>
              <a:t>2</a:t>
            </a:r>
            <a:r>
              <a:rPr lang="zh-CN" altLang="zh-CN" sz="3200" b="1" dirty="0">
                <a:latin typeface="宋体" pitchFamily="2" charset="-122"/>
              </a:rPr>
              <a:t>的示数为</a:t>
            </a:r>
            <a:r>
              <a:rPr lang="en-US" altLang="zh-CN" sz="3200" b="1" dirty="0">
                <a:latin typeface="宋体" pitchFamily="2" charset="-122"/>
              </a:rPr>
              <a:t>8 V,</a:t>
            </a:r>
            <a:r>
              <a:rPr lang="zh-CN" altLang="zh-CN" sz="3200" b="1" dirty="0">
                <a:latin typeface="宋体" pitchFamily="2" charset="-122"/>
              </a:rPr>
              <a:t>灯</a:t>
            </a:r>
            <a:r>
              <a:rPr lang="en-US" altLang="zh-CN" sz="3200" b="1" dirty="0">
                <a:latin typeface="宋体" pitchFamily="2" charset="-122"/>
              </a:rPr>
              <a:t>L</a:t>
            </a:r>
            <a:r>
              <a:rPr lang="en-US" altLang="zh-CN" sz="3200" b="1" baseline="-25000" dirty="0">
                <a:latin typeface="宋体" pitchFamily="2" charset="-122"/>
              </a:rPr>
              <a:t>1</a:t>
            </a:r>
            <a:r>
              <a:rPr lang="zh-CN" altLang="zh-CN" sz="3200" b="1" dirty="0">
                <a:latin typeface="宋体" pitchFamily="2" charset="-122"/>
              </a:rPr>
              <a:t>两端的电压为</a:t>
            </a:r>
            <a:r>
              <a:rPr lang="zh-CN" altLang="zh-CN" sz="3200" b="1" u="sng" dirty="0">
                <a:latin typeface="宋体" pitchFamily="2" charset="-122"/>
              </a:rPr>
              <a:t>　</a:t>
            </a:r>
            <a:r>
              <a:rPr lang="en-US" altLang="zh-CN" sz="3200" b="1" u="sng" dirty="0">
                <a:latin typeface="宋体" pitchFamily="2" charset="-122"/>
              </a:rPr>
              <a:t>  </a:t>
            </a:r>
            <a:r>
              <a:rPr lang="en-US" altLang="zh-CN" sz="3200" b="1" dirty="0">
                <a:latin typeface="宋体" pitchFamily="2" charset="-122"/>
              </a:rPr>
              <a:t>V,</a:t>
            </a:r>
            <a:r>
              <a:rPr lang="zh-CN" altLang="zh-CN" sz="3200" b="1" dirty="0">
                <a:latin typeface="宋体" pitchFamily="2" charset="-122"/>
              </a:rPr>
              <a:t>则灯</a:t>
            </a:r>
            <a:r>
              <a:rPr lang="en-US" altLang="zh-CN" sz="3200" b="1" dirty="0">
                <a:latin typeface="宋体" pitchFamily="2" charset="-122"/>
              </a:rPr>
              <a:t>L</a:t>
            </a:r>
            <a:r>
              <a:rPr lang="en-US" altLang="zh-CN" sz="3200" b="1" baseline="-25000" dirty="0">
                <a:latin typeface="宋体" pitchFamily="2" charset="-122"/>
              </a:rPr>
              <a:t>2</a:t>
            </a:r>
            <a:r>
              <a:rPr lang="zh-CN" altLang="zh-CN" sz="3200" b="1" dirty="0">
                <a:latin typeface="宋体" pitchFamily="2" charset="-122"/>
              </a:rPr>
              <a:t>两端的电压为</a:t>
            </a:r>
            <a:r>
              <a:rPr lang="zh-CN" altLang="zh-CN" sz="3200" b="1" u="sng" dirty="0">
                <a:latin typeface="宋体" pitchFamily="2" charset="-122"/>
              </a:rPr>
              <a:t>　　</a:t>
            </a:r>
            <a:r>
              <a:rPr lang="en-US" altLang="zh-CN" sz="3200" b="1" dirty="0">
                <a:latin typeface="宋体" pitchFamily="2" charset="-122"/>
              </a:rPr>
              <a:t>V. </a:t>
            </a:r>
            <a:endParaRPr lang="zh-CN" altLang="zh-CN" sz="3200" b="1" dirty="0">
              <a:latin typeface="宋体" pitchFamily="2" charset="-122"/>
            </a:endParaRPr>
          </a:p>
        </p:txBody>
      </p:sp>
      <p:pic>
        <p:nvPicPr>
          <p:cNvPr id="3" name="图片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286380" y="3214686"/>
            <a:ext cx="3662372" cy="2145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6000760" y="1285860"/>
            <a:ext cx="554038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3300"/>
                </a:solidFill>
                <a:latin typeface="宋体" pitchFamily="2" charset="-122"/>
              </a:rPr>
              <a:t>3</a:t>
            </a:r>
            <a:endParaRPr lang="en-US" altLang="zh-CN" sz="3200" b="1" dirty="0">
              <a:solidFill>
                <a:srgbClr val="FF3300"/>
              </a:solidFill>
              <a:latin typeface="宋体" pitchFamily="2" charset="-122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286116" y="1785926"/>
            <a:ext cx="554038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662" y="285728"/>
            <a:ext cx="7559675" cy="22256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200"/>
              </a:lnSpc>
            </a:pPr>
            <a:r>
              <a:rPr lang="en-US" altLang="zh-CN" sz="3200" dirty="0">
                <a:latin typeface="宋体" pitchFamily="2" charset="-122"/>
              </a:rPr>
              <a:t>4.</a:t>
            </a:r>
            <a:r>
              <a:rPr lang="zh-CN" altLang="zh-CN" sz="3200" dirty="0">
                <a:latin typeface="宋体" pitchFamily="2" charset="-122"/>
              </a:rPr>
              <a:t>如图所示</a:t>
            </a:r>
            <a:r>
              <a:rPr lang="en-US" altLang="zh-CN" sz="3200" dirty="0">
                <a:latin typeface="宋体" pitchFamily="2" charset="-122"/>
              </a:rPr>
              <a:t>,</a:t>
            </a:r>
            <a:r>
              <a:rPr lang="zh-CN" altLang="zh-CN" sz="3200" dirty="0">
                <a:latin typeface="宋体" pitchFamily="2" charset="-122"/>
              </a:rPr>
              <a:t>若电源电压为</a:t>
            </a:r>
            <a:r>
              <a:rPr lang="en-US" altLang="zh-CN" sz="3200" dirty="0">
                <a:latin typeface="宋体" pitchFamily="2" charset="-122"/>
              </a:rPr>
              <a:t>6 V,</a:t>
            </a:r>
            <a:r>
              <a:rPr lang="zh-CN" altLang="zh-CN" sz="3200" dirty="0">
                <a:latin typeface="宋体" pitchFamily="2" charset="-122"/>
              </a:rPr>
              <a:t>电压表的示数为</a:t>
            </a:r>
            <a:r>
              <a:rPr lang="en-US" altLang="zh-CN" sz="3200" dirty="0">
                <a:latin typeface="宋体" pitchFamily="2" charset="-122"/>
              </a:rPr>
              <a:t>3.8 V,</a:t>
            </a:r>
            <a:r>
              <a:rPr lang="zh-CN" altLang="zh-CN" sz="3200" dirty="0">
                <a:latin typeface="宋体" pitchFamily="2" charset="-122"/>
              </a:rPr>
              <a:t>则灯</a:t>
            </a:r>
            <a:r>
              <a:rPr lang="en-US" altLang="zh-CN" sz="3200" dirty="0">
                <a:latin typeface="宋体" pitchFamily="2" charset="-122"/>
              </a:rPr>
              <a:t>L</a:t>
            </a:r>
            <a:r>
              <a:rPr lang="en-US" altLang="zh-CN" sz="3200" baseline="-25000" dirty="0">
                <a:latin typeface="宋体" pitchFamily="2" charset="-122"/>
              </a:rPr>
              <a:t>1</a:t>
            </a:r>
            <a:r>
              <a:rPr lang="zh-CN" altLang="zh-CN" sz="3200" dirty="0">
                <a:latin typeface="宋体" pitchFamily="2" charset="-122"/>
              </a:rPr>
              <a:t>两端的电压</a:t>
            </a:r>
            <a:r>
              <a:rPr lang="en-US" altLang="zh-CN" sz="3200" i="1" dirty="0">
                <a:latin typeface="宋体" pitchFamily="2" charset="-122"/>
              </a:rPr>
              <a:t>U</a:t>
            </a:r>
            <a:r>
              <a:rPr lang="en-US" altLang="zh-CN" sz="3200" baseline="-25000" dirty="0">
                <a:latin typeface="宋体" pitchFamily="2" charset="-122"/>
              </a:rPr>
              <a:t>1</a:t>
            </a:r>
            <a:r>
              <a:rPr lang="en-US" altLang="zh-CN" sz="3200" dirty="0">
                <a:latin typeface="宋体" pitchFamily="2" charset="-122"/>
              </a:rPr>
              <a:t>=</a:t>
            </a:r>
          </a:p>
          <a:p>
            <a:pPr>
              <a:lnSpc>
                <a:spcPts val="4200"/>
              </a:lnSpc>
            </a:pPr>
            <a:r>
              <a:rPr lang="zh-CN" altLang="zh-CN" sz="3200" u="sng" dirty="0">
                <a:latin typeface="宋体" pitchFamily="2" charset="-122"/>
              </a:rPr>
              <a:t>　　　</a:t>
            </a:r>
            <a:r>
              <a:rPr lang="en-US" altLang="zh-CN" sz="3200" dirty="0">
                <a:latin typeface="宋体" pitchFamily="2" charset="-122"/>
              </a:rPr>
              <a:t>V,</a:t>
            </a:r>
            <a:r>
              <a:rPr lang="zh-CN" altLang="zh-CN" sz="3200" dirty="0">
                <a:latin typeface="宋体" pitchFamily="2" charset="-122"/>
              </a:rPr>
              <a:t>灯</a:t>
            </a:r>
            <a:r>
              <a:rPr lang="en-US" altLang="zh-CN" sz="3200" dirty="0">
                <a:latin typeface="宋体" pitchFamily="2" charset="-122"/>
              </a:rPr>
              <a:t>L</a:t>
            </a:r>
            <a:r>
              <a:rPr lang="en-US" altLang="zh-CN" sz="3200" baseline="-25000" dirty="0">
                <a:latin typeface="宋体" pitchFamily="2" charset="-122"/>
              </a:rPr>
              <a:t>2</a:t>
            </a:r>
            <a:r>
              <a:rPr lang="zh-CN" altLang="zh-CN" sz="3200" dirty="0">
                <a:latin typeface="宋体" pitchFamily="2" charset="-122"/>
              </a:rPr>
              <a:t>两端的电压</a:t>
            </a:r>
            <a:r>
              <a:rPr lang="en-US" altLang="zh-CN" sz="3200" i="1" dirty="0">
                <a:latin typeface="宋体" pitchFamily="2" charset="-122"/>
              </a:rPr>
              <a:t>U</a:t>
            </a:r>
            <a:r>
              <a:rPr lang="en-US" altLang="zh-CN" sz="3200" baseline="-25000" dirty="0">
                <a:latin typeface="宋体" pitchFamily="2" charset="-122"/>
              </a:rPr>
              <a:t>2</a:t>
            </a:r>
            <a:r>
              <a:rPr lang="en-US" altLang="zh-CN" sz="3200" dirty="0">
                <a:latin typeface="宋体" pitchFamily="2" charset="-122"/>
              </a:rPr>
              <a:t>=</a:t>
            </a:r>
            <a:r>
              <a:rPr lang="zh-CN" altLang="zh-CN" sz="3200" u="sng" dirty="0">
                <a:latin typeface="宋体" pitchFamily="2" charset="-122"/>
              </a:rPr>
              <a:t>　　　　</a:t>
            </a:r>
            <a:r>
              <a:rPr lang="en-US" altLang="zh-CN" sz="3200" dirty="0">
                <a:latin typeface="宋体" pitchFamily="2" charset="-122"/>
              </a:rPr>
              <a:t>V,</a:t>
            </a:r>
            <a:r>
              <a:rPr lang="zh-CN" altLang="zh-CN" sz="3200" dirty="0">
                <a:latin typeface="宋体" pitchFamily="2" charset="-122"/>
              </a:rPr>
              <a:t>若</a:t>
            </a:r>
            <a:r>
              <a:rPr lang="en-US" altLang="zh-CN" sz="3200" dirty="0">
                <a:latin typeface="宋体" pitchFamily="2" charset="-122"/>
              </a:rPr>
              <a:t>S</a:t>
            </a:r>
            <a:r>
              <a:rPr lang="zh-CN" altLang="zh-CN" sz="3200" dirty="0">
                <a:latin typeface="宋体" pitchFamily="2" charset="-122"/>
              </a:rPr>
              <a:t>断开</a:t>
            </a:r>
            <a:r>
              <a:rPr lang="en-US" altLang="zh-CN" sz="3200" dirty="0">
                <a:latin typeface="宋体" pitchFamily="2" charset="-122"/>
              </a:rPr>
              <a:t>,</a:t>
            </a:r>
            <a:r>
              <a:rPr lang="zh-CN" altLang="zh-CN" sz="3200" dirty="0">
                <a:latin typeface="宋体" pitchFamily="2" charset="-122"/>
              </a:rPr>
              <a:t>电压表的示数为</a:t>
            </a:r>
            <a:r>
              <a:rPr lang="zh-CN" altLang="zh-CN" sz="3200" u="sng" dirty="0">
                <a:latin typeface="宋体" pitchFamily="2" charset="-122"/>
              </a:rPr>
              <a:t>　　　　</a:t>
            </a:r>
            <a:r>
              <a:rPr lang="en-US" altLang="zh-CN" sz="3200" dirty="0">
                <a:latin typeface="宋体" pitchFamily="2" charset="-122"/>
              </a:rPr>
              <a:t>V. </a:t>
            </a:r>
            <a:endParaRPr lang="zh-CN" altLang="zh-CN" sz="3200" dirty="0">
              <a:latin typeface="宋体" pitchFamily="2" charset="-122"/>
            </a:endParaRPr>
          </a:p>
        </p:txBody>
      </p:sp>
      <p:pic>
        <p:nvPicPr>
          <p:cNvPr id="3" name="图片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86446" y="2714620"/>
            <a:ext cx="2894001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142976" y="1357298"/>
            <a:ext cx="863600" cy="5857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3.8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286512" y="1285860"/>
            <a:ext cx="1223962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2.2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072198" y="1857364"/>
            <a:ext cx="647700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755576" y="0"/>
            <a:ext cx="5942652" cy="7078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4000" dirty="0">
                <a:solidFill>
                  <a:srgbClr val="FF0000"/>
                </a:solidFill>
                <a:ea typeface="隶书" pitchFamily="49" charset="-122"/>
              </a:rPr>
              <a:t>一</a:t>
            </a:r>
            <a:r>
              <a:rPr lang="en-US" altLang="zh-CN" sz="4000" dirty="0">
                <a:solidFill>
                  <a:srgbClr val="FF0000"/>
                </a:solidFill>
                <a:ea typeface="隶书" pitchFamily="49" charset="-122"/>
              </a:rPr>
              <a:t> </a:t>
            </a:r>
            <a:r>
              <a:rPr lang="en-US" altLang="zh-CN" sz="4000" dirty="0" smtClean="0">
                <a:solidFill>
                  <a:srgbClr val="FF0000"/>
                </a:solidFill>
                <a:ea typeface="隶书" pitchFamily="49" charset="-122"/>
              </a:rPr>
              <a:t>、</a:t>
            </a:r>
            <a:r>
              <a:rPr lang="zh-CN" altLang="en-US" sz="4000" dirty="0" smtClean="0">
                <a:solidFill>
                  <a:srgbClr val="FF0000"/>
                </a:solidFill>
                <a:ea typeface="隶书" pitchFamily="49" charset="-122"/>
              </a:rPr>
              <a:t>串</a:t>
            </a:r>
            <a:r>
              <a:rPr lang="zh-CN" altLang="en-US" sz="4000" dirty="0">
                <a:solidFill>
                  <a:srgbClr val="FF0000"/>
                </a:solidFill>
                <a:ea typeface="隶书" pitchFamily="49" charset="-122"/>
              </a:rPr>
              <a:t>联电路电压的规律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79512" y="692696"/>
            <a:ext cx="8784976" cy="9541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ea typeface="隶书" pitchFamily="49" charset="-122"/>
              </a:rPr>
              <a:t>（一）实验：</a:t>
            </a:r>
            <a:r>
              <a:rPr lang="zh-CN" altLang="en-US" sz="2800" dirty="0" smtClean="0">
                <a:solidFill>
                  <a:srgbClr val="FF0000"/>
                </a:solidFill>
                <a:ea typeface="隶书" pitchFamily="49" charset="-122"/>
              </a:rPr>
              <a:t>探究</a:t>
            </a:r>
            <a:r>
              <a:rPr lang="zh-CN" altLang="en-US" sz="2800" dirty="0" smtClean="0">
                <a:ea typeface="隶书" pitchFamily="49" charset="-122"/>
              </a:rPr>
              <a:t>串</a:t>
            </a:r>
            <a:r>
              <a:rPr lang="zh-CN" altLang="en-US" sz="2800" dirty="0">
                <a:ea typeface="隶书" pitchFamily="49" charset="-122"/>
              </a:rPr>
              <a:t>联电</a:t>
            </a:r>
            <a:r>
              <a:rPr lang="zh-CN" altLang="en-US" sz="2800" dirty="0" smtClean="0">
                <a:ea typeface="隶书" pitchFamily="49" charset="-122"/>
              </a:rPr>
              <a:t>路中用电器两端的电压与电源两端电</a:t>
            </a:r>
            <a:r>
              <a:rPr lang="zh-CN" altLang="en-US" sz="2800" dirty="0">
                <a:ea typeface="隶书" pitchFamily="49" charset="-122"/>
              </a:rPr>
              <a:t>压的关系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83568" y="1772816"/>
            <a:ext cx="3097213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800" dirty="0" smtClean="0">
                <a:ea typeface="隶书" pitchFamily="49" charset="-122"/>
              </a:rPr>
              <a:t>.</a:t>
            </a:r>
            <a:r>
              <a:rPr lang="zh-CN" altLang="en-US" sz="2800" dirty="0" smtClean="0">
                <a:ea typeface="隶书" pitchFamily="49" charset="-122"/>
              </a:rPr>
              <a:t>提</a:t>
            </a:r>
            <a:r>
              <a:rPr lang="zh-CN" altLang="en-US" sz="2800" dirty="0">
                <a:ea typeface="隶书" pitchFamily="49" charset="-122"/>
              </a:rPr>
              <a:t>出问题：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19138" y="2492375"/>
            <a:ext cx="8424862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dirty="0">
                <a:ea typeface="隶书" pitchFamily="49" charset="-122"/>
              </a:rPr>
              <a:t>串联电路中各部分电路的电压与总电压有什么关系。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755576" y="2996952"/>
            <a:ext cx="3097213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800" dirty="0" smtClean="0">
                <a:ea typeface="隶书" pitchFamily="49" charset="-122"/>
              </a:rPr>
              <a:t>.</a:t>
            </a:r>
            <a:r>
              <a:rPr lang="zh-CN" altLang="en-US" sz="2800" dirty="0" smtClean="0">
                <a:ea typeface="隶书" pitchFamily="49" charset="-122"/>
              </a:rPr>
              <a:t>猜</a:t>
            </a:r>
            <a:r>
              <a:rPr lang="zh-CN" altLang="en-US" sz="2800" dirty="0">
                <a:ea typeface="隶书" pitchFamily="49" charset="-122"/>
              </a:rPr>
              <a:t>想假设：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611188" y="3644900"/>
            <a:ext cx="8821737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>
                <a:ea typeface="隶书" pitchFamily="49" charset="-122"/>
              </a:rPr>
              <a:t>串联电路的总电压与各部分电路的两端电压之和相等。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611188" y="4221163"/>
            <a:ext cx="8424862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>
                <a:ea typeface="隶书" pitchFamily="49" charset="-122"/>
              </a:rPr>
              <a:t>串联电路部分电路两端的电压都相等。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39552" y="5949280"/>
            <a:ext cx="3097213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US" altLang="zh-CN" sz="2800" dirty="0" smtClean="0">
                <a:ea typeface="隶书" pitchFamily="49" charset="-122"/>
              </a:rPr>
              <a:t>.</a:t>
            </a:r>
            <a:r>
              <a:rPr lang="zh-CN" altLang="en-US" sz="2800" b="1" dirty="0" smtClean="0">
                <a:ea typeface="隶书" pitchFamily="49" charset="-122"/>
              </a:rPr>
              <a:t>设</a:t>
            </a:r>
            <a:r>
              <a:rPr lang="zh-CN" altLang="en-US" sz="2800" b="1" dirty="0">
                <a:ea typeface="隶书" pitchFamily="49" charset="-122"/>
              </a:rPr>
              <a:t>计实验：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520" y="494116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1.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实验器材</a:t>
            </a:r>
            <a:r>
              <a:rPr lang="zh-CN" altLang="en-US" dirty="0" smtClean="0"/>
              <a:t>：</a:t>
            </a:r>
            <a:endParaRPr lang="zh-CN" altLang="en-US" dirty="0"/>
          </a:p>
        </p:txBody>
      </p:sp>
      <p:sp>
        <p:nvSpPr>
          <p:cNvPr id="11" name="Rectangle 58"/>
          <p:cNvSpPr>
            <a:spLocks noChangeArrowheads="1"/>
          </p:cNvSpPr>
          <p:nvPr/>
        </p:nvSpPr>
        <p:spPr bwMode="auto">
          <a:xfrm>
            <a:off x="2411760" y="4797152"/>
            <a:ext cx="6400800" cy="1219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电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池组、</a:t>
            </a:r>
            <a:r>
              <a:rPr lang="zh-CN" altLang="en-US" sz="2800" b="1" dirty="0">
                <a:solidFill>
                  <a:srgbClr val="FF3300"/>
                </a:solidFill>
                <a:latin typeface="Times New Roman" pitchFamily="18" charset="0"/>
                <a:ea typeface="幼圆" pitchFamily="1" charset="-122"/>
              </a:rPr>
              <a:t>不同规格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电灯泡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若干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、一个开关、电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压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表</a:t>
            </a:r>
            <a:r>
              <a:rPr lang="en-US" altLang="zh-CN" sz="2800" b="1" dirty="0">
                <a:latin typeface="Times New Roman" pitchFamily="18" charset="0"/>
                <a:ea typeface="幼圆" pitchFamily="1" charset="-122"/>
              </a:rPr>
              <a:t>1</a:t>
            </a:r>
            <a:r>
              <a:rPr lang="zh-CN" altLang="en-US" sz="2800" b="1" dirty="0">
                <a:latin typeface="Times New Roman" pitchFamily="18" charset="0"/>
                <a:ea typeface="幼圆" pitchFamily="1" charset="-122"/>
              </a:rPr>
              <a:t>个、导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线</a:t>
            </a:r>
            <a:r>
              <a:rPr lang="en-US" altLang="zh-CN" sz="2800" b="1" dirty="0" smtClean="0">
                <a:latin typeface="Times New Roman" pitchFamily="18" charset="0"/>
                <a:ea typeface="幼圆" pitchFamily="1" charset="-122"/>
              </a:rPr>
              <a:t>6</a:t>
            </a:r>
            <a:r>
              <a:rPr lang="zh-CN" altLang="en-US" sz="2800" b="1" dirty="0" smtClean="0">
                <a:latin typeface="Times New Roman" pitchFamily="18" charset="0"/>
                <a:ea typeface="幼圆" pitchFamily="1" charset="-122"/>
              </a:rPr>
              <a:t>根</a:t>
            </a:r>
            <a:endParaRPr lang="zh-CN" altLang="en-US" sz="2800" b="1" dirty="0">
              <a:latin typeface="Times New Roman" pitchFamily="18" charset="0"/>
              <a:ea typeface="幼圆" pitchFamily="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utoUpdateAnimBg="0"/>
      <p:bldP spid="12292" grpId="0" autoUpdateAnimBg="0"/>
      <p:bldP spid="12293" grpId="0" autoUpdateAnimBg="0"/>
      <p:bldP spid="12294" grpId="0" autoUpdateAnimBg="0"/>
      <p:bldP spid="12295" grpId="0" autoUpdateAnimBg="0"/>
      <p:bldP spid="12296" grpId="0" autoUpdateAnimBg="0"/>
      <p:bldP spid="12297" grpId="0" autoUpdateAnimBg="0"/>
      <p:bldP spid="10" grpId="0"/>
      <p:bldP spid="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0"/>
          <p:cNvSpPr txBox="1">
            <a:spLocks noChangeArrowheads="1"/>
          </p:cNvSpPr>
          <p:nvPr/>
        </p:nvSpPr>
        <p:spPr bwMode="auto">
          <a:xfrm>
            <a:off x="611188" y="4652963"/>
            <a:ext cx="8001000" cy="1281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200" dirty="0">
                <a:solidFill>
                  <a:srgbClr val="0000FF"/>
                </a:solidFill>
              </a:rPr>
              <a:t>换上另外两个小灯泡</a:t>
            </a:r>
            <a:r>
              <a:rPr lang="en-US" altLang="zh-CN" sz="3200" dirty="0">
                <a:solidFill>
                  <a:srgbClr val="0000FF"/>
                </a:solidFill>
              </a:rPr>
              <a:t>L1</a:t>
            </a:r>
            <a:r>
              <a:rPr lang="zh-CN" altLang="en-US" sz="3200" dirty="0">
                <a:solidFill>
                  <a:srgbClr val="0000FF"/>
                </a:solidFill>
              </a:rPr>
              <a:t>、</a:t>
            </a:r>
            <a:r>
              <a:rPr lang="en-US" altLang="zh-CN" sz="3200" dirty="0">
                <a:solidFill>
                  <a:srgbClr val="0000FF"/>
                </a:solidFill>
              </a:rPr>
              <a:t>L2</a:t>
            </a:r>
            <a:r>
              <a:rPr lang="zh-CN" altLang="en-US" sz="3200" dirty="0">
                <a:solidFill>
                  <a:srgbClr val="0000FF"/>
                </a:solidFill>
              </a:rPr>
              <a:t>，</a:t>
            </a:r>
          </a:p>
          <a:p>
            <a:r>
              <a:rPr lang="zh-CN" altLang="en-US" sz="3200" dirty="0">
                <a:solidFill>
                  <a:srgbClr val="0000FF"/>
                </a:solidFill>
              </a:rPr>
              <a:t>再次测量，看看是否有相同的关系。</a:t>
            </a:r>
          </a:p>
          <a:p>
            <a:endParaRPr lang="zh-CN" altLang="en-US" dirty="0"/>
          </a:p>
        </p:txBody>
      </p:sp>
      <p:sp>
        <p:nvSpPr>
          <p:cNvPr id="9219" name="Text Box 11"/>
          <p:cNvSpPr txBox="1">
            <a:spLocks noChangeArrowheads="1"/>
          </p:cNvSpPr>
          <p:nvPr/>
        </p:nvSpPr>
        <p:spPr bwMode="auto">
          <a:xfrm>
            <a:off x="1116013" y="1125538"/>
            <a:ext cx="6335712" cy="12303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dirty="0">
                <a:solidFill>
                  <a:srgbClr val="0000FF"/>
                </a:solidFill>
              </a:rPr>
              <a:t>请同学们根据下图，分别画出测量</a:t>
            </a:r>
            <a:r>
              <a:rPr lang="en-US" altLang="zh-CN" sz="2800" dirty="0">
                <a:solidFill>
                  <a:srgbClr val="0000FF"/>
                </a:solidFill>
              </a:rPr>
              <a:t>AB</a:t>
            </a:r>
            <a:r>
              <a:rPr lang="zh-CN" altLang="en-US" sz="2800" dirty="0">
                <a:solidFill>
                  <a:srgbClr val="0000FF"/>
                </a:solidFill>
              </a:rPr>
              <a:t>、</a:t>
            </a:r>
            <a:r>
              <a:rPr lang="en-US" altLang="zh-CN" sz="2800" dirty="0">
                <a:solidFill>
                  <a:srgbClr val="0000FF"/>
                </a:solidFill>
              </a:rPr>
              <a:t>BC</a:t>
            </a:r>
            <a:r>
              <a:rPr lang="zh-CN" altLang="en-US" sz="2800" dirty="0">
                <a:solidFill>
                  <a:srgbClr val="0000FF"/>
                </a:solidFill>
              </a:rPr>
              <a:t>、</a:t>
            </a:r>
            <a:r>
              <a:rPr lang="en-US" altLang="zh-CN" sz="2800" dirty="0">
                <a:solidFill>
                  <a:srgbClr val="0000FF"/>
                </a:solidFill>
              </a:rPr>
              <a:t>AC</a:t>
            </a:r>
            <a:r>
              <a:rPr lang="zh-CN" altLang="en-US" sz="2800" dirty="0">
                <a:solidFill>
                  <a:srgbClr val="0000FF"/>
                </a:solidFill>
              </a:rPr>
              <a:t>间的电压的电路图</a:t>
            </a:r>
            <a:r>
              <a:rPr lang="zh-CN" altLang="en-US" dirty="0">
                <a:solidFill>
                  <a:srgbClr val="0000FF"/>
                </a:solidFill>
              </a:rPr>
              <a:t>。</a:t>
            </a:r>
          </a:p>
          <a:p>
            <a:endParaRPr lang="zh-CN" altLang="en-US" dirty="0"/>
          </a:p>
        </p:txBody>
      </p:sp>
      <p:sp>
        <p:nvSpPr>
          <p:cNvPr id="9220" name="Text Box 12"/>
          <p:cNvSpPr txBox="1">
            <a:spLocks noChangeArrowheads="1"/>
          </p:cNvSpPr>
          <p:nvPr/>
        </p:nvSpPr>
        <p:spPr bwMode="auto">
          <a:xfrm>
            <a:off x="4283968" y="260648"/>
            <a:ext cx="1808162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</a:rPr>
              <a:t>设计实验</a:t>
            </a: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1255713" y="2582863"/>
            <a:ext cx="0" cy="1447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1258888" y="4005263"/>
            <a:ext cx="3810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3" name="Line 10"/>
          <p:cNvSpPr>
            <a:spLocks noChangeShapeType="1"/>
          </p:cNvSpPr>
          <p:nvPr/>
        </p:nvSpPr>
        <p:spPr bwMode="auto">
          <a:xfrm flipV="1">
            <a:off x="3998913" y="2368550"/>
            <a:ext cx="446087" cy="1952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4" name="Line 13"/>
          <p:cNvSpPr>
            <a:spLocks noChangeShapeType="1"/>
          </p:cNvSpPr>
          <p:nvPr/>
        </p:nvSpPr>
        <p:spPr bwMode="auto">
          <a:xfrm>
            <a:off x="2474913" y="2511425"/>
            <a:ext cx="4762" cy="328613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5" name="Line 14"/>
          <p:cNvSpPr>
            <a:spLocks noChangeShapeType="1"/>
          </p:cNvSpPr>
          <p:nvPr/>
        </p:nvSpPr>
        <p:spPr bwMode="auto">
          <a:xfrm>
            <a:off x="2624138" y="2368550"/>
            <a:ext cx="0" cy="5746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6" name="Line 15"/>
          <p:cNvSpPr>
            <a:spLocks noChangeShapeType="1"/>
          </p:cNvSpPr>
          <p:nvPr/>
        </p:nvSpPr>
        <p:spPr bwMode="auto">
          <a:xfrm>
            <a:off x="2627313" y="2627313"/>
            <a:ext cx="1295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7" name="Line 16"/>
          <p:cNvSpPr>
            <a:spLocks noChangeShapeType="1"/>
          </p:cNvSpPr>
          <p:nvPr/>
        </p:nvSpPr>
        <p:spPr bwMode="auto">
          <a:xfrm>
            <a:off x="4227513" y="2627313"/>
            <a:ext cx="838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8" name="Line 17"/>
          <p:cNvSpPr>
            <a:spLocks noChangeShapeType="1"/>
          </p:cNvSpPr>
          <p:nvPr/>
        </p:nvSpPr>
        <p:spPr bwMode="auto">
          <a:xfrm flipV="1">
            <a:off x="5065712" y="2643182"/>
            <a:ext cx="6353" cy="13763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9" name="AutoShape 18"/>
          <p:cNvSpPr>
            <a:spLocks noChangeArrowheads="1"/>
          </p:cNvSpPr>
          <p:nvPr/>
        </p:nvSpPr>
        <p:spPr bwMode="auto">
          <a:xfrm>
            <a:off x="1941513" y="3632200"/>
            <a:ext cx="685800" cy="685800"/>
          </a:xfrm>
          <a:prstGeom prst="flowChartSummingJunction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30" name="Text Box 49"/>
          <p:cNvSpPr txBox="1">
            <a:spLocks noChangeArrowheads="1"/>
          </p:cNvSpPr>
          <p:nvPr/>
        </p:nvSpPr>
        <p:spPr bwMode="auto">
          <a:xfrm>
            <a:off x="1403350" y="3475038"/>
            <a:ext cx="647700" cy="7016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 marL="342900" indent="-342900"/>
            <a:r>
              <a:rPr lang="en-US" altLang="zh-CN">
                <a:solidFill>
                  <a:srgbClr val="000099"/>
                </a:solidFill>
              </a:rPr>
              <a:t>A</a:t>
            </a:r>
          </a:p>
        </p:txBody>
      </p:sp>
      <p:sp>
        <p:nvSpPr>
          <p:cNvPr id="9231" name="Text Box 50"/>
          <p:cNvSpPr txBox="1">
            <a:spLocks noChangeArrowheads="1"/>
          </p:cNvSpPr>
          <p:nvPr/>
        </p:nvSpPr>
        <p:spPr bwMode="auto">
          <a:xfrm>
            <a:off x="3092450" y="3467100"/>
            <a:ext cx="647700" cy="7016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 marL="342900" indent="-342900"/>
            <a:r>
              <a:rPr lang="en-US" altLang="zh-CN">
                <a:solidFill>
                  <a:srgbClr val="000099"/>
                </a:solidFill>
              </a:rPr>
              <a:t>B</a:t>
            </a:r>
          </a:p>
        </p:txBody>
      </p:sp>
      <p:sp>
        <p:nvSpPr>
          <p:cNvPr id="9232" name="Text Box 51"/>
          <p:cNvSpPr txBox="1">
            <a:spLocks noChangeArrowheads="1"/>
          </p:cNvSpPr>
          <p:nvPr/>
        </p:nvSpPr>
        <p:spPr bwMode="auto">
          <a:xfrm>
            <a:off x="4572000" y="3422650"/>
            <a:ext cx="647700" cy="7016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 marL="342900" indent="-342900"/>
            <a:r>
              <a:rPr lang="en-US" altLang="zh-CN">
                <a:solidFill>
                  <a:srgbClr val="000099"/>
                </a:solidFill>
              </a:rPr>
              <a:t>C</a:t>
            </a:r>
          </a:p>
        </p:txBody>
      </p:sp>
      <p:sp>
        <p:nvSpPr>
          <p:cNvPr id="9233" name="Line 28"/>
          <p:cNvSpPr>
            <a:spLocks noChangeShapeType="1"/>
          </p:cNvSpPr>
          <p:nvPr/>
        </p:nvSpPr>
        <p:spPr bwMode="auto">
          <a:xfrm>
            <a:off x="1241425" y="2617788"/>
            <a:ext cx="1219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34" name="Oval 9"/>
          <p:cNvSpPr>
            <a:spLocks noChangeArrowheads="1"/>
          </p:cNvSpPr>
          <p:nvPr/>
        </p:nvSpPr>
        <p:spPr bwMode="auto">
          <a:xfrm>
            <a:off x="3924300" y="2520950"/>
            <a:ext cx="128588" cy="14605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35" name="AutoShape 19"/>
          <p:cNvSpPr>
            <a:spLocks noChangeArrowheads="1"/>
          </p:cNvSpPr>
          <p:nvPr/>
        </p:nvSpPr>
        <p:spPr bwMode="auto">
          <a:xfrm>
            <a:off x="3708400" y="3651250"/>
            <a:ext cx="685800" cy="685800"/>
          </a:xfrm>
          <a:prstGeom prst="flowChartSummingJunction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1979613" y="3068638"/>
            <a:ext cx="647700" cy="530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/>
          <a:lstStyle/>
          <a:p>
            <a:pPr algn="just" eaLnBrk="0" hangingPunct="0">
              <a:defRPr/>
            </a:pPr>
            <a:r>
              <a:rPr lang="en-US" altLang="zh-CN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黑体" pitchFamily="2" charset="-122"/>
              </a:rPr>
              <a:t>L</a:t>
            </a:r>
            <a:r>
              <a:rPr lang="en-US" altLang="zh-CN" sz="3200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黑体" pitchFamily="2" charset="-122"/>
              </a:rPr>
              <a:t>2</a:t>
            </a: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3635375" y="3175000"/>
            <a:ext cx="76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/>
          <a:lstStyle/>
          <a:p>
            <a:pPr algn="just" eaLnBrk="0" hangingPunct="0">
              <a:defRPr/>
            </a:pPr>
            <a:r>
              <a:rPr lang="en-US" altLang="zh-CN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黑体" pitchFamily="2" charset="-122"/>
              </a:rPr>
              <a:t>L</a:t>
            </a:r>
            <a:r>
              <a:rPr lang="en-US" altLang="zh-CN" sz="3200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黑体" pitchFamily="2" charset="-122"/>
              </a:rPr>
              <a:t>1</a:t>
            </a:r>
          </a:p>
        </p:txBody>
      </p:sp>
      <p:sp>
        <p:nvSpPr>
          <p:cNvPr id="9238" name="Oval 27"/>
          <p:cNvSpPr>
            <a:spLocks noChangeArrowheads="1"/>
          </p:cNvSpPr>
          <p:nvPr/>
        </p:nvSpPr>
        <p:spPr bwMode="auto">
          <a:xfrm>
            <a:off x="1331913" y="391478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Oval 27"/>
          <p:cNvSpPr>
            <a:spLocks noChangeArrowheads="1"/>
          </p:cNvSpPr>
          <p:nvPr/>
        </p:nvSpPr>
        <p:spPr bwMode="auto">
          <a:xfrm>
            <a:off x="4643438" y="3929066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" name="Oval 27"/>
          <p:cNvSpPr>
            <a:spLocks noChangeArrowheads="1"/>
          </p:cNvSpPr>
          <p:nvPr/>
        </p:nvSpPr>
        <p:spPr bwMode="auto">
          <a:xfrm>
            <a:off x="3143240" y="391478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1043608" y="260648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2.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实验电路图：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/>
      <p:bldP spid="9222" grpId="0" animBg="1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 descr="C:\Documents and Settings\Administrator\Application Data\Tencent\Users\1176771260\QQ\WinTemp\RichOle\Q(K%GO@7~B(9A[9]B2D9~E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857628"/>
            <a:ext cx="3095625" cy="1733550"/>
          </a:xfrm>
          <a:prstGeom prst="rect">
            <a:avLst/>
          </a:prstGeom>
          <a:noFill/>
        </p:spPr>
      </p:pic>
      <p:pic>
        <p:nvPicPr>
          <p:cNvPr id="16386" name="Picture 2" descr="C:\Documents and Settings\Administrator\Application Data\Tencent\Users\1176771260\QQ\WinTemp\RichOle\R9E]YM2@VWL7~FCGHPOVLY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3857628"/>
            <a:ext cx="3009900" cy="1847850"/>
          </a:xfrm>
          <a:prstGeom prst="rect">
            <a:avLst/>
          </a:prstGeom>
          <a:noFill/>
        </p:spPr>
      </p:pic>
      <p:pic>
        <p:nvPicPr>
          <p:cNvPr id="16387" name="Picture 3" descr="C:\Documents and Settings\Administrator\Application Data\Tencent\Users\1176771260\QQ\WinTemp\RichOle\S9~DRX}5@XEN26T(B5LGCMB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1571612"/>
            <a:ext cx="2943225" cy="1724025"/>
          </a:xfrm>
          <a:prstGeom prst="rect">
            <a:avLst/>
          </a:prstGeom>
          <a:noFill/>
        </p:spPr>
      </p:pic>
      <p:pic>
        <p:nvPicPr>
          <p:cNvPr id="16388" name="Picture 4" descr="C:\Documents and Settings\Administrator\Application Data\Tencent\Users\1176771260\QQ\WinTemp\RichOle\3F({PN`B6E~UK1)O7RI{O}X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1643050"/>
            <a:ext cx="3190875" cy="162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611560" y="188640"/>
            <a:ext cx="8001000" cy="1219200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zh-CN" altLang="en-US" sz="3600" b="1" dirty="0" smtClean="0">
                <a:solidFill>
                  <a:srgbClr val="FF0000"/>
                </a:solidFill>
              </a:rPr>
              <a:t>进行试验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0000FF"/>
                </a:solidFill>
              </a:rPr>
              <a:t>   </a:t>
            </a:r>
            <a:r>
              <a:rPr lang="zh-CN" altLang="en-US" sz="2800" dirty="0" smtClean="0">
                <a:solidFill>
                  <a:srgbClr val="0000FF"/>
                </a:solidFill>
              </a:rPr>
              <a:t>两个灯泡串联的实验记录</a:t>
            </a:r>
          </a:p>
        </p:txBody>
      </p:sp>
      <p:graphicFrame>
        <p:nvGraphicFramePr>
          <p:cNvPr id="1741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323528" y="1412776"/>
          <a:ext cx="8382000" cy="1981200"/>
        </p:xfrm>
        <a:graphic>
          <a:graphicData uri="http://schemas.openxmlformats.org/drawingml/2006/table">
            <a:tbl>
              <a:tblPr/>
              <a:tblGrid>
                <a:gridCol w="765175"/>
                <a:gridCol w="981075"/>
                <a:gridCol w="2292350"/>
                <a:gridCol w="2205038"/>
                <a:gridCol w="2138362"/>
              </a:tblGrid>
              <a:tr h="8382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观测对象</a:t>
                      </a:r>
                      <a:endParaRPr kumimoji="0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L</a:t>
                      </a:r>
                      <a:r>
                        <a:rPr lang="en-US" altLang="zh-CN" baseline="-25000" dirty="0" smtClean="0">
                          <a:solidFill>
                            <a:srgbClr val="0066FF"/>
                          </a:solidFill>
                        </a:rPr>
                        <a:t>1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两端的电压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lang="en-US" altLang="zh-CN" baseline="-25000" dirty="0" smtClean="0">
                          <a:solidFill>
                            <a:srgbClr val="0066FF"/>
                          </a:solidFill>
                        </a:rPr>
                        <a:t>1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/v</a:t>
                      </a:r>
                      <a:endParaRPr kumimoji="0" lang="en-US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L</a:t>
                      </a:r>
                      <a:r>
                        <a:rPr kumimoji="0" lang="en-US" altLang="zh-CN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两端的电压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</a:t>
                      </a:r>
                      <a:r>
                        <a:rPr kumimoji="0" lang="en-US" altLang="zh-CN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/v</a:t>
                      </a:r>
                      <a:endParaRPr kumimoji="0" lang="en-US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L</a:t>
                      </a:r>
                      <a:r>
                        <a:rPr kumimoji="0" lang="en-US" altLang="zh-CN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、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L</a:t>
                      </a:r>
                      <a:r>
                        <a:rPr kumimoji="0" lang="en-US" altLang="zh-CN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串联两端的总电压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U/v</a:t>
                      </a:r>
                      <a:endParaRPr kumimoji="0" lang="en-US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  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测量结果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第一次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ranklin Gothic Book"/>
                          <a:ea typeface="宋体" pitchFamily="2" charset="-122"/>
                        </a:rPr>
                        <a:t>1.4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ranklin Gothic Book"/>
                          <a:ea typeface="宋体" pitchFamily="2" charset="-122"/>
                        </a:rPr>
                        <a:t>3.1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ranklin Gothic Book"/>
                          <a:ea typeface="宋体" pitchFamily="2" charset="-122"/>
                        </a:rPr>
                        <a:t>4.5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第二次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ranklin Gothic Book"/>
                          <a:ea typeface="宋体" pitchFamily="2" charset="-122"/>
                        </a:rPr>
                        <a:t>1.2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ranklin Gothic Book"/>
                          <a:ea typeface="宋体" pitchFamily="2" charset="-122"/>
                        </a:rPr>
                        <a:t>1.8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ranklin Gothic Book"/>
                          <a:ea typeface="宋体" pitchFamily="2" charset="-122"/>
                        </a:rPr>
                        <a:t>3.0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ranklin Gothic Book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35" name="Rectangle 27"/>
          <p:cNvSpPr>
            <a:spLocks noChangeArrowheads="1"/>
          </p:cNvSpPr>
          <p:nvPr/>
        </p:nvSpPr>
        <p:spPr bwMode="auto">
          <a:xfrm>
            <a:off x="251520" y="3573016"/>
            <a:ext cx="8892480" cy="234525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zh-CN" altLang="en-US" sz="3600" dirty="0">
                <a:solidFill>
                  <a:srgbClr val="0000FF"/>
                </a:solidFill>
              </a:rPr>
              <a:t>分析论</a:t>
            </a:r>
            <a:r>
              <a:rPr lang="zh-CN" altLang="en-US" sz="3600" dirty="0" smtClean="0">
                <a:solidFill>
                  <a:srgbClr val="0000FF"/>
                </a:solidFill>
              </a:rPr>
              <a:t>证</a:t>
            </a:r>
            <a:endParaRPr lang="en-US" altLang="zh-CN" sz="3600" dirty="0" smtClean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zh-CN" sz="3600" b="1" dirty="0" smtClean="0">
                <a:solidFill>
                  <a:srgbClr val="FF0000"/>
                </a:solidFill>
              </a:rPr>
              <a:t>3</a:t>
            </a:r>
            <a:r>
              <a:rPr lang="en-US" altLang="zh-CN" sz="3600" b="1" dirty="0" smtClean="0">
                <a:solidFill>
                  <a:srgbClr val="0033CC"/>
                </a:solidFill>
              </a:rPr>
              <a:t>.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串联电路的电压</a:t>
            </a:r>
            <a:r>
              <a:rPr lang="zh-CN" altLang="en-US" sz="3600" b="1" dirty="0" smtClean="0">
                <a:solidFill>
                  <a:srgbClr val="FF3300"/>
                </a:solidFill>
              </a:rPr>
              <a:t>规律</a:t>
            </a:r>
            <a:endParaRPr lang="zh-CN" altLang="en-US" sz="3600" b="1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</a:pPr>
            <a:r>
              <a:rPr lang="zh-CN" altLang="en-US" sz="2800" dirty="0">
                <a:solidFill>
                  <a:srgbClr val="0000FF"/>
                </a:solidFill>
              </a:rPr>
              <a:t> </a:t>
            </a:r>
            <a:r>
              <a:rPr lang="zh-CN" altLang="en-US" sz="2800" dirty="0" smtClean="0">
                <a:solidFill>
                  <a:srgbClr val="0000FF"/>
                </a:solidFill>
              </a:rPr>
              <a:t>（结论）：</a:t>
            </a:r>
            <a:r>
              <a:rPr lang="zh-CN" altLang="en-US" sz="2800" b="1" dirty="0"/>
              <a:t>串联电路两端的总电压等于各部分电路两端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</a:pPr>
            <a:r>
              <a:rPr lang="zh-CN" altLang="en-US" sz="2800" b="1" dirty="0"/>
              <a:t>               的电压之和，即  </a:t>
            </a:r>
            <a:r>
              <a:rPr lang="en-US" altLang="zh-CN" sz="2800" b="1" dirty="0"/>
              <a:t>U</a:t>
            </a:r>
            <a:r>
              <a:rPr lang="zh-CN" altLang="en-US" sz="2800" b="1" dirty="0" smtClean="0"/>
              <a:t>＝</a:t>
            </a:r>
            <a:r>
              <a:rPr lang="en-US" altLang="zh-CN" sz="2800" b="1" dirty="0" smtClean="0"/>
              <a:t> U</a:t>
            </a:r>
            <a:r>
              <a:rPr lang="en-US" altLang="zh-CN" sz="2800" b="1" baseline="-25000" dirty="0" smtClean="0"/>
              <a:t>1 </a:t>
            </a:r>
            <a:r>
              <a:rPr lang="zh-CN" altLang="en-US" sz="2800" b="1" dirty="0" smtClean="0"/>
              <a:t>＋</a:t>
            </a:r>
            <a:r>
              <a:rPr lang="en-US" altLang="zh-CN" sz="2800" b="1" dirty="0" smtClean="0"/>
              <a:t> U</a:t>
            </a:r>
            <a:r>
              <a:rPr lang="en-US" altLang="zh-CN" sz="2800" b="1" baseline="-25000" dirty="0" smtClean="0"/>
              <a:t>2</a:t>
            </a:r>
            <a:endParaRPr lang="en-US" altLang="zh-C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539552" y="1340768"/>
            <a:ext cx="8243887" cy="47089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 smtClean="0">
                <a:ea typeface="隶书" pitchFamily="49" charset="-122"/>
              </a:rPr>
              <a:t>（</a:t>
            </a:r>
            <a:r>
              <a:rPr lang="en-US" altLang="zh-CN" sz="4000" b="1" dirty="0" smtClean="0">
                <a:ea typeface="隶书" pitchFamily="49" charset="-122"/>
              </a:rPr>
              <a:t>1</a:t>
            </a:r>
            <a:r>
              <a:rPr lang="zh-CN" altLang="en-US" sz="4000" b="1" dirty="0" smtClean="0">
                <a:ea typeface="隶书" pitchFamily="49" charset="-122"/>
              </a:rPr>
              <a:t>）</a:t>
            </a:r>
            <a:r>
              <a:rPr lang="en-US" altLang="zh-CN" sz="4000" b="1" dirty="0" smtClean="0">
                <a:ea typeface="隶书" pitchFamily="49" charset="-122"/>
              </a:rPr>
              <a:t>.</a:t>
            </a:r>
            <a:r>
              <a:rPr lang="zh-CN" altLang="en-US" sz="4000" b="1" dirty="0" smtClean="0">
                <a:ea typeface="隶书" pitchFamily="49" charset="-122"/>
              </a:rPr>
              <a:t>接线时，开关要断开。</a:t>
            </a:r>
          </a:p>
          <a:p>
            <a:pPr>
              <a:spcBef>
                <a:spcPct val="50000"/>
              </a:spcBef>
            </a:pPr>
            <a:r>
              <a:rPr lang="zh-CN" altLang="en-US" sz="4000" dirty="0" smtClean="0">
                <a:ea typeface="隶书" pitchFamily="49" charset="-122"/>
              </a:rPr>
              <a:t>（</a:t>
            </a:r>
            <a:r>
              <a:rPr lang="en-US" altLang="zh-CN" sz="4000" dirty="0" smtClean="0">
                <a:ea typeface="隶书" pitchFamily="49" charset="-122"/>
              </a:rPr>
              <a:t>2</a:t>
            </a:r>
            <a:r>
              <a:rPr lang="zh-CN" altLang="en-US" sz="4000" dirty="0" smtClean="0">
                <a:ea typeface="隶书" pitchFamily="49" charset="-122"/>
              </a:rPr>
              <a:t>）</a:t>
            </a:r>
            <a:r>
              <a:rPr lang="en-US" altLang="zh-CN" sz="4000" dirty="0" smtClean="0">
                <a:ea typeface="隶书" pitchFamily="49" charset="-122"/>
              </a:rPr>
              <a:t>.</a:t>
            </a:r>
            <a:r>
              <a:rPr lang="zh-CN" altLang="en-US" sz="4000" b="1" dirty="0" smtClean="0">
                <a:ea typeface="隶书" pitchFamily="49" charset="-122"/>
              </a:rPr>
              <a:t>串联分压，一般情况下导线两端几乎为零。</a:t>
            </a:r>
            <a:endParaRPr lang="zh-CN" altLang="en-US" sz="4000" b="1" dirty="0">
              <a:ea typeface="隶书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 b="1" dirty="0">
                <a:ea typeface="隶书" pitchFamily="49" charset="-122"/>
              </a:rPr>
              <a:t> </a:t>
            </a:r>
            <a:r>
              <a:rPr lang="zh-CN" altLang="en-US" sz="4000" b="1" dirty="0" smtClean="0">
                <a:ea typeface="隶书" pitchFamily="49" charset="-122"/>
              </a:rPr>
              <a:t>（</a:t>
            </a:r>
            <a:r>
              <a:rPr lang="en-US" altLang="zh-CN" sz="4000" b="1" dirty="0" smtClean="0">
                <a:ea typeface="隶书" pitchFamily="49" charset="-122"/>
              </a:rPr>
              <a:t>3</a:t>
            </a:r>
            <a:r>
              <a:rPr lang="zh-CN" altLang="en-US" sz="4000" b="1" dirty="0" smtClean="0">
                <a:ea typeface="隶书" pitchFamily="49" charset="-122"/>
              </a:rPr>
              <a:t>）</a:t>
            </a:r>
            <a:r>
              <a:rPr lang="en-US" altLang="zh-CN" sz="4000" b="1" dirty="0" smtClean="0">
                <a:ea typeface="隶书" pitchFamily="49" charset="-122"/>
              </a:rPr>
              <a:t>.</a:t>
            </a:r>
            <a:r>
              <a:rPr lang="zh-CN" altLang="en-US" sz="4000" b="1" dirty="0" smtClean="0">
                <a:ea typeface="隶书" pitchFamily="49" charset="-122"/>
              </a:rPr>
              <a:t>串联用电器规格相同，它们两端分得的电压相等。</a:t>
            </a:r>
            <a:endParaRPr lang="zh-CN" altLang="en-US" sz="4000" b="1" dirty="0">
              <a:ea typeface="隶书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 b="1" dirty="0">
                <a:ea typeface="隶书" pitchFamily="49" charset="-122"/>
              </a:rPr>
              <a:t> 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971600" y="332656"/>
            <a:ext cx="1860550" cy="76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  <a:ea typeface="隶书" pitchFamily="49" charset="-122"/>
              </a:rPr>
              <a:t>注意</a:t>
            </a:r>
            <a:r>
              <a:rPr lang="zh-CN" altLang="en-US" sz="4400" dirty="0">
                <a:solidFill>
                  <a:srgbClr val="FF0000"/>
                </a:solidFill>
              </a:rPr>
              <a:t>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 idx="4294967295"/>
          </p:nvPr>
        </p:nvSpPr>
        <p:spPr>
          <a:xfrm>
            <a:off x="899593" y="0"/>
            <a:ext cx="3600400" cy="777875"/>
          </a:xfrm>
          <a:prstGeom prst="rect">
            <a:avLst/>
          </a:prstGeom>
        </p:spPr>
        <p:txBody>
          <a:bodyPr/>
          <a:lstStyle/>
          <a:p>
            <a:pPr algn="l" eaLnBrk="1" hangingPunct="1"/>
            <a:r>
              <a:rPr lang="zh-CN" sz="4000" b="1" dirty="0" smtClean="0"/>
              <a:t>想想做做</a:t>
            </a:r>
          </a:p>
        </p:txBody>
      </p:sp>
      <p:sp>
        <p:nvSpPr>
          <p:cNvPr id="9219" name="内容占位符 4"/>
          <p:cNvSpPr>
            <a:spLocks noGrp="1"/>
          </p:cNvSpPr>
          <p:nvPr>
            <p:ph idx="4294967295"/>
          </p:nvPr>
        </p:nvSpPr>
        <p:spPr>
          <a:xfrm>
            <a:off x="179512" y="692696"/>
            <a:ext cx="8712968" cy="511175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CN" sz="2800" b="1" dirty="0" smtClean="0">
                <a:latin typeface="Arial" charset="0"/>
              </a:rPr>
              <a:t>在实验中我们使用的是几节电池串联，那么串联后的总电压与各电池的电压有什么关系呢？通过实验来探究。</a:t>
            </a:r>
            <a:r>
              <a:rPr lang="zh-CN" altLang="en-US" sz="2800" b="1" dirty="0" smtClean="0">
                <a:latin typeface="Arial" charset="0"/>
              </a:rPr>
              <a:t>将各个电池并联起来呢？</a:t>
            </a:r>
            <a:endParaRPr lang="zh-CN" sz="2800" b="1" dirty="0" smtClean="0">
              <a:latin typeface="Arial" charset="0"/>
            </a:endParaRPr>
          </a:p>
          <a:p>
            <a:pPr eaLnBrk="1" hangingPunct="1">
              <a:lnSpc>
                <a:spcPct val="150000"/>
              </a:lnSpc>
            </a:pPr>
            <a:endParaRPr lang="zh-CN" altLang="zh-CN" sz="2800" b="1" dirty="0" smtClean="0">
              <a:latin typeface="Arial" charset="0"/>
            </a:endParaRP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0" y="2584450"/>
            <a:ext cx="18415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zh-CN" altLang="zh-CN"/>
          </a:p>
        </p:txBody>
      </p:sp>
      <p:sp>
        <p:nvSpPr>
          <p:cNvPr id="9221" name="Rectangle 8"/>
          <p:cNvSpPr>
            <a:spLocks noChangeArrowheads="1"/>
          </p:cNvSpPr>
          <p:nvPr/>
        </p:nvSpPr>
        <p:spPr bwMode="auto">
          <a:xfrm>
            <a:off x="0" y="2574925"/>
            <a:ext cx="18415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zh-CN" altLang="zh-CN"/>
          </a:p>
        </p:txBody>
      </p:sp>
      <p:pic>
        <p:nvPicPr>
          <p:cNvPr id="9222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492896"/>
            <a:ext cx="6315075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51520" y="4509120"/>
            <a:ext cx="87129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4.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串联电池组两端的电压等于每节电池两端电     压之和；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r>
              <a:rPr lang="zh-CN" altLang="en-US" sz="3200" b="1" dirty="0" smtClean="0">
                <a:solidFill>
                  <a:srgbClr val="FF0000"/>
                </a:solidFill>
              </a:rPr>
              <a:t>并联电池组两端的电压等于每节电池两端的电压。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857364"/>
            <a:ext cx="23431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Rectangle 4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39552" y="2276872"/>
            <a:ext cx="4038600" cy="411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b"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zh-CN" altLang="en-US" dirty="0" smtClean="0"/>
              <a:t>     把两个灯泡</a:t>
            </a:r>
            <a:r>
              <a:rPr lang="en-US" altLang="zh-CN" b="1" dirty="0" smtClean="0">
                <a:solidFill>
                  <a:schemeClr val="bg1"/>
                </a:solidFill>
                <a:latin typeface="Arial" charset="0"/>
                <a:ea typeface="宋体" pitchFamily="2" charset="-122"/>
              </a:rPr>
              <a:t>L</a:t>
            </a:r>
            <a:r>
              <a:rPr lang="en-US" altLang="zh-CN" b="1" baseline="-25000" dirty="0" smtClean="0">
                <a:solidFill>
                  <a:schemeClr val="bg1"/>
                </a:solidFill>
                <a:latin typeface="Arial" charset="0"/>
                <a:ea typeface="宋体" pitchFamily="2" charset="-122"/>
              </a:rPr>
              <a:t>1</a:t>
            </a:r>
            <a:r>
              <a:rPr lang="zh-CN" altLang="en-US" dirty="0" smtClean="0">
                <a:solidFill>
                  <a:schemeClr val="bg1"/>
                </a:solidFill>
              </a:rPr>
              <a:t>和</a:t>
            </a:r>
            <a:r>
              <a:rPr lang="en-US" altLang="zh-CN" b="1" dirty="0" smtClean="0">
                <a:solidFill>
                  <a:schemeClr val="bg1"/>
                </a:solidFill>
                <a:latin typeface="Arial" charset="0"/>
                <a:ea typeface="宋体" pitchFamily="2" charset="-122"/>
              </a:rPr>
              <a:t>L</a:t>
            </a:r>
            <a:r>
              <a:rPr lang="en-US" altLang="zh-CN" b="1" baseline="-25000" dirty="0" smtClean="0">
                <a:solidFill>
                  <a:schemeClr val="bg1"/>
                </a:solidFill>
                <a:latin typeface="Arial" charset="0"/>
                <a:ea typeface="宋体" pitchFamily="2" charset="-122"/>
              </a:rPr>
              <a:t>2</a:t>
            </a:r>
            <a:r>
              <a:rPr lang="zh-CN" altLang="en-US" dirty="0" smtClean="0"/>
              <a:t>并联接到电源上（如右图）。该并联电路有两个支路组成，并联电路两端的总电压跟各个支路两端的电压之间有什么关系？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827584" y="0"/>
            <a:ext cx="5942652" cy="7078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4000" dirty="0">
                <a:solidFill>
                  <a:srgbClr val="FF0000"/>
                </a:solidFill>
                <a:ea typeface="隶书" pitchFamily="49" charset="-122"/>
              </a:rPr>
              <a:t>二</a:t>
            </a:r>
            <a:r>
              <a:rPr lang="en-US" altLang="zh-CN" sz="4000" dirty="0">
                <a:solidFill>
                  <a:srgbClr val="FF0000"/>
                </a:solidFill>
                <a:ea typeface="隶书" pitchFamily="49" charset="-122"/>
              </a:rPr>
              <a:t> </a:t>
            </a:r>
            <a:r>
              <a:rPr lang="en-US" altLang="zh-CN" sz="4000" dirty="0" smtClean="0">
                <a:solidFill>
                  <a:srgbClr val="FF0000"/>
                </a:solidFill>
                <a:ea typeface="隶书" pitchFamily="49" charset="-122"/>
              </a:rPr>
              <a:t>、</a:t>
            </a:r>
            <a:r>
              <a:rPr lang="zh-CN" altLang="en-US" sz="4000" dirty="0" smtClean="0">
                <a:solidFill>
                  <a:srgbClr val="FF0000"/>
                </a:solidFill>
                <a:ea typeface="隶书" pitchFamily="49" charset="-122"/>
              </a:rPr>
              <a:t>并</a:t>
            </a:r>
            <a:r>
              <a:rPr lang="zh-CN" altLang="en-US" sz="4000" dirty="0">
                <a:solidFill>
                  <a:srgbClr val="FF0000"/>
                </a:solidFill>
                <a:ea typeface="隶书" pitchFamily="49" charset="-122"/>
              </a:rPr>
              <a:t>联电路电压的规律</a:t>
            </a:r>
          </a:p>
        </p:txBody>
      </p:sp>
      <p:grpSp>
        <p:nvGrpSpPr>
          <p:cNvPr id="8" name="组合 78"/>
          <p:cNvGrpSpPr/>
          <p:nvPr/>
        </p:nvGrpSpPr>
        <p:grpSpPr bwMode="auto">
          <a:xfrm>
            <a:off x="5148064" y="4077072"/>
            <a:ext cx="3168650" cy="2492375"/>
            <a:chOff x="0" y="0"/>
            <a:chExt cx="3143250" cy="1716744"/>
          </a:xfrm>
        </p:grpSpPr>
        <p:grpSp>
          <p:nvGrpSpPr>
            <p:cNvPr id="10" name="组合 48"/>
            <p:cNvGrpSpPr/>
            <p:nvPr/>
          </p:nvGrpSpPr>
          <p:grpSpPr bwMode="auto">
            <a:xfrm>
              <a:off x="581025" y="0"/>
              <a:ext cx="1981200" cy="277495"/>
              <a:chOff x="0" y="0"/>
              <a:chExt cx="1981200" cy="277495"/>
            </a:xfrm>
          </p:grpSpPr>
          <p:grpSp>
            <p:nvGrpSpPr>
              <p:cNvPr id="33" name="组合 49"/>
              <p:cNvGrpSpPr/>
              <p:nvPr/>
            </p:nvGrpSpPr>
            <p:grpSpPr bwMode="auto">
              <a:xfrm>
                <a:off x="831131" y="0"/>
                <a:ext cx="284480" cy="277495"/>
                <a:chOff x="0" y="0"/>
                <a:chExt cx="485775" cy="504825"/>
              </a:xfrm>
            </p:grpSpPr>
            <p:sp>
              <p:nvSpPr>
                <p:cNvPr id="36" name="椭圆 5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85775" cy="504825"/>
                </a:xfrm>
                <a:prstGeom prst="ellipse">
                  <a:avLst/>
                </a:prstGeom>
                <a:solidFill>
                  <a:srgbClr val="F8F8F8"/>
                </a:solidFill>
                <a:ln w="9525" cmpd="sng">
                  <a:solidFill>
                    <a:srgbClr val="000000"/>
                  </a:solidFill>
                  <a:round/>
                </a:ln>
              </p:spPr>
              <p:txBody>
                <a:bodyPr anchor="ctr"/>
                <a:lstStyle/>
                <a:p>
                  <a:pPr algn="just"/>
                  <a:endParaRPr lang="en-US" sz="1000">
                    <a:latin typeface="Times New Roman" pitchFamily="18" charset="0"/>
                    <a:ea typeface="黑体" pitchFamily="49" charset="-122"/>
                  </a:endParaRPr>
                </a:p>
                <a:p>
                  <a:pPr algn="ctr"/>
                  <a:endParaRPr lang="en-US"/>
                </a:p>
              </p:txBody>
            </p:sp>
            <p:cxnSp>
              <p:nvCxnSpPr>
                <p:cNvPr id="37" name="直接连接符 51"/>
                <p:cNvCxnSpPr>
                  <a:cxnSpLocks noChangeShapeType="1"/>
                </p:cNvCxnSpPr>
                <p:nvPr/>
              </p:nvCxnSpPr>
              <p:spPr bwMode="auto">
                <a:xfrm>
                  <a:off x="71140" y="73930"/>
                  <a:ext cx="343495" cy="356964"/>
                </a:xfrm>
                <a:prstGeom prst="line">
                  <a:avLst/>
                </a:prstGeom>
                <a:noFill/>
                <a:ln w="9525" cmpd="sng">
                  <a:solidFill>
                    <a:srgbClr val="000000"/>
                  </a:solidFill>
                  <a:round/>
                </a:ln>
              </p:spPr>
            </p:cxnSp>
            <p:cxnSp>
              <p:nvCxnSpPr>
                <p:cNvPr id="38" name="直接连接符 52"/>
                <p:cNvCxnSpPr>
                  <a:cxnSpLocks noChangeShapeType="1"/>
                </p:cNvCxnSpPr>
                <p:nvPr/>
              </p:nvCxnSpPr>
              <p:spPr bwMode="auto">
                <a:xfrm flipH="1">
                  <a:off x="71140" y="73930"/>
                  <a:ext cx="343495" cy="356964"/>
                </a:xfrm>
                <a:prstGeom prst="line">
                  <a:avLst/>
                </a:prstGeom>
                <a:noFill/>
                <a:ln w="9525" cmpd="sng">
                  <a:solidFill>
                    <a:srgbClr val="000000"/>
                  </a:solidFill>
                  <a:round/>
                </a:ln>
              </p:spPr>
            </p:cxnSp>
          </p:grpSp>
          <p:cxnSp>
            <p:nvCxnSpPr>
              <p:cNvPr id="34" name="直接连接符 53"/>
              <p:cNvCxnSpPr>
                <a:cxnSpLocks noChangeShapeType="1"/>
              </p:cNvCxnSpPr>
              <p:nvPr/>
            </p:nvCxnSpPr>
            <p:spPr bwMode="auto">
              <a:xfrm flipV="1">
                <a:off x="1115685" y="135594"/>
                <a:ext cx="865515" cy="1"/>
              </a:xfrm>
              <a:prstGeom prst="line">
                <a:avLst/>
              </a:prstGeom>
              <a:noFill/>
              <a:ln w="9525" cmpd="sng">
                <a:solidFill>
                  <a:srgbClr val="000000"/>
                </a:solidFill>
                <a:round/>
              </a:ln>
            </p:spPr>
          </p:cxnSp>
          <p:cxnSp>
            <p:nvCxnSpPr>
              <p:cNvPr id="35" name="直接连接符 54"/>
              <p:cNvCxnSpPr>
                <a:cxnSpLocks noChangeShapeType="1"/>
              </p:cNvCxnSpPr>
              <p:nvPr/>
            </p:nvCxnSpPr>
            <p:spPr bwMode="auto">
              <a:xfrm flipH="1">
                <a:off x="0" y="138748"/>
                <a:ext cx="831131" cy="0"/>
              </a:xfrm>
              <a:prstGeom prst="line">
                <a:avLst/>
              </a:prstGeom>
              <a:noFill/>
              <a:ln w="9525" cmpd="sng">
                <a:solidFill>
                  <a:srgbClr val="000000"/>
                </a:solidFill>
                <a:round/>
              </a:ln>
            </p:spPr>
          </p:cxnSp>
        </p:grpSp>
        <p:grpSp>
          <p:nvGrpSpPr>
            <p:cNvPr id="11" name="组合 55"/>
            <p:cNvGrpSpPr/>
            <p:nvPr/>
          </p:nvGrpSpPr>
          <p:grpSpPr bwMode="auto">
            <a:xfrm>
              <a:off x="581025" y="519132"/>
              <a:ext cx="1981200" cy="277495"/>
              <a:chOff x="0" y="0"/>
              <a:chExt cx="1981200" cy="277495"/>
            </a:xfrm>
          </p:grpSpPr>
          <p:grpSp>
            <p:nvGrpSpPr>
              <p:cNvPr id="27" name="组合 56"/>
              <p:cNvGrpSpPr/>
              <p:nvPr/>
            </p:nvGrpSpPr>
            <p:grpSpPr bwMode="auto">
              <a:xfrm>
                <a:off x="831131" y="0"/>
                <a:ext cx="284480" cy="277495"/>
                <a:chOff x="0" y="0"/>
                <a:chExt cx="485775" cy="504825"/>
              </a:xfrm>
            </p:grpSpPr>
            <p:sp>
              <p:nvSpPr>
                <p:cNvPr id="30" name="椭圆 5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85775" cy="504825"/>
                </a:xfrm>
                <a:prstGeom prst="ellipse">
                  <a:avLst/>
                </a:prstGeom>
                <a:solidFill>
                  <a:srgbClr val="F8F8F8"/>
                </a:solidFill>
                <a:ln w="9525" cmpd="sng">
                  <a:solidFill>
                    <a:srgbClr val="000000"/>
                  </a:solidFill>
                  <a:round/>
                </a:ln>
              </p:spPr>
              <p:txBody>
                <a:bodyPr anchor="ctr"/>
                <a:lstStyle/>
                <a:p>
                  <a:pPr algn="just">
                    <a:spcBef>
                      <a:spcPts val="500"/>
                    </a:spcBef>
                    <a:spcAft>
                      <a:spcPts val="500"/>
                    </a:spcAft>
                  </a:pPr>
                  <a:r>
                    <a:rPr lang="en-US" sz="1000">
                      <a:latin typeface="Times New Roman" pitchFamily="18" charset="0"/>
                    </a:rPr>
                    <a:t> </a:t>
                  </a:r>
                  <a:endParaRPr lang="en-US"/>
                </a:p>
              </p:txBody>
            </p:sp>
            <p:cxnSp>
              <p:nvCxnSpPr>
                <p:cNvPr id="31" name="直接连接符 58"/>
                <p:cNvCxnSpPr>
                  <a:cxnSpLocks noChangeShapeType="1"/>
                </p:cNvCxnSpPr>
                <p:nvPr/>
              </p:nvCxnSpPr>
              <p:spPr bwMode="auto">
                <a:xfrm>
                  <a:off x="71140" y="73930"/>
                  <a:ext cx="343495" cy="356964"/>
                </a:xfrm>
                <a:prstGeom prst="line">
                  <a:avLst/>
                </a:prstGeom>
                <a:noFill/>
                <a:ln w="9525" cmpd="sng">
                  <a:solidFill>
                    <a:srgbClr val="000000"/>
                  </a:solidFill>
                  <a:round/>
                </a:ln>
              </p:spPr>
            </p:cxnSp>
            <p:cxnSp>
              <p:nvCxnSpPr>
                <p:cNvPr id="32" name="直接连接符 59"/>
                <p:cNvCxnSpPr>
                  <a:cxnSpLocks noChangeShapeType="1"/>
                </p:cNvCxnSpPr>
                <p:nvPr/>
              </p:nvCxnSpPr>
              <p:spPr bwMode="auto">
                <a:xfrm flipH="1">
                  <a:off x="71140" y="73930"/>
                  <a:ext cx="343495" cy="356964"/>
                </a:xfrm>
                <a:prstGeom prst="line">
                  <a:avLst/>
                </a:prstGeom>
                <a:noFill/>
                <a:ln w="9525" cmpd="sng">
                  <a:solidFill>
                    <a:srgbClr val="000000"/>
                  </a:solidFill>
                  <a:round/>
                </a:ln>
              </p:spPr>
            </p:cxnSp>
          </p:grpSp>
          <p:cxnSp>
            <p:nvCxnSpPr>
              <p:cNvPr id="28" name="直接连接符 60"/>
              <p:cNvCxnSpPr>
                <a:cxnSpLocks noChangeShapeType="1"/>
              </p:cNvCxnSpPr>
              <p:nvPr/>
            </p:nvCxnSpPr>
            <p:spPr bwMode="auto">
              <a:xfrm flipV="1">
                <a:off x="1115685" y="135594"/>
                <a:ext cx="865515" cy="1"/>
              </a:xfrm>
              <a:prstGeom prst="line">
                <a:avLst/>
              </a:prstGeom>
              <a:noFill/>
              <a:ln w="9525" cmpd="sng">
                <a:solidFill>
                  <a:srgbClr val="000000"/>
                </a:solidFill>
                <a:round/>
              </a:ln>
            </p:spPr>
          </p:cxnSp>
          <p:cxnSp>
            <p:nvCxnSpPr>
              <p:cNvPr id="29" name="直接连接符 61"/>
              <p:cNvCxnSpPr>
                <a:cxnSpLocks noChangeShapeType="1"/>
              </p:cNvCxnSpPr>
              <p:nvPr/>
            </p:nvCxnSpPr>
            <p:spPr bwMode="auto">
              <a:xfrm flipH="1">
                <a:off x="0" y="138748"/>
                <a:ext cx="831131" cy="0"/>
              </a:xfrm>
              <a:prstGeom prst="line">
                <a:avLst/>
              </a:prstGeom>
              <a:noFill/>
              <a:ln w="9525" cmpd="sng">
                <a:solidFill>
                  <a:srgbClr val="000000"/>
                </a:solidFill>
                <a:round/>
              </a:ln>
            </p:spPr>
          </p:cxnSp>
        </p:grpSp>
        <p:cxnSp>
          <p:nvCxnSpPr>
            <p:cNvPr id="12" name="直接连接符 62"/>
            <p:cNvCxnSpPr>
              <a:cxnSpLocks noChangeShapeType="1"/>
            </p:cNvCxnSpPr>
            <p:nvPr/>
          </p:nvCxnSpPr>
          <p:spPr bwMode="auto">
            <a:xfrm>
              <a:off x="581025" y="145119"/>
              <a:ext cx="0" cy="519132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3" name="直接连接符 63"/>
            <p:cNvCxnSpPr>
              <a:cxnSpLocks noChangeShapeType="1"/>
            </p:cNvCxnSpPr>
            <p:nvPr/>
          </p:nvCxnSpPr>
          <p:spPr bwMode="auto">
            <a:xfrm flipV="1">
              <a:off x="2562225" y="135594"/>
              <a:ext cx="0" cy="522286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4" name="直接连接符 64"/>
            <p:cNvCxnSpPr>
              <a:cxnSpLocks noChangeShapeType="1"/>
            </p:cNvCxnSpPr>
            <p:nvPr/>
          </p:nvCxnSpPr>
          <p:spPr bwMode="auto">
            <a:xfrm flipV="1">
              <a:off x="2562225" y="383244"/>
              <a:ext cx="581025" cy="1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5" name="直接连接符 65"/>
            <p:cNvCxnSpPr>
              <a:cxnSpLocks noChangeShapeType="1"/>
            </p:cNvCxnSpPr>
            <p:nvPr/>
          </p:nvCxnSpPr>
          <p:spPr bwMode="auto">
            <a:xfrm>
              <a:off x="3143250" y="383245"/>
              <a:ext cx="0" cy="990599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6" name="直接连接符 66"/>
            <p:cNvCxnSpPr>
              <a:cxnSpLocks noChangeShapeType="1"/>
            </p:cNvCxnSpPr>
            <p:nvPr/>
          </p:nvCxnSpPr>
          <p:spPr bwMode="auto">
            <a:xfrm flipV="1">
              <a:off x="0" y="392770"/>
              <a:ext cx="581025" cy="0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7" name="直接连接符 67"/>
            <p:cNvCxnSpPr>
              <a:cxnSpLocks noChangeShapeType="1"/>
            </p:cNvCxnSpPr>
            <p:nvPr/>
          </p:nvCxnSpPr>
          <p:spPr bwMode="auto">
            <a:xfrm>
              <a:off x="0" y="392770"/>
              <a:ext cx="0" cy="989965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8" name="直接连接符 68"/>
            <p:cNvCxnSpPr>
              <a:cxnSpLocks noChangeShapeType="1"/>
            </p:cNvCxnSpPr>
            <p:nvPr/>
          </p:nvCxnSpPr>
          <p:spPr bwMode="auto">
            <a:xfrm>
              <a:off x="0" y="1382735"/>
              <a:ext cx="1038225" cy="0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19" name="直接连接符 69"/>
            <p:cNvCxnSpPr>
              <a:cxnSpLocks noChangeShapeType="1"/>
            </p:cNvCxnSpPr>
            <p:nvPr/>
          </p:nvCxnSpPr>
          <p:spPr bwMode="auto">
            <a:xfrm>
              <a:off x="2105025" y="1382735"/>
              <a:ext cx="1038225" cy="0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20" name="直接连接符 70"/>
            <p:cNvCxnSpPr>
              <a:cxnSpLocks noChangeShapeType="1"/>
            </p:cNvCxnSpPr>
            <p:nvPr/>
          </p:nvCxnSpPr>
          <p:spPr bwMode="auto">
            <a:xfrm>
              <a:off x="1038225" y="1240494"/>
              <a:ext cx="0" cy="304800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21" name="直接连接符 71"/>
            <p:cNvCxnSpPr>
              <a:cxnSpLocks noChangeShapeType="1"/>
            </p:cNvCxnSpPr>
            <p:nvPr/>
          </p:nvCxnSpPr>
          <p:spPr bwMode="auto">
            <a:xfrm>
              <a:off x="1171575" y="1107144"/>
              <a:ext cx="9525" cy="609600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cxnSp>
          <p:nvCxnSpPr>
            <p:cNvPr id="22" name="直接连接符 72"/>
            <p:cNvCxnSpPr>
              <a:cxnSpLocks noChangeShapeType="1"/>
            </p:cNvCxnSpPr>
            <p:nvPr/>
          </p:nvCxnSpPr>
          <p:spPr bwMode="auto">
            <a:xfrm>
              <a:off x="1181100" y="1382735"/>
              <a:ext cx="607288" cy="0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sp>
          <p:nvSpPr>
            <p:cNvPr id="23" name="椭圆 73"/>
            <p:cNvSpPr>
              <a:spLocks noChangeArrowheads="1"/>
            </p:cNvSpPr>
            <p:nvPr/>
          </p:nvSpPr>
          <p:spPr bwMode="auto">
            <a:xfrm>
              <a:off x="1784341" y="1354160"/>
              <a:ext cx="45719" cy="57150"/>
            </a:xfrm>
            <a:prstGeom prst="ellipse">
              <a:avLst/>
            </a:prstGeom>
            <a:solidFill>
              <a:srgbClr val="EEECE1"/>
            </a:solidFill>
            <a:ln w="9525" cmpd="sng">
              <a:solidFill>
                <a:srgbClr val="000000"/>
              </a:solidFill>
              <a:round/>
            </a:ln>
          </p:spPr>
          <p:txBody>
            <a:bodyPr anchor="ctr"/>
            <a:lstStyle/>
            <a:p>
              <a:endParaRPr lang="zh-CN" altLang="en-US"/>
            </a:p>
          </p:txBody>
        </p:sp>
        <p:cxnSp>
          <p:nvCxnSpPr>
            <p:cNvPr id="24" name="直接连接符 74"/>
            <p:cNvCxnSpPr>
              <a:cxnSpLocks noChangeShapeType="1"/>
            </p:cNvCxnSpPr>
            <p:nvPr/>
          </p:nvCxnSpPr>
          <p:spPr bwMode="auto">
            <a:xfrm flipV="1">
              <a:off x="1830060" y="1240494"/>
              <a:ext cx="274965" cy="113666"/>
            </a:xfrm>
            <a:prstGeom prst="line">
              <a:avLst/>
            </a:prstGeom>
            <a:noFill/>
            <a:ln w="9525" cmpd="sng">
              <a:solidFill>
                <a:srgbClr val="000000"/>
              </a:solidFill>
              <a:round/>
            </a:ln>
          </p:spPr>
        </p:cxnSp>
        <p:sp>
          <p:nvSpPr>
            <p:cNvPr id="25" name="椭圆 75"/>
            <p:cNvSpPr>
              <a:spLocks noChangeArrowheads="1"/>
            </p:cNvSpPr>
            <p:nvPr/>
          </p:nvSpPr>
          <p:spPr bwMode="auto">
            <a:xfrm>
              <a:off x="552450" y="373604"/>
              <a:ext cx="43479" cy="45719"/>
            </a:xfrm>
            <a:prstGeom prst="ellipse">
              <a:avLst/>
            </a:prstGeom>
            <a:solidFill>
              <a:srgbClr val="000000"/>
            </a:solidFill>
            <a:ln w="25400" cmpd="sng">
              <a:solidFill>
                <a:srgbClr val="000000"/>
              </a:solidFill>
              <a:round/>
            </a:ln>
          </p:spPr>
          <p:txBody>
            <a:bodyPr anchor="ctr"/>
            <a:lstStyle/>
            <a:p>
              <a:endParaRPr lang="zh-CN" altLang="en-US"/>
            </a:p>
          </p:txBody>
        </p:sp>
        <p:sp>
          <p:nvSpPr>
            <p:cNvPr id="26" name="椭圆 76"/>
            <p:cNvSpPr>
              <a:spLocks noChangeArrowheads="1"/>
            </p:cNvSpPr>
            <p:nvPr/>
          </p:nvSpPr>
          <p:spPr bwMode="auto">
            <a:xfrm flipH="1" flipV="1">
              <a:off x="2543175" y="364195"/>
              <a:ext cx="45719" cy="45719"/>
            </a:xfrm>
            <a:prstGeom prst="ellipse">
              <a:avLst/>
            </a:prstGeom>
            <a:solidFill>
              <a:srgbClr val="000000"/>
            </a:solidFill>
            <a:ln w="25400" cmpd="sng">
              <a:solidFill>
                <a:srgbClr val="000000"/>
              </a:solidFill>
              <a:round/>
            </a:ln>
          </p:spPr>
          <p:txBody>
            <a:bodyPr rot="1080000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6876256" y="3933056"/>
            <a:ext cx="62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L</a:t>
            </a:r>
            <a:r>
              <a:rPr lang="en-US" altLang="zh-CN" baseline="-25000" dirty="0" smtClean="0"/>
              <a:t>1</a:t>
            </a:r>
            <a:endParaRPr lang="zh-CN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876256" y="508518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 L</a:t>
            </a:r>
            <a:r>
              <a:rPr lang="en-US" altLang="zh-CN" baseline="-25000" dirty="0" smtClean="0"/>
              <a:t>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build="p" autoUpdateAnimBg="0"/>
      <p:bldP spid="39" grpId="0"/>
      <p:bldP spid="40" grpId="0"/>
    </p:bldLst>
  </p:timing>
</p:sld>
</file>

<file path=ppt/theme/theme1.xml><?xml version="1.0" encoding="utf-8"?>
<a:theme xmlns:a="http://schemas.openxmlformats.org/drawingml/2006/main" name="吉林人民出版社PPT模板（定）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吉林人民出版社PPT模板（定）</Template>
  <TotalTime>0</TotalTime>
  <Words>1529</Words>
  <Application>Microsoft Office PowerPoint</Application>
  <PresentationFormat>全屏显示(4:3)</PresentationFormat>
  <Paragraphs>133</Paragraphs>
  <Slides>21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吉林人民出版社PPT模板（定）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想想做做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dcterms:created xsi:type="dcterms:W3CDTF">2015-11-21T11:10:00Z</dcterms:created>
  <dcterms:modified xsi:type="dcterms:W3CDTF">2020-08-15T01:25:34Z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2052-10.8.0.5391</vt:lpwstr>
  </property>
</Properties>
</file>