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58" r:id="rId2"/>
    <p:sldId id="271" r:id="rId3"/>
    <p:sldId id="351" r:id="rId4"/>
    <p:sldId id="273" r:id="rId5"/>
    <p:sldId id="374" r:id="rId6"/>
    <p:sldId id="277" r:id="rId7"/>
    <p:sldId id="278" r:id="rId8"/>
    <p:sldId id="370" r:id="rId9"/>
    <p:sldId id="280" r:id="rId10"/>
    <p:sldId id="282" r:id="rId11"/>
    <p:sldId id="281" r:id="rId12"/>
    <p:sldId id="371" r:id="rId13"/>
    <p:sldId id="372" r:id="rId14"/>
    <p:sldId id="373" r:id="rId15"/>
    <p:sldId id="283" r:id="rId16"/>
    <p:sldId id="284" r:id="rId17"/>
    <p:sldId id="288" r:id="rId18"/>
    <p:sldId id="298" r:id="rId19"/>
    <p:sldId id="350" r:id="rId20"/>
    <p:sldId id="302" r:id="rId21"/>
    <p:sldId id="299" r:id="rId22"/>
    <p:sldId id="300" r:id="rId23"/>
    <p:sldId id="303" r:id="rId24"/>
    <p:sldId id="304" r:id="rId25"/>
    <p:sldId id="352" r:id="rId26"/>
    <p:sldId id="375" r:id="rId27"/>
    <p:sldId id="376" r:id="rId28"/>
    <p:sldId id="377" r:id="rId29"/>
    <p:sldId id="378" r:id="rId30"/>
    <p:sldId id="364" r:id="rId31"/>
    <p:sldId id="365" r:id="rId32"/>
    <p:sldId id="366" r:id="rId33"/>
    <p:sldId id="367" r:id="rId3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7" autoAdjust="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BEF21D9-356F-4507-9427-39C08EF45F93}" type="datetimeFigureOut">
              <a:rPr lang="zh-CN" altLang="en-US"/>
              <a:t>2020/8/15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9E287A0-822D-4967-ADBB-8890880934D6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8311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4213"/>
            <a:ext cx="4572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4213" y="4341813"/>
            <a:ext cx="5486400" cy="4114800"/>
          </a:xfrm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本资料来自于资源最齐全的２１世纪教育网</a:t>
            </a:r>
            <a:r>
              <a:rPr lang="en-US" altLang="zh-CN" smtClean="0"/>
              <a:t>www.21cnjy.com</a:t>
            </a:r>
            <a:endParaRPr lang="zh-CN" altLang="en-US" smtClean="0"/>
          </a:p>
        </p:txBody>
      </p:sp>
      <p:sp>
        <p:nvSpPr>
          <p:cNvPr id="3891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824A2714-E407-494F-8D13-D1C4B51BE3BF}" type="slidenum">
              <a:rPr lang="zh-CN" altLang="en-US" sz="1200">
                <a:latin typeface="Times New Roman" pitchFamily="18" charset="0"/>
              </a:rPr>
              <a:t>6</a:t>
            </a:fld>
            <a:endParaRPr lang="en-US" altLang="zh-CN" sz="1200">
              <a:latin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4213"/>
            <a:ext cx="4572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4213" y="4341813"/>
            <a:ext cx="5486400" cy="4114800"/>
          </a:xfrm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本资料来自于资源最齐全的２１世纪教育网</a:t>
            </a:r>
            <a:r>
              <a:rPr lang="en-US" altLang="zh-CN" smtClean="0"/>
              <a:t>www.21cnjy.com</a:t>
            </a:r>
            <a:endParaRPr lang="zh-CN" altLang="en-US" smtClean="0"/>
          </a:p>
        </p:txBody>
      </p:sp>
      <p:sp>
        <p:nvSpPr>
          <p:cNvPr id="39940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7CD0F9D1-1A3F-493A-95D1-2D6256157C5B}" type="slidenum">
              <a:rPr lang="zh-CN" altLang="en-US" sz="1200">
                <a:latin typeface="Times New Roman" pitchFamily="18" charset="0"/>
              </a:rPr>
              <a:t>11</a:t>
            </a:fld>
            <a:endParaRPr lang="en-US" altLang="zh-CN" sz="1200">
              <a:latin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4213"/>
            <a:ext cx="4572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4213" y="4341813"/>
            <a:ext cx="5486400" cy="4114800"/>
          </a:xfrm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本资料来自于资源最齐全的２１世纪教育网</a:t>
            </a:r>
            <a:r>
              <a:rPr lang="en-US" altLang="zh-CN" smtClean="0"/>
              <a:t>www.21cnjy.com</a:t>
            </a:r>
            <a:endParaRPr lang="zh-CN" altLang="en-US" smtClean="0"/>
          </a:p>
        </p:txBody>
      </p:sp>
      <p:sp>
        <p:nvSpPr>
          <p:cNvPr id="40964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8FF5526A-66E7-4605-A613-665F933FA984}" type="slidenum">
              <a:rPr lang="zh-CN" altLang="en-US" sz="1200">
                <a:latin typeface="Times New Roman" pitchFamily="18" charset="0"/>
              </a:rPr>
              <a:t>15</a:t>
            </a:fld>
            <a:endParaRPr lang="en-US" altLang="zh-CN" sz="1200">
              <a:latin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4213"/>
            <a:ext cx="4572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4213" y="4341813"/>
            <a:ext cx="5486400" cy="4114800"/>
          </a:xfrm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本资料来自于资源最齐全的２１世纪教育网</a:t>
            </a:r>
            <a:r>
              <a:rPr lang="en-US" altLang="zh-CN" smtClean="0"/>
              <a:t>www.21cnjy.com</a:t>
            </a:r>
            <a:endParaRPr lang="zh-CN" altLang="en-US" smtClean="0"/>
          </a:p>
        </p:txBody>
      </p:sp>
      <p:sp>
        <p:nvSpPr>
          <p:cNvPr id="41988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A939FBC1-4083-4955-B03C-D1211477C614}" type="slidenum">
              <a:rPr lang="zh-CN" altLang="en-US" sz="1200">
                <a:latin typeface="Times New Roman" pitchFamily="18" charset="0"/>
              </a:rPr>
              <a:t>16</a:t>
            </a:fld>
            <a:endParaRPr lang="en-US" altLang="zh-CN" sz="1200">
              <a:latin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4213"/>
            <a:ext cx="4572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4213" y="4341813"/>
            <a:ext cx="5486400" cy="4114800"/>
          </a:xfrm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本资料来自于资源最齐全的２１世纪教育网</a:t>
            </a:r>
            <a:r>
              <a:rPr lang="en-US" altLang="zh-CN" smtClean="0"/>
              <a:t>www.21cnjy.com</a:t>
            </a:r>
            <a:endParaRPr lang="zh-CN" altLang="en-US" smtClean="0"/>
          </a:p>
        </p:txBody>
      </p:sp>
      <p:sp>
        <p:nvSpPr>
          <p:cNvPr id="4403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0CA0E220-2081-468D-B7FC-33059774B9F3}" type="slidenum">
              <a:rPr lang="zh-CN" altLang="en-US" sz="1200">
                <a:latin typeface="Times New Roman" pitchFamily="18" charset="0"/>
              </a:rPr>
              <a:t>17</a:t>
            </a:fld>
            <a:endParaRPr lang="en-US" altLang="zh-CN" sz="1200">
              <a:latin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1413" y="684213"/>
            <a:ext cx="4572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4213" y="4341813"/>
            <a:ext cx="5486400" cy="4114800"/>
          </a:xfrm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本资料来自于资源最齐全的２１世纪教育网</a:t>
            </a:r>
            <a:r>
              <a:rPr lang="en-US" altLang="zh-CN" smtClean="0"/>
              <a:t>www.21cnjy.com</a:t>
            </a:r>
            <a:endParaRPr lang="zh-CN" altLang="en-US" smtClean="0"/>
          </a:p>
        </p:txBody>
      </p:sp>
      <p:sp>
        <p:nvSpPr>
          <p:cNvPr id="47108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algn="r"/>
            <a:fld id="{EB5EBEB3-0678-4E70-8213-603CBD295B6B}" type="slidenum">
              <a:rPr lang="zh-CN" altLang="en-US" sz="1200">
                <a:latin typeface="Times New Roman" pitchFamily="18" charset="0"/>
              </a:rPr>
              <a:t>24</a:t>
            </a:fld>
            <a:endParaRPr lang="en-US" altLang="zh-CN" sz="1200">
              <a:latin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58752BC-3A98-455F-9B41-A847E5D10416}" type="datetimeFigureOut">
              <a:rPr lang="zh-CN" altLang="en-US"/>
              <a:t>2020/8/15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00F2530-D649-44E5-9C62-A28AEA0DA23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C2300A5-3EB0-4E68-BD65-AE905C5BA4C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B63DF17-3718-4B21-A2C0-CDF1E5F0A395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9.png"/><Relationship Id="rId7" Type="http://schemas.openxmlformats.org/officeDocument/2006/relationships/slide" Target="slide2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jpe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1547664" y="2618547"/>
            <a:ext cx="6264696" cy="1292662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endParaRPr lang="zh-CN" altLang="en-US" sz="24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5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第</a:t>
            </a:r>
            <a:r>
              <a:rPr lang="en-US" altLang="zh-CN" sz="5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3</a:t>
            </a:r>
            <a:r>
              <a:rPr lang="zh-CN" altLang="en-US" sz="54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节  串联和并联</a:t>
            </a:r>
            <a:endParaRPr lang="en-US" altLang="zh-CN" sz="54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2339752" y="1390650"/>
            <a:ext cx="4081462" cy="579438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000000"/>
                </a:solidFill>
              </a:rPr>
              <a:t>第十五章  电流和电路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928662" y="285728"/>
            <a:ext cx="468470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宋体" pitchFamily="2" charset="-122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九年级物理上    新课标 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[</a:t>
            </a:r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人</a:t>
            </a:r>
            <a:r>
              <a:rPr lang="en-US" altLang="zh-CN" sz="2400" b="1" dirty="0" smtClean="0">
                <a:latin typeface="楷体" pitchFamily="49" charset="-122"/>
                <a:ea typeface="楷体" pitchFamily="49" charset="-122"/>
              </a:rPr>
              <a:t>]</a:t>
            </a:r>
            <a:endParaRPr lang="zh-CN" altLang="en-US" sz="24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2"/>
          <p:cNvSpPr>
            <a:spLocks noChangeArrowheads="1" noChangeShapeType="1"/>
          </p:cNvSpPr>
          <p:nvPr/>
        </p:nvSpPr>
        <p:spPr bwMode="auto">
          <a:xfrm>
            <a:off x="1619250" y="333375"/>
            <a:ext cx="5207000" cy="546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8000"/>
                    </a:srgbClr>
                  </a:outerShdw>
                </a:effectLst>
                <a:latin typeface="宋体"/>
                <a:ea typeface="宋体"/>
              </a:rPr>
              <a:t>并联电路中的电流</a:t>
            </a:r>
          </a:p>
        </p:txBody>
      </p:sp>
      <p:pic>
        <p:nvPicPr>
          <p:cNvPr id="2054" name="WordArt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7561" y="5750621"/>
            <a:ext cx="6710897" cy="39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" name="ShockwaveFlash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350" y="1125538"/>
            <a:ext cx="6096000" cy="42672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2051" name="ShockwaveFlash1" r:id="rId2" imgW="6096000" imgH="4267200"/>
        </mc:Choice>
        <mc:Fallback>
          <p:control name="ShockwaveFlash1" r:id="rId2" imgW="6096000" imgH="4267200">
            <p:pic>
              <p:nvPicPr>
                <p:cNvPr id="0" name="ShockwaveFlash1"/>
                <p:cNvPicPr preferRelativeResize="0">
                  <a:picLocks noChangeAspect="1"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3350" y="1125538"/>
                  <a:ext cx="6096000" cy="426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827088" y="1916113"/>
            <a:ext cx="4241800" cy="3270250"/>
            <a:chOff x="0" y="0"/>
            <a:chExt cx="2672" cy="2060"/>
          </a:xfrm>
        </p:grpSpPr>
        <p:grpSp>
          <p:nvGrpSpPr>
            <p:cNvPr id="15406" name="Group 3"/>
            <p:cNvGrpSpPr>
              <a:grpSpLocks noChangeAspect="1"/>
            </p:cNvGrpSpPr>
            <p:nvPr/>
          </p:nvGrpSpPr>
          <p:grpSpPr bwMode="auto">
            <a:xfrm>
              <a:off x="46" y="0"/>
              <a:ext cx="2626" cy="2060"/>
              <a:chOff x="0" y="0"/>
              <a:chExt cx="2626" cy="2060"/>
            </a:xfrm>
          </p:grpSpPr>
          <p:pic>
            <p:nvPicPr>
              <p:cNvPr id="15409" name="Picture 4" descr="11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84" y="0"/>
                <a:ext cx="1200" cy="10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0" name="Picture 5" descr="wla2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" y="1543"/>
                <a:ext cx="751" cy="5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1" name="Picture 6" descr="wla2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0" y="976"/>
                <a:ext cx="750" cy="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2" name="Picture 7" descr="22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709" y="545"/>
                <a:ext cx="917" cy="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407" name="Text Box 8"/>
            <p:cNvSpPr txBox="1">
              <a:spLocks noChangeArrowheads="1"/>
            </p:cNvSpPr>
            <p:nvPr/>
          </p:nvSpPr>
          <p:spPr bwMode="auto">
            <a:xfrm>
              <a:off x="0" y="1044"/>
              <a:ext cx="318" cy="2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>
                  <a:solidFill>
                    <a:srgbClr val="8E163E"/>
                  </a:solidFill>
                </a:rPr>
                <a:t>B</a:t>
              </a:r>
            </a:p>
          </p:txBody>
        </p:sp>
        <p:sp>
          <p:nvSpPr>
            <p:cNvPr id="15408" name="Text Box 9"/>
            <p:cNvSpPr txBox="1">
              <a:spLocks noChangeArrowheads="1"/>
            </p:cNvSpPr>
            <p:nvPr/>
          </p:nvSpPr>
          <p:spPr bwMode="auto">
            <a:xfrm>
              <a:off x="1769" y="817"/>
              <a:ext cx="318" cy="2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>
                  <a:solidFill>
                    <a:srgbClr val="8E163E"/>
                  </a:solidFill>
                </a:rPr>
                <a:t>A</a:t>
              </a:r>
            </a:p>
          </p:txBody>
        </p:sp>
      </p:grpSp>
      <p:sp>
        <p:nvSpPr>
          <p:cNvPr id="15363" name="Text Box 10"/>
          <p:cNvSpPr txBox="1">
            <a:spLocks noChangeArrowheads="1"/>
          </p:cNvSpPr>
          <p:nvPr/>
        </p:nvSpPr>
        <p:spPr bwMode="auto">
          <a:xfrm>
            <a:off x="2123728" y="260648"/>
            <a:ext cx="2732088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FF3300"/>
                </a:solidFill>
                <a:latin typeface="Times New Roman" pitchFamily="18" charset="0"/>
              </a:rPr>
              <a:t>并联电路图</a:t>
            </a:r>
          </a:p>
        </p:txBody>
      </p:sp>
      <p:sp>
        <p:nvSpPr>
          <p:cNvPr id="29707" name="Freeform 11"/>
          <p:cNvSpPr/>
          <p:nvPr/>
        </p:nvSpPr>
        <p:spPr bwMode="auto">
          <a:xfrm>
            <a:off x="539750" y="2133600"/>
            <a:ext cx="1620838" cy="1976438"/>
          </a:xfrm>
          <a:custGeom>
            <a:avLst/>
            <a:gdLst>
              <a:gd name="T0" fmla="*/ 1620838 w 1021"/>
              <a:gd name="T1" fmla="*/ 246063 h 1245"/>
              <a:gd name="T2" fmla="*/ 231775 w 1021"/>
              <a:gd name="T3" fmla="*/ 246063 h 1245"/>
              <a:gd name="T4" fmla="*/ 231775 w 1021"/>
              <a:gd name="T5" fmla="*/ 1719263 h 1245"/>
              <a:gd name="T6" fmla="*/ 600075 w 1021"/>
              <a:gd name="T7" fmla="*/ 1789113 h 1245"/>
              <a:gd name="T8" fmla="*/ 0 60000 65536"/>
              <a:gd name="T9" fmla="*/ 0 60000 65536"/>
              <a:gd name="T10" fmla="*/ 0 60000 65536"/>
              <a:gd name="T11" fmla="*/ 0 60000 65536"/>
              <a:gd name="T12" fmla="*/ 0 w 1021"/>
              <a:gd name="T13" fmla="*/ 0 h 1245"/>
              <a:gd name="T14" fmla="*/ 1021 w 1021"/>
              <a:gd name="T15" fmla="*/ 1245 h 124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21" h="1245">
                <a:moveTo>
                  <a:pt x="1021" y="155"/>
                </a:moveTo>
                <a:cubicBezTo>
                  <a:pt x="656" y="77"/>
                  <a:pt x="292" y="0"/>
                  <a:pt x="146" y="155"/>
                </a:cubicBezTo>
                <a:cubicBezTo>
                  <a:pt x="0" y="310"/>
                  <a:pt x="107" y="921"/>
                  <a:pt x="146" y="1083"/>
                </a:cubicBezTo>
                <a:cubicBezTo>
                  <a:pt x="185" y="1245"/>
                  <a:pt x="330" y="1118"/>
                  <a:pt x="378" y="1127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miter lim="800000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9708" name="Freeform 12"/>
          <p:cNvSpPr/>
          <p:nvPr/>
        </p:nvSpPr>
        <p:spPr bwMode="auto">
          <a:xfrm>
            <a:off x="900113" y="3933825"/>
            <a:ext cx="352425" cy="896938"/>
          </a:xfrm>
          <a:custGeom>
            <a:avLst/>
            <a:gdLst>
              <a:gd name="T0" fmla="*/ 220266 w 256"/>
              <a:gd name="T1" fmla="*/ 0 h 672"/>
              <a:gd name="T2" fmla="*/ 22027 w 256"/>
              <a:gd name="T3" fmla="*/ 512536 h 672"/>
              <a:gd name="T4" fmla="*/ 352425 w 256"/>
              <a:gd name="T5" fmla="*/ 896938 h 672"/>
              <a:gd name="T6" fmla="*/ 0 60000 65536"/>
              <a:gd name="T7" fmla="*/ 0 60000 65536"/>
              <a:gd name="T8" fmla="*/ 0 60000 65536"/>
              <a:gd name="T9" fmla="*/ 0 w 256"/>
              <a:gd name="T10" fmla="*/ 0 h 672"/>
              <a:gd name="T11" fmla="*/ 256 w 256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6" h="672">
                <a:moveTo>
                  <a:pt x="160" y="0"/>
                </a:moveTo>
                <a:cubicBezTo>
                  <a:pt x="80" y="136"/>
                  <a:pt x="0" y="272"/>
                  <a:pt x="16" y="384"/>
                </a:cubicBezTo>
                <a:cubicBezTo>
                  <a:pt x="32" y="496"/>
                  <a:pt x="144" y="584"/>
                  <a:pt x="256" y="672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miter lim="800000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9709" name="Freeform 13"/>
          <p:cNvSpPr/>
          <p:nvPr/>
        </p:nvSpPr>
        <p:spPr bwMode="auto">
          <a:xfrm>
            <a:off x="2835275" y="1916113"/>
            <a:ext cx="1854200" cy="1782762"/>
          </a:xfrm>
          <a:custGeom>
            <a:avLst/>
            <a:gdLst>
              <a:gd name="T0" fmla="*/ 0 w 1168"/>
              <a:gd name="T1" fmla="*/ 203200 h 1123"/>
              <a:gd name="T2" fmla="*/ 1323975 w 1168"/>
              <a:gd name="T3" fmla="*/ 74612 h 1123"/>
              <a:gd name="T4" fmla="*/ 1787525 w 1168"/>
              <a:gd name="T5" fmla="*/ 652462 h 1123"/>
              <a:gd name="T6" fmla="*/ 1724025 w 1168"/>
              <a:gd name="T7" fmla="*/ 1617662 h 1123"/>
              <a:gd name="T8" fmla="*/ 1711325 w 1168"/>
              <a:gd name="T9" fmla="*/ 1643062 h 1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68"/>
              <a:gd name="T16" fmla="*/ 0 h 1123"/>
              <a:gd name="T17" fmla="*/ 1168 w 1168"/>
              <a:gd name="T18" fmla="*/ 1123 h 1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68" h="1123">
                <a:moveTo>
                  <a:pt x="0" y="128"/>
                </a:moveTo>
                <a:cubicBezTo>
                  <a:pt x="323" y="64"/>
                  <a:pt x="647" y="0"/>
                  <a:pt x="834" y="47"/>
                </a:cubicBezTo>
                <a:cubicBezTo>
                  <a:pt x="1022" y="94"/>
                  <a:pt x="1084" y="249"/>
                  <a:pt x="1126" y="411"/>
                </a:cubicBezTo>
                <a:cubicBezTo>
                  <a:pt x="1168" y="573"/>
                  <a:pt x="1094" y="915"/>
                  <a:pt x="1086" y="1019"/>
                </a:cubicBezTo>
                <a:cubicBezTo>
                  <a:pt x="1078" y="1123"/>
                  <a:pt x="1080" y="1032"/>
                  <a:pt x="1078" y="1035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miter lim="800000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9710" name="Freeform 14"/>
          <p:cNvSpPr/>
          <p:nvPr/>
        </p:nvSpPr>
        <p:spPr bwMode="auto">
          <a:xfrm>
            <a:off x="1692275" y="3500438"/>
            <a:ext cx="2319338" cy="600075"/>
          </a:xfrm>
          <a:custGeom>
            <a:avLst/>
            <a:gdLst>
              <a:gd name="T0" fmla="*/ 0 w 1461"/>
              <a:gd name="T1" fmla="*/ 461963 h 378"/>
              <a:gd name="T2" fmla="*/ 1743076 w 1461"/>
              <a:gd name="T3" fmla="*/ 574675 h 378"/>
              <a:gd name="T4" fmla="*/ 2178051 w 1461"/>
              <a:gd name="T5" fmla="*/ 304800 h 378"/>
              <a:gd name="T6" fmla="*/ 2251076 w 1461"/>
              <a:gd name="T7" fmla="*/ 95250 h 378"/>
              <a:gd name="T8" fmla="*/ 2319338 w 1461"/>
              <a:gd name="T9" fmla="*/ 0 h 3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1"/>
              <a:gd name="T16" fmla="*/ 0 h 378"/>
              <a:gd name="T17" fmla="*/ 1461 w 1461"/>
              <a:gd name="T18" fmla="*/ 378 h 3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1" h="378">
                <a:moveTo>
                  <a:pt x="0" y="291"/>
                </a:moveTo>
                <a:cubicBezTo>
                  <a:pt x="183" y="302"/>
                  <a:pt x="869" y="378"/>
                  <a:pt x="1098" y="362"/>
                </a:cubicBezTo>
                <a:cubicBezTo>
                  <a:pt x="1327" y="346"/>
                  <a:pt x="1319" y="242"/>
                  <a:pt x="1372" y="192"/>
                </a:cubicBezTo>
                <a:cubicBezTo>
                  <a:pt x="1425" y="142"/>
                  <a:pt x="1403" y="92"/>
                  <a:pt x="1418" y="60"/>
                </a:cubicBezTo>
                <a:cubicBezTo>
                  <a:pt x="1433" y="28"/>
                  <a:pt x="1452" y="12"/>
                  <a:pt x="1461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rou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609600" y="1447800"/>
            <a:ext cx="15875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tx2"/>
                </a:solidFill>
                <a:latin typeface="Times New Roman" pitchFamily="18" charset="0"/>
              </a:rPr>
              <a:t>实物图：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5076825" y="1484313"/>
            <a:ext cx="15938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chemeClr val="tx2"/>
                </a:solidFill>
                <a:latin typeface="Times New Roman" pitchFamily="18" charset="0"/>
              </a:rPr>
              <a:t>电路图：</a:t>
            </a: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3059113" y="4868863"/>
            <a:ext cx="3959225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2800">
                <a:solidFill>
                  <a:srgbClr val="7E3B26"/>
                </a:solidFill>
              </a:rPr>
              <a:t>在并联电路中，电流有两条（或多条） 路径。</a:t>
            </a:r>
          </a:p>
        </p:txBody>
      </p:sp>
      <p:sp>
        <p:nvSpPr>
          <p:cNvPr id="29714" name="Freeform 20"/>
          <p:cNvSpPr/>
          <p:nvPr/>
        </p:nvSpPr>
        <p:spPr bwMode="auto">
          <a:xfrm>
            <a:off x="1835150" y="3573463"/>
            <a:ext cx="2160588" cy="1296987"/>
          </a:xfrm>
          <a:custGeom>
            <a:avLst/>
            <a:gdLst>
              <a:gd name="T0" fmla="*/ 0 w 1361"/>
              <a:gd name="T1" fmla="*/ 1296987 h 816"/>
              <a:gd name="T2" fmla="*/ 1655763 w 1361"/>
              <a:gd name="T3" fmla="*/ 1080823 h 816"/>
              <a:gd name="T4" fmla="*/ 2160588 w 1361"/>
              <a:gd name="T5" fmla="*/ 0 h 816"/>
              <a:gd name="T6" fmla="*/ 0 60000 65536"/>
              <a:gd name="T7" fmla="*/ 0 60000 65536"/>
              <a:gd name="T8" fmla="*/ 0 60000 65536"/>
              <a:gd name="T9" fmla="*/ 0 w 1361"/>
              <a:gd name="T10" fmla="*/ 0 h 816"/>
              <a:gd name="T11" fmla="*/ 1361 w 1361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1" h="816">
                <a:moveTo>
                  <a:pt x="0" y="816"/>
                </a:moveTo>
                <a:cubicBezTo>
                  <a:pt x="408" y="816"/>
                  <a:pt x="816" y="816"/>
                  <a:pt x="1043" y="680"/>
                </a:cubicBezTo>
                <a:cubicBezTo>
                  <a:pt x="1270" y="544"/>
                  <a:pt x="1315" y="272"/>
                  <a:pt x="1361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rou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9715" name="Freeform 21"/>
          <p:cNvSpPr/>
          <p:nvPr/>
        </p:nvSpPr>
        <p:spPr bwMode="auto">
          <a:xfrm>
            <a:off x="1692275" y="3500438"/>
            <a:ext cx="2332038" cy="600075"/>
          </a:xfrm>
          <a:custGeom>
            <a:avLst/>
            <a:gdLst>
              <a:gd name="T0" fmla="*/ 0 w 1469"/>
              <a:gd name="T1" fmla="*/ 461963 h 378"/>
              <a:gd name="T2" fmla="*/ 1755776 w 1469"/>
              <a:gd name="T3" fmla="*/ 574675 h 378"/>
              <a:gd name="T4" fmla="*/ 2190751 w 1469"/>
              <a:gd name="T5" fmla="*/ 304800 h 378"/>
              <a:gd name="T6" fmla="*/ 2263776 w 1469"/>
              <a:gd name="T7" fmla="*/ 95250 h 378"/>
              <a:gd name="T8" fmla="*/ 2332038 w 1469"/>
              <a:gd name="T9" fmla="*/ 0 h 3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69"/>
              <a:gd name="T16" fmla="*/ 0 h 378"/>
              <a:gd name="T17" fmla="*/ 1469 w 1469"/>
              <a:gd name="T18" fmla="*/ 378 h 3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69" h="378">
                <a:moveTo>
                  <a:pt x="0" y="291"/>
                </a:moveTo>
                <a:cubicBezTo>
                  <a:pt x="183" y="303"/>
                  <a:pt x="876" y="378"/>
                  <a:pt x="1106" y="362"/>
                </a:cubicBezTo>
                <a:cubicBezTo>
                  <a:pt x="1336" y="346"/>
                  <a:pt x="1327" y="242"/>
                  <a:pt x="1380" y="192"/>
                </a:cubicBezTo>
                <a:cubicBezTo>
                  <a:pt x="1433" y="142"/>
                  <a:pt x="1411" y="92"/>
                  <a:pt x="1426" y="60"/>
                </a:cubicBezTo>
                <a:cubicBezTo>
                  <a:pt x="1441" y="28"/>
                  <a:pt x="1460" y="12"/>
                  <a:pt x="1469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rou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9716" name="Freeform 22"/>
          <p:cNvSpPr/>
          <p:nvPr/>
        </p:nvSpPr>
        <p:spPr bwMode="auto">
          <a:xfrm>
            <a:off x="900113" y="3933825"/>
            <a:ext cx="352425" cy="896938"/>
          </a:xfrm>
          <a:custGeom>
            <a:avLst/>
            <a:gdLst>
              <a:gd name="T0" fmla="*/ 220266 w 256"/>
              <a:gd name="T1" fmla="*/ 0 h 672"/>
              <a:gd name="T2" fmla="*/ 22027 w 256"/>
              <a:gd name="T3" fmla="*/ 512536 h 672"/>
              <a:gd name="T4" fmla="*/ 352425 w 256"/>
              <a:gd name="T5" fmla="*/ 896938 h 672"/>
              <a:gd name="T6" fmla="*/ 0 60000 65536"/>
              <a:gd name="T7" fmla="*/ 0 60000 65536"/>
              <a:gd name="T8" fmla="*/ 0 60000 65536"/>
              <a:gd name="T9" fmla="*/ 0 w 256"/>
              <a:gd name="T10" fmla="*/ 0 h 672"/>
              <a:gd name="T11" fmla="*/ 256 w 256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6" h="672">
                <a:moveTo>
                  <a:pt x="160" y="0"/>
                </a:moveTo>
                <a:cubicBezTo>
                  <a:pt x="80" y="136"/>
                  <a:pt x="0" y="272"/>
                  <a:pt x="16" y="384"/>
                </a:cubicBezTo>
                <a:cubicBezTo>
                  <a:pt x="32" y="496"/>
                  <a:pt x="144" y="584"/>
                  <a:pt x="256" y="672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miter lim="800000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29717" name="Freeform 23"/>
          <p:cNvSpPr/>
          <p:nvPr/>
        </p:nvSpPr>
        <p:spPr bwMode="auto">
          <a:xfrm>
            <a:off x="1835150" y="3573463"/>
            <a:ext cx="2160588" cy="1295400"/>
          </a:xfrm>
          <a:custGeom>
            <a:avLst/>
            <a:gdLst>
              <a:gd name="T0" fmla="*/ 0 w 1361"/>
              <a:gd name="T1" fmla="*/ 1295400 h 816"/>
              <a:gd name="T2" fmla="*/ 1655763 w 1361"/>
              <a:gd name="T3" fmla="*/ 1079500 h 816"/>
              <a:gd name="T4" fmla="*/ 2160588 w 1361"/>
              <a:gd name="T5" fmla="*/ 0 h 816"/>
              <a:gd name="T6" fmla="*/ 0 60000 65536"/>
              <a:gd name="T7" fmla="*/ 0 60000 65536"/>
              <a:gd name="T8" fmla="*/ 0 60000 65536"/>
              <a:gd name="T9" fmla="*/ 0 w 1361"/>
              <a:gd name="T10" fmla="*/ 0 h 816"/>
              <a:gd name="T11" fmla="*/ 1361 w 1361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1" h="816">
                <a:moveTo>
                  <a:pt x="0" y="816"/>
                </a:moveTo>
                <a:cubicBezTo>
                  <a:pt x="408" y="816"/>
                  <a:pt x="816" y="816"/>
                  <a:pt x="1043" y="680"/>
                </a:cubicBezTo>
                <a:cubicBezTo>
                  <a:pt x="1270" y="544"/>
                  <a:pt x="1315" y="272"/>
                  <a:pt x="1361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round/>
          </a:ln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4" name="Group 24"/>
          <p:cNvGrpSpPr/>
          <p:nvPr/>
        </p:nvGrpSpPr>
        <p:grpSpPr bwMode="auto">
          <a:xfrm>
            <a:off x="4932363" y="1989138"/>
            <a:ext cx="3384550" cy="2087562"/>
            <a:chOff x="0" y="0"/>
            <a:chExt cx="2132" cy="1315"/>
          </a:xfrm>
        </p:grpSpPr>
        <p:grpSp>
          <p:nvGrpSpPr>
            <p:cNvPr id="15377" name="Group 25"/>
            <p:cNvGrpSpPr/>
            <p:nvPr/>
          </p:nvGrpSpPr>
          <p:grpSpPr bwMode="auto">
            <a:xfrm>
              <a:off x="0" y="0"/>
              <a:ext cx="2132" cy="1315"/>
              <a:chOff x="0" y="0"/>
              <a:chExt cx="2132" cy="1315"/>
            </a:xfrm>
          </p:grpSpPr>
          <p:sp>
            <p:nvSpPr>
              <p:cNvPr id="15380" name="Line 26"/>
              <p:cNvSpPr>
                <a:spLocks noChangeShapeType="1"/>
              </p:cNvSpPr>
              <p:nvPr/>
            </p:nvSpPr>
            <p:spPr bwMode="auto">
              <a:xfrm>
                <a:off x="320" y="592"/>
                <a:ext cx="0" cy="5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5381" name="Line 27"/>
              <p:cNvSpPr>
                <a:spLocks noChangeShapeType="1"/>
              </p:cNvSpPr>
              <p:nvPr/>
            </p:nvSpPr>
            <p:spPr bwMode="auto">
              <a:xfrm>
                <a:off x="1446" y="197"/>
                <a:ext cx="26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5382" name="Line 28"/>
              <p:cNvSpPr>
                <a:spLocks noChangeShapeType="1"/>
              </p:cNvSpPr>
              <p:nvPr/>
            </p:nvSpPr>
            <p:spPr bwMode="auto">
              <a:xfrm>
                <a:off x="0" y="855"/>
                <a:ext cx="32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5383" name="Line 29"/>
              <p:cNvSpPr>
                <a:spLocks noChangeShapeType="1"/>
              </p:cNvSpPr>
              <p:nvPr/>
            </p:nvSpPr>
            <p:spPr bwMode="auto">
              <a:xfrm>
                <a:off x="0" y="197"/>
                <a:ext cx="533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5384" name="Line 30"/>
              <p:cNvSpPr>
                <a:spLocks noChangeShapeType="1"/>
              </p:cNvSpPr>
              <p:nvPr/>
            </p:nvSpPr>
            <p:spPr bwMode="auto">
              <a:xfrm>
                <a:off x="533" y="132"/>
                <a:ext cx="0" cy="13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5385" name="Line 31"/>
              <p:cNvSpPr>
                <a:spLocks noChangeShapeType="1"/>
              </p:cNvSpPr>
              <p:nvPr/>
            </p:nvSpPr>
            <p:spPr bwMode="auto">
              <a:xfrm>
                <a:off x="586" y="66"/>
                <a:ext cx="0" cy="26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5386" name="Line 32"/>
              <p:cNvSpPr>
                <a:spLocks noChangeShapeType="1"/>
              </p:cNvSpPr>
              <p:nvPr/>
            </p:nvSpPr>
            <p:spPr bwMode="auto">
              <a:xfrm>
                <a:off x="0" y="197"/>
                <a:ext cx="0" cy="65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5387" name="Line 33"/>
              <p:cNvSpPr>
                <a:spLocks noChangeShapeType="1"/>
              </p:cNvSpPr>
              <p:nvPr/>
            </p:nvSpPr>
            <p:spPr bwMode="auto">
              <a:xfrm flipV="1">
                <a:off x="1280" y="0"/>
                <a:ext cx="159" cy="19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5388" name="Line 34"/>
              <p:cNvSpPr>
                <a:spLocks noChangeShapeType="1"/>
              </p:cNvSpPr>
              <p:nvPr/>
            </p:nvSpPr>
            <p:spPr bwMode="auto">
              <a:xfrm>
                <a:off x="320" y="592"/>
                <a:ext cx="31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5389" name="Line 35"/>
              <p:cNvSpPr>
                <a:spLocks noChangeShapeType="1"/>
              </p:cNvSpPr>
              <p:nvPr/>
            </p:nvSpPr>
            <p:spPr bwMode="auto">
              <a:xfrm>
                <a:off x="320" y="1184"/>
                <a:ext cx="31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5390" name="Oval 36"/>
              <p:cNvSpPr>
                <a:spLocks noChangeArrowheads="1"/>
              </p:cNvSpPr>
              <p:nvPr/>
            </p:nvSpPr>
            <p:spPr bwMode="auto">
              <a:xfrm>
                <a:off x="639" y="460"/>
                <a:ext cx="267" cy="32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sz="2800">
                  <a:latin typeface="Tahoma" pitchFamily="34" charset="0"/>
                </a:endParaRPr>
              </a:p>
            </p:txBody>
          </p:sp>
          <p:sp>
            <p:nvSpPr>
              <p:cNvPr id="15391" name="Oval 37"/>
              <p:cNvSpPr>
                <a:spLocks noChangeArrowheads="1"/>
              </p:cNvSpPr>
              <p:nvPr/>
            </p:nvSpPr>
            <p:spPr bwMode="auto">
              <a:xfrm>
                <a:off x="639" y="986"/>
                <a:ext cx="267" cy="32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sz="2800">
                  <a:latin typeface="Tahoma" pitchFamily="34" charset="0"/>
                </a:endParaRPr>
              </a:p>
            </p:txBody>
          </p:sp>
          <p:sp>
            <p:nvSpPr>
              <p:cNvPr id="15392" name="Line 38"/>
              <p:cNvSpPr>
                <a:spLocks noChangeShapeType="1"/>
              </p:cNvSpPr>
              <p:nvPr/>
            </p:nvSpPr>
            <p:spPr bwMode="auto">
              <a:xfrm flipV="1">
                <a:off x="899" y="589"/>
                <a:ext cx="734" cy="1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5393" name="Line 39"/>
              <p:cNvSpPr>
                <a:spLocks noChangeShapeType="1"/>
              </p:cNvSpPr>
              <p:nvPr/>
            </p:nvSpPr>
            <p:spPr bwMode="auto">
              <a:xfrm>
                <a:off x="1633" y="589"/>
                <a:ext cx="0" cy="59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5394" name="Line 40"/>
              <p:cNvSpPr>
                <a:spLocks noChangeShapeType="1"/>
              </p:cNvSpPr>
              <p:nvPr/>
            </p:nvSpPr>
            <p:spPr bwMode="auto">
              <a:xfrm>
                <a:off x="907" y="1179"/>
                <a:ext cx="72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5395" name="Line 41"/>
              <p:cNvSpPr>
                <a:spLocks noChangeShapeType="1"/>
              </p:cNvSpPr>
              <p:nvPr/>
            </p:nvSpPr>
            <p:spPr bwMode="auto">
              <a:xfrm>
                <a:off x="1706" y="197"/>
                <a:ext cx="42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5396" name="Line 42"/>
              <p:cNvSpPr>
                <a:spLocks noChangeShapeType="1"/>
              </p:cNvSpPr>
              <p:nvPr/>
            </p:nvSpPr>
            <p:spPr bwMode="auto">
              <a:xfrm>
                <a:off x="2132" y="197"/>
                <a:ext cx="0" cy="65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5397" name="Line 43"/>
              <p:cNvSpPr>
                <a:spLocks noChangeShapeType="1"/>
              </p:cNvSpPr>
              <p:nvPr/>
            </p:nvSpPr>
            <p:spPr bwMode="auto">
              <a:xfrm flipV="1">
                <a:off x="1658" y="855"/>
                <a:ext cx="474" cy="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5398" name="Line 44"/>
              <p:cNvSpPr>
                <a:spLocks noChangeShapeType="1"/>
              </p:cNvSpPr>
              <p:nvPr/>
            </p:nvSpPr>
            <p:spPr bwMode="auto">
              <a:xfrm flipH="1">
                <a:off x="673" y="1052"/>
                <a:ext cx="179" cy="21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5399" name="Line 45"/>
              <p:cNvSpPr>
                <a:spLocks noChangeShapeType="1"/>
              </p:cNvSpPr>
              <p:nvPr/>
            </p:nvSpPr>
            <p:spPr bwMode="auto">
              <a:xfrm>
                <a:off x="673" y="1042"/>
                <a:ext cx="225" cy="18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5400" name="Line 46"/>
              <p:cNvSpPr>
                <a:spLocks noChangeShapeType="1"/>
              </p:cNvSpPr>
              <p:nvPr/>
            </p:nvSpPr>
            <p:spPr bwMode="auto">
              <a:xfrm flipH="1">
                <a:off x="693" y="526"/>
                <a:ext cx="159" cy="19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5401" name="AutoShape 47"/>
              <p:cNvSpPr>
                <a:spLocks noChangeArrowheads="1"/>
              </p:cNvSpPr>
              <p:nvPr/>
            </p:nvSpPr>
            <p:spPr bwMode="auto">
              <a:xfrm>
                <a:off x="1279" y="152"/>
                <a:ext cx="47" cy="50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sz="2800">
                  <a:latin typeface="Tahoma" pitchFamily="34" charset="0"/>
                </a:endParaRPr>
              </a:p>
            </p:txBody>
          </p:sp>
          <p:sp>
            <p:nvSpPr>
              <p:cNvPr id="15402" name="Line 48"/>
              <p:cNvSpPr>
                <a:spLocks noChangeShapeType="1"/>
              </p:cNvSpPr>
              <p:nvPr/>
            </p:nvSpPr>
            <p:spPr bwMode="auto">
              <a:xfrm flipH="1">
                <a:off x="568" y="203"/>
                <a:ext cx="711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5403" name="AutoShape 49"/>
              <p:cNvSpPr>
                <a:spLocks noChangeArrowheads="1"/>
              </p:cNvSpPr>
              <p:nvPr/>
            </p:nvSpPr>
            <p:spPr bwMode="auto">
              <a:xfrm flipH="1" flipV="1">
                <a:off x="301" y="824"/>
                <a:ext cx="48" cy="5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2800">
                  <a:latin typeface="Tahoma" pitchFamily="34" charset="0"/>
                </a:endParaRPr>
              </a:p>
            </p:txBody>
          </p:sp>
          <p:sp>
            <p:nvSpPr>
              <p:cNvPr id="15404" name="AutoShape 50"/>
              <p:cNvSpPr>
                <a:spLocks noChangeArrowheads="1"/>
              </p:cNvSpPr>
              <p:nvPr/>
            </p:nvSpPr>
            <p:spPr bwMode="auto">
              <a:xfrm>
                <a:off x="1633" y="816"/>
                <a:ext cx="47" cy="51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 sz="2800">
                  <a:latin typeface="Tahoma" pitchFamily="34" charset="0"/>
                </a:endParaRPr>
              </a:p>
            </p:txBody>
          </p:sp>
          <p:sp>
            <p:nvSpPr>
              <p:cNvPr id="15405" name="Line 51"/>
              <p:cNvSpPr>
                <a:spLocks noChangeShapeType="1"/>
              </p:cNvSpPr>
              <p:nvPr/>
            </p:nvSpPr>
            <p:spPr bwMode="auto">
              <a:xfrm>
                <a:off x="673" y="524"/>
                <a:ext cx="190" cy="20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15378" name="Text Box 52"/>
            <p:cNvSpPr txBox="1">
              <a:spLocks noChangeArrowheads="1"/>
            </p:cNvSpPr>
            <p:nvPr/>
          </p:nvSpPr>
          <p:spPr bwMode="auto">
            <a:xfrm>
              <a:off x="272" y="771"/>
              <a:ext cx="318" cy="2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>
                  <a:solidFill>
                    <a:srgbClr val="8E163E"/>
                  </a:solidFill>
                </a:rPr>
                <a:t>B</a:t>
              </a:r>
            </a:p>
          </p:txBody>
        </p:sp>
        <p:sp>
          <p:nvSpPr>
            <p:cNvPr id="15379" name="Text Box 53"/>
            <p:cNvSpPr txBox="1">
              <a:spLocks noChangeArrowheads="1"/>
            </p:cNvSpPr>
            <p:nvPr/>
          </p:nvSpPr>
          <p:spPr bwMode="auto">
            <a:xfrm>
              <a:off x="1316" y="771"/>
              <a:ext cx="318" cy="2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>
                  <a:solidFill>
                    <a:srgbClr val="8E163E"/>
                  </a:solidFill>
                </a:rPr>
                <a:t>A</a:t>
              </a:r>
            </a:p>
          </p:txBody>
        </p:sp>
      </p:grpSp>
      <p:sp>
        <p:nvSpPr>
          <p:cNvPr id="15376" name="Text Box 54"/>
          <p:cNvSpPr txBox="1">
            <a:spLocks noChangeArrowheads="1"/>
          </p:cNvSpPr>
          <p:nvPr/>
        </p:nvSpPr>
        <p:spPr bwMode="auto">
          <a:xfrm>
            <a:off x="5796136" y="692696"/>
            <a:ext cx="28797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rgbClr val="080808"/>
                </a:solidFill>
                <a:latin typeface="Tahoma" pitchFamily="34" charset="0"/>
              </a:rPr>
              <a:t>干路和支路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10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7" grpId="0" animBg="1"/>
      <p:bldP spid="29708" grpId="0" animBg="1"/>
      <p:bldP spid="29709" grpId="0" animBg="1"/>
      <p:bldP spid="29710" grpId="0" animBg="1"/>
      <p:bldP spid="29712" grpId="0" autoUpdateAnimBg="0"/>
      <p:bldP spid="29713" grpId="0" autoUpdateAnimBg="0"/>
      <p:bldP spid="29714" grpId="0" animBg="1"/>
      <p:bldP spid="29715" grpId="0" animBg="1"/>
      <p:bldP spid="29716" grpId="0" animBg="1"/>
      <p:bldP spid="297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683568" y="1052736"/>
            <a:ext cx="1826141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2"/>
                </a:solidFill>
              </a:rPr>
              <a:t>电路图：</a:t>
            </a: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179512" y="3068960"/>
            <a:ext cx="8280400" cy="30469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ea typeface="楷体_GB2312" pitchFamily="49" charset="-122"/>
              </a:rPr>
              <a:t>（</a:t>
            </a:r>
            <a:r>
              <a:rPr lang="en-US" altLang="zh-CN" sz="3200" dirty="0" smtClean="0">
                <a:solidFill>
                  <a:srgbClr val="FF0000"/>
                </a:solidFill>
                <a:ea typeface="楷体_GB2312" pitchFamily="49" charset="-122"/>
              </a:rPr>
              <a:t>2</a:t>
            </a:r>
            <a:r>
              <a:rPr lang="zh-CN" altLang="en-US" sz="3200" dirty="0" smtClean="0">
                <a:solidFill>
                  <a:srgbClr val="FF0000"/>
                </a:solidFill>
                <a:ea typeface="楷体_GB2312" pitchFamily="49" charset="-122"/>
              </a:rPr>
              <a:t>）并联电路特</a:t>
            </a:r>
            <a:r>
              <a:rPr lang="zh-CN" altLang="en-US" sz="3200" dirty="0">
                <a:solidFill>
                  <a:srgbClr val="FF0000"/>
                </a:solidFill>
                <a:ea typeface="楷体_GB2312" pitchFamily="49" charset="-122"/>
              </a:rPr>
              <a:t>点</a:t>
            </a:r>
            <a:r>
              <a:rPr lang="zh-CN" altLang="en-US" sz="3200" dirty="0" smtClean="0">
                <a:solidFill>
                  <a:srgbClr val="FF0000"/>
                </a:solidFill>
                <a:ea typeface="楷体_GB2312" pitchFamily="49" charset="-122"/>
              </a:rPr>
              <a:t>：</a:t>
            </a:r>
            <a:endParaRPr lang="en-US" altLang="zh-CN" sz="3200" dirty="0" smtClean="0">
              <a:solidFill>
                <a:srgbClr val="FF0000"/>
              </a:solidFill>
              <a:ea typeface="楷体_GB2312" pitchFamily="49" charset="-122"/>
            </a:endParaRPr>
          </a:p>
          <a:p>
            <a:pPr algn="ctr"/>
            <a:r>
              <a:rPr lang="zh-CN" altLang="en-US" sz="3200" b="1" dirty="0" smtClean="0">
                <a:solidFill>
                  <a:srgbClr val="FF0000"/>
                </a:solidFill>
                <a:ea typeface="楷体_GB2312" pitchFamily="49" charset="-122"/>
              </a:rPr>
              <a:t>①</a:t>
            </a:r>
            <a:r>
              <a:rPr lang="zh-CN" altLang="en-US" sz="3200" b="1" dirty="0" smtClean="0">
                <a:solidFill>
                  <a:srgbClr val="7E3B26"/>
                </a:solidFill>
              </a:rPr>
              <a:t>在</a:t>
            </a:r>
            <a:r>
              <a:rPr lang="zh-CN" altLang="en-US" sz="3200" b="1" dirty="0">
                <a:solidFill>
                  <a:srgbClr val="7E3B26"/>
                </a:solidFill>
              </a:rPr>
              <a:t>并联电路中，电流有两条（或</a:t>
            </a:r>
            <a:r>
              <a:rPr lang="zh-CN" altLang="en-US" sz="3200" b="1" dirty="0">
                <a:solidFill>
                  <a:srgbClr val="FF0000"/>
                </a:solidFill>
              </a:rPr>
              <a:t>多条</a:t>
            </a:r>
            <a:r>
              <a:rPr lang="zh-CN" altLang="en-US" sz="3200" b="1" dirty="0">
                <a:solidFill>
                  <a:srgbClr val="7E3B26"/>
                </a:solidFill>
              </a:rPr>
              <a:t>） 路径</a:t>
            </a:r>
            <a:r>
              <a:rPr lang="zh-CN" altLang="en-US" sz="3200" b="1" dirty="0" smtClean="0">
                <a:solidFill>
                  <a:srgbClr val="7E3B26"/>
                </a:solidFill>
              </a:rPr>
              <a:t>。②</a:t>
            </a:r>
            <a:r>
              <a:rPr lang="zh-CN" altLang="en-US" sz="3200" dirty="0" smtClean="0">
                <a:solidFill>
                  <a:schemeClr val="tx2"/>
                </a:solidFill>
              </a:rPr>
              <a:t>用</a:t>
            </a:r>
            <a:r>
              <a:rPr lang="zh-CN" altLang="en-US" sz="3200" dirty="0">
                <a:solidFill>
                  <a:schemeClr val="tx2"/>
                </a:solidFill>
              </a:rPr>
              <a:t>电器</a:t>
            </a:r>
            <a:r>
              <a:rPr lang="zh-CN" altLang="en-US" sz="3200" dirty="0">
                <a:solidFill>
                  <a:srgbClr val="FF0000"/>
                </a:solidFill>
              </a:rPr>
              <a:t>互不影响</a:t>
            </a:r>
            <a:r>
              <a:rPr lang="zh-CN" altLang="en-US" sz="3200" dirty="0"/>
              <a:t>，能独立工作</a:t>
            </a:r>
            <a:r>
              <a:rPr lang="zh-CN" altLang="en-US" sz="3200" dirty="0" smtClean="0"/>
              <a:t>。③</a:t>
            </a:r>
            <a:r>
              <a:rPr lang="zh-CN" altLang="en-US" sz="3200" dirty="0" smtClean="0">
                <a:solidFill>
                  <a:srgbClr val="CC0000"/>
                </a:solidFill>
              </a:rPr>
              <a:t>干</a:t>
            </a:r>
            <a:r>
              <a:rPr lang="zh-CN" altLang="en-US" sz="3200" dirty="0">
                <a:solidFill>
                  <a:srgbClr val="CC0000"/>
                </a:solidFill>
              </a:rPr>
              <a:t>路</a:t>
            </a:r>
            <a:r>
              <a:rPr lang="zh-CN" altLang="en-US" sz="3200" dirty="0" smtClean="0">
                <a:solidFill>
                  <a:srgbClr val="CC0000"/>
                </a:solidFill>
              </a:rPr>
              <a:t>开</a:t>
            </a:r>
            <a:r>
              <a:rPr lang="zh-CN" altLang="en-US" sz="3200" dirty="0">
                <a:solidFill>
                  <a:srgbClr val="CC0000"/>
                </a:solidFill>
              </a:rPr>
              <a:t>关</a:t>
            </a:r>
            <a:r>
              <a:rPr lang="zh-CN" altLang="en-US" sz="3200" dirty="0" smtClean="0"/>
              <a:t>控制</a:t>
            </a:r>
            <a:r>
              <a:rPr lang="zh-CN" altLang="en-US" sz="3200" dirty="0">
                <a:solidFill>
                  <a:srgbClr val="CC0000"/>
                </a:solidFill>
              </a:rPr>
              <a:t>整个电路</a:t>
            </a:r>
            <a:r>
              <a:rPr lang="zh-CN" altLang="en-US" sz="3200" dirty="0"/>
              <a:t>，</a:t>
            </a:r>
            <a:r>
              <a:rPr lang="zh-CN" altLang="en-US" sz="3200" dirty="0">
                <a:solidFill>
                  <a:srgbClr val="FF0000"/>
                </a:solidFill>
              </a:rPr>
              <a:t>支路开关</a:t>
            </a:r>
            <a:r>
              <a:rPr lang="zh-CN" altLang="en-US" sz="3200" dirty="0"/>
              <a:t>只控</a:t>
            </a:r>
            <a:r>
              <a:rPr lang="zh-CN" altLang="en-US" sz="3200" dirty="0" smtClean="0"/>
              <a:t>制其所在支路用电器。</a:t>
            </a:r>
            <a:endParaRPr lang="zh-CN" altLang="en-US" sz="3200" dirty="0"/>
          </a:p>
          <a:p>
            <a:pPr algn="ctr"/>
            <a:endParaRPr lang="zh-CN" altLang="en-US" sz="3200" dirty="0">
              <a:solidFill>
                <a:srgbClr val="7E3B26"/>
              </a:solidFill>
            </a:endParaRPr>
          </a:p>
        </p:txBody>
      </p:sp>
      <p:grpSp>
        <p:nvGrpSpPr>
          <p:cNvPr id="4" name="Group 23"/>
          <p:cNvGrpSpPr/>
          <p:nvPr/>
        </p:nvGrpSpPr>
        <p:grpSpPr bwMode="auto">
          <a:xfrm>
            <a:off x="4139952" y="908720"/>
            <a:ext cx="3384550" cy="2087563"/>
            <a:chOff x="0" y="0"/>
            <a:chExt cx="2132" cy="1315"/>
          </a:xfrm>
        </p:grpSpPr>
        <p:grpSp>
          <p:nvGrpSpPr>
            <p:cNvPr id="5" name="Group 24"/>
            <p:cNvGrpSpPr/>
            <p:nvPr/>
          </p:nvGrpSpPr>
          <p:grpSpPr bwMode="auto">
            <a:xfrm>
              <a:off x="0" y="0"/>
              <a:ext cx="2132" cy="1315"/>
              <a:chOff x="0" y="0"/>
              <a:chExt cx="2132" cy="1315"/>
            </a:xfrm>
          </p:grpSpPr>
          <p:sp>
            <p:nvSpPr>
              <p:cNvPr id="17428" name="Line 25"/>
              <p:cNvSpPr>
                <a:spLocks noChangeShapeType="1"/>
              </p:cNvSpPr>
              <p:nvPr/>
            </p:nvSpPr>
            <p:spPr bwMode="auto">
              <a:xfrm>
                <a:off x="320" y="592"/>
                <a:ext cx="0" cy="5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429" name="Line 26"/>
              <p:cNvSpPr>
                <a:spLocks noChangeShapeType="1"/>
              </p:cNvSpPr>
              <p:nvPr/>
            </p:nvSpPr>
            <p:spPr bwMode="auto">
              <a:xfrm>
                <a:off x="1446" y="197"/>
                <a:ext cx="26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430" name="Line 27"/>
              <p:cNvSpPr>
                <a:spLocks noChangeShapeType="1"/>
              </p:cNvSpPr>
              <p:nvPr/>
            </p:nvSpPr>
            <p:spPr bwMode="auto">
              <a:xfrm>
                <a:off x="0" y="855"/>
                <a:ext cx="32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431" name="Line 28"/>
              <p:cNvSpPr>
                <a:spLocks noChangeShapeType="1"/>
              </p:cNvSpPr>
              <p:nvPr/>
            </p:nvSpPr>
            <p:spPr bwMode="auto">
              <a:xfrm>
                <a:off x="0" y="197"/>
                <a:ext cx="533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432" name="Line 29"/>
              <p:cNvSpPr>
                <a:spLocks noChangeShapeType="1"/>
              </p:cNvSpPr>
              <p:nvPr/>
            </p:nvSpPr>
            <p:spPr bwMode="auto">
              <a:xfrm>
                <a:off x="533" y="132"/>
                <a:ext cx="0" cy="13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433" name="Line 30"/>
              <p:cNvSpPr>
                <a:spLocks noChangeShapeType="1"/>
              </p:cNvSpPr>
              <p:nvPr/>
            </p:nvSpPr>
            <p:spPr bwMode="auto">
              <a:xfrm>
                <a:off x="586" y="66"/>
                <a:ext cx="0" cy="26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434" name="Line 31"/>
              <p:cNvSpPr>
                <a:spLocks noChangeShapeType="1"/>
              </p:cNvSpPr>
              <p:nvPr/>
            </p:nvSpPr>
            <p:spPr bwMode="auto">
              <a:xfrm>
                <a:off x="0" y="197"/>
                <a:ext cx="0" cy="65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435" name="Line 32"/>
              <p:cNvSpPr>
                <a:spLocks noChangeShapeType="1"/>
              </p:cNvSpPr>
              <p:nvPr/>
            </p:nvSpPr>
            <p:spPr bwMode="auto">
              <a:xfrm flipV="1">
                <a:off x="1280" y="0"/>
                <a:ext cx="159" cy="19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436" name="Line 33"/>
              <p:cNvSpPr>
                <a:spLocks noChangeShapeType="1"/>
              </p:cNvSpPr>
              <p:nvPr/>
            </p:nvSpPr>
            <p:spPr bwMode="auto">
              <a:xfrm>
                <a:off x="320" y="592"/>
                <a:ext cx="31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437" name="Line 34"/>
              <p:cNvSpPr>
                <a:spLocks noChangeShapeType="1"/>
              </p:cNvSpPr>
              <p:nvPr/>
            </p:nvSpPr>
            <p:spPr bwMode="auto">
              <a:xfrm>
                <a:off x="320" y="1184"/>
                <a:ext cx="31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438" name="Oval 35"/>
              <p:cNvSpPr>
                <a:spLocks noChangeArrowheads="1"/>
              </p:cNvSpPr>
              <p:nvPr/>
            </p:nvSpPr>
            <p:spPr bwMode="auto">
              <a:xfrm>
                <a:off x="639" y="460"/>
                <a:ext cx="267" cy="32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439" name="Oval 36"/>
              <p:cNvSpPr>
                <a:spLocks noChangeArrowheads="1"/>
              </p:cNvSpPr>
              <p:nvPr/>
            </p:nvSpPr>
            <p:spPr bwMode="auto">
              <a:xfrm>
                <a:off x="639" y="986"/>
                <a:ext cx="267" cy="32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440" name="Line 37"/>
              <p:cNvSpPr>
                <a:spLocks noChangeShapeType="1"/>
              </p:cNvSpPr>
              <p:nvPr/>
            </p:nvSpPr>
            <p:spPr bwMode="auto">
              <a:xfrm flipV="1">
                <a:off x="899" y="589"/>
                <a:ext cx="734" cy="1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441" name="Line 38"/>
              <p:cNvSpPr>
                <a:spLocks noChangeShapeType="1"/>
              </p:cNvSpPr>
              <p:nvPr/>
            </p:nvSpPr>
            <p:spPr bwMode="auto">
              <a:xfrm>
                <a:off x="1633" y="589"/>
                <a:ext cx="0" cy="59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442" name="Line 39"/>
              <p:cNvSpPr>
                <a:spLocks noChangeShapeType="1"/>
              </p:cNvSpPr>
              <p:nvPr/>
            </p:nvSpPr>
            <p:spPr bwMode="auto">
              <a:xfrm>
                <a:off x="907" y="1179"/>
                <a:ext cx="72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443" name="Line 40"/>
              <p:cNvSpPr>
                <a:spLocks noChangeShapeType="1"/>
              </p:cNvSpPr>
              <p:nvPr/>
            </p:nvSpPr>
            <p:spPr bwMode="auto">
              <a:xfrm>
                <a:off x="1706" y="197"/>
                <a:ext cx="42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444" name="Line 41"/>
              <p:cNvSpPr>
                <a:spLocks noChangeShapeType="1"/>
              </p:cNvSpPr>
              <p:nvPr/>
            </p:nvSpPr>
            <p:spPr bwMode="auto">
              <a:xfrm>
                <a:off x="2132" y="197"/>
                <a:ext cx="0" cy="65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445" name="Line 42"/>
              <p:cNvSpPr>
                <a:spLocks noChangeShapeType="1"/>
              </p:cNvSpPr>
              <p:nvPr/>
            </p:nvSpPr>
            <p:spPr bwMode="auto">
              <a:xfrm flipV="1">
                <a:off x="1658" y="855"/>
                <a:ext cx="474" cy="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446" name="Line 43"/>
              <p:cNvSpPr>
                <a:spLocks noChangeShapeType="1"/>
              </p:cNvSpPr>
              <p:nvPr/>
            </p:nvSpPr>
            <p:spPr bwMode="auto">
              <a:xfrm flipH="1">
                <a:off x="639" y="1052"/>
                <a:ext cx="213" cy="19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447" name="Line 44"/>
              <p:cNvSpPr>
                <a:spLocks noChangeShapeType="1"/>
              </p:cNvSpPr>
              <p:nvPr/>
            </p:nvSpPr>
            <p:spPr bwMode="auto">
              <a:xfrm>
                <a:off x="693" y="1052"/>
                <a:ext cx="159" cy="19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448" name="Line 45"/>
              <p:cNvSpPr>
                <a:spLocks noChangeShapeType="1"/>
              </p:cNvSpPr>
              <p:nvPr/>
            </p:nvSpPr>
            <p:spPr bwMode="auto">
              <a:xfrm flipH="1">
                <a:off x="693" y="526"/>
                <a:ext cx="159" cy="19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449" name="AutoShape 46"/>
              <p:cNvSpPr>
                <a:spLocks noChangeArrowheads="1"/>
              </p:cNvSpPr>
              <p:nvPr/>
            </p:nvSpPr>
            <p:spPr bwMode="auto">
              <a:xfrm>
                <a:off x="1279" y="152"/>
                <a:ext cx="47" cy="50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450" name="Line 47"/>
              <p:cNvSpPr>
                <a:spLocks noChangeShapeType="1"/>
              </p:cNvSpPr>
              <p:nvPr/>
            </p:nvSpPr>
            <p:spPr bwMode="auto">
              <a:xfrm flipH="1">
                <a:off x="568" y="203"/>
                <a:ext cx="711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7451" name="AutoShape 48"/>
              <p:cNvSpPr>
                <a:spLocks noChangeArrowheads="1"/>
              </p:cNvSpPr>
              <p:nvPr/>
            </p:nvSpPr>
            <p:spPr bwMode="auto">
              <a:xfrm flipH="1" flipV="1">
                <a:off x="301" y="824"/>
                <a:ext cx="48" cy="5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452" name="AutoShape 49"/>
              <p:cNvSpPr>
                <a:spLocks noChangeArrowheads="1"/>
              </p:cNvSpPr>
              <p:nvPr/>
            </p:nvSpPr>
            <p:spPr bwMode="auto">
              <a:xfrm>
                <a:off x="1633" y="816"/>
                <a:ext cx="47" cy="51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453" name="Line 50"/>
              <p:cNvSpPr>
                <a:spLocks noChangeShapeType="1"/>
              </p:cNvSpPr>
              <p:nvPr/>
            </p:nvSpPr>
            <p:spPr bwMode="auto">
              <a:xfrm>
                <a:off x="663" y="556"/>
                <a:ext cx="190" cy="20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17426" name="Text Box 51"/>
            <p:cNvSpPr txBox="1">
              <a:spLocks noChangeArrowheads="1"/>
            </p:cNvSpPr>
            <p:nvPr/>
          </p:nvSpPr>
          <p:spPr bwMode="auto">
            <a:xfrm>
              <a:off x="272" y="771"/>
              <a:ext cx="318" cy="23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>
                  <a:solidFill>
                    <a:srgbClr val="8E163E"/>
                  </a:solidFill>
                </a:rPr>
                <a:t>B</a:t>
              </a:r>
            </a:p>
          </p:txBody>
        </p:sp>
        <p:sp>
          <p:nvSpPr>
            <p:cNvPr id="17427" name="Text Box 52"/>
            <p:cNvSpPr txBox="1">
              <a:spLocks noChangeArrowheads="1"/>
            </p:cNvSpPr>
            <p:nvPr/>
          </p:nvSpPr>
          <p:spPr bwMode="auto">
            <a:xfrm>
              <a:off x="1316" y="771"/>
              <a:ext cx="318" cy="23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>
                  <a:solidFill>
                    <a:srgbClr val="8E163E"/>
                  </a:solidFill>
                </a:rPr>
                <a:t>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7" grpId="0" autoUpdateAnimBg="0"/>
      <p:bldP spid="2049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 descr="画布"/>
          <p:cNvSpPr txBox="1">
            <a:spLocks noChangeArrowheads="1"/>
          </p:cNvSpPr>
          <p:nvPr/>
        </p:nvSpPr>
        <p:spPr bwMode="auto">
          <a:xfrm>
            <a:off x="971550" y="908050"/>
            <a:ext cx="6121400" cy="1190625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>
                <a:solidFill>
                  <a:srgbClr val="FF0000"/>
                </a:solidFill>
                <a:ea typeface="楷体_GB2312" pitchFamily="49" charset="-122"/>
              </a:rPr>
              <a:t>如果用两个开关分别控制两个灯泡，又该怎样连接呢？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971600" y="2348880"/>
            <a:ext cx="1826141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2"/>
                </a:solidFill>
              </a:rPr>
              <a:t>实物图：</a:t>
            </a:r>
          </a:p>
        </p:txBody>
      </p:sp>
      <p:grpSp>
        <p:nvGrpSpPr>
          <p:cNvPr id="5" name="Group 37"/>
          <p:cNvGrpSpPr>
            <a:grpSpLocks noChangeAspect="1"/>
          </p:cNvGrpSpPr>
          <p:nvPr/>
        </p:nvGrpSpPr>
        <p:grpSpPr bwMode="auto">
          <a:xfrm>
            <a:off x="4716016" y="3068960"/>
            <a:ext cx="3760788" cy="3473450"/>
            <a:chOff x="0" y="0"/>
            <a:chExt cx="2369" cy="2188"/>
          </a:xfrm>
        </p:grpSpPr>
        <p:pic>
          <p:nvPicPr>
            <p:cNvPr id="18445" name="Picture 38" descr="1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4" y="635"/>
              <a:ext cx="1200" cy="1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6" name="Picture 39" descr="22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917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7" name="Picture 40" descr="wla2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" y="1588"/>
              <a:ext cx="751" cy="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8" name="Picture 41" descr="wla2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88" y="91"/>
              <a:ext cx="750" cy="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9" name="Picture 42" descr="22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52" y="1316"/>
              <a:ext cx="917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547" name="未知"/>
          <p:cNvSpPr/>
          <p:nvPr/>
        </p:nvSpPr>
        <p:spPr bwMode="auto">
          <a:xfrm>
            <a:off x="6948488" y="3716338"/>
            <a:ext cx="1223962" cy="671512"/>
          </a:xfrm>
          <a:custGeom>
            <a:avLst/>
            <a:gdLst>
              <a:gd name="T0" fmla="*/ 0 w 771"/>
              <a:gd name="T1" fmla="*/ 576262 h 423"/>
              <a:gd name="T2" fmla="*/ 719137 w 771"/>
              <a:gd name="T3" fmla="*/ 576262 h 423"/>
              <a:gd name="T4" fmla="*/ 1223962 w 771"/>
              <a:gd name="T5" fmla="*/ 0 h 42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71" h="423">
                <a:moveTo>
                  <a:pt x="0" y="363"/>
                </a:moveTo>
                <a:cubicBezTo>
                  <a:pt x="162" y="393"/>
                  <a:pt x="325" y="423"/>
                  <a:pt x="453" y="363"/>
                </a:cubicBezTo>
                <a:cubicBezTo>
                  <a:pt x="581" y="303"/>
                  <a:pt x="718" y="60"/>
                  <a:pt x="771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round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21548" name="未知"/>
          <p:cNvSpPr/>
          <p:nvPr/>
        </p:nvSpPr>
        <p:spPr bwMode="auto">
          <a:xfrm>
            <a:off x="5724525" y="3644900"/>
            <a:ext cx="1871663" cy="312738"/>
          </a:xfrm>
          <a:custGeom>
            <a:avLst/>
            <a:gdLst>
              <a:gd name="T0" fmla="*/ 1871663 w 1179"/>
              <a:gd name="T1" fmla="*/ 0 h 197"/>
              <a:gd name="T2" fmla="*/ 792163 w 1179"/>
              <a:gd name="T3" fmla="*/ 288925 h 197"/>
              <a:gd name="T4" fmla="*/ 0 w 1179"/>
              <a:gd name="T5" fmla="*/ 144463 h 19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79" h="197">
                <a:moveTo>
                  <a:pt x="1179" y="0"/>
                </a:moveTo>
                <a:cubicBezTo>
                  <a:pt x="937" y="83"/>
                  <a:pt x="695" y="167"/>
                  <a:pt x="499" y="182"/>
                </a:cubicBezTo>
                <a:cubicBezTo>
                  <a:pt x="303" y="197"/>
                  <a:pt x="83" y="106"/>
                  <a:pt x="0" y="91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round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21549" name="未知"/>
          <p:cNvSpPr/>
          <p:nvPr/>
        </p:nvSpPr>
        <p:spPr bwMode="auto">
          <a:xfrm>
            <a:off x="4679950" y="3789363"/>
            <a:ext cx="1548234" cy="719757"/>
          </a:xfrm>
          <a:custGeom>
            <a:avLst/>
            <a:gdLst>
              <a:gd name="T0" fmla="*/ 468313 w 975"/>
              <a:gd name="T1" fmla="*/ 0 h 499"/>
              <a:gd name="T2" fmla="*/ 179388 w 975"/>
              <a:gd name="T3" fmla="*/ 431800 h 499"/>
              <a:gd name="T4" fmla="*/ 1547813 w 975"/>
              <a:gd name="T5" fmla="*/ 792162 h 49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75" h="499">
                <a:moveTo>
                  <a:pt x="295" y="0"/>
                </a:moveTo>
                <a:cubicBezTo>
                  <a:pt x="147" y="94"/>
                  <a:pt x="0" y="189"/>
                  <a:pt x="113" y="272"/>
                </a:cubicBezTo>
                <a:cubicBezTo>
                  <a:pt x="226" y="355"/>
                  <a:pt x="600" y="427"/>
                  <a:pt x="975" y="49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round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21550" name="未知"/>
          <p:cNvSpPr/>
          <p:nvPr/>
        </p:nvSpPr>
        <p:spPr bwMode="auto">
          <a:xfrm>
            <a:off x="7020272" y="4293096"/>
            <a:ext cx="1272828" cy="1656855"/>
          </a:xfrm>
          <a:custGeom>
            <a:avLst/>
            <a:gdLst>
              <a:gd name="T0" fmla="*/ 0 w 847"/>
              <a:gd name="T1" fmla="*/ 0 h 998"/>
              <a:gd name="T2" fmla="*/ 1152525 w 847"/>
              <a:gd name="T3" fmla="*/ 576263 h 998"/>
              <a:gd name="T4" fmla="*/ 1152525 w 847"/>
              <a:gd name="T5" fmla="*/ 1584325 h 99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847" h="998">
                <a:moveTo>
                  <a:pt x="0" y="0"/>
                </a:moveTo>
                <a:cubicBezTo>
                  <a:pt x="302" y="98"/>
                  <a:pt x="605" y="197"/>
                  <a:pt x="726" y="363"/>
                </a:cubicBezTo>
                <a:cubicBezTo>
                  <a:pt x="847" y="529"/>
                  <a:pt x="786" y="763"/>
                  <a:pt x="726" y="998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round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21551" name="未知"/>
          <p:cNvSpPr/>
          <p:nvPr/>
        </p:nvSpPr>
        <p:spPr bwMode="auto">
          <a:xfrm>
            <a:off x="5612507" y="5949951"/>
            <a:ext cx="1872109" cy="260821"/>
          </a:xfrm>
          <a:custGeom>
            <a:avLst/>
            <a:gdLst>
              <a:gd name="T0" fmla="*/ 1727200 w 1088"/>
              <a:gd name="T1" fmla="*/ 0 h 196"/>
              <a:gd name="T2" fmla="*/ 1152525 w 1088"/>
              <a:gd name="T3" fmla="*/ 287338 h 196"/>
              <a:gd name="T4" fmla="*/ 0 w 1088"/>
              <a:gd name="T5" fmla="*/ 142875 h 1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88" h="196">
                <a:moveTo>
                  <a:pt x="1088" y="0"/>
                </a:moveTo>
                <a:cubicBezTo>
                  <a:pt x="997" y="83"/>
                  <a:pt x="907" y="166"/>
                  <a:pt x="726" y="181"/>
                </a:cubicBezTo>
                <a:cubicBezTo>
                  <a:pt x="545" y="196"/>
                  <a:pt x="272" y="143"/>
                  <a:pt x="0" y="9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round/>
          </a:ln>
          <a:effectLst/>
        </p:spPr>
        <p:txBody>
          <a:bodyPr wrap="none"/>
          <a:lstStyle/>
          <a:p>
            <a:endParaRPr lang="zh-CN" altLang="en-US"/>
          </a:p>
        </p:txBody>
      </p:sp>
      <p:sp>
        <p:nvSpPr>
          <p:cNvPr id="21552" name="未知"/>
          <p:cNvSpPr/>
          <p:nvPr/>
        </p:nvSpPr>
        <p:spPr bwMode="auto">
          <a:xfrm>
            <a:off x="4644008" y="4509120"/>
            <a:ext cx="1560513" cy="1511300"/>
          </a:xfrm>
          <a:custGeom>
            <a:avLst/>
            <a:gdLst>
              <a:gd name="T0" fmla="*/ 409575 w 983"/>
              <a:gd name="T1" fmla="*/ 1511300 h 952"/>
              <a:gd name="T2" fmla="*/ 192088 w 983"/>
              <a:gd name="T3" fmla="*/ 576263 h 952"/>
              <a:gd name="T4" fmla="*/ 1560513 w 983"/>
              <a:gd name="T5" fmla="*/ 0 h 9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83" h="952">
                <a:moveTo>
                  <a:pt x="258" y="952"/>
                </a:moveTo>
                <a:cubicBezTo>
                  <a:pt x="129" y="737"/>
                  <a:pt x="0" y="522"/>
                  <a:pt x="121" y="363"/>
                </a:cubicBezTo>
                <a:cubicBezTo>
                  <a:pt x="242" y="204"/>
                  <a:pt x="612" y="102"/>
                  <a:pt x="983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round/>
          </a:ln>
          <a:effectLst/>
        </p:spPr>
        <p:txBody>
          <a:bodyPr wrap="none"/>
          <a:lstStyle/>
          <a:p>
            <a:endParaRPr lang="zh-CN" alt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utoUpdateAnimBg="0"/>
      <p:bldP spid="21547" grpId="0" animBg="1"/>
      <p:bldP spid="21548" grpId="0" animBg="1"/>
      <p:bldP spid="21549" grpId="0" animBg="1"/>
      <p:bldP spid="21550" grpId="0" animBg="1"/>
      <p:bldP spid="21551" grpId="0" animBg="1"/>
      <p:bldP spid="215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1" name="Group 3"/>
          <p:cNvGraphicFramePr>
            <a:graphicFrameLocks noGrp="1"/>
          </p:cNvGraphicFramePr>
          <p:nvPr/>
        </p:nvGraphicFramePr>
        <p:xfrm>
          <a:off x="285750" y="1143000"/>
          <a:ext cx="8572500" cy="5532439"/>
        </p:xfrm>
        <a:graphic>
          <a:graphicData uri="http://schemas.openxmlformats.org/drawingml/2006/table">
            <a:tbl>
              <a:tblPr/>
              <a:tblGrid>
                <a:gridCol w="2270125"/>
                <a:gridCol w="3159125"/>
                <a:gridCol w="3143250"/>
              </a:tblGrid>
              <a:tr h="630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串联电路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并联电路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9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电路图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概念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7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电流路径特点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5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用电器之间的关系特点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6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宋体" pitchFamily="2" charset="-122"/>
                        </a:rPr>
                        <a:t>开关位置特点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92" name="Text Box 37"/>
          <p:cNvSpPr txBox="1">
            <a:spLocks noChangeArrowheads="1"/>
          </p:cNvSpPr>
          <p:nvPr/>
        </p:nvSpPr>
        <p:spPr bwMode="auto">
          <a:xfrm>
            <a:off x="1238250" y="228600"/>
            <a:ext cx="6667500" cy="6413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>
                <a:solidFill>
                  <a:srgbClr val="FF0000"/>
                </a:solidFill>
                <a:ea typeface="华文中宋" pitchFamily="2" charset="-122"/>
              </a:rPr>
              <a:t>本课小结：串联电路和并联电路</a:t>
            </a:r>
          </a:p>
        </p:txBody>
      </p:sp>
      <p:sp>
        <p:nvSpPr>
          <p:cNvPr id="22566" name="Text Box 38"/>
          <p:cNvSpPr txBox="1">
            <a:spLocks noChangeArrowheads="1"/>
          </p:cNvSpPr>
          <p:nvPr/>
        </p:nvSpPr>
        <p:spPr bwMode="auto">
          <a:xfrm>
            <a:off x="2714625" y="3908425"/>
            <a:ext cx="23622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accent2"/>
                </a:solidFill>
              </a:rPr>
              <a:t>只有</a:t>
            </a:r>
            <a:r>
              <a:rPr lang="zh-CN" altLang="en-US" sz="2400" b="1" dirty="0">
                <a:solidFill>
                  <a:srgbClr val="CC0000"/>
                </a:solidFill>
              </a:rPr>
              <a:t>一条</a:t>
            </a:r>
            <a:r>
              <a:rPr lang="zh-CN" altLang="en-US" sz="2400" b="1" dirty="0">
                <a:solidFill>
                  <a:schemeClr val="accent2"/>
                </a:solidFill>
              </a:rPr>
              <a:t>路径</a:t>
            </a:r>
          </a:p>
        </p:txBody>
      </p:sp>
      <p:sp>
        <p:nvSpPr>
          <p:cNvPr id="22567" name="Text Box 39"/>
          <p:cNvSpPr txBox="1">
            <a:spLocks noChangeArrowheads="1"/>
          </p:cNvSpPr>
          <p:nvPr/>
        </p:nvSpPr>
        <p:spPr bwMode="auto">
          <a:xfrm>
            <a:off x="5867400" y="3686175"/>
            <a:ext cx="2971800" cy="822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</a:rPr>
              <a:t>有</a:t>
            </a:r>
            <a:r>
              <a:rPr lang="zh-CN" altLang="en-US" sz="2400">
                <a:solidFill>
                  <a:schemeClr val="accent2"/>
                </a:solidFill>
              </a:rPr>
              <a:t>两条或两条以上</a:t>
            </a:r>
            <a:r>
              <a:rPr lang="zh-CN" altLang="en-US" sz="2400">
                <a:solidFill>
                  <a:srgbClr val="FF0000"/>
                </a:solidFill>
              </a:rPr>
              <a:t>的路径</a:t>
            </a:r>
          </a:p>
        </p:txBody>
      </p:sp>
      <p:sp>
        <p:nvSpPr>
          <p:cNvPr id="22568" name="Text Box 40"/>
          <p:cNvSpPr txBox="1">
            <a:spLocks noChangeArrowheads="1"/>
          </p:cNvSpPr>
          <p:nvPr/>
        </p:nvSpPr>
        <p:spPr bwMode="auto">
          <a:xfrm>
            <a:off x="2709863" y="4549775"/>
            <a:ext cx="2438400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accent2"/>
                </a:solidFill>
              </a:rPr>
              <a:t>互相影响，</a:t>
            </a:r>
            <a:r>
              <a:rPr lang="zh-CN" altLang="en-US" sz="2400" b="1" dirty="0">
                <a:solidFill>
                  <a:srgbClr val="CC0000"/>
                </a:solidFill>
              </a:rPr>
              <a:t>不能</a:t>
            </a:r>
            <a:r>
              <a:rPr lang="zh-CN" altLang="en-US" sz="2400" b="1" dirty="0">
                <a:solidFill>
                  <a:schemeClr val="accent2"/>
                </a:solidFill>
              </a:rPr>
              <a:t>独立工作</a:t>
            </a:r>
          </a:p>
        </p:txBody>
      </p:sp>
      <p:sp>
        <p:nvSpPr>
          <p:cNvPr id="22569" name="Text Box 41"/>
          <p:cNvSpPr txBox="1">
            <a:spLocks noChangeArrowheads="1"/>
          </p:cNvSpPr>
          <p:nvPr/>
        </p:nvSpPr>
        <p:spPr bwMode="auto">
          <a:xfrm>
            <a:off x="5867400" y="4551363"/>
            <a:ext cx="2514600" cy="822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</a:rPr>
              <a:t>互不影响，</a:t>
            </a:r>
            <a:r>
              <a:rPr lang="zh-CN" altLang="en-US" sz="2400">
                <a:solidFill>
                  <a:schemeClr val="accent2"/>
                </a:solidFill>
              </a:rPr>
              <a:t>能</a:t>
            </a:r>
            <a:r>
              <a:rPr lang="zh-CN" altLang="en-US" sz="2400">
                <a:solidFill>
                  <a:srgbClr val="FF0000"/>
                </a:solidFill>
              </a:rPr>
              <a:t>够独立工作</a:t>
            </a:r>
          </a:p>
        </p:txBody>
      </p:sp>
      <p:sp>
        <p:nvSpPr>
          <p:cNvPr id="22570" name="Text Box 42"/>
          <p:cNvSpPr txBox="1">
            <a:spLocks noChangeArrowheads="1"/>
          </p:cNvSpPr>
          <p:nvPr/>
        </p:nvSpPr>
        <p:spPr bwMode="auto">
          <a:xfrm>
            <a:off x="2700338" y="2852738"/>
            <a:ext cx="3124200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accent2"/>
                </a:solidFill>
              </a:rPr>
              <a:t>把各元件</a:t>
            </a:r>
            <a:r>
              <a:rPr lang="zh-CN" altLang="en-US" sz="2400" b="1" dirty="0">
                <a:solidFill>
                  <a:srgbClr val="CC0000"/>
                </a:solidFill>
              </a:rPr>
              <a:t>首尾</a:t>
            </a:r>
            <a:r>
              <a:rPr lang="zh-CN" altLang="en-US" sz="2400" b="1" dirty="0">
                <a:solidFill>
                  <a:schemeClr val="accent2"/>
                </a:solidFill>
              </a:rPr>
              <a:t>连接起来的电路</a:t>
            </a:r>
          </a:p>
        </p:txBody>
      </p:sp>
      <p:sp>
        <p:nvSpPr>
          <p:cNvPr id="22571" name="Text Box 43"/>
          <p:cNvSpPr txBox="1">
            <a:spLocks noChangeArrowheads="1"/>
          </p:cNvSpPr>
          <p:nvPr/>
        </p:nvSpPr>
        <p:spPr bwMode="auto">
          <a:xfrm>
            <a:off x="5791200" y="2822575"/>
            <a:ext cx="2819400" cy="822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</a:rPr>
              <a:t>把各元件</a:t>
            </a:r>
            <a:r>
              <a:rPr lang="zh-CN" altLang="en-US" sz="2400">
                <a:solidFill>
                  <a:schemeClr val="accent2"/>
                </a:solidFill>
              </a:rPr>
              <a:t>并列</a:t>
            </a:r>
            <a:r>
              <a:rPr lang="zh-CN" altLang="en-US" sz="2400">
                <a:solidFill>
                  <a:srgbClr val="FF0000"/>
                </a:solidFill>
              </a:rPr>
              <a:t>地连接起来的电路</a:t>
            </a:r>
            <a:endParaRPr lang="zh-CN" altLang="en-US" sz="2400">
              <a:solidFill>
                <a:srgbClr val="FF0000"/>
              </a:solidFill>
              <a:ea typeface="隶书" pitchFamily="49" charset="-122"/>
            </a:endParaRPr>
          </a:p>
        </p:txBody>
      </p:sp>
      <p:sp>
        <p:nvSpPr>
          <p:cNvPr id="22572" name="Text Box 44"/>
          <p:cNvSpPr txBox="1">
            <a:spLocks noChangeArrowheads="1"/>
          </p:cNvSpPr>
          <p:nvPr/>
        </p:nvSpPr>
        <p:spPr bwMode="auto">
          <a:xfrm>
            <a:off x="2771775" y="5630863"/>
            <a:ext cx="2808288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accent2"/>
                </a:solidFill>
              </a:rPr>
              <a:t>开关控制</a:t>
            </a:r>
            <a:r>
              <a:rPr lang="zh-CN" altLang="en-US" sz="2400" b="1" dirty="0">
                <a:solidFill>
                  <a:srgbClr val="CC0000"/>
                </a:solidFill>
              </a:rPr>
              <a:t>整个</a:t>
            </a:r>
            <a:r>
              <a:rPr lang="zh-CN" altLang="en-US" sz="2400" b="1" dirty="0">
                <a:solidFill>
                  <a:schemeClr val="accent2"/>
                </a:solidFill>
              </a:rPr>
              <a:t>电路，与位置无关</a:t>
            </a:r>
          </a:p>
        </p:txBody>
      </p:sp>
      <p:sp>
        <p:nvSpPr>
          <p:cNvPr id="22573" name="Text Box 45"/>
          <p:cNvSpPr txBox="1">
            <a:spLocks noChangeArrowheads="1"/>
          </p:cNvSpPr>
          <p:nvPr/>
        </p:nvSpPr>
        <p:spPr bwMode="auto">
          <a:xfrm>
            <a:off x="5867400" y="5445125"/>
            <a:ext cx="2808288" cy="11874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chemeClr val="accent2"/>
                </a:solidFill>
              </a:rPr>
              <a:t>干路</a:t>
            </a:r>
            <a:r>
              <a:rPr lang="zh-CN" altLang="en-US" sz="2400">
                <a:solidFill>
                  <a:srgbClr val="FF0000"/>
                </a:solidFill>
              </a:rPr>
              <a:t>开关控制</a:t>
            </a:r>
            <a:r>
              <a:rPr lang="zh-CN" altLang="en-US" sz="2400">
                <a:solidFill>
                  <a:schemeClr val="accent2"/>
                </a:solidFill>
              </a:rPr>
              <a:t>整个</a:t>
            </a:r>
            <a:r>
              <a:rPr lang="zh-CN" altLang="en-US" sz="2400">
                <a:solidFill>
                  <a:srgbClr val="FF0000"/>
                </a:solidFill>
              </a:rPr>
              <a:t>电路，</a:t>
            </a:r>
            <a:r>
              <a:rPr lang="zh-CN" altLang="en-US" sz="2400">
                <a:solidFill>
                  <a:schemeClr val="accent2"/>
                </a:solidFill>
              </a:rPr>
              <a:t>支路</a:t>
            </a:r>
            <a:r>
              <a:rPr lang="zh-CN" altLang="en-US" sz="2400">
                <a:solidFill>
                  <a:srgbClr val="FF0000"/>
                </a:solidFill>
              </a:rPr>
              <a:t>开关只控制这一条</a:t>
            </a:r>
            <a:r>
              <a:rPr lang="zh-CN" altLang="en-US" sz="2400">
                <a:solidFill>
                  <a:schemeClr val="accent2"/>
                </a:solidFill>
              </a:rPr>
              <a:t>支路</a:t>
            </a:r>
          </a:p>
        </p:txBody>
      </p:sp>
      <p:grpSp>
        <p:nvGrpSpPr>
          <p:cNvPr id="2" name="Group 46"/>
          <p:cNvGrpSpPr/>
          <p:nvPr/>
        </p:nvGrpSpPr>
        <p:grpSpPr bwMode="auto">
          <a:xfrm>
            <a:off x="2987675" y="1844675"/>
            <a:ext cx="2017713" cy="935038"/>
            <a:chOff x="0" y="0"/>
            <a:chExt cx="2042" cy="1224"/>
          </a:xfrm>
        </p:grpSpPr>
        <p:sp>
          <p:nvSpPr>
            <p:cNvPr id="19532" name="Line 47"/>
            <p:cNvSpPr>
              <a:spLocks noChangeShapeType="1"/>
            </p:cNvSpPr>
            <p:nvPr/>
          </p:nvSpPr>
          <p:spPr bwMode="auto">
            <a:xfrm>
              <a:off x="1815" y="175"/>
              <a:ext cx="22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ffectLst/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3" name="Group 48"/>
            <p:cNvGrpSpPr/>
            <p:nvPr/>
          </p:nvGrpSpPr>
          <p:grpSpPr bwMode="auto">
            <a:xfrm>
              <a:off x="0" y="0"/>
              <a:ext cx="2042" cy="1224"/>
              <a:chOff x="0" y="0"/>
              <a:chExt cx="2042" cy="1224"/>
            </a:xfrm>
          </p:grpSpPr>
          <p:sp>
            <p:nvSpPr>
              <p:cNvPr id="19534" name="AutoShape 49"/>
              <p:cNvSpPr>
                <a:spLocks noChangeArrowheads="1"/>
              </p:cNvSpPr>
              <p:nvPr/>
            </p:nvSpPr>
            <p:spPr bwMode="auto">
              <a:xfrm>
                <a:off x="1315" y="181"/>
                <a:ext cx="45" cy="46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4" name="Group 50"/>
              <p:cNvGrpSpPr/>
              <p:nvPr/>
            </p:nvGrpSpPr>
            <p:grpSpPr bwMode="auto">
              <a:xfrm>
                <a:off x="0" y="0"/>
                <a:ext cx="2042" cy="1224"/>
                <a:chOff x="0" y="0"/>
                <a:chExt cx="2042" cy="1224"/>
              </a:xfrm>
            </p:grpSpPr>
            <p:sp>
              <p:nvSpPr>
                <p:cNvPr id="19536" name="Line 51"/>
                <p:cNvSpPr>
                  <a:spLocks noChangeShapeType="1"/>
                </p:cNvSpPr>
                <p:nvPr/>
              </p:nvSpPr>
              <p:spPr bwMode="auto">
                <a:xfrm>
                  <a:off x="567" y="117"/>
                  <a:ext cx="0" cy="11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9537" name="Line 52"/>
                <p:cNvSpPr>
                  <a:spLocks noChangeShapeType="1"/>
                </p:cNvSpPr>
                <p:nvPr/>
              </p:nvSpPr>
              <p:spPr bwMode="auto">
                <a:xfrm>
                  <a:off x="0" y="175"/>
                  <a:ext cx="567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9538" name="Line 53"/>
                <p:cNvSpPr>
                  <a:spLocks noChangeShapeType="1"/>
                </p:cNvSpPr>
                <p:nvPr/>
              </p:nvSpPr>
              <p:spPr bwMode="auto">
                <a:xfrm>
                  <a:off x="0" y="175"/>
                  <a:ext cx="0" cy="93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9539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1361" y="0"/>
                  <a:ext cx="171" cy="17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9540" name="Line 55"/>
                <p:cNvSpPr>
                  <a:spLocks noChangeShapeType="1"/>
                </p:cNvSpPr>
                <p:nvPr/>
              </p:nvSpPr>
              <p:spPr bwMode="auto">
                <a:xfrm>
                  <a:off x="1588" y="175"/>
                  <a:ext cx="284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9541" name="Line 56"/>
                <p:cNvSpPr>
                  <a:spLocks noChangeShapeType="1"/>
                </p:cNvSpPr>
                <p:nvPr/>
              </p:nvSpPr>
              <p:spPr bwMode="auto">
                <a:xfrm>
                  <a:off x="0" y="1107"/>
                  <a:ext cx="511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9542" name="Line 57"/>
                <p:cNvSpPr>
                  <a:spLocks noChangeShapeType="1"/>
                </p:cNvSpPr>
                <p:nvPr/>
              </p:nvSpPr>
              <p:spPr bwMode="auto">
                <a:xfrm>
                  <a:off x="794" y="1107"/>
                  <a:ext cx="34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9543" name="Line 58"/>
                <p:cNvSpPr>
                  <a:spLocks noChangeShapeType="1"/>
                </p:cNvSpPr>
                <p:nvPr/>
              </p:nvSpPr>
              <p:spPr bwMode="auto">
                <a:xfrm>
                  <a:off x="1418" y="1107"/>
                  <a:ext cx="624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9544" name="Line 59"/>
                <p:cNvSpPr>
                  <a:spLocks noChangeShapeType="1"/>
                </p:cNvSpPr>
                <p:nvPr/>
              </p:nvSpPr>
              <p:spPr bwMode="auto">
                <a:xfrm>
                  <a:off x="2042" y="175"/>
                  <a:ext cx="0" cy="93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grpSp>
              <p:nvGrpSpPr>
                <p:cNvPr id="5" name="Group 60"/>
                <p:cNvGrpSpPr/>
                <p:nvPr/>
              </p:nvGrpSpPr>
              <p:grpSpPr bwMode="auto">
                <a:xfrm>
                  <a:off x="511" y="933"/>
                  <a:ext cx="283" cy="291"/>
                  <a:chOff x="0" y="0"/>
                  <a:chExt cx="240" cy="240"/>
                </a:xfrm>
              </p:grpSpPr>
              <p:sp>
                <p:nvSpPr>
                  <p:cNvPr id="19552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240" cy="24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FF0000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53" name="Line 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48"/>
                    <a:ext cx="192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</a:ln>
                  <a:effectLst/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54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48" y="48"/>
                    <a:ext cx="144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</a:ln>
                  <a:effectLst/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6" name="Group 64"/>
                <p:cNvGrpSpPr/>
                <p:nvPr/>
              </p:nvGrpSpPr>
              <p:grpSpPr bwMode="auto">
                <a:xfrm>
                  <a:off x="1134" y="933"/>
                  <a:ext cx="284" cy="291"/>
                  <a:chOff x="0" y="0"/>
                  <a:chExt cx="240" cy="240"/>
                </a:xfrm>
              </p:grpSpPr>
              <p:sp>
                <p:nvSpPr>
                  <p:cNvPr id="19549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240" cy="24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FF0000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50" name="Line 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48"/>
                    <a:ext cx="192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</a:ln>
                  <a:effectLst/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9551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48" y="48"/>
                    <a:ext cx="144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</a:ln>
                  <a:effectLst/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9547" name="Line 68"/>
                <p:cNvSpPr>
                  <a:spLocks noChangeShapeType="1"/>
                </p:cNvSpPr>
                <p:nvPr/>
              </p:nvSpPr>
              <p:spPr bwMode="auto">
                <a:xfrm>
                  <a:off x="624" y="58"/>
                  <a:ext cx="0" cy="23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9548" name="Line 69"/>
                <p:cNvSpPr>
                  <a:spLocks noChangeShapeType="1"/>
                </p:cNvSpPr>
                <p:nvPr/>
              </p:nvSpPr>
              <p:spPr bwMode="auto">
                <a:xfrm>
                  <a:off x="635" y="181"/>
                  <a:ext cx="726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</a:ln>
                <a:effectLst/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7" name="Group 70"/>
          <p:cNvGrpSpPr/>
          <p:nvPr/>
        </p:nvGrpSpPr>
        <p:grpSpPr bwMode="auto">
          <a:xfrm>
            <a:off x="6084888" y="1773238"/>
            <a:ext cx="2016125" cy="1008062"/>
            <a:chOff x="0" y="0"/>
            <a:chExt cx="2132" cy="1315"/>
          </a:xfrm>
        </p:grpSpPr>
        <p:grpSp>
          <p:nvGrpSpPr>
            <p:cNvPr id="8" name="Group 71"/>
            <p:cNvGrpSpPr/>
            <p:nvPr/>
          </p:nvGrpSpPr>
          <p:grpSpPr bwMode="auto">
            <a:xfrm>
              <a:off x="0" y="0"/>
              <a:ext cx="2132" cy="1315"/>
              <a:chOff x="0" y="0"/>
              <a:chExt cx="2132" cy="1315"/>
            </a:xfrm>
          </p:grpSpPr>
          <p:sp>
            <p:nvSpPr>
              <p:cNvPr id="19506" name="Line 72"/>
              <p:cNvSpPr>
                <a:spLocks noChangeShapeType="1"/>
              </p:cNvSpPr>
              <p:nvPr/>
            </p:nvSpPr>
            <p:spPr bwMode="auto">
              <a:xfrm>
                <a:off x="320" y="592"/>
                <a:ext cx="0" cy="5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9507" name="Line 73"/>
              <p:cNvSpPr>
                <a:spLocks noChangeShapeType="1"/>
              </p:cNvSpPr>
              <p:nvPr/>
            </p:nvSpPr>
            <p:spPr bwMode="auto">
              <a:xfrm>
                <a:off x="1446" y="197"/>
                <a:ext cx="26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9508" name="Line 74"/>
              <p:cNvSpPr>
                <a:spLocks noChangeShapeType="1"/>
              </p:cNvSpPr>
              <p:nvPr/>
            </p:nvSpPr>
            <p:spPr bwMode="auto">
              <a:xfrm>
                <a:off x="0" y="855"/>
                <a:ext cx="32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9509" name="Line 75"/>
              <p:cNvSpPr>
                <a:spLocks noChangeShapeType="1"/>
              </p:cNvSpPr>
              <p:nvPr/>
            </p:nvSpPr>
            <p:spPr bwMode="auto">
              <a:xfrm>
                <a:off x="0" y="197"/>
                <a:ext cx="533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9510" name="Line 76"/>
              <p:cNvSpPr>
                <a:spLocks noChangeShapeType="1"/>
              </p:cNvSpPr>
              <p:nvPr/>
            </p:nvSpPr>
            <p:spPr bwMode="auto">
              <a:xfrm>
                <a:off x="533" y="132"/>
                <a:ext cx="0" cy="13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9511" name="Line 77"/>
              <p:cNvSpPr>
                <a:spLocks noChangeShapeType="1"/>
              </p:cNvSpPr>
              <p:nvPr/>
            </p:nvSpPr>
            <p:spPr bwMode="auto">
              <a:xfrm>
                <a:off x="586" y="66"/>
                <a:ext cx="0" cy="26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9512" name="Line 78"/>
              <p:cNvSpPr>
                <a:spLocks noChangeShapeType="1"/>
              </p:cNvSpPr>
              <p:nvPr/>
            </p:nvSpPr>
            <p:spPr bwMode="auto">
              <a:xfrm>
                <a:off x="0" y="197"/>
                <a:ext cx="0" cy="65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9513" name="Line 79"/>
              <p:cNvSpPr>
                <a:spLocks noChangeShapeType="1"/>
              </p:cNvSpPr>
              <p:nvPr/>
            </p:nvSpPr>
            <p:spPr bwMode="auto">
              <a:xfrm flipV="1">
                <a:off x="1280" y="0"/>
                <a:ext cx="159" cy="19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9514" name="Line 80"/>
              <p:cNvSpPr>
                <a:spLocks noChangeShapeType="1"/>
              </p:cNvSpPr>
              <p:nvPr/>
            </p:nvSpPr>
            <p:spPr bwMode="auto">
              <a:xfrm>
                <a:off x="320" y="592"/>
                <a:ext cx="31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9515" name="Line 81"/>
              <p:cNvSpPr>
                <a:spLocks noChangeShapeType="1"/>
              </p:cNvSpPr>
              <p:nvPr/>
            </p:nvSpPr>
            <p:spPr bwMode="auto">
              <a:xfrm>
                <a:off x="320" y="1184"/>
                <a:ext cx="31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9516" name="Oval 82"/>
              <p:cNvSpPr>
                <a:spLocks noChangeArrowheads="1"/>
              </p:cNvSpPr>
              <p:nvPr/>
            </p:nvSpPr>
            <p:spPr bwMode="auto">
              <a:xfrm>
                <a:off x="639" y="460"/>
                <a:ext cx="267" cy="32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517" name="Oval 83"/>
              <p:cNvSpPr>
                <a:spLocks noChangeArrowheads="1"/>
              </p:cNvSpPr>
              <p:nvPr/>
            </p:nvSpPr>
            <p:spPr bwMode="auto">
              <a:xfrm>
                <a:off x="639" y="986"/>
                <a:ext cx="267" cy="32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518" name="Line 84"/>
              <p:cNvSpPr>
                <a:spLocks noChangeShapeType="1"/>
              </p:cNvSpPr>
              <p:nvPr/>
            </p:nvSpPr>
            <p:spPr bwMode="auto">
              <a:xfrm flipV="1">
                <a:off x="899" y="589"/>
                <a:ext cx="734" cy="1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9519" name="Line 85"/>
              <p:cNvSpPr>
                <a:spLocks noChangeShapeType="1"/>
              </p:cNvSpPr>
              <p:nvPr/>
            </p:nvSpPr>
            <p:spPr bwMode="auto">
              <a:xfrm>
                <a:off x="1633" y="589"/>
                <a:ext cx="0" cy="59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9520" name="Line 86"/>
              <p:cNvSpPr>
                <a:spLocks noChangeShapeType="1"/>
              </p:cNvSpPr>
              <p:nvPr/>
            </p:nvSpPr>
            <p:spPr bwMode="auto">
              <a:xfrm>
                <a:off x="907" y="1179"/>
                <a:ext cx="72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9521" name="Line 87"/>
              <p:cNvSpPr>
                <a:spLocks noChangeShapeType="1"/>
              </p:cNvSpPr>
              <p:nvPr/>
            </p:nvSpPr>
            <p:spPr bwMode="auto">
              <a:xfrm>
                <a:off x="1706" y="197"/>
                <a:ext cx="42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9522" name="Line 88"/>
              <p:cNvSpPr>
                <a:spLocks noChangeShapeType="1"/>
              </p:cNvSpPr>
              <p:nvPr/>
            </p:nvSpPr>
            <p:spPr bwMode="auto">
              <a:xfrm>
                <a:off x="2132" y="197"/>
                <a:ext cx="0" cy="65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9523" name="Line 89"/>
              <p:cNvSpPr>
                <a:spLocks noChangeShapeType="1"/>
              </p:cNvSpPr>
              <p:nvPr/>
            </p:nvSpPr>
            <p:spPr bwMode="auto">
              <a:xfrm flipV="1">
                <a:off x="1658" y="855"/>
                <a:ext cx="474" cy="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9524" name="Line 90"/>
              <p:cNvSpPr>
                <a:spLocks noChangeShapeType="1"/>
              </p:cNvSpPr>
              <p:nvPr/>
            </p:nvSpPr>
            <p:spPr bwMode="auto">
              <a:xfrm flipH="1">
                <a:off x="639" y="1052"/>
                <a:ext cx="213" cy="19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9525" name="Line 91"/>
              <p:cNvSpPr>
                <a:spLocks noChangeShapeType="1"/>
              </p:cNvSpPr>
              <p:nvPr/>
            </p:nvSpPr>
            <p:spPr bwMode="auto">
              <a:xfrm>
                <a:off x="693" y="1052"/>
                <a:ext cx="159" cy="19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9526" name="Line 92"/>
              <p:cNvSpPr>
                <a:spLocks noChangeShapeType="1"/>
              </p:cNvSpPr>
              <p:nvPr/>
            </p:nvSpPr>
            <p:spPr bwMode="auto">
              <a:xfrm flipH="1">
                <a:off x="693" y="526"/>
                <a:ext cx="159" cy="19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9527" name="AutoShape 93"/>
              <p:cNvSpPr>
                <a:spLocks noChangeArrowheads="1"/>
              </p:cNvSpPr>
              <p:nvPr/>
            </p:nvSpPr>
            <p:spPr bwMode="auto">
              <a:xfrm>
                <a:off x="1279" y="152"/>
                <a:ext cx="47" cy="50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528" name="Line 94"/>
              <p:cNvSpPr>
                <a:spLocks noChangeShapeType="1"/>
              </p:cNvSpPr>
              <p:nvPr/>
            </p:nvSpPr>
            <p:spPr bwMode="auto">
              <a:xfrm flipH="1">
                <a:off x="568" y="203"/>
                <a:ext cx="711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19529" name="AutoShape 95"/>
              <p:cNvSpPr>
                <a:spLocks noChangeArrowheads="1"/>
              </p:cNvSpPr>
              <p:nvPr/>
            </p:nvSpPr>
            <p:spPr bwMode="auto">
              <a:xfrm flipH="1" flipV="1">
                <a:off x="301" y="824"/>
                <a:ext cx="48" cy="5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530" name="AutoShape 96"/>
              <p:cNvSpPr>
                <a:spLocks noChangeArrowheads="1"/>
              </p:cNvSpPr>
              <p:nvPr/>
            </p:nvSpPr>
            <p:spPr bwMode="auto">
              <a:xfrm>
                <a:off x="1633" y="816"/>
                <a:ext cx="47" cy="51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531" name="Line 97"/>
              <p:cNvSpPr>
                <a:spLocks noChangeShapeType="1"/>
              </p:cNvSpPr>
              <p:nvPr/>
            </p:nvSpPr>
            <p:spPr bwMode="auto">
              <a:xfrm>
                <a:off x="663" y="556"/>
                <a:ext cx="190" cy="20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ffectLst/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19504" name="Text Box 98"/>
            <p:cNvSpPr txBox="1">
              <a:spLocks noChangeArrowheads="1"/>
            </p:cNvSpPr>
            <p:nvPr/>
          </p:nvSpPr>
          <p:spPr bwMode="auto">
            <a:xfrm>
              <a:off x="274" y="772"/>
              <a:ext cx="317" cy="47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>
                  <a:solidFill>
                    <a:srgbClr val="8E163E"/>
                  </a:solidFill>
                </a:rPr>
                <a:t>B</a:t>
              </a:r>
            </a:p>
          </p:txBody>
        </p:sp>
        <p:sp>
          <p:nvSpPr>
            <p:cNvPr id="19505" name="Text Box 99"/>
            <p:cNvSpPr txBox="1">
              <a:spLocks noChangeArrowheads="1"/>
            </p:cNvSpPr>
            <p:nvPr/>
          </p:nvSpPr>
          <p:spPr bwMode="auto">
            <a:xfrm>
              <a:off x="1316" y="772"/>
              <a:ext cx="317" cy="47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>
                  <a:solidFill>
                    <a:srgbClr val="8E163E"/>
                  </a:solidFill>
                </a:rPr>
                <a:t>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6" grpId="0" autoUpdateAnimBg="0"/>
      <p:bldP spid="22567" grpId="0" autoUpdateAnimBg="0"/>
      <p:bldP spid="22568" grpId="0" autoUpdateAnimBg="0"/>
      <p:bldP spid="22569" grpId="0" autoUpdateAnimBg="0"/>
      <p:bldP spid="22570" grpId="0" autoUpdateAnimBg="0"/>
      <p:bldP spid="22571" grpId="0" autoUpdateAnimBg="0"/>
      <p:bldP spid="22572" grpId="0" autoUpdateAnimBg="0"/>
      <p:bldP spid="2257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051050" y="3789363"/>
            <a:ext cx="5113338" cy="946150"/>
          </a:xfrm>
          <a:prstGeom prst="rect">
            <a:avLst/>
          </a:prstGeom>
          <a:gradFill rotWithShape="1">
            <a:gsLst>
              <a:gs pos="0">
                <a:srgbClr val="FFFF00">
                  <a:alpha val="95998"/>
                </a:srgbClr>
              </a:gs>
              <a:gs pos="100000">
                <a:srgbClr val="767600"/>
              </a:gs>
            </a:gsLst>
            <a:lin ang="1890000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>
                <a:solidFill>
                  <a:srgbClr val="8E163E"/>
                </a:solidFill>
                <a:latin typeface="幼圆" pitchFamily="1" charset="-122"/>
                <a:ea typeface="幼圆" pitchFamily="1" charset="-122"/>
              </a:rPr>
              <a:t> </a:t>
            </a:r>
            <a:r>
              <a:rPr lang="zh-CN" altLang="en-US" sz="2800">
                <a:latin typeface="幼圆" pitchFamily="1" charset="-122"/>
                <a:ea typeface="幼圆" pitchFamily="1" charset="-122"/>
              </a:rPr>
              <a:t>用一个开关同时控制两个灯泡，有两种连接方法。</a:t>
            </a:r>
          </a:p>
        </p:txBody>
      </p:sp>
      <p:grpSp>
        <p:nvGrpSpPr>
          <p:cNvPr id="16387" name="Group 3"/>
          <p:cNvGrpSpPr>
            <a:grpSpLocks noChangeAspect="1"/>
          </p:cNvGrpSpPr>
          <p:nvPr/>
        </p:nvGrpSpPr>
        <p:grpSpPr bwMode="auto">
          <a:xfrm>
            <a:off x="1187450" y="836613"/>
            <a:ext cx="3687763" cy="2536825"/>
            <a:chOff x="0" y="0"/>
            <a:chExt cx="2323" cy="1598"/>
          </a:xfrm>
        </p:grpSpPr>
        <p:pic>
          <p:nvPicPr>
            <p:cNvPr id="16403" name="Picture 4" descr="22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06" y="726"/>
              <a:ext cx="917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4" name="Picture 5" descr="wla2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1" y="0"/>
              <a:ext cx="751" cy="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5" name="Picture 6" descr="wla2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42" y="0"/>
              <a:ext cx="751" cy="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6" name="Picture 7" descr="1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726"/>
              <a:ext cx="958" cy="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8"/>
          <p:cNvGrpSpPr/>
          <p:nvPr/>
        </p:nvGrpSpPr>
        <p:grpSpPr bwMode="auto">
          <a:xfrm>
            <a:off x="2843213" y="5084763"/>
            <a:ext cx="1079500" cy="1427162"/>
            <a:chOff x="0" y="0"/>
            <a:chExt cx="680" cy="899"/>
          </a:xfrm>
        </p:grpSpPr>
        <p:sp>
          <p:nvSpPr>
            <p:cNvPr id="16401" name="AutoShape 9" descr="水滴"/>
            <p:cNvSpPr>
              <a:spLocks noChangeArrowheads="1"/>
            </p:cNvSpPr>
            <p:nvPr/>
          </p:nvSpPr>
          <p:spPr bwMode="auto">
            <a:xfrm>
              <a:off x="0" y="0"/>
              <a:ext cx="680" cy="636"/>
            </a:xfrm>
            <a:prstGeom prst="star16">
              <a:avLst>
                <a:gd name="adj" fmla="val 37500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28575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800">
                <a:latin typeface="Tahoma" pitchFamily="34" charset="0"/>
              </a:endParaRPr>
            </a:p>
          </p:txBody>
        </p:sp>
        <p:sp>
          <p:nvSpPr>
            <p:cNvPr id="16402" name="Text Box 10"/>
            <p:cNvSpPr txBox="1">
              <a:spLocks noChangeArrowheads="1"/>
            </p:cNvSpPr>
            <p:nvPr/>
          </p:nvSpPr>
          <p:spPr bwMode="auto">
            <a:xfrm>
              <a:off x="227" y="91"/>
              <a:ext cx="214" cy="8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3600">
                  <a:solidFill>
                    <a:srgbClr val="8E163E"/>
                  </a:solidFill>
                  <a:latin typeface="幼圆" pitchFamily="1" charset="-122"/>
                  <a:ea typeface="幼圆" pitchFamily="1" charset="-122"/>
                  <a:hlinkClick r:id="rId7" action="ppaction://hlinksldjump"/>
                </a:rPr>
                <a:t>?</a:t>
              </a:r>
              <a:r>
                <a:rPr lang="en-US" altLang="zh-CN" sz="2800">
                  <a:solidFill>
                    <a:srgbClr val="8E163E"/>
                  </a:solidFill>
                </a:rPr>
                <a:t>  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zh-CN" sz="2800">
                  <a:solidFill>
                    <a:srgbClr val="8E163E"/>
                  </a:solidFill>
                </a:rPr>
                <a:t> </a:t>
              </a:r>
              <a:r>
                <a:rPr lang="en-US" altLang="zh-CN">
                  <a:solidFill>
                    <a:srgbClr val="8E163E"/>
                  </a:solidFill>
                </a:rPr>
                <a:t> </a:t>
              </a:r>
            </a:p>
          </p:txBody>
        </p:sp>
      </p:grpSp>
      <p:sp>
        <p:nvSpPr>
          <p:cNvPr id="16389" name="Rectangle 11" descr="水滴"/>
          <p:cNvSpPr>
            <a:spLocks noChangeArrowheads="1"/>
          </p:cNvSpPr>
          <p:nvPr/>
        </p:nvSpPr>
        <p:spPr bwMode="auto">
          <a:xfrm>
            <a:off x="1428728" y="857232"/>
            <a:ext cx="5903912" cy="2592388"/>
          </a:xfrm>
          <a:prstGeom prst="rect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 w="28575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zh-CN" altLang="en-US" sz="2800">
              <a:latin typeface="Tahoma" pitchFamily="34" charset="0"/>
            </a:endParaRPr>
          </a:p>
        </p:txBody>
      </p:sp>
      <p:grpSp>
        <p:nvGrpSpPr>
          <p:cNvPr id="4" name="Group 12"/>
          <p:cNvGrpSpPr>
            <a:grpSpLocks noChangeAspect="1"/>
          </p:cNvGrpSpPr>
          <p:nvPr/>
        </p:nvGrpSpPr>
        <p:grpSpPr bwMode="auto">
          <a:xfrm>
            <a:off x="2500298" y="928670"/>
            <a:ext cx="3687763" cy="2536825"/>
            <a:chOff x="0" y="0"/>
            <a:chExt cx="2323" cy="1598"/>
          </a:xfrm>
        </p:grpSpPr>
        <p:pic>
          <p:nvPicPr>
            <p:cNvPr id="16397" name="Picture 13" descr="22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06" y="726"/>
              <a:ext cx="917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8" name="Picture 14" descr="wla2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1" y="0"/>
              <a:ext cx="751" cy="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9" name="Picture 15" descr="wla2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42" y="0"/>
              <a:ext cx="751" cy="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00" name="Picture 16" descr="1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726"/>
              <a:ext cx="958" cy="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7"/>
          <p:cNvGrpSpPr/>
          <p:nvPr/>
        </p:nvGrpSpPr>
        <p:grpSpPr bwMode="auto">
          <a:xfrm>
            <a:off x="6156325" y="5084763"/>
            <a:ext cx="1079500" cy="1008062"/>
            <a:chOff x="0" y="0"/>
            <a:chExt cx="680" cy="635"/>
          </a:xfrm>
        </p:grpSpPr>
        <p:sp>
          <p:nvSpPr>
            <p:cNvPr id="16395" name="AutoShape 18" descr="水滴"/>
            <p:cNvSpPr>
              <a:spLocks noChangeArrowheads="1"/>
            </p:cNvSpPr>
            <p:nvPr/>
          </p:nvSpPr>
          <p:spPr bwMode="auto">
            <a:xfrm>
              <a:off x="0" y="0"/>
              <a:ext cx="680" cy="635"/>
            </a:xfrm>
            <a:prstGeom prst="star16">
              <a:avLst>
                <a:gd name="adj" fmla="val 37500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28575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800">
                <a:latin typeface="Tahoma" pitchFamily="34" charset="0"/>
              </a:endParaRPr>
            </a:p>
          </p:txBody>
        </p:sp>
        <p:sp>
          <p:nvSpPr>
            <p:cNvPr id="16396" name="Text Box 19"/>
            <p:cNvSpPr txBox="1">
              <a:spLocks noChangeArrowheads="1"/>
            </p:cNvSpPr>
            <p:nvPr/>
          </p:nvSpPr>
          <p:spPr bwMode="auto">
            <a:xfrm>
              <a:off x="181" y="136"/>
              <a:ext cx="360" cy="40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3600">
                  <a:solidFill>
                    <a:srgbClr val="8E163E"/>
                  </a:solidFill>
                  <a:latin typeface="幼圆" pitchFamily="1" charset="-122"/>
                  <a:ea typeface="幼圆" pitchFamily="1" charset="-122"/>
                  <a:hlinkClick r:id="rId8" action="ppaction://hlinksldjump"/>
                </a:rPr>
                <a:t>?</a:t>
              </a:r>
              <a:r>
                <a:rPr lang="en-US" altLang="zh-CN" sz="2400">
                  <a:solidFill>
                    <a:srgbClr val="8E163E"/>
                  </a:solidFill>
                  <a:hlinkClick r:id="rId8" action="ppaction://hlinksldjump"/>
                </a:rPr>
                <a:t> </a:t>
              </a:r>
              <a:endParaRPr lang="en-US" altLang="zh-CN" sz="2400">
                <a:solidFill>
                  <a:srgbClr val="8E163E"/>
                </a:solidFill>
              </a:endParaRPr>
            </a:p>
          </p:txBody>
        </p:sp>
      </p:grpSp>
      <p:sp>
        <p:nvSpPr>
          <p:cNvPr id="32788" name="AutoShape 20"/>
          <p:cNvSpPr>
            <a:spLocks noChangeArrowheads="1"/>
          </p:cNvSpPr>
          <p:nvPr/>
        </p:nvSpPr>
        <p:spPr bwMode="auto">
          <a:xfrm>
            <a:off x="1619250" y="5373688"/>
            <a:ext cx="1008063" cy="504825"/>
          </a:xfrm>
          <a:prstGeom prst="rightArrow">
            <a:avLst>
              <a:gd name="adj1" fmla="val 50000"/>
              <a:gd name="adj2" fmla="val 49921"/>
            </a:avLst>
          </a:prstGeom>
          <a:solidFill>
            <a:srgbClr val="FFFF00"/>
          </a:solidFill>
          <a:ln w="28575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zh-CN" altLang="en-US" sz="2800">
              <a:latin typeface="Tahoma" pitchFamily="34" charset="0"/>
            </a:endParaRPr>
          </a:p>
        </p:txBody>
      </p:sp>
      <p:sp>
        <p:nvSpPr>
          <p:cNvPr id="32789" name="AutoShape 21"/>
          <p:cNvSpPr>
            <a:spLocks noChangeArrowheads="1"/>
          </p:cNvSpPr>
          <p:nvPr/>
        </p:nvSpPr>
        <p:spPr bwMode="auto">
          <a:xfrm>
            <a:off x="4932363" y="5373688"/>
            <a:ext cx="1008062" cy="504825"/>
          </a:xfrm>
          <a:prstGeom prst="rightArrow">
            <a:avLst>
              <a:gd name="adj1" fmla="val 50000"/>
              <a:gd name="adj2" fmla="val 49921"/>
            </a:avLst>
          </a:prstGeom>
          <a:solidFill>
            <a:srgbClr val="FFFF00"/>
          </a:solidFill>
          <a:ln w="28575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zh-CN" altLang="en-US" sz="2800">
              <a:latin typeface="Tahoma" pitchFamily="34" charset="0"/>
            </a:endParaRPr>
          </a:p>
        </p:txBody>
      </p:sp>
      <p:sp>
        <p:nvSpPr>
          <p:cNvPr id="16394" name="Text Box 22"/>
          <p:cNvSpPr txBox="1">
            <a:spLocks noChangeArrowheads="1"/>
          </p:cNvSpPr>
          <p:nvPr/>
        </p:nvSpPr>
        <p:spPr bwMode="auto">
          <a:xfrm>
            <a:off x="250825" y="908050"/>
            <a:ext cx="23749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>
                <a:latin typeface="Tahoma" pitchFamily="34" charset="0"/>
              </a:rPr>
              <a:t>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 autoUpdateAnimBg="0"/>
      <p:bldP spid="32788" grpId="0" animBg="1" autoUpdateAnimBg="0"/>
      <p:bldP spid="32789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/>
          <p:nvPr/>
        </p:nvGrpSpPr>
        <p:grpSpPr bwMode="auto">
          <a:xfrm>
            <a:off x="3352800" y="1143000"/>
            <a:ext cx="609600" cy="1295400"/>
            <a:chOff x="0" y="0"/>
            <a:chExt cx="384" cy="816"/>
          </a:xfrm>
        </p:grpSpPr>
        <p:sp>
          <p:nvSpPr>
            <p:cNvPr id="17437" name="Rectangle 3"/>
            <p:cNvSpPr>
              <a:spLocks noChangeArrowheads="1"/>
            </p:cNvSpPr>
            <p:nvPr/>
          </p:nvSpPr>
          <p:spPr bwMode="auto">
            <a:xfrm>
              <a:off x="0" y="96"/>
              <a:ext cx="384" cy="72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800">
                <a:latin typeface="Tahoma" pitchFamily="34" charset="0"/>
              </a:endParaRPr>
            </a:p>
          </p:txBody>
        </p:sp>
        <p:sp>
          <p:nvSpPr>
            <p:cNvPr id="17438" name="Rectangle 4"/>
            <p:cNvSpPr>
              <a:spLocks noChangeArrowheads="1"/>
            </p:cNvSpPr>
            <p:nvPr/>
          </p:nvSpPr>
          <p:spPr bwMode="auto">
            <a:xfrm>
              <a:off x="96" y="0"/>
              <a:ext cx="192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800">
                <a:latin typeface="Tahoma" pitchFamily="34" charset="0"/>
              </a:endParaRPr>
            </a:p>
          </p:txBody>
        </p:sp>
      </p:grpSp>
      <p:grpSp>
        <p:nvGrpSpPr>
          <p:cNvPr id="17411" name="Group 5"/>
          <p:cNvGrpSpPr/>
          <p:nvPr/>
        </p:nvGrpSpPr>
        <p:grpSpPr bwMode="auto">
          <a:xfrm>
            <a:off x="5410200" y="1752600"/>
            <a:ext cx="609600" cy="1295400"/>
            <a:chOff x="0" y="0"/>
            <a:chExt cx="384" cy="816"/>
          </a:xfrm>
        </p:grpSpPr>
        <p:sp>
          <p:nvSpPr>
            <p:cNvPr id="17435" name="Rectangle 6"/>
            <p:cNvSpPr>
              <a:spLocks noChangeArrowheads="1"/>
            </p:cNvSpPr>
            <p:nvPr/>
          </p:nvSpPr>
          <p:spPr bwMode="auto">
            <a:xfrm>
              <a:off x="0" y="96"/>
              <a:ext cx="384" cy="72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800">
                <a:latin typeface="Tahoma" pitchFamily="34" charset="0"/>
              </a:endParaRPr>
            </a:p>
          </p:txBody>
        </p:sp>
        <p:sp>
          <p:nvSpPr>
            <p:cNvPr id="17436" name="Rectangle 7"/>
            <p:cNvSpPr>
              <a:spLocks noChangeArrowheads="1"/>
            </p:cNvSpPr>
            <p:nvPr/>
          </p:nvSpPr>
          <p:spPr bwMode="auto">
            <a:xfrm>
              <a:off x="96" y="0"/>
              <a:ext cx="192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800">
                <a:latin typeface="Tahoma" pitchFamily="34" charset="0"/>
              </a:endParaRPr>
            </a:p>
          </p:txBody>
        </p:sp>
      </p:grpSp>
      <p:grpSp>
        <p:nvGrpSpPr>
          <p:cNvPr id="17412" name="Group 8"/>
          <p:cNvGrpSpPr/>
          <p:nvPr/>
        </p:nvGrpSpPr>
        <p:grpSpPr bwMode="auto">
          <a:xfrm>
            <a:off x="3428992" y="4357694"/>
            <a:ext cx="1143000" cy="1247775"/>
            <a:chOff x="0" y="0"/>
            <a:chExt cx="720" cy="786"/>
          </a:xfrm>
        </p:grpSpPr>
        <p:sp>
          <p:nvSpPr>
            <p:cNvPr id="17430" name="Oval 9"/>
            <p:cNvSpPr>
              <a:spLocks noChangeArrowheads="1"/>
            </p:cNvSpPr>
            <p:nvPr/>
          </p:nvSpPr>
          <p:spPr bwMode="auto">
            <a:xfrm>
              <a:off x="129" y="0"/>
              <a:ext cx="432" cy="5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00"/>
              </a:solidFill>
              <a:round/>
            </a:ln>
          </p:spPr>
          <p:txBody>
            <a:bodyPr wrap="none" anchor="ctr"/>
            <a:lstStyle/>
            <a:p>
              <a:endParaRPr lang="zh-CN" altLang="en-US" sz="2800">
                <a:latin typeface="Tahoma" pitchFamily="34" charset="0"/>
              </a:endParaRPr>
            </a:p>
          </p:txBody>
        </p:sp>
        <p:sp>
          <p:nvSpPr>
            <p:cNvPr id="17431" name="Rectangle 10"/>
            <p:cNvSpPr>
              <a:spLocks noChangeArrowheads="1"/>
            </p:cNvSpPr>
            <p:nvPr/>
          </p:nvSpPr>
          <p:spPr bwMode="auto">
            <a:xfrm>
              <a:off x="255" y="576"/>
              <a:ext cx="210" cy="21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800">
                <a:latin typeface="Tahoma" pitchFamily="34" charset="0"/>
              </a:endParaRPr>
            </a:p>
          </p:txBody>
        </p:sp>
        <p:sp>
          <p:nvSpPr>
            <p:cNvPr id="17432" name="Line 11"/>
            <p:cNvSpPr>
              <a:spLocks noChangeShapeType="1"/>
            </p:cNvSpPr>
            <p:nvPr/>
          </p:nvSpPr>
          <p:spPr bwMode="auto">
            <a:xfrm>
              <a:off x="0" y="783"/>
              <a:ext cx="72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3" name="Rectangle 12"/>
            <p:cNvSpPr>
              <a:spLocks noChangeArrowheads="1"/>
            </p:cNvSpPr>
            <p:nvPr/>
          </p:nvSpPr>
          <p:spPr bwMode="auto">
            <a:xfrm>
              <a:off x="33" y="672"/>
              <a:ext cx="96" cy="9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800">
                <a:latin typeface="Tahoma" pitchFamily="34" charset="0"/>
              </a:endParaRPr>
            </a:p>
          </p:txBody>
        </p:sp>
        <p:sp>
          <p:nvSpPr>
            <p:cNvPr id="17434" name="Rectangle 13"/>
            <p:cNvSpPr>
              <a:spLocks noChangeArrowheads="1"/>
            </p:cNvSpPr>
            <p:nvPr/>
          </p:nvSpPr>
          <p:spPr bwMode="auto">
            <a:xfrm>
              <a:off x="561" y="672"/>
              <a:ext cx="96" cy="9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800">
                <a:latin typeface="Tahoma" pitchFamily="34" charset="0"/>
              </a:endParaRPr>
            </a:p>
          </p:txBody>
        </p:sp>
      </p:grpSp>
      <p:grpSp>
        <p:nvGrpSpPr>
          <p:cNvPr id="17413" name="Group 14"/>
          <p:cNvGrpSpPr/>
          <p:nvPr/>
        </p:nvGrpSpPr>
        <p:grpSpPr bwMode="auto">
          <a:xfrm>
            <a:off x="6219825" y="4519613"/>
            <a:ext cx="1143000" cy="1247775"/>
            <a:chOff x="0" y="0"/>
            <a:chExt cx="720" cy="786"/>
          </a:xfrm>
        </p:grpSpPr>
        <p:sp>
          <p:nvSpPr>
            <p:cNvPr id="17425" name="Oval 15"/>
            <p:cNvSpPr>
              <a:spLocks noChangeArrowheads="1"/>
            </p:cNvSpPr>
            <p:nvPr/>
          </p:nvSpPr>
          <p:spPr bwMode="auto">
            <a:xfrm>
              <a:off x="129" y="0"/>
              <a:ext cx="432" cy="5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 sz="2800">
                <a:latin typeface="Tahoma" pitchFamily="34" charset="0"/>
              </a:endParaRPr>
            </a:p>
          </p:txBody>
        </p:sp>
        <p:sp>
          <p:nvSpPr>
            <p:cNvPr id="17426" name="Rectangle 16"/>
            <p:cNvSpPr>
              <a:spLocks noChangeArrowheads="1"/>
            </p:cNvSpPr>
            <p:nvPr/>
          </p:nvSpPr>
          <p:spPr bwMode="auto">
            <a:xfrm>
              <a:off x="255" y="576"/>
              <a:ext cx="210" cy="21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800">
                <a:latin typeface="Tahoma" pitchFamily="34" charset="0"/>
              </a:endParaRPr>
            </a:p>
          </p:txBody>
        </p:sp>
        <p:sp>
          <p:nvSpPr>
            <p:cNvPr id="17427" name="Line 17"/>
            <p:cNvSpPr>
              <a:spLocks noChangeShapeType="1"/>
            </p:cNvSpPr>
            <p:nvPr/>
          </p:nvSpPr>
          <p:spPr bwMode="auto">
            <a:xfrm>
              <a:off x="0" y="783"/>
              <a:ext cx="72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8" name="Rectangle 18"/>
            <p:cNvSpPr>
              <a:spLocks noChangeArrowheads="1"/>
            </p:cNvSpPr>
            <p:nvPr/>
          </p:nvSpPr>
          <p:spPr bwMode="auto">
            <a:xfrm>
              <a:off x="33" y="672"/>
              <a:ext cx="96" cy="9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800">
                <a:latin typeface="Tahoma" pitchFamily="34" charset="0"/>
              </a:endParaRPr>
            </a:p>
          </p:txBody>
        </p:sp>
        <p:sp>
          <p:nvSpPr>
            <p:cNvPr id="17429" name="Rectangle 19"/>
            <p:cNvSpPr>
              <a:spLocks noChangeArrowheads="1"/>
            </p:cNvSpPr>
            <p:nvPr/>
          </p:nvSpPr>
          <p:spPr bwMode="auto">
            <a:xfrm>
              <a:off x="561" y="672"/>
              <a:ext cx="96" cy="9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800">
                <a:latin typeface="Tahoma" pitchFamily="34" charset="0"/>
              </a:endParaRPr>
            </a:p>
          </p:txBody>
        </p:sp>
      </p:grpSp>
      <p:grpSp>
        <p:nvGrpSpPr>
          <p:cNvPr id="17414" name="Group 20"/>
          <p:cNvGrpSpPr/>
          <p:nvPr/>
        </p:nvGrpSpPr>
        <p:grpSpPr bwMode="auto">
          <a:xfrm>
            <a:off x="609600" y="3405188"/>
            <a:ext cx="1371600" cy="838200"/>
            <a:chOff x="0" y="0"/>
            <a:chExt cx="864" cy="528"/>
          </a:xfrm>
        </p:grpSpPr>
        <p:sp>
          <p:nvSpPr>
            <p:cNvPr id="17421" name="Line 21"/>
            <p:cNvSpPr>
              <a:spLocks noChangeShapeType="1"/>
            </p:cNvSpPr>
            <p:nvPr/>
          </p:nvSpPr>
          <p:spPr bwMode="auto">
            <a:xfrm>
              <a:off x="0" y="528"/>
              <a:ext cx="864" cy="0"/>
            </a:xfrm>
            <a:prstGeom prst="line">
              <a:avLst/>
            </a:prstGeom>
            <a:noFill/>
            <a:ln w="88900">
              <a:solidFill>
                <a:srgbClr val="339966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2" name="Line 22"/>
            <p:cNvSpPr>
              <a:spLocks noChangeShapeType="1"/>
            </p:cNvSpPr>
            <p:nvPr/>
          </p:nvSpPr>
          <p:spPr bwMode="auto">
            <a:xfrm>
              <a:off x="192" y="0"/>
              <a:ext cx="624" cy="432"/>
            </a:xfrm>
            <a:prstGeom prst="line">
              <a:avLst/>
            </a:prstGeom>
            <a:noFill/>
            <a:ln w="88900">
              <a:solidFill>
                <a:srgbClr val="339966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3" name="Line 23"/>
            <p:cNvSpPr>
              <a:spLocks noChangeShapeType="1"/>
            </p:cNvSpPr>
            <p:nvPr/>
          </p:nvSpPr>
          <p:spPr bwMode="auto">
            <a:xfrm>
              <a:off x="96" y="402"/>
              <a:ext cx="0" cy="96"/>
            </a:xfrm>
            <a:prstGeom prst="line">
              <a:avLst/>
            </a:prstGeom>
            <a:noFill/>
            <a:ln w="88900">
              <a:solidFill>
                <a:srgbClr val="339966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4" name="Line 24"/>
            <p:cNvSpPr>
              <a:spLocks noChangeShapeType="1"/>
            </p:cNvSpPr>
            <p:nvPr/>
          </p:nvSpPr>
          <p:spPr bwMode="auto">
            <a:xfrm>
              <a:off x="783" y="413"/>
              <a:ext cx="0" cy="96"/>
            </a:xfrm>
            <a:prstGeom prst="line">
              <a:avLst/>
            </a:prstGeom>
            <a:noFill/>
            <a:ln w="88900">
              <a:solidFill>
                <a:srgbClr val="008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4841" name="Freeform 25"/>
          <p:cNvSpPr/>
          <p:nvPr/>
        </p:nvSpPr>
        <p:spPr bwMode="auto">
          <a:xfrm>
            <a:off x="3657600" y="606425"/>
            <a:ext cx="2046288" cy="2816225"/>
          </a:xfrm>
          <a:custGeom>
            <a:avLst/>
            <a:gdLst>
              <a:gd name="T0" fmla="*/ 0 w 1289"/>
              <a:gd name="T1" fmla="*/ 544513 h 1774"/>
              <a:gd name="T2" fmla="*/ 566738 w 1289"/>
              <a:gd name="T3" fmla="*/ 104775 h 1774"/>
              <a:gd name="T4" fmla="*/ 1001713 w 1289"/>
              <a:gd name="T5" fmla="*/ 1171575 h 1774"/>
              <a:gd name="T6" fmla="*/ 1328738 w 1289"/>
              <a:gd name="T7" fmla="*/ 2347913 h 1774"/>
              <a:gd name="T8" fmla="*/ 1719263 w 1289"/>
              <a:gd name="T9" fmla="*/ 2805113 h 1774"/>
              <a:gd name="T10" fmla="*/ 2046288 w 1289"/>
              <a:gd name="T11" fmla="*/ 2419350 h 17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89"/>
              <a:gd name="T19" fmla="*/ 0 h 1774"/>
              <a:gd name="T20" fmla="*/ 1289 w 1289"/>
              <a:gd name="T21" fmla="*/ 1774 h 17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89" h="1774">
                <a:moveTo>
                  <a:pt x="0" y="343"/>
                </a:moveTo>
                <a:cubicBezTo>
                  <a:pt x="59" y="297"/>
                  <a:pt x="252" y="0"/>
                  <a:pt x="357" y="66"/>
                </a:cubicBezTo>
                <a:cubicBezTo>
                  <a:pt x="462" y="132"/>
                  <a:pt x="551" y="503"/>
                  <a:pt x="631" y="738"/>
                </a:cubicBezTo>
                <a:cubicBezTo>
                  <a:pt x="711" y="973"/>
                  <a:pt x="762" y="1308"/>
                  <a:pt x="837" y="1479"/>
                </a:cubicBezTo>
                <a:cubicBezTo>
                  <a:pt x="912" y="1650"/>
                  <a:pt x="1008" y="1760"/>
                  <a:pt x="1083" y="1767"/>
                </a:cubicBezTo>
                <a:cubicBezTo>
                  <a:pt x="1158" y="1774"/>
                  <a:pt x="1246" y="1575"/>
                  <a:pt x="1289" y="1524"/>
                </a:cubicBezTo>
              </a:path>
            </a:pathLst>
          </a:custGeom>
          <a:noFill/>
          <a:ln w="76200" cmpd="sng">
            <a:solidFill>
              <a:srgbClr val="990033"/>
            </a:solidFill>
            <a:miter lim="800000"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42" name="Freeform 26"/>
          <p:cNvSpPr/>
          <p:nvPr/>
        </p:nvSpPr>
        <p:spPr bwMode="auto">
          <a:xfrm>
            <a:off x="5703888" y="985838"/>
            <a:ext cx="1812925" cy="4576762"/>
          </a:xfrm>
          <a:custGeom>
            <a:avLst/>
            <a:gdLst>
              <a:gd name="T0" fmla="*/ 0 w 1142"/>
              <a:gd name="T1" fmla="*/ 733425 h 2883"/>
              <a:gd name="T2" fmla="*/ 609600 w 1142"/>
              <a:gd name="T3" fmla="*/ 211138 h 2883"/>
              <a:gd name="T4" fmla="*/ 1416050 w 1142"/>
              <a:gd name="T5" fmla="*/ 1997075 h 2883"/>
              <a:gd name="T6" fmla="*/ 1806575 w 1142"/>
              <a:gd name="T7" fmla="*/ 3890962 h 2883"/>
              <a:gd name="T8" fmla="*/ 1458912 w 1142"/>
              <a:gd name="T9" fmla="*/ 4576762 h 28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42"/>
              <a:gd name="T16" fmla="*/ 0 h 2883"/>
              <a:gd name="T17" fmla="*/ 1142 w 1142"/>
              <a:gd name="T18" fmla="*/ 2883 h 288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42" h="2883">
                <a:moveTo>
                  <a:pt x="0" y="462"/>
                </a:moveTo>
                <a:cubicBezTo>
                  <a:pt x="64" y="407"/>
                  <a:pt x="235" y="0"/>
                  <a:pt x="384" y="133"/>
                </a:cubicBezTo>
                <a:cubicBezTo>
                  <a:pt x="533" y="266"/>
                  <a:pt x="766" y="872"/>
                  <a:pt x="892" y="1258"/>
                </a:cubicBezTo>
                <a:cubicBezTo>
                  <a:pt x="1018" y="1644"/>
                  <a:pt x="1134" y="2180"/>
                  <a:pt x="1138" y="2451"/>
                </a:cubicBezTo>
                <a:cubicBezTo>
                  <a:pt x="1142" y="2722"/>
                  <a:pt x="965" y="2793"/>
                  <a:pt x="919" y="2883"/>
                </a:cubicBezTo>
              </a:path>
            </a:pathLst>
          </a:custGeom>
          <a:noFill/>
          <a:ln w="76200" cmpd="sng">
            <a:solidFill>
              <a:srgbClr val="993300"/>
            </a:solidFill>
            <a:miter lim="800000"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43" name="Freeform 27"/>
          <p:cNvSpPr/>
          <p:nvPr/>
        </p:nvSpPr>
        <p:spPr bwMode="auto">
          <a:xfrm>
            <a:off x="4343400" y="5156200"/>
            <a:ext cx="1981200" cy="482600"/>
          </a:xfrm>
          <a:custGeom>
            <a:avLst/>
            <a:gdLst>
              <a:gd name="T0" fmla="*/ 1981200 w 1248"/>
              <a:gd name="T1" fmla="*/ 482600 h 256"/>
              <a:gd name="T2" fmla="*/ 1219200 w 1248"/>
              <a:gd name="T3" fmla="*/ 30163 h 256"/>
              <a:gd name="T4" fmla="*/ 0 w 1248"/>
              <a:gd name="T5" fmla="*/ 301625 h 256"/>
              <a:gd name="T6" fmla="*/ 0 60000 65536"/>
              <a:gd name="T7" fmla="*/ 0 60000 65536"/>
              <a:gd name="T8" fmla="*/ 0 60000 65536"/>
              <a:gd name="T9" fmla="*/ 0 w 1248"/>
              <a:gd name="T10" fmla="*/ 0 h 256"/>
              <a:gd name="T11" fmla="*/ 1248 w 1248"/>
              <a:gd name="T12" fmla="*/ 256 h 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8" h="256">
                <a:moveTo>
                  <a:pt x="1248" y="256"/>
                </a:moveTo>
                <a:cubicBezTo>
                  <a:pt x="1112" y="144"/>
                  <a:pt x="976" y="32"/>
                  <a:pt x="768" y="16"/>
                </a:cubicBezTo>
                <a:cubicBezTo>
                  <a:pt x="560" y="0"/>
                  <a:pt x="280" y="80"/>
                  <a:pt x="0" y="160"/>
                </a:cubicBezTo>
              </a:path>
            </a:pathLst>
          </a:custGeom>
          <a:noFill/>
          <a:ln w="76200" cmpd="sng">
            <a:solidFill>
              <a:srgbClr val="990033"/>
            </a:solidFill>
            <a:miter lim="800000"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44" name="Freeform 28"/>
          <p:cNvSpPr/>
          <p:nvPr/>
        </p:nvSpPr>
        <p:spPr bwMode="auto">
          <a:xfrm>
            <a:off x="1905000" y="4191000"/>
            <a:ext cx="1524000" cy="1371600"/>
          </a:xfrm>
          <a:custGeom>
            <a:avLst/>
            <a:gdLst>
              <a:gd name="T0" fmla="*/ 1524000 w 960"/>
              <a:gd name="T1" fmla="*/ 1371600 h 768"/>
              <a:gd name="T2" fmla="*/ 1066800 w 960"/>
              <a:gd name="T3" fmla="*/ 428625 h 768"/>
              <a:gd name="T4" fmla="*/ 0 w 960"/>
              <a:gd name="T5" fmla="*/ 0 h 768"/>
              <a:gd name="T6" fmla="*/ 0 60000 65536"/>
              <a:gd name="T7" fmla="*/ 0 60000 65536"/>
              <a:gd name="T8" fmla="*/ 0 60000 65536"/>
              <a:gd name="T9" fmla="*/ 0 w 960"/>
              <a:gd name="T10" fmla="*/ 0 h 768"/>
              <a:gd name="T11" fmla="*/ 960 w 960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768">
                <a:moveTo>
                  <a:pt x="960" y="768"/>
                </a:moveTo>
                <a:cubicBezTo>
                  <a:pt x="896" y="568"/>
                  <a:pt x="832" y="368"/>
                  <a:pt x="672" y="240"/>
                </a:cubicBezTo>
                <a:cubicBezTo>
                  <a:pt x="512" y="112"/>
                  <a:pt x="256" y="56"/>
                  <a:pt x="0" y="0"/>
                </a:cubicBezTo>
              </a:path>
            </a:pathLst>
          </a:custGeom>
          <a:noFill/>
          <a:ln w="76200" cmpd="sng">
            <a:solidFill>
              <a:srgbClr val="990033"/>
            </a:solidFill>
            <a:miter lim="800000"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45" name="Freeform 29"/>
          <p:cNvSpPr/>
          <p:nvPr/>
        </p:nvSpPr>
        <p:spPr bwMode="auto">
          <a:xfrm>
            <a:off x="177800" y="2438400"/>
            <a:ext cx="3543300" cy="1752600"/>
          </a:xfrm>
          <a:custGeom>
            <a:avLst/>
            <a:gdLst>
              <a:gd name="T0" fmla="*/ 431800 w 2232"/>
              <a:gd name="T1" fmla="*/ 1752600 h 1104"/>
              <a:gd name="T2" fmla="*/ 127000 w 2232"/>
              <a:gd name="T3" fmla="*/ 533400 h 1104"/>
              <a:gd name="T4" fmla="*/ 1193800 w 2232"/>
              <a:gd name="T5" fmla="*/ 76200 h 1104"/>
              <a:gd name="T6" fmla="*/ 2184400 w 2232"/>
              <a:gd name="T7" fmla="*/ 838200 h 1104"/>
              <a:gd name="T8" fmla="*/ 3327400 w 2232"/>
              <a:gd name="T9" fmla="*/ 533400 h 1104"/>
              <a:gd name="T10" fmla="*/ 3479800 w 2232"/>
              <a:gd name="T11" fmla="*/ 0 h 11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32"/>
              <a:gd name="T19" fmla="*/ 0 h 1104"/>
              <a:gd name="T20" fmla="*/ 2232 w 2232"/>
              <a:gd name="T21" fmla="*/ 1104 h 11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32" h="1104">
                <a:moveTo>
                  <a:pt x="272" y="1104"/>
                </a:moveTo>
                <a:cubicBezTo>
                  <a:pt x="136" y="808"/>
                  <a:pt x="0" y="512"/>
                  <a:pt x="80" y="336"/>
                </a:cubicBezTo>
                <a:cubicBezTo>
                  <a:pt x="160" y="160"/>
                  <a:pt x="536" y="16"/>
                  <a:pt x="752" y="48"/>
                </a:cubicBezTo>
                <a:cubicBezTo>
                  <a:pt x="968" y="80"/>
                  <a:pt x="1152" y="480"/>
                  <a:pt x="1376" y="528"/>
                </a:cubicBezTo>
                <a:cubicBezTo>
                  <a:pt x="1600" y="576"/>
                  <a:pt x="1960" y="424"/>
                  <a:pt x="2096" y="336"/>
                </a:cubicBezTo>
                <a:cubicBezTo>
                  <a:pt x="2232" y="248"/>
                  <a:pt x="2212" y="124"/>
                  <a:pt x="2192" y="0"/>
                </a:cubicBezTo>
              </a:path>
            </a:pathLst>
          </a:custGeom>
          <a:noFill/>
          <a:ln w="76200" cmpd="sng">
            <a:solidFill>
              <a:srgbClr val="990033"/>
            </a:solidFill>
            <a:miter lim="800000"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20" name="Text Box 30"/>
          <p:cNvSpPr txBox="1">
            <a:spLocks noChangeArrowheads="1"/>
          </p:cNvSpPr>
          <p:nvPr/>
        </p:nvSpPr>
        <p:spPr bwMode="auto">
          <a:xfrm>
            <a:off x="179388" y="765175"/>
            <a:ext cx="3097212" cy="1343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latin typeface="Tahoma" pitchFamily="34" charset="0"/>
              </a:rPr>
              <a:t>      </a:t>
            </a:r>
            <a:r>
              <a:rPr lang="zh-CN" altLang="en-US" sz="4000">
                <a:solidFill>
                  <a:srgbClr val="FF0066"/>
                </a:solidFill>
                <a:latin typeface="Tahoma" pitchFamily="34" charset="0"/>
              </a:rPr>
              <a:t>注意</a:t>
            </a:r>
            <a:r>
              <a:rPr lang="zh-CN" altLang="en-US" sz="2800">
                <a:solidFill>
                  <a:srgbClr val="FF0066"/>
                </a:solidFill>
                <a:latin typeface="Tahoma" pitchFamily="34" charset="0"/>
              </a:rPr>
              <a:t>：</a:t>
            </a:r>
          </a:p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66"/>
                </a:solidFill>
                <a:latin typeface="Tahoma" pitchFamily="34" charset="0"/>
              </a:rPr>
              <a:t>实物图如何连接？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41" grpId="0" animBg="1"/>
      <p:bldP spid="34842" grpId="0" animBg="1"/>
      <p:bldP spid="34843" grpId="0" animBg="1"/>
      <p:bldP spid="34844" grpId="0" animBg="1"/>
      <p:bldP spid="348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/>
          <p:nvPr/>
        </p:nvGrpSpPr>
        <p:grpSpPr bwMode="auto">
          <a:xfrm>
            <a:off x="3771900" y="1266825"/>
            <a:ext cx="609600" cy="1295400"/>
            <a:chOff x="0" y="0"/>
            <a:chExt cx="384" cy="816"/>
          </a:xfrm>
        </p:grpSpPr>
        <p:sp>
          <p:nvSpPr>
            <p:cNvPr id="21546" name="Rectangle 3"/>
            <p:cNvSpPr>
              <a:spLocks noChangeArrowheads="1"/>
            </p:cNvSpPr>
            <p:nvPr/>
          </p:nvSpPr>
          <p:spPr bwMode="auto">
            <a:xfrm>
              <a:off x="0" y="96"/>
              <a:ext cx="384" cy="72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800">
                <a:latin typeface="Tahoma" pitchFamily="34" charset="0"/>
              </a:endParaRPr>
            </a:p>
          </p:txBody>
        </p:sp>
        <p:sp>
          <p:nvSpPr>
            <p:cNvPr id="21547" name="Rectangle 4"/>
            <p:cNvSpPr>
              <a:spLocks noChangeArrowheads="1"/>
            </p:cNvSpPr>
            <p:nvPr/>
          </p:nvSpPr>
          <p:spPr bwMode="auto">
            <a:xfrm>
              <a:off x="96" y="0"/>
              <a:ext cx="192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800">
                <a:latin typeface="Tahoma" pitchFamily="34" charset="0"/>
              </a:endParaRPr>
            </a:p>
          </p:txBody>
        </p:sp>
      </p:grpSp>
      <p:grpSp>
        <p:nvGrpSpPr>
          <p:cNvPr id="21507" name="Group 5"/>
          <p:cNvGrpSpPr/>
          <p:nvPr/>
        </p:nvGrpSpPr>
        <p:grpSpPr bwMode="auto">
          <a:xfrm>
            <a:off x="5829300" y="1876425"/>
            <a:ext cx="609600" cy="1295400"/>
            <a:chOff x="0" y="0"/>
            <a:chExt cx="384" cy="816"/>
          </a:xfrm>
        </p:grpSpPr>
        <p:sp>
          <p:nvSpPr>
            <p:cNvPr id="21544" name="Rectangle 6"/>
            <p:cNvSpPr>
              <a:spLocks noChangeArrowheads="1"/>
            </p:cNvSpPr>
            <p:nvPr/>
          </p:nvSpPr>
          <p:spPr bwMode="auto">
            <a:xfrm>
              <a:off x="0" y="96"/>
              <a:ext cx="384" cy="720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800">
                <a:latin typeface="Tahoma" pitchFamily="34" charset="0"/>
              </a:endParaRPr>
            </a:p>
          </p:txBody>
        </p:sp>
        <p:sp>
          <p:nvSpPr>
            <p:cNvPr id="21545" name="Rectangle 7"/>
            <p:cNvSpPr>
              <a:spLocks noChangeArrowheads="1"/>
            </p:cNvSpPr>
            <p:nvPr/>
          </p:nvSpPr>
          <p:spPr bwMode="auto">
            <a:xfrm>
              <a:off x="96" y="0"/>
              <a:ext cx="192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800">
                <a:latin typeface="Tahoma" pitchFamily="34" charset="0"/>
              </a:endParaRPr>
            </a:p>
          </p:txBody>
        </p:sp>
      </p:grpSp>
      <p:grpSp>
        <p:nvGrpSpPr>
          <p:cNvPr id="21508" name="Group 8"/>
          <p:cNvGrpSpPr/>
          <p:nvPr/>
        </p:nvGrpSpPr>
        <p:grpSpPr bwMode="auto">
          <a:xfrm>
            <a:off x="3214678" y="3357562"/>
            <a:ext cx="1143000" cy="1247775"/>
            <a:chOff x="0" y="0"/>
            <a:chExt cx="720" cy="786"/>
          </a:xfrm>
        </p:grpSpPr>
        <p:sp>
          <p:nvSpPr>
            <p:cNvPr id="21539" name="Oval 9"/>
            <p:cNvSpPr>
              <a:spLocks noChangeArrowheads="1"/>
            </p:cNvSpPr>
            <p:nvPr/>
          </p:nvSpPr>
          <p:spPr bwMode="auto">
            <a:xfrm>
              <a:off x="129" y="0"/>
              <a:ext cx="432" cy="5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00"/>
              </a:solidFill>
              <a:round/>
            </a:ln>
          </p:spPr>
          <p:txBody>
            <a:bodyPr wrap="none" anchor="ctr"/>
            <a:lstStyle/>
            <a:p>
              <a:endParaRPr lang="zh-CN" altLang="en-US" sz="2800">
                <a:latin typeface="Tahoma" pitchFamily="34" charset="0"/>
              </a:endParaRPr>
            </a:p>
          </p:txBody>
        </p:sp>
        <p:sp>
          <p:nvSpPr>
            <p:cNvPr id="21540" name="Rectangle 10"/>
            <p:cNvSpPr>
              <a:spLocks noChangeArrowheads="1"/>
            </p:cNvSpPr>
            <p:nvPr/>
          </p:nvSpPr>
          <p:spPr bwMode="auto">
            <a:xfrm>
              <a:off x="255" y="576"/>
              <a:ext cx="210" cy="21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800">
                <a:latin typeface="Tahoma" pitchFamily="34" charset="0"/>
              </a:endParaRPr>
            </a:p>
          </p:txBody>
        </p:sp>
        <p:sp>
          <p:nvSpPr>
            <p:cNvPr id="21541" name="Line 11"/>
            <p:cNvSpPr>
              <a:spLocks noChangeShapeType="1"/>
            </p:cNvSpPr>
            <p:nvPr/>
          </p:nvSpPr>
          <p:spPr bwMode="auto">
            <a:xfrm>
              <a:off x="0" y="783"/>
              <a:ext cx="720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2" name="Rectangle 12"/>
            <p:cNvSpPr>
              <a:spLocks noChangeArrowheads="1"/>
            </p:cNvSpPr>
            <p:nvPr/>
          </p:nvSpPr>
          <p:spPr bwMode="auto">
            <a:xfrm>
              <a:off x="33" y="672"/>
              <a:ext cx="96" cy="9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800">
                <a:latin typeface="Tahoma" pitchFamily="34" charset="0"/>
              </a:endParaRPr>
            </a:p>
          </p:txBody>
        </p:sp>
        <p:sp>
          <p:nvSpPr>
            <p:cNvPr id="21543" name="Rectangle 13"/>
            <p:cNvSpPr>
              <a:spLocks noChangeArrowheads="1"/>
            </p:cNvSpPr>
            <p:nvPr/>
          </p:nvSpPr>
          <p:spPr bwMode="auto">
            <a:xfrm>
              <a:off x="561" y="672"/>
              <a:ext cx="96" cy="9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800">
                <a:latin typeface="Tahoma" pitchFamily="34" charset="0"/>
              </a:endParaRPr>
            </a:p>
          </p:txBody>
        </p:sp>
      </p:grpSp>
      <p:grpSp>
        <p:nvGrpSpPr>
          <p:cNvPr id="21509" name="Group 14"/>
          <p:cNvGrpSpPr/>
          <p:nvPr/>
        </p:nvGrpSpPr>
        <p:grpSpPr bwMode="auto">
          <a:xfrm>
            <a:off x="3308350" y="4791075"/>
            <a:ext cx="1143000" cy="1247775"/>
            <a:chOff x="0" y="0"/>
            <a:chExt cx="720" cy="786"/>
          </a:xfrm>
        </p:grpSpPr>
        <p:sp>
          <p:nvSpPr>
            <p:cNvPr id="21534" name="Oval 15"/>
            <p:cNvSpPr>
              <a:spLocks noChangeArrowheads="1"/>
            </p:cNvSpPr>
            <p:nvPr/>
          </p:nvSpPr>
          <p:spPr bwMode="auto">
            <a:xfrm>
              <a:off x="129" y="0"/>
              <a:ext cx="432" cy="5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00"/>
              </a:solidFill>
              <a:round/>
            </a:ln>
          </p:spPr>
          <p:txBody>
            <a:bodyPr wrap="none" anchor="ctr"/>
            <a:lstStyle/>
            <a:p>
              <a:endParaRPr lang="zh-CN" altLang="en-US" sz="2800">
                <a:latin typeface="Tahoma" pitchFamily="34" charset="0"/>
              </a:endParaRPr>
            </a:p>
          </p:txBody>
        </p:sp>
        <p:sp>
          <p:nvSpPr>
            <p:cNvPr id="21535" name="Rectangle 16"/>
            <p:cNvSpPr>
              <a:spLocks noChangeArrowheads="1"/>
            </p:cNvSpPr>
            <p:nvPr/>
          </p:nvSpPr>
          <p:spPr bwMode="auto">
            <a:xfrm>
              <a:off x="255" y="576"/>
              <a:ext cx="210" cy="21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800">
                <a:latin typeface="Tahoma" pitchFamily="34" charset="0"/>
              </a:endParaRPr>
            </a:p>
          </p:txBody>
        </p:sp>
        <p:sp>
          <p:nvSpPr>
            <p:cNvPr id="21536" name="Line 17"/>
            <p:cNvSpPr>
              <a:spLocks noChangeShapeType="1"/>
            </p:cNvSpPr>
            <p:nvPr/>
          </p:nvSpPr>
          <p:spPr bwMode="auto">
            <a:xfrm>
              <a:off x="0" y="783"/>
              <a:ext cx="720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7" name="Rectangle 18"/>
            <p:cNvSpPr>
              <a:spLocks noChangeArrowheads="1"/>
            </p:cNvSpPr>
            <p:nvPr/>
          </p:nvSpPr>
          <p:spPr bwMode="auto">
            <a:xfrm>
              <a:off x="33" y="672"/>
              <a:ext cx="96" cy="9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800">
                <a:latin typeface="Tahoma" pitchFamily="34" charset="0"/>
              </a:endParaRPr>
            </a:p>
          </p:txBody>
        </p:sp>
        <p:sp>
          <p:nvSpPr>
            <p:cNvPr id="21538" name="Rectangle 19"/>
            <p:cNvSpPr>
              <a:spLocks noChangeArrowheads="1"/>
            </p:cNvSpPr>
            <p:nvPr/>
          </p:nvSpPr>
          <p:spPr bwMode="auto">
            <a:xfrm>
              <a:off x="561" y="672"/>
              <a:ext cx="96" cy="96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800">
                <a:latin typeface="Tahoma" pitchFamily="34" charset="0"/>
              </a:endParaRPr>
            </a:p>
          </p:txBody>
        </p:sp>
      </p:grpSp>
      <p:grpSp>
        <p:nvGrpSpPr>
          <p:cNvPr id="21510" name="Group 20"/>
          <p:cNvGrpSpPr/>
          <p:nvPr/>
        </p:nvGrpSpPr>
        <p:grpSpPr bwMode="auto">
          <a:xfrm>
            <a:off x="1028700" y="3529013"/>
            <a:ext cx="1371600" cy="838200"/>
            <a:chOff x="0" y="0"/>
            <a:chExt cx="864" cy="528"/>
          </a:xfrm>
        </p:grpSpPr>
        <p:sp>
          <p:nvSpPr>
            <p:cNvPr id="21530" name="Line 21"/>
            <p:cNvSpPr>
              <a:spLocks noChangeShapeType="1"/>
            </p:cNvSpPr>
            <p:nvPr/>
          </p:nvSpPr>
          <p:spPr bwMode="auto">
            <a:xfrm>
              <a:off x="0" y="528"/>
              <a:ext cx="864" cy="0"/>
            </a:xfrm>
            <a:prstGeom prst="line">
              <a:avLst/>
            </a:prstGeom>
            <a:noFill/>
            <a:ln w="88900">
              <a:solidFill>
                <a:srgbClr val="339966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1" name="Line 22"/>
            <p:cNvSpPr>
              <a:spLocks noChangeShapeType="1"/>
            </p:cNvSpPr>
            <p:nvPr/>
          </p:nvSpPr>
          <p:spPr bwMode="auto">
            <a:xfrm>
              <a:off x="192" y="0"/>
              <a:ext cx="624" cy="432"/>
            </a:xfrm>
            <a:prstGeom prst="line">
              <a:avLst/>
            </a:prstGeom>
            <a:noFill/>
            <a:ln w="88900">
              <a:solidFill>
                <a:srgbClr val="339966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2" name="Line 23"/>
            <p:cNvSpPr>
              <a:spLocks noChangeShapeType="1"/>
            </p:cNvSpPr>
            <p:nvPr/>
          </p:nvSpPr>
          <p:spPr bwMode="auto">
            <a:xfrm>
              <a:off x="96" y="416"/>
              <a:ext cx="0" cy="96"/>
            </a:xfrm>
            <a:prstGeom prst="line">
              <a:avLst/>
            </a:prstGeom>
            <a:noFill/>
            <a:ln w="88900">
              <a:solidFill>
                <a:srgbClr val="339966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33" name="Line 24"/>
            <p:cNvSpPr>
              <a:spLocks noChangeShapeType="1"/>
            </p:cNvSpPr>
            <p:nvPr/>
          </p:nvSpPr>
          <p:spPr bwMode="auto">
            <a:xfrm>
              <a:off x="783" y="413"/>
              <a:ext cx="0" cy="96"/>
            </a:xfrm>
            <a:prstGeom prst="line">
              <a:avLst/>
            </a:prstGeom>
            <a:noFill/>
            <a:ln w="88900">
              <a:solidFill>
                <a:srgbClr val="008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0985" name="Freeform 25"/>
          <p:cNvSpPr/>
          <p:nvPr/>
        </p:nvSpPr>
        <p:spPr bwMode="auto">
          <a:xfrm>
            <a:off x="4038600" y="674688"/>
            <a:ext cx="2122488" cy="2805112"/>
          </a:xfrm>
          <a:custGeom>
            <a:avLst/>
            <a:gdLst>
              <a:gd name="T0" fmla="*/ 0 w 1337"/>
              <a:gd name="T1" fmla="*/ 603250 h 1767"/>
              <a:gd name="T2" fmla="*/ 576263 w 1337"/>
              <a:gd name="T3" fmla="*/ 174625 h 1767"/>
              <a:gd name="T4" fmla="*/ 1033463 w 1337"/>
              <a:gd name="T5" fmla="*/ 1654175 h 1767"/>
              <a:gd name="T6" fmla="*/ 1470025 w 1337"/>
              <a:gd name="T7" fmla="*/ 2655887 h 1767"/>
              <a:gd name="T8" fmla="*/ 2122488 w 1337"/>
              <a:gd name="T9" fmla="*/ 2547937 h 17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37"/>
              <a:gd name="T16" fmla="*/ 0 h 1767"/>
              <a:gd name="T17" fmla="*/ 1337 w 1337"/>
              <a:gd name="T18" fmla="*/ 1767 h 17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37" h="1767">
                <a:moveTo>
                  <a:pt x="0" y="380"/>
                </a:moveTo>
                <a:cubicBezTo>
                  <a:pt x="60" y="335"/>
                  <a:pt x="254" y="0"/>
                  <a:pt x="363" y="110"/>
                </a:cubicBezTo>
                <a:cubicBezTo>
                  <a:pt x="472" y="220"/>
                  <a:pt x="557" y="782"/>
                  <a:pt x="651" y="1042"/>
                </a:cubicBezTo>
                <a:cubicBezTo>
                  <a:pt x="745" y="1302"/>
                  <a:pt x="812" y="1579"/>
                  <a:pt x="926" y="1673"/>
                </a:cubicBezTo>
                <a:cubicBezTo>
                  <a:pt x="1040" y="1767"/>
                  <a:pt x="1252" y="1619"/>
                  <a:pt x="1337" y="1605"/>
                </a:cubicBezTo>
              </a:path>
            </a:pathLst>
          </a:custGeom>
          <a:noFill/>
          <a:ln w="76200" cmpd="sng">
            <a:solidFill>
              <a:srgbClr val="990033"/>
            </a:solidFill>
            <a:miter lim="800000"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86" name="Freeform 26"/>
          <p:cNvSpPr/>
          <p:nvPr/>
        </p:nvSpPr>
        <p:spPr bwMode="auto">
          <a:xfrm>
            <a:off x="609600" y="2562225"/>
            <a:ext cx="3479800" cy="1752600"/>
          </a:xfrm>
          <a:custGeom>
            <a:avLst/>
            <a:gdLst>
              <a:gd name="T0" fmla="*/ 431800 w 2192"/>
              <a:gd name="T1" fmla="*/ 1752600 h 1104"/>
              <a:gd name="T2" fmla="*/ 127000 w 2192"/>
              <a:gd name="T3" fmla="*/ 533400 h 1104"/>
              <a:gd name="T4" fmla="*/ 1193800 w 2192"/>
              <a:gd name="T5" fmla="*/ 76200 h 1104"/>
              <a:gd name="T6" fmla="*/ 2068512 w 2192"/>
              <a:gd name="T7" fmla="*/ 485775 h 1104"/>
              <a:gd name="T8" fmla="*/ 3070224 w 2192"/>
              <a:gd name="T9" fmla="*/ 398462 h 1104"/>
              <a:gd name="T10" fmla="*/ 3479800 w 2192"/>
              <a:gd name="T11" fmla="*/ 0 h 11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92"/>
              <a:gd name="T19" fmla="*/ 0 h 1104"/>
              <a:gd name="T20" fmla="*/ 2192 w 2192"/>
              <a:gd name="T21" fmla="*/ 1104 h 11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92" h="1104">
                <a:moveTo>
                  <a:pt x="272" y="1104"/>
                </a:moveTo>
                <a:cubicBezTo>
                  <a:pt x="136" y="808"/>
                  <a:pt x="0" y="512"/>
                  <a:pt x="80" y="336"/>
                </a:cubicBezTo>
                <a:cubicBezTo>
                  <a:pt x="160" y="160"/>
                  <a:pt x="548" y="53"/>
                  <a:pt x="752" y="48"/>
                </a:cubicBezTo>
                <a:cubicBezTo>
                  <a:pt x="956" y="43"/>
                  <a:pt x="1106" y="272"/>
                  <a:pt x="1303" y="306"/>
                </a:cubicBezTo>
                <a:cubicBezTo>
                  <a:pt x="1500" y="340"/>
                  <a:pt x="1786" y="302"/>
                  <a:pt x="1934" y="251"/>
                </a:cubicBezTo>
                <a:cubicBezTo>
                  <a:pt x="2082" y="200"/>
                  <a:pt x="2138" y="52"/>
                  <a:pt x="2192" y="0"/>
                </a:cubicBezTo>
              </a:path>
            </a:pathLst>
          </a:custGeom>
          <a:noFill/>
          <a:ln w="76200" cmpd="sng">
            <a:solidFill>
              <a:srgbClr val="990033"/>
            </a:solidFill>
            <a:miter lim="800000"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87" name="Freeform 27"/>
          <p:cNvSpPr/>
          <p:nvPr/>
        </p:nvSpPr>
        <p:spPr bwMode="auto">
          <a:xfrm>
            <a:off x="2362200" y="4314825"/>
            <a:ext cx="1209668" cy="114307"/>
          </a:xfrm>
          <a:custGeom>
            <a:avLst/>
            <a:gdLst>
              <a:gd name="T0" fmla="*/ 762000 w 1296"/>
              <a:gd name="T1" fmla="*/ 180975 h 192"/>
              <a:gd name="T2" fmla="*/ 225778 w 1296"/>
              <a:gd name="T3" fmla="*/ 135731 h 192"/>
              <a:gd name="T4" fmla="*/ 0 w 1296"/>
              <a:gd name="T5" fmla="*/ 0 h 192"/>
              <a:gd name="T6" fmla="*/ 0 60000 65536"/>
              <a:gd name="T7" fmla="*/ 0 60000 65536"/>
              <a:gd name="T8" fmla="*/ 0 60000 65536"/>
              <a:gd name="T9" fmla="*/ 0 w 1296"/>
              <a:gd name="T10" fmla="*/ 0 h 192"/>
              <a:gd name="T11" fmla="*/ 1296 w 1296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96" h="192">
                <a:moveTo>
                  <a:pt x="1296" y="192"/>
                </a:moveTo>
                <a:cubicBezTo>
                  <a:pt x="948" y="184"/>
                  <a:pt x="600" y="176"/>
                  <a:pt x="384" y="144"/>
                </a:cubicBezTo>
                <a:cubicBezTo>
                  <a:pt x="168" y="112"/>
                  <a:pt x="84" y="56"/>
                  <a:pt x="0" y="0"/>
                </a:cubicBezTo>
              </a:path>
            </a:pathLst>
          </a:custGeom>
          <a:noFill/>
          <a:ln w="76200" cmpd="sng">
            <a:solidFill>
              <a:srgbClr val="990033"/>
            </a:solidFill>
            <a:miter lim="800000"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1514" name="Group 28"/>
          <p:cNvGrpSpPr/>
          <p:nvPr/>
        </p:nvGrpSpPr>
        <p:grpSpPr bwMode="auto">
          <a:xfrm>
            <a:off x="5334000" y="5181600"/>
            <a:ext cx="1371600" cy="838200"/>
            <a:chOff x="0" y="0"/>
            <a:chExt cx="864" cy="528"/>
          </a:xfrm>
        </p:grpSpPr>
        <p:sp>
          <p:nvSpPr>
            <p:cNvPr id="21526" name="Line 29"/>
            <p:cNvSpPr>
              <a:spLocks noChangeShapeType="1"/>
            </p:cNvSpPr>
            <p:nvPr/>
          </p:nvSpPr>
          <p:spPr bwMode="auto">
            <a:xfrm>
              <a:off x="0" y="528"/>
              <a:ext cx="864" cy="0"/>
            </a:xfrm>
            <a:prstGeom prst="line">
              <a:avLst/>
            </a:prstGeom>
            <a:noFill/>
            <a:ln w="88900">
              <a:solidFill>
                <a:srgbClr val="339966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7" name="Line 30"/>
            <p:cNvSpPr>
              <a:spLocks noChangeShapeType="1"/>
            </p:cNvSpPr>
            <p:nvPr/>
          </p:nvSpPr>
          <p:spPr bwMode="auto">
            <a:xfrm>
              <a:off x="192" y="0"/>
              <a:ext cx="624" cy="432"/>
            </a:xfrm>
            <a:prstGeom prst="line">
              <a:avLst/>
            </a:prstGeom>
            <a:noFill/>
            <a:ln w="88900">
              <a:solidFill>
                <a:srgbClr val="339966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8" name="Line 31"/>
            <p:cNvSpPr>
              <a:spLocks noChangeShapeType="1"/>
            </p:cNvSpPr>
            <p:nvPr/>
          </p:nvSpPr>
          <p:spPr bwMode="auto">
            <a:xfrm>
              <a:off x="96" y="402"/>
              <a:ext cx="0" cy="96"/>
            </a:xfrm>
            <a:prstGeom prst="line">
              <a:avLst/>
            </a:prstGeom>
            <a:noFill/>
            <a:ln w="88900">
              <a:solidFill>
                <a:srgbClr val="339966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9" name="Line 32"/>
            <p:cNvSpPr>
              <a:spLocks noChangeShapeType="1"/>
            </p:cNvSpPr>
            <p:nvPr/>
          </p:nvSpPr>
          <p:spPr bwMode="auto">
            <a:xfrm>
              <a:off x="783" y="413"/>
              <a:ext cx="0" cy="96"/>
            </a:xfrm>
            <a:prstGeom prst="line">
              <a:avLst/>
            </a:prstGeom>
            <a:noFill/>
            <a:ln w="88900">
              <a:solidFill>
                <a:srgbClr val="008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515" name="Group 33"/>
          <p:cNvGrpSpPr/>
          <p:nvPr/>
        </p:nvGrpSpPr>
        <p:grpSpPr bwMode="auto">
          <a:xfrm>
            <a:off x="4953000" y="3505200"/>
            <a:ext cx="1371600" cy="838200"/>
            <a:chOff x="0" y="0"/>
            <a:chExt cx="864" cy="528"/>
          </a:xfrm>
        </p:grpSpPr>
        <p:sp>
          <p:nvSpPr>
            <p:cNvPr id="21522" name="Line 34"/>
            <p:cNvSpPr>
              <a:spLocks noChangeShapeType="1"/>
            </p:cNvSpPr>
            <p:nvPr/>
          </p:nvSpPr>
          <p:spPr bwMode="auto">
            <a:xfrm>
              <a:off x="0" y="528"/>
              <a:ext cx="864" cy="0"/>
            </a:xfrm>
            <a:prstGeom prst="line">
              <a:avLst/>
            </a:prstGeom>
            <a:noFill/>
            <a:ln w="88900">
              <a:solidFill>
                <a:srgbClr val="339966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3" name="Line 35"/>
            <p:cNvSpPr>
              <a:spLocks noChangeShapeType="1"/>
            </p:cNvSpPr>
            <p:nvPr/>
          </p:nvSpPr>
          <p:spPr bwMode="auto">
            <a:xfrm>
              <a:off x="192" y="0"/>
              <a:ext cx="624" cy="432"/>
            </a:xfrm>
            <a:prstGeom prst="line">
              <a:avLst/>
            </a:prstGeom>
            <a:noFill/>
            <a:ln w="88900">
              <a:solidFill>
                <a:srgbClr val="339966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4" name="Line 36"/>
            <p:cNvSpPr>
              <a:spLocks noChangeShapeType="1"/>
            </p:cNvSpPr>
            <p:nvPr/>
          </p:nvSpPr>
          <p:spPr bwMode="auto">
            <a:xfrm>
              <a:off x="96" y="402"/>
              <a:ext cx="0" cy="96"/>
            </a:xfrm>
            <a:prstGeom prst="line">
              <a:avLst/>
            </a:prstGeom>
            <a:noFill/>
            <a:ln w="88900">
              <a:solidFill>
                <a:srgbClr val="339966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25" name="Line 37"/>
            <p:cNvSpPr>
              <a:spLocks noChangeShapeType="1"/>
            </p:cNvSpPr>
            <p:nvPr/>
          </p:nvSpPr>
          <p:spPr bwMode="auto">
            <a:xfrm>
              <a:off x="783" y="413"/>
              <a:ext cx="0" cy="96"/>
            </a:xfrm>
            <a:prstGeom prst="line">
              <a:avLst/>
            </a:prstGeom>
            <a:noFill/>
            <a:ln w="88900">
              <a:solidFill>
                <a:srgbClr val="008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0998" name="Freeform 38"/>
          <p:cNvSpPr/>
          <p:nvPr/>
        </p:nvSpPr>
        <p:spPr bwMode="auto">
          <a:xfrm>
            <a:off x="4000496" y="4343400"/>
            <a:ext cx="952504" cy="85732"/>
          </a:xfrm>
          <a:custGeom>
            <a:avLst/>
            <a:gdLst>
              <a:gd name="T0" fmla="*/ 685800 w 432"/>
              <a:gd name="T1" fmla="*/ 0 h 96"/>
              <a:gd name="T2" fmla="*/ 0 w 432"/>
              <a:gd name="T3" fmla="*/ 152400 h 96"/>
              <a:gd name="T4" fmla="*/ 0 60000 65536"/>
              <a:gd name="T5" fmla="*/ 0 60000 65536"/>
              <a:gd name="T6" fmla="*/ 0 w 432"/>
              <a:gd name="T7" fmla="*/ 0 h 96"/>
              <a:gd name="T8" fmla="*/ 432 w 432"/>
              <a:gd name="T9" fmla="*/ 96 h 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32" h="96">
                <a:moveTo>
                  <a:pt x="432" y="0"/>
                </a:moveTo>
                <a:cubicBezTo>
                  <a:pt x="252" y="40"/>
                  <a:pt x="72" y="80"/>
                  <a:pt x="0" y="96"/>
                </a:cubicBezTo>
              </a:path>
            </a:pathLst>
          </a:custGeom>
          <a:noFill/>
          <a:ln w="76200" cmpd="sng">
            <a:solidFill>
              <a:srgbClr val="990033"/>
            </a:solidFill>
            <a:miter lim="800000"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99" name="Freeform 39"/>
          <p:cNvSpPr/>
          <p:nvPr/>
        </p:nvSpPr>
        <p:spPr bwMode="auto">
          <a:xfrm>
            <a:off x="4000496" y="6000768"/>
            <a:ext cx="914400" cy="1588"/>
          </a:xfrm>
          <a:custGeom>
            <a:avLst/>
            <a:gdLst>
              <a:gd name="T0" fmla="*/ 914400 w 576"/>
              <a:gd name="T1" fmla="*/ 0 h 1"/>
              <a:gd name="T2" fmla="*/ 0 w 576"/>
              <a:gd name="T3" fmla="*/ 0 h 1"/>
              <a:gd name="T4" fmla="*/ 0 60000 65536"/>
              <a:gd name="T5" fmla="*/ 0 60000 65536"/>
              <a:gd name="T6" fmla="*/ 0 w 576"/>
              <a:gd name="T7" fmla="*/ 0 h 1"/>
              <a:gd name="T8" fmla="*/ 576 w 57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76" h="1">
                <a:moveTo>
                  <a:pt x="576" y="0"/>
                </a:moveTo>
                <a:cubicBezTo>
                  <a:pt x="336" y="0"/>
                  <a:pt x="96" y="0"/>
                  <a:pt x="0" y="0"/>
                </a:cubicBezTo>
              </a:path>
            </a:pathLst>
          </a:custGeom>
          <a:noFill/>
          <a:ln w="76200" cmpd="sng">
            <a:solidFill>
              <a:srgbClr val="990033"/>
            </a:solidFill>
            <a:miter lim="800000"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000" name="Freeform 40"/>
          <p:cNvSpPr/>
          <p:nvPr/>
        </p:nvSpPr>
        <p:spPr bwMode="auto">
          <a:xfrm>
            <a:off x="6324600" y="4343400"/>
            <a:ext cx="668338" cy="1676400"/>
          </a:xfrm>
          <a:custGeom>
            <a:avLst/>
            <a:gdLst>
              <a:gd name="T0" fmla="*/ 0 w 421"/>
              <a:gd name="T1" fmla="*/ 0 h 1056"/>
              <a:gd name="T2" fmla="*/ 576263 w 421"/>
              <a:gd name="T3" fmla="*/ 968375 h 1056"/>
              <a:gd name="T4" fmla="*/ 555625 w 421"/>
              <a:gd name="T5" fmla="*/ 1404937 h 1056"/>
              <a:gd name="T6" fmla="*/ 381000 w 421"/>
              <a:gd name="T7" fmla="*/ 1676400 h 1056"/>
              <a:gd name="T8" fmla="*/ 0 60000 65536"/>
              <a:gd name="T9" fmla="*/ 0 60000 65536"/>
              <a:gd name="T10" fmla="*/ 0 60000 65536"/>
              <a:gd name="T11" fmla="*/ 0 60000 65536"/>
              <a:gd name="T12" fmla="*/ 0 w 421"/>
              <a:gd name="T13" fmla="*/ 0 h 1056"/>
              <a:gd name="T14" fmla="*/ 421 w 421"/>
              <a:gd name="T15" fmla="*/ 1056 h 105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1" h="1056">
                <a:moveTo>
                  <a:pt x="0" y="0"/>
                </a:moveTo>
                <a:cubicBezTo>
                  <a:pt x="61" y="102"/>
                  <a:pt x="305" y="463"/>
                  <a:pt x="363" y="610"/>
                </a:cubicBezTo>
                <a:cubicBezTo>
                  <a:pt x="421" y="757"/>
                  <a:pt x="370" y="811"/>
                  <a:pt x="350" y="885"/>
                </a:cubicBezTo>
                <a:cubicBezTo>
                  <a:pt x="330" y="959"/>
                  <a:pt x="263" y="1021"/>
                  <a:pt x="240" y="1056"/>
                </a:cubicBezTo>
              </a:path>
            </a:pathLst>
          </a:custGeom>
          <a:noFill/>
          <a:ln w="76200" cmpd="sng">
            <a:solidFill>
              <a:srgbClr val="990033"/>
            </a:solidFill>
            <a:miter lim="800000"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001" name="Freeform 41"/>
          <p:cNvSpPr/>
          <p:nvPr/>
        </p:nvSpPr>
        <p:spPr bwMode="auto">
          <a:xfrm>
            <a:off x="6138863" y="1654175"/>
            <a:ext cx="793750" cy="2689225"/>
          </a:xfrm>
          <a:custGeom>
            <a:avLst/>
            <a:gdLst>
              <a:gd name="T0" fmla="*/ 0 w 500"/>
              <a:gd name="T1" fmla="*/ 152400 h 1694"/>
              <a:gd name="T2" fmla="*/ 566738 w 500"/>
              <a:gd name="T3" fmla="*/ 87312 h 1694"/>
              <a:gd name="T4" fmla="*/ 762000 w 500"/>
              <a:gd name="T5" fmla="*/ 674687 h 1694"/>
              <a:gd name="T6" fmla="*/ 696913 w 500"/>
              <a:gd name="T7" fmla="*/ 1611312 h 1694"/>
              <a:gd name="T8" fmla="*/ 185738 w 500"/>
              <a:gd name="T9" fmla="*/ 2689225 h 16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0"/>
              <a:gd name="T16" fmla="*/ 0 h 1694"/>
              <a:gd name="T17" fmla="*/ 500 w 500"/>
              <a:gd name="T18" fmla="*/ 1694 h 16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0" h="1694">
                <a:moveTo>
                  <a:pt x="0" y="96"/>
                </a:moveTo>
                <a:cubicBezTo>
                  <a:pt x="59" y="89"/>
                  <a:pt x="277" y="0"/>
                  <a:pt x="357" y="55"/>
                </a:cubicBezTo>
                <a:cubicBezTo>
                  <a:pt x="437" y="110"/>
                  <a:pt x="466" y="265"/>
                  <a:pt x="480" y="425"/>
                </a:cubicBezTo>
                <a:cubicBezTo>
                  <a:pt x="494" y="585"/>
                  <a:pt x="500" y="803"/>
                  <a:pt x="439" y="1015"/>
                </a:cubicBezTo>
                <a:cubicBezTo>
                  <a:pt x="378" y="1227"/>
                  <a:pt x="184" y="1553"/>
                  <a:pt x="117" y="1694"/>
                </a:cubicBezTo>
              </a:path>
            </a:pathLst>
          </a:custGeom>
          <a:noFill/>
          <a:ln w="76200" cmpd="sng">
            <a:solidFill>
              <a:srgbClr val="990033"/>
            </a:solidFill>
            <a:miter lim="800000"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002" name="Freeform 42"/>
          <p:cNvSpPr/>
          <p:nvPr/>
        </p:nvSpPr>
        <p:spPr bwMode="auto">
          <a:xfrm>
            <a:off x="2622550" y="4448175"/>
            <a:ext cx="1092194" cy="1481155"/>
          </a:xfrm>
          <a:custGeom>
            <a:avLst/>
            <a:gdLst>
              <a:gd name="T0" fmla="*/ 730250 w 460"/>
              <a:gd name="T1" fmla="*/ 1625600 h 1024"/>
              <a:gd name="T2" fmla="*/ 44450 w 460"/>
              <a:gd name="T3" fmla="*/ 657225 h 1024"/>
              <a:gd name="T4" fmla="*/ 468313 w 460"/>
              <a:gd name="T5" fmla="*/ 101600 h 1024"/>
              <a:gd name="T6" fmla="*/ 425450 w 460"/>
              <a:gd name="T7" fmla="*/ 47625 h 1024"/>
              <a:gd name="T8" fmla="*/ 0 60000 65536"/>
              <a:gd name="T9" fmla="*/ 0 60000 65536"/>
              <a:gd name="T10" fmla="*/ 0 60000 65536"/>
              <a:gd name="T11" fmla="*/ 0 60000 65536"/>
              <a:gd name="T12" fmla="*/ 0 w 460"/>
              <a:gd name="T13" fmla="*/ 0 h 1024"/>
              <a:gd name="T14" fmla="*/ 460 w 460"/>
              <a:gd name="T15" fmla="*/ 1024 h 10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0" h="1024">
                <a:moveTo>
                  <a:pt x="460" y="1024"/>
                </a:moveTo>
                <a:cubicBezTo>
                  <a:pt x="388" y="927"/>
                  <a:pt x="56" y="574"/>
                  <a:pt x="28" y="414"/>
                </a:cubicBezTo>
                <a:cubicBezTo>
                  <a:pt x="0" y="254"/>
                  <a:pt x="255" y="128"/>
                  <a:pt x="295" y="64"/>
                </a:cubicBezTo>
                <a:cubicBezTo>
                  <a:pt x="335" y="0"/>
                  <a:pt x="274" y="37"/>
                  <a:pt x="268" y="30"/>
                </a:cubicBezTo>
              </a:path>
            </a:pathLst>
          </a:custGeom>
          <a:noFill/>
          <a:ln w="76200" cmpd="sng">
            <a:solidFill>
              <a:srgbClr val="990033"/>
            </a:solidFill>
            <a:miter lim="800000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21" name="Text Box 44"/>
          <p:cNvSpPr txBox="1">
            <a:spLocks noChangeArrowheads="1"/>
          </p:cNvSpPr>
          <p:nvPr/>
        </p:nvSpPr>
        <p:spPr bwMode="auto">
          <a:xfrm>
            <a:off x="395288" y="765175"/>
            <a:ext cx="2520950" cy="1006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rgbClr val="FF3300"/>
                </a:solidFill>
                <a:latin typeface="Tahoma" pitchFamily="34" charset="0"/>
              </a:rPr>
              <a:t>观察</a:t>
            </a:r>
            <a:r>
              <a:rPr lang="zh-CN" altLang="en-US" sz="2800">
                <a:solidFill>
                  <a:srgbClr val="FF3300"/>
                </a:solidFill>
                <a:latin typeface="Tahoma" pitchFamily="34" charset="0"/>
              </a:rPr>
              <a:t>：实物图的连接方法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0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5" grpId="0" animBg="1"/>
      <p:bldP spid="40986" grpId="0" animBg="1"/>
      <p:bldP spid="40987" grpId="0" animBg="1"/>
      <p:bldP spid="40998" grpId="0" animBg="1"/>
      <p:bldP spid="40999" grpId="0" animBg="1"/>
      <p:bldP spid="41000" grpId="0" animBg="1"/>
      <p:bldP spid="41001" grpId="0" animBg="1"/>
      <p:bldP spid="4100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gif0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114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475656" y="260648"/>
            <a:ext cx="502920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Times New Roman" pitchFamily="18" charset="0"/>
                <a:ea typeface="华文彩云" pitchFamily="2" charset="-122"/>
              </a:rPr>
              <a:t>二</a:t>
            </a:r>
            <a:r>
              <a:rPr lang="zh-CN" altLang="en-US" sz="3600" b="1" smtClean="0">
                <a:solidFill>
                  <a:srgbClr val="FF0000"/>
                </a:solidFill>
                <a:latin typeface="Times New Roman" pitchFamily="18" charset="0"/>
                <a:ea typeface="华文彩云" pitchFamily="2" charset="-122"/>
              </a:rPr>
              <a:t>、</a:t>
            </a:r>
            <a:r>
              <a:rPr lang="zh-CN" altLang="en-US" sz="3600" b="1" dirty="0" smtClean="0">
                <a:solidFill>
                  <a:srgbClr val="FF0000"/>
                </a:solidFill>
                <a:latin typeface="Times New Roman" pitchFamily="18" charset="0"/>
                <a:ea typeface="华文彩云" pitchFamily="2" charset="-122"/>
              </a:rPr>
              <a:t>生</a:t>
            </a:r>
            <a:r>
              <a:rPr lang="zh-CN" altLang="en-US" sz="3600" b="1" dirty="0">
                <a:solidFill>
                  <a:srgbClr val="FF0000"/>
                </a:solidFill>
                <a:latin typeface="Times New Roman" pitchFamily="18" charset="0"/>
                <a:ea typeface="华文彩云" pitchFamily="2" charset="-122"/>
              </a:rPr>
              <a:t>活中的电路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971600" y="1916832"/>
            <a:ext cx="7200900" cy="1554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dirty="0">
                <a:solidFill>
                  <a:srgbClr val="FF3300"/>
                </a:solidFill>
              </a:rPr>
              <a:t>说一说</a:t>
            </a:r>
          </a:p>
          <a:p>
            <a:r>
              <a:rPr lang="zh-CN" altLang="en-US" sz="3200" dirty="0">
                <a:solidFill>
                  <a:srgbClr val="000000"/>
                </a:solidFill>
              </a:rPr>
              <a:t>你了解了生活中哪些电路是串联的？哪些电路是并联的？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357166"/>
            <a:ext cx="554355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矩形 6"/>
          <p:cNvSpPr>
            <a:spLocks noChangeArrowheads="1"/>
          </p:cNvSpPr>
          <p:nvPr/>
        </p:nvSpPr>
        <p:spPr bwMode="auto">
          <a:xfrm>
            <a:off x="900113" y="4581525"/>
            <a:ext cx="7488237" cy="1554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</a:rPr>
              <a:t>    </a:t>
            </a:r>
            <a:r>
              <a:rPr lang="zh-CN" altLang="zh-CN" sz="3200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问题</a:t>
            </a:r>
            <a:r>
              <a:rPr lang="en-US" altLang="zh-CN" sz="3200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:</a:t>
            </a:r>
            <a:r>
              <a:rPr lang="zh-CN" altLang="zh-CN" sz="3200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漂亮的彩灯是由一个个小灯泡组成的</a:t>
            </a:r>
            <a:r>
              <a:rPr lang="en-US" altLang="zh-CN" sz="3200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zh-CN" sz="3200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如果其中一个灯泡坏了</a:t>
            </a:r>
            <a:r>
              <a:rPr lang="en-US" altLang="zh-CN" sz="3200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zh-CN" sz="3200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其他的灯泡还会亮吗</a:t>
            </a:r>
            <a:r>
              <a:rPr lang="en-US" altLang="zh-CN" sz="3200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?</a:t>
            </a:r>
            <a:endParaRPr lang="zh-CN" altLang="en-US" sz="3200" b="1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11188" y="1916113"/>
            <a:ext cx="3962400" cy="1800225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solidFill>
                  <a:schemeClr val="accent2"/>
                </a:solidFill>
                <a:latin typeface="Times New Roman" pitchFamily="18" charset="0"/>
                <a:ea typeface="楷体_GB2312" pitchFamily="49" charset="-122"/>
              </a:rPr>
              <a:t>问题：</a:t>
            </a:r>
            <a:r>
              <a:rPr lang="zh-CN" altLang="en-US" sz="2800" dirty="0">
                <a:latin typeface="Times New Roman" pitchFamily="18" charset="0"/>
                <a:ea typeface="楷体_GB2312" pitchFamily="49" charset="-122"/>
              </a:rPr>
              <a:t>请同学们用一个电池组、一个开关、</a:t>
            </a:r>
            <a:r>
              <a:rPr lang="zh-CN" altLang="en-US" sz="2800" dirty="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两个</a:t>
            </a:r>
            <a:r>
              <a:rPr lang="zh-CN" altLang="en-US" sz="2800" dirty="0">
                <a:latin typeface="Times New Roman" pitchFamily="18" charset="0"/>
                <a:ea typeface="楷体_GB2312" pitchFamily="49" charset="-122"/>
              </a:rPr>
              <a:t>灯泡和一些导线设计一个电路图。</a:t>
            </a:r>
          </a:p>
        </p:txBody>
      </p:sp>
      <p:pic>
        <p:nvPicPr>
          <p:cNvPr id="8197" name="Picture 5" descr="串～实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1989138"/>
            <a:ext cx="3962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94266" y="332656"/>
            <a:ext cx="3816424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4000" dirty="0" smtClean="0"/>
              <a:t>一、串</a:t>
            </a:r>
            <a:r>
              <a:rPr lang="zh-CN" altLang="en-US" sz="4000" dirty="0"/>
              <a:t>联和并</a:t>
            </a:r>
            <a:r>
              <a:rPr lang="zh-CN" altLang="en-US" sz="4000" dirty="0" smtClean="0"/>
              <a:t>联</a:t>
            </a:r>
            <a:endParaRPr lang="zh-CN" altLang="en-US" sz="4000" dirty="0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611188" y="4437063"/>
            <a:ext cx="7559675" cy="15541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chemeClr val="accent2"/>
                </a:solidFill>
              </a:rPr>
              <a:t>要求：</a:t>
            </a:r>
            <a:r>
              <a:rPr lang="zh-CN" altLang="en-US" sz="3200" dirty="0">
                <a:solidFill>
                  <a:srgbClr val="0000CC"/>
                </a:solidFill>
              </a:rPr>
              <a:t>开关闭合，两灯同时亮； 开关断开，两灯  同时熄灭。有几种接法？请画出电路图。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20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Rectangle 2"/>
          <p:cNvPicPr>
            <a:picLocks noGrp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4664"/>
            <a:ext cx="5689600" cy="6477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29699" name="Picture 3" descr="zhuy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196975"/>
            <a:ext cx="7272337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idx="4294967295"/>
          </p:nvPr>
        </p:nvSpPr>
        <p:spPr bwMode="auto">
          <a:xfrm>
            <a:off x="684213" y="5300663"/>
            <a:ext cx="5508625" cy="576262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b="1" smtClean="0">
                <a:solidFill>
                  <a:srgbClr val="993300"/>
                </a:solidFill>
              </a:rPr>
              <a:t>家里的各个用电器</a:t>
            </a:r>
          </a:p>
        </p:txBody>
      </p:sp>
      <p:pic>
        <p:nvPicPr>
          <p:cNvPr id="26627" name="Picture 3" descr="家居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196975"/>
            <a:ext cx="7273925" cy="370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WordArt 5"/>
          <p:cNvSpPr>
            <a:spLocks noChangeArrowheads="1" noChangeShapeType="1"/>
          </p:cNvSpPr>
          <p:nvPr/>
        </p:nvSpPr>
        <p:spPr bwMode="auto">
          <a:xfrm>
            <a:off x="4500563" y="5300663"/>
            <a:ext cx="1719262" cy="6477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zh-CN" altLang="en-US" sz="9600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latin typeface="黑体"/>
                <a:ea typeface="黑体"/>
              </a:rPr>
              <a:t>并联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animBg="1"/>
      <p:bldP spid="5632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idx="4294967295"/>
          </p:nvPr>
        </p:nvSpPr>
        <p:spPr bwMode="auto">
          <a:xfrm>
            <a:off x="1116013" y="1700213"/>
            <a:ext cx="1079500" cy="935037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b="1" smtClean="0">
                <a:solidFill>
                  <a:srgbClr val="993300"/>
                </a:solidFill>
              </a:rPr>
              <a:t>路灯</a:t>
            </a:r>
          </a:p>
        </p:txBody>
      </p:sp>
      <p:pic>
        <p:nvPicPr>
          <p:cNvPr id="27651" name="Picture 3" descr="重庆的街灯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981075"/>
            <a:ext cx="5900737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WordArt 4"/>
          <p:cNvSpPr>
            <a:spLocks noChangeArrowheads="1" noChangeShapeType="1"/>
          </p:cNvSpPr>
          <p:nvPr/>
        </p:nvSpPr>
        <p:spPr bwMode="auto">
          <a:xfrm rot="5400000">
            <a:off x="651669" y="3677444"/>
            <a:ext cx="1677987" cy="606425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zh-CN" altLang="en-US" sz="8000" i="1" kern="10" normalizeH="1">
                <a:ln w="9525">
                  <a:solidFill>
                    <a:srgbClr val="800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B2B2B2">
                      <a:alpha val="78998"/>
                    </a:srgbClr>
                  </a:outerShdw>
                </a:effectLst>
                <a:latin typeface="黑体"/>
                <a:ea typeface="黑体"/>
              </a:rPr>
              <a:t>并联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animBg="1"/>
      <p:bldP spid="5734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Rectangle 2"/>
          <p:cNvPicPr>
            <a:picLocks noGrp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88913"/>
            <a:ext cx="2454275" cy="10668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30723" name="Picture 3" descr="7871074970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412875"/>
            <a:ext cx="4140200" cy="353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1268413"/>
            <a:ext cx="38163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WordArt 5"/>
          <p:cNvSpPr>
            <a:spLocks noChangeArrowheads="1" noChangeShapeType="1"/>
          </p:cNvSpPr>
          <p:nvPr/>
        </p:nvSpPr>
        <p:spPr bwMode="auto">
          <a:xfrm>
            <a:off x="539750" y="5300663"/>
            <a:ext cx="3455988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800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8998"/>
                    </a:srgbClr>
                  </a:outerShdw>
                </a:effectLst>
                <a:latin typeface="宋体"/>
                <a:ea typeface="宋体"/>
              </a:rPr>
              <a:t>各用电器之间是并联</a:t>
            </a:r>
          </a:p>
        </p:txBody>
      </p:sp>
      <p:sp>
        <p:nvSpPr>
          <p:cNvPr id="60422" name="WordArt 6"/>
          <p:cNvSpPr>
            <a:spLocks noChangeArrowheads="1" noChangeShapeType="1"/>
          </p:cNvSpPr>
          <p:nvPr/>
        </p:nvSpPr>
        <p:spPr bwMode="auto">
          <a:xfrm>
            <a:off x="5148263" y="5300663"/>
            <a:ext cx="3455987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8998"/>
                    </a:srgbClr>
                  </a:outerShdw>
                </a:effectLst>
                <a:latin typeface="宋体"/>
                <a:ea typeface="宋体"/>
              </a:rPr>
              <a:t>开关与控制的灯是串联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 animBg="1"/>
      <p:bldP spid="604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Rectangle 2"/>
          <p:cNvPicPr>
            <a:picLocks noGrp="1" noRot="1" noChangeArrowheads="1"/>
          </p:cNvPicPr>
          <p:nvPr>
            <p:ph type="title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260350"/>
            <a:ext cx="7959725" cy="123666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31747" name="Rectangle 3"/>
          <p:cNvSpPr>
            <a:spLocks noGrp="1" noRot="1" noChangeArrowheads="1"/>
          </p:cNvSpPr>
          <p:nvPr>
            <p:ph type="body" idx="4294967295"/>
          </p:nvPr>
        </p:nvSpPr>
        <p:spPr bwMode="auto">
          <a:xfrm>
            <a:off x="0" y="1339850"/>
            <a:ext cx="7772400" cy="4897438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>
              <a:buClr>
                <a:srgbClr val="008000"/>
              </a:buClr>
              <a:buFont typeface="Wingdings" pitchFamily="2" charset="2"/>
              <a:buChar char="Ø"/>
            </a:pPr>
            <a:r>
              <a:rPr lang="zh-CN" altLang="en-US" b="1" smtClean="0">
                <a:solidFill>
                  <a:srgbClr val="3F17E7"/>
                </a:solidFill>
              </a:rPr>
              <a:t>装饰用的小彩灯</a:t>
            </a:r>
          </a:p>
          <a:p>
            <a:pPr>
              <a:buClr>
                <a:srgbClr val="FF0066"/>
              </a:buClr>
              <a:buFont typeface="Wingdings" pitchFamily="2" charset="2"/>
              <a:buChar char="Ø"/>
            </a:pPr>
            <a:r>
              <a:rPr lang="zh-CN" altLang="en-US" b="1" smtClean="0">
                <a:solidFill>
                  <a:srgbClr val="000000"/>
                </a:solidFill>
              </a:rPr>
              <a:t>装点高大建筑物的灯泡</a:t>
            </a:r>
          </a:p>
          <a:p>
            <a:pPr>
              <a:buClr>
                <a:srgbClr val="800080"/>
              </a:buClr>
              <a:buFont typeface="Wingdings" pitchFamily="2" charset="2"/>
              <a:buChar char="Ø"/>
            </a:pPr>
            <a:r>
              <a:rPr lang="zh-CN" altLang="en-US" b="1" smtClean="0">
                <a:solidFill>
                  <a:srgbClr val="FF0066"/>
                </a:solidFill>
              </a:rPr>
              <a:t>家庭中的电灯、电视机等</a:t>
            </a:r>
          </a:p>
          <a:p>
            <a:pPr>
              <a:buFont typeface="Wingdings" pitchFamily="2" charset="2"/>
              <a:buChar char="Ø"/>
            </a:pPr>
            <a:r>
              <a:rPr lang="zh-CN" altLang="en-US" b="1" smtClean="0">
                <a:solidFill>
                  <a:srgbClr val="800080"/>
                </a:solidFill>
              </a:rPr>
              <a:t>教室里的日光灯</a:t>
            </a:r>
          </a:p>
          <a:p>
            <a:pPr>
              <a:buFont typeface="Wingdings" pitchFamily="2" charset="2"/>
              <a:buChar char="Ø"/>
            </a:pPr>
            <a:r>
              <a:rPr lang="zh-CN" altLang="en-US" b="1" smtClean="0">
                <a:solidFill>
                  <a:srgbClr val="000000"/>
                </a:solidFill>
              </a:rPr>
              <a:t>路口交通指示灯是串联的还是并联的？</a:t>
            </a:r>
          </a:p>
          <a:p>
            <a:pPr>
              <a:buFont typeface="Wingdings" pitchFamily="2" charset="2"/>
              <a:buChar char="Ø"/>
            </a:pPr>
            <a:r>
              <a:rPr lang="zh-CN" altLang="en-US" b="1" smtClean="0">
                <a:solidFill>
                  <a:srgbClr val="000000"/>
                </a:solidFill>
              </a:rPr>
              <a:t>街道的路灯同时亮同时灭，是串联还是并联的？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50825" y="549275"/>
            <a:ext cx="1944688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>
                <a:latin typeface="Tahoma" pitchFamily="34" charset="0"/>
              </a:rPr>
              <a:t>说一说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1" name="Group 3"/>
          <p:cNvGraphicFramePr>
            <a:graphicFrameLocks noGrp="1"/>
          </p:cNvGraphicFramePr>
          <p:nvPr/>
        </p:nvGraphicFramePr>
        <p:xfrm>
          <a:off x="107950" y="908050"/>
          <a:ext cx="8572500" cy="5532439"/>
        </p:xfrm>
        <a:graphic>
          <a:graphicData uri="http://schemas.openxmlformats.org/drawingml/2006/table">
            <a:tbl>
              <a:tblPr/>
              <a:tblGrid>
                <a:gridCol w="2270125"/>
                <a:gridCol w="3159125"/>
                <a:gridCol w="3143250"/>
              </a:tblGrid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宋体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串联电路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宋体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并联电路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宋体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9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电路图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宋体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宋体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宋体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概念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宋体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宋体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宋体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7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电流路径特点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宋体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宋体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宋体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5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用电器之间的关系特点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宋体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宋体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宋体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6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开关位置特点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宋体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宋体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/>
                        <a:ea typeface="宋体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310" name="Text Box 38"/>
          <p:cNvSpPr txBox="1">
            <a:spLocks noChangeArrowheads="1"/>
          </p:cNvSpPr>
          <p:nvPr/>
        </p:nvSpPr>
        <p:spPr bwMode="auto">
          <a:xfrm>
            <a:off x="2484438" y="3573463"/>
            <a:ext cx="23622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chemeClr val="accent2"/>
                </a:solidFill>
                <a:latin typeface="Times New Roman" pitchFamily="18" charset="0"/>
              </a:rPr>
              <a:t>只有</a:t>
            </a:r>
            <a:r>
              <a:rPr lang="zh-CN" altLang="en-US" sz="2400">
                <a:solidFill>
                  <a:srgbClr val="CC0000"/>
                </a:solidFill>
                <a:latin typeface="Times New Roman" pitchFamily="18" charset="0"/>
              </a:rPr>
              <a:t>一条</a:t>
            </a:r>
            <a:r>
              <a:rPr lang="zh-CN" altLang="en-US" sz="2400">
                <a:solidFill>
                  <a:schemeClr val="accent2"/>
                </a:solidFill>
                <a:latin typeface="Times New Roman" pitchFamily="18" charset="0"/>
              </a:rPr>
              <a:t>路径</a:t>
            </a:r>
          </a:p>
        </p:txBody>
      </p:sp>
      <p:sp>
        <p:nvSpPr>
          <p:cNvPr id="54311" name="Text Box 39"/>
          <p:cNvSpPr txBox="1">
            <a:spLocks noChangeArrowheads="1"/>
          </p:cNvSpPr>
          <p:nvPr/>
        </p:nvSpPr>
        <p:spPr bwMode="auto">
          <a:xfrm>
            <a:off x="5724525" y="3573463"/>
            <a:ext cx="2971800" cy="82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Times New Roman" pitchFamily="18" charset="0"/>
              </a:rPr>
              <a:t>有</a:t>
            </a:r>
            <a:r>
              <a:rPr lang="zh-CN" altLang="en-US" sz="2400">
                <a:solidFill>
                  <a:schemeClr val="accent2"/>
                </a:solidFill>
                <a:latin typeface="Times New Roman" pitchFamily="18" charset="0"/>
              </a:rPr>
              <a:t>两条或两条以上</a:t>
            </a:r>
            <a:r>
              <a:rPr lang="zh-CN" altLang="en-US" sz="2400">
                <a:solidFill>
                  <a:srgbClr val="FF0000"/>
                </a:solidFill>
                <a:latin typeface="Times New Roman" pitchFamily="18" charset="0"/>
              </a:rPr>
              <a:t>的路径</a:t>
            </a:r>
          </a:p>
        </p:txBody>
      </p:sp>
      <p:sp>
        <p:nvSpPr>
          <p:cNvPr id="54312" name="Text Box 40"/>
          <p:cNvSpPr txBox="1">
            <a:spLocks noChangeArrowheads="1"/>
          </p:cNvSpPr>
          <p:nvPr/>
        </p:nvSpPr>
        <p:spPr bwMode="auto">
          <a:xfrm>
            <a:off x="2555875" y="4292600"/>
            <a:ext cx="2438400" cy="82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chemeClr val="accent2"/>
                </a:solidFill>
                <a:latin typeface="Times New Roman" pitchFamily="18" charset="0"/>
              </a:rPr>
              <a:t>互相影响，</a:t>
            </a:r>
            <a:r>
              <a:rPr lang="zh-CN" altLang="en-US" sz="2400">
                <a:solidFill>
                  <a:srgbClr val="CC0000"/>
                </a:solidFill>
                <a:latin typeface="Times New Roman" pitchFamily="18" charset="0"/>
              </a:rPr>
              <a:t>不能</a:t>
            </a:r>
            <a:r>
              <a:rPr lang="zh-CN" altLang="en-US" sz="2400">
                <a:solidFill>
                  <a:schemeClr val="accent2"/>
                </a:solidFill>
                <a:latin typeface="Times New Roman" pitchFamily="18" charset="0"/>
              </a:rPr>
              <a:t>独立工作</a:t>
            </a:r>
          </a:p>
        </p:txBody>
      </p:sp>
      <p:sp>
        <p:nvSpPr>
          <p:cNvPr id="54313" name="Text Box 41"/>
          <p:cNvSpPr txBox="1">
            <a:spLocks noChangeArrowheads="1"/>
          </p:cNvSpPr>
          <p:nvPr/>
        </p:nvSpPr>
        <p:spPr bwMode="auto">
          <a:xfrm>
            <a:off x="5724525" y="4365625"/>
            <a:ext cx="2514600" cy="82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Times New Roman" pitchFamily="18" charset="0"/>
              </a:rPr>
              <a:t>互不影响，</a:t>
            </a:r>
            <a:r>
              <a:rPr lang="zh-CN" altLang="en-US" sz="2400">
                <a:solidFill>
                  <a:schemeClr val="accent2"/>
                </a:solidFill>
                <a:latin typeface="Times New Roman" pitchFamily="18" charset="0"/>
              </a:rPr>
              <a:t>能</a:t>
            </a:r>
            <a:r>
              <a:rPr lang="zh-CN" altLang="en-US" sz="2400">
                <a:solidFill>
                  <a:srgbClr val="FF0000"/>
                </a:solidFill>
                <a:latin typeface="Times New Roman" pitchFamily="18" charset="0"/>
              </a:rPr>
              <a:t>够独立工作</a:t>
            </a:r>
          </a:p>
        </p:txBody>
      </p:sp>
      <p:sp>
        <p:nvSpPr>
          <p:cNvPr id="54314" name="Text Box 42"/>
          <p:cNvSpPr txBox="1">
            <a:spLocks noChangeArrowheads="1"/>
          </p:cNvSpPr>
          <p:nvPr/>
        </p:nvSpPr>
        <p:spPr bwMode="auto">
          <a:xfrm>
            <a:off x="2484438" y="2636838"/>
            <a:ext cx="3124200" cy="82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chemeClr val="accent2"/>
                </a:solidFill>
                <a:latin typeface="Times New Roman" pitchFamily="18" charset="0"/>
              </a:rPr>
              <a:t>把各元件</a:t>
            </a:r>
            <a:r>
              <a:rPr lang="zh-CN" altLang="en-US" sz="2400">
                <a:solidFill>
                  <a:srgbClr val="CC0000"/>
                </a:solidFill>
                <a:latin typeface="Times New Roman" pitchFamily="18" charset="0"/>
              </a:rPr>
              <a:t>首尾</a:t>
            </a:r>
            <a:r>
              <a:rPr lang="zh-CN" altLang="en-US" sz="2400">
                <a:solidFill>
                  <a:schemeClr val="accent2"/>
                </a:solidFill>
                <a:latin typeface="Times New Roman" pitchFamily="18" charset="0"/>
              </a:rPr>
              <a:t>连接起来的电路</a:t>
            </a:r>
          </a:p>
        </p:txBody>
      </p:sp>
      <p:sp>
        <p:nvSpPr>
          <p:cNvPr id="54315" name="Text Box 43"/>
          <p:cNvSpPr txBox="1">
            <a:spLocks noChangeArrowheads="1"/>
          </p:cNvSpPr>
          <p:nvPr/>
        </p:nvSpPr>
        <p:spPr bwMode="auto">
          <a:xfrm>
            <a:off x="5724525" y="2708275"/>
            <a:ext cx="2819400" cy="82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  <a:latin typeface="Times New Roman" pitchFamily="18" charset="0"/>
              </a:rPr>
              <a:t>把各元件</a:t>
            </a:r>
            <a:r>
              <a:rPr lang="zh-CN" altLang="en-US" sz="2400">
                <a:solidFill>
                  <a:schemeClr val="accent2"/>
                </a:solidFill>
                <a:latin typeface="Times New Roman" pitchFamily="18" charset="0"/>
              </a:rPr>
              <a:t>并列</a:t>
            </a:r>
            <a:r>
              <a:rPr lang="zh-CN" altLang="en-US" sz="2400">
                <a:solidFill>
                  <a:srgbClr val="FF0000"/>
                </a:solidFill>
                <a:latin typeface="Times New Roman" pitchFamily="18" charset="0"/>
              </a:rPr>
              <a:t>地连接起来的电路</a:t>
            </a:r>
            <a:endParaRPr lang="zh-CN" altLang="en-US" sz="2400">
              <a:solidFill>
                <a:srgbClr val="FF0000"/>
              </a:solidFill>
              <a:latin typeface="Times New Roman" pitchFamily="18" charset="0"/>
              <a:ea typeface="隶书" pitchFamily="49" charset="-122"/>
            </a:endParaRPr>
          </a:p>
        </p:txBody>
      </p:sp>
      <p:sp>
        <p:nvSpPr>
          <p:cNvPr id="54316" name="Text Box 44"/>
          <p:cNvSpPr txBox="1">
            <a:spLocks noChangeArrowheads="1"/>
          </p:cNvSpPr>
          <p:nvPr/>
        </p:nvSpPr>
        <p:spPr bwMode="auto">
          <a:xfrm>
            <a:off x="2555875" y="5229225"/>
            <a:ext cx="2808288" cy="82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chemeClr val="accent2"/>
                </a:solidFill>
                <a:latin typeface="Times New Roman" pitchFamily="18" charset="0"/>
              </a:rPr>
              <a:t>开关控制</a:t>
            </a:r>
            <a:r>
              <a:rPr lang="zh-CN" altLang="en-US" sz="2400">
                <a:solidFill>
                  <a:srgbClr val="CC0000"/>
                </a:solidFill>
                <a:latin typeface="Times New Roman" pitchFamily="18" charset="0"/>
              </a:rPr>
              <a:t>整个</a:t>
            </a:r>
            <a:r>
              <a:rPr lang="zh-CN" altLang="en-US" sz="2400">
                <a:solidFill>
                  <a:schemeClr val="accent2"/>
                </a:solidFill>
                <a:latin typeface="Times New Roman" pitchFamily="18" charset="0"/>
              </a:rPr>
              <a:t>电路，与位置无关</a:t>
            </a:r>
          </a:p>
        </p:txBody>
      </p:sp>
      <p:sp>
        <p:nvSpPr>
          <p:cNvPr id="54317" name="Text Box 45"/>
          <p:cNvSpPr txBox="1">
            <a:spLocks noChangeArrowheads="1"/>
          </p:cNvSpPr>
          <p:nvPr/>
        </p:nvSpPr>
        <p:spPr bwMode="auto">
          <a:xfrm>
            <a:off x="5651500" y="5157788"/>
            <a:ext cx="2808288" cy="1187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chemeClr val="accent2"/>
                </a:solidFill>
                <a:latin typeface="Times New Roman" pitchFamily="18" charset="0"/>
              </a:rPr>
              <a:t>干路</a:t>
            </a:r>
            <a:r>
              <a:rPr lang="zh-CN" altLang="en-US" sz="2400" dirty="0">
                <a:solidFill>
                  <a:srgbClr val="FF0000"/>
                </a:solidFill>
                <a:latin typeface="Times New Roman" pitchFamily="18" charset="0"/>
              </a:rPr>
              <a:t>开关控制</a:t>
            </a:r>
            <a:r>
              <a:rPr lang="zh-CN" altLang="en-US" sz="2400" dirty="0">
                <a:solidFill>
                  <a:schemeClr val="accent2"/>
                </a:solidFill>
                <a:latin typeface="Times New Roman" pitchFamily="18" charset="0"/>
              </a:rPr>
              <a:t>整个</a:t>
            </a:r>
            <a:r>
              <a:rPr lang="zh-CN" altLang="en-US" sz="2400" dirty="0">
                <a:solidFill>
                  <a:srgbClr val="FF0000"/>
                </a:solidFill>
                <a:latin typeface="Times New Roman" pitchFamily="18" charset="0"/>
              </a:rPr>
              <a:t>电路，</a:t>
            </a:r>
            <a:r>
              <a:rPr lang="zh-CN" altLang="en-US" sz="2400" dirty="0">
                <a:solidFill>
                  <a:schemeClr val="accent2"/>
                </a:solidFill>
                <a:latin typeface="Times New Roman" pitchFamily="18" charset="0"/>
              </a:rPr>
              <a:t>支路</a:t>
            </a:r>
            <a:r>
              <a:rPr lang="zh-CN" altLang="en-US" sz="2400" dirty="0">
                <a:solidFill>
                  <a:srgbClr val="FF0000"/>
                </a:solidFill>
                <a:latin typeface="Times New Roman" pitchFamily="18" charset="0"/>
              </a:rPr>
              <a:t>开关只控制这一条</a:t>
            </a:r>
            <a:r>
              <a:rPr lang="zh-CN" altLang="en-US" sz="2400" dirty="0">
                <a:solidFill>
                  <a:schemeClr val="accent2"/>
                </a:solidFill>
                <a:latin typeface="Times New Roman" pitchFamily="18" charset="0"/>
              </a:rPr>
              <a:t>支路</a:t>
            </a:r>
          </a:p>
        </p:txBody>
      </p:sp>
      <p:grpSp>
        <p:nvGrpSpPr>
          <p:cNvPr id="2" name="Group 46"/>
          <p:cNvGrpSpPr/>
          <p:nvPr/>
        </p:nvGrpSpPr>
        <p:grpSpPr bwMode="auto">
          <a:xfrm>
            <a:off x="2987675" y="1628775"/>
            <a:ext cx="2017713" cy="935038"/>
            <a:chOff x="0" y="0"/>
            <a:chExt cx="2042" cy="1224"/>
          </a:xfrm>
        </p:grpSpPr>
        <p:sp>
          <p:nvSpPr>
            <p:cNvPr id="32845" name="Line 47"/>
            <p:cNvSpPr>
              <a:spLocks noChangeShapeType="1"/>
            </p:cNvSpPr>
            <p:nvPr/>
          </p:nvSpPr>
          <p:spPr bwMode="auto">
            <a:xfrm>
              <a:off x="1815" y="175"/>
              <a:ext cx="22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32846" name="Group 48"/>
            <p:cNvGrpSpPr/>
            <p:nvPr/>
          </p:nvGrpSpPr>
          <p:grpSpPr bwMode="auto">
            <a:xfrm>
              <a:off x="0" y="0"/>
              <a:ext cx="2042" cy="1224"/>
              <a:chOff x="0" y="0"/>
              <a:chExt cx="2042" cy="1224"/>
            </a:xfrm>
          </p:grpSpPr>
          <p:sp>
            <p:nvSpPr>
              <p:cNvPr id="32847" name="AutoShape 49"/>
              <p:cNvSpPr>
                <a:spLocks noChangeArrowheads="1"/>
              </p:cNvSpPr>
              <p:nvPr/>
            </p:nvSpPr>
            <p:spPr bwMode="auto">
              <a:xfrm>
                <a:off x="1315" y="181"/>
                <a:ext cx="45" cy="46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32848" name="Group 50"/>
              <p:cNvGrpSpPr/>
              <p:nvPr/>
            </p:nvGrpSpPr>
            <p:grpSpPr bwMode="auto">
              <a:xfrm>
                <a:off x="0" y="0"/>
                <a:ext cx="2042" cy="1224"/>
                <a:chOff x="0" y="0"/>
                <a:chExt cx="2042" cy="1224"/>
              </a:xfrm>
            </p:grpSpPr>
            <p:sp>
              <p:nvSpPr>
                <p:cNvPr id="32849" name="Line 51"/>
                <p:cNvSpPr>
                  <a:spLocks noChangeShapeType="1"/>
                </p:cNvSpPr>
                <p:nvPr/>
              </p:nvSpPr>
              <p:spPr bwMode="auto">
                <a:xfrm>
                  <a:off x="567" y="117"/>
                  <a:ext cx="0" cy="11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32850" name="Line 52"/>
                <p:cNvSpPr>
                  <a:spLocks noChangeShapeType="1"/>
                </p:cNvSpPr>
                <p:nvPr/>
              </p:nvSpPr>
              <p:spPr bwMode="auto">
                <a:xfrm>
                  <a:off x="0" y="175"/>
                  <a:ext cx="567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32851" name="Line 53"/>
                <p:cNvSpPr>
                  <a:spLocks noChangeShapeType="1"/>
                </p:cNvSpPr>
                <p:nvPr/>
              </p:nvSpPr>
              <p:spPr bwMode="auto">
                <a:xfrm>
                  <a:off x="0" y="175"/>
                  <a:ext cx="0" cy="93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32852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1361" y="0"/>
                  <a:ext cx="171" cy="17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32853" name="Line 55"/>
                <p:cNvSpPr>
                  <a:spLocks noChangeShapeType="1"/>
                </p:cNvSpPr>
                <p:nvPr/>
              </p:nvSpPr>
              <p:spPr bwMode="auto">
                <a:xfrm>
                  <a:off x="1588" y="175"/>
                  <a:ext cx="284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32854" name="Line 56"/>
                <p:cNvSpPr>
                  <a:spLocks noChangeShapeType="1"/>
                </p:cNvSpPr>
                <p:nvPr/>
              </p:nvSpPr>
              <p:spPr bwMode="auto">
                <a:xfrm>
                  <a:off x="0" y="1107"/>
                  <a:ext cx="511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32855" name="Line 57"/>
                <p:cNvSpPr>
                  <a:spLocks noChangeShapeType="1"/>
                </p:cNvSpPr>
                <p:nvPr/>
              </p:nvSpPr>
              <p:spPr bwMode="auto">
                <a:xfrm>
                  <a:off x="794" y="1107"/>
                  <a:ext cx="34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32856" name="Line 58"/>
                <p:cNvSpPr>
                  <a:spLocks noChangeShapeType="1"/>
                </p:cNvSpPr>
                <p:nvPr/>
              </p:nvSpPr>
              <p:spPr bwMode="auto">
                <a:xfrm>
                  <a:off x="1418" y="1107"/>
                  <a:ext cx="624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32857" name="Line 59"/>
                <p:cNvSpPr>
                  <a:spLocks noChangeShapeType="1"/>
                </p:cNvSpPr>
                <p:nvPr/>
              </p:nvSpPr>
              <p:spPr bwMode="auto">
                <a:xfrm>
                  <a:off x="2042" y="175"/>
                  <a:ext cx="0" cy="93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grpSp>
              <p:nvGrpSpPr>
                <p:cNvPr id="32858" name="Group 60"/>
                <p:cNvGrpSpPr/>
                <p:nvPr/>
              </p:nvGrpSpPr>
              <p:grpSpPr bwMode="auto">
                <a:xfrm>
                  <a:off x="511" y="933"/>
                  <a:ext cx="283" cy="291"/>
                  <a:chOff x="0" y="0"/>
                  <a:chExt cx="240" cy="240"/>
                </a:xfrm>
              </p:grpSpPr>
              <p:sp>
                <p:nvSpPr>
                  <p:cNvPr id="32865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240" cy="24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FF0000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866" name="Line 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48"/>
                    <a:ext cx="192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</a:ln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867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48" y="48"/>
                    <a:ext cx="144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</a:ln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32859" name="Group 64"/>
                <p:cNvGrpSpPr/>
                <p:nvPr/>
              </p:nvGrpSpPr>
              <p:grpSpPr bwMode="auto">
                <a:xfrm>
                  <a:off x="1134" y="933"/>
                  <a:ext cx="284" cy="291"/>
                  <a:chOff x="0" y="0"/>
                  <a:chExt cx="240" cy="240"/>
                </a:xfrm>
              </p:grpSpPr>
              <p:sp>
                <p:nvSpPr>
                  <p:cNvPr id="32862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240" cy="24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FF0000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863" name="Line 6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48"/>
                    <a:ext cx="192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</a:ln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2864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48" y="48"/>
                    <a:ext cx="144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</a:ln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32860" name="Line 68"/>
                <p:cNvSpPr>
                  <a:spLocks noChangeShapeType="1"/>
                </p:cNvSpPr>
                <p:nvPr/>
              </p:nvSpPr>
              <p:spPr bwMode="auto">
                <a:xfrm>
                  <a:off x="624" y="58"/>
                  <a:ext cx="0" cy="23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32861" name="Line 69"/>
                <p:cNvSpPr>
                  <a:spLocks noChangeShapeType="1"/>
                </p:cNvSpPr>
                <p:nvPr/>
              </p:nvSpPr>
              <p:spPr bwMode="auto">
                <a:xfrm>
                  <a:off x="635" y="181"/>
                  <a:ext cx="726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7" name="Group 70"/>
          <p:cNvGrpSpPr/>
          <p:nvPr/>
        </p:nvGrpSpPr>
        <p:grpSpPr bwMode="auto">
          <a:xfrm>
            <a:off x="6084888" y="1557338"/>
            <a:ext cx="2016125" cy="1008062"/>
            <a:chOff x="0" y="0"/>
            <a:chExt cx="2132" cy="1315"/>
          </a:xfrm>
        </p:grpSpPr>
        <p:grpSp>
          <p:nvGrpSpPr>
            <p:cNvPr id="32816" name="Group 71"/>
            <p:cNvGrpSpPr/>
            <p:nvPr/>
          </p:nvGrpSpPr>
          <p:grpSpPr bwMode="auto">
            <a:xfrm>
              <a:off x="0" y="0"/>
              <a:ext cx="2132" cy="1315"/>
              <a:chOff x="0" y="0"/>
              <a:chExt cx="2132" cy="1315"/>
            </a:xfrm>
          </p:grpSpPr>
          <p:sp>
            <p:nvSpPr>
              <p:cNvPr id="32819" name="Line 72"/>
              <p:cNvSpPr>
                <a:spLocks noChangeShapeType="1"/>
              </p:cNvSpPr>
              <p:nvPr/>
            </p:nvSpPr>
            <p:spPr bwMode="auto">
              <a:xfrm>
                <a:off x="320" y="592"/>
                <a:ext cx="0" cy="59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2820" name="Line 73"/>
              <p:cNvSpPr>
                <a:spLocks noChangeShapeType="1"/>
              </p:cNvSpPr>
              <p:nvPr/>
            </p:nvSpPr>
            <p:spPr bwMode="auto">
              <a:xfrm>
                <a:off x="1446" y="197"/>
                <a:ext cx="26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2821" name="Line 74"/>
              <p:cNvSpPr>
                <a:spLocks noChangeShapeType="1"/>
              </p:cNvSpPr>
              <p:nvPr/>
            </p:nvSpPr>
            <p:spPr bwMode="auto">
              <a:xfrm>
                <a:off x="0" y="855"/>
                <a:ext cx="320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2822" name="Line 75"/>
              <p:cNvSpPr>
                <a:spLocks noChangeShapeType="1"/>
              </p:cNvSpPr>
              <p:nvPr/>
            </p:nvSpPr>
            <p:spPr bwMode="auto">
              <a:xfrm>
                <a:off x="0" y="197"/>
                <a:ext cx="533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2823" name="Line 76"/>
              <p:cNvSpPr>
                <a:spLocks noChangeShapeType="1"/>
              </p:cNvSpPr>
              <p:nvPr/>
            </p:nvSpPr>
            <p:spPr bwMode="auto">
              <a:xfrm>
                <a:off x="533" y="132"/>
                <a:ext cx="0" cy="13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2824" name="Line 77"/>
              <p:cNvSpPr>
                <a:spLocks noChangeShapeType="1"/>
              </p:cNvSpPr>
              <p:nvPr/>
            </p:nvSpPr>
            <p:spPr bwMode="auto">
              <a:xfrm>
                <a:off x="586" y="66"/>
                <a:ext cx="0" cy="26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2825" name="Line 78"/>
              <p:cNvSpPr>
                <a:spLocks noChangeShapeType="1"/>
              </p:cNvSpPr>
              <p:nvPr/>
            </p:nvSpPr>
            <p:spPr bwMode="auto">
              <a:xfrm>
                <a:off x="0" y="197"/>
                <a:ext cx="0" cy="65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2826" name="Line 79"/>
              <p:cNvSpPr>
                <a:spLocks noChangeShapeType="1"/>
              </p:cNvSpPr>
              <p:nvPr/>
            </p:nvSpPr>
            <p:spPr bwMode="auto">
              <a:xfrm flipV="1">
                <a:off x="1280" y="0"/>
                <a:ext cx="159" cy="19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2827" name="Line 80"/>
              <p:cNvSpPr>
                <a:spLocks noChangeShapeType="1"/>
              </p:cNvSpPr>
              <p:nvPr/>
            </p:nvSpPr>
            <p:spPr bwMode="auto">
              <a:xfrm>
                <a:off x="320" y="592"/>
                <a:ext cx="31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2828" name="Line 81"/>
              <p:cNvSpPr>
                <a:spLocks noChangeShapeType="1"/>
              </p:cNvSpPr>
              <p:nvPr/>
            </p:nvSpPr>
            <p:spPr bwMode="auto">
              <a:xfrm>
                <a:off x="320" y="1184"/>
                <a:ext cx="31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2829" name="Oval 82"/>
              <p:cNvSpPr>
                <a:spLocks noChangeArrowheads="1"/>
              </p:cNvSpPr>
              <p:nvPr/>
            </p:nvSpPr>
            <p:spPr bwMode="auto">
              <a:xfrm>
                <a:off x="639" y="460"/>
                <a:ext cx="267" cy="32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2830" name="Oval 83"/>
              <p:cNvSpPr>
                <a:spLocks noChangeArrowheads="1"/>
              </p:cNvSpPr>
              <p:nvPr/>
            </p:nvSpPr>
            <p:spPr bwMode="auto">
              <a:xfrm>
                <a:off x="639" y="986"/>
                <a:ext cx="267" cy="32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2831" name="Line 84"/>
              <p:cNvSpPr>
                <a:spLocks noChangeShapeType="1"/>
              </p:cNvSpPr>
              <p:nvPr/>
            </p:nvSpPr>
            <p:spPr bwMode="auto">
              <a:xfrm flipV="1">
                <a:off x="899" y="589"/>
                <a:ext cx="734" cy="1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2832" name="Line 85"/>
              <p:cNvSpPr>
                <a:spLocks noChangeShapeType="1"/>
              </p:cNvSpPr>
              <p:nvPr/>
            </p:nvSpPr>
            <p:spPr bwMode="auto">
              <a:xfrm>
                <a:off x="1633" y="589"/>
                <a:ext cx="0" cy="59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2833" name="Line 86"/>
              <p:cNvSpPr>
                <a:spLocks noChangeShapeType="1"/>
              </p:cNvSpPr>
              <p:nvPr/>
            </p:nvSpPr>
            <p:spPr bwMode="auto">
              <a:xfrm>
                <a:off x="907" y="1179"/>
                <a:ext cx="72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2834" name="Line 87"/>
              <p:cNvSpPr>
                <a:spLocks noChangeShapeType="1"/>
              </p:cNvSpPr>
              <p:nvPr/>
            </p:nvSpPr>
            <p:spPr bwMode="auto">
              <a:xfrm>
                <a:off x="1706" y="197"/>
                <a:ext cx="42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2835" name="Line 88"/>
              <p:cNvSpPr>
                <a:spLocks noChangeShapeType="1"/>
              </p:cNvSpPr>
              <p:nvPr/>
            </p:nvSpPr>
            <p:spPr bwMode="auto">
              <a:xfrm>
                <a:off x="2132" y="197"/>
                <a:ext cx="0" cy="65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2836" name="Line 89"/>
              <p:cNvSpPr>
                <a:spLocks noChangeShapeType="1"/>
              </p:cNvSpPr>
              <p:nvPr/>
            </p:nvSpPr>
            <p:spPr bwMode="auto">
              <a:xfrm flipV="1">
                <a:off x="1658" y="855"/>
                <a:ext cx="474" cy="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2837" name="Line 90"/>
              <p:cNvSpPr>
                <a:spLocks noChangeShapeType="1"/>
              </p:cNvSpPr>
              <p:nvPr/>
            </p:nvSpPr>
            <p:spPr bwMode="auto">
              <a:xfrm flipH="1">
                <a:off x="639" y="1052"/>
                <a:ext cx="213" cy="19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2838" name="Line 91"/>
              <p:cNvSpPr>
                <a:spLocks noChangeShapeType="1"/>
              </p:cNvSpPr>
              <p:nvPr/>
            </p:nvSpPr>
            <p:spPr bwMode="auto">
              <a:xfrm>
                <a:off x="693" y="1052"/>
                <a:ext cx="159" cy="19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2839" name="Line 92"/>
              <p:cNvSpPr>
                <a:spLocks noChangeShapeType="1"/>
              </p:cNvSpPr>
              <p:nvPr/>
            </p:nvSpPr>
            <p:spPr bwMode="auto">
              <a:xfrm flipH="1">
                <a:off x="693" y="526"/>
                <a:ext cx="159" cy="19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2840" name="AutoShape 93"/>
              <p:cNvSpPr>
                <a:spLocks noChangeArrowheads="1"/>
              </p:cNvSpPr>
              <p:nvPr/>
            </p:nvSpPr>
            <p:spPr bwMode="auto">
              <a:xfrm>
                <a:off x="1279" y="152"/>
                <a:ext cx="47" cy="50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2841" name="Line 94"/>
              <p:cNvSpPr>
                <a:spLocks noChangeShapeType="1"/>
              </p:cNvSpPr>
              <p:nvPr/>
            </p:nvSpPr>
            <p:spPr bwMode="auto">
              <a:xfrm flipH="1">
                <a:off x="568" y="203"/>
                <a:ext cx="711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  <p:sp>
            <p:nvSpPr>
              <p:cNvPr id="32842" name="AutoShape 95"/>
              <p:cNvSpPr>
                <a:spLocks noChangeArrowheads="1"/>
              </p:cNvSpPr>
              <p:nvPr/>
            </p:nvSpPr>
            <p:spPr bwMode="auto">
              <a:xfrm flipH="1" flipV="1">
                <a:off x="301" y="824"/>
                <a:ext cx="48" cy="50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  <p:sp>
            <p:nvSpPr>
              <p:cNvPr id="32843" name="AutoShape 96"/>
              <p:cNvSpPr>
                <a:spLocks noChangeArrowheads="1"/>
              </p:cNvSpPr>
              <p:nvPr/>
            </p:nvSpPr>
            <p:spPr bwMode="auto">
              <a:xfrm>
                <a:off x="1633" y="816"/>
                <a:ext cx="47" cy="51"/>
              </a:xfrm>
              <a:prstGeom prst="flowChartConnector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2844" name="Line 97"/>
              <p:cNvSpPr>
                <a:spLocks noChangeShapeType="1"/>
              </p:cNvSpPr>
              <p:nvPr/>
            </p:nvSpPr>
            <p:spPr bwMode="auto">
              <a:xfrm>
                <a:off x="663" y="556"/>
                <a:ext cx="190" cy="20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32817" name="Text Box 98"/>
            <p:cNvSpPr txBox="1">
              <a:spLocks noChangeArrowheads="1"/>
            </p:cNvSpPr>
            <p:nvPr/>
          </p:nvSpPr>
          <p:spPr bwMode="auto">
            <a:xfrm>
              <a:off x="274" y="772"/>
              <a:ext cx="317" cy="4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>
                  <a:solidFill>
                    <a:srgbClr val="8E163E"/>
                  </a:solidFill>
                </a:rPr>
                <a:t>B</a:t>
              </a:r>
            </a:p>
          </p:txBody>
        </p:sp>
        <p:sp>
          <p:nvSpPr>
            <p:cNvPr id="32818" name="Text Box 99"/>
            <p:cNvSpPr txBox="1">
              <a:spLocks noChangeArrowheads="1"/>
            </p:cNvSpPr>
            <p:nvPr/>
          </p:nvSpPr>
          <p:spPr bwMode="auto">
            <a:xfrm>
              <a:off x="1316" y="772"/>
              <a:ext cx="317" cy="4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>
                  <a:solidFill>
                    <a:srgbClr val="8E163E"/>
                  </a:solidFill>
                </a:rPr>
                <a:t>A</a:t>
              </a:r>
            </a:p>
          </p:txBody>
        </p:sp>
      </p:grpSp>
      <p:pic>
        <p:nvPicPr>
          <p:cNvPr id="32815" name="Picture 12" descr="本课小结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188913"/>
            <a:ext cx="3382962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4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4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10" grpId="0" autoUpdateAnimBg="0"/>
      <p:bldP spid="54311" grpId="0" autoUpdateAnimBg="0"/>
      <p:bldP spid="54312" grpId="0" autoUpdateAnimBg="0"/>
      <p:bldP spid="54313" grpId="0" autoUpdateAnimBg="0"/>
      <p:bldP spid="54314" grpId="0" autoUpdateAnimBg="0"/>
      <p:bldP spid="54315" grpId="0" autoUpdateAnimBg="0"/>
      <p:bldP spid="54316" grpId="0" autoUpdateAnimBg="0"/>
      <p:bldP spid="54317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8001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400"/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1066800" y="914400"/>
            <a:ext cx="7124700" cy="10668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例</a:t>
            </a:r>
            <a:r>
              <a:rPr lang="en-US" altLang="zh-CN" sz="3200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1</a:t>
            </a:r>
            <a:r>
              <a:rPr lang="en-US" altLang="zh-CN" sz="3200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   </a:t>
            </a:r>
            <a:r>
              <a:rPr lang="zh-CN" altLang="en-US" sz="3200" dirty="0">
                <a:solidFill>
                  <a:srgbClr val="0000FF"/>
                </a:solidFill>
                <a:ea typeface="隶书" pitchFamily="49" charset="-122"/>
              </a:rPr>
              <a:t>电冰箱内的电动机</a:t>
            </a:r>
            <a:r>
              <a:rPr lang="en-US" altLang="zh-CN" sz="3200" dirty="0">
                <a:solidFill>
                  <a:srgbClr val="0000FF"/>
                </a:solidFill>
                <a:ea typeface="隶书" pitchFamily="49" charset="-122"/>
              </a:rPr>
              <a:t>M</a:t>
            </a:r>
            <a:r>
              <a:rPr lang="zh-CN" altLang="en-US" sz="3200" dirty="0">
                <a:solidFill>
                  <a:srgbClr val="0000FF"/>
                </a:solidFill>
                <a:ea typeface="隶书" pitchFamily="49" charset="-122"/>
              </a:rPr>
              <a:t>和灯泡</a:t>
            </a:r>
            <a:r>
              <a:rPr lang="en-US" altLang="zh-CN" sz="3200" dirty="0">
                <a:solidFill>
                  <a:srgbClr val="0000FF"/>
                </a:solidFill>
                <a:ea typeface="隶书" pitchFamily="49" charset="-122"/>
              </a:rPr>
              <a:t>L</a:t>
            </a:r>
            <a:r>
              <a:rPr lang="zh-CN" altLang="en-US" sz="3200" dirty="0">
                <a:solidFill>
                  <a:srgbClr val="0000FF"/>
                </a:solidFill>
                <a:ea typeface="隶书" pitchFamily="49" charset="-122"/>
              </a:rPr>
              <a:t>是串联的还是并联的？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219200" y="4495800"/>
            <a:ext cx="6705600" cy="1373188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FF0000"/>
                </a:solidFill>
              </a:rPr>
              <a:t>答：是</a:t>
            </a:r>
            <a:r>
              <a:rPr lang="zh-CN" altLang="en-US"/>
              <a:t>并联的</a:t>
            </a:r>
            <a:r>
              <a:rPr lang="zh-CN" altLang="en-US">
                <a:solidFill>
                  <a:srgbClr val="FF0000"/>
                </a:solidFill>
              </a:rPr>
              <a:t>。因为电流的路径有两条，而且电动机</a:t>
            </a:r>
            <a:r>
              <a:rPr lang="en-US" altLang="zh-CN">
                <a:solidFill>
                  <a:srgbClr val="FF0000"/>
                </a:solidFill>
              </a:rPr>
              <a:t>M</a:t>
            </a:r>
            <a:r>
              <a:rPr lang="zh-CN" altLang="en-US">
                <a:solidFill>
                  <a:srgbClr val="FF0000"/>
                </a:solidFill>
              </a:rPr>
              <a:t>和灯泡</a:t>
            </a:r>
            <a:r>
              <a:rPr lang="en-US" altLang="zh-CN">
                <a:solidFill>
                  <a:srgbClr val="FF0000"/>
                </a:solidFill>
              </a:rPr>
              <a:t>L</a:t>
            </a:r>
            <a:r>
              <a:rPr lang="zh-CN" altLang="en-US"/>
              <a:t>互不影响，能够独立工作。</a:t>
            </a: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5219700" y="2286000"/>
            <a:ext cx="2881313" cy="1800225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图为电冰箱内的电路图，其中</a:t>
            </a:r>
            <a:r>
              <a:rPr lang="en-US" altLang="zh-CN"/>
              <a:t>M</a:t>
            </a:r>
            <a:r>
              <a:rPr lang="zh-CN" altLang="en-US"/>
              <a:t>是电动机，</a:t>
            </a:r>
            <a:r>
              <a:rPr lang="en-US" altLang="zh-CN"/>
              <a:t>L</a:t>
            </a:r>
            <a:r>
              <a:rPr lang="zh-CN" altLang="en-US"/>
              <a:t>是照明灯泡。</a:t>
            </a:r>
          </a:p>
        </p:txBody>
      </p:sp>
      <p:grpSp>
        <p:nvGrpSpPr>
          <p:cNvPr id="2" name="Group 7"/>
          <p:cNvGrpSpPr/>
          <p:nvPr/>
        </p:nvGrpSpPr>
        <p:grpSpPr bwMode="auto">
          <a:xfrm>
            <a:off x="1447800" y="2209800"/>
            <a:ext cx="3657600" cy="1905000"/>
            <a:chOff x="0" y="0"/>
            <a:chExt cx="2304" cy="1200"/>
          </a:xfrm>
        </p:grpSpPr>
        <p:pic>
          <p:nvPicPr>
            <p:cNvPr id="24583" name="Picture 8" descr="电冰箱电路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8"/>
              <a:ext cx="2304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4" name="Text Box 9"/>
            <p:cNvSpPr txBox="1">
              <a:spLocks noChangeArrowheads="1"/>
            </p:cNvSpPr>
            <p:nvPr/>
          </p:nvSpPr>
          <p:spPr bwMode="auto">
            <a:xfrm>
              <a:off x="528" y="0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/>
                <a:t>M</a:t>
              </a:r>
            </a:p>
          </p:txBody>
        </p:sp>
        <p:sp>
          <p:nvSpPr>
            <p:cNvPr id="24585" name="Text Box 10"/>
            <p:cNvSpPr txBox="1">
              <a:spLocks noChangeArrowheads="1"/>
            </p:cNvSpPr>
            <p:nvPr/>
          </p:nvSpPr>
          <p:spPr bwMode="auto">
            <a:xfrm>
              <a:off x="1008" y="62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/>
                <a:t>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514600" y="228600"/>
            <a:ext cx="27432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latin typeface="Arial" pitchFamily="34" charset="0"/>
                <a:ea typeface="华文行楷" pitchFamily="2" charset="-122"/>
              </a:rPr>
              <a:t>电路练习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381000"/>
            <a:ext cx="3105150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2540000"/>
            <a:ext cx="5327650" cy="394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514600" y="228600"/>
            <a:ext cx="27432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latin typeface="Arial" pitchFamily="34" charset="0"/>
                <a:ea typeface="华文行楷" pitchFamily="2" charset="-122"/>
              </a:rPr>
              <a:t>电路练习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206375"/>
            <a:ext cx="31242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2536825"/>
            <a:ext cx="489585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514600" y="228600"/>
            <a:ext cx="27432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latin typeface="Arial" pitchFamily="34" charset="0"/>
                <a:ea typeface="华文行楷" pitchFamily="2" charset="-122"/>
              </a:rPr>
              <a:t>电路练习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350838"/>
            <a:ext cx="3124200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2933700"/>
            <a:ext cx="5545137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683568" y="2060848"/>
            <a:ext cx="7272337" cy="26000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4500"/>
              </a:lnSpc>
              <a:spcBef>
                <a:spcPct val="50000"/>
              </a:spcBef>
            </a:pPr>
            <a:r>
              <a:rPr lang="en-US" altLang="zh-CN" sz="3200" dirty="0" smtClean="0">
                <a:latin typeface="华文中宋" pitchFamily="2" charset="-122"/>
                <a:ea typeface="华文中宋" pitchFamily="2" charset="-122"/>
              </a:rPr>
              <a:t>2</a:t>
            </a:r>
            <a:r>
              <a:rPr lang="en-US" altLang="zh-CN" sz="3200" dirty="0">
                <a:latin typeface="华文中宋" pitchFamily="2" charset="-122"/>
                <a:ea typeface="华文中宋" pitchFamily="2" charset="-122"/>
              </a:rPr>
              <a:t>.</a:t>
            </a:r>
            <a:r>
              <a:rPr lang="zh-CN" altLang="en-US" sz="3200" dirty="0">
                <a:latin typeface="华文中宋" pitchFamily="2" charset="-122"/>
                <a:ea typeface="华文中宋" pitchFamily="2" charset="-122"/>
              </a:rPr>
              <a:t>按照一定的</a:t>
            </a:r>
            <a:r>
              <a:rPr lang="zh-CN" altLang="en-US" sz="3200" dirty="0">
                <a:solidFill>
                  <a:schemeClr val="accent2"/>
                </a:solidFill>
                <a:latin typeface="华文中宋" pitchFamily="2" charset="-122"/>
                <a:ea typeface="华文中宋" pitchFamily="2" charset="-122"/>
              </a:rPr>
              <a:t>顺序</a:t>
            </a:r>
            <a:r>
              <a:rPr lang="zh-CN" altLang="en-US" sz="3200" dirty="0">
                <a:latin typeface="华文中宋" pitchFamily="2" charset="-122"/>
                <a:ea typeface="华文中宋" pitchFamily="2" charset="-122"/>
              </a:rPr>
              <a:t>进行连接，常从电源的</a:t>
            </a:r>
            <a:r>
              <a:rPr lang="zh-CN" altLang="en-US" sz="3200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正极</a:t>
            </a:r>
            <a:r>
              <a:rPr lang="zh-CN" altLang="en-US" sz="3200" dirty="0">
                <a:latin typeface="华文中宋" pitchFamily="2" charset="-122"/>
                <a:ea typeface="华文中宋" pitchFamily="2" charset="-122"/>
              </a:rPr>
              <a:t>（或负极）开始</a:t>
            </a:r>
            <a:r>
              <a:rPr lang="en-US" altLang="zh-CN" sz="3200" dirty="0">
                <a:latin typeface="华文中宋" pitchFamily="2" charset="-122"/>
                <a:ea typeface="华文中宋" pitchFamily="2" charset="-122"/>
              </a:rPr>
              <a:t>,</a:t>
            </a:r>
            <a:r>
              <a:rPr lang="zh-CN" altLang="en-US" sz="3200" dirty="0">
                <a:latin typeface="华文中宋" pitchFamily="2" charset="-122"/>
                <a:ea typeface="华文中宋" pitchFamily="2" charset="-122"/>
              </a:rPr>
              <a:t>并且电路连接过程中</a:t>
            </a:r>
            <a:r>
              <a:rPr lang="zh-CN" altLang="en-US" sz="3200" dirty="0">
                <a:solidFill>
                  <a:schemeClr val="accent2"/>
                </a:solidFill>
                <a:latin typeface="华文中宋" pitchFamily="2" charset="-122"/>
                <a:ea typeface="华文中宋" pitchFamily="2" charset="-122"/>
              </a:rPr>
              <a:t>导线不能交叉</a:t>
            </a:r>
            <a:r>
              <a:rPr lang="zh-CN" altLang="en-US" sz="3200" dirty="0">
                <a:latin typeface="华文中宋" pitchFamily="2" charset="-122"/>
                <a:ea typeface="华文中宋" pitchFamily="2" charset="-122"/>
              </a:rPr>
              <a:t>，</a:t>
            </a:r>
            <a:r>
              <a:rPr lang="zh-CN" altLang="en-US" sz="3200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开关是断开</a:t>
            </a:r>
            <a:r>
              <a:rPr lang="zh-CN" altLang="en-US" sz="3200" dirty="0">
                <a:latin typeface="华文中宋" pitchFamily="2" charset="-122"/>
                <a:ea typeface="华文中宋" pitchFamily="2" charset="-122"/>
              </a:rPr>
              <a:t>的  </a:t>
            </a:r>
            <a:endParaRPr lang="en-US" altLang="zh-CN" sz="3200" dirty="0" smtClean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ts val="4500"/>
              </a:lnSpc>
              <a:spcBef>
                <a:spcPct val="50000"/>
              </a:spcBef>
            </a:pPr>
            <a:r>
              <a:rPr lang="en-US" altLang="zh-CN" sz="3200" dirty="0" smtClean="0">
                <a:latin typeface="华文中宋" pitchFamily="2" charset="-122"/>
                <a:ea typeface="华文中宋" pitchFamily="2" charset="-122"/>
              </a:rPr>
              <a:t>3</a:t>
            </a:r>
            <a:r>
              <a:rPr lang="en-US" altLang="zh-CN" sz="3200" dirty="0">
                <a:latin typeface="华文中宋" pitchFamily="2" charset="-122"/>
                <a:ea typeface="华文中宋" pitchFamily="2" charset="-122"/>
              </a:rPr>
              <a:t>.</a:t>
            </a:r>
            <a:r>
              <a:rPr lang="zh-CN" altLang="en-US" sz="3200" dirty="0">
                <a:latin typeface="华文中宋" pitchFamily="2" charset="-122"/>
                <a:ea typeface="华文中宋" pitchFamily="2" charset="-122"/>
              </a:rPr>
              <a:t>检查各</a:t>
            </a:r>
            <a:r>
              <a:rPr lang="zh-CN" altLang="en-US" sz="3200" dirty="0">
                <a:solidFill>
                  <a:schemeClr val="accent2"/>
                </a:solidFill>
                <a:latin typeface="华文中宋" pitchFamily="2" charset="-122"/>
                <a:ea typeface="华文中宋" pitchFamily="2" charset="-122"/>
              </a:rPr>
              <a:t>接触点</a:t>
            </a:r>
            <a:r>
              <a:rPr lang="zh-CN" altLang="en-US" sz="3200" dirty="0">
                <a:latin typeface="华文中宋" pitchFamily="2" charset="-122"/>
                <a:ea typeface="华文中宋" pitchFamily="2" charset="-122"/>
              </a:rPr>
              <a:t>是否</a:t>
            </a:r>
            <a:r>
              <a:rPr lang="zh-CN" altLang="en-US" sz="3200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接触良好</a:t>
            </a:r>
            <a:r>
              <a:rPr lang="zh-CN" altLang="en-US" sz="3200" dirty="0">
                <a:latin typeface="华文中宋" pitchFamily="2" charset="-122"/>
                <a:ea typeface="华文中宋" pitchFamily="2" charset="-122"/>
              </a:rPr>
              <a:t>。</a:t>
            </a:r>
          </a:p>
        </p:txBody>
      </p:sp>
      <p:sp>
        <p:nvSpPr>
          <p:cNvPr id="6" name="矩形 5"/>
          <p:cNvSpPr/>
          <p:nvPr/>
        </p:nvSpPr>
        <p:spPr>
          <a:xfrm>
            <a:off x="1000100" y="428604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电路连接的</a:t>
            </a:r>
            <a:r>
              <a:rPr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基本步骤</a:t>
            </a:r>
            <a:r>
              <a:rPr lang="zh-CN" altLang="en-US" sz="3200" dirty="0" smtClean="0">
                <a:latin typeface="黑体" pitchFamily="49" charset="-122"/>
                <a:ea typeface="黑体" pitchFamily="49" charset="-122"/>
              </a:rPr>
              <a:t>和</a:t>
            </a:r>
            <a:r>
              <a:rPr lang="zh-CN" altLang="en-US" sz="32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注意事项</a:t>
            </a:r>
          </a:p>
        </p:txBody>
      </p:sp>
      <p:sp>
        <p:nvSpPr>
          <p:cNvPr id="7" name="矩形 6"/>
          <p:cNvSpPr/>
          <p:nvPr/>
        </p:nvSpPr>
        <p:spPr>
          <a:xfrm>
            <a:off x="611560" y="1268760"/>
            <a:ext cx="7136890" cy="6226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500"/>
              </a:lnSpc>
              <a:spcBef>
                <a:spcPct val="50000"/>
              </a:spcBef>
            </a:pPr>
            <a:r>
              <a:rPr lang="en-US" altLang="zh-CN" sz="3200" dirty="0" smtClean="0">
                <a:latin typeface="华文中宋" pitchFamily="2" charset="-122"/>
                <a:ea typeface="华文中宋" pitchFamily="2" charset="-122"/>
              </a:rPr>
              <a:t>1.</a:t>
            </a:r>
            <a:r>
              <a:rPr lang="zh-CN" altLang="en-US" sz="3200" dirty="0" smtClean="0">
                <a:latin typeface="华文中宋" pitchFamily="2" charset="-122"/>
                <a:ea typeface="华文中宋" pitchFamily="2" charset="-122"/>
              </a:rPr>
              <a:t>先把各元件</a:t>
            </a:r>
            <a:r>
              <a:rPr lang="zh-CN" altLang="en-US" sz="3200" dirty="0" smtClean="0">
                <a:solidFill>
                  <a:schemeClr val="accent2"/>
                </a:solidFill>
                <a:latin typeface="华文中宋" pitchFamily="2" charset="-122"/>
                <a:ea typeface="华文中宋" pitchFamily="2" charset="-122"/>
              </a:rPr>
              <a:t>按电路图</a:t>
            </a:r>
            <a:r>
              <a:rPr lang="zh-CN" altLang="en-US" sz="3200" dirty="0" smtClean="0">
                <a:latin typeface="华文中宋" pitchFamily="2" charset="-122"/>
                <a:ea typeface="华文中宋" pitchFamily="2" charset="-122"/>
              </a:rPr>
              <a:t>所示位置</a:t>
            </a:r>
            <a:r>
              <a:rPr lang="zh-CN" altLang="en-US" sz="3200" dirty="0" smtClean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摆好</a:t>
            </a:r>
            <a:r>
              <a:rPr lang="zh-CN" altLang="en-US" sz="3200" dirty="0" smtClean="0">
                <a:latin typeface="华文中宋" pitchFamily="2" charset="-122"/>
                <a:ea typeface="华文中宋" pitchFamily="2" charset="-122"/>
              </a:rPr>
              <a:t>。</a:t>
            </a:r>
            <a:endParaRPr lang="zh-CN" altLang="en-US" sz="3200" dirty="0"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灯片编号占位符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altLang="zh-CN" dirty="0" smtClean="0">
              <a:latin typeface="Arial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50825" y="1133475"/>
            <a:ext cx="8572500" cy="1800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indent="228600" eaLnBrk="0" hangingPunct="0"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    1</a:t>
            </a:r>
            <a:r>
              <a:rPr lang="en-US" altLang="zh-CN" sz="2800" b="1" i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.</a:t>
            </a:r>
            <a:r>
              <a:rPr lang="zh-CN" altLang="en-US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汽车仪表盘上都有一指示灯</a:t>
            </a:r>
            <a:r>
              <a:rPr lang="en-US" altLang="zh-CN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,</a:t>
            </a:r>
            <a:r>
              <a:rPr lang="zh-CN" altLang="en-US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用它提醒司机</a:t>
            </a:r>
            <a:endParaRPr lang="en-US" altLang="zh-CN" sz="2800" b="1" dirty="0">
              <a:solidFill>
                <a:srgbClr val="000000"/>
              </a:solidFill>
              <a:latin typeface="+mn-ea"/>
              <a:ea typeface="+mn-ea"/>
              <a:cs typeface="Times New Roman" pitchFamily="18" charset="0"/>
            </a:endParaRPr>
          </a:p>
          <a:p>
            <a:pPr indent="228600" eaLnBrk="0" hangingPunct="0"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车门是否关好</a:t>
            </a:r>
            <a:r>
              <a:rPr lang="en-US" altLang="zh-CN" sz="2800" b="1" i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.</a:t>
            </a:r>
            <a:r>
              <a:rPr lang="zh-CN" altLang="en-US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四个车门中只要一个车门没有关好</a:t>
            </a:r>
            <a:endParaRPr lang="en-US" altLang="zh-CN" sz="2800" b="1" dirty="0">
              <a:solidFill>
                <a:srgbClr val="000000"/>
              </a:solidFill>
              <a:latin typeface="+mn-ea"/>
              <a:ea typeface="+mn-ea"/>
              <a:cs typeface="Times New Roman" pitchFamily="18" charset="0"/>
            </a:endParaRPr>
          </a:p>
          <a:p>
            <a:pPr indent="228600" eaLnBrk="0" hangingPunct="0"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(</a:t>
            </a:r>
            <a:r>
              <a:rPr lang="zh-CN" altLang="en-US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相当于一个开关断开</a:t>
            </a:r>
            <a:r>
              <a:rPr lang="en-US" altLang="zh-CN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),</a:t>
            </a:r>
            <a:r>
              <a:rPr lang="zh-CN" altLang="en-US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该指示灯就会发光</a:t>
            </a:r>
            <a:r>
              <a:rPr lang="en-US" altLang="zh-CN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,</a:t>
            </a:r>
            <a:r>
              <a:rPr lang="zh-CN" altLang="en-US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在下</a:t>
            </a:r>
            <a:endParaRPr lang="en-US" altLang="zh-CN" sz="2800" b="1" dirty="0">
              <a:solidFill>
                <a:srgbClr val="000000"/>
              </a:solidFill>
              <a:latin typeface="+mn-ea"/>
              <a:ea typeface="+mn-ea"/>
              <a:cs typeface="Times New Roman" pitchFamily="18" charset="0"/>
            </a:endParaRPr>
          </a:p>
          <a:p>
            <a:pPr indent="228600" eaLnBrk="0" hangingPunct="0"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列所示的电路图中</a:t>
            </a:r>
            <a:r>
              <a:rPr lang="en-US" altLang="zh-CN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,</a:t>
            </a:r>
            <a:r>
              <a:rPr lang="zh-CN" altLang="en-US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你认为符合上述要求的是	</a:t>
            </a:r>
            <a:r>
              <a:rPr lang="en-US" altLang="zh-CN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(</a:t>
            </a:r>
            <a:r>
              <a:rPr lang="zh-CN" altLang="en-US" sz="2800" b="1" i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　　</a:t>
            </a:r>
            <a:r>
              <a:rPr lang="en-US" altLang="zh-CN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)</a:t>
            </a:r>
            <a:endParaRPr lang="en-US" altLang="zh-CN" sz="2800" b="1" dirty="0">
              <a:latin typeface="+mn-ea"/>
              <a:ea typeface="+mn-ea"/>
            </a:endParaRPr>
          </a:p>
        </p:txBody>
      </p:sp>
      <p:pic>
        <p:nvPicPr>
          <p:cNvPr id="19457" name="图片 106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27088" y="2997200"/>
            <a:ext cx="68421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956550" y="2420938"/>
            <a:ext cx="554038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FF3300"/>
                </a:solidFill>
                <a:latin typeface="宋体" pitchFamily="2" charset="-122"/>
              </a:rPr>
              <a:t>D</a:t>
            </a:r>
          </a:p>
        </p:txBody>
      </p:sp>
      <p:grpSp>
        <p:nvGrpSpPr>
          <p:cNvPr id="2" name="Group 9"/>
          <p:cNvGrpSpPr/>
          <p:nvPr/>
        </p:nvGrpSpPr>
        <p:grpSpPr bwMode="auto">
          <a:xfrm>
            <a:off x="6443663" y="188913"/>
            <a:ext cx="2484437" cy="1008062"/>
            <a:chOff x="-1951" y="453"/>
            <a:chExt cx="1682" cy="635"/>
          </a:xfrm>
        </p:grpSpPr>
        <p:pic>
          <p:nvPicPr>
            <p:cNvPr id="33803" name="Picture 10" descr="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-1902" y="453"/>
              <a:ext cx="1633" cy="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4" name="Rectangle 2"/>
            <p:cNvSpPr txBox="1">
              <a:spLocks noChangeArrowheads="1"/>
            </p:cNvSpPr>
            <p:nvPr/>
          </p:nvSpPr>
          <p:spPr bwMode="auto">
            <a:xfrm>
              <a:off x="-1951" y="453"/>
              <a:ext cx="1497" cy="63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1403" tIns="45700" rIns="91403" bIns="45700" anchor="ctr"/>
            <a:lstStyle/>
            <a:p>
              <a:pPr algn="r" defTabSz="923925">
                <a:buFont typeface="Arial" charset="0"/>
                <a:buNone/>
              </a:pPr>
              <a:r>
                <a:rPr lang="zh-CN" altLang="en-US" sz="3200" b="1">
                  <a:solidFill>
                    <a:srgbClr val="CC0000"/>
                  </a:solidFill>
                  <a:ea typeface="黑体" pitchFamily="2" charset="-122"/>
                </a:rPr>
                <a:t>检测反馈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107950" y="625475"/>
            <a:ext cx="8012113" cy="1006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indent="228600" eaLnBrk="0" hangingPunct="0"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    2</a:t>
            </a:r>
            <a:r>
              <a:rPr lang="en-US" altLang="zh-CN" sz="2800" b="1" i="1" dirty="0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.</a:t>
            </a:r>
            <a:r>
              <a:rPr lang="zh-CN" altLang="en-US" sz="2800" b="1" dirty="0">
                <a:solidFill>
                  <a:srgbClr val="000000"/>
                </a:solidFill>
                <a:latin typeface="NEU-BZ-S92"/>
                <a:cs typeface="Times New Roman" pitchFamily="18" charset="0"/>
              </a:rPr>
              <a:t>如图所示的电路</a:t>
            </a:r>
            <a:r>
              <a:rPr lang="en-US" altLang="zh-CN" sz="2800" b="1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,</a:t>
            </a:r>
            <a:r>
              <a:rPr lang="zh-CN" altLang="en-US" sz="2800" b="1" dirty="0">
                <a:solidFill>
                  <a:srgbClr val="000000"/>
                </a:solidFill>
                <a:latin typeface="NEU-BZ-S92"/>
                <a:cs typeface="Times New Roman" pitchFamily="18" charset="0"/>
              </a:rPr>
              <a:t>下列判断正确的是</a:t>
            </a:r>
            <a:r>
              <a:rPr lang="en-US" altLang="zh-CN" sz="2800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(</a:t>
            </a:r>
            <a:r>
              <a:rPr lang="zh-CN" altLang="en-US" sz="2800" i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　　</a:t>
            </a:r>
            <a:r>
              <a:rPr lang="en-US" altLang="zh-CN" sz="2800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)</a:t>
            </a:r>
            <a:endParaRPr lang="en-US" altLang="zh-CN" sz="2800" dirty="0">
              <a:latin typeface="+mn-ea"/>
              <a:ea typeface="+mn-ea"/>
            </a:endParaRPr>
          </a:p>
          <a:p>
            <a:pPr indent="228600" eaLnBrk="0" hangingPunct="0">
              <a:defRPr/>
            </a:pPr>
            <a:endParaRPr lang="en-US" altLang="zh-CN" sz="3200" dirty="0">
              <a:latin typeface="Arial" pitchFamily="34" charset="0"/>
            </a:endParaRP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684213" y="3500438"/>
            <a:ext cx="7839075" cy="23177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indent="228600" eaLnBrk="0" hangingPunct="0">
              <a:lnSpc>
                <a:spcPts val="45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A.</a:t>
            </a:r>
            <a:r>
              <a:rPr lang="zh-CN" altLang="en-US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闭合开关</a:t>
            </a:r>
            <a:r>
              <a:rPr lang="en-US" altLang="zh-CN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S</a:t>
            </a:r>
            <a:r>
              <a:rPr lang="en-US" altLang="zh-CN" sz="2800" b="1" baseline="-30000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1</a:t>
            </a:r>
            <a:r>
              <a:rPr lang="en-US" altLang="zh-CN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,S</a:t>
            </a:r>
            <a:r>
              <a:rPr lang="en-US" altLang="zh-CN" sz="2800" b="1" baseline="-30000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3</a:t>
            </a:r>
            <a:r>
              <a:rPr lang="en-US" altLang="zh-CN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,</a:t>
            </a:r>
            <a:r>
              <a:rPr lang="zh-CN" altLang="en-US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断开开关</a:t>
            </a:r>
            <a:r>
              <a:rPr lang="en-US" altLang="zh-CN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S</a:t>
            </a:r>
            <a:r>
              <a:rPr lang="en-US" altLang="zh-CN" sz="2800" b="1" baseline="-30000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时</a:t>
            </a:r>
            <a:r>
              <a:rPr lang="en-US" altLang="zh-CN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,</a:t>
            </a:r>
            <a:r>
              <a:rPr lang="zh-CN" altLang="en-US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灯</a:t>
            </a:r>
            <a:r>
              <a:rPr lang="en-US" altLang="zh-CN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L</a:t>
            </a:r>
            <a:r>
              <a:rPr lang="en-US" altLang="zh-CN" sz="2800" b="1" baseline="-30000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1</a:t>
            </a:r>
            <a:r>
              <a:rPr lang="en-US" altLang="zh-CN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,L</a:t>
            </a:r>
            <a:r>
              <a:rPr lang="en-US" altLang="zh-CN" sz="2800" b="1" baseline="-30000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串联</a:t>
            </a:r>
            <a:endParaRPr lang="zh-CN" altLang="en-US" sz="2800" b="1" dirty="0">
              <a:latin typeface="+mn-ea"/>
              <a:ea typeface="+mn-ea"/>
            </a:endParaRPr>
          </a:p>
          <a:p>
            <a:pPr indent="228600" eaLnBrk="0" hangingPunct="0">
              <a:lnSpc>
                <a:spcPts val="45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B.</a:t>
            </a:r>
            <a:r>
              <a:rPr lang="zh-CN" altLang="en-US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闭合开关</a:t>
            </a:r>
            <a:r>
              <a:rPr lang="en-US" altLang="zh-CN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S</a:t>
            </a:r>
            <a:r>
              <a:rPr lang="en-US" altLang="zh-CN" sz="2800" b="1" baseline="-30000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2</a:t>
            </a:r>
            <a:r>
              <a:rPr lang="en-US" altLang="zh-CN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,</a:t>
            </a:r>
            <a:r>
              <a:rPr lang="zh-CN" altLang="en-US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断开开关</a:t>
            </a:r>
            <a:r>
              <a:rPr lang="en-US" altLang="zh-CN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S</a:t>
            </a:r>
            <a:r>
              <a:rPr lang="en-US" altLang="zh-CN" sz="2800" b="1" baseline="-30000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1</a:t>
            </a:r>
            <a:r>
              <a:rPr lang="en-US" altLang="zh-CN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,S</a:t>
            </a:r>
            <a:r>
              <a:rPr lang="en-US" altLang="zh-CN" sz="2800" b="1" baseline="-30000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3</a:t>
            </a:r>
            <a:r>
              <a:rPr lang="zh-CN" altLang="en-US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时</a:t>
            </a:r>
            <a:r>
              <a:rPr lang="en-US" altLang="zh-CN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,</a:t>
            </a:r>
            <a:r>
              <a:rPr lang="zh-CN" altLang="en-US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灯</a:t>
            </a:r>
            <a:r>
              <a:rPr lang="en-US" altLang="zh-CN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L</a:t>
            </a:r>
            <a:r>
              <a:rPr lang="en-US" altLang="zh-CN" sz="2800" b="1" baseline="-30000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1</a:t>
            </a:r>
            <a:r>
              <a:rPr lang="en-US" altLang="zh-CN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,L</a:t>
            </a:r>
            <a:r>
              <a:rPr lang="en-US" altLang="zh-CN" sz="2800" b="1" baseline="-30000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并联</a:t>
            </a:r>
            <a:endParaRPr lang="zh-CN" altLang="en-US" sz="2800" b="1" dirty="0">
              <a:latin typeface="+mn-ea"/>
              <a:ea typeface="+mn-ea"/>
            </a:endParaRPr>
          </a:p>
          <a:p>
            <a:pPr indent="228600" eaLnBrk="0" hangingPunct="0">
              <a:lnSpc>
                <a:spcPts val="45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C.</a:t>
            </a:r>
            <a:r>
              <a:rPr lang="zh-CN" altLang="en-US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闭合开关</a:t>
            </a:r>
            <a:r>
              <a:rPr lang="en-US" altLang="zh-CN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S</a:t>
            </a:r>
            <a:r>
              <a:rPr lang="en-US" altLang="zh-CN" sz="2800" b="1" baseline="-30000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1</a:t>
            </a:r>
            <a:r>
              <a:rPr lang="en-US" altLang="zh-CN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,S</a:t>
            </a:r>
            <a:r>
              <a:rPr lang="en-US" altLang="zh-CN" sz="2800" b="1" baseline="-30000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2</a:t>
            </a:r>
            <a:r>
              <a:rPr lang="en-US" altLang="zh-CN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,</a:t>
            </a:r>
            <a:r>
              <a:rPr lang="zh-CN" altLang="en-US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断开开关</a:t>
            </a:r>
            <a:r>
              <a:rPr lang="en-US" altLang="zh-CN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S</a:t>
            </a:r>
            <a:r>
              <a:rPr lang="en-US" altLang="zh-CN" sz="2800" b="1" baseline="-30000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3</a:t>
            </a:r>
            <a:r>
              <a:rPr lang="zh-CN" altLang="en-US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时</a:t>
            </a:r>
            <a:r>
              <a:rPr lang="en-US" altLang="zh-CN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,</a:t>
            </a:r>
            <a:r>
              <a:rPr lang="zh-CN" altLang="en-US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灯</a:t>
            </a:r>
            <a:r>
              <a:rPr lang="en-US" altLang="zh-CN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L</a:t>
            </a:r>
            <a:r>
              <a:rPr lang="en-US" altLang="zh-CN" sz="2800" b="1" baseline="-30000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亮、</a:t>
            </a:r>
            <a:r>
              <a:rPr lang="en-US" altLang="zh-CN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L</a:t>
            </a:r>
            <a:r>
              <a:rPr lang="en-US" altLang="zh-CN" sz="2800" b="1" baseline="-30000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不亮</a:t>
            </a:r>
            <a:endParaRPr lang="zh-CN" altLang="en-US" sz="2800" b="1" dirty="0">
              <a:latin typeface="+mn-ea"/>
              <a:ea typeface="+mn-ea"/>
            </a:endParaRPr>
          </a:p>
          <a:p>
            <a:pPr indent="228600" eaLnBrk="0" hangingPunct="0">
              <a:lnSpc>
                <a:spcPts val="45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D.</a:t>
            </a:r>
            <a:r>
              <a:rPr lang="zh-CN" altLang="en-US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同时闭合开关</a:t>
            </a:r>
            <a:r>
              <a:rPr lang="en-US" altLang="zh-CN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S</a:t>
            </a:r>
            <a:r>
              <a:rPr lang="en-US" altLang="zh-CN" sz="2800" b="1" baseline="-30000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1</a:t>
            </a:r>
            <a:r>
              <a:rPr lang="en-US" altLang="zh-CN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,S</a:t>
            </a:r>
            <a:r>
              <a:rPr lang="en-US" altLang="zh-CN" sz="2800" b="1" baseline="-30000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2</a:t>
            </a:r>
            <a:r>
              <a:rPr lang="en-US" altLang="zh-CN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,S</a:t>
            </a:r>
            <a:r>
              <a:rPr lang="en-US" altLang="zh-CN" sz="2800" b="1" baseline="-30000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3</a:t>
            </a:r>
            <a:r>
              <a:rPr lang="zh-CN" altLang="en-US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时</a:t>
            </a:r>
            <a:r>
              <a:rPr lang="en-US" altLang="zh-CN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,</a:t>
            </a:r>
            <a:r>
              <a:rPr lang="zh-CN" altLang="en-US" sz="2800" b="1" dirty="0">
                <a:solidFill>
                  <a:srgbClr val="000000"/>
                </a:solidFill>
                <a:latin typeface="+mn-ea"/>
                <a:ea typeface="+mn-ea"/>
                <a:cs typeface="Times New Roman" pitchFamily="18" charset="0"/>
              </a:rPr>
              <a:t>电源短路</a:t>
            </a:r>
            <a:endParaRPr lang="zh-CN" altLang="en-US" sz="2800" b="1" dirty="0">
              <a:latin typeface="+mn-ea"/>
              <a:ea typeface="+mn-ea"/>
            </a:endParaRPr>
          </a:p>
        </p:txBody>
      </p:sp>
      <p:pic>
        <p:nvPicPr>
          <p:cNvPr id="5" name="图片 109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763713" y="1125538"/>
            <a:ext cx="4176712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380288" y="549275"/>
            <a:ext cx="554037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 dirty="0">
                <a:solidFill>
                  <a:srgbClr val="FF3300"/>
                </a:solidFill>
                <a:latin typeface="宋体" pitchFamily="2" charset="-122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1550" y="836613"/>
            <a:ext cx="7056438" cy="2362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4500"/>
              </a:lnSpc>
              <a:defRPr/>
            </a:pPr>
            <a:r>
              <a:rPr lang="en-US" altLang="zh-CN" sz="3200" b="1" dirty="0">
                <a:latin typeface="+mn-ea"/>
                <a:ea typeface="+mn-ea"/>
              </a:rPr>
              <a:t>    3</a:t>
            </a:r>
            <a:r>
              <a:rPr lang="en-US" altLang="zh-CN" sz="3200" b="1" i="1" dirty="0">
                <a:latin typeface="+mn-ea"/>
                <a:ea typeface="+mn-ea"/>
              </a:rPr>
              <a:t>.</a:t>
            </a:r>
            <a:r>
              <a:rPr lang="zh-CN" altLang="zh-CN" sz="3200" b="1" dirty="0">
                <a:latin typeface="+mn-ea"/>
                <a:ea typeface="+mn-ea"/>
              </a:rPr>
              <a:t>如图所示</a:t>
            </a:r>
            <a:r>
              <a:rPr lang="en-US" altLang="zh-CN" sz="3200" b="1" dirty="0">
                <a:latin typeface="+mn-ea"/>
                <a:ea typeface="+mn-ea"/>
              </a:rPr>
              <a:t>,</a:t>
            </a:r>
            <a:r>
              <a:rPr lang="zh-CN" altLang="zh-CN" sz="3200" b="1" dirty="0">
                <a:latin typeface="+mn-ea"/>
                <a:ea typeface="+mn-ea"/>
              </a:rPr>
              <a:t>闭合开关</a:t>
            </a:r>
            <a:r>
              <a:rPr lang="en-US" altLang="zh-CN" sz="3200" b="1" dirty="0">
                <a:latin typeface="+mn-ea"/>
                <a:ea typeface="+mn-ea"/>
              </a:rPr>
              <a:t>S,</a:t>
            </a:r>
            <a:r>
              <a:rPr lang="zh-CN" altLang="zh-CN" sz="3200" b="1" dirty="0">
                <a:latin typeface="+mn-ea"/>
                <a:ea typeface="+mn-ea"/>
              </a:rPr>
              <a:t>电灯</a:t>
            </a:r>
            <a:r>
              <a:rPr lang="en-US" altLang="zh-CN" sz="3200" b="1" dirty="0">
                <a:latin typeface="+mn-ea"/>
                <a:ea typeface="+mn-ea"/>
              </a:rPr>
              <a:t>L</a:t>
            </a:r>
            <a:r>
              <a:rPr lang="en-US" altLang="zh-CN" sz="3200" b="1" baseline="-25000" dirty="0">
                <a:latin typeface="+mn-ea"/>
                <a:ea typeface="+mn-ea"/>
              </a:rPr>
              <a:t>1</a:t>
            </a:r>
            <a:r>
              <a:rPr lang="zh-CN" altLang="zh-CN" sz="3200" b="1" dirty="0">
                <a:latin typeface="+mn-ea"/>
                <a:ea typeface="+mn-ea"/>
              </a:rPr>
              <a:t>与</a:t>
            </a:r>
            <a:r>
              <a:rPr lang="en-US" altLang="zh-CN" sz="3200" b="1" dirty="0">
                <a:latin typeface="+mn-ea"/>
                <a:ea typeface="+mn-ea"/>
              </a:rPr>
              <a:t>L</a:t>
            </a:r>
            <a:r>
              <a:rPr lang="en-US" altLang="zh-CN" sz="3200" b="1" baseline="-25000" dirty="0">
                <a:latin typeface="+mn-ea"/>
                <a:ea typeface="+mn-ea"/>
              </a:rPr>
              <a:t>2</a:t>
            </a:r>
            <a:r>
              <a:rPr lang="zh-CN" altLang="zh-CN" sz="3200" b="1" dirty="0">
                <a:latin typeface="+mn-ea"/>
                <a:ea typeface="+mn-ea"/>
              </a:rPr>
              <a:t>的连接方式是</a:t>
            </a:r>
            <a:r>
              <a:rPr lang="zh-CN" altLang="zh-CN" sz="3200" b="1" u="sng" dirty="0">
                <a:latin typeface="+mn-ea"/>
                <a:ea typeface="+mn-ea"/>
              </a:rPr>
              <a:t>　　　</a:t>
            </a:r>
            <a:r>
              <a:rPr lang="zh-CN" altLang="zh-CN" sz="3200" b="1" dirty="0">
                <a:latin typeface="+mn-ea"/>
                <a:ea typeface="+mn-ea"/>
              </a:rPr>
              <a:t>联</a:t>
            </a:r>
            <a:r>
              <a:rPr lang="en-US" altLang="zh-CN" sz="3200" b="1" dirty="0">
                <a:latin typeface="+mn-ea"/>
                <a:ea typeface="+mn-ea"/>
              </a:rPr>
              <a:t>;</a:t>
            </a:r>
            <a:r>
              <a:rPr lang="zh-CN" altLang="zh-CN" sz="3200" b="1" dirty="0">
                <a:latin typeface="+mn-ea"/>
                <a:ea typeface="+mn-ea"/>
              </a:rPr>
              <a:t>断开开关</a:t>
            </a:r>
            <a:r>
              <a:rPr lang="en-US" altLang="zh-CN" sz="3200" b="1" dirty="0">
                <a:latin typeface="+mn-ea"/>
                <a:ea typeface="+mn-ea"/>
              </a:rPr>
              <a:t>S,</a:t>
            </a:r>
            <a:r>
              <a:rPr lang="zh-CN" altLang="zh-CN" sz="3200" b="1" dirty="0">
                <a:latin typeface="+mn-ea"/>
                <a:ea typeface="+mn-ea"/>
              </a:rPr>
              <a:t>会发生的现象是</a:t>
            </a:r>
            <a:r>
              <a:rPr lang="zh-CN" altLang="zh-CN" sz="3200" b="1" u="sng" dirty="0">
                <a:latin typeface="+mn-ea"/>
                <a:ea typeface="+mn-ea"/>
              </a:rPr>
              <a:t>　　　</a:t>
            </a:r>
            <a:r>
              <a:rPr lang="zh-CN" altLang="en-US" sz="3200" b="1" u="sng" dirty="0">
                <a:latin typeface="+mn-ea"/>
                <a:ea typeface="+mn-ea"/>
              </a:rPr>
              <a:t>   </a:t>
            </a:r>
            <a:r>
              <a:rPr lang="zh-CN" altLang="zh-CN" sz="3200" b="1" u="sng" dirty="0">
                <a:latin typeface="+mn-ea"/>
                <a:ea typeface="+mn-ea"/>
              </a:rPr>
              <a:t>　</a:t>
            </a:r>
            <a:r>
              <a:rPr lang="en-US" altLang="zh-CN" sz="3200" b="1" dirty="0">
                <a:latin typeface="+mn-ea"/>
                <a:ea typeface="+mn-ea"/>
              </a:rPr>
              <a:t>;</a:t>
            </a:r>
            <a:r>
              <a:rPr lang="zh-CN" altLang="zh-CN" sz="3200" b="1" dirty="0">
                <a:latin typeface="+mn-ea"/>
                <a:ea typeface="+mn-ea"/>
              </a:rPr>
              <a:t>电路连接的不妥之处是</a:t>
            </a:r>
            <a:r>
              <a:rPr lang="zh-CN" altLang="zh-CN" sz="3200" b="1" u="sng" dirty="0">
                <a:latin typeface="+mn-ea"/>
                <a:ea typeface="+mn-ea"/>
              </a:rPr>
              <a:t>　　　</a:t>
            </a:r>
            <a:r>
              <a:rPr lang="en-US" altLang="zh-CN" sz="3200" b="1" u="sng" dirty="0">
                <a:latin typeface="+mn-ea"/>
                <a:ea typeface="+mn-ea"/>
              </a:rPr>
              <a:t>          </a:t>
            </a:r>
            <a:r>
              <a:rPr lang="zh-CN" altLang="zh-CN" sz="3200" b="1" u="sng" dirty="0">
                <a:latin typeface="+mn-ea"/>
                <a:ea typeface="+mn-ea"/>
              </a:rPr>
              <a:t>　</a:t>
            </a:r>
            <a:r>
              <a:rPr lang="en-US" altLang="zh-CN" sz="3200" b="1" dirty="0">
                <a:latin typeface="+mn-ea"/>
                <a:ea typeface="+mn-ea"/>
              </a:rPr>
              <a:t>.</a:t>
            </a:r>
            <a:r>
              <a:rPr lang="en-US" altLang="zh-CN" sz="3600" dirty="0">
                <a:latin typeface="Arial" pitchFamily="34" charset="0"/>
              </a:rPr>
              <a:t> </a:t>
            </a:r>
            <a:endParaRPr lang="zh-CN" altLang="zh-CN" sz="3600" dirty="0">
              <a:latin typeface="Arial" pitchFamily="34" charset="0"/>
            </a:endParaRP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7030A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979613" y="3213100"/>
            <a:ext cx="518477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211638" y="1404938"/>
            <a:ext cx="554037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3300"/>
                </a:solidFill>
                <a:latin typeface="宋体" pitchFamily="2" charset="-122"/>
              </a:rPr>
              <a:t>并</a:t>
            </a:r>
            <a:endParaRPr lang="en-US" altLang="zh-CN" sz="3200" b="1">
              <a:solidFill>
                <a:srgbClr val="FF3300"/>
              </a:solidFill>
              <a:latin typeface="宋体" pitchFamily="2" charset="-122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95738" y="1979613"/>
            <a:ext cx="2376487" cy="5857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</a:rPr>
              <a:t>L</a:t>
            </a:r>
            <a:r>
              <a:rPr lang="en-US" altLang="zh-CN" sz="3200" baseline="-25000">
                <a:solidFill>
                  <a:srgbClr val="FF0000"/>
                </a:solidFill>
              </a:rPr>
              <a:t>1</a:t>
            </a:r>
            <a:r>
              <a:rPr lang="zh-CN" altLang="zh-CN" sz="3200">
                <a:solidFill>
                  <a:srgbClr val="FF0000"/>
                </a:solidFill>
              </a:rPr>
              <a:t>不能发光</a:t>
            </a:r>
            <a:endParaRPr lang="en-US" altLang="zh-CN" sz="3200">
              <a:solidFill>
                <a:srgbClr val="FF0000"/>
              </a:solidFill>
              <a:latin typeface="宋体" pitchFamily="2" charset="-122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995738" y="2492375"/>
            <a:ext cx="3492500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3200" b="1" dirty="0">
                <a:solidFill>
                  <a:srgbClr val="FF0000"/>
                </a:solidFill>
                <a:latin typeface="+mn-ea"/>
                <a:ea typeface="+mn-ea"/>
              </a:rPr>
              <a:t>开关对</a:t>
            </a:r>
            <a:r>
              <a:rPr lang="en-US" altLang="zh-CN" sz="3200" b="1" dirty="0">
                <a:solidFill>
                  <a:srgbClr val="FF0000"/>
                </a:solidFill>
                <a:latin typeface="+mn-ea"/>
                <a:ea typeface="+mn-ea"/>
              </a:rPr>
              <a:t>L</a:t>
            </a:r>
            <a:r>
              <a:rPr lang="en-US" altLang="zh-CN" sz="3200" b="1" baseline="-25000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r>
              <a:rPr lang="zh-CN" altLang="zh-CN" sz="3200" b="1" dirty="0">
                <a:solidFill>
                  <a:srgbClr val="FF0000"/>
                </a:solidFill>
                <a:latin typeface="+mn-ea"/>
                <a:ea typeface="+mn-ea"/>
              </a:rPr>
              <a:t>不起作用</a:t>
            </a:r>
            <a:endParaRPr lang="en-US" altLang="zh-CN" sz="3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5650" y="1268413"/>
            <a:ext cx="7848600" cy="4132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4500"/>
              </a:lnSpc>
              <a:defRPr/>
            </a:pPr>
            <a:r>
              <a:rPr lang="en-US" altLang="zh-CN" sz="3200" b="1" dirty="0">
                <a:latin typeface="+mn-ea"/>
                <a:ea typeface="+mn-ea"/>
              </a:rPr>
              <a:t>    4</a:t>
            </a:r>
            <a:r>
              <a:rPr lang="en-US" altLang="zh-CN" sz="3200" b="1" i="1" dirty="0">
                <a:latin typeface="+mn-ea"/>
                <a:ea typeface="+mn-ea"/>
              </a:rPr>
              <a:t>.</a:t>
            </a:r>
            <a:r>
              <a:rPr lang="zh-CN" altLang="zh-CN" sz="3200" b="1" dirty="0">
                <a:latin typeface="+mn-ea"/>
                <a:ea typeface="+mn-ea"/>
              </a:rPr>
              <a:t>街道上的路灯同时发光同时熄灭</a:t>
            </a:r>
            <a:r>
              <a:rPr lang="en-US" altLang="zh-CN" sz="3200" b="1" dirty="0">
                <a:latin typeface="+mn-ea"/>
                <a:ea typeface="+mn-ea"/>
              </a:rPr>
              <a:t>,</a:t>
            </a:r>
            <a:r>
              <a:rPr lang="zh-CN" altLang="zh-CN" sz="3200" b="1" dirty="0">
                <a:latin typeface="+mn-ea"/>
                <a:ea typeface="+mn-ea"/>
              </a:rPr>
              <a:t>据此</a:t>
            </a:r>
            <a:r>
              <a:rPr lang="zh-CN" altLang="zh-CN" sz="3200" b="1" i="1" u="sng" dirty="0">
                <a:latin typeface="+mn-ea"/>
                <a:ea typeface="+mn-ea"/>
              </a:rPr>
              <a:t>　　　　</a:t>
            </a:r>
            <a:r>
              <a:rPr lang="en-US" altLang="zh-CN" sz="3200" b="1" dirty="0">
                <a:latin typeface="+mn-ea"/>
                <a:ea typeface="+mn-ea"/>
              </a:rPr>
              <a:t>(</a:t>
            </a:r>
            <a:r>
              <a:rPr lang="zh-CN" altLang="zh-CN" sz="3200" b="1" dirty="0">
                <a:latin typeface="+mn-ea"/>
                <a:ea typeface="+mn-ea"/>
              </a:rPr>
              <a:t>填“能”或“不能”</a:t>
            </a:r>
            <a:r>
              <a:rPr lang="en-US" altLang="zh-CN" sz="3200" b="1" dirty="0">
                <a:latin typeface="+mn-ea"/>
                <a:ea typeface="+mn-ea"/>
              </a:rPr>
              <a:t>)</a:t>
            </a:r>
            <a:r>
              <a:rPr lang="zh-CN" altLang="zh-CN" sz="3200" b="1" dirty="0">
                <a:latin typeface="+mn-ea"/>
                <a:ea typeface="+mn-ea"/>
              </a:rPr>
              <a:t>判断其连接方式</a:t>
            </a:r>
            <a:r>
              <a:rPr lang="en-US" altLang="zh-CN" sz="3200" b="1" i="1" dirty="0">
                <a:latin typeface="+mn-ea"/>
                <a:ea typeface="+mn-ea"/>
              </a:rPr>
              <a:t>.</a:t>
            </a:r>
            <a:r>
              <a:rPr lang="zh-CN" altLang="zh-CN" sz="3200" b="1" dirty="0">
                <a:latin typeface="+mn-ea"/>
                <a:ea typeface="+mn-ea"/>
              </a:rPr>
              <a:t>如果看到其中一盏灯因故障而熄灭</a:t>
            </a:r>
            <a:r>
              <a:rPr lang="en-US" altLang="zh-CN" sz="3200" b="1" dirty="0">
                <a:latin typeface="+mn-ea"/>
                <a:ea typeface="+mn-ea"/>
              </a:rPr>
              <a:t>,</a:t>
            </a:r>
            <a:r>
              <a:rPr lang="zh-CN" altLang="zh-CN" sz="3200" b="1" dirty="0">
                <a:latin typeface="+mn-ea"/>
                <a:ea typeface="+mn-ea"/>
              </a:rPr>
              <a:t>但其他路灯依然发光</a:t>
            </a:r>
            <a:r>
              <a:rPr lang="en-US" altLang="zh-CN" sz="3200" b="1" dirty="0">
                <a:latin typeface="+mn-ea"/>
                <a:ea typeface="+mn-ea"/>
              </a:rPr>
              <a:t>,</a:t>
            </a:r>
            <a:r>
              <a:rPr lang="zh-CN" altLang="zh-CN" sz="3200" b="1" dirty="0">
                <a:latin typeface="+mn-ea"/>
                <a:ea typeface="+mn-ea"/>
              </a:rPr>
              <a:t>由此可以断定路灯的连接方式为</a:t>
            </a:r>
            <a:r>
              <a:rPr lang="zh-CN" altLang="zh-CN" sz="3200" b="1" i="1" u="sng" dirty="0">
                <a:latin typeface="+mn-ea"/>
                <a:ea typeface="+mn-ea"/>
              </a:rPr>
              <a:t>　　　</a:t>
            </a:r>
            <a:r>
              <a:rPr lang="zh-CN" altLang="zh-CN" sz="3200" b="1" dirty="0">
                <a:latin typeface="+mn-ea"/>
                <a:ea typeface="+mn-ea"/>
              </a:rPr>
              <a:t>联</a:t>
            </a:r>
            <a:r>
              <a:rPr lang="en-US" altLang="zh-CN" sz="3200" b="1" dirty="0">
                <a:latin typeface="+mn-ea"/>
                <a:ea typeface="+mn-ea"/>
              </a:rPr>
              <a:t>(</a:t>
            </a:r>
            <a:r>
              <a:rPr lang="zh-CN" altLang="zh-CN" sz="3200" b="1" dirty="0">
                <a:latin typeface="+mn-ea"/>
                <a:ea typeface="+mn-ea"/>
              </a:rPr>
              <a:t>填“串”或“并”</a:t>
            </a:r>
            <a:r>
              <a:rPr lang="en-US" altLang="zh-CN" sz="3200" b="1" dirty="0">
                <a:latin typeface="+mn-ea"/>
                <a:ea typeface="+mn-ea"/>
              </a:rPr>
              <a:t>);</a:t>
            </a:r>
            <a:r>
              <a:rPr lang="zh-CN" altLang="zh-CN" sz="3200" b="1" dirty="0">
                <a:latin typeface="+mn-ea"/>
                <a:ea typeface="+mn-ea"/>
              </a:rPr>
              <a:t>每个用电器和控制它的开关的连接方式为</a:t>
            </a:r>
            <a:r>
              <a:rPr lang="zh-CN" altLang="zh-CN" sz="3200" b="1" i="1" u="sng" dirty="0">
                <a:latin typeface="+mn-ea"/>
                <a:ea typeface="+mn-ea"/>
              </a:rPr>
              <a:t>　　　</a:t>
            </a:r>
            <a:r>
              <a:rPr lang="zh-CN" altLang="zh-CN" sz="3200" b="1" dirty="0">
                <a:latin typeface="+mn-ea"/>
                <a:ea typeface="+mn-ea"/>
              </a:rPr>
              <a:t>联</a:t>
            </a:r>
            <a:r>
              <a:rPr lang="en-US" altLang="zh-CN" sz="3200" b="1" dirty="0">
                <a:latin typeface="+mn-ea"/>
                <a:ea typeface="+mn-ea"/>
              </a:rPr>
              <a:t>(</a:t>
            </a:r>
            <a:r>
              <a:rPr lang="zh-CN" altLang="zh-CN" sz="3200" b="1" dirty="0">
                <a:latin typeface="+mn-ea"/>
                <a:ea typeface="+mn-ea"/>
              </a:rPr>
              <a:t>填“串”“并”</a:t>
            </a:r>
            <a:r>
              <a:rPr lang="en-US" altLang="zh-CN" sz="3200" b="1" dirty="0">
                <a:latin typeface="+mn-ea"/>
                <a:ea typeface="+mn-ea"/>
              </a:rPr>
              <a:t>)</a:t>
            </a:r>
            <a:r>
              <a:rPr lang="en-US" altLang="zh-CN" sz="3200" b="1" i="1" dirty="0">
                <a:latin typeface="+mn-ea"/>
                <a:ea typeface="+mn-ea"/>
              </a:rPr>
              <a:t>. </a:t>
            </a:r>
            <a:endParaRPr lang="zh-CN" altLang="zh-CN" sz="3200" b="1" dirty="0">
              <a:latin typeface="+mn-ea"/>
              <a:ea typeface="+mn-ea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592263" y="1836738"/>
            <a:ext cx="1223962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sz="3200" b="1">
                <a:solidFill>
                  <a:srgbClr val="FF0000"/>
                </a:solidFill>
              </a:rPr>
              <a:t>不能</a:t>
            </a:r>
            <a:endParaRPr lang="en-US" altLang="zh-CN" sz="3200" b="1">
              <a:solidFill>
                <a:srgbClr val="FF0000"/>
              </a:solidFill>
              <a:latin typeface="宋体" pitchFamily="2" charset="-122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860675" y="4724400"/>
            <a:ext cx="792163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宋体" pitchFamily="2" charset="-122"/>
              </a:rPr>
              <a:t>串</a:t>
            </a:r>
            <a:endParaRPr lang="en-US" altLang="zh-CN" sz="3200" b="1">
              <a:solidFill>
                <a:srgbClr val="FF0000"/>
              </a:solidFill>
              <a:latin typeface="宋体" pitchFamily="2" charset="-122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094163" y="3536950"/>
            <a:ext cx="792162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宋体" pitchFamily="2" charset="-122"/>
              </a:rPr>
              <a:t>并</a:t>
            </a:r>
            <a:endParaRPr lang="en-US" altLang="zh-CN" sz="3200" b="1">
              <a:solidFill>
                <a:srgbClr val="FF0000"/>
              </a:solidFill>
              <a:latin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5435600" y="1054100"/>
            <a:ext cx="2792413" cy="2065338"/>
            <a:chOff x="0" y="0"/>
            <a:chExt cx="1941" cy="1536"/>
          </a:xfrm>
        </p:grpSpPr>
        <p:sp>
          <p:nvSpPr>
            <p:cNvPr id="10282" name="Line 3"/>
            <p:cNvSpPr>
              <a:spLocks noChangeShapeType="1"/>
            </p:cNvSpPr>
            <p:nvPr/>
          </p:nvSpPr>
          <p:spPr bwMode="auto">
            <a:xfrm>
              <a:off x="1180" y="96"/>
              <a:ext cx="0" cy="53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83" name="Line 4"/>
            <p:cNvSpPr>
              <a:spLocks noChangeShapeType="1"/>
            </p:cNvSpPr>
            <p:nvPr/>
          </p:nvSpPr>
          <p:spPr bwMode="auto">
            <a:xfrm>
              <a:off x="1295" y="244"/>
              <a:ext cx="0" cy="21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284" name="Group 5"/>
            <p:cNvGrpSpPr/>
            <p:nvPr/>
          </p:nvGrpSpPr>
          <p:grpSpPr bwMode="auto">
            <a:xfrm>
              <a:off x="0" y="241"/>
              <a:ext cx="792" cy="161"/>
              <a:chOff x="0" y="0"/>
              <a:chExt cx="792" cy="161"/>
            </a:xfrm>
          </p:grpSpPr>
          <p:sp>
            <p:nvSpPr>
              <p:cNvPr id="10306" name="Line 6"/>
              <p:cNvSpPr>
                <a:spLocks noChangeShapeType="1"/>
              </p:cNvSpPr>
              <p:nvPr/>
            </p:nvSpPr>
            <p:spPr bwMode="auto">
              <a:xfrm>
                <a:off x="0" y="123"/>
                <a:ext cx="20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07" name="Line 7"/>
              <p:cNvSpPr>
                <a:spLocks noChangeShapeType="1"/>
              </p:cNvSpPr>
              <p:nvPr/>
            </p:nvSpPr>
            <p:spPr bwMode="auto">
              <a:xfrm>
                <a:off x="413" y="123"/>
                <a:ext cx="379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08" name="Oval 8"/>
              <p:cNvSpPr>
                <a:spLocks noChangeAspect="1" noChangeArrowheads="1"/>
              </p:cNvSpPr>
              <p:nvPr/>
            </p:nvSpPr>
            <p:spPr bwMode="auto">
              <a:xfrm>
                <a:off x="208" y="93"/>
                <a:ext cx="74" cy="67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309" name="Line 9"/>
              <p:cNvSpPr>
                <a:spLocks noChangeShapeType="1"/>
              </p:cNvSpPr>
              <p:nvPr/>
            </p:nvSpPr>
            <p:spPr bwMode="auto">
              <a:xfrm flipV="1">
                <a:off x="253" y="0"/>
                <a:ext cx="163" cy="16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285" name="Line 10"/>
            <p:cNvSpPr>
              <a:spLocks noChangeShapeType="1"/>
            </p:cNvSpPr>
            <p:nvPr/>
          </p:nvSpPr>
          <p:spPr bwMode="auto">
            <a:xfrm>
              <a:off x="609" y="365"/>
              <a:ext cx="58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86" name="Line 11"/>
            <p:cNvSpPr>
              <a:spLocks noChangeShapeType="1"/>
            </p:cNvSpPr>
            <p:nvPr/>
          </p:nvSpPr>
          <p:spPr bwMode="auto">
            <a:xfrm>
              <a:off x="1302" y="365"/>
              <a:ext cx="6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287" name="Group 12"/>
            <p:cNvGrpSpPr/>
            <p:nvPr/>
          </p:nvGrpSpPr>
          <p:grpSpPr bwMode="auto">
            <a:xfrm>
              <a:off x="6" y="365"/>
              <a:ext cx="1918" cy="1171"/>
              <a:chOff x="0" y="0"/>
              <a:chExt cx="1728" cy="1044"/>
            </a:xfrm>
          </p:grpSpPr>
          <p:sp>
            <p:nvSpPr>
              <p:cNvPr id="10291" name="Line 13"/>
              <p:cNvSpPr>
                <a:spLocks noChangeShapeType="1"/>
              </p:cNvSpPr>
              <p:nvPr/>
            </p:nvSpPr>
            <p:spPr bwMode="auto">
              <a:xfrm>
                <a:off x="0" y="912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0292" name="Group 14"/>
              <p:cNvGrpSpPr/>
              <p:nvPr/>
            </p:nvGrpSpPr>
            <p:grpSpPr bwMode="auto">
              <a:xfrm>
                <a:off x="0" y="0"/>
                <a:ext cx="1728" cy="1044"/>
                <a:chOff x="0" y="0"/>
                <a:chExt cx="1728" cy="1044"/>
              </a:xfrm>
            </p:grpSpPr>
            <p:sp>
              <p:nvSpPr>
                <p:cNvPr id="10293" name="Line 15"/>
                <p:cNvSpPr>
                  <a:spLocks noChangeShapeType="1"/>
                </p:cNvSpPr>
                <p:nvPr/>
              </p:nvSpPr>
              <p:spPr bwMode="auto">
                <a:xfrm>
                  <a:off x="0" y="0"/>
                  <a:ext cx="0" cy="9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294" name="Line 16"/>
                <p:cNvSpPr>
                  <a:spLocks noChangeShapeType="1"/>
                </p:cNvSpPr>
                <p:nvPr/>
              </p:nvSpPr>
              <p:spPr bwMode="auto">
                <a:xfrm>
                  <a:off x="1728" y="0"/>
                  <a:ext cx="0" cy="9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0295" name="Group 17"/>
                <p:cNvGrpSpPr/>
                <p:nvPr/>
              </p:nvGrpSpPr>
              <p:grpSpPr bwMode="auto">
                <a:xfrm>
                  <a:off x="150" y="747"/>
                  <a:ext cx="618" cy="297"/>
                  <a:chOff x="0" y="0"/>
                  <a:chExt cx="840" cy="420"/>
                </a:xfrm>
              </p:grpSpPr>
              <p:sp>
                <p:nvSpPr>
                  <p:cNvPr id="10302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0" y="231"/>
                    <a:ext cx="84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03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210" y="0"/>
                    <a:ext cx="420" cy="42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8100">
                    <a:solidFill>
                      <a:srgbClr val="000000"/>
                    </a:solidFill>
                    <a:round/>
                  </a:ln>
                </p:spPr>
                <p:txBody>
                  <a:bodyPr lIns="72000" tIns="0" rIns="0" bIns="0"/>
                  <a:lstStyle/>
                  <a:p>
                    <a:endParaRPr lang="zh-CN" altLang="en-US" sz="4800">
                      <a:solidFill>
                        <a:srgbClr val="FF6600"/>
                      </a:solidFill>
                      <a:latin typeface="Times New Roman" pitchFamily="18" charset="0"/>
                      <a:ea typeface="华文新魏" pitchFamily="2" charset="-122"/>
                    </a:endParaRPr>
                  </a:p>
                </p:txBody>
              </p:sp>
              <p:sp>
                <p:nvSpPr>
                  <p:cNvPr id="10304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70" y="66"/>
                    <a:ext cx="315" cy="315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05" name="Line 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0" y="66"/>
                    <a:ext cx="315" cy="315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0296" name="Group 22"/>
                <p:cNvGrpSpPr/>
                <p:nvPr/>
              </p:nvGrpSpPr>
              <p:grpSpPr bwMode="auto">
                <a:xfrm>
                  <a:off x="765" y="747"/>
                  <a:ext cx="618" cy="297"/>
                  <a:chOff x="0" y="0"/>
                  <a:chExt cx="840" cy="420"/>
                </a:xfrm>
              </p:grpSpPr>
              <p:sp>
                <p:nvSpPr>
                  <p:cNvPr id="10298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0" y="231"/>
                    <a:ext cx="84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299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210" y="0"/>
                    <a:ext cx="420" cy="42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38100">
                    <a:solidFill>
                      <a:srgbClr val="000000"/>
                    </a:solidFill>
                    <a:round/>
                  </a:ln>
                </p:spPr>
                <p:txBody>
                  <a:bodyPr lIns="72000" tIns="0" rIns="0" bIns="0"/>
                  <a:lstStyle/>
                  <a:p>
                    <a:endParaRPr lang="zh-CN" altLang="en-US" sz="4800">
                      <a:solidFill>
                        <a:srgbClr val="FF6600"/>
                      </a:solidFill>
                      <a:latin typeface="Times New Roman" pitchFamily="18" charset="0"/>
                      <a:ea typeface="华文新魏" pitchFamily="2" charset="-122"/>
                    </a:endParaRPr>
                  </a:p>
                </p:txBody>
              </p:sp>
              <p:sp>
                <p:nvSpPr>
                  <p:cNvPr id="10300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270" y="66"/>
                    <a:ext cx="315" cy="315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01" name="Line 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0" y="66"/>
                    <a:ext cx="315" cy="315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0297" name="Line 27"/>
                <p:cNvSpPr>
                  <a:spLocks noChangeShapeType="1"/>
                </p:cNvSpPr>
                <p:nvPr/>
              </p:nvSpPr>
              <p:spPr bwMode="auto">
                <a:xfrm>
                  <a:off x="1296" y="912"/>
                  <a:ext cx="43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0288" name="Text Box 28"/>
            <p:cNvSpPr txBox="1">
              <a:spLocks noChangeArrowheads="1"/>
            </p:cNvSpPr>
            <p:nvPr/>
          </p:nvSpPr>
          <p:spPr bwMode="auto">
            <a:xfrm>
              <a:off x="117" y="0"/>
              <a:ext cx="288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10289" name="Rectangle 29"/>
            <p:cNvSpPr>
              <a:spLocks noChangeArrowheads="1"/>
            </p:cNvSpPr>
            <p:nvPr/>
          </p:nvSpPr>
          <p:spPr bwMode="auto">
            <a:xfrm>
              <a:off x="357" y="863"/>
              <a:ext cx="304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dirty="0">
                  <a:latin typeface="Times New Roman" pitchFamily="18" charset="0"/>
                </a:rPr>
                <a:t>L</a:t>
              </a:r>
              <a:r>
                <a:rPr lang="en-US" altLang="zh-CN" sz="2400" baseline="-25000" dirty="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0290" name="Rectangle 30"/>
            <p:cNvSpPr>
              <a:spLocks noChangeArrowheads="1"/>
            </p:cNvSpPr>
            <p:nvPr/>
          </p:nvSpPr>
          <p:spPr bwMode="auto">
            <a:xfrm>
              <a:off x="1077" y="863"/>
              <a:ext cx="304" cy="2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dirty="0">
                  <a:latin typeface="Times New Roman" pitchFamily="18" charset="0"/>
                </a:rPr>
                <a:t>L</a:t>
              </a:r>
              <a:r>
                <a:rPr lang="en-US" altLang="zh-CN" sz="2400" baseline="-25000" dirty="0">
                  <a:latin typeface="Times New Roman" pitchFamily="18" charset="0"/>
                </a:rPr>
                <a:t>2</a:t>
              </a:r>
            </a:p>
          </p:txBody>
        </p:sp>
      </p:grpSp>
      <p:pic>
        <p:nvPicPr>
          <p:cNvPr id="19487" name="Picture 31" descr="串联"/>
          <p:cNvPicPr>
            <a:picLocks noChangeAspect="1" noChangeArrowheads="1"/>
          </p:cNvPicPr>
          <p:nvPr/>
        </p:nvPicPr>
        <p:blipFill>
          <a:blip r:embed="rId2" cstate="print"/>
          <a:srcRect t="9998" b="9998"/>
          <a:stretch>
            <a:fillRect/>
          </a:stretch>
        </p:blipFill>
        <p:spPr bwMode="auto">
          <a:xfrm>
            <a:off x="179388" y="1123950"/>
            <a:ext cx="47244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WordArt 32"/>
          <p:cNvSpPr>
            <a:spLocks noChangeArrowheads="1" noChangeShapeType="1"/>
          </p:cNvSpPr>
          <p:nvPr/>
        </p:nvSpPr>
        <p:spPr bwMode="auto">
          <a:xfrm>
            <a:off x="1042988" y="476250"/>
            <a:ext cx="3429000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4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8000"/>
                    </a:srgbClr>
                  </a:outerShdw>
                </a:effectLst>
                <a:latin typeface="黑体"/>
                <a:ea typeface="黑体"/>
              </a:rPr>
              <a:t>我们探究到了：</a:t>
            </a:r>
          </a:p>
        </p:txBody>
      </p:sp>
      <p:sp>
        <p:nvSpPr>
          <p:cNvPr id="10245" name="Text Box 33"/>
          <p:cNvSpPr txBox="1">
            <a:spLocks noChangeArrowheads="1"/>
          </p:cNvSpPr>
          <p:nvPr/>
        </p:nvSpPr>
        <p:spPr bwMode="auto">
          <a:xfrm>
            <a:off x="5334000" y="5638800"/>
            <a:ext cx="114300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400">
              <a:latin typeface="Times New Roman" pitchFamily="18" charset="0"/>
            </a:endParaRPr>
          </a:p>
        </p:txBody>
      </p:sp>
      <p:pic>
        <p:nvPicPr>
          <p:cNvPr id="19490" name="Picture 34" descr="并联"/>
          <p:cNvPicPr>
            <a:picLocks noChangeAspect="1" noChangeArrowheads="1"/>
          </p:cNvPicPr>
          <p:nvPr/>
        </p:nvPicPr>
        <p:blipFill>
          <a:blip r:embed="rId3" cstate="print"/>
          <a:srcRect t="11247" r="4021" b="11247"/>
          <a:stretch>
            <a:fillRect/>
          </a:stretch>
        </p:blipFill>
        <p:spPr bwMode="auto">
          <a:xfrm>
            <a:off x="252413" y="3933825"/>
            <a:ext cx="46069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35"/>
          <p:cNvGrpSpPr/>
          <p:nvPr/>
        </p:nvGrpSpPr>
        <p:grpSpPr bwMode="auto">
          <a:xfrm>
            <a:off x="5435600" y="3502025"/>
            <a:ext cx="2881313" cy="2376488"/>
            <a:chOff x="0" y="0"/>
            <a:chExt cx="1935" cy="1959"/>
          </a:xfrm>
        </p:grpSpPr>
        <p:pic>
          <p:nvPicPr>
            <p:cNvPr id="10248" name="Picture 36" descr="点点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75" y="1266"/>
              <a:ext cx="205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9" name="Picture 37" descr="点点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0" y="1266"/>
              <a:ext cx="205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0" name="Line 38"/>
            <p:cNvSpPr>
              <a:spLocks noChangeShapeType="1"/>
            </p:cNvSpPr>
            <p:nvPr/>
          </p:nvSpPr>
          <p:spPr bwMode="auto">
            <a:xfrm>
              <a:off x="336" y="1047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1" name="Line 39"/>
            <p:cNvSpPr>
              <a:spLocks noChangeShapeType="1"/>
            </p:cNvSpPr>
            <p:nvPr/>
          </p:nvSpPr>
          <p:spPr bwMode="auto">
            <a:xfrm>
              <a:off x="1560" y="1039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2" name="Line 40"/>
            <p:cNvSpPr>
              <a:spLocks noChangeShapeType="1"/>
            </p:cNvSpPr>
            <p:nvPr/>
          </p:nvSpPr>
          <p:spPr bwMode="auto">
            <a:xfrm>
              <a:off x="0" y="359"/>
              <a:ext cx="0" cy="102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3" name="Line 41"/>
            <p:cNvSpPr>
              <a:spLocks noChangeShapeType="1"/>
            </p:cNvSpPr>
            <p:nvPr/>
          </p:nvSpPr>
          <p:spPr bwMode="auto">
            <a:xfrm>
              <a:off x="0" y="1382"/>
              <a:ext cx="3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4" name="Line 42"/>
            <p:cNvSpPr>
              <a:spLocks noChangeShapeType="1"/>
            </p:cNvSpPr>
            <p:nvPr/>
          </p:nvSpPr>
          <p:spPr bwMode="auto">
            <a:xfrm>
              <a:off x="1918" y="359"/>
              <a:ext cx="0" cy="102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5" name="Line 43"/>
            <p:cNvSpPr>
              <a:spLocks noChangeShapeType="1"/>
            </p:cNvSpPr>
            <p:nvPr/>
          </p:nvSpPr>
          <p:spPr bwMode="auto">
            <a:xfrm flipV="1">
              <a:off x="1584" y="1382"/>
              <a:ext cx="334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6" name="Line 44"/>
            <p:cNvSpPr>
              <a:spLocks noChangeShapeType="1"/>
            </p:cNvSpPr>
            <p:nvPr/>
          </p:nvSpPr>
          <p:spPr bwMode="auto">
            <a:xfrm>
              <a:off x="1174" y="90"/>
              <a:ext cx="0" cy="53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7" name="Line 45"/>
            <p:cNvSpPr>
              <a:spLocks noChangeShapeType="1"/>
            </p:cNvSpPr>
            <p:nvPr/>
          </p:nvSpPr>
          <p:spPr bwMode="auto">
            <a:xfrm>
              <a:off x="1289" y="238"/>
              <a:ext cx="0" cy="21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258" name="Group 46"/>
            <p:cNvGrpSpPr/>
            <p:nvPr/>
          </p:nvGrpSpPr>
          <p:grpSpPr bwMode="auto">
            <a:xfrm>
              <a:off x="0" y="232"/>
              <a:ext cx="753" cy="161"/>
              <a:chOff x="0" y="0"/>
              <a:chExt cx="753" cy="161"/>
            </a:xfrm>
          </p:grpSpPr>
          <p:sp>
            <p:nvSpPr>
              <p:cNvPr id="10278" name="Line 47"/>
              <p:cNvSpPr>
                <a:spLocks noChangeShapeType="1"/>
              </p:cNvSpPr>
              <p:nvPr/>
            </p:nvSpPr>
            <p:spPr bwMode="auto">
              <a:xfrm>
                <a:off x="0" y="123"/>
                <a:ext cx="208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79" name="Line 48"/>
              <p:cNvSpPr>
                <a:spLocks noChangeShapeType="1"/>
              </p:cNvSpPr>
              <p:nvPr/>
            </p:nvSpPr>
            <p:spPr bwMode="auto">
              <a:xfrm>
                <a:off x="422" y="123"/>
                <a:ext cx="331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80" name="Oval 49"/>
              <p:cNvSpPr>
                <a:spLocks noChangeAspect="1" noChangeArrowheads="1"/>
              </p:cNvSpPr>
              <p:nvPr/>
            </p:nvSpPr>
            <p:spPr bwMode="auto">
              <a:xfrm>
                <a:off x="208" y="93"/>
                <a:ext cx="74" cy="67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81" name="Line 50"/>
              <p:cNvSpPr>
                <a:spLocks noChangeShapeType="1"/>
              </p:cNvSpPr>
              <p:nvPr/>
            </p:nvSpPr>
            <p:spPr bwMode="auto">
              <a:xfrm flipV="1">
                <a:off x="253" y="0"/>
                <a:ext cx="163" cy="161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259" name="Line 51"/>
            <p:cNvSpPr>
              <a:spLocks noChangeShapeType="1"/>
            </p:cNvSpPr>
            <p:nvPr/>
          </p:nvSpPr>
          <p:spPr bwMode="auto">
            <a:xfrm>
              <a:off x="603" y="359"/>
              <a:ext cx="58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0" name="Line 52"/>
            <p:cNvSpPr>
              <a:spLocks noChangeShapeType="1"/>
            </p:cNvSpPr>
            <p:nvPr/>
          </p:nvSpPr>
          <p:spPr bwMode="auto">
            <a:xfrm>
              <a:off x="1296" y="359"/>
              <a:ext cx="6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0261" name="Group 53"/>
            <p:cNvGrpSpPr/>
            <p:nvPr/>
          </p:nvGrpSpPr>
          <p:grpSpPr bwMode="auto">
            <a:xfrm>
              <a:off x="632" y="1482"/>
              <a:ext cx="686" cy="333"/>
              <a:chOff x="0" y="0"/>
              <a:chExt cx="840" cy="420"/>
            </a:xfrm>
          </p:grpSpPr>
          <p:sp>
            <p:nvSpPr>
              <p:cNvPr id="10274" name="Line 54"/>
              <p:cNvSpPr>
                <a:spLocks noChangeShapeType="1"/>
              </p:cNvSpPr>
              <p:nvPr/>
            </p:nvSpPr>
            <p:spPr bwMode="auto">
              <a:xfrm>
                <a:off x="0" y="231"/>
                <a:ext cx="84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75" name="Oval 55"/>
              <p:cNvSpPr>
                <a:spLocks noChangeArrowheads="1"/>
              </p:cNvSpPr>
              <p:nvPr/>
            </p:nvSpPr>
            <p:spPr bwMode="auto">
              <a:xfrm>
                <a:off x="210" y="0"/>
                <a:ext cx="420" cy="42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</a:ln>
            </p:spPr>
            <p:txBody>
              <a:bodyPr lIns="72000" tIns="0" rIns="0" bIns="0"/>
              <a:lstStyle/>
              <a:p>
                <a:endParaRPr lang="zh-CN" altLang="en-US" sz="4800">
                  <a:solidFill>
                    <a:srgbClr val="FF6600"/>
                  </a:solidFill>
                  <a:latin typeface="Times New Roman" pitchFamily="18" charset="0"/>
                  <a:ea typeface="华文新魏" pitchFamily="2" charset="-122"/>
                </a:endParaRPr>
              </a:p>
            </p:txBody>
          </p:sp>
          <p:sp>
            <p:nvSpPr>
              <p:cNvPr id="10276" name="Line 56"/>
              <p:cNvSpPr>
                <a:spLocks noChangeShapeType="1"/>
              </p:cNvSpPr>
              <p:nvPr/>
            </p:nvSpPr>
            <p:spPr bwMode="auto">
              <a:xfrm>
                <a:off x="270" y="66"/>
                <a:ext cx="315" cy="31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77" name="Line 57"/>
              <p:cNvSpPr>
                <a:spLocks noChangeShapeType="1"/>
              </p:cNvSpPr>
              <p:nvPr/>
            </p:nvSpPr>
            <p:spPr bwMode="auto">
              <a:xfrm flipH="1">
                <a:off x="270" y="66"/>
                <a:ext cx="315" cy="31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262" name="Group 58"/>
            <p:cNvGrpSpPr/>
            <p:nvPr/>
          </p:nvGrpSpPr>
          <p:grpSpPr bwMode="auto">
            <a:xfrm>
              <a:off x="624" y="866"/>
              <a:ext cx="686" cy="333"/>
              <a:chOff x="0" y="0"/>
              <a:chExt cx="840" cy="420"/>
            </a:xfrm>
          </p:grpSpPr>
          <p:sp>
            <p:nvSpPr>
              <p:cNvPr id="10270" name="Line 59"/>
              <p:cNvSpPr>
                <a:spLocks noChangeShapeType="1"/>
              </p:cNvSpPr>
              <p:nvPr/>
            </p:nvSpPr>
            <p:spPr bwMode="auto">
              <a:xfrm>
                <a:off x="0" y="231"/>
                <a:ext cx="84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71" name="Oval 60"/>
              <p:cNvSpPr>
                <a:spLocks noChangeArrowheads="1"/>
              </p:cNvSpPr>
              <p:nvPr/>
            </p:nvSpPr>
            <p:spPr bwMode="auto">
              <a:xfrm>
                <a:off x="210" y="0"/>
                <a:ext cx="420" cy="42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</a:ln>
            </p:spPr>
            <p:txBody>
              <a:bodyPr lIns="72000" tIns="0" rIns="0" bIns="0"/>
              <a:lstStyle/>
              <a:p>
                <a:endParaRPr lang="zh-CN" altLang="en-US" sz="4800">
                  <a:solidFill>
                    <a:srgbClr val="FF6600"/>
                  </a:solidFill>
                  <a:latin typeface="Times New Roman" pitchFamily="18" charset="0"/>
                  <a:ea typeface="华文新魏" pitchFamily="2" charset="-122"/>
                </a:endParaRPr>
              </a:p>
            </p:txBody>
          </p:sp>
          <p:sp>
            <p:nvSpPr>
              <p:cNvPr id="10272" name="Line 61"/>
              <p:cNvSpPr>
                <a:spLocks noChangeShapeType="1"/>
              </p:cNvSpPr>
              <p:nvPr/>
            </p:nvSpPr>
            <p:spPr bwMode="auto">
              <a:xfrm>
                <a:off x="270" y="66"/>
                <a:ext cx="315" cy="31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273" name="Line 62"/>
              <p:cNvSpPr>
                <a:spLocks noChangeShapeType="1"/>
              </p:cNvSpPr>
              <p:nvPr/>
            </p:nvSpPr>
            <p:spPr bwMode="auto">
              <a:xfrm flipH="1">
                <a:off x="270" y="66"/>
                <a:ext cx="315" cy="31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263" name="Text Box 63"/>
            <p:cNvSpPr txBox="1">
              <a:spLocks noChangeArrowheads="1"/>
            </p:cNvSpPr>
            <p:nvPr/>
          </p:nvSpPr>
          <p:spPr bwMode="auto">
            <a:xfrm>
              <a:off x="144" y="0"/>
              <a:ext cx="336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10264" name="Rectangle 64"/>
            <p:cNvSpPr>
              <a:spLocks noChangeArrowheads="1"/>
            </p:cNvSpPr>
            <p:nvPr/>
          </p:nvSpPr>
          <p:spPr bwMode="auto">
            <a:xfrm>
              <a:off x="1104" y="679"/>
              <a:ext cx="338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>
                  <a:latin typeface="Times New Roman" pitchFamily="18" charset="0"/>
                </a:rPr>
                <a:t>L</a:t>
              </a:r>
              <a:r>
                <a:rPr lang="en-US" altLang="zh-CN" sz="2800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0265" name="Rectangle 65"/>
            <p:cNvSpPr>
              <a:spLocks noChangeArrowheads="1"/>
            </p:cNvSpPr>
            <p:nvPr/>
          </p:nvSpPr>
          <p:spPr bwMode="auto">
            <a:xfrm>
              <a:off x="1104" y="1632"/>
              <a:ext cx="338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>
                  <a:latin typeface="Times New Roman" pitchFamily="18" charset="0"/>
                </a:rPr>
                <a:t>L</a:t>
              </a:r>
              <a:r>
                <a:rPr lang="en-US" altLang="zh-CN" sz="2800" baseline="-250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0266" name="Line 66"/>
            <p:cNvSpPr>
              <a:spLocks noChangeShapeType="1"/>
            </p:cNvSpPr>
            <p:nvPr/>
          </p:nvSpPr>
          <p:spPr bwMode="auto">
            <a:xfrm>
              <a:off x="336" y="1047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7" name="Line 67"/>
            <p:cNvSpPr>
              <a:spLocks noChangeShapeType="1"/>
            </p:cNvSpPr>
            <p:nvPr/>
          </p:nvSpPr>
          <p:spPr bwMode="auto">
            <a:xfrm>
              <a:off x="1224" y="1047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8" name="Line 68"/>
            <p:cNvSpPr>
              <a:spLocks noChangeShapeType="1"/>
            </p:cNvSpPr>
            <p:nvPr/>
          </p:nvSpPr>
          <p:spPr bwMode="auto">
            <a:xfrm>
              <a:off x="336" y="1663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9" name="Line 69"/>
            <p:cNvSpPr>
              <a:spLocks noChangeShapeType="1"/>
            </p:cNvSpPr>
            <p:nvPr/>
          </p:nvSpPr>
          <p:spPr bwMode="auto">
            <a:xfrm>
              <a:off x="1232" y="1663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 bwMode="auto">
          <a:xfrm>
            <a:off x="2771775" y="620713"/>
            <a:ext cx="5943600" cy="3962400"/>
            <a:chOff x="336" y="768"/>
            <a:chExt cx="3744" cy="2496"/>
          </a:xfrm>
        </p:grpSpPr>
        <p:grpSp>
          <p:nvGrpSpPr>
            <p:cNvPr id="3" name="Group 5"/>
            <p:cNvGrpSpPr/>
            <p:nvPr/>
          </p:nvGrpSpPr>
          <p:grpSpPr bwMode="auto">
            <a:xfrm>
              <a:off x="384" y="1200"/>
              <a:ext cx="3600" cy="1806"/>
              <a:chOff x="384" y="1200"/>
              <a:chExt cx="3600" cy="1806"/>
            </a:xfrm>
          </p:grpSpPr>
          <p:grpSp>
            <p:nvGrpSpPr>
              <p:cNvPr id="4" name="xjhsy3"/>
              <p:cNvGrpSpPr>
                <a:grpSpLocks noChangeAspect="1"/>
              </p:cNvGrpSpPr>
              <p:nvPr/>
            </p:nvGrpSpPr>
            <p:grpSpPr bwMode="auto">
              <a:xfrm>
                <a:off x="1680" y="1200"/>
                <a:ext cx="1200" cy="370"/>
                <a:chOff x="3844" y="3868"/>
                <a:chExt cx="3712" cy="1144"/>
              </a:xfrm>
            </p:grpSpPr>
            <p:grpSp>
              <p:nvGrpSpPr>
                <p:cNvPr id="5" name="Group 7"/>
                <p:cNvGrpSpPr>
                  <a:grpSpLocks noChangeAspect="1"/>
                </p:cNvGrpSpPr>
                <p:nvPr/>
              </p:nvGrpSpPr>
              <p:grpSpPr bwMode="auto">
                <a:xfrm>
                  <a:off x="3844" y="4435"/>
                  <a:ext cx="3712" cy="577"/>
                  <a:chOff x="3920" y="4213"/>
                  <a:chExt cx="2493" cy="577"/>
                </a:xfrm>
              </p:grpSpPr>
              <p:sp>
                <p:nvSpPr>
                  <p:cNvPr id="9331" name="Freeform 8" descr="栎木"/>
                  <p:cNvSpPr>
                    <a:spLocks noChangeAspect="1"/>
                  </p:cNvSpPr>
                  <p:nvPr/>
                </p:nvSpPr>
                <p:spPr bwMode="auto">
                  <a:xfrm flipV="1">
                    <a:off x="3920" y="4677"/>
                    <a:ext cx="2493" cy="113"/>
                  </a:xfrm>
                  <a:custGeom>
                    <a:avLst/>
                    <a:gdLst>
                      <a:gd name="T0" fmla="*/ 0 w 400"/>
                      <a:gd name="T1" fmla="*/ 0 h 400"/>
                      <a:gd name="T2" fmla="*/ 2493 w 400"/>
                      <a:gd name="T3" fmla="*/ 0 h 400"/>
                      <a:gd name="T4" fmla="*/ 2493 w 400"/>
                      <a:gd name="T5" fmla="*/ 113 h 400"/>
                      <a:gd name="T6" fmla="*/ 0 w 400"/>
                      <a:gd name="T7" fmla="*/ 113 h 400"/>
                      <a:gd name="T8" fmla="*/ 0 w 400"/>
                      <a:gd name="T9" fmla="*/ 0 h 4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00"/>
                      <a:gd name="T16" fmla="*/ 0 h 400"/>
                      <a:gd name="T17" fmla="*/ 400 w 400"/>
                      <a:gd name="T18" fmla="*/ 400 h 4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00" h="400">
                        <a:moveTo>
                          <a:pt x="0" y="0"/>
                        </a:moveTo>
                        <a:lnTo>
                          <a:pt x="400" y="0"/>
                        </a:lnTo>
                        <a:lnTo>
                          <a:pt x="400" y="400"/>
                        </a:lnTo>
                        <a:lnTo>
                          <a:pt x="0" y="4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0">
                    <a:blip r:embed="rId2" cstate="print"/>
                    <a:srcRect/>
                    <a:tile tx="0" ty="0" sx="100000" sy="100000" flip="none" algn="tl"/>
                  </a:blipFill>
                  <a:ln w="9525">
                    <a:rou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CC99"/>
                    </a:extrusionClr>
                  </a:sp3d>
                </p:spPr>
                <p:txBody>
                  <a:bodyPr>
                    <a:flatTx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332" name="AutoShape 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120" y="4217"/>
                    <a:ext cx="213" cy="369"/>
                  </a:xfrm>
                  <a:prstGeom prst="flowChartMagneticDisk">
                    <a:avLst/>
                  </a:prstGeom>
                  <a:solidFill>
                    <a:srgbClr val="969696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kumimoji="1" lang="zh-CN" altLang="en-US">
                      <a:latin typeface="Tahoma" pitchFamily="34" charset="0"/>
                    </a:endParaRPr>
                  </a:p>
                </p:txBody>
              </p:sp>
              <p:sp>
                <p:nvSpPr>
                  <p:cNvPr id="9333" name="AutoShape 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40" y="4213"/>
                    <a:ext cx="213" cy="369"/>
                  </a:xfrm>
                  <a:prstGeom prst="flowChartMagneticDisk">
                    <a:avLst/>
                  </a:prstGeom>
                  <a:solidFill>
                    <a:srgbClr val="969696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kumimoji="1" lang="zh-CN" altLang="en-US">
                      <a:latin typeface="Tahoma" pitchFamily="34" charset="0"/>
                    </a:endParaRPr>
                  </a:p>
                </p:txBody>
              </p:sp>
            </p:grpSp>
            <p:grpSp>
              <p:nvGrpSpPr>
                <p:cNvPr id="6" name="Group 11"/>
                <p:cNvGrpSpPr>
                  <a:grpSpLocks noChangeAspect="1"/>
                </p:cNvGrpSpPr>
                <p:nvPr/>
              </p:nvGrpSpPr>
              <p:grpSpPr bwMode="auto">
                <a:xfrm>
                  <a:off x="5514" y="3868"/>
                  <a:ext cx="540" cy="936"/>
                  <a:chOff x="5695" y="5964"/>
                  <a:chExt cx="540" cy="936"/>
                </a:xfrm>
              </p:grpSpPr>
              <p:grpSp>
                <p:nvGrpSpPr>
                  <p:cNvPr id="7" name="Group 1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772" y="5964"/>
                    <a:ext cx="403" cy="733"/>
                    <a:chOff x="5770" y="1606"/>
                    <a:chExt cx="2019" cy="3673"/>
                  </a:xfrm>
                </p:grpSpPr>
                <p:grpSp>
                  <p:nvGrpSpPr>
                    <p:cNvPr id="8" name="Group 1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320" y="4418"/>
                      <a:ext cx="913" cy="861"/>
                      <a:chOff x="6320" y="4418"/>
                      <a:chExt cx="913" cy="861"/>
                    </a:xfrm>
                  </p:grpSpPr>
                  <p:grpSp>
                    <p:nvGrpSpPr>
                      <p:cNvPr id="9" name="Group 1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6320" y="4418"/>
                        <a:ext cx="913" cy="861"/>
                        <a:chOff x="6320" y="4418"/>
                        <a:chExt cx="913" cy="861"/>
                      </a:xfrm>
                    </p:grpSpPr>
                    <p:grpSp>
                      <p:nvGrpSpPr>
                        <p:cNvPr id="10" name="Group 1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6549" y="5081"/>
                          <a:ext cx="498" cy="198"/>
                          <a:chOff x="6549" y="5081"/>
                          <a:chExt cx="498" cy="198"/>
                        </a:xfrm>
                      </p:grpSpPr>
                      <p:sp>
                        <p:nvSpPr>
                          <p:cNvPr id="9329" name="Freeform 1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6549" y="5081"/>
                            <a:ext cx="498" cy="198"/>
                          </a:xfrm>
                          <a:custGeom>
                            <a:avLst/>
                            <a:gdLst>
                              <a:gd name="T0" fmla="*/ 0 w 498"/>
                              <a:gd name="T1" fmla="*/ 0 h 198"/>
                              <a:gd name="T2" fmla="*/ 101 w 498"/>
                              <a:gd name="T3" fmla="*/ 157 h 198"/>
                              <a:gd name="T4" fmla="*/ 110 w 498"/>
                              <a:gd name="T5" fmla="*/ 167 h 198"/>
                              <a:gd name="T6" fmla="*/ 121 w 498"/>
                              <a:gd name="T7" fmla="*/ 173 h 198"/>
                              <a:gd name="T8" fmla="*/ 136 w 498"/>
                              <a:gd name="T9" fmla="*/ 178 h 198"/>
                              <a:gd name="T10" fmla="*/ 153 w 498"/>
                              <a:gd name="T11" fmla="*/ 186 h 198"/>
                              <a:gd name="T12" fmla="*/ 174 w 498"/>
                              <a:gd name="T13" fmla="*/ 190 h 198"/>
                              <a:gd name="T14" fmla="*/ 188 w 498"/>
                              <a:gd name="T15" fmla="*/ 191 h 198"/>
                              <a:gd name="T16" fmla="*/ 205 w 498"/>
                              <a:gd name="T17" fmla="*/ 194 h 198"/>
                              <a:gd name="T18" fmla="*/ 222 w 498"/>
                              <a:gd name="T19" fmla="*/ 195 h 198"/>
                              <a:gd name="T20" fmla="*/ 243 w 498"/>
                              <a:gd name="T21" fmla="*/ 198 h 198"/>
                              <a:gd name="T22" fmla="*/ 257 w 498"/>
                              <a:gd name="T23" fmla="*/ 198 h 198"/>
                              <a:gd name="T24" fmla="*/ 278 w 498"/>
                              <a:gd name="T25" fmla="*/ 195 h 198"/>
                              <a:gd name="T26" fmla="*/ 295 w 498"/>
                              <a:gd name="T27" fmla="*/ 194 h 198"/>
                              <a:gd name="T28" fmla="*/ 315 w 498"/>
                              <a:gd name="T29" fmla="*/ 191 h 198"/>
                              <a:gd name="T30" fmla="*/ 332 w 498"/>
                              <a:gd name="T31" fmla="*/ 190 h 198"/>
                              <a:gd name="T32" fmla="*/ 349 w 498"/>
                              <a:gd name="T33" fmla="*/ 185 h 198"/>
                              <a:gd name="T34" fmla="*/ 366 w 498"/>
                              <a:gd name="T35" fmla="*/ 181 h 198"/>
                              <a:gd name="T36" fmla="*/ 380 w 498"/>
                              <a:gd name="T37" fmla="*/ 173 h 198"/>
                              <a:gd name="T38" fmla="*/ 392 w 498"/>
                              <a:gd name="T39" fmla="*/ 165 h 198"/>
                              <a:gd name="T40" fmla="*/ 397 w 498"/>
                              <a:gd name="T41" fmla="*/ 160 h 198"/>
                              <a:gd name="T42" fmla="*/ 405 w 498"/>
                              <a:gd name="T43" fmla="*/ 152 h 198"/>
                              <a:gd name="T44" fmla="*/ 498 w 498"/>
                              <a:gd name="T45" fmla="*/ 0 h 198"/>
                              <a:gd name="T46" fmla="*/ 0 w 498"/>
                              <a:gd name="T47" fmla="*/ 0 h 198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w 498"/>
                              <a:gd name="T73" fmla="*/ 0 h 198"/>
                              <a:gd name="T74" fmla="*/ 498 w 498"/>
                              <a:gd name="T75" fmla="*/ 198 h 198"/>
                            </a:gdLst>
                            <a:ahLst/>
                            <a:cxnLst>
                              <a:cxn ang="T48">
                                <a:pos x="T0" y="T1"/>
                              </a:cxn>
                              <a:cxn ang="T49">
                                <a:pos x="T2" y="T3"/>
                              </a:cxn>
                              <a:cxn ang="T50">
                                <a:pos x="T4" y="T5"/>
                              </a:cxn>
                              <a:cxn ang="T51">
                                <a:pos x="T6" y="T7"/>
                              </a:cxn>
                              <a:cxn ang="T52">
                                <a:pos x="T8" y="T9"/>
                              </a:cxn>
                              <a:cxn ang="T53">
                                <a:pos x="T10" y="T11"/>
                              </a:cxn>
                              <a:cxn ang="T54">
                                <a:pos x="T12" y="T13"/>
                              </a:cxn>
                              <a:cxn ang="T55">
                                <a:pos x="T14" y="T15"/>
                              </a:cxn>
                              <a:cxn ang="T56">
                                <a:pos x="T16" y="T17"/>
                              </a:cxn>
                              <a:cxn ang="T57">
                                <a:pos x="T18" y="T19"/>
                              </a:cxn>
                              <a:cxn ang="T58">
                                <a:pos x="T20" y="T21"/>
                              </a:cxn>
                              <a:cxn ang="T59">
                                <a:pos x="T22" y="T23"/>
                              </a:cxn>
                              <a:cxn ang="T60">
                                <a:pos x="T24" y="T25"/>
                              </a:cxn>
                              <a:cxn ang="T61">
                                <a:pos x="T26" y="T27"/>
                              </a:cxn>
                              <a:cxn ang="T62">
                                <a:pos x="T28" y="T29"/>
                              </a:cxn>
                              <a:cxn ang="T63">
                                <a:pos x="T30" y="T31"/>
                              </a:cxn>
                              <a:cxn ang="T64">
                                <a:pos x="T32" y="T33"/>
                              </a:cxn>
                              <a:cxn ang="T65">
                                <a:pos x="T34" y="T35"/>
                              </a:cxn>
                              <a:cxn ang="T66">
                                <a:pos x="T36" y="T37"/>
                              </a:cxn>
                              <a:cxn ang="T67">
                                <a:pos x="T38" y="T39"/>
                              </a:cxn>
                              <a:cxn ang="T68">
                                <a:pos x="T40" y="T41"/>
                              </a:cxn>
                              <a:cxn ang="T69">
                                <a:pos x="T42" y="T43"/>
                              </a:cxn>
                              <a:cxn ang="T70">
                                <a:pos x="T44" y="T45"/>
                              </a:cxn>
                              <a:cxn ang="T71">
                                <a:pos x="T46" y="T47"/>
                              </a:cxn>
                            </a:cxnLst>
                            <a:rect l="T72" t="T73" r="T74" b="T75"/>
                            <a:pathLst>
                              <a:path w="498" h="198">
                                <a:moveTo>
                                  <a:pt x="0" y="0"/>
                                </a:moveTo>
                                <a:lnTo>
                                  <a:pt x="101" y="157"/>
                                </a:lnTo>
                                <a:lnTo>
                                  <a:pt x="110" y="167"/>
                                </a:lnTo>
                                <a:lnTo>
                                  <a:pt x="121" y="173"/>
                                </a:lnTo>
                                <a:lnTo>
                                  <a:pt x="136" y="178"/>
                                </a:lnTo>
                                <a:lnTo>
                                  <a:pt x="153" y="186"/>
                                </a:lnTo>
                                <a:lnTo>
                                  <a:pt x="174" y="190"/>
                                </a:lnTo>
                                <a:lnTo>
                                  <a:pt x="188" y="191"/>
                                </a:lnTo>
                                <a:lnTo>
                                  <a:pt x="205" y="194"/>
                                </a:lnTo>
                                <a:lnTo>
                                  <a:pt x="222" y="195"/>
                                </a:lnTo>
                                <a:lnTo>
                                  <a:pt x="243" y="198"/>
                                </a:lnTo>
                                <a:lnTo>
                                  <a:pt x="257" y="198"/>
                                </a:lnTo>
                                <a:lnTo>
                                  <a:pt x="278" y="195"/>
                                </a:lnTo>
                                <a:lnTo>
                                  <a:pt x="295" y="194"/>
                                </a:lnTo>
                                <a:lnTo>
                                  <a:pt x="315" y="191"/>
                                </a:lnTo>
                                <a:lnTo>
                                  <a:pt x="332" y="190"/>
                                </a:lnTo>
                                <a:lnTo>
                                  <a:pt x="349" y="185"/>
                                </a:lnTo>
                                <a:lnTo>
                                  <a:pt x="366" y="181"/>
                                </a:lnTo>
                                <a:lnTo>
                                  <a:pt x="380" y="173"/>
                                </a:lnTo>
                                <a:lnTo>
                                  <a:pt x="392" y="165"/>
                                </a:lnTo>
                                <a:lnTo>
                                  <a:pt x="397" y="160"/>
                                </a:lnTo>
                                <a:lnTo>
                                  <a:pt x="405" y="152"/>
                                </a:lnTo>
                                <a:lnTo>
                                  <a:pt x="498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9330" name="Freeform 1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6627" y="5081"/>
                            <a:ext cx="222" cy="198"/>
                          </a:xfrm>
                          <a:custGeom>
                            <a:avLst/>
                            <a:gdLst>
                              <a:gd name="T0" fmla="*/ 0 w 222"/>
                              <a:gd name="T1" fmla="*/ 0 h 198"/>
                              <a:gd name="T2" fmla="*/ 62 w 222"/>
                              <a:gd name="T3" fmla="*/ 178 h 198"/>
                              <a:gd name="T4" fmla="*/ 75 w 222"/>
                              <a:gd name="T5" fmla="*/ 186 h 198"/>
                              <a:gd name="T6" fmla="*/ 96 w 222"/>
                              <a:gd name="T7" fmla="*/ 190 h 198"/>
                              <a:gd name="T8" fmla="*/ 110 w 222"/>
                              <a:gd name="T9" fmla="*/ 191 h 198"/>
                              <a:gd name="T10" fmla="*/ 127 w 222"/>
                              <a:gd name="T11" fmla="*/ 194 h 198"/>
                              <a:gd name="T12" fmla="*/ 144 w 222"/>
                              <a:gd name="T13" fmla="*/ 195 h 198"/>
                              <a:gd name="T14" fmla="*/ 165 w 222"/>
                              <a:gd name="T15" fmla="*/ 198 h 198"/>
                              <a:gd name="T16" fmla="*/ 179 w 222"/>
                              <a:gd name="T17" fmla="*/ 198 h 198"/>
                              <a:gd name="T18" fmla="*/ 200 w 222"/>
                              <a:gd name="T19" fmla="*/ 195 h 198"/>
                              <a:gd name="T20" fmla="*/ 222 w 222"/>
                              <a:gd name="T21" fmla="*/ 0 h 198"/>
                              <a:gd name="T22" fmla="*/ 0 w 222"/>
                              <a:gd name="T23" fmla="*/ 0 h 198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w 222"/>
                              <a:gd name="T37" fmla="*/ 0 h 198"/>
                              <a:gd name="T38" fmla="*/ 222 w 222"/>
                              <a:gd name="T39" fmla="*/ 198 h 198"/>
                            </a:gdLst>
                            <a:ahLst/>
                            <a:cxnLst>
                              <a:cxn ang="T24">
                                <a:pos x="T0" y="T1"/>
                              </a:cxn>
                              <a:cxn ang="T25">
                                <a:pos x="T2" y="T3"/>
                              </a:cxn>
                              <a:cxn ang="T26">
                                <a:pos x="T4" y="T5"/>
                              </a:cxn>
                              <a:cxn ang="T27">
                                <a:pos x="T6" y="T7"/>
                              </a:cxn>
                              <a:cxn ang="T28">
                                <a:pos x="T8" y="T9"/>
                              </a:cxn>
                              <a:cxn ang="T29">
                                <a:pos x="T10" y="T11"/>
                              </a:cxn>
                              <a:cxn ang="T30">
                                <a:pos x="T12" y="T13"/>
                              </a:cxn>
                              <a:cxn ang="T31">
                                <a:pos x="T14" y="T15"/>
                              </a:cxn>
                              <a:cxn ang="T32">
                                <a:pos x="T16" y="T17"/>
                              </a:cxn>
                              <a:cxn ang="T33">
                                <a:pos x="T18" y="T19"/>
                              </a:cxn>
                              <a:cxn ang="T34">
                                <a:pos x="T20" y="T21"/>
                              </a:cxn>
                              <a:cxn ang="T35">
                                <a:pos x="T22" y="T23"/>
                              </a:cxn>
                            </a:cxnLst>
                            <a:rect l="T36" t="T37" r="T38" b="T39"/>
                            <a:pathLst>
                              <a:path w="222" h="198">
                                <a:moveTo>
                                  <a:pt x="0" y="0"/>
                                </a:moveTo>
                                <a:lnTo>
                                  <a:pt x="62" y="178"/>
                                </a:lnTo>
                                <a:lnTo>
                                  <a:pt x="75" y="186"/>
                                </a:lnTo>
                                <a:lnTo>
                                  <a:pt x="96" y="190"/>
                                </a:lnTo>
                                <a:lnTo>
                                  <a:pt x="110" y="191"/>
                                </a:lnTo>
                                <a:lnTo>
                                  <a:pt x="127" y="194"/>
                                </a:lnTo>
                                <a:lnTo>
                                  <a:pt x="144" y="195"/>
                                </a:lnTo>
                                <a:lnTo>
                                  <a:pt x="165" y="198"/>
                                </a:lnTo>
                                <a:lnTo>
                                  <a:pt x="179" y="198"/>
                                </a:lnTo>
                                <a:lnTo>
                                  <a:pt x="200" y="195"/>
                                </a:lnTo>
                                <a:lnTo>
                                  <a:pt x="222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404040"/>
                          </a:solidFill>
                          <a:ln w="9525">
                            <a:noFill/>
                            <a:rou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1" name="Group 1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6320" y="4418"/>
                          <a:ext cx="913" cy="718"/>
                          <a:chOff x="6320" y="4418"/>
                          <a:chExt cx="913" cy="718"/>
                        </a:xfrm>
                      </p:grpSpPr>
                      <p:sp>
                        <p:nvSpPr>
                          <p:cNvPr id="9322" name="Freeform 1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6320" y="4418"/>
                            <a:ext cx="913" cy="718"/>
                          </a:xfrm>
                          <a:custGeom>
                            <a:avLst/>
                            <a:gdLst>
                              <a:gd name="T0" fmla="*/ 21 w 913"/>
                              <a:gd name="T1" fmla="*/ 20 h 718"/>
                              <a:gd name="T2" fmla="*/ 25 w 913"/>
                              <a:gd name="T3" fmla="*/ 38 h 718"/>
                              <a:gd name="T4" fmla="*/ 23 w 913"/>
                              <a:gd name="T5" fmla="*/ 73 h 718"/>
                              <a:gd name="T6" fmla="*/ 12 w 913"/>
                              <a:gd name="T7" fmla="*/ 96 h 718"/>
                              <a:gd name="T8" fmla="*/ 6 w 913"/>
                              <a:gd name="T9" fmla="*/ 126 h 718"/>
                              <a:gd name="T10" fmla="*/ 17 w 913"/>
                              <a:gd name="T11" fmla="*/ 149 h 718"/>
                              <a:gd name="T12" fmla="*/ 34 w 913"/>
                              <a:gd name="T13" fmla="*/ 176 h 718"/>
                              <a:gd name="T14" fmla="*/ 30 w 913"/>
                              <a:gd name="T15" fmla="*/ 195 h 718"/>
                              <a:gd name="T16" fmla="*/ 13 w 913"/>
                              <a:gd name="T17" fmla="*/ 216 h 718"/>
                              <a:gd name="T18" fmla="*/ 6 w 913"/>
                              <a:gd name="T19" fmla="*/ 236 h 718"/>
                              <a:gd name="T20" fmla="*/ 19 w 913"/>
                              <a:gd name="T21" fmla="*/ 259 h 718"/>
                              <a:gd name="T22" fmla="*/ 30 w 913"/>
                              <a:gd name="T23" fmla="*/ 278 h 718"/>
                              <a:gd name="T24" fmla="*/ 30 w 913"/>
                              <a:gd name="T25" fmla="*/ 301 h 718"/>
                              <a:gd name="T26" fmla="*/ 12 w 913"/>
                              <a:gd name="T27" fmla="*/ 322 h 718"/>
                              <a:gd name="T28" fmla="*/ 0 w 913"/>
                              <a:gd name="T29" fmla="*/ 349 h 718"/>
                              <a:gd name="T30" fmla="*/ 13 w 913"/>
                              <a:gd name="T31" fmla="*/ 372 h 718"/>
                              <a:gd name="T32" fmla="*/ 33 w 913"/>
                              <a:gd name="T33" fmla="*/ 396 h 718"/>
                              <a:gd name="T34" fmla="*/ 33 w 913"/>
                              <a:gd name="T35" fmla="*/ 431 h 718"/>
                              <a:gd name="T36" fmla="*/ 19 w 913"/>
                              <a:gd name="T37" fmla="*/ 455 h 718"/>
                              <a:gd name="T38" fmla="*/ 21 w 913"/>
                              <a:gd name="T39" fmla="*/ 473 h 718"/>
                              <a:gd name="T40" fmla="*/ 42 w 913"/>
                              <a:gd name="T41" fmla="*/ 499 h 718"/>
                              <a:gd name="T42" fmla="*/ 107 w 913"/>
                              <a:gd name="T43" fmla="*/ 573 h 718"/>
                              <a:gd name="T44" fmla="*/ 166 w 913"/>
                              <a:gd name="T45" fmla="*/ 629 h 718"/>
                              <a:gd name="T46" fmla="*/ 217 w 913"/>
                              <a:gd name="T47" fmla="*/ 660 h 718"/>
                              <a:gd name="T48" fmla="*/ 313 w 913"/>
                              <a:gd name="T49" fmla="*/ 701 h 718"/>
                              <a:gd name="T50" fmla="*/ 401 w 913"/>
                              <a:gd name="T51" fmla="*/ 716 h 718"/>
                              <a:gd name="T52" fmla="*/ 523 w 913"/>
                              <a:gd name="T53" fmla="*/ 716 h 718"/>
                              <a:gd name="T54" fmla="*/ 625 w 913"/>
                              <a:gd name="T55" fmla="*/ 706 h 718"/>
                              <a:gd name="T56" fmla="*/ 697 w 913"/>
                              <a:gd name="T57" fmla="*/ 685 h 718"/>
                              <a:gd name="T58" fmla="*/ 744 w 913"/>
                              <a:gd name="T59" fmla="*/ 659 h 718"/>
                              <a:gd name="T60" fmla="*/ 778 w 913"/>
                              <a:gd name="T61" fmla="*/ 629 h 718"/>
                              <a:gd name="T62" fmla="*/ 874 w 913"/>
                              <a:gd name="T63" fmla="*/ 493 h 718"/>
                              <a:gd name="T64" fmla="*/ 894 w 913"/>
                              <a:gd name="T65" fmla="*/ 448 h 718"/>
                              <a:gd name="T66" fmla="*/ 895 w 913"/>
                              <a:gd name="T67" fmla="*/ 427 h 718"/>
                              <a:gd name="T68" fmla="*/ 882 w 913"/>
                              <a:gd name="T69" fmla="*/ 406 h 718"/>
                              <a:gd name="T70" fmla="*/ 882 w 913"/>
                              <a:gd name="T71" fmla="*/ 381 h 718"/>
                              <a:gd name="T72" fmla="*/ 894 w 913"/>
                              <a:gd name="T73" fmla="*/ 362 h 718"/>
                              <a:gd name="T74" fmla="*/ 908 w 913"/>
                              <a:gd name="T75" fmla="*/ 341 h 718"/>
                              <a:gd name="T76" fmla="*/ 912 w 913"/>
                              <a:gd name="T77" fmla="*/ 316 h 718"/>
                              <a:gd name="T78" fmla="*/ 900 w 913"/>
                              <a:gd name="T79" fmla="*/ 295 h 718"/>
                              <a:gd name="T80" fmla="*/ 886 w 913"/>
                              <a:gd name="T81" fmla="*/ 275 h 718"/>
                              <a:gd name="T82" fmla="*/ 886 w 913"/>
                              <a:gd name="T83" fmla="*/ 254 h 718"/>
                              <a:gd name="T84" fmla="*/ 904 w 913"/>
                              <a:gd name="T85" fmla="*/ 229 h 718"/>
                              <a:gd name="T86" fmla="*/ 908 w 913"/>
                              <a:gd name="T87" fmla="*/ 202 h 718"/>
                              <a:gd name="T88" fmla="*/ 894 w 913"/>
                              <a:gd name="T89" fmla="*/ 176 h 718"/>
                              <a:gd name="T90" fmla="*/ 886 w 913"/>
                              <a:gd name="T91" fmla="*/ 155 h 718"/>
                              <a:gd name="T92" fmla="*/ 895 w 913"/>
                              <a:gd name="T93" fmla="*/ 130 h 718"/>
                              <a:gd name="T94" fmla="*/ 908 w 913"/>
                              <a:gd name="T95" fmla="*/ 113 h 718"/>
                              <a:gd name="T96" fmla="*/ 913 w 913"/>
                              <a:gd name="T97" fmla="*/ 88 h 718"/>
                              <a:gd name="T98" fmla="*/ 903 w 913"/>
                              <a:gd name="T99" fmla="*/ 67 h 718"/>
                              <a:gd name="T100" fmla="*/ 890 w 913"/>
                              <a:gd name="T101" fmla="*/ 42 h 718"/>
                              <a:gd name="T102" fmla="*/ 894 w 913"/>
                              <a:gd name="T103" fmla="*/ 18 h 718"/>
                              <a:gd name="T104" fmla="*/ 26 w 913"/>
                              <a:gd name="T105" fmla="*/ 0 h 718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w 913"/>
                              <a:gd name="T160" fmla="*/ 0 h 718"/>
                              <a:gd name="T161" fmla="*/ 913 w 913"/>
                              <a:gd name="T162" fmla="*/ 718 h 718"/>
                            </a:gdLst>
                            <a:ahLst/>
                            <a:cxnLst>
                              <a:cxn ang="T106">
                                <a:pos x="T0" y="T1"/>
                              </a:cxn>
                              <a:cxn ang="T107">
                                <a:pos x="T2" y="T3"/>
                              </a:cxn>
                              <a:cxn ang="T108">
                                <a:pos x="T4" y="T5"/>
                              </a:cxn>
                              <a:cxn ang="T109">
                                <a:pos x="T6" y="T7"/>
                              </a:cxn>
                              <a:cxn ang="T110">
                                <a:pos x="T8" y="T9"/>
                              </a:cxn>
                              <a:cxn ang="T111">
                                <a:pos x="T10" y="T11"/>
                              </a:cxn>
                              <a:cxn ang="T112">
                                <a:pos x="T12" y="T13"/>
                              </a:cxn>
                              <a:cxn ang="T113">
                                <a:pos x="T14" y="T15"/>
                              </a:cxn>
                              <a:cxn ang="T114">
                                <a:pos x="T16" y="T17"/>
                              </a:cxn>
                              <a:cxn ang="T115">
                                <a:pos x="T18" y="T19"/>
                              </a:cxn>
                              <a:cxn ang="T116">
                                <a:pos x="T20" y="T21"/>
                              </a:cxn>
                              <a:cxn ang="T117">
                                <a:pos x="T22" y="T23"/>
                              </a:cxn>
                              <a:cxn ang="T118">
                                <a:pos x="T24" y="T25"/>
                              </a:cxn>
                              <a:cxn ang="T119">
                                <a:pos x="T26" y="T27"/>
                              </a:cxn>
                              <a:cxn ang="T120">
                                <a:pos x="T28" y="T29"/>
                              </a:cxn>
                              <a:cxn ang="T121">
                                <a:pos x="T30" y="T31"/>
                              </a:cxn>
                              <a:cxn ang="T122">
                                <a:pos x="T32" y="T33"/>
                              </a:cxn>
                              <a:cxn ang="T123">
                                <a:pos x="T34" y="T35"/>
                              </a:cxn>
                              <a:cxn ang="T124">
                                <a:pos x="T36" y="T37"/>
                              </a:cxn>
                              <a:cxn ang="T125">
                                <a:pos x="T38" y="T39"/>
                              </a:cxn>
                              <a:cxn ang="T126">
                                <a:pos x="T40" y="T41"/>
                              </a:cxn>
                              <a:cxn ang="T127">
                                <a:pos x="T42" y="T43"/>
                              </a:cxn>
                              <a:cxn ang="T128">
                                <a:pos x="T44" y="T45"/>
                              </a:cxn>
                              <a:cxn ang="T129">
                                <a:pos x="T46" y="T47"/>
                              </a:cxn>
                              <a:cxn ang="T130">
                                <a:pos x="T48" y="T49"/>
                              </a:cxn>
                              <a:cxn ang="T131">
                                <a:pos x="T50" y="T51"/>
                              </a:cxn>
                              <a:cxn ang="T132">
                                <a:pos x="T52" y="T53"/>
                              </a:cxn>
                              <a:cxn ang="T133">
                                <a:pos x="T54" y="T55"/>
                              </a:cxn>
                              <a:cxn ang="T134">
                                <a:pos x="T56" y="T57"/>
                              </a:cxn>
                              <a:cxn ang="T135">
                                <a:pos x="T58" y="T59"/>
                              </a:cxn>
                              <a:cxn ang="T136">
                                <a:pos x="T60" y="T61"/>
                              </a:cxn>
                              <a:cxn ang="T137">
                                <a:pos x="T62" y="T63"/>
                              </a:cxn>
                              <a:cxn ang="T138">
                                <a:pos x="T64" y="T65"/>
                              </a:cxn>
                              <a:cxn ang="T139">
                                <a:pos x="T66" y="T67"/>
                              </a:cxn>
                              <a:cxn ang="T140">
                                <a:pos x="T68" y="T69"/>
                              </a:cxn>
                              <a:cxn ang="T141">
                                <a:pos x="T70" y="T71"/>
                              </a:cxn>
                              <a:cxn ang="T142">
                                <a:pos x="T72" y="T73"/>
                              </a:cxn>
                              <a:cxn ang="T143">
                                <a:pos x="T74" y="T75"/>
                              </a:cxn>
                              <a:cxn ang="T144">
                                <a:pos x="T76" y="T77"/>
                              </a:cxn>
                              <a:cxn ang="T145">
                                <a:pos x="T78" y="T79"/>
                              </a:cxn>
                              <a:cxn ang="T146">
                                <a:pos x="T80" y="T81"/>
                              </a:cxn>
                              <a:cxn ang="T147">
                                <a:pos x="T82" y="T83"/>
                              </a:cxn>
                              <a:cxn ang="T148">
                                <a:pos x="T84" y="T85"/>
                              </a:cxn>
                              <a:cxn ang="T149">
                                <a:pos x="T86" y="T87"/>
                              </a:cxn>
                              <a:cxn ang="T150">
                                <a:pos x="T88" y="T89"/>
                              </a:cxn>
                              <a:cxn ang="T151">
                                <a:pos x="T90" y="T91"/>
                              </a:cxn>
                              <a:cxn ang="T152">
                                <a:pos x="T92" y="T93"/>
                              </a:cxn>
                              <a:cxn ang="T153">
                                <a:pos x="T94" y="T95"/>
                              </a:cxn>
                              <a:cxn ang="T154">
                                <a:pos x="T96" y="T97"/>
                              </a:cxn>
                              <a:cxn ang="T155">
                                <a:pos x="T98" y="T99"/>
                              </a:cxn>
                              <a:cxn ang="T156">
                                <a:pos x="T100" y="T101"/>
                              </a:cxn>
                              <a:cxn ang="T157">
                                <a:pos x="T102" y="T103"/>
                              </a:cxn>
                              <a:cxn ang="T158">
                                <a:pos x="T104" y="T105"/>
                              </a:cxn>
                            </a:cxnLst>
                            <a:rect l="T159" t="T160" r="T161" b="T162"/>
                            <a:pathLst>
                              <a:path w="913" h="718">
                                <a:moveTo>
                                  <a:pt x="26" y="0"/>
                                </a:moveTo>
                                <a:lnTo>
                                  <a:pt x="21" y="20"/>
                                </a:lnTo>
                                <a:lnTo>
                                  <a:pt x="23" y="29"/>
                                </a:lnTo>
                                <a:lnTo>
                                  <a:pt x="25" y="38"/>
                                </a:lnTo>
                                <a:lnTo>
                                  <a:pt x="26" y="59"/>
                                </a:lnTo>
                                <a:lnTo>
                                  <a:pt x="23" y="73"/>
                                </a:lnTo>
                                <a:lnTo>
                                  <a:pt x="17" y="86"/>
                                </a:lnTo>
                                <a:lnTo>
                                  <a:pt x="12" y="96"/>
                                </a:lnTo>
                                <a:lnTo>
                                  <a:pt x="6" y="113"/>
                                </a:lnTo>
                                <a:lnTo>
                                  <a:pt x="6" y="126"/>
                                </a:lnTo>
                                <a:lnTo>
                                  <a:pt x="12" y="138"/>
                                </a:lnTo>
                                <a:lnTo>
                                  <a:pt x="17" y="149"/>
                                </a:lnTo>
                                <a:lnTo>
                                  <a:pt x="29" y="162"/>
                                </a:lnTo>
                                <a:lnTo>
                                  <a:pt x="34" y="176"/>
                                </a:lnTo>
                                <a:lnTo>
                                  <a:pt x="34" y="185"/>
                                </a:lnTo>
                                <a:lnTo>
                                  <a:pt x="30" y="195"/>
                                </a:lnTo>
                                <a:lnTo>
                                  <a:pt x="21" y="204"/>
                                </a:lnTo>
                                <a:lnTo>
                                  <a:pt x="13" y="216"/>
                                </a:lnTo>
                                <a:lnTo>
                                  <a:pt x="8" y="225"/>
                                </a:lnTo>
                                <a:lnTo>
                                  <a:pt x="6" y="236"/>
                                </a:lnTo>
                                <a:lnTo>
                                  <a:pt x="12" y="248"/>
                                </a:lnTo>
                                <a:lnTo>
                                  <a:pt x="19" y="259"/>
                                </a:lnTo>
                                <a:lnTo>
                                  <a:pt x="26" y="269"/>
                                </a:lnTo>
                                <a:lnTo>
                                  <a:pt x="30" y="278"/>
                                </a:lnTo>
                                <a:lnTo>
                                  <a:pt x="34" y="288"/>
                                </a:lnTo>
                                <a:lnTo>
                                  <a:pt x="30" y="301"/>
                                </a:lnTo>
                                <a:lnTo>
                                  <a:pt x="21" y="313"/>
                                </a:lnTo>
                                <a:lnTo>
                                  <a:pt x="12" y="322"/>
                                </a:lnTo>
                                <a:lnTo>
                                  <a:pt x="2" y="337"/>
                                </a:lnTo>
                                <a:lnTo>
                                  <a:pt x="0" y="349"/>
                                </a:lnTo>
                                <a:lnTo>
                                  <a:pt x="4" y="362"/>
                                </a:lnTo>
                                <a:lnTo>
                                  <a:pt x="13" y="372"/>
                                </a:lnTo>
                                <a:lnTo>
                                  <a:pt x="23" y="383"/>
                                </a:lnTo>
                                <a:lnTo>
                                  <a:pt x="33" y="396"/>
                                </a:lnTo>
                                <a:lnTo>
                                  <a:pt x="38" y="414"/>
                                </a:lnTo>
                                <a:lnTo>
                                  <a:pt x="33" y="431"/>
                                </a:lnTo>
                                <a:lnTo>
                                  <a:pt x="23" y="444"/>
                                </a:lnTo>
                                <a:lnTo>
                                  <a:pt x="19" y="455"/>
                                </a:lnTo>
                                <a:lnTo>
                                  <a:pt x="19" y="466"/>
                                </a:lnTo>
                                <a:lnTo>
                                  <a:pt x="21" y="473"/>
                                </a:lnTo>
                                <a:lnTo>
                                  <a:pt x="29" y="484"/>
                                </a:lnTo>
                                <a:lnTo>
                                  <a:pt x="42" y="499"/>
                                </a:lnTo>
                                <a:lnTo>
                                  <a:pt x="64" y="528"/>
                                </a:lnTo>
                                <a:lnTo>
                                  <a:pt x="107" y="573"/>
                                </a:lnTo>
                                <a:lnTo>
                                  <a:pt x="144" y="609"/>
                                </a:lnTo>
                                <a:lnTo>
                                  <a:pt x="166" y="629"/>
                                </a:lnTo>
                                <a:lnTo>
                                  <a:pt x="190" y="643"/>
                                </a:lnTo>
                                <a:lnTo>
                                  <a:pt x="217" y="660"/>
                                </a:lnTo>
                                <a:lnTo>
                                  <a:pt x="255" y="681"/>
                                </a:lnTo>
                                <a:lnTo>
                                  <a:pt x="313" y="701"/>
                                </a:lnTo>
                                <a:lnTo>
                                  <a:pt x="356" y="710"/>
                                </a:lnTo>
                                <a:lnTo>
                                  <a:pt x="401" y="716"/>
                                </a:lnTo>
                                <a:lnTo>
                                  <a:pt x="460" y="718"/>
                                </a:lnTo>
                                <a:lnTo>
                                  <a:pt x="523" y="716"/>
                                </a:lnTo>
                                <a:lnTo>
                                  <a:pt x="578" y="714"/>
                                </a:lnTo>
                                <a:lnTo>
                                  <a:pt x="625" y="706"/>
                                </a:lnTo>
                                <a:lnTo>
                                  <a:pt x="667" y="697"/>
                                </a:lnTo>
                                <a:lnTo>
                                  <a:pt x="697" y="685"/>
                                </a:lnTo>
                                <a:lnTo>
                                  <a:pt x="723" y="672"/>
                                </a:lnTo>
                                <a:lnTo>
                                  <a:pt x="744" y="659"/>
                                </a:lnTo>
                                <a:lnTo>
                                  <a:pt x="761" y="647"/>
                                </a:lnTo>
                                <a:lnTo>
                                  <a:pt x="778" y="629"/>
                                </a:lnTo>
                                <a:lnTo>
                                  <a:pt x="832" y="556"/>
                                </a:lnTo>
                                <a:lnTo>
                                  <a:pt x="874" y="493"/>
                                </a:lnTo>
                                <a:lnTo>
                                  <a:pt x="890" y="461"/>
                                </a:lnTo>
                                <a:lnTo>
                                  <a:pt x="894" y="448"/>
                                </a:lnTo>
                                <a:lnTo>
                                  <a:pt x="895" y="438"/>
                                </a:lnTo>
                                <a:lnTo>
                                  <a:pt x="895" y="427"/>
                                </a:lnTo>
                                <a:lnTo>
                                  <a:pt x="887" y="414"/>
                                </a:lnTo>
                                <a:lnTo>
                                  <a:pt x="882" y="406"/>
                                </a:lnTo>
                                <a:lnTo>
                                  <a:pt x="879" y="394"/>
                                </a:lnTo>
                                <a:lnTo>
                                  <a:pt x="882" y="381"/>
                                </a:lnTo>
                                <a:lnTo>
                                  <a:pt x="887" y="372"/>
                                </a:lnTo>
                                <a:lnTo>
                                  <a:pt x="894" y="362"/>
                                </a:lnTo>
                                <a:lnTo>
                                  <a:pt x="900" y="352"/>
                                </a:lnTo>
                                <a:lnTo>
                                  <a:pt x="908" y="341"/>
                                </a:lnTo>
                                <a:lnTo>
                                  <a:pt x="913" y="330"/>
                                </a:lnTo>
                                <a:lnTo>
                                  <a:pt x="912" y="316"/>
                                </a:lnTo>
                                <a:lnTo>
                                  <a:pt x="907" y="305"/>
                                </a:lnTo>
                                <a:lnTo>
                                  <a:pt x="900" y="295"/>
                                </a:lnTo>
                                <a:lnTo>
                                  <a:pt x="894" y="286"/>
                                </a:lnTo>
                                <a:lnTo>
                                  <a:pt x="886" y="275"/>
                                </a:lnTo>
                                <a:lnTo>
                                  <a:pt x="883" y="263"/>
                                </a:lnTo>
                                <a:lnTo>
                                  <a:pt x="886" y="254"/>
                                </a:lnTo>
                                <a:lnTo>
                                  <a:pt x="895" y="240"/>
                                </a:lnTo>
                                <a:lnTo>
                                  <a:pt x="904" y="229"/>
                                </a:lnTo>
                                <a:lnTo>
                                  <a:pt x="908" y="217"/>
                                </a:lnTo>
                                <a:lnTo>
                                  <a:pt x="908" y="202"/>
                                </a:lnTo>
                                <a:lnTo>
                                  <a:pt x="903" y="187"/>
                                </a:lnTo>
                                <a:lnTo>
                                  <a:pt x="894" y="176"/>
                                </a:lnTo>
                                <a:lnTo>
                                  <a:pt x="890" y="168"/>
                                </a:lnTo>
                                <a:lnTo>
                                  <a:pt x="886" y="155"/>
                                </a:lnTo>
                                <a:lnTo>
                                  <a:pt x="887" y="141"/>
                                </a:lnTo>
                                <a:lnTo>
                                  <a:pt x="895" y="130"/>
                                </a:lnTo>
                                <a:lnTo>
                                  <a:pt x="900" y="122"/>
                                </a:lnTo>
                                <a:lnTo>
                                  <a:pt x="908" y="113"/>
                                </a:lnTo>
                                <a:lnTo>
                                  <a:pt x="912" y="101"/>
                                </a:lnTo>
                                <a:lnTo>
                                  <a:pt x="913" y="88"/>
                                </a:lnTo>
                                <a:lnTo>
                                  <a:pt x="911" y="80"/>
                                </a:lnTo>
                                <a:lnTo>
                                  <a:pt x="903" y="67"/>
                                </a:lnTo>
                                <a:lnTo>
                                  <a:pt x="895" y="56"/>
                                </a:lnTo>
                                <a:lnTo>
                                  <a:pt x="890" y="42"/>
                                </a:lnTo>
                                <a:lnTo>
                                  <a:pt x="890" y="29"/>
                                </a:lnTo>
                                <a:lnTo>
                                  <a:pt x="894" y="18"/>
                                </a:lnTo>
                                <a:lnTo>
                                  <a:pt x="891" y="0"/>
                                </a:lnTo>
                                <a:lnTo>
                                  <a:pt x="2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C080"/>
                          </a:solidFill>
                          <a:ln w="9525">
                            <a:noFill/>
                            <a:rou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9323" name="Freeform 2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6326" y="4514"/>
                            <a:ext cx="113" cy="99"/>
                          </a:xfrm>
                          <a:custGeom>
                            <a:avLst/>
                            <a:gdLst>
                              <a:gd name="T0" fmla="*/ 6 w 113"/>
                              <a:gd name="T1" fmla="*/ 0 h 99"/>
                              <a:gd name="T2" fmla="*/ 13 w 113"/>
                              <a:gd name="T3" fmla="*/ 13 h 99"/>
                              <a:gd name="T4" fmla="*/ 24 w 113"/>
                              <a:gd name="T5" fmla="*/ 26 h 99"/>
                              <a:gd name="T6" fmla="*/ 44 w 113"/>
                              <a:gd name="T7" fmla="*/ 43 h 99"/>
                              <a:gd name="T8" fmla="*/ 68 w 113"/>
                              <a:gd name="T9" fmla="*/ 57 h 99"/>
                              <a:gd name="T10" fmla="*/ 91 w 113"/>
                              <a:gd name="T11" fmla="*/ 66 h 99"/>
                              <a:gd name="T12" fmla="*/ 113 w 113"/>
                              <a:gd name="T13" fmla="*/ 72 h 99"/>
                              <a:gd name="T14" fmla="*/ 104 w 113"/>
                              <a:gd name="T15" fmla="*/ 89 h 99"/>
                              <a:gd name="T16" fmla="*/ 75 w 113"/>
                              <a:gd name="T17" fmla="*/ 85 h 99"/>
                              <a:gd name="T18" fmla="*/ 44 w 113"/>
                              <a:gd name="T19" fmla="*/ 87 h 99"/>
                              <a:gd name="T20" fmla="*/ 24 w 113"/>
                              <a:gd name="T21" fmla="*/ 99 h 99"/>
                              <a:gd name="T22" fmla="*/ 28 w 113"/>
                              <a:gd name="T23" fmla="*/ 89 h 99"/>
                              <a:gd name="T24" fmla="*/ 27 w 113"/>
                              <a:gd name="T25" fmla="*/ 78 h 99"/>
                              <a:gd name="T26" fmla="*/ 20 w 113"/>
                              <a:gd name="T27" fmla="*/ 62 h 99"/>
                              <a:gd name="T28" fmla="*/ 11 w 113"/>
                              <a:gd name="T29" fmla="*/ 49 h 99"/>
                              <a:gd name="T30" fmla="*/ 2 w 113"/>
                              <a:gd name="T31" fmla="*/ 34 h 99"/>
                              <a:gd name="T32" fmla="*/ 0 w 113"/>
                              <a:gd name="T33" fmla="*/ 17 h 99"/>
                              <a:gd name="T34" fmla="*/ 6 w 113"/>
                              <a:gd name="T35" fmla="*/ 0 h 99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w 113"/>
                              <a:gd name="T55" fmla="*/ 0 h 99"/>
                              <a:gd name="T56" fmla="*/ 113 w 113"/>
                              <a:gd name="T57" fmla="*/ 99 h 99"/>
                            </a:gdLst>
                            <a:ahLst/>
                            <a:cxnLst>
                              <a:cxn ang="T36">
                                <a:pos x="T0" y="T1"/>
                              </a:cxn>
                              <a:cxn ang="T37">
                                <a:pos x="T2" y="T3"/>
                              </a:cxn>
                              <a:cxn ang="T38">
                                <a:pos x="T4" y="T5"/>
                              </a:cxn>
                              <a:cxn ang="T39">
                                <a:pos x="T6" y="T7"/>
                              </a:cxn>
                              <a:cxn ang="T40">
                                <a:pos x="T8" y="T9"/>
                              </a:cxn>
                              <a:cxn ang="T41">
                                <a:pos x="T10" y="T11"/>
                              </a:cxn>
                              <a:cxn ang="T42">
                                <a:pos x="T12" y="T13"/>
                              </a:cxn>
                              <a:cxn ang="T43">
                                <a:pos x="T14" y="T15"/>
                              </a:cxn>
                              <a:cxn ang="T44">
                                <a:pos x="T16" y="T17"/>
                              </a:cxn>
                              <a:cxn ang="T45">
                                <a:pos x="T18" y="T19"/>
                              </a:cxn>
                              <a:cxn ang="T46">
                                <a:pos x="T20" y="T21"/>
                              </a:cxn>
                              <a:cxn ang="T47">
                                <a:pos x="T22" y="T23"/>
                              </a:cxn>
                              <a:cxn ang="T48">
                                <a:pos x="T24" y="T25"/>
                              </a:cxn>
                              <a:cxn ang="T49">
                                <a:pos x="T26" y="T27"/>
                              </a:cxn>
                              <a:cxn ang="T50">
                                <a:pos x="T28" y="T29"/>
                              </a:cxn>
                              <a:cxn ang="T51">
                                <a:pos x="T30" y="T31"/>
                              </a:cxn>
                              <a:cxn ang="T52">
                                <a:pos x="T32" y="T33"/>
                              </a:cxn>
                              <a:cxn ang="T53">
                                <a:pos x="T34" y="T35"/>
                              </a:cxn>
                            </a:cxnLst>
                            <a:rect l="T54" t="T55" r="T56" b="T57"/>
                            <a:pathLst>
                              <a:path w="113" h="99">
                                <a:moveTo>
                                  <a:pt x="6" y="0"/>
                                </a:moveTo>
                                <a:lnTo>
                                  <a:pt x="13" y="13"/>
                                </a:lnTo>
                                <a:lnTo>
                                  <a:pt x="24" y="26"/>
                                </a:lnTo>
                                <a:lnTo>
                                  <a:pt x="44" y="43"/>
                                </a:lnTo>
                                <a:lnTo>
                                  <a:pt x="68" y="57"/>
                                </a:lnTo>
                                <a:lnTo>
                                  <a:pt x="91" y="66"/>
                                </a:lnTo>
                                <a:lnTo>
                                  <a:pt x="113" y="72"/>
                                </a:lnTo>
                                <a:lnTo>
                                  <a:pt x="104" y="89"/>
                                </a:lnTo>
                                <a:lnTo>
                                  <a:pt x="75" y="85"/>
                                </a:lnTo>
                                <a:lnTo>
                                  <a:pt x="44" y="87"/>
                                </a:lnTo>
                                <a:lnTo>
                                  <a:pt x="24" y="99"/>
                                </a:lnTo>
                                <a:lnTo>
                                  <a:pt x="28" y="89"/>
                                </a:lnTo>
                                <a:lnTo>
                                  <a:pt x="27" y="78"/>
                                </a:lnTo>
                                <a:lnTo>
                                  <a:pt x="20" y="62"/>
                                </a:lnTo>
                                <a:lnTo>
                                  <a:pt x="11" y="49"/>
                                </a:lnTo>
                                <a:lnTo>
                                  <a:pt x="2" y="34"/>
                                </a:lnTo>
                                <a:lnTo>
                                  <a:pt x="0" y="17"/>
                                </a:lnTo>
                                <a:lnTo>
                                  <a:pt x="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 w="9525">
                            <a:noFill/>
                            <a:rou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9324" name="Freeform 2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6328" y="4637"/>
                            <a:ext cx="149" cy="84"/>
                          </a:xfrm>
                          <a:custGeom>
                            <a:avLst/>
                            <a:gdLst>
                              <a:gd name="T0" fmla="*/ 0 w 149"/>
                              <a:gd name="T1" fmla="*/ 10 h 84"/>
                              <a:gd name="T2" fmla="*/ 4 w 149"/>
                              <a:gd name="T3" fmla="*/ 0 h 84"/>
                              <a:gd name="T4" fmla="*/ 9 w 149"/>
                              <a:gd name="T5" fmla="*/ 10 h 84"/>
                              <a:gd name="T6" fmla="*/ 21 w 149"/>
                              <a:gd name="T7" fmla="*/ 15 h 84"/>
                              <a:gd name="T8" fmla="*/ 42 w 149"/>
                              <a:gd name="T9" fmla="*/ 25 h 84"/>
                              <a:gd name="T10" fmla="*/ 64 w 149"/>
                              <a:gd name="T11" fmla="*/ 31 h 84"/>
                              <a:gd name="T12" fmla="*/ 98 w 149"/>
                              <a:gd name="T13" fmla="*/ 38 h 84"/>
                              <a:gd name="T14" fmla="*/ 137 w 149"/>
                              <a:gd name="T15" fmla="*/ 44 h 84"/>
                              <a:gd name="T16" fmla="*/ 149 w 149"/>
                              <a:gd name="T17" fmla="*/ 80 h 84"/>
                              <a:gd name="T18" fmla="*/ 106 w 149"/>
                              <a:gd name="T19" fmla="*/ 69 h 84"/>
                              <a:gd name="T20" fmla="*/ 72 w 149"/>
                              <a:gd name="T21" fmla="*/ 65 h 84"/>
                              <a:gd name="T22" fmla="*/ 45 w 149"/>
                              <a:gd name="T23" fmla="*/ 71 h 84"/>
                              <a:gd name="T24" fmla="*/ 25 w 149"/>
                              <a:gd name="T25" fmla="*/ 84 h 84"/>
                              <a:gd name="T26" fmla="*/ 25 w 149"/>
                              <a:gd name="T27" fmla="*/ 73 h 84"/>
                              <a:gd name="T28" fmla="*/ 25 w 149"/>
                              <a:gd name="T29" fmla="*/ 63 h 84"/>
                              <a:gd name="T30" fmla="*/ 21 w 149"/>
                              <a:gd name="T31" fmla="*/ 52 h 84"/>
                              <a:gd name="T32" fmla="*/ 9 w 149"/>
                              <a:gd name="T33" fmla="*/ 36 h 84"/>
                              <a:gd name="T34" fmla="*/ 0 w 149"/>
                              <a:gd name="T35" fmla="*/ 23 h 84"/>
                              <a:gd name="T36" fmla="*/ 0 w 149"/>
                              <a:gd name="T37" fmla="*/ 10 h 84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w 149"/>
                              <a:gd name="T58" fmla="*/ 0 h 84"/>
                              <a:gd name="T59" fmla="*/ 149 w 149"/>
                              <a:gd name="T60" fmla="*/ 84 h 84"/>
                            </a:gdLst>
                            <a:ahLst/>
                            <a:cxnLst>
                              <a:cxn ang="T38">
                                <a:pos x="T0" y="T1"/>
                              </a:cxn>
                              <a:cxn ang="T39">
                                <a:pos x="T2" y="T3"/>
                              </a:cxn>
                              <a:cxn ang="T40">
                                <a:pos x="T4" y="T5"/>
                              </a:cxn>
                              <a:cxn ang="T41">
                                <a:pos x="T6" y="T7"/>
                              </a:cxn>
                              <a:cxn ang="T42">
                                <a:pos x="T8" y="T9"/>
                              </a:cxn>
                              <a:cxn ang="T43">
                                <a:pos x="T10" y="T11"/>
                              </a:cxn>
                              <a:cxn ang="T44">
                                <a:pos x="T12" y="T13"/>
                              </a:cxn>
                              <a:cxn ang="T45">
                                <a:pos x="T14" y="T15"/>
                              </a:cxn>
                              <a:cxn ang="T46">
                                <a:pos x="T16" y="T17"/>
                              </a:cxn>
                              <a:cxn ang="T47">
                                <a:pos x="T18" y="T19"/>
                              </a:cxn>
                              <a:cxn ang="T48">
                                <a:pos x="T20" y="T21"/>
                              </a:cxn>
                              <a:cxn ang="T49">
                                <a:pos x="T22" y="T23"/>
                              </a:cxn>
                              <a:cxn ang="T50">
                                <a:pos x="T24" y="T25"/>
                              </a:cxn>
                              <a:cxn ang="T51">
                                <a:pos x="T26" y="T27"/>
                              </a:cxn>
                              <a:cxn ang="T52">
                                <a:pos x="T28" y="T29"/>
                              </a:cxn>
                              <a:cxn ang="T53">
                                <a:pos x="T30" y="T31"/>
                              </a:cxn>
                              <a:cxn ang="T54">
                                <a:pos x="T32" y="T33"/>
                              </a:cxn>
                              <a:cxn ang="T55">
                                <a:pos x="T34" y="T35"/>
                              </a:cxn>
                              <a:cxn ang="T56">
                                <a:pos x="T36" y="T37"/>
                              </a:cxn>
                            </a:cxnLst>
                            <a:rect l="T57" t="T58" r="T59" b="T60"/>
                            <a:pathLst>
                              <a:path w="149" h="84">
                                <a:moveTo>
                                  <a:pt x="0" y="10"/>
                                </a:moveTo>
                                <a:lnTo>
                                  <a:pt x="4" y="0"/>
                                </a:lnTo>
                                <a:lnTo>
                                  <a:pt x="9" y="10"/>
                                </a:lnTo>
                                <a:lnTo>
                                  <a:pt x="21" y="15"/>
                                </a:lnTo>
                                <a:lnTo>
                                  <a:pt x="42" y="25"/>
                                </a:lnTo>
                                <a:lnTo>
                                  <a:pt x="64" y="31"/>
                                </a:lnTo>
                                <a:lnTo>
                                  <a:pt x="98" y="38"/>
                                </a:lnTo>
                                <a:lnTo>
                                  <a:pt x="137" y="44"/>
                                </a:lnTo>
                                <a:lnTo>
                                  <a:pt x="149" y="80"/>
                                </a:lnTo>
                                <a:lnTo>
                                  <a:pt x="106" y="69"/>
                                </a:lnTo>
                                <a:lnTo>
                                  <a:pt x="72" y="65"/>
                                </a:lnTo>
                                <a:lnTo>
                                  <a:pt x="45" y="71"/>
                                </a:lnTo>
                                <a:lnTo>
                                  <a:pt x="25" y="84"/>
                                </a:lnTo>
                                <a:lnTo>
                                  <a:pt x="25" y="73"/>
                                </a:lnTo>
                                <a:lnTo>
                                  <a:pt x="25" y="63"/>
                                </a:lnTo>
                                <a:lnTo>
                                  <a:pt x="21" y="52"/>
                                </a:lnTo>
                                <a:lnTo>
                                  <a:pt x="9" y="36"/>
                                </a:lnTo>
                                <a:lnTo>
                                  <a:pt x="0" y="23"/>
                                </a:lnTo>
                                <a:lnTo>
                                  <a:pt x="0" y="1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 w="9525">
                            <a:noFill/>
                            <a:rou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9325" name="Freeform 2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6322" y="4742"/>
                            <a:ext cx="175" cy="104"/>
                          </a:xfrm>
                          <a:custGeom>
                            <a:avLst/>
                            <a:gdLst>
                              <a:gd name="T0" fmla="*/ 2 w 175"/>
                              <a:gd name="T1" fmla="*/ 13 h 104"/>
                              <a:gd name="T2" fmla="*/ 10 w 175"/>
                              <a:gd name="T3" fmla="*/ 0 h 104"/>
                              <a:gd name="T4" fmla="*/ 21 w 175"/>
                              <a:gd name="T5" fmla="*/ 17 h 104"/>
                              <a:gd name="T6" fmla="*/ 32 w 175"/>
                              <a:gd name="T7" fmla="*/ 25 h 104"/>
                              <a:gd name="T8" fmla="*/ 45 w 175"/>
                              <a:gd name="T9" fmla="*/ 34 h 104"/>
                              <a:gd name="T10" fmla="*/ 69 w 175"/>
                              <a:gd name="T11" fmla="*/ 42 h 104"/>
                              <a:gd name="T12" fmla="*/ 96 w 175"/>
                              <a:gd name="T13" fmla="*/ 49 h 104"/>
                              <a:gd name="T14" fmla="*/ 126 w 175"/>
                              <a:gd name="T15" fmla="*/ 59 h 104"/>
                              <a:gd name="T16" fmla="*/ 167 w 175"/>
                              <a:gd name="T17" fmla="*/ 72 h 104"/>
                              <a:gd name="T18" fmla="*/ 175 w 175"/>
                              <a:gd name="T19" fmla="*/ 104 h 104"/>
                              <a:gd name="T20" fmla="*/ 133 w 175"/>
                              <a:gd name="T21" fmla="*/ 87 h 104"/>
                              <a:gd name="T22" fmla="*/ 103 w 175"/>
                              <a:gd name="T23" fmla="*/ 76 h 104"/>
                              <a:gd name="T24" fmla="*/ 78 w 175"/>
                              <a:gd name="T25" fmla="*/ 72 h 104"/>
                              <a:gd name="T26" fmla="*/ 58 w 175"/>
                              <a:gd name="T27" fmla="*/ 72 h 104"/>
                              <a:gd name="T28" fmla="*/ 48 w 175"/>
                              <a:gd name="T29" fmla="*/ 80 h 104"/>
                              <a:gd name="T30" fmla="*/ 36 w 175"/>
                              <a:gd name="T31" fmla="*/ 91 h 104"/>
                              <a:gd name="T32" fmla="*/ 34 w 175"/>
                              <a:gd name="T33" fmla="*/ 78 h 104"/>
                              <a:gd name="T34" fmla="*/ 21 w 175"/>
                              <a:gd name="T35" fmla="*/ 59 h 104"/>
                              <a:gd name="T36" fmla="*/ 10 w 175"/>
                              <a:gd name="T37" fmla="*/ 45 h 104"/>
                              <a:gd name="T38" fmla="*/ 0 w 175"/>
                              <a:gd name="T39" fmla="*/ 31 h 104"/>
                              <a:gd name="T40" fmla="*/ 2 w 175"/>
                              <a:gd name="T41" fmla="*/ 13 h 104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w 175"/>
                              <a:gd name="T64" fmla="*/ 0 h 104"/>
                              <a:gd name="T65" fmla="*/ 175 w 175"/>
                              <a:gd name="T66" fmla="*/ 104 h 104"/>
                            </a:gdLst>
                            <a:ahLst/>
                            <a:cxnLst>
                              <a:cxn ang="T42">
                                <a:pos x="T0" y="T1"/>
                              </a:cxn>
                              <a:cxn ang="T43">
                                <a:pos x="T2" y="T3"/>
                              </a:cxn>
                              <a:cxn ang="T44">
                                <a:pos x="T4" y="T5"/>
                              </a:cxn>
                              <a:cxn ang="T45">
                                <a:pos x="T6" y="T7"/>
                              </a:cxn>
                              <a:cxn ang="T46">
                                <a:pos x="T8" y="T9"/>
                              </a:cxn>
                              <a:cxn ang="T47">
                                <a:pos x="T10" y="T11"/>
                              </a:cxn>
                              <a:cxn ang="T48">
                                <a:pos x="T12" y="T13"/>
                              </a:cxn>
                              <a:cxn ang="T49">
                                <a:pos x="T14" y="T15"/>
                              </a:cxn>
                              <a:cxn ang="T50">
                                <a:pos x="T16" y="T17"/>
                              </a:cxn>
                              <a:cxn ang="T51">
                                <a:pos x="T18" y="T19"/>
                              </a:cxn>
                              <a:cxn ang="T52">
                                <a:pos x="T20" y="T21"/>
                              </a:cxn>
                              <a:cxn ang="T53">
                                <a:pos x="T22" y="T23"/>
                              </a:cxn>
                              <a:cxn ang="T54">
                                <a:pos x="T24" y="T25"/>
                              </a:cxn>
                              <a:cxn ang="T55">
                                <a:pos x="T26" y="T27"/>
                              </a:cxn>
                              <a:cxn ang="T56">
                                <a:pos x="T28" y="T29"/>
                              </a:cxn>
                              <a:cxn ang="T57">
                                <a:pos x="T30" y="T31"/>
                              </a:cxn>
                              <a:cxn ang="T58">
                                <a:pos x="T32" y="T33"/>
                              </a:cxn>
                              <a:cxn ang="T59">
                                <a:pos x="T34" y="T35"/>
                              </a:cxn>
                              <a:cxn ang="T60">
                                <a:pos x="T36" y="T37"/>
                              </a:cxn>
                              <a:cxn ang="T61">
                                <a:pos x="T38" y="T39"/>
                              </a:cxn>
                              <a:cxn ang="T62">
                                <a:pos x="T40" y="T41"/>
                              </a:cxn>
                            </a:cxnLst>
                            <a:rect l="T63" t="T64" r="T65" b="T66"/>
                            <a:pathLst>
                              <a:path w="175" h="104">
                                <a:moveTo>
                                  <a:pt x="2" y="13"/>
                                </a:moveTo>
                                <a:lnTo>
                                  <a:pt x="10" y="0"/>
                                </a:lnTo>
                                <a:lnTo>
                                  <a:pt x="21" y="17"/>
                                </a:lnTo>
                                <a:lnTo>
                                  <a:pt x="32" y="25"/>
                                </a:lnTo>
                                <a:lnTo>
                                  <a:pt x="45" y="34"/>
                                </a:lnTo>
                                <a:lnTo>
                                  <a:pt x="69" y="42"/>
                                </a:lnTo>
                                <a:lnTo>
                                  <a:pt x="96" y="49"/>
                                </a:lnTo>
                                <a:lnTo>
                                  <a:pt x="126" y="59"/>
                                </a:lnTo>
                                <a:lnTo>
                                  <a:pt x="167" y="72"/>
                                </a:lnTo>
                                <a:lnTo>
                                  <a:pt x="175" y="104"/>
                                </a:lnTo>
                                <a:lnTo>
                                  <a:pt x="133" y="87"/>
                                </a:lnTo>
                                <a:lnTo>
                                  <a:pt x="103" y="76"/>
                                </a:lnTo>
                                <a:lnTo>
                                  <a:pt x="78" y="72"/>
                                </a:lnTo>
                                <a:lnTo>
                                  <a:pt x="58" y="72"/>
                                </a:lnTo>
                                <a:lnTo>
                                  <a:pt x="48" y="80"/>
                                </a:lnTo>
                                <a:lnTo>
                                  <a:pt x="36" y="91"/>
                                </a:lnTo>
                                <a:lnTo>
                                  <a:pt x="34" y="78"/>
                                </a:lnTo>
                                <a:lnTo>
                                  <a:pt x="21" y="59"/>
                                </a:lnTo>
                                <a:lnTo>
                                  <a:pt x="10" y="45"/>
                                </a:lnTo>
                                <a:lnTo>
                                  <a:pt x="0" y="31"/>
                                </a:lnTo>
                                <a:lnTo>
                                  <a:pt x="2" y="1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 w="9525">
                            <a:noFill/>
                            <a:rou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9326" name="Freeform 2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6341" y="4856"/>
                            <a:ext cx="208" cy="230"/>
                          </a:xfrm>
                          <a:custGeom>
                            <a:avLst/>
                            <a:gdLst>
                              <a:gd name="T0" fmla="*/ 2 w 208"/>
                              <a:gd name="T1" fmla="*/ 35 h 230"/>
                              <a:gd name="T2" fmla="*/ 0 w 208"/>
                              <a:gd name="T3" fmla="*/ 21 h 230"/>
                              <a:gd name="T4" fmla="*/ 0 w 208"/>
                              <a:gd name="T5" fmla="*/ 11 h 230"/>
                              <a:gd name="T6" fmla="*/ 8 w 208"/>
                              <a:gd name="T7" fmla="*/ 0 h 230"/>
                              <a:gd name="T8" fmla="*/ 22 w 208"/>
                              <a:gd name="T9" fmla="*/ 17 h 230"/>
                              <a:gd name="T10" fmla="*/ 47 w 208"/>
                              <a:gd name="T11" fmla="*/ 32 h 230"/>
                              <a:gd name="T12" fmla="*/ 72 w 208"/>
                              <a:gd name="T13" fmla="*/ 44 h 230"/>
                              <a:gd name="T14" fmla="*/ 106 w 208"/>
                              <a:gd name="T15" fmla="*/ 55 h 230"/>
                              <a:gd name="T16" fmla="*/ 156 w 208"/>
                              <a:gd name="T17" fmla="*/ 65 h 230"/>
                              <a:gd name="T18" fmla="*/ 166 w 208"/>
                              <a:gd name="T19" fmla="*/ 91 h 230"/>
                              <a:gd name="T20" fmla="*/ 140 w 208"/>
                              <a:gd name="T21" fmla="*/ 84 h 230"/>
                              <a:gd name="T22" fmla="*/ 114 w 208"/>
                              <a:gd name="T23" fmla="*/ 80 h 230"/>
                              <a:gd name="T24" fmla="*/ 101 w 208"/>
                              <a:gd name="T25" fmla="*/ 82 h 230"/>
                              <a:gd name="T26" fmla="*/ 97 w 208"/>
                              <a:gd name="T27" fmla="*/ 95 h 230"/>
                              <a:gd name="T28" fmla="*/ 105 w 208"/>
                              <a:gd name="T29" fmla="*/ 112 h 230"/>
                              <a:gd name="T30" fmla="*/ 115 w 208"/>
                              <a:gd name="T31" fmla="*/ 128 h 230"/>
                              <a:gd name="T32" fmla="*/ 136 w 208"/>
                              <a:gd name="T33" fmla="*/ 153 h 230"/>
                              <a:gd name="T34" fmla="*/ 166 w 208"/>
                              <a:gd name="T35" fmla="*/ 179 h 230"/>
                              <a:gd name="T36" fmla="*/ 208 w 208"/>
                              <a:gd name="T37" fmla="*/ 209 h 230"/>
                              <a:gd name="T38" fmla="*/ 208 w 208"/>
                              <a:gd name="T39" fmla="*/ 230 h 230"/>
                              <a:gd name="T40" fmla="*/ 190 w 208"/>
                              <a:gd name="T41" fmla="*/ 219 h 230"/>
                              <a:gd name="T42" fmla="*/ 166 w 208"/>
                              <a:gd name="T43" fmla="*/ 205 h 230"/>
                              <a:gd name="T44" fmla="*/ 132 w 208"/>
                              <a:gd name="T45" fmla="*/ 179 h 230"/>
                              <a:gd name="T46" fmla="*/ 105 w 208"/>
                              <a:gd name="T47" fmla="*/ 150 h 230"/>
                              <a:gd name="T48" fmla="*/ 80 w 208"/>
                              <a:gd name="T49" fmla="*/ 128 h 230"/>
                              <a:gd name="T50" fmla="*/ 56 w 208"/>
                              <a:gd name="T51" fmla="*/ 101 h 230"/>
                              <a:gd name="T52" fmla="*/ 36 w 208"/>
                              <a:gd name="T53" fmla="*/ 78 h 230"/>
                              <a:gd name="T54" fmla="*/ 15 w 208"/>
                              <a:gd name="T55" fmla="*/ 57 h 230"/>
                              <a:gd name="T56" fmla="*/ 2 w 208"/>
                              <a:gd name="T57" fmla="*/ 35 h 230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w 208"/>
                              <a:gd name="T88" fmla="*/ 0 h 230"/>
                              <a:gd name="T89" fmla="*/ 208 w 208"/>
                              <a:gd name="T90" fmla="*/ 230 h 230"/>
                            </a:gdLst>
                            <a:ahLst/>
                            <a:cxnLst>
                              <a:cxn ang="T58">
                                <a:pos x="T0" y="T1"/>
                              </a:cxn>
                              <a:cxn ang="T59">
                                <a:pos x="T2" y="T3"/>
                              </a:cxn>
                              <a:cxn ang="T60">
                                <a:pos x="T4" y="T5"/>
                              </a:cxn>
                              <a:cxn ang="T61">
                                <a:pos x="T6" y="T7"/>
                              </a:cxn>
                              <a:cxn ang="T62">
                                <a:pos x="T8" y="T9"/>
                              </a:cxn>
                              <a:cxn ang="T63">
                                <a:pos x="T10" y="T11"/>
                              </a:cxn>
                              <a:cxn ang="T64">
                                <a:pos x="T12" y="T13"/>
                              </a:cxn>
                              <a:cxn ang="T65">
                                <a:pos x="T14" y="T15"/>
                              </a:cxn>
                              <a:cxn ang="T66">
                                <a:pos x="T16" y="T17"/>
                              </a:cxn>
                              <a:cxn ang="T67">
                                <a:pos x="T18" y="T19"/>
                              </a:cxn>
                              <a:cxn ang="T68">
                                <a:pos x="T20" y="T21"/>
                              </a:cxn>
                              <a:cxn ang="T69">
                                <a:pos x="T22" y="T23"/>
                              </a:cxn>
                              <a:cxn ang="T70">
                                <a:pos x="T24" y="T25"/>
                              </a:cxn>
                              <a:cxn ang="T71">
                                <a:pos x="T26" y="T27"/>
                              </a:cxn>
                              <a:cxn ang="T72">
                                <a:pos x="T28" y="T29"/>
                              </a:cxn>
                              <a:cxn ang="T73">
                                <a:pos x="T30" y="T31"/>
                              </a:cxn>
                              <a:cxn ang="T74">
                                <a:pos x="T32" y="T33"/>
                              </a:cxn>
                              <a:cxn ang="T75">
                                <a:pos x="T34" y="T35"/>
                              </a:cxn>
                              <a:cxn ang="T76">
                                <a:pos x="T36" y="T37"/>
                              </a:cxn>
                              <a:cxn ang="T77">
                                <a:pos x="T38" y="T39"/>
                              </a:cxn>
                              <a:cxn ang="T78">
                                <a:pos x="T40" y="T41"/>
                              </a:cxn>
                              <a:cxn ang="T79">
                                <a:pos x="T42" y="T43"/>
                              </a:cxn>
                              <a:cxn ang="T80">
                                <a:pos x="T44" y="T45"/>
                              </a:cxn>
                              <a:cxn ang="T81">
                                <a:pos x="T46" y="T47"/>
                              </a:cxn>
                              <a:cxn ang="T82">
                                <a:pos x="T48" y="T49"/>
                              </a:cxn>
                              <a:cxn ang="T83">
                                <a:pos x="T50" y="T51"/>
                              </a:cxn>
                              <a:cxn ang="T84">
                                <a:pos x="T52" y="T53"/>
                              </a:cxn>
                              <a:cxn ang="T85">
                                <a:pos x="T54" y="T55"/>
                              </a:cxn>
                              <a:cxn ang="T86">
                                <a:pos x="T56" y="T57"/>
                              </a:cxn>
                            </a:cxnLst>
                            <a:rect l="T87" t="T88" r="T89" b="T90"/>
                            <a:pathLst>
                              <a:path w="208" h="230">
                                <a:moveTo>
                                  <a:pt x="2" y="35"/>
                                </a:moveTo>
                                <a:lnTo>
                                  <a:pt x="0" y="21"/>
                                </a:lnTo>
                                <a:lnTo>
                                  <a:pt x="0" y="11"/>
                                </a:lnTo>
                                <a:lnTo>
                                  <a:pt x="8" y="0"/>
                                </a:lnTo>
                                <a:lnTo>
                                  <a:pt x="22" y="17"/>
                                </a:lnTo>
                                <a:lnTo>
                                  <a:pt x="47" y="32"/>
                                </a:lnTo>
                                <a:lnTo>
                                  <a:pt x="72" y="44"/>
                                </a:lnTo>
                                <a:lnTo>
                                  <a:pt x="106" y="55"/>
                                </a:lnTo>
                                <a:lnTo>
                                  <a:pt x="156" y="65"/>
                                </a:lnTo>
                                <a:lnTo>
                                  <a:pt x="166" y="91"/>
                                </a:lnTo>
                                <a:lnTo>
                                  <a:pt x="140" y="84"/>
                                </a:lnTo>
                                <a:lnTo>
                                  <a:pt x="114" y="80"/>
                                </a:lnTo>
                                <a:lnTo>
                                  <a:pt x="101" y="82"/>
                                </a:lnTo>
                                <a:lnTo>
                                  <a:pt x="97" y="95"/>
                                </a:lnTo>
                                <a:lnTo>
                                  <a:pt x="105" y="112"/>
                                </a:lnTo>
                                <a:lnTo>
                                  <a:pt x="115" y="128"/>
                                </a:lnTo>
                                <a:lnTo>
                                  <a:pt x="136" y="153"/>
                                </a:lnTo>
                                <a:lnTo>
                                  <a:pt x="166" y="179"/>
                                </a:lnTo>
                                <a:lnTo>
                                  <a:pt x="208" y="209"/>
                                </a:lnTo>
                                <a:lnTo>
                                  <a:pt x="208" y="230"/>
                                </a:lnTo>
                                <a:lnTo>
                                  <a:pt x="190" y="219"/>
                                </a:lnTo>
                                <a:lnTo>
                                  <a:pt x="166" y="205"/>
                                </a:lnTo>
                                <a:lnTo>
                                  <a:pt x="132" y="179"/>
                                </a:lnTo>
                                <a:lnTo>
                                  <a:pt x="105" y="150"/>
                                </a:lnTo>
                                <a:lnTo>
                                  <a:pt x="80" y="128"/>
                                </a:lnTo>
                                <a:lnTo>
                                  <a:pt x="56" y="101"/>
                                </a:lnTo>
                                <a:lnTo>
                                  <a:pt x="36" y="78"/>
                                </a:lnTo>
                                <a:lnTo>
                                  <a:pt x="15" y="57"/>
                                </a:lnTo>
                                <a:lnTo>
                                  <a:pt x="2" y="3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 w="9525">
                            <a:noFill/>
                            <a:rou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9327" name="Freeform 2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6345" y="4443"/>
                            <a:ext cx="86" cy="69"/>
                          </a:xfrm>
                          <a:custGeom>
                            <a:avLst/>
                            <a:gdLst>
                              <a:gd name="T0" fmla="*/ 0 w 86"/>
                              <a:gd name="T1" fmla="*/ 0 h 69"/>
                              <a:gd name="T2" fmla="*/ 11 w 86"/>
                              <a:gd name="T3" fmla="*/ 10 h 69"/>
                              <a:gd name="T4" fmla="*/ 25 w 86"/>
                              <a:gd name="T5" fmla="*/ 21 h 69"/>
                              <a:gd name="T6" fmla="*/ 42 w 86"/>
                              <a:gd name="T7" fmla="*/ 33 h 69"/>
                              <a:gd name="T8" fmla="*/ 60 w 86"/>
                              <a:gd name="T9" fmla="*/ 44 h 69"/>
                              <a:gd name="T10" fmla="*/ 77 w 86"/>
                              <a:gd name="T11" fmla="*/ 54 h 69"/>
                              <a:gd name="T12" fmla="*/ 86 w 86"/>
                              <a:gd name="T13" fmla="*/ 61 h 69"/>
                              <a:gd name="T14" fmla="*/ 65 w 86"/>
                              <a:gd name="T15" fmla="*/ 69 h 69"/>
                              <a:gd name="T16" fmla="*/ 42 w 86"/>
                              <a:gd name="T17" fmla="*/ 61 h 69"/>
                              <a:gd name="T18" fmla="*/ 18 w 86"/>
                              <a:gd name="T19" fmla="*/ 52 h 69"/>
                              <a:gd name="T20" fmla="*/ 0 w 86"/>
                              <a:gd name="T21" fmla="*/ 42 h 69"/>
                              <a:gd name="T22" fmla="*/ 1 w 86"/>
                              <a:gd name="T23" fmla="*/ 33 h 69"/>
                              <a:gd name="T24" fmla="*/ 4 w 86"/>
                              <a:gd name="T25" fmla="*/ 17 h 69"/>
                              <a:gd name="T26" fmla="*/ 0 w 86"/>
                              <a:gd name="T27" fmla="*/ 0 h 69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w 86"/>
                              <a:gd name="T43" fmla="*/ 0 h 69"/>
                              <a:gd name="T44" fmla="*/ 86 w 86"/>
                              <a:gd name="T45" fmla="*/ 69 h 69"/>
                            </a:gdLst>
                            <a:ahLst/>
                            <a:cxnLst>
                              <a:cxn ang="T28">
                                <a:pos x="T0" y="T1"/>
                              </a:cxn>
                              <a:cxn ang="T29">
                                <a:pos x="T2" y="T3"/>
                              </a:cxn>
                              <a:cxn ang="T30">
                                <a:pos x="T4" y="T5"/>
                              </a:cxn>
                              <a:cxn ang="T31">
                                <a:pos x="T6" y="T7"/>
                              </a:cxn>
                              <a:cxn ang="T32">
                                <a:pos x="T8" y="T9"/>
                              </a:cxn>
                              <a:cxn ang="T33">
                                <a:pos x="T10" y="T11"/>
                              </a:cxn>
                              <a:cxn ang="T34">
                                <a:pos x="T12" y="T13"/>
                              </a:cxn>
                              <a:cxn ang="T35">
                                <a:pos x="T14" y="T15"/>
                              </a:cxn>
                              <a:cxn ang="T36">
                                <a:pos x="T16" y="T17"/>
                              </a:cxn>
                              <a:cxn ang="T37">
                                <a:pos x="T18" y="T19"/>
                              </a:cxn>
                              <a:cxn ang="T38">
                                <a:pos x="T20" y="T21"/>
                              </a:cxn>
                              <a:cxn ang="T39">
                                <a:pos x="T22" y="T23"/>
                              </a:cxn>
                              <a:cxn ang="T40">
                                <a:pos x="T24" y="T25"/>
                              </a:cxn>
                              <a:cxn ang="T41">
                                <a:pos x="T26" y="T27"/>
                              </a:cxn>
                            </a:cxnLst>
                            <a:rect l="T42" t="T43" r="T44" b="T45"/>
                            <a:pathLst>
                              <a:path w="86" h="69">
                                <a:moveTo>
                                  <a:pt x="0" y="0"/>
                                </a:moveTo>
                                <a:lnTo>
                                  <a:pt x="11" y="10"/>
                                </a:lnTo>
                                <a:lnTo>
                                  <a:pt x="25" y="21"/>
                                </a:lnTo>
                                <a:lnTo>
                                  <a:pt x="42" y="33"/>
                                </a:lnTo>
                                <a:lnTo>
                                  <a:pt x="60" y="44"/>
                                </a:lnTo>
                                <a:lnTo>
                                  <a:pt x="77" y="54"/>
                                </a:lnTo>
                                <a:lnTo>
                                  <a:pt x="86" y="61"/>
                                </a:lnTo>
                                <a:lnTo>
                                  <a:pt x="65" y="69"/>
                                </a:lnTo>
                                <a:lnTo>
                                  <a:pt x="42" y="61"/>
                                </a:lnTo>
                                <a:lnTo>
                                  <a:pt x="18" y="52"/>
                                </a:lnTo>
                                <a:lnTo>
                                  <a:pt x="0" y="42"/>
                                </a:lnTo>
                                <a:lnTo>
                                  <a:pt x="1" y="33"/>
                                </a:lnTo>
                                <a:lnTo>
                                  <a:pt x="4" y="17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 w="9525">
                            <a:noFill/>
                            <a:rou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9328" name="Freeform 2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6501" y="4426"/>
                            <a:ext cx="732" cy="689"/>
                          </a:xfrm>
                          <a:custGeom>
                            <a:avLst/>
                            <a:gdLst>
                              <a:gd name="T0" fmla="*/ 348 w 732"/>
                              <a:gd name="T1" fmla="*/ 158 h 689"/>
                              <a:gd name="T2" fmla="*/ 292 w 732"/>
                              <a:gd name="T3" fmla="*/ 181 h 689"/>
                              <a:gd name="T4" fmla="*/ 175 w 732"/>
                              <a:gd name="T5" fmla="*/ 200 h 689"/>
                              <a:gd name="T6" fmla="*/ 0 w 732"/>
                              <a:gd name="T7" fmla="*/ 209 h 689"/>
                              <a:gd name="T8" fmla="*/ 205 w 732"/>
                              <a:gd name="T9" fmla="*/ 244 h 689"/>
                              <a:gd name="T10" fmla="*/ 435 w 732"/>
                              <a:gd name="T11" fmla="*/ 225 h 689"/>
                              <a:gd name="T12" fmla="*/ 597 w 732"/>
                              <a:gd name="T13" fmla="*/ 177 h 689"/>
                              <a:gd name="T14" fmla="*/ 648 w 732"/>
                              <a:gd name="T15" fmla="*/ 169 h 689"/>
                              <a:gd name="T16" fmla="*/ 625 w 732"/>
                              <a:gd name="T17" fmla="*/ 208 h 689"/>
                              <a:gd name="T18" fmla="*/ 510 w 732"/>
                              <a:gd name="T19" fmla="*/ 263 h 689"/>
                              <a:gd name="T20" fmla="*/ 304 w 732"/>
                              <a:gd name="T21" fmla="*/ 308 h 689"/>
                              <a:gd name="T22" fmla="*/ 177 w 732"/>
                              <a:gd name="T23" fmla="*/ 352 h 689"/>
                              <a:gd name="T24" fmla="*/ 411 w 732"/>
                              <a:gd name="T25" fmla="*/ 347 h 689"/>
                              <a:gd name="T26" fmla="*/ 567 w 732"/>
                              <a:gd name="T27" fmla="*/ 308 h 689"/>
                              <a:gd name="T28" fmla="*/ 659 w 732"/>
                              <a:gd name="T29" fmla="*/ 276 h 689"/>
                              <a:gd name="T30" fmla="*/ 661 w 732"/>
                              <a:gd name="T31" fmla="*/ 299 h 689"/>
                              <a:gd name="T32" fmla="*/ 584 w 732"/>
                              <a:gd name="T33" fmla="*/ 354 h 689"/>
                              <a:gd name="T34" fmla="*/ 439 w 732"/>
                              <a:gd name="T35" fmla="*/ 407 h 689"/>
                              <a:gd name="T36" fmla="*/ 237 w 732"/>
                              <a:gd name="T37" fmla="*/ 444 h 689"/>
                              <a:gd name="T38" fmla="*/ 305 w 732"/>
                              <a:gd name="T39" fmla="*/ 466 h 689"/>
                              <a:gd name="T40" fmla="*/ 482 w 732"/>
                              <a:gd name="T41" fmla="*/ 458 h 689"/>
                              <a:gd name="T42" fmla="*/ 629 w 732"/>
                              <a:gd name="T43" fmla="*/ 413 h 689"/>
                              <a:gd name="T44" fmla="*/ 642 w 732"/>
                              <a:gd name="T45" fmla="*/ 430 h 689"/>
                              <a:gd name="T46" fmla="*/ 599 w 732"/>
                              <a:gd name="T47" fmla="*/ 474 h 689"/>
                              <a:gd name="T48" fmla="*/ 489 w 732"/>
                              <a:gd name="T49" fmla="*/ 521 h 689"/>
                              <a:gd name="T50" fmla="*/ 360 w 732"/>
                              <a:gd name="T51" fmla="*/ 542 h 689"/>
                              <a:gd name="T52" fmla="*/ 166 w 732"/>
                              <a:gd name="T53" fmla="*/ 546 h 689"/>
                              <a:gd name="T54" fmla="*/ 301 w 732"/>
                              <a:gd name="T55" fmla="*/ 579 h 689"/>
                              <a:gd name="T56" fmla="*/ 427 w 732"/>
                              <a:gd name="T57" fmla="*/ 580 h 689"/>
                              <a:gd name="T58" fmla="*/ 540 w 732"/>
                              <a:gd name="T59" fmla="*/ 562 h 689"/>
                              <a:gd name="T60" fmla="*/ 589 w 732"/>
                              <a:gd name="T61" fmla="*/ 565 h 689"/>
                              <a:gd name="T62" fmla="*/ 561 w 732"/>
                              <a:gd name="T63" fmla="*/ 597 h 689"/>
                              <a:gd name="T64" fmla="*/ 495 w 732"/>
                              <a:gd name="T65" fmla="*/ 622 h 689"/>
                              <a:gd name="T66" fmla="*/ 253 w 732"/>
                              <a:gd name="T67" fmla="*/ 649 h 689"/>
                              <a:gd name="T68" fmla="*/ 453 w 732"/>
                              <a:gd name="T69" fmla="*/ 663 h 689"/>
                              <a:gd name="T70" fmla="*/ 466 w 732"/>
                              <a:gd name="T71" fmla="*/ 687 h 689"/>
                              <a:gd name="T72" fmla="*/ 542 w 732"/>
                              <a:gd name="T73" fmla="*/ 664 h 689"/>
                              <a:gd name="T74" fmla="*/ 597 w 732"/>
                              <a:gd name="T75" fmla="*/ 621 h 689"/>
                              <a:gd name="T76" fmla="*/ 709 w 732"/>
                              <a:gd name="T77" fmla="*/ 453 h 689"/>
                              <a:gd name="T78" fmla="*/ 714 w 732"/>
                              <a:gd name="T79" fmla="*/ 419 h 689"/>
                              <a:gd name="T80" fmla="*/ 698 w 732"/>
                              <a:gd name="T81" fmla="*/ 386 h 689"/>
                              <a:gd name="T82" fmla="*/ 713 w 732"/>
                              <a:gd name="T83" fmla="*/ 354 h 689"/>
                              <a:gd name="T84" fmla="*/ 732 w 732"/>
                              <a:gd name="T85" fmla="*/ 322 h 689"/>
                              <a:gd name="T86" fmla="*/ 719 w 732"/>
                              <a:gd name="T87" fmla="*/ 287 h 689"/>
                              <a:gd name="T88" fmla="*/ 702 w 732"/>
                              <a:gd name="T89" fmla="*/ 255 h 689"/>
                              <a:gd name="T90" fmla="*/ 723 w 732"/>
                              <a:gd name="T91" fmla="*/ 221 h 689"/>
                              <a:gd name="T92" fmla="*/ 722 w 732"/>
                              <a:gd name="T93" fmla="*/ 179 h 689"/>
                              <a:gd name="T94" fmla="*/ 705 w 732"/>
                              <a:gd name="T95" fmla="*/ 147 h 689"/>
                              <a:gd name="T96" fmla="*/ 719 w 732"/>
                              <a:gd name="T97" fmla="*/ 114 h 689"/>
                              <a:gd name="T98" fmla="*/ 732 w 732"/>
                              <a:gd name="T99" fmla="*/ 80 h 689"/>
                              <a:gd name="T100" fmla="*/ 714 w 732"/>
                              <a:gd name="T101" fmla="*/ 48 h 689"/>
                              <a:gd name="T102" fmla="*/ 634 w 732"/>
                              <a:gd name="T103" fmla="*/ 50 h 689"/>
                              <a:gd name="T104" fmla="*/ 475 w 732"/>
                              <a:gd name="T105" fmla="*/ 105 h 689"/>
                              <a:gd name="T106" fmla="*/ 294 w 732"/>
                              <a:gd name="T107" fmla="*/ 135 h 689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60000 65536"/>
                              <a:gd name="T160" fmla="*/ 0 60000 65536"/>
                              <a:gd name="T161" fmla="*/ 0 60000 65536"/>
                              <a:gd name="T162" fmla="*/ 0 w 732"/>
                              <a:gd name="T163" fmla="*/ 0 h 689"/>
                              <a:gd name="T164" fmla="*/ 732 w 732"/>
                              <a:gd name="T165" fmla="*/ 689 h 689"/>
                            </a:gdLst>
                            <a:ahLst/>
                            <a:cxnLst>
                              <a:cxn ang="T108">
                                <a:pos x="T0" y="T1"/>
                              </a:cxn>
                              <a:cxn ang="T109">
                                <a:pos x="T2" y="T3"/>
                              </a:cxn>
                              <a:cxn ang="T110">
                                <a:pos x="T4" y="T5"/>
                              </a:cxn>
                              <a:cxn ang="T111">
                                <a:pos x="T6" y="T7"/>
                              </a:cxn>
                              <a:cxn ang="T112">
                                <a:pos x="T8" y="T9"/>
                              </a:cxn>
                              <a:cxn ang="T113">
                                <a:pos x="T10" y="T11"/>
                              </a:cxn>
                              <a:cxn ang="T114">
                                <a:pos x="T12" y="T13"/>
                              </a:cxn>
                              <a:cxn ang="T115">
                                <a:pos x="T14" y="T15"/>
                              </a:cxn>
                              <a:cxn ang="T116">
                                <a:pos x="T16" y="T17"/>
                              </a:cxn>
                              <a:cxn ang="T117">
                                <a:pos x="T18" y="T19"/>
                              </a:cxn>
                              <a:cxn ang="T118">
                                <a:pos x="T20" y="T21"/>
                              </a:cxn>
                              <a:cxn ang="T119">
                                <a:pos x="T22" y="T23"/>
                              </a:cxn>
                              <a:cxn ang="T120">
                                <a:pos x="T24" y="T25"/>
                              </a:cxn>
                              <a:cxn ang="T121">
                                <a:pos x="T26" y="T27"/>
                              </a:cxn>
                              <a:cxn ang="T122">
                                <a:pos x="T28" y="T29"/>
                              </a:cxn>
                              <a:cxn ang="T123">
                                <a:pos x="T30" y="T31"/>
                              </a:cxn>
                              <a:cxn ang="T124">
                                <a:pos x="T32" y="T33"/>
                              </a:cxn>
                              <a:cxn ang="T125">
                                <a:pos x="T34" y="T35"/>
                              </a:cxn>
                              <a:cxn ang="T126">
                                <a:pos x="T36" y="T37"/>
                              </a:cxn>
                              <a:cxn ang="T127">
                                <a:pos x="T38" y="T39"/>
                              </a:cxn>
                              <a:cxn ang="T128">
                                <a:pos x="T40" y="T41"/>
                              </a:cxn>
                              <a:cxn ang="T129">
                                <a:pos x="T42" y="T43"/>
                              </a:cxn>
                              <a:cxn ang="T130">
                                <a:pos x="T44" y="T45"/>
                              </a:cxn>
                              <a:cxn ang="T131">
                                <a:pos x="T46" y="T47"/>
                              </a:cxn>
                              <a:cxn ang="T132">
                                <a:pos x="T48" y="T49"/>
                              </a:cxn>
                              <a:cxn ang="T133">
                                <a:pos x="T50" y="T51"/>
                              </a:cxn>
                              <a:cxn ang="T134">
                                <a:pos x="T52" y="T53"/>
                              </a:cxn>
                              <a:cxn ang="T135">
                                <a:pos x="T54" y="T55"/>
                              </a:cxn>
                              <a:cxn ang="T136">
                                <a:pos x="T56" y="T57"/>
                              </a:cxn>
                              <a:cxn ang="T137">
                                <a:pos x="T58" y="T59"/>
                              </a:cxn>
                              <a:cxn ang="T138">
                                <a:pos x="T60" y="T61"/>
                              </a:cxn>
                              <a:cxn ang="T139">
                                <a:pos x="T62" y="T63"/>
                              </a:cxn>
                              <a:cxn ang="T140">
                                <a:pos x="T64" y="T65"/>
                              </a:cxn>
                              <a:cxn ang="T141">
                                <a:pos x="T66" y="T67"/>
                              </a:cxn>
                              <a:cxn ang="T142">
                                <a:pos x="T68" y="T69"/>
                              </a:cxn>
                              <a:cxn ang="T143">
                                <a:pos x="T70" y="T71"/>
                              </a:cxn>
                              <a:cxn ang="T144">
                                <a:pos x="T72" y="T73"/>
                              </a:cxn>
                              <a:cxn ang="T145">
                                <a:pos x="T74" y="T75"/>
                              </a:cxn>
                              <a:cxn ang="T146">
                                <a:pos x="T76" y="T77"/>
                              </a:cxn>
                              <a:cxn ang="T147">
                                <a:pos x="T78" y="T79"/>
                              </a:cxn>
                              <a:cxn ang="T148">
                                <a:pos x="T80" y="T81"/>
                              </a:cxn>
                              <a:cxn ang="T149">
                                <a:pos x="T82" y="T83"/>
                              </a:cxn>
                              <a:cxn ang="T150">
                                <a:pos x="T84" y="T85"/>
                              </a:cxn>
                              <a:cxn ang="T151">
                                <a:pos x="T86" y="T87"/>
                              </a:cxn>
                              <a:cxn ang="T152">
                                <a:pos x="T88" y="T89"/>
                              </a:cxn>
                              <a:cxn ang="T153">
                                <a:pos x="T90" y="T91"/>
                              </a:cxn>
                              <a:cxn ang="T154">
                                <a:pos x="T92" y="T93"/>
                              </a:cxn>
                              <a:cxn ang="T155">
                                <a:pos x="T94" y="T95"/>
                              </a:cxn>
                              <a:cxn ang="T156">
                                <a:pos x="T96" y="T97"/>
                              </a:cxn>
                              <a:cxn ang="T157">
                                <a:pos x="T98" y="T99"/>
                              </a:cxn>
                              <a:cxn ang="T158">
                                <a:pos x="T100" y="T101"/>
                              </a:cxn>
                              <a:cxn ang="T159">
                                <a:pos x="T102" y="T103"/>
                              </a:cxn>
                              <a:cxn ang="T160">
                                <a:pos x="T104" y="T105"/>
                              </a:cxn>
                              <a:cxn ang="T161">
                                <a:pos x="T106" y="T107"/>
                              </a:cxn>
                            </a:cxnLst>
                            <a:rect l="T162" t="T163" r="T164" b="T165"/>
                            <a:pathLst>
                              <a:path w="732" h="689">
                                <a:moveTo>
                                  <a:pt x="294" y="135"/>
                                </a:moveTo>
                                <a:lnTo>
                                  <a:pt x="186" y="143"/>
                                </a:lnTo>
                                <a:lnTo>
                                  <a:pt x="348" y="158"/>
                                </a:lnTo>
                                <a:lnTo>
                                  <a:pt x="338" y="166"/>
                                </a:lnTo>
                                <a:lnTo>
                                  <a:pt x="318" y="173"/>
                                </a:lnTo>
                                <a:lnTo>
                                  <a:pt x="292" y="181"/>
                                </a:lnTo>
                                <a:lnTo>
                                  <a:pt x="258" y="190"/>
                                </a:lnTo>
                                <a:lnTo>
                                  <a:pt x="222" y="196"/>
                                </a:lnTo>
                                <a:lnTo>
                                  <a:pt x="175" y="200"/>
                                </a:lnTo>
                                <a:lnTo>
                                  <a:pt x="120" y="206"/>
                                </a:lnTo>
                                <a:lnTo>
                                  <a:pt x="61" y="209"/>
                                </a:lnTo>
                                <a:lnTo>
                                  <a:pt x="0" y="209"/>
                                </a:lnTo>
                                <a:lnTo>
                                  <a:pt x="95" y="232"/>
                                </a:lnTo>
                                <a:lnTo>
                                  <a:pt x="154" y="244"/>
                                </a:lnTo>
                                <a:lnTo>
                                  <a:pt x="205" y="244"/>
                                </a:lnTo>
                                <a:lnTo>
                                  <a:pt x="267" y="244"/>
                                </a:lnTo>
                                <a:lnTo>
                                  <a:pt x="359" y="236"/>
                                </a:lnTo>
                                <a:lnTo>
                                  <a:pt x="435" y="225"/>
                                </a:lnTo>
                                <a:lnTo>
                                  <a:pt x="499" y="209"/>
                                </a:lnTo>
                                <a:lnTo>
                                  <a:pt x="567" y="188"/>
                                </a:lnTo>
                                <a:lnTo>
                                  <a:pt x="597" y="177"/>
                                </a:lnTo>
                                <a:lnTo>
                                  <a:pt x="625" y="168"/>
                                </a:lnTo>
                                <a:lnTo>
                                  <a:pt x="640" y="164"/>
                                </a:lnTo>
                                <a:lnTo>
                                  <a:pt x="648" y="169"/>
                                </a:lnTo>
                                <a:lnTo>
                                  <a:pt x="648" y="181"/>
                                </a:lnTo>
                                <a:lnTo>
                                  <a:pt x="642" y="194"/>
                                </a:lnTo>
                                <a:lnTo>
                                  <a:pt x="625" y="208"/>
                                </a:lnTo>
                                <a:lnTo>
                                  <a:pt x="597" y="226"/>
                                </a:lnTo>
                                <a:lnTo>
                                  <a:pt x="557" y="244"/>
                                </a:lnTo>
                                <a:lnTo>
                                  <a:pt x="510" y="263"/>
                                </a:lnTo>
                                <a:lnTo>
                                  <a:pt x="448" y="282"/>
                                </a:lnTo>
                                <a:lnTo>
                                  <a:pt x="376" y="297"/>
                                </a:lnTo>
                                <a:lnTo>
                                  <a:pt x="304" y="308"/>
                                </a:lnTo>
                                <a:lnTo>
                                  <a:pt x="228" y="320"/>
                                </a:lnTo>
                                <a:lnTo>
                                  <a:pt x="95" y="333"/>
                                </a:lnTo>
                                <a:lnTo>
                                  <a:pt x="177" y="352"/>
                                </a:lnTo>
                                <a:lnTo>
                                  <a:pt x="243" y="360"/>
                                </a:lnTo>
                                <a:lnTo>
                                  <a:pt x="326" y="358"/>
                                </a:lnTo>
                                <a:lnTo>
                                  <a:pt x="411" y="347"/>
                                </a:lnTo>
                                <a:lnTo>
                                  <a:pt x="474" y="333"/>
                                </a:lnTo>
                                <a:lnTo>
                                  <a:pt x="525" y="320"/>
                                </a:lnTo>
                                <a:lnTo>
                                  <a:pt x="567" y="308"/>
                                </a:lnTo>
                                <a:lnTo>
                                  <a:pt x="610" y="293"/>
                                </a:lnTo>
                                <a:lnTo>
                                  <a:pt x="644" y="280"/>
                                </a:lnTo>
                                <a:lnTo>
                                  <a:pt x="659" y="276"/>
                                </a:lnTo>
                                <a:lnTo>
                                  <a:pt x="668" y="276"/>
                                </a:lnTo>
                                <a:lnTo>
                                  <a:pt x="667" y="287"/>
                                </a:lnTo>
                                <a:lnTo>
                                  <a:pt x="661" y="299"/>
                                </a:lnTo>
                                <a:lnTo>
                                  <a:pt x="648" y="314"/>
                                </a:lnTo>
                                <a:lnTo>
                                  <a:pt x="617" y="335"/>
                                </a:lnTo>
                                <a:lnTo>
                                  <a:pt x="584" y="354"/>
                                </a:lnTo>
                                <a:lnTo>
                                  <a:pt x="546" y="371"/>
                                </a:lnTo>
                                <a:lnTo>
                                  <a:pt x="496" y="390"/>
                                </a:lnTo>
                                <a:lnTo>
                                  <a:pt x="439" y="407"/>
                                </a:lnTo>
                                <a:lnTo>
                                  <a:pt x="352" y="426"/>
                                </a:lnTo>
                                <a:lnTo>
                                  <a:pt x="294" y="438"/>
                                </a:lnTo>
                                <a:lnTo>
                                  <a:pt x="237" y="444"/>
                                </a:lnTo>
                                <a:lnTo>
                                  <a:pt x="154" y="449"/>
                                </a:lnTo>
                                <a:lnTo>
                                  <a:pt x="239" y="461"/>
                                </a:lnTo>
                                <a:lnTo>
                                  <a:pt x="305" y="466"/>
                                </a:lnTo>
                                <a:lnTo>
                                  <a:pt x="360" y="468"/>
                                </a:lnTo>
                                <a:lnTo>
                                  <a:pt x="423" y="466"/>
                                </a:lnTo>
                                <a:lnTo>
                                  <a:pt x="482" y="458"/>
                                </a:lnTo>
                                <a:lnTo>
                                  <a:pt x="530" y="447"/>
                                </a:lnTo>
                                <a:lnTo>
                                  <a:pt x="568" y="434"/>
                                </a:lnTo>
                                <a:lnTo>
                                  <a:pt x="629" y="413"/>
                                </a:lnTo>
                                <a:lnTo>
                                  <a:pt x="637" y="413"/>
                                </a:lnTo>
                                <a:lnTo>
                                  <a:pt x="644" y="417"/>
                                </a:lnTo>
                                <a:lnTo>
                                  <a:pt x="642" y="430"/>
                                </a:lnTo>
                                <a:lnTo>
                                  <a:pt x="634" y="444"/>
                                </a:lnTo>
                                <a:lnTo>
                                  <a:pt x="620" y="458"/>
                                </a:lnTo>
                                <a:lnTo>
                                  <a:pt x="599" y="474"/>
                                </a:lnTo>
                                <a:lnTo>
                                  <a:pt x="563" y="493"/>
                                </a:lnTo>
                                <a:lnTo>
                                  <a:pt x="525" y="510"/>
                                </a:lnTo>
                                <a:lnTo>
                                  <a:pt x="489" y="521"/>
                                </a:lnTo>
                                <a:lnTo>
                                  <a:pt x="448" y="531"/>
                                </a:lnTo>
                                <a:lnTo>
                                  <a:pt x="410" y="537"/>
                                </a:lnTo>
                                <a:lnTo>
                                  <a:pt x="360" y="542"/>
                                </a:lnTo>
                                <a:lnTo>
                                  <a:pt x="305" y="545"/>
                                </a:lnTo>
                                <a:lnTo>
                                  <a:pt x="250" y="546"/>
                                </a:lnTo>
                                <a:lnTo>
                                  <a:pt x="166" y="546"/>
                                </a:lnTo>
                                <a:lnTo>
                                  <a:pt x="211" y="562"/>
                                </a:lnTo>
                                <a:lnTo>
                                  <a:pt x="253" y="573"/>
                                </a:lnTo>
                                <a:lnTo>
                                  <a:pt x="301" y="579"/>
                                </a:lnTo>
                                <a:lnTo>
                                  <a:pt x="342" y="580"/>
                                </a:lnTo>
                                <a:lnTo>
                                  <a:pt x="384" y="583"/>
                                </a:lnTo>
                                <a:lnTo>
                                  <a:pt x="427" y="580"/>
                                </a:lnTo>
                                <a:lnTo>
                                  <a:pt x="462" y="579"/>
                                </a:lnTo>
                                <a:lnTo>
                                  <a:pt x="495" y="573"/>
                                </a:lnTo>
                                <a:lnTo>
                                  <a:pt x="540" y="562"/>
                                </a:lnTo>
                                <a:lnTo>
                                  <a:pt x="574" y="554"/>
                                </a:lnTo>
                                <a:lnTo>
                                  <a:pt x="587" y="555"/>
                                </a:lnTo>
                                <a:lnTo>
                                  <a:pt x="589" y="565"/>
                                </a:lnTo>
                                <a:lnTo>
                                  <a:pt x="585" y="575"/>
                                </a:lnTo>
                                <a:lnTo>
                                  <a:pt x="576" y="586"/>
                                </a:lnTo>
                                <a:lnTo>
                                  <a:pt x="561" y="597"/>
                                </a:lnTo>
                                <a:lnTo>
                                  <a:pt x="544" y="605"/>
                                </a:lnTo>
                                <a:lnTo>
                                  <a:pt x="525" y="614"/>
                                </a:lnTo>
                                <a:lnTo>
                                  <a:pt x="495" y="622"/>
                                </a:lnTo>
                                <a:lnTo>
                                  <a:pt x="432" y="631"/>
                                </a:lnTo>
                                <a:lnTo>
                                  <a:pt x="372" y="639"/>
                                </a:lnTo>
                                <a:lnTo>
                                  <a:pt x="253" y="649"/>
                                </a:lnTo>
                                <a:lnTo>
                                  <a:pt x="407" y="656"/>
                                </a:lnTo>
                                <a:lnTo>
                                  <a:pt x="439" y="656"/>
                                </a:lnTo>
                                <a:lnTo>
                                  <a:pt x="453" y="663"/>
                                </a:lnTo>
                                <a:lnTo>
                                  <a:pt x="461" y="670"/>
                                </a:lnTo>
                                <a:lnTo>
                                  <a:pt x="458" y="681"/>
                                </a:lnTo>
                                <a:lnTo>
                                  <a:pt x="466" y="687"/>
                                </a:lnTo>
                                <a:lnTo>
                                  <a:pt x="486" y="689"/>
                                </a:lnTo>
                                <a:lnTo>
                                  <a:pt x="516" y="677"/>
                                </a:lnTo>
                                <a:lnTo>
                                  <a:pt x="542" y="664"/>
                                </a:lnTo>
                                <a:lnTo>
                                  <a:pt x="563" y="651"/>
                                </a:lnTo>
                                <a:lnTo>
                                  <a:pt x="580" y="639"/>
                                </a:lnTo>
                                <a:lnTo>
                                  <a:pt x="597" y="621"/>
                                </a:lnTo>
                                <a:lnTo>
                                  <a:pt x="651" y="548"/>
                                </a:lnTo>
                                <a:lnTo>
                                  <a:pt x="693" y="485"/>
                                </a:lnTo>
                                <a:lnTo>
                                  <a:pt x="709" y="453"/>
                                </a:lnTo>
                                <a:lnTo>
                                  <a:pt x="713" y="440"/>
                                </a:lnTo>
                                <a:lnTo>
                                  <a:pt x="714" y="430"/>
                                </a:lnTo>
                                <a:lnTo>
                                  <a:pt x="714" y="419"/>
                                </a:lnTo>
                                <a:lnTo>
                                  <a:pt x="706" y="406"/>
                                </a:lnTo>
                                <a:lnTo>
                                  <a:pt x="701" y="398"/>
                                </a:lnTo>
                                <a:lnTo>
                                  <a:pt x="698" y="386"/>
                                </a:lnTo>
                                <a:lnTo>
                                  <a:pt x="701" y="373"/>
                                </a:lnTo>
                                <a:lnTo>
                                  <a:pt x="706" y="364"/>
                                </a:lnTo>
                                <a:lnTo>
                                  <a:pt x="713" y="354"/>
                                </a:lnTo>
                                <a:lnTo>
                                  <a:pt x="719" y="344"/>
                                </a:lnTo>
                                <a:lnTo>
                                  <a:pt x="727" y="333"/>
                                </a:lnTo>
                                <a:lnTo>
                                  <a:pt x="732" y="322"/>
                                </a:lnTo>
                                <a:lnTo>
                                  <a:pt x="731" y="308"/>
                                </a:lnTo>
                                <a:lnTo>
                                  <a:pt x="726" y="297"/>
                                </a:lnTo>
                                <a:lnTo>
                                  <a:pt x="719" y="287"/>
                                </a:lnTo>
                                <a:lnTo>
                                  <a:pt x="713" y="278"/>
                                </a:lnTo>
                                <a:lnTo>
                                  <a:pt x="705" y="267"/>
                                </a:lnTo>
                                <a:lnTo>
                                  <a:pt x="702" y="255"/>
                                </a:lnTo>
                                <a:lnTo>
                                  <a:pt x="705" y="246"/>
                                </a:lnTo>
                                <a:lnTo>
                                  <a:pt x="714" y="232"/>
                                </a:lnTo>
                                <a:lnTo>
                                  <a:pt x="723" y="221"/>
                                </a:lnTo>
                                <a:lnTo>
                                  <a:pt x="727" y="209"/>
                                </a:lnTo>
                                <a:lnTo>
                                  <a:pt x="727" y="194"/>
                                </a:lnTo>
                                <a:lnTo>
                                  <a:pt x="722" y="179"/>
                                </a:lnTo>
                                <a:lnTo>
                                  <a:pt x="713" y="168"/>
                                </a:lnTo>
                                <a:lnTo>
                                  <a:pt x="709" y="160"/>
                                </a:lnTo>
                                <a:lnTo>
                                  <a:pt x="705" y="147"/>
                                </a:lnTo>
                                <a:lnTo>
                                  <a:pt x="706" y="133"/>
                                </a:lnTo>
                                <a:lnTo>
                                  <a:pt x="714" y="122"/>
                                </a:lnTo>
                                <a:lnTo>
                                  <a:pt x="719" y="114"/>
                                </a:lnTo>
                                <a:lnTo>
                                  <a:pt x="727" y="105"/>
                                </a:lnTo>
                                <a:lnTo>
                                  <a:pt x="731" y="93"/>
                                </a:lnTo>
                                <a:lnTo>
                                  <a:pt x="732" y="80"/>
                                </a:lnTo>
                                <a:lnTo>
                                  <a:pt x="730" y="72"/>
                                </a:lnTo>
                                <a:lnTo>
                                  <a:pt x="722" y="59"/>
                                </a:lnTo>
                                <a:lnTo>
                                  <a:pt x="714" y="48"/>
                                </a:lnTo>
                                <a:lnTo>
                                  <a:pt x="709" y="34"/>
                                </a:lnTo>
                                <a:lnTo>
                                  <a:pt x="709" y="0"/>
                                </a:lnTo>
                                <a:lnTo>
                                  <a:pt x="634" y="50"/>
                                </a:lnTo>
                                <a:lnTo>
                                  <a:pt x="589" y="69"/>
                                </a:lnTo>
                                <a:lnTo>
                                  <a:pt x="536" y="86"/>
                                </a:lnTo>
                                <a:lnTo>
                                  <a:pt x="475" y="105"/>
                                </a:lnTo>
                                <a:lnTo>
                                  <a:pt x="420" y="116"/>
                                </a:lnTo>
                                <a:lnTo>
                                  <a:pt x="365" y="126"/>
                                </a:lnTo>
                                <a:lnTo>
                                  <a:pt x="294" y="13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 w="9525">
                            <a:noFill/>
                            <a:rou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grpSp>
                    <p:nvGrpSpPr>
                      <p:cNvPr id="12" name="Group 2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6929" y="4535"/>
                        <a:ext cx="218" cy="436"/>
                        <a:chOff x="6929" y="4535"/>
                        <a:chExt cx="218" cy="436"/>
                      </a:xfrm>
                    </p:grpSpPr>
                    <p:sp>
                      <p:nvSpPr>
                        <p:cNvPr id="9316" name="Freeform 2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6971" y="4651"/>
                          <a:ext cx="167" cy="70"/>
                        </a:xfrm>
                        <a:custGeom>
                          <a:avLst/>
                          <a:gdLst>
                            <a:gd name="T0" fmla="*/ 167 w 167"/>
                            <a:gd name="T1" fmla="*/ 13 h 70"/>
                            <a:gd name="T2" fmla="*/ 151 w 167"/>
                            <a:gd name="T3" fmla="*/ 0 h 70"/>
                            <a:gd name="T4" fmla="*/ 100 w 167"/>
                            <a:gd name="T5" fmla="*/ 26 h 70"/>
                            <a:gd name="T6" fmla="*/ 49 w 167"/>
                            <a:gd name="T7" fmla="*/ 45 h 70"/>
                            <a:gd name="T8" fmla="*/ 0 w 167"/>
                            <a:gd name="T9" fmla="*/ 59 h 70"/>
                            <a:gd name="T10" fmla="*/ 9 w 167"/>
                            <a:gd name="T11" fmla="*/ 70 h 70"/>
                            <a:gd name="T12" fmla="*/ 43 w 167"/>
                            <a:gd name="T13" fmla="*/ 70 h 70"/>
                            <a:gd name="T14" fmla="*/ 89 w 167"/>
                            <a:gd name="T15" fmla="*/ 60 h 70"/>
                            <a:gd name="T16" fmla="*/ 130 w 167"/>
                            <a:gd name="T17" fmla="*/ 40 h 70"/>
                            <a:gd name="T18" fmla="*/ 167 w 167"/>
                            <a:gd name="T19" fmla="*/ 13 h 70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167"/>
                            <a:gd name="T31" fmla="*/ 0 h 70"/>
                            <a:gd name="T32" fmla="*/ 167 w 167"/>
                            <a:gd name="T33" fmla="*/ 70 h 70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167" h="70">
                              <a:moveTo>
                                <a:pt x="167" y="13"/>
                              </a:moveTo>
                              <a:lnTo>
                                <a:pt x="151" y="0"/>
                              </a:lnTo>
                              <a:lnTo>
                                <a:pt x="100" y="26"/>
                              </a:lnTo>
                              <a:lnTo>
                                <a:pt x="49" y="45"/>
                              </a:lnTo>
                              <a:lnTo>
                                <a:pt x="0" y="59"/>
                              </a:lnTo>
                              <a:lnTo>
                                <a:pt x="9" y="70"/>
                              </a:lnTo>
                              <a:lnTo>
                                <a:pt x="43" y="70"/>
                              </a:lnTo>
                              <a:lnTo>
                                <a:pt x="89" y="60"/>
                              </a:lnTo>
                              <a:lnTo>
                                <a:pt x="130" y="40"/>
                              </a:lnTo>
                              <a:lnTo>
                                <a:pt x="167" y="1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E0C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9317" name="Freeform 2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7001" y="4763"/>
                          <a:ext cx="146" cy="78"/>
                        </a:xfrm>
                        <a:custGeom>
                          <a:avLst/>
                          <a:gdLst>
                            <a:gd name="T0" fmla="*/ 146 w 146"/>
                            <a:gd name="T1" fmla="*/ 15 h 78"/>
                            <a:gd name="T2" fmla="*/ 138 w 146"/>
                            <a:gd name="T3" fmla="*/ 0 h 78"/>
                            <a:gd name="T4" fmla="*/ 89 w 146"/>
                            <a:gd name="T5" fmla="*/ 34 h 78"/>
                            <a:gd name="T6" fmla="*/ 50 w 146"/>
                            <a:gd name="T7" fmla="*/ 51 h 78"/>
                            <a:gd name="T8" fmla="*/ 0 w 146"/>
                            <a:gd name="T9" fmla="*/ 66 h 78"/>
                            <a:gd name="T10" fmla="*/ 10 w 146"/>
                            <a:gd name="T11" fmla="*/ 78 h 78"/>
                            <a:gd name="T12" fmla="*/ 42 w 146"/>
                            <a:gd name="T13" fmla="*/ 78 h 78"/>
                            <a:gd name="T14" fmla="*/ 74 w 146"/>
                            <a:gd name="T15" fmla="*/ 69 h 78"/>
                            <a:gd name="T16" fmla="*/ 112 w 146"/>
                            <a:gd name="T17" fmla="*/ 45 h 78"/>
                            <a:gd name="T18" fmla="*/ 146 w 146"/>
                            <a:gd name="T19" fmla="*/ 15 h 78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146"/>
                            <a:gd name="T31" fmla="*/ 0 h 78"/>
                            <a:gd name="T32" fmla="*/ 146 w 146"/>
                            <a:gd name="T33" fmla="*/ 78 h 78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146" h="78">
                              <a:moveTo>
                                <a:pt x="146" y="15"/>
                              </a:moveTo>
                              <a:lnTo>
                                <a:pt x="138" y="0"/>
                              </a:lnTo>
                              <a:lnTo>
                                <a:pt x="89" y="34"/>
                              </a:lnTo>
                              <a:lnTo>
                                <a:pt x="50" y="51"/>
                              </a:lnTo>
                              <a:lnTo>
                                <a:pt x="0" y="66"/>
                              </a:lnTo>
                              <a:lnTo>
                                <a:pt x="10" y="78"/>
                              </a:lnTo>
                              <a:lnTo>
                                <a:pt x="42" y="78"/>
                              </a:lnTo>
                              <a:lnTo>
                                <a:pt x="74" y="69"/>
                              </a:lnTo>
                              <a:lnTo>
                                <a:pt x="112" y="45"/>
                              </a:lnTo>
                              <a:lnTo>
                                <a:pt x="146" y="1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E0C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9318" name="Freeform 2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6992" y="4894"/>
                          <a:ext cx="149" cy="77"/>
                        </a:xfrm>
                        <a:custGeom>
                          <a:avLst/>
                          <a:gdLst>
                            <a:gd name="T0" fmla="*/ 149 w 149"/>
                            <a:gd name="T1" fmla="*/ 11 h 77"/>
                            <a:gd name="T2" fmla="*/ 138 w 149"/>
                            <a:gd name="T3" fmla="*/ 0 h 77"/>
                            <a:gd name="T4" fmla="*/ 93 w 149"/>
                            <a:gd name="T5" fmla="*/ 31 h 77"/>
                            <a:gd name="T6" fmla="*/ 49 w 149"/>
                            <a:gd name="T7" fmla="*/ 49 h 77"/>
                            <a:gd name="T8" fmla="*/ 0 w 149"/>
                            <a:gd name="T9" fmla="*/ 63 h 77"/>
                            <a:gd name="T10" fmla="*/ 9 w 149"/>
                            <a:gd name="T11" fmla="*/ 77 h 77"/>
                            <a:gd name="T12" fmla="*/ 42 w 149"/>
                            <a:gd name="T13" fmla="*/ 74 h 77"/>
                            <a:gd name="T14" fmla="*/ 81 w 149"/>
                            <a:gd name="T15" fmla="*/ 65 h 77"/>
                            <a:gd name="T16" fmla="*/ 121 w 149"/>
                            <a:gd name="T17" fmla="*/ 40 h 77"/>
                            <a:gd name="T18" fmla="*/ 149 w 149"/>
                            <a:gd name="T19" fmla="*/ 11 h 77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149"/>
                            <a:gd name="T31" fmla="*/ 0 h 77"/>
                            <a:gd name="T32" fmla="*/ 149 w 149"/>
                            <a:gd name="T33" fmla="*/ 77 h 77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149" h="77">
                              <a:moveTo>
                                <a:pt x="149" y="11"/>
                              </a:moveTo>
                              <a:lnTo>
                                <a:pt x="138" y="0"/>
                              </a:lnTo>
                              <a:lnTo>
                                <a:pt x="93" y="31"/>
                              </a:lnTo>
                              <a:lnTo>
                                <a:pt x="49" y="49"/>
                              </a:lnTo>
                              <a:lnTo>
                                <a:pt x="0" y="63"/>
                              </a:lnTo>
                              <a:lnTo>
                                <a:pt x="9" y="77"/>
                              </a:lnTo>
                              <a:lnTo>
                                <a:pt x="42" y="74"/>
                              </a:lnTo>
                              <a:lnTo>
                                <a:pt x="81" y="65"/>
                              </a:lnTo>
                              <a:lnTo>
                                <a:pt x="121" y="40"/>
                              </a:lnTo>
                              <a:lnTo>
                                <a:pt x="149" y="1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E0C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9319" name="Freeform 3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6929" y="4535"/>
                          <a:ext cx="171" cy="68"/>
                        </a:xfrm>
                        <a:custGeom>
                          <a:avLst/>
                          <a:gdLst>
                            <a:gd name="T0" fmla="*/ 171 w 171"/>
                            <a:gd name="T1" fmla="*/ 13 h 68"/>
                            <a:gd name="T2" fmla="*/ 154 w 171"/>
                            <a:gd name="T3" fmla="*/ 0 h 68"/>
                            <a:gd name="T4" fmla="*/ 97 w 171"/>
                            <a:gd name="T5" fmla="*/ 26 h 68"/>
                            <a:gd name="T6" fmla="*/ 50 w 171"/>
                            <a:gd name="T7" fmla="*/ 41 h 68"/>
                            <a:gd name="T8" fmla="*/ 0 w 171"/>
                            <a:gd name="T9" fmla="*/ 55 h 68"/>
                            <a:gd name="T10" fmla="*/ 11 w 171"/>
                            <a:gd name="T11" fmla="*/ 68 h 68"/>
                            <a:gd name="T12" fmla="*/ 42 w 171"/>
                            <a:gd name="T13" fmla="*/ 66 h 68"/>
                            <a:gd name="T14" fmla="*/ 82 w 171"/>
                            <a:gd name="T15" fmla="*/ 57 h 68"/>
                            <a:gd name="T16" fmla="*/ 127 w 171"/>
                            <a:gd name="T17" fmla="*/ 40 h 68"/>
                            <a:gd name="T18" fmla="*/ 171 w 171"/>
                            <a:gd name="T19" fmla="*/ 13 h 68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171"/>
                            <a:gd name="T31" fmla="*/ 0 h 68"/>
                            <a:gd name="T32" fmla="*/ 171 w 171"/>
                            <a:gd name="T33" fmla="*/ 68 h 68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171" h="68">
                              <a:moveTo>
                                <a:pt x="171" y="13"/>
                              </a:moveTo>
                              <a:lnTo>
                                <a:pt x="154" y="0"/>
                              </a:lnTo>
                              <a:lnTo>
                                <a:pt x="97" y="26"/>
                              </a:lnTo>
                              <a:lnTo>
                                <a:pt x="50" y="41"/>
                              </a:lnTo>
                              <a:lnTo>
                                <a:pt x="0" y="55"/>
                              </a:lnTo>
                              <a:lnTo>
                                <a:pt x="11" y="68"/>
                              </a:lnTo>
                              <a:lnTo>
                                <a:pt x="42" y="66"/>
                              </a:lnTo>
                              <a:lnTo>
                                <a:pt x="82" y="57"/>
                              </a:lnTo>
                              <a:lnTo>
                                <a:pt x="127" y="40"/>
                              </a:lnTo>
                              <a:lnTo>
                                <a:pt x="171" y="1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E0C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9299" name="Freeform 3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770" y="1606"/>
                      <a:ext cx="2019" cy="2908"/>
                    </a:xfrm>
                    <a:custGeom>
                      <a:avLst/>
                      <a:gdLst>
                        <a:gd name="T0" fmla="*/ 1445 w 2019"/>
                        <a:gd name="T1" fmla="*/ 2807 h 2908"/>
                        <a:gd name="T2" fmla="*/ 1463 w 2019"/>
                        <a:gd name="T3" fmla="*/ 2784 h 2908"/>
                        <a:gd name="T4" fmla="*/ 1471 w 2019"/>
                        <a:gd name="T5" fmla="*/ 2765 h 2908"/>
                        <a:gd name="T6" fmla="*/ 1484 w 2019"/>
                        <a:gd name="T7" fmla="*/ 2698 h 2908"/>
                        <a:gd name="T8" fmla="*/ 1563 w 2019"/>
                        <a:gd name="T9" fmla="*/ 2229 h 2908"/>
                        <a:gd name="T10" fmla="*/ 1619 w 2019"/>
                        <a:gd name="T11" fmla="*/ 2062 h 2908"/>
                        <a:gd name="T12" fmla="*/ 1672 w 2019"/>
                        <a:gd name="T13" fmla="*/ 1943 h 2908"/>
                        <a:gd name="T14" fmla="*/ 1773 w 2019"/>
                        <a:gd name="T15" fmla="*/ 1766 h 2908"/>
                        <a:gd name="T16" fmla="*/ 1879 w 2019"/>
                        <a:gd name="T17" fmla="*/ 1590 h 2908"/>
                        <a:gd name="T18" fmla="*/ 1952 w 2019"/>
                        <a:gd name="T19" fmla="*/ 1429 h 2908"/>
                        <a:gd name="T20" fmla="*/ 1995 w 2019"/>
                        <a:gd name="T21" fmla="*/ 1267 h 2908"/>
                        <a:gd name="T22" fmla="*/ 2019 w 2019"/>
                        <a:gd name="T23" fmla="*/ 1062 h 2908"/>
                        <a:gd name="T24" fmla="*/ 2003 w 2019"/>
                        <a:gd name="T25" fmla="*/ 873 h 2908"/>
                        <a:gd name="T26" fmla="*/ 1960 w 2019"/>
                        <a:gd name="T27" fmla="*/ 694 h 2908"/>
                        <a:gd name="T28" fmla="*/ 1888 w 2019"/>
                        <a:gd name="T29" fmla="*/ 529 h 2908"/>
                        <a:gd name="T30" fmla="*/ 1765 w 2019"/>
                        <a:gd name="T31" fmla="*/ 354 h 2908"/>
                        <a:gd name="T32" fmla="*/ 1636 w 2019"/>
                        <a:gd name="T33" fmla="*/ 232 h 2908"/>
                        <a:gd name="T34" fmla="*/ 1471 w 2019"/>
                        <a:gd name="T35" fmla="*/ 120 h 2908"/>
                        <a:gd name="T36" fmla="*/ 1277 w 2019"/>
                        <a:gd name="T37" fmla="*/ 40 h 2908"/>
                        <a:gd name="T38" fmla="*/ 1115 w 2019"/>
                        <a:gd name="T39" fmla="*/ 6 h 2908"/>
                        <a:gd name="T40" fmla="*/ 936 w 2019"/>
                        <a:gd name="T41" fmla="*/ 0 h 2908"/>
                        <a:gd name="T42" fmla="*/ 782 w 2019"/>
                        <a:gd name="T43" fmla="*/ 28 h 2908"/>
                        <a:gd name="T44" fmla="*/ 630 w 2019"/>
                        <a:gd name="T45" fmla="*/ 78 h 2908"/>
                        <a:gd name="T46" fmla="*/ 501 w 2019"/>
                        <a:gd name="T47" fmla="*/ 145 h 2908"/>
                        <a:gd name="T48" fmla="*/ 365 w 2019"/>
                        <a:gd name="T49" fmla="*/ 242 h 2908"/>
                        <a:gd name="T50" fmla="*/ 242 w 2019"/>
                        <a:gd name="T51" fmla="*/ 360 h 2908"/>
                        <a:gd name="T52" fmla="*/ 140 w 2019"/>
                        <a:gd name="T53" fmla="*/ 495 h 2908"/>
                        <a:gd name="T54" fmla="*/ 53 w 2019"/>
                        <a:gd name="T55" fmla="*/ 685 h 2908"/>
                        <a:gd name="T56" fmla="*/ 7 w 2019"/>
                        <a:gd name="T57" fmla="*/ 879 h 2908"/>
                        <a:gd name="T58" fmla="*/ 0 w 2019"/>
                        <a:gd name="T59" fmla="*/ 1052 h 2908"/>
                        <a:gd name="T60" fmla="*/ 14 w 2019"/>
                        <a:gd name="T61" fmla="*/ 1239 h 2908"/>
                        <a:gd name="T62" fmla="*/ 62 w 2019"/>
                        <a:gd name="T63" fmla="*/ 1427 h 2908"/>
                        <a:gd name="T64" fmla="*/ 144 w 2019"/>
                        <a:gd name="T65" fmla="*/ 1602 h 2908"/>
                        <a:gd name="T66" fmla="*/ 239 w 2019"/>
                        <a:gd name="T67" fmla="*/ 1770 h 2908"/>
                        <a:gd name="T68" fmla="*/ 370 w 2019"/>
                        <a:gd name="T69" fmla="*/ 2007 h 2908"/>
                        <a:gd name="T70" fmla="*/ 429 w 2019"/>
                        <a:gd name="T71" fmla="*/ 2138 h 2908"/>
                        <a:gd name="T72" fmla="*/ 469 w 2019"/>
                        <a:gd name="T73" fmla="*/ 2292 h 2908"/>
                        <a:gd name="T74" fmla="*/ 501 w 2019"/>
                        <a:gd name="T75" fmla="*/ 2506 h 2908"/>
                        <a:gd name="T76" fmla="*/ 526 w 2019"/>
                        <a:gd name="T77" fmla="*/ 2693 h 2908"/>
                        <a:gd name="T78" fmla="*/ 543 w 2019"/>
                        <a:gd name="T79" fmla="*/ 2767 h 2908"/>
                        <a:gd name="T80" fmla="*/ 552 w 2019"/>
                        <a:gd name="T81" fmla="*/ 2784 h 2908"/>
                        <a:gd name="T82" fmla="*/ 576 w 2019"/>
                        <a:gd name="T83" fmla="*/ 2812 h 2908"/>
                        <a:gd name="T84" fmla="*/ 635 w 2019"/>
                        <a:gd name="T85" fmla="*/ 2847 h 2908"/>
                        <a:gd name="T86" fmla="*/ 703 w 2019"/>
                        <a:gd name="T87" fmla="*/ 2870 h 2908"/>
                        <a:gd name="T88" fmla="*/ 778 w 2019"/>
                        <a:gd name="T89" fmla="*/ 2889 h 2908"/>
                        <a:gd name="T90" fmla="*/ 857 w 2019"/>
                        <a:gd name="T91" fmla="*/ 2900 h 2908"/>
                        <a:gd name="T92" fmla="*/ 934 w 2019"/>
                        <a:gd name="T93" fmla="*/ 2906 h 2908"/>
                        <a:gd name="T94" fmla="*/ 1006 w 2019"/>
                        <a:gd name="T95" fmla="*/ 2908 h 2908"/>
                        <a:gd name="T96" fmla="*/ 1086 w 2019"/>
                        <a:gd name="T97" fmla="*/ 2906 h 2908"/>
                        <a:gd name="T98" fmla="*/ 1166 w 2019"/>
                        <a:gd name="T99" fmla="*/ 2900 h 2908"/>
                        <a:gd name="T100" fmla="*/ 1241 w 2019"/>
                        <a:gd name="T101" fmla="*/ 2887 h 2908"/>
                        <a:gd name="T102" fmla="*/ 1309 w 2019"/>
                        <a:gd name="T103" fmla="*/ 2871 h 2908"/>
                        <a:gd name="T104" fmla="*/ 1375 w 2019"/>
                        <a:gd name="T105" fmla="*/ 2849 h 2908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w 2019"/>
                        <a:gd name="T160" fmla="*/ 0 h 2908"/>
                        <a:gd name="T161" fmla="*/ 2019 w 2019"/>
                        <a:gd name="T162" fmla="*/ 2908 h 2908"/>
                      </a:gdLst>
                      <a:ahLst/>
                      <a:cxnLst>
                        <a:cxn ang="T106">
                          <a:pos x="T0" y="T1"/>
                        </a:cxn>
                        <a:cxn ang="T107">
                          <a:pos x="T2" y="T3"/>
                        </a:cxn>
                        <a:cxn ang="T108">
                          <a:pos x="T4" y="T5"/>
                        </a:cxn>
                        <a:cxn ang="T109">
                          <a:pos x="T6" y="T7"/>
                        </a:cxn>
                        <a:cxn ang="T110">
                          <a:pos x="T8" y="T9"/>
                        </a:cxn>
                        <a:cxn ang="T111">
                          <a:pos x="T10" y="T11"/>
                        </a:cxn>
                        <a:cxn ang="T112">
                          <a:pos x="T12" y="T13"/>
                        </a:cxn>
                        <a:cxn ang="T113">
                          <a:pos x="T14" y="T15"/>
                        </a:cxn>
                        <a:cxn ang="T114">
                          <a:pos x="T16" y="T17"/>
                        </a:cxn>
                        <a:cxn ang="T115">
                          <a:pos x="T18" y="T19"/>
                        </a:cxn>
                        <a:cxn ang="T116">
                          <a:pos x="T20" y="T21"/>
                        </a:cxn>
                        <a:cxn ang="T117">
                          <a:pos x="T22" y="T23"/>
                        </a:cxn>
                        <a:cxn ang="T118">
                          <a:pos x="T24" y="T25"/>
                        </a:cxn>
                        <a:cxn ang="T119">
                          <a:pos x="T26" y="T27"/>
                        </a:cxn>
                        <a:cxn ang="T120">
                          <a:pos x="T28" y="T29"/>
                        </a:cxn>
                        <a:cxn ang="T121">
                          <a:pos x="T30" y="T31"/>
                        </a:cxn>
                        <a:cxn ang="T122">
                          <a:pos x="T32" y="T33"/>
                        </a:cxn>
                        <a:cxn ang="T123">
                          <a:pos x="T34" y="T35"/>
                        </a:cxn>
                        <a:cxn ang="T124">
                          <a:pos x="T36" y="T37"/>
                        </a:cxn>
                        <a:cxn ang="T125">
                          <a:pos x="T38" y="T39"/>
                        </a:cxn>
                        <a:cxn ang="T126">
                          <a:pos x="T40" y="T41"/>
                        </a:cxn>
                        <a:cxn ang="T127">
                          <a:pos x="T42" y="T43"/>
                        </a:cxn>
                        <a:cxn ang="T128">
                          <a:pos x="T44" y="T45"/>
                        </a:cxn>
                        <a:cxn ang="T129">
                          <a:pos x="T46" y="T47"/>
                        </a:cxn>
                        <a:cxn ang="T130">
                          <a:pos x="T48" y="T49"/>
                        </a:cxn>
                        <a:cxn ang="T131">
                          <a:pos x="T50" y="T51"/>
                        </a:cxn>
                        <a:cxn ang="T132">
                          <a:pos x="T52" y="T53"/>
                        </a:cxn>
                        <a:cxn ang="T133">
                          <a:pos x="T54" y="T55"/>
                        </a:cxn>
                        <a:cxn ang="T134">
                          <a:pos x="T56" y="T57"/>
                        </a:cxn>
                        <a:cxn ang="T135">
                          <a:pos x="T58" y="T59"/>
                        </a:cxn>
                        <a:cxn ang="T136">
                          <a:pos x="T60" y="T61"/>
                        </a:cxn>
                        <a:cxn ang="T137">
                          <a:pos x="T62" y="T63"/>
                        </a:cxn>
                        <a:cxn ang="T138">
                          <a:pos x="T64" y="T65"/>
                        </a:cxn>
                        <a:cxn ang="T139">
                          <a:pos x="T66" y="T67"/>
                        </a:cxn>
                        <a:cxn ang="T140">
                          <a:pos x="T68" y="T69"/>
                        </a:cxn>
                        <a:cxn ang="T141">
                          <a:pos x="T70" y="T71"/>
                        </a:cxn>
                        <a:cxn ang="T142">
                          <a:pos x="T72" y="T73"/>
                        </a:cxn>
                        <a:cxn ang="T143">
                          <a:pos x="T74" y="T75"/>
                        </a:cxn>
                        <a:cxn ang="T144">
                          <a:pos x="T76" y="T77"/>
                        </a:cxn>
                        <a:cxn ang="T145">
                          <a:pos x="T78" y="T79"/>
                        </a:cxn>
                        <a:cxn ang="T146">
                          <a:pos x="T80" y="T81"/>
                        </a:cxn>
                        <a:cxn ang="T147">
                          <a:pos x="T82" y="T83"/>
                        </a:cxn>
                        <a:cxn ang="T148">
                          <a:pos x="T84" y="T85"/>
                        </a:cxn>
                        <a:cxn ang="T149">
                          <a:pos x="T86" y="T87"/>
                        </a:cxn>
                        <a:cxn ang="T150">
                          <a:pos x="T88" y="T89"/>
                        </a:cxn>
                        <a:cxn ang="T151">
                          <a:pos x="T90" y="T91"/>
                        </a:cxn>
                        <a:cxn ang="T152">
                          <a:pos x="T92" y="T93"/>
                        </a:cxn>
                        <a:cxn ang="T153">
                          <a:pos x="T94" y="T95"/>
                        </a:cxn>
                        <a:cxn ang="T154">
                          <a:pos x="T96" y="T97"/>
                        </a:cxn>
                        <a:cxn ang="T155">
                          <a:pos x="T98" y="T99"/>
                        </a:cxn>
                        <a:cxn ang="T156">
                          <a:pos x="T100" y="T101"/>
                        </a:cxn>
                        <a:cxn ang="T157">
                          <a:pos x="T102" y="T103"/>
                        </a:cxn>
                        <a:cxn ang="T158">
                          <a:pos x="T104" y="T105"/>
                        </a:cxn>
                      </a:cxnLst>
                      <a:rect l="T159" t="T160" r="T161" b="T162"/>
                      <a:pathLst>
                        <a:path w="2019" h="2908">
                          <a:moveTo>
                            <a:pt x="1415" y="2830"/>
                          </a:moveTo>
                          <a:lnTo>
                            <a:pt x="1432" y="2818"/>
                          </a:lnTo>
                          <a:lnTo>
                            <a:pt x="1445" y="2807"/>
                          </a:lnTo>
                          <a:lnTo>
                            <a:pt x="1453" y="2799"/>
                          </a:lnTo>
                          <a:lnTo>
                            <a:pt x="1458" y="2790"/>
                          </a:lnTo>
                          <a:lnTo>
                            <a:pt x="1463" y="2784"/>
                          </a:lnTo>
                          <a:lnTo>
                            <a:pt x="1466" y="2778"/>
                          </a:lnTo>
                          <a:lnTo>
                            <a:pt x="1470" y="2773"/>
                          </a:lnTo>
                          <a:lnTo>
                            <a:pt x="1471" y="2765"/>
                          </a:lnTo>
                          <a:lnTo>
                            <a:pt x="1474" y="2756"/>
                          </a:lnTo>
                          <a:lnTo>
                            <a:pt x="1475" y="2744"/>
                          </a:lnTo>
                          <a:lnTo>
                            <a:pt x="1484" y="2698"/>
                          </a:lnTo>
                          <a:lnTo>
                            <a:pt x="1543" y="2322"/>
                          </a:lnTo>
                          <a:lnTo>
                            <a:pt x="1554" y="2268"/>
                          </a:lnTo>
                          <a:lnTo>
                            <a:pt x="1563" y="2229"/>
                          </a:lnTo>
                          <a:lnTo>
                            <a:pt x="1577" y="2175"/>
                          </a:lnTo>
                          <a:lnTo>
                            <a:pt x="1598" y="2115"/>
                          </a:lnTo>
                          <a:lnTo>
                            <a:pt x="1619" y="2062"/>
                          </a:lnTo>
                          <a:lnTo>
                            <a:pt x="1638" y="2018"/>
                          </a:lnTo>
                          <a:lnTo>
                            <a:pt x="1655" y="1980"/>
                          </a:lnTo>
                          <a:lnTo>
                            <a:pt x="1672" y="1943"/>
                          </a:lnTo>
                          <a:lnTo>
                            <a:pt x="1706" y="1880"/>
                          </a:lnTo>
                          <a:lnTo>
                            <a:pt x="1740" y="1821"/>
                          </a:lnTo>
                          <a:lnTo>
                            <a:pt x="1773" y="1766"/>
                          </a:lnTo>
                          <a:lnTo>
                            <a:pt x="1799" y="1724"/>
                          </a:lnTo>
                          <a:lnTo>
                            <a:pt x="1846" y="1645"/>
                          </a:lnTo>
                          <a:lnTo>
                            <a:pt x="1879" y="1590"/>
                          </a:lnTo>
                          <a:lnTo>
                            <a:pt x="1905" y="1544"/>
                          </a:lnTo>
                          <a:lnTo>
                            <a:pt x="1927" y="1492"/>
                          </a:lnTo>
                          <a:lnTo>
                            <a:pt x="1952" y="1429"/>
                          </a:lnTo>
                          <a:lnTo>
                            <a:pt x="1969" y="1374"/>
                          </a:lnTo>
                          <a:lnTo>
                            <a:pt x="1985" y="1316"/>
                          </a:lnTo>
                          <a:lnTo>
                            <a:pt x="1995" y="1267"/>
                          </a:lnTo>
                          <a:lnTo>
                            <a:pt x="2007" y="1212"/>
                          </a:lnTo>
                          <a:lnTo>
                            <a:pt x="2015" y="1142"/>
                          </a:lnTo>
                          <a:lnTo>
                            <a:pt x="2019" y="1062"/>
                          </a:lnTo>
                          <a:lnTo>
                            <a:pt x="2019" y="987"/>
                          </a:lnTo>
                          <a:lnTo>
                            <a:pt x="2012" y="928"/>
                          </a:lnTo>
                          <a:lnTo>
                            <a:pt x="2003" y="873"/>
                          </a:lnTo>
                          <a:lnTo>
                            <a:pt x="1994" y="824"/>
                          </a:lnTo>
                          <a:lnTo>
                            <a:pt x="1978" y="759"/>
                          </a:lnTo>
                          <a:lnTo>
                            <a:pt x="1960" y="694"/>
                          </a:lnTo>
                          <a:lnTo>
                            <a:pt x="1940" y="634"/>
                          </a:lnTo>
                          <a:lnTo>
                            <a:pt x="1917" y="578"/>
                          </a:lnTo>
                          <a:lnTo>
                            <a:pt x="1888" y="529"/>
                          </a:lnTo>
                          <a:lnTo>
                            <a:pt x="1850" y="466"/>
                          </a:lnTo>
                          <a:lnTo>
                            <a:pt x="1807" y="403"/>
                          </a:lnTo>
                          <a:lnTo>
                            <a:pt x="1765" y="354"/>
                          </a:lnTo>
                          <a:lnTo>
                            <a:pt x="1727" y="312"/>
                          </a:lnTo>
                          <a:lnTo>
                            <a:pt x="1683" y="272"/>
                          </a:lnTo>
                          <a:lnTo>
                            <a:pt x="1636" y="232"/>
                          </a:lnTo>
                          <a:lnTo>
                            <a:pt x="1590" y="196"/>
                          </a:lnTo>
                          <a:lnTo>
                            <a:pt x="1535" y="159"/>
                          </a:lnTo>
                          <a:lnTo>
                            <a:pt x="1471" y="120"/>
                          </a:lnTo>
                          <a:lnTo>
                            <a:pt x="1411" y="90"/>
                          </a:lnTo>
                          <a:lnTo>
                            <a:pt x="1341" y="61"/>
                          </a:lnTo>
                          <a:lnTo>
                            <a:pt x="1277" y="40"/>
                          </a:lnTo>
                          <a:lnTo>
                            <a:pt x="1224" y="27"/>
                          </a:lnTo>
                          <a:lnTo>
                            <a:pt x="1167" y="14"/>
                          </a:lnTo>
                          <a:lnTo>
                            <a:pt x="1115" y="6"/>
                          </a:lnTo>
                          <a:lnTo>
                            <a:pt x="1053" y="0"/>
                          </a:lnTo>
                          <a:lnTo>
                            <a:pt x="997" y="0"/>
                          </a:lnTo>
                          <a:lnTo>
                            <a:pt x="936" y="0"/>
                          </a:lnTo>
                          <a:lnTo>
                            <a:pt x="885" y="6"/>
                          </a:lnTo>
                          <a:lnTo>
                            <a:pt x="826" y="19"/>
                          </a:lnTo>
                          <a:lnTo>
                            <a:pt x="782" y="28"/>
                          </a:lnTo>
                          <a:lnTo>
                            <a:pt x="727" y="44"/>
                          </a:lnTo>
                          <a:lnTo>
                            <a:pt x="676" y="59"/>
                          </a:lnTo>
                          <a:lnTo>
                            <a:pt x="630" y="78"/>
                          </a:lnTo>
                          <a:lnTo>
                            <a:pt x="586" y="97"/>
                          </a:lnTo>
                          <a:lnTo>
                            <a:pt x="541" y="121"/>
                          </a:lnTo>
                          <a:lnTo>
                            <a:pt x="501" y="145"/>
                          </a:lnTo>
                          <a:lnTo>
                            <a:pt x="456" y="175"/>
                          </a:lnTo>
                          <a:lnTo>
                            <a:pt x="408" y="209"/>
                          </a:lnTo>
                          <a:lnTo>
                            <a:pt x="365" y="242"/>
                          </a:lnTo>
                          <a:lnTo>
                            <a:pt x="326" y="277"/>
                          </a:lnTo>
                          <a:lnTo>
                            <a:pt x="284" y="316"/>
                          </a:lnTo>
                          <a:lnTo>
                            <a:pt x="242" y="360"/>
                          </a:lnTo>
                          <a:lnTo>
                            <a:pt x="206" y="402"/>
                          </a:lnTo>
                          <a:lnTo>
                            <a:pt x="175" y="441"/>
                          </a:lnTo>
                          <a:lnTo>
                            <a:pt x="140" y="495"/>
                          </a:lnTo>
                          <a:lnTo>
                            <a:pt x="106" y="554"/>
                          </a:lnTo>
                          <a:lnTo>
                            <a:pt x="75" y="620"/>
                          </a:lnTo>
                          <a:lnTo>
                            <a:pt x="53" y="685"/>
                          </a:lnTo>
                          <a:lnTo>
                            <a:pt x="34" y="752"/>
                          </a:lnTo>
                          <a:lnTo>
                            <a:pt x="17" y="818"/>
                          </a:lnTo>
                          <a:lnTo>
                            <a:pt x="7" y="879"/>
                          </a:lnTo>
                          <a:lnTo>
                            <a:pt x="0" y="940"/>
                          </a:lnTo>
                          <a:lnTo>
                            <a:pt x="0" y="999"/>
                          </a:lnTo>
                          <a:lnTo>
                            <a:pt x="0" y="1052"/>
                          </a:lnTo>
                          <a:lnTo>
                            <a:pt x="0" y="1115"/>
                          </a:lnTo>
                          <a:lnTo>
                            <a:pt x="3" y="1170"/>
                          </a:lnTo>
                          <a:lnTo>
                            <a:pt x="14" y="1239"/>
                          </a:lnTo>
                          <a:lnTo>
                            <a:pt x="24" y="1299"/>
                          </a:lnTo>
                          <a:lnTo>
                            <a:pt x="40" y="1358"/>
                          </a:lnTo>
                          <a:lnTo>
                            <a:pt x="62" y="1427"/>
                          </a:lnTo>
                          <a:lnTo>
                            <a:pt x="87" y="1488"/>
                          </a:lnTo>
                          <a:lnTo>
                            <a:pt x="113" y="1542"/>
                          </a:lnTo>
                          <a:lnTo>
                            <a:pt x="144" y="1602"/>
                          </a:lnTo>
                          <a:lnTo>
                            <a:pt x="178" y="1660"/>
                          </a:lnTo>
                          <a:lnTo>
                            <a:pt x="208" y="1715"/>
                          </a:lnTo>
                          <a:lnTo>
                            <a:pt x="239" y="1770"/>
                          </a:lnTo>
                          <a:lnTo>
                            <a:pt x="272" y="1830"/>
                          </a:lnTo>
                          <a:lnTo>
                            <a:pt x="323" y="1917"/>
                          </a:lnTo>
                          <a:lnTo>
                            <a:pt x="370" y="2007"/>
                          </a:lnTo>
                          <a:lnTo>
                            <a:pt x="398" y="2053"/>
                          </a:lnTo>
                          <a:lnTo>
                            <a:pt x="412" y="2091"/>
                          </a:lnTo>
                          <a:lnTo>
                            <a:pt x="429" y="2138"/>
                          </a:lnTo>
                          <a:lnTo>
                            <a:pt x="445" y="2192"/>
                          </a:lnTo>
                          <a:lnTo>
                            <a:pt x="458" y="2239"/>
                          </a:lnTo>
                          <a:lnTo>
                            <a:pt x="469" y="2292"/>
                          </a:lnTo>
                          <a:lnTo>
                            <a:pt x="479" y="2365"/>
                          </a:lnTo>
                          <a:lnTo>
                            <a:pt x="492" y="2444"/>
                          </a:lnTo>
                          <a:lnTo>
                            <a:pt x="501" y="2506"/>
                          </a:lnTo>
                          <a:lnTo>
                            <a:pt x="511" y="2586"/>
                          </a:lnTo>
                          <a:lnTo>
                            <a:pt x="518" y="2643"/>
                          </a:lnTo>
                          <a:lnTo>
                            <a:pt x="526" y="2693"/>
                          </a:lnTo>
                          <a:lnTo>
                            <a:pt x="537" y="2742"/>
                          </a:lnTo>
                          <a:lnTo>
                            <a:pt x="541" y="2756"/>
                          </a:lnTo>
                          <a:lnTo>
                            <a:pt x="543" y="2767"/>
                          </a:lnTo>
                          <a:lnTo>
                            <a:pt x="545" y="2773"/>
                          </a:lnTo>
                          <a:lnTo>
                            <a:pt x="546" y="2778"/>
                          </a:lnTo>
                          <a:lnTo>
                            <a:pt x="552" y="2784"/>
                          </a:lnTo>
                          <a:lnTo>
                            <a:pt x="558" y="2794"/>
                          </a:lnTo>
                          <a:lnTo>
                            <a:pt x="567" y="2803"/>
                          </a:lnTo>
                          <a:lnTo>
                            <a:pt x="576" y="2812"/>
                          </a:lnTo>
                          <a:lnTo>
                            <a:pt x="592" y="2824"/>
                          </a:lnTo>
                          <a:lnTo>
                            <a:pt x="610" y="2833"/>
                          </a:lnTo>
                          <a:lnTo>
                            <a:pt x="635" y="2847"/>
                          </a:lnTo>
                          <a:lnTo>
                            <a:pt x="657" y="2856"/>
                          </a:lnTo>
                          <a:lnTo>
                            <a:pt x="681" y="2864"/>
                          </a:lnTo>
                          <a:lnTo>
                            <a:pt x="703" y="2870"/>
                          </a:lnTo>
                          <a:lnTo>
                            <a:pt x="723" y="2875"/>
                          </a:lnTo>
                          <a:lnTo>
                            <a:pt x="753" y="2883"/>
                          </a:lnTo>
                          <a:lnTo>
                            <a:pt x="778" y="2889"/>
                          </a:lnTo>
                          <a:lnTo>
                            <a:pt x="802" y="2892"/>
                          </a:lnTo>
                          <a:lnTo>
                            <a:pt x="829" y="2896"/>
                          </a:lnTo>
                          <a:lnTo>
                            <a:pt x="857" y="2900"/>
                          </a:lnTo>
                          <a:lnTo>
                            <a:pt x="883" y="2902"/>
                          </a:lnTo>
                          <a:lnTo>
                            <a:pt x="906" y="2904"/>
                          </a:lnTo>
                          <a:lnTo>
                            <a:pt x="934" y="2906"/>
                          </a:lnTo>
                          <a:lnTo>
                            <a:pt x="959" y="2908"/>
                          </a:lnTo>
                          <a:lnTo>
                            <a:pt x="984" y="2908"/>
                          </a:lnTo>
                          <a:lnTo>
                            <a:pt x="1006" y="2908"/>
                          </a:lnTo>
                          <a:lnTo>
                            <a:pt x="1031" y="2908"/>
                          </a:lnTo>
                          <a:lnTo>
                            <a:pt x="1061" y="2908"/>
                          </a:lnTo>
                          <a:lnTo>
                            <a:pt x="1086" y="2906"/>
                          </a:lnTo>
                          <a:lnTo>
                            <a:pt x="1108" y="2906"/>
                          </a:lnTo>
                          <a:lnTo>
                            <a:pt x="1134" y="2902"/>
                          </a:lnTo>
                          <a:lnTo>
                            <a:pt x="1166" y="2900"/>
                          </a:lnTo>
                          <a:lnTo>
                            <a:pt x="1188" y="2896"/>
                          </a:lnTo>
                          <a:lnTo>
                            <a:pt x="1217" y="2892"/>
                          </a:lnTo>
                          <a:lnTo>
                            <a:pt x="1241" y="2887"/>
                          </a:lnTo>
                          <a:lnTo>
                            <a:pt x="1265" y="2883"/>
                          </a:lnTo>
                          <a:lnTo>
                            <a:pt x="1288" y="2877"/>
                          </a:lnTo>
                          <a:lnTo>
                            <a:pt x="1309" y="2871"/>
                          </a:lnTo>
                          <a:lnTo>
                            <a:pt x="1334" y="2864"/>
                          </a:lnTo>
                          <a:lnTo>
                            <a:pt x="1354" y="2856"/>
                          </a:lnTo>
                          <a:lnTo>
                            <a:pt x="1375" y="2849"/>
                          </a:lnTo>
                          <a:lnTo>
                            <a:pt x="1395" y="2839"/>
                          </a:lnTo>
                          <a:lnTo>
                            <a:pt x="1415" y="2830"/>
                          </a:lnTo>
                          <a:close/>
                        </a:path>
                      </a:pathLst>
                    </a:custGeom>
                    <a:solidFill>
                      <a:srgbClr val="E0E0E0"/>
                    </a:solidFill>
                    <a:ln w="6350">
                      <a:noFill/>
                      <a:prstDash val="solid"/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9300" name="Oval 3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337" y="4185"/>
                      <a:ext cx="886" cy="296"/>
                    </a:xfrm>
                    <a:prstGeom prst="ellipse">
                      <a:avLst/>
                    </a:prstGeom>
                    <a:solidFill>
                      <a:srgbClr val="A0A0A0"/>
                    </a:solidFill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kumimoji="1" lang="zh-CN" altLang="en-US">
                        <a:latin typeface="Tahoma" pitchFamily="34" charset="0"/>
                      </a:endParaRPr>
                    </a:p>
                  </p:txBody>
                </p:sp>
                <p:sp>
                  <p:nvSpPr>
                    <p:cNvPr id="9301" name="Freeform 3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261" y="1899"/>
                      <a:ext cx="338" cy="432"/>
                    </a:xfrm>
                    <a:custGeom>
                      <a:avLst/>
                      <a:gdLst>
                        <a:gd name="T0" fmla="*/ 0 w 338"/>
                        <a:gd name="T1" fmla="*/ 0 h 432"/>
                        <a:gd name="T2" fmla="*/ 90 w 338"/>
                        <a:gd name="T3" fmla="*/ 46 h 432"/>
                        <a:gd name="T4" fmla="*/ 172 w 338"/>
                        <a:gd name="T5" fmla="*/ 97 h 432"/>
                        <a:gd name="T6" fmla="*/ 234 w 338"/>
                        <a:gd name="T7" fmla="*/ 148 h 432"/>
                        <a:gd name="T8" fmla="*/ 275 w 338"/>
                        <a:gd name="T9" fmla="*/ 203 h 432"/>
                        <a:gd name="T10" fmla="*/ 304 w 338"/>
                        <a:gd name="T11" fmla="*/ 259 h 432"/>
                        <a:gd name="T12" fmla="*/ 325 w 338"/>
                        <a:gd name="T13" fmla="*/ 308 h 432"/>
                        <a:gd name="T14" fmla="*/ 338 w 338"/>
                        <a:gd name="T15" fmla="*/ 358 h 432"/>
                        <a:gd name="T16" fmla="*/ 219 w 338"/>
                        <a:gd name="T17" fmla="*/ 432 h 432"/>
                        <a:gd name="T18" fmla="*/ 208 w 338"/>
                        <a:gd name="T19" fmla="*/ 362 h 432"/>
                        <a:gd name="T20" fmla="*/ 189 w 338"/>
                        <a:gd name="T21" fmla="*/ 287 h 432"/>
                        <a:gd name="T22" fmla="*/ 161 w 338"/>
                        <a:gd name="T23" fmla="*/ 209 h 432"/>
                        <a:gd name="T24" fmla="*/ 124 w 338"/>
                        <a:gd name="T25" fmla="*/ 144 h 432"/>
                        <a:gd name="T26" fmla="*/ 73 w 338"/>
                        <a:gd name="T27" fmla="*/ 78 h 432"/>
                        <a:gd name="T28" fmla="*/ 0 w 338"/>
                        <a:gd name="T29" fmla="*/ 0 h 432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338"/>
                        <a:gd name="T46" fmla="*/ 0 h 432"/>
                        <a:gd name="T47" fmla="*/ 338 w 338"/>
                        <a:gd name="T48" fmla="*/ 432 h 432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338" h="432">
                          <a:moveTo>
                            <a:pt x="0" y="0"/>
                          </a:moveTo>
                          <a:lnTo>
                            <a:pt x="90" y="46"/>
                          </a:lnTo>
                          <a:lnTo>
                            <a:pt x="172" y="97"/>
                          </a:lnTo>
                          <a:lnTo>
                            <a:pt x="234" y="148"/>
                          </a:lnTo>
                          <a:lnTo>
                            <a:pt x="275" y="203"/>
                          </a:lnTo>
                          <a:lnTo>
                            <a:pt x="304" y="259"/>
                          </a:lnTo>
                          <a:lnTo>
                            <a:pt x="325" y="308"/>
                          </a:lnTo>
                          <a:lnTo>
                            <a:pt x="338" y="358"/>
                          </a:lnTo>
                          <a:lnTo>
                            <a:pt x="219" y="432"/>
                          </a:lnTo>
                          <a:lnTo>
                            <a:pt x="208" y="362"/>
                          </a:lnTo>
                          <a:lnTo>
                            <a:pt x="189" y="287"/>
                          </a:lnTo>
                          <a:lnTo>
                            <a:pt x="161" y="209"/>
                          </a:lnTo>
                          <a:lnTo>
                            <a:pt x="124" y="144"/>
                          </a:lnTo>
                          <a:lnTo>
                            <a:pt x="73" y="7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13" name="Group 3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498" y="2481"/>
                      <a:ext cx="562" cy="1806"/>
                      <a:chOff x="6498" y="2481"/>
                      <a:chExt cx="562" cy="1806"/>
                    </a:xfrm>
                  </p:grpSpPr>
                  <p:sp>
                    <p:nvSpPr>
                      <p:cNvPr id="9304" name="Freeform 3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604" y="3234"/>
                        <a:ext cx="345" cy="1053"/>
                      </a:xfrm>
                      <a:custGeom>
                        <a:avLst/>
                        <a:gdLst>
                          <a:gd name="T0" fmla="*/ 0 w 345"/>
                          <a:gd name="T1" fmla="*/ 80 h 1053"/>
                          <a:gd name="T2" fmla="*/ 6 w 345"/>
                          <a:gd name="T3" fmla="*/ 252 h 1053"/>
                          <a:gd name="T4" fmla="*/ 23 w 345"/>
                          <a:gd name="T5" fmla="*/ 274 h 1053"/>
                          <a:gd name="T6" fmla="*/ 17 w 345"/>
                          <a:gd name="T7" fmla="*/ 975 h 1053"/>
                          <a:gd name="T8" fmla="*/ 40 w 345"/>
                          <a:gd name="T9" fmla="*/ 1053 h 1053"/>
                          <a:gd name="T10" fmla="*/ 98 w 345"/>
                          <a:gd name="T11" fmla="*/ 1053 h 1053"/>
                          <a:gd name="T12" fmla="*/ 146 w 345"/>
                          <a:gd name="T13" fmla="*/ 1015 h 1053"/>
                          <a:gd name="T14" fmla="*/ 201 w 345"/>
                          <a:gd name="T15" fmla="*/ 1015 h 1053"/>
                          <a:gd name="T16" fmla="*/ 245 w 345"/>
                          <a:gd name="T17" fmla="*/ 1053 h 1053"/>
                          <a:gd name="T18" fmla="*/ 307 w 345"/>
                          <a:gd name="T19" fmla="*/ 1053 h 1053"/>
                          <a:gd name="T20" fmla="*/ 328 w 345"/>
                          <a:gd name="T21" fmla="*/ 975 h 1053"/>
                          <a:gd name="T22" fmla="*/ 317 w 345"/>
                          <a:gd name="T23" fmla="*/ 274 h 1053"/>
                          <a:gd name="T24" fmla="*/ 333 w 345"/>
                          <a:gd name="T25" fmla="*/ 252 h 1053"/>
                          <a:gd name="T26" fmla="*/ 345 w 345"/>
                          <a:gd name="T27" fmla="*/ 80 h 1053"/>
                          <a:gd name="T28" fmla="*/ 269 w 345"/>
                          <a:gd name="T29" fmla="*/ 17 h 1053"/>
                          <a:gd name="T30" fmla="*/ 231 w 345"/>
                          <a:gd name="T31" fmla="*/ 17 h 1053"/>
                          <a:gd name="T32" fmla="*/ 210 w 345"/>
                          <a:gd name="T33" fmla="*/ 0 h 1053"/>
                          <a:gd name="T34" fmla="*/ 123 w 345"/>
                          <a:gd name="T35" fmla="*/ 0 h 1053"/>
                          <a:gd name="T36" fmla="*/ 104 w 345"/>
                          <a:gd name="T37" fmla="*/ 17 h 1053"/>
                          <a:gd name="T38" fmla="*/ 72 w 345"/>
                          <a:gd name="T39" fmla="*/ 17 h 1053"/>
                          <a:gd name="T40" fmla="*/ 0 w 345"/>
                          <a:gd name="T41" fmla="*/ 80 h 1053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w 345"/>
                          <a:gd name="T64" fmla="*/ 0 h 1053"/>
                          <a:gd name="T65" fmla="*/ 345 w 345"/>
                          <a:gd name="T66" fmla="*/ 1053 h 1053"/>
                        </a:gdLst>
                        <a:ahLst/>
                        <a:cxnLst>
                          <a:cxn ang="T42">
                            <a:pos x="T0" y="T1"/>
                          </a:cxn>
                          <a:cxn ang="T43">
                            <a:pos x="T2" y="T3"/>
                          </a:cxn>
                          <a:cxn ang="T44">
                            <a:pos x="T4" y="T5"/>
                          </a:cxn>
                          <a:cxn ang="T45">
                            <a:pos x="T6" y="T7"/>
                          </a:cxn>
                          <a:cxn ang="T46">
                            <a:pos x="T8" y="T9"/>
                          </a:cxn>
                          <a:cxn ang="T47">
                            <a:pos x="T10" y="T11"/>
                          </a:cxn>
                          <a:cxn ang="T48">
                            <a:pos x="T12" y="T13"/>
                          </a:cxn>
                          <a:cxn ang="T49">
                            <a:pos x="T14" y="T15"/>
                          </a:cxn>
                          <a:cxn ang="T50">
                            <a:pos x="T16" y="T17"/>
                          </a:cxn>
                          <a:cxn ang="T51">
                            <a:pos x="T18" y="T19"/>
                          </a:cxn>
                          <a:cxn ang="T52">
                            <a:pos x="T20" y="T21"/>
                          </a:cxn>
                          <a:cxn ang="T53">
                            <a:pos x="T22" y="T23"/>
                          </a:cxn>
                          <a:cxn ang="T54">
                            <a:pos x="T24" y="T25"/>
                          </a:cxn>
                          <a:cxn ang="T55">
                            <a:pos x="T26" y="T27"/>
                          </a:cxn>
                          <a:cxn ang="T56">
                            <a:pos x="T28" y="T29"/>
                          </a:cxn>
                          <a:cxn ang="T57">
                            <a:pos x="T30" y="T31"/>
                          </a:cxn>
                          <a:cxn ang="T58">
                            <a:pos x="T32" y="T33"/>
                          </a:cxn>
                          <a:cxn ang="T59">
                            <a:pos x="T34" y="T35"/>
                          </a:cxn>
                          <a:cxn ang="T60">
                            <a:pos x="T36" y="T37"/>
                          </a:cxn>
                          <a:cxn ang="T61">
                            <a:pos x="T38" y="T39"/>
                          </a:cxn>
                          <a:cxn ang="T62">
                            <a:pos x="T40" y="T41"/>
                          </a:cxn>
                        </a:cxnLst>
                        <a:rect l="T63" t="T64" r="T65" b="T66"/>
                        <a:pathLst>
                          <a:path w="345" h="1053">
                            <a:moveTo>
                              <a:pt x="0" y="80"/>
                            </a:moveTo>
                            <a:lnTo>
                              <a:pt x="6" y="252"/>
                            </a:lnTo>
                            <a:lnTo>
                              <a:pt x="23" y="274"/>
                            </a:lnTo>
                            <a:lnTo>
                              <a:pt x="17" y="975"/>
                            </a:lnTo>
                            <a:lnTo>
                              <a:pt x="40" y="1053"/>
                            </a:lnTo>
                            <a:lnTo>
                              <a:pt x="98" y="1053"/>
                            </a:lnTo>
                            <a:lnTo>
                              <a:pt x="146" y="1015"/>
                            </a:lnTo>
                            <a:lnTo>
                              <a:pt x="201" y="1015"/>
                            </a:lnTo>
                            <a:lnTo>
                              <a:pt x="245" y="1053"/>
                            </a:lnTo>
                            <a:lnTo>
                              <a:pt x="307" y="1053"/>
                            </a:lnTo>
                            <a:lnTo>
                              <a:pt x="328" y="975"/>
                            </a:lnTo>
                            <a:lnTo>
                              <a:pt x="317" y="274"/>
                            </a:lnTo>
                            <a:lnTo>
                              <a:pt x="333" y="252"/>
                            </a:lnTo>
                            <a:lnTo>
                              <a:pt x="345" y="80"/>
                            </a:lnTo>
                            <a:lnTo>
                              <a:pt x="269" y="17"/>
                            </a:lnTo>
                            <a:lnTo>
                              <a:pt x="231" y="17"/>
                            </a:lnTo>
                            <a:lnTo>
                              <a:pt x="210" y="0"/>
                            </a:lnTo>
                            <a:lnTo>
                              <a:pt x="123" y="0"/>
                            </a:lnTo>
                            <a:lnTo>
                              <a:pt x="104" y="17"/>
                            </a:lnTo>
                            <a:lnTo>
                              <a:pt x="72" y="17"/>
                            </a:lnTo>
                            <a:lnTo>
                              <a:pt x="0" y="8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9305" name="Oval 3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781" y="3267"/>
                        <a:ext cx="45" cy="72"/>
                      </a:xfrm>
                      <a:prstGeom prst="ellipse">
                        <a:avLst/>
                      </a:prstGeom>
                      <a:solidFill>
                        <a:srgbClr val="E0E0E0"/>
                      </a:solidFill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kumimoji="1" lang="zh-CN" altLang="en-US">
                          <a:latin typeface="Tahoma" pitchFamily="34" charset="0"/>
                        </a:endParaRPr>
                      </a:p>
                    </p:txBody>
                  </p:sp>
                  <p:grpSp>
                    <p:nvGrpSpPr>
                      <p:cNvPr id="14" name="Group 3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6498" y="2481"/>
                        <a:ext cx="562" cy="828"/>
                        <a:chOff x="6498" y="2481"/>
                        <a:chExt cx="562" cy="828"/>
                      </a:xfrm>
                    </p:grpSpPr>
                    <p:sp>
                      <p:nvSpPr>
                        <p:cNvPr id="9312" name="Oval 38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6531" y="2481"/>
                          <a:ext cx="514" cy="28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kumimoji="1" lang="zh-CN" altLang="en-US">
                            <a:latin typeface="Tahoma" pitchFamily="34" charset="0"/>
                          </a:endParaRPr>
                        </a:p>
                      </p:txBody>
                    </p:sp>
                    <p:sp>
                      <p:nvSpPr>
                        <p:cNvPr id="9313" name="Freeform 3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6498" y="2610"/>
                          <a:ext cx="562" cy="699"/>
                        </a:xfrm>
                        <a:custGeom>
                          <a:avLst/>
                          <a:gdLst>
                            <a:gd name="T0" fmla="*/ 358 w 562"/>
                            <a:gd name="T1" fmla="*/ 699 h 699"/>
                            <a:gd name="T2" fmla="*/ 562 w 562"/>
                            <a:gd name="T3" fmla="*/ 69 h 699"/>
                            <a:gd name="T4" fmla="*/ 526 w 562"/>
                            <a:gd name="T5" fmla="*/ 56 h 699"/>
                            <a:gd name="T6" fmla="*/ 485 w 562"/>
                            <a:gd name="T7" fmla="*/ 38 h 699"/>
                            <a:gd name="T8" fmla="*/ 431 w 562"/>
                            <a:gd name="T9" fmla="*/ 24 h 699"/>
                            <a:gd name="T10" fmla="*/ 384 w 562"/>
                            <a:gd name="T11" fmla="*/ 12 h 699"/>
                            <a:gd name="T12" fmla="*/ 342 w 562"/>
                            <a:gd name="T13" fmla="*/ 4 h 699"/>
                            <a:gd name="T14" fmla="*/ 297 w 562"/>
                            <a:gd name="T15" fmla="*/ 0 h 699"/>
                            <a:gd name="T16" fmla="*/ 248 w 562"/>
                            <a:gd name="T17" fmla="*/ 3 h 699"/>
                            <a:gd name="T18" fmla="*/ 185 w 562"/>
                            <a:gd name="T19" fmla="*/ 10 h 699"/>
                            <a:gd name="T20" fmla="*/ 132 w 562"/>
                            <a:gd name="T21" fmla="*/ 24 h 699"/>
                            <a:gd name="T22" fmla="*/ 80 w 562"/>
                            <a:gd name="T23" fmla="*/ 38 h 699"/>
                            <a:gd name="T24" fmla="*/ 34 w 562"/>
                            <a:gd name="T25" fmla="*/ 58 h 699"/>
                            <a:gd name="T26" fmla="*/ 0 w 562"/>
                            <a:gd name="T27" fmla="*/ 76 h 699"/>
                            <a:gd name="T28" fmla="*/ 197 w 562"/>
                            <a:gd name="T29" fmla="*/ 699 h 699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w 562"/>
                            <a:gd name="T46" fmla="*/ 0 h 699"/>
                            <a:gd name="T47" fmla="*/ 562 w 562"/>
                            <a:gd name="T48" fmla="*/ 699 h 699"/>
                          </a:gdLst>
                          <a:ahLst/>
                          <a:cxnLst>
                            <a:cxn ang="T30">
                              <a:pos x="T0" y="T1"/>
                            </a:cxn>
                            <a:cxn ang="T31">
                              <a:pos x="T2" y="T3"/>
                            </a:cxn>
                            <a:cxn ang="T32">
                              <a:pos x="T4" y="T5"/>
                            </a:cxn>
                            <a:cxn ang="T33">
                              <a:pos x="T6" y="T7"/>
                            </a:cxn>
                            <a:cxn ang="T34">
                              <a:pos x="T8" y="T9"/>
                            </a:cxn>
                            <a:cxn ang="T35">
                              <a:pos x="T10" y="T11"/>
                            </a:cxn>
                            <a:cxn ang="T36">
                              <a:pos x="T12" y="T13"/>
                            </a:cxn>
                            <a:cxn ang="T37">
                              <a:pos x="T14" y="T15"/>
                            </a:cxn>
                            <a:cxn ang="T38">
                              <a:pos x="T16" y="T17"/>
                            </a:cxn>
                            <a:cxn ang="T39">
                              <a:pos x="T18" y="T19"/>
                            </a:cxn>
                            <a:cxn ang="T40">
                              <a:pos x="T20" y="T21"/>
                            </a:cxn>
                            <a:cxn ang="T41">
                              <a:pos x="T22" y="T23"/>
                            </a:cxn>
                            <a:cxn ang="T42">
                              <a:pos x="T24" y="T25"/>
                            </a:cxn>
                            <a:cxn ang="T43">
                              <a:pos x="T26" y="T27"/>
                            </a:cxn>
                            <a:cxn ang="T44">
                              <a:pos x="T28" y="T29"/>
                            </a:cxn>
                          </a:cxnLst>
                          <a:rect l="T45" t="T46" r="T47" b="T48"/>
                          <a:pathLst>
                            <a:path w="562" h="699">
                              <a:moveTo>
                                <a:pt x="358" y="699"/>
                              </a:moveTo>
                              <a:lnTo>
                                <a:pt x="562" y="69"/>
                              </a:lnTo>
                              <a:lnTo>
                                <a:pt x="526" y="56"/>
                              </a:lnTo>
                              <a:lnTo>
                                <a:pt x="485" y="38"/>
                              </a:lnTo>
                              <a:lnTo>
                                <a:pt x="431" y="24"/>
                              </a:lnTo>
                              <a:lnTo>
                                <a:pt x="384" y="12"/>
                              </a:lnTo>
                              <a:lnTo>
                                <a:pt x="342" y="4"/>
                              </a:lnTo>
                              <a:lnTo>
                                <a:pt x="297" y="0"/>
                              </a:lnTo>
                              <a:lnTo>
                                <a:pt x="248" y="3"/>
                              </a:lnTo>
                              <a:lnTo>
                                <a:pt x="185" y="10"/>
                              </a:lnTo>
                              <a:lnTo>
                                <a:pt x="132" y="24"/>
                              </a:lnTo>
                              <a:lnTo>
                                <a:pt x="80" y="38"/>
                              </a:lnTo>
                              <a:lnTo>
                                <a:pt x="34" y="58"/>
                              </a:lnTo>
                              <a:lnTo>
                                <a:pt x="0" y="76"/>
                              </a:lnTo>
                              <a:lnTo>
                                <a:pt x="197" y="699"/>
                              </a:lnTo>
                            </a:path>
                          </a:pathLst>
                        </a:custGeom>
                        <a:noFill/>
                        <a:ln w="6350">
                          <a:noFill/>
                          <a:prstDash val="solid"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5" name="Group 4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6676" y="3385"/>
                        <a:ext cx="193" cy="804"/>
                        <a:chOff x="6676" y="3385"/>
                        <a:chExt cx="193" cy="804"/>
                      </a:xfrm>
                    </p:grpSpPr>
                    <p:sp>
                      <p:nvSpPr>
                        <p:cNvPr id="9308" name="Line 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6708" y="3406"/>
                          <a:ext cx="1" cy="783"/>
                        </a:xfrm>
                        <a:prstGeom prst="line">
                          <a:avLst/>
                        </a:prstGeom>
                        <a:noFill/>
                        <a:ln w="6350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9309" name="Line 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6836" y="3406"/>
                          <a:ext cx="4" cy="779"/>
                        </a:xfrm>
                        <a:prstGeom prst="line">
                          <a:avLst/>
                        </a:prstGeom>
                        <a:noFill/>
                        <a:ln w="6350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9310" name="Line 4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6866" y="3385"/>
                          <a:ext cx="3" cy="780"/>
                        </a:xfrm>
                        <a:prstGeom prst="line">
                          <a:avLst/>
                        </a:prstGeom>
                        <a:noFill/>
                        <a:ln w="6350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9311" name="Line 4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6676" y="3385"/>
                          <a:ext cx="2" cy="780"/>
                        </a:xfrm>
                        <a:prstGeom prst="line">
                          <a:avLst/>
                        </a:prstGeom>
                        <a:noFill/>
                        <a:ln w="6350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9303" name="Freeform 4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740" y="3766"/>
                      <a:ext cx="546" cy="681"/>
                    </a:xfrm>
                    <a:custGeom>
                      <a:avLst/>
                      <a:gdLst>
                        <a:gd name="T0" fmla="*/ 546 w 546"/>
                        <a:gd name="T1" fmla="*/ 0 h 681"/>
                        <a:gd name="T2" fmla="*/ 523 w 546"/>
                        <a:gd name="T3" fmla="*/ 20 h 681"/>
                        <a:gd name="T4" fmla="*/ 432 w 546"/>
                        <a:gd name="T5" fmla="*/ 441 h 681"/>
                        <a:gd name="T6" fmla="*/ 415 w 546"/>
                        <a:gd name="T7" fmla="*/ 483 h 681"/>
                        <a:gd name="T8" fmla="*/ 388 w 546"/>
                        <a:gd name="T9" fmla="*/ 518 h 681"/>
                        <a:gd name="T10" fmla="*/ 347 w 546"/>
                        <a:gd name="T11" fmla="*/ 550 h 681"/>
                        <a:gd name="T12" fmla="*/ 307 w 546"/>
                        <a:gd name="T13" fmla="*/ 575 h 681"/>
                        <a:gd name="T14" fmla="*/ 262 w 546"/>
                        <a:gd name="T15" fmla="*/ 598 h 681"/>
                        <a:gd name="T16" fmla="*/ 215 w 546"/>
                        <a:gd name="T17" fmla="*/ 618 h 681"/>
                        <a:gd name="T18" fmla="*/ 163 w 546"/>
                        <a:gd name="T19" fmla="*/ 637 h 681"/>
                        <a:gd name="T20" fmla="*/ 119 w 546"/>
                        <a:gd name="T21" fmla="*/ 647 h 681"/>
                        <a:gd name="T22" fmla="*/ 65 w 546"/>
                        <a:gd name="T23" fmla="*/ 656 h 681"/>
                        <a:gd name="T24" fmla="*/ 0 w 546"/>
                        <a:gd name="T25" fmla="*/ 652 h 681"/>
                        <a:gd name="T26" fmla="*/ 10 w 546"/>
                        <a:gd name="T27" fmla="*/ 677 h 681"/>
                        <a:gd name="T28" fmla="*/ 55 w 546"/>
                        <a:gd name="T29" fmla="*/ 681 h 681"/>
                        <a:gd name="T30" fmla="*/ 86 w 546"/>
                        <a:gd name="T31" fmla="*/ 681 h 681"/>
                        <a:gd name="T32" fmla="*/ 134 w 546"/>
                        <a:gd name="T33" fmla="*/ 677 h 681"/>
                        <a:gd name="T34" fmla="*/ 173 w 546"/>
                        <a:gd name="T35" fmla="*/ 674 h 681"/>
                        <a:gd name="T36" fmla="*/ 227 w 546"/>
                        <a:gd name="T37" fmla="*/ 665 h 681"/>
                        <a:gd name="T38" fmla="*/ 269 w 546"/>
                        <a:gd name="T39" fmla="*/ 657 h 681"/>
                        <a:gd name="T40" fmla="*/ 316 w 546"/>
                        <a:gd name="T41" fmla="*/ 643 h 681"/>
                        <a:gd name="T42" fmla="*/ 343 w 546"/>
                        <a:gd name="T43" fmla="*/ 635 h 681"/>
                        <a:gd name="T44" fmla="*/ 384 w 546"/>
                        <a:gd name="T45" fmla="*/ 618 h 681"/>
                        <a:gd name="T46" fmla="*/ 427 w 546"/>
                        <a:gd name="T47" fmla="*/ 590 h 681"/>
                        <a:gd name="T48" fmla="*/ 440 w 546"/>
                        <a:gd name="T49" fmla="*/ 575 h 681"/>
                        <a:gd name="T50" fmla="*/ 452 w 546"/>
                        <a:gd name="T51" fmla="*/ 554 h 681"/>
                        <a:gd name="T52" fmla="*/ 462 w 546"/>
                        <a:gd name="T53" fmla="*/ 512 h 681"/>
                        <a:gd name="T54" fmla="*/ 471 w 546"/>
                        <a:gd name="T55" fmla="*/ 470 h 681"/>
                        <a:gd name="T56" fmla="*/ 546 w 546"/>
                        <a:gd name="T57" fmla="*/ 0 h 681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46"/>
                        <a:gd name="T88" fmla="*/ 0 h 681"/>
                        <a:gd name="T89" fmla="*/ 546 w 546"/>
                        <a:gd name="T90" fmla="*/ 681 h 681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46" h="681">
                          <a:moveTo>
                            <a:pt x="546" y="0"/>
                          </a:moveTo>
                          <a:lnTo>
                            <a:pt x="523" y="20"/>
                          </a:lnTo>
                          <a:lnTo>
                            <a:pt x="432" y="441"/>
                          </a:lnTo>
                          <a:lnTo>
                            <a:pt x="415" y="483"/>
                          </a:lnTo>
                          <a:lnTo>
                            <a:pt x="388" y="518"/>
                          </a:lnTo>
                          <a:lnTo>
                            <a:pt x="347" y="550"/>
                          </a:lnTo>
                          <a:lnTo>
                            <a:pt x="307" y="575"/>
                          </a:lnTo>
                          <a:lnTo>
                            <a:pt x="262" y="598"/>
                          </a:lnTo>
                          <a:lnTo>
                            <a:pt x="215" y="618"/>
                          </a:lnTo>
                          <a:lnTo>
                            <a:pt x="163" y="637"/>
                          </a:lnTo>
                          <a:lnTo>
                            <a:pt x="119" y="647"/>
                          </a:lnTo>
                          <a:lnTo>
                            <a:pt x="65" y="656"/>
                          </a:lnTo>
                          <a:lnTo>
                            <a:pt x="0" y="652"/>
                          </a:lnTo>
                          <a:lnTo>
                            <a:pt x="10" y="677"/>
                          </a:lnTo>
                          <a:lnTo>
                            <a:pt x="55" y="681"/>
                          </a:lnTo>
                          <a:lnTo>
                            <a:pt x="86" y="681"/>
                          </a:lnTo>
                          <a:lnTo>
                            <a:pt x="134" y="677"/>
                          </a:lnTo>
                          <a:lnTo>
                            <a:pt x="173" y="674"/>
                          </a:lnTo>
                          <a:lnTo>
                            <a:pt x="227" y="665"/>
                          </a:lnTo>
                          <a:lnTo>
                            <a:pt x="269" y="657"/>
                          </a:lnTo>
                          <a:lnTo>
                            <a:pt x="316" y="643"/>
                          </a:lnTo>
                          <a:lnTo>
                            <a:pt x="343" y="635"/>
                          </a:lnTo>
                          <a:lnTo>
                            <a:pt x="384" y="618"/>
                          </a:lnTo>
                          <a:lnTo>
                            <a:pt x="427" y="590"/>
                          </a:lnTo>
                          <a:lnTo>
                            <a:pt x="440" y="575"/>
                          </a:lnTo>
                          <a:lnTo>
                            <a:pt x="452" y="554"/>
                          </a:lnTo>
                          <a:lnTo>
                            <a:pt x="462" y="512"/>
                          </a:lnTo>
                          <a:lnTo>
                            <a:pt x="471" y="470"/>
                          </a:lnTo>
                          <a:lnTo>
                            <a:pt x="546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9297" name="Rectangle 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95" y="6585"/>
                    <a:ext cx="540" cy="31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808080"/>
                      </a:gs>
                      <a:gs pos="50000">
                        <a:srgbClr val="C0C0C0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endParaRPr kumimoji="1" lang="zh-CN" altLang="en-US">
                      <a:latin typeface="Tahoma" pitchFamily="34" charset="0"/>
                    </a:endParaRPr>
                  </a:p>
                </p:txBody>
              </p:sp>
            </p:grpSp>
          </p:grpSp>
          <p:grpSp>
            <p:nvGrpSpPr>
              <p:cNvPr id="16" name="xjhsy3"/>
              <p:cNvGrpSpPr>
                <a:grpSpLocks noChangeAspect="1"/>
              </p:cNvGrpSpPr>
              <p:nvPr/>
            </p:nvGrpSpPr>
            <p:grpSpPr bwMode="auto">
              <a:xfrm>
                <a:off x="384" y="1632"/>
                <a:ext cx="1200" cy="370"/>
                <a:chOff x="3844" y="3868"/>
                <a:chExt cx="3712" cy="1144"/>
              </a:xfrm>
            </p:grpSpPr>
            <p:grpSp>
              <p:nvGrpSpPr>
                <p:cNvPr id="17" name="Group 48"/>
                <p:cNvGrpSpPr>
                  <a:grpSpLocks noChangeAspect="1"/>
                </p:cNvGrpSpPr>
                <p:nvPr/>
              </p:nvGrpSpPr>
              <p:grpSpPr bwMode="auto">
                <a:xfrm>
                  <a:off x="3844" y="4435"/>
                  <a:ext cx="3712" cy="577"/>
                  <a:chOff x="3920" y="4213"/>
                  <a:chExt cx="2493" cy="577"/>
                </a:xfrm>
              </p:grpSpPr>
              <p:sp>
                <p:nvSpPr>
                  <p:cNvPr id="9291" name="Freeform 49" descr="栎木"/>
                  <p:cNvSpPr>
                    <a:spLocks noChangeAspect="1"/>
                  </p:cNvSpPr>
                  <p:nvPr/>
                </p:nvSpPr>
                <p:spPr bwMode="auto">
                  <a:xfrm flipV="1">
                    <a:off x="3920" y="4677"/>
                    <a:ext cx="2493" cy="113"/>
                  </a:xfrm>
                  <a:custGeom>
                    <a:avLst/>
                    <a:gdLst>
                      <a:gd name="T0" fmla="*/ 0 w 400"/>
                      <a:gd name="T1" fmla="*/ 0 h 400"/>
                      <a:gd name="T2" fmla="*/ 2493 w 400"/>
                      <a:gd name="T3" fmla="*/ 0 h 400"/>
                      <a:gd name="T4" fmla="*/ 2493 w 400"/>
                      <a:gd name="T5" fmla="*/ 113 h 400"/>
                      <a:gd name="T6" fmla="*/ 0 w 400"/>
                      <a:gd name="T7" fmla="*/ 113 h 400"/>
                      <a:gd name="T8" fmla="*/ 0 w 400"/>
                      <a:gd name="T9" fmla="*/ 0 h 4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00"/>
                      <a:gd name="T16" fmla="*/ 0 h 400"/>
                      <a:gd name="T17" fmla="*/ 400 w 400"/>
                      <a:gd name="T18" fmla="*/ 400 h 4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00" h="400">
                        <a:moveTo>
                          <a:pt x="0" y="0"/>
                        </a:moveTo>
                        <a:lnTo>
                          <a:pt x="400" y="0"/>
                        </a:lnTo>
                        <a:lnTo>
                          <a:pt x="400" y="400"/>
                        </a:lnTo>
                        <a:lnTo>
                          <a:pt x="0" y="4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0">
                    <a:blip r:embed="rId2" cstate="print"/>
                    <a:srcRect/>
                    <a:tile tx="0" ty="0" sx="100000" sy="100000" flip="none" algn="tl"/>
                  </a:blipFill>
                  <a:ln w="9525">
                    <a:rou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CC99"/>
                    </a:extrusionClr>
                  </a:sp3d>
                </p:spPr>
                <p:txBody>
                  <a:bodyPr>
                    <a:flatTx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9292" name="AutoShape 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120" y="4217"/>
                    <a:ext cx="213" cy="369"/>
                  </a:xfrm>
                  <a:prstGeom prst="flowChartMagneticDisk">
                    <a:avLst/>
                  </a:prstGeom>
                  <a:solidFill>
                    <a:srgbClr val="969696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kumimoji="1" lang="zh-CN" altLang="en-US">
                      <a:latin typeface="Tahoma" pitchFamily="34" charset="0"/>
                    </a:endParaRPr>
                  </a:p>
                </p:txBody>
              </p:sp>
              <p:sp>
                <p:nvSpPr>
                  <p:cNvPr id="9293" name="AutoShape 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40" y="4213"/>
                    <a:ext cx="213" cy="369"/>
                  </a:xfrm>
                  <a:prstGeom prst="flowChartMagneticDisk">
                    <a:avLst/>
                  </a:prstGeom>
                  <a:solidFill>
                    <a:srgbClr val="969696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kumimoji="1" lang="zh-CN" altLang="en-US">
                      <a:latin typeface="Tahoma" pitchFamily="34" charset="0"/>
                    </a:endParaRPr>
                  </a:p>
                </p:txBody>
              </p:sp>
            </p:grpSp>
            <p:grpSp>
              <p:nvGrpSpPr>
                <p:cNvPr id="18" name="Group 52"/>
                <p:cNvGrpSpPr>
                  <a:grpSpLocks noChangeAspect="1"/>
                </p:cNvGrpSpPr>
                <p:nvPr/>
              </p:nvGrpSpPr>
              <p:grpSpPr bwMode="auto">
                <a:xfrm>
                  <a:off x="5514" y="3868"/>
                  <a:ext cx="540" cy="936"/>
                  <a:chOff x="5695" y="5964"/>
                  <a:chExt cx="540" cy="936"/>
                </a:xfrm>
              </p:grpSpPr>
              <p:grpSp>
                <p:nvGrpSpPr>
                  <p:cNvPr id="19" name="Group 5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772" y="5964"/>
                    <a:ext cx="403" cy="733"/>
                    <a:chOff x="5770" y="1606"/>
                    <a:chExt cx="2019" cy="3673"/>
                  </a:xfrm>
                </p:grpSpPr>
                <p:grpSp>
                  <p:nvGrpSpPr>
                    <p:cNvPr id="20" name="Group 5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320" y="4418"/>
                      <a:ext cx="913" cy="861"/>
                      <a:chOff x="6320" y="4418"/>
                      <a:chExt cx="913" cy="861"/>
                    </a:xfrm>
                  </p:grpSpPr>
                  <p:grpSp>
                    <p:nvGrpSpPr>
                      <p:cNvPr id="21" name="Group 5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6320" y="4418"/>
                        <a:ext cx="913" cy="861"/>
                        <a:chOff x="6320" y="4418"/>
                        <a:chExt cx="913" cy="861"/>
                      </a:xfrm>
                    </p:grpSpPr>
                    <p:grpSp>
                      <p:nvGrpSpPr>
                        <p:cNvPr id="22" name="Group 5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6549" y="5081"/>
                          <a:ext cx="498" cy="198"/>
                          <a:chOff x="6549" y="5081"/>
                          <a:chExt cx="498" cy="198"/>
                        </a:xfrm>
                      </p:grpSpPr>
                      <p:sp>
                        <p:nvSpPr>
                          <p:cNvPr id="9289" name="Freeform 5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6549" y="5081"/>
                            <a:ext cx="498" cy="198"/>
                          </a:xfrm>
                          <a:custGeom>
                            <a:avLst/>
                            <a:gdLst>
                              <a:gd name="T0" fmla="*/ 0 w 498"/>
                              <a:gd name="T1" fmla="*/ 0 h 198"/>
                              <a:gd name="T2" fmla="*/ 101 w 498"/>
                              <a:gd name="T3" fmla="*/ 157 h 198"/>
                              <a:gd name="T4" fmla="*/ 110 w 498"/>
                              <a:gd name="T5" fmla="*/ 167 h 198"/>
                              <a:gd name="T6" fmla="*/ 121 w 498"/>
                              <a:gd name="T7" fmla="*/ 173 h 198"/>
                              <a:gd name="T8" fmla="*/ 136 w 498"/>
                              <a:gd name="T9" fmla="*/ 178 h 198"/>
                              <a:gd name="T10" fmla="*/ 153 w 498"/>
                              <a:gd name="T11" fmla="*/ 186 h 198"/>
                              <a:gd name="T12" fmla="*/ 174 w 498"/>
                              <a:gd name="T13" fmla="*/ 190 h 198"/>
                              <a:gd name="T14" fmla="*/ 188 w 498"/>
                              <a:gd name="T15" fmla="*/ 191 h 198"/>
                              <a:gd name="T16" fmla="*/ 205 w 498"/>
                              <a:gd name="T17" fmla="*/ 194 h 198"/>
                              <a:gd name="T18" fmla="*/ 222 w 498"/>
                              <a:gd name="T19" fmla="*/ 195 h 198"/>
                              <a:gd name="T20" fmla="*/ 243 w 498"/>
                              <a:gd name="T21" fmla="*/ 198 h 198"/>
                              <a:gd name="T22" fmla="*/ 257 w 498"/>
                              <a:gd name="T23" fmla="*/ 198 h 198"/>
                              <a:gd name="T24" fmla="*/ 278 w 498"/>
                              <a:gd name="T25" fmla="*/ 195 h 198"/>
                              <a:gd name="T26" fmla="*/ 295 w 498"/>
                              <a:gd name="T27" fmla="*/ 194 h 198"/>
                              <a:gd name="T28" fmla="*/ 315 w 498"/>
                              <a:gd name="T29" fmla="*/ 191 h 198"/>
                              <a:gd name="T30" fmla="*/ 332 w 498"/>
                              <a:gd name="T31" fmla="*/ 190 h 198"/>
                              <a:gd name="T32" fmla="*/ 349 w 498"/>
                              <a:gd name="T33" fmla="*/ 185 h 198"/>
                              <a:gd name="T34" fmla="*/ 366 w 498"/>
                              <a:gd name="T35" fmla="*/ 181 h 198"/>
                              <a:gd name="T36" fmla="*/ 380 w 498"/>
                              <a:gd name="T37" fmla="*/ 173 h 198"/>
                              <a:gd name="T38" fmla="*/ 392 w 498"/>
                              <a:gd name="T39" fmla="*/ 165 h 198"/>
                              <a:gd name="T40" fmla="*/ 397 w 498"/>
                              <a:gd name="T41" fmla="*/ 160 h 198"/>
                              <a:gd name="T42" fmla="*/ 405 w 498"/>
                              <a:gd name="T43" fmla="*/ 152 h 198"/>
                              <a:gd name="T44" fmla="*/ 498 w 498"/>
                              <a:gd name="T45" fmla="*/ 0 h 198"/>
                              <a:gd name="T46" fmla="*/ 0 w 498"/>
                              <a:gd name="T47" fmla="*/ 0 h 198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w 498"/>
                              <a:gd name="T73" fmla="*/ 0 h 198"/>
                              <a:gd name="T74" fmla="*/ 498 w 498"/>
                              <a:gd name="T75" fmla="*/ 198 h 198"/>
                            </a:gdLst>
                            <a:ahLst/>
                            <a:cxnLst>
                              <a:cxn ang="T48">
                                <a:pos x="T0" y="T1"/>
                              </a:cxn>
                              <a:cxn ang="T49">
                                <a:pos x="T2" y="T3"/>
                              </a:cxn>
                              <a:cxn ang="T50">
                                <a:pos x="T4" y="T5"/>
                              </a:cxn>
                              <a:cxn ang="T51">
                                <a:pos x="T6" y="T7"/>
                              </a:cxn>
                              <a:cxn ang="T52">
                                <a:pos x="T8" y="T9"/>
                              </a:cxn>
                              <a:cxn ang="T53">
                                <a:pos x="T10" y="T11"/>
                              </a:cxn>
                              <a:cxn ang="T54">
                                <a:pos x="T12" y="T13"/>
                              </a:cxn>
                              <a:cxn ang="T55">
                                <a:pos x="T14" y="T15"/>
                              </a:cxn>
                              <a:cxn ang="T56">
                                <a:pos x="T16" y="T17"/>
                              </a:cxn>
                              <a:cxn ang="T57">
                                <a:pos x="T18" y="T19"/>
                              </a:cxn>
                              <a:cxn ang="T58">
                                <a:pos x="T20" y="T21"/>
                              </a:cxn>
                              <a:cxn ang="T59">
                                <a:pos x="T22" y="T23"/>
                              </a:cxn>
                              <a:cxn ang="T60">
                                <a:pos x="T24" y="T25"/>
                              </a:cxn>
                              <a:cxn ang="T61">
                                <a:pos x="T26" y="T27"/>
                              </a:cxn>
                              <a:cxn ang="T62">
                                <a:pos x="T28" y="T29"/>
                              </a:cxn>
                              <a:cxn ang="T63">
                                <a:pos x="T30" y="T31"/>
                              </a:cxn>
                              <a:cxn ang="T64">
                                <a:pos x="T32" y="T33"/>
                              </a:cxn>
                              <a:cxn ang="T65">
                                <a:pos x="T34" y="T35"/>
                              </a:cxn>
                              <a:cxn ang="T66">
                                <a:pos x="T36" y="T37"/>
                              </a:cxn>
                              <a:cxn ang="T67">
                                <a:pos x="T38" y="T39"/>
                              </a:cxn>
                              <a:cxn ang="T68">
                                <a:pos x="T40" y="T41"/>
                              </a:cxn>
                              <a:cxn ang="T69">
                                <a:pos x="T42" y="T43"/>
                              </a:cxn>
                              <a:cxn ang="T70">
                                <a:pos x="T44" y="T45"/>
                              </a:cxn>
                              <a:cxn ang="T71">
                                <a:pos x="T46" y="T47"/>
                              </a:cxn>
                            </a:cxnLst>
                            <a:rect l="T72" t="T73" r="T74" b="T75"/>
                            <a:pathLst>
                              <a:path w="498" h="198">
                                <a:moveTo>
                                  <a:pt x="0" y="0"/>
                                </a:moveTo>
                                <a:lnTo>
                                  <a:pt x="101" y="157"/>
                                </a:lnTo>
                                <a:lnTo>
                                  <a:pt x="110" y="167"/>
                                </a:lnTo>
                                <a:lnTo>
                                  <a:pt x="121" y="173"/>
                                </a:lnTo>
                                <a:lnTo>
                                  <a:pt x="136" y="178"/>
                                </a:lnTo>
                                <a:lnTo>
                                  <a:pt x="153" y="186"/>
                                </a:lnTo>
                                <a:lnTo>
                                  <a:pt x="174" y="190"/>
                                </a:lnTo>
                                <a:lnTo>
                                  <a:pt x="188" y="191"/>
                                </a:lnTo>
                                <a:lnTo>
                                  <a:pt x="205" y="194"/>
                                </a:lnTo>
                                <a:lnTo>
                                  <a:pt x="222" y="195"/>
                                </a:lnTo>
                                <a:lnTo>
                                  <a:pt x="243" y="198"/>
                                </a:lnTo>
                                <a:lnTo>
                                  <a:pt x="257" y="198"/>
                                </a:lnTo>
                                <a:lnTo>
                                  <a:pt x="278" y="195"/>
                                </a:lnTo>
                                <a:lnTo>
                                  <a:pt x="295" y="194"/>
                                </a:lnTo>
                                <a:lnTo>
                                  <a:pt x="315" y="191"/>
                                </a:lnTo>
                                <a:lnTo>
                                  <a:pt x="332" y="190"/>
                                </a:lnTo>
                                <a:lnTo>
                                  <a:pt x="349" y="185"/>
                                </a:lnTo>
                                <a:lnTo>
                                  <a:pt x="366" y="181"/>
                                </a:lnTo>
                                <a:lnTo>
                                  <a:pt x="380" y="173"/>
                                </a:lnTo>
                                <a:lnTo>
                                  <a:pt x="392" y="165"/>
                                </a:lnTo>
                                <a:lnTo>
                                  <a:pt x="397" y="160"/>
                                </a:lnTo>
                                <a:lnTo>
                                  <a:pt x="405" y="152"/>
                                </a:lnTo>
                                <a:lnTo>
                                  <a:pt x="498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9290" name="Freeform 5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6627" y="5081"/>
                            <a:ext cx="222" cy="198"/>
                          </a:xfrm>
                          <a:custGeom>
                            <a:avLst/>
                            <a:gdLst>
                              <a:gd name="T0" fmla="*/ 0 w 222"/>
                              <a:gd name="T1" fmla="*/ 0 h 198"/>
                              <a:gd name="T2" fmla="*/ 62 w 222"/>
                              <a:gd name="T3" fmla="*/ 178 h 198"/>
                              <a:gd name="T4" fmla="*/ 75 w 222"/>
                              <a:gd name="T5" fmla="*/ 186 h 198"/>
                              <a:gd name="T6" fmla="*/ 96 w 222"/>
                              <a:gd name="T7" fmla="*/ 190 h 198"/>
                              <a:gd name="T8" fmla="*/ 110 w 222"/>
                              <a:gd name="T9" fmla="*/ 191 h 198"/>
                              <a:gd name="T10" fmla="*/ 127 w 222"/>
                              <a:gd name="T11" fmla="*/ 194 h 198"/>
                              <a:gd name="T12" fmla="*/ 144 w 222"/>
                              <a:gd name="T13" fmla="*/ 195 h 198"/>
                              <a:gd name="T14" fmla="*/ 165 w 222"/>
                              <a:gd name="T15" fmla="*/ 198 h 198"/>
                              <a:gd name="T16" fmla="*/ 179 w 222"/>
                              <a:gd name="T17" fmla="*/ 198 h 198"/>
                              <a:gd name="T18" fmla="*/ 200 w 222"/>
                              <a:gd name="T19" fmla="*/ 195 h 198"/>
                              <a:gd name="T20" fmla="*/ 222 w 222"/>
                              <a:gd name="T21" fmla="*/ 0 h 198"/>
                              <a:gd name="T22" fmla="*/ 0 w 222"/>
                              <a:gd name="T23" fmla="*/ 0 h 198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w 222"/>
                              <a:gd name="T37" fmla="*/ 0 h 198"/>
                              <a:gd name="T38" fmla="*/ 222 w 222"/>
                              <a:gd name="T39" fmla="*/ 198 h 198"/>
                            </a:gdLst>
                            <a:ahLst/>
                            <a:cxnLst>
                              <a:cxn ang="T24">
                                <a:pos x="T0" y="T1"/>
                              </a:cxn>
                              <a:cxn ang="T25">
                                <a:pos x="T2" y="T3"/>
                              </a:cxn>
                              <a:cxn ang="T26">
                                <a:pos x="T4" y="T5"/>
                              </a:cxn>
                              <a:cxn ang="T27">
                                <a:pos x="T6" y="T7"/>
                              </a:cxn>
                              <a:cxn ang="T28">
                                <a:pos x="T8" y="T9"/>
                              </a:cxn>
                              <a:cxn ang="T29">
                                <a:pos x="T10" y="T11"/>
                              </a:cxn>
                              <a:cxn ang="T30">
                                <a:pos x="T12" y="T13"/>
                              </a:cxn>
                              <a:cxn ang="T31">
                                <a:pos x="T14" y="T15"/>
                              </a:cxn>
                              <a:cxn ang="T32">
                                <a:pos x="T16" y="T17"/>
                              </a:cxn>
                              <a:cxn ang="T33">
                                <a:pos x="T18" y="T19"/>
                              </a:cxn>
                              <a:cxn ang="T34">
                                <a:pos x="T20" y="T21"/>
                              </a:cxn>
                              <a:cxn ang="T35">
                                <a:pos x="T22" y="T23"/>
                              </a:cxn>
                            </a:cxnLst>
                            <a:rect l="T36" t="T37" r="T38" b="T39"/>
                            <a:pathLst>
                              <a:path w="222" h="198">
                                <a:moveTo>
                                  <a:pt x="0" y="0"/>
                                </a:moveTo>
                                <a:lnTo>
                                  <a:pt x="62" y="178"/>
                                </a:lnTo>
                                <a:lnTo>
                                  <a:pt x="75" y="186"/>
                                </a:lnTo>
                                <a:lnTo>
                                  <a:pt x="96" y="190"/>
                                </a:lnTo>
                                <a:lnTo>
                                  <a:pt x="110" y="191"/>
                                </a:lnTo>
                                <a:lnTo>
                                  <a:pt x="127" y="194"/>
                                </a:lnTo>
                                <a:lnTo>
                                  <a:pt x="144" y="195"/>
                                </a:lnTo>
                                <a:lnTo>
                                  <a:pt x="165" y="198"/>
                                </a:lnTo>
                                <a:lnTo>
                                  <a:pt x="179" y="198"/>
                                </a:lnTo>
                                <a:lnTo>
                                  <a:pt x="200" y="195"/>
                                </a:lnTo>
                                <a:lnTo>
                                  <a:pt x="222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404040"/>
                          </a:solidFill>
                          <a:ln w="9525">
                            <a:noFill/>
                            <a:rou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23" name="Group 5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6320" y="4418"/>
                          <a:ext cx="913" cy="718"/>
                          <a:chOff x="6320" y="4418"/>
                          <a:chExt cx="913" cy="718"/>
                        </a:xfrm>
                      </p:grpSpPr>
                      <p:sp>
                        <p:nvSpPr>
                          <p:cNvPr id="9282" name="Freeform 6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6320" y="4418"/>
                            <a:ext cx="913" cy="718"/>
                          </a:xfrm>
                          <a:custGeom>
                            <a:avLst/>
                            <a:gdLst>
                              <a:gd name="T0" fmla="*/ 21 w 913"/>
                              <a:gd name="T1" fmla="*/ 20 h 718"/>
                              <a:gd name="T2" fmla="*/ 25 w 913"/>
                              <a:gd name="T3" fmla="*/ 38 h 718"/>
                              <a:gd name="T4" fmla="*/ 23 w 913"/>
                              <a:gd name="T5" fmla="*/ 73 h 718"/>
                              <a:gd name="T6" fmla="*/ 12 w 913"/>
                              <a:gd name="T7" fmla="*/ 96 h 718"/>
                              <a:gd name="T8" fmla="*/ 6 w 913"/>
                              <a:gd name="T9" fmla="*/ 126 h 718"/>
                              <a:gd name="T10" fmla="*/ 17 w 913"/>
                              <a:gd name="T11" fmla="*/ 149 h 718"/>
                              <a:gd name="T12" fmla="*/ 34 w 913"/>
                              <a:gd name="T13" fmla="*/ 176 h 718"/>
                              <a:gd name="T14" fmla="*/ 30 w 913"/>
                              <a:gd name="T15" fmla="*/ 195 h 718"/>
                              <a:gd name="T16" fmla="*/ 13 w 913"/>
                              <a:gd name="T17" fmla="*/ 216 h 718"/>
                              <a:gd name="T18" fmla="*/ 6 w 913"/>
                              <a:gd name="T19" fmla="*/ 236 h 718"/>
                              <a:gd name="T20" fmla="*/ 19 w 913"/>
                              <a:gd name="T21" fmla="*/ 259 h 718"/>
                              <a:gd name="T22" fmla="*/ 30 w 913"/>
                              <a:gd name="T23" fmla="*/ 278 h 718"/>
                              <a:gd name="T24" fmla="*/ 30 w 913"/>
                              <a:gd name="T25" fmla="*/ 301 h 718"/>
                              <a:gd name="T26" fmla="*/ 12 w 913"/>
                              <a:gd name="T27" fmla="*/ 322 h 718"/>
                              <a:gd name="T28" fmla="*/ 0 w 913"/>
                              <a:gd name="T29" fmla="*/ 349 h 718"/>
                              <a:gd name="T30" fmla="*/ 13 w 913"/>
                              <a:gd name="T31" fmla="*/ 372 h 718"/>
                              <a:gd name="T32" fmla="*/ 33 w 913"/>
                              <a:gd name="T33" fmla="*/ 396 h 718"/>
                              <a:gd name="T34" fmla="*/ 33 w 913"/>
                              <a:gd name="T35" fmla="*/ 431 h 718"/>
                              <a:gd name="T36" fmla="*/ 19 w 913"/>
                              <a:gd name="T37" fmla="*/ 455 h 718"/>
                              <a:gd name="T38" fmla="*/ 21 w 913"/>
                              <a:gd name="T39" fmla="*/ 473 h 718"/>
                              <a:gd name="T40" fmla="*/ 42 w 913"/>
                              <a:gd name="T41" fmla="*/ 499 h 718"/>
                              <a:gd name="T42" fmla="*/ 107 w 913"/>
                              <a:gd name="T43" fmla="*/ 573 h 718"/>
                              <a:gd name="T44" fmla="*/ 166 w 913"/>
                              <a:gd name="T45" fmla="*/ 629 h 718"/>
                              <a:gd name="T46" fmla="*/ 217 w 913"/>
                              <a:gd name="T47" fmla="*/ 660 h 718"/>
                              <a:gd name="T48" fmla="*/ 313 w 913"/>
                              <a:gd name="T49" fmla="*/ 701 h 718"/>
                              <a:gd name="T50" fmla="*/ 401 w 913"/>
                              <a:gd name="T51" fmla="*/ 716 h 718"/>
                              <a:gd name="T52" fmla="*/ 523 w 913"/>
                              <a:gd name="T53" fmla="*/ 716 h 718"/>
                              <a:gd name="T54" fmla="*/ 625 w 913"/>
                              <a:gd name="T55" fmla="*/ 706 h 718"/>
                              <a:gd name="T56" fmla="*/ 697 w 913"/>
                              <a:gd name="T57" fmla="*/ 685 h 718"/>
                              <a:gd name="T58" fmla="*/ 744 w 913"/>
                              <a:gd name="T59" fmla="*/ 659 h 718"/>
                              <a:gd name="T60" fmla="*/ 778 w 913"/>
                              <a:gd name="T61" fmla="*/ 629 h 718"/>
                              <a:gd name="T62" fmla="*/ 874 w 913"/>
                              <a:gd name="T63" fmla="*/ 493 h 718"/>
                              <a:gd name="T64" fmla="*/ 894 w 913"/>
                              <a:gd name="T65" fmla="*/ 448 h 718"/>
                              <a:gd name="T66" fmla="*/ 895 w 913"/>
                              <a:gd name="T67" fmla="*/ 427 h 718"/>
                              <a:gd name="T68" fmla="*/ 882 w 913"/>
                              <a:gd name="T69" fmla="*/ 406 h 718"/>
                              <a:gd name="T70" fmla="*/ 882 w 913"/>
                              <a:gd name="T71" fmla="*/ 381 h 718"/>
                              <a:gd name="T72" fmla="*/ 894 w 913"/>
                              <a:gd name="T73" fmla="*/ 362 h 718"/>
                              <a:gd name="T74" fmla="*/ 908 w 913"/>
                              <a:gd name="T75" fmla="*/ 341 h 718"/>
                              <a:gd name="T76" fmla="*/ 912 w 913"/>
                              <a:gd name="T77" fmla="*/ 316 h 718"/>
                              <a:gd name="T78" fmla="*/ 900 w 913"/>
                              <a:gd name="T79" fmla="*/ 295 h 718"/>
                              <a:gd name="T80" fmla="*/ 886 w 913"/>
                              <a:gd name="T81" fmla="*/ 275 h 718"/>
                              <a:gd name="T82" fmla="*/ 886 w 913"/>
                              <a:gd name="T83" fmla="*/ 254 h 718"/>
                              <a:gd name="T84" fmla="*/ 904 w 913"/>
                              <a:gd name="T85" fmla="*/ 229 h 718"/>
                              <a:gd name="T86" fmla="*/ 908 w 913"/>
                              <a:gd name="T87" fmla="*/ 202 h 718"/>
                              <a:gd name="T88" fmla="*/ 894 w 913"/>
                              <a:gd name="T89" fmla="*/ 176 h 718"/>
                              <a:gd name="T90" fmla="*/ 886 w 913"/>
                              <a:gd name="T91" fmla="*/ 155 h 718"/>
                              <a:gd name="T92" fmla="*/ 895 w 913"/>
                              <a:gd name="T93" fmla="*/ 130 h 718"/>
                              <a:gd name="T94" fmla="*/ 908 w 913"/>
                              <a:gd name="T95" fmla="*/ 113 h 718"/>
                              <a:gd name="T96" fmla="*/ 913 w 913"/>
                              <a:gd name="T97" fmla="*/ 88 h 718"/>
                              <a:gd name="T98" fmla="*/ 903 w 913"/>
                              <a:gd name="T99" fmla="*/ 67 h 718"/>
                              <a:gd name="T100" fmla="*/ 890 w 913"/>
                              <a:gd name="T101" fmla="*/ 42 h 718"/>
                              <a:gd name="T102" fmla="*/ 894 w 913"/>
                              <a:gd name="T103" fmla="*/ 18 h 718"/>
                              <a:gd name="T104" fmla="*/ 26 w 913"/>
                              <a:gd name="T105" fmla="*/ 0 h 718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w 913"/>
                              <a:gd name="T160" fmla="*/ 0 h 718"/>
                              <a:gd name="T161" fmla="*/ 913 w 913"/>
                              <a:gd name="T162" fmla="*/ 718 h 718"/>
                            </a:gdLst>
                            <a:ahLst/>
                            <a:cxnLst>
                              <a:cxn ang="T106">
                                <a:pos x="T0" y="T1"/>
                              </a:cxn>
                              <a:cxn ang="T107">
                                <a:pos x="T2" y="T3"/>
                              </a:cxn>
                              <a:cxn ang="T108">
                                <a:pos x="T4" y="T5"/>
                              </a:cxn>
                              <a:cxn ang="T109">
                                <a:pos x="T6" y="T7"/>
                              </a:cxn>
                              <a:cxn ang="T110">
                                <a:pos x="T8" y="T9"/>
                              </a:cxn>
                              <a:cxn ang="T111">
                                <a:pos x="T10" y="T11"/>
                              </a:cxn>
                              <a:cxn ang="T112">
                                <a:pos x="T12" y="T13"/>
                              </a:cxn>
                              <a:cxn ang="T113">
                                <a:pos x="T14" y="T15"/>
                              </a:cxn>
                              <a:cxn ang="T114">
                                <a:pos x="T16" y="T17"/>
                              </a:cxn>
                              <a:cxn ang="T115">
                                <a:pos x="T18" y="T19"/>
                              </a:cxn>
                              <a:cxn ang="T116">
                                <a:pos x="T20" y="T21"/>
                              </a:cxn>
                              <a:cxn ang="T117">
                                <a:pos x="T22" y="T23"/>
                              </a:cxn>
                              <a:cxn ang="T118">
                                <a:pos x="T24" y="T25"/>
                              </a:cxn>
                              <a:cxn ang="T119">
                                <a:pos x="T26" y="T27"/>
                              </a:cxn>
                              <a:cxn ang="T120">
                                <a:pos x="T28" y="T29"/>
                              </a:cxn>
                              <a:cxn ang="T121">
                                <a:pos x="T30" y="T31"/>
                              </a:cxn>
                              <a:cxn ang="T122">
                                <a:pos x="T32" y="T33"/>
                              </a:cxn>
                              <a:cxn ang="T123">
                                <a:pos x="T34" y="T35"/>
                              </a:cxn>
                              <a:cxn ang="T124">
                                <a:pos x="T36" y="T37"/>
                              </a:cxn>
                              <a:cxn ang="T125">
                                <a:pos x="T38" y="T39"/>
                              </a:cxn>
                              <a:cxn ang="T126">
                                <a:pos x="T40" y="T41"/>
                              </a:cxn>
                              <a:cxn ang="T127">
                                <a:pos x="T42" y="T43"/>
                              </a:cxn>
                              <a:cxn ang="T128">
                                <a:pos x="T44" y="T45"/>
                              </a:cxn>
                              <a:cxn ang="T129">
                                <a:pos x="T46" y="T47"/>
                              </a:cxn>
                              <a:cxn ang="T130">
                                <a:pos x="T48" y="T49"/>
                              </a:cxn>
                              <a:cxn ang="T131">
                                <a:pos x="T50" y="T51"/>
                              </a:cxn>
                              <a:cxn ang="T132">
                                <a:pos x="T52" y="T53"/>
                              </a:cxn>
                              <a:cxn ang="T133">
                                <a:pos x="T54" y="T55"/>
                              </a:cxn>
                              <a:cxn ang="T134">
                                <a:pos x="T56" y="T57"/>
                              </a:cxn>
                              <a:cxn ang="T135">
                                <a:pos x="T58" y="T59"/>
                              </a:cxn>
                              <a:cxn ang="T136">
                                <a:pos x="T60" y="T61"/>
                              </a:cxn>
                              <a:cxn ang="T137">
                                <a:pos x="T62" y="T63"/>
                              </a:cxn>
                              <a:cxn ang="T138">
                                <a:pos x="T64" y="T65"/>
                              </a:cxn>
                              <a:cxn ang="T139">
                                <a:pos x="T66" y="T67"/>
                              </a:cxn>
                              <a:cxn ang="T140">
                                <a:pos x="T68" y="T69"/>
                              </a:cxn>
                              <a:cxn ang="T141">
                                <a:pos x="T70" y="T71"/>
                              </a:cxn>
                              <a:cxn ang="T142">
                                <a:pos x="T72" y="T73"/>
                              </a:cxn>
                              <a:cxn ang="T143">
                                <a:pos x="T74" y="T75"/>
                              </a:cxn>
                              <a:cxn ang="T144">
                                <a:pos x="T76" y="T77"/>
                              </a:cxn>
                              <a:cxn ang="T145">
                                <a:pos x="T78" y="T79"/>
                              </a:cxn>
                              <a:cxn ang="T146">
                                <a:pos x="T80" y="T81"/>
                              </a:cxn>
                              <a:cxn ang="T147">
                                <a:pos x="T82" y="T83"/>
                              </a:cxn>
                              <a:cxn ang="T148">
                                <a:pos x="T84" y="T85"/>
                              </a:cxn>
                              <a:cxn ang="T149">
                                <a:pos x="T86" y="T87"/>
                              </a:cxn>
                              <a:cxn ang="T150">
                                <a:pos x="T88" y="T89"/>
                              </a:cxn>
                              <a:cxn ang="T151">
                                <a:pos x="T90" y="T91"/>
                              </a:cxn>
                              <a:cxn ang="T152">
                                <a:pos x="T92" y="T93"/>
                              </a:cxn>
                              <a:cxn ang="T153">
                                <a:pos x="T94" y="T95"/>
                              </a:cxn>
                              <a:cxn ang="T154">
                                <a:pos x="T96" y="T97"/>
                              </a:cxn>
                              <a:cxn ang="T155">
                                <a:pos x="T98" y="T99"/>
                              </a:cxn>
                              <a:cxn ang="T156">
                                <a:pos x="T100" y="T101"/>
                              </a:cxn>
                              <a:cxn ang="T157">
                                <a:pos x="T102" y="T103"/>
                              </a:cxn>
                              <a:cxn ang="T158">
                                <a:pos x="T104" y="T105"/>
                              </a:cxn>
                            </a:cxnLst>
                            <a:rect l="T159" t="T160" r="T161" b="T162"/>
                            <a:pathLst>
                              <a:path w="913" h="718">
                                <a:moveTo>
                                  <a:pt x="26" y="0"/>
                                </a:moveTo>
                                <a:lnTo>
                                  <a:pt x="21" y="20"/>
                                </a:lnTo>
                                <a:lnTo>
                                  <a:pt x="23" y="29"/>
                                </a:lnTo>
                                <a:lnTo>
                                  <a:pt x="25" y="38"/>
                                </a:lnTo>
                                <a:lnTo>
                                  <a:pt x="26" y="59"/>
                                </a:lnTo>
                                <a:lnTo>
                                  <a:pt x="23" y="73"/>
                                </a:lnTo>
                                <a:lnTo>
                                  <a:pt x="17" y="86"/>
                                </a:lnTo>
                                <a:lnTo>
                                  <a:pt x="12" y="96"/>
                                </a:lnTo>
                                <a:lnTo>
                                  <a:pt x="6" y="113"/>
                                </a:lnTo>
                                <a:lnTo>
                                  <a:pt x="6" y="126"/>
                                </a:lnTo>
                                <a:lnTo>
                                  <a:pt x="12" y="138"/>
                                </a:lnTo>
                                <a:lnTo>
                                  <a:pt x="17" y="149"/>
                                </a:lnTo>
                                <a:lnTo>
                                  <a:pt x="29" y="162"/>
                                </a:lnTo>
                                <a:lnTo>
                                  <a:pt x="34" y="176"/>
                                </a:lnTo>
                                <a:lnTo>
                                  <a:pt x="34" y="185"/>
                                </a:lnTo>
                                <a:lnTo>
                                  <a:pt x="30" y="195"/>
                                </a:lnTo>
                                <a:lnTo>
                                  <a:pt x="21" y="204"/>
                                </a:lnTo>
                                <a:lnTo>
                                  <a:pt x="13" y="216"/>
                                </a:lnTo>
                                <a:lnTo>
                                  <a:pt x="8" y="225"/>
                                </a:lnTo>
                                <a:lnTo>
                                  <a:pt x="6" y="236"/>
                                </a:lnTo>
                                <a:lnTo>
                                  <a:pt x="12" y="248"/>
                                </a:lnTo>
                                <a:lnTo>
                                  <a:pt x="19" y="259"/>
                                </a:lnTo>
                                <a:lnTo>
                                  <a:pt x="26" y="269"/>
                                </a:lnTo>
                                <a:lnTo>
                                  <a:pt x="30" y="278"/>
                                </a:lnTo>
                                <a:lnTo>
                                  <a:pt x="34" y="288"/>
                                </a:lnTo>
                                <a:lnTo>
                                  <a:pt x="30" y="301"/>
                                </a:lnTo>
                                <a:lnTo>
                                  <a:pt x="21" y="313"/>
                                </a:lnTo>
                                <a:lnTo>
                                  <a:pt x="12" y="322"/>
                                </a:lnTo>
                                <a:lnTo>
                                  <a:pt x="2" y="337"/>
                                </a:lnTo>
                                <a:lnTo>
                                  <a:pt x="0" y="349"/>
                                </a:lnTo>
                                <a:lnTo>
                                  <a:pt x="4" y="362"/>
                                </a:lnTo>
                                <a:lnTo>
                                  <a:pt x="13" y="372"/>
                                </a:lnTo>
                                <a:lnTo>
                                  <a:pt x="23" y="383"/>
                                </a:lnTo>
                                <a:lnTo>
                                  <a:pt x="33" y="396"/>
                                </a:lnTo>
                                <a:lnTo>
                                  <a:pt x="38" y="414"/>
                                </a:lnTo>
                                <a:lnTo>
                                  <a:pt x="33" y="431"/>
                                </a:lnTo>
                                <a:lnTo>
                                  <a:pt x="23" y="444"/>
                                </a:lnTo>
                                <a:lnTo>
                                  <a:pt x="19" y="455"/>
                                </a:lnTo>
                                <a:lnTo>
                                  <a:pt x="19" y="466"/>
                                </a:lnTo>
                                <a:lnTo>
                                  <a:pt x="21" y="473"/>
                                </a:lnTo>
                                <a:lnTo>
                                  <a:pt x="29" y="484"/>
                                </a:lnTo>
                                <a:lnTo>
                                  <a:pt x="42" y="499"/>
                                </a:lnTo>
                                <a:lnTo>
                                  <a:pt x="64" y="528"/>
                                </a:lnTo>
                                <a:lnTo>
                                  <a:pt x="107" y="573"/>
                                </a:lnTo>
                                <a:lnTo>
                                  <a:pt x="144" y="609"/>
                                </a:lnTo>
                                <a:lnTo>
                                  <a:pt x="166" y="629"/>
                                </a:lnTo>
                                <a:lnTo>
                                  <a:pt x="190" y="643"/>
                                </a:lnTo>
                                <a:lnTo>
                                  <a:pt x="217" y="660"/>
                                </a:lnTo>
                                <a:lnTo>
                                  <a:pt x="255" y="681"/>
                                </a:lnTo>
                                <a:lnTo>
                                  <a:pt x="313" y="701"/>
                                </a:lnTo>
                                <a:lnTo>
                                  <a:pt x="356" y="710"/>
                                </a:lnTo>
                                <a:lnTo>
                                  <a:pt x="401" y="716"/>
                                </a:lnTo>
                                <a:lnTo>
                                  <a:pt x="460" y="718"/>
                                </a:lnTo>
                                <a:lnTo>
                                  <a:pt x="523" y="716"/>
                                </a:lnTo>
                                <a:lnTo>
                                  <a:pt x="578" y="714"/>
                                </a:lnTo>
                                <a:lnTo>
                                  <a:pt x="625" y="706"/>
                                </a:lnTo>
                                <a:lnTo>
                                  <a:pt x="667" y="697"/>
                                </a:lnTo>
                                <a:lnTo>
                                  <a:pt x="697" y="685"/>
                                </a:lnTo>
                                <a:lnTo>
                                  <a:pt x="723" y="672"/>
                                </a:lnTo>
                                <a:lnTo>
                                  <a:pt x="744" y="659"/>
                                </a:lnTo>
                                <a:lnTo>
                                  <a:pt x="761" y="647"/>
                                </a:lnTo>
                                <a:lnTo>
                                  <a:pt x="778" y="629"/>
                                </a:lnTo>
                                <a:lnTo>
                                  <a:pt x="832" y="556"/>
                                </a:lnTo>
                                <a:lnTo>
                                  <a:pt x="874" y="493"/>
                                </a:lnTo>
                                <a:lnTo>
                                  <a:pt x="890" y="461"/>
                                </a:lnTo>
                                <a:lnTo>
                                  <a:pt x="894" y="448"/>
                                </a:lnTo>
                                <a:lnTo>
                                  <a:pt x="895" y="438"/>
                                </a:lnTo>
                                <a:lnTo>
                                  <a:pt x="895" y="427"/>
                                </a:lnTo>
                                <a:lnTo>
                                  <a:pt x="887" y="414"/>
                                </a:lnTo>
                                <a:lnTo>
                                  <a:pt x="882" y="406"/>
                                </a:lnTo>
                                <a:lnTo>
                                  <a:pt x="879" y="394"/>
                                </a:lnTo>
                                <a:lnTo>
                                  <a:pt x="882" y="381"/>
                                </a:lnTo>
                                <a:lnTo>
                                  <a:pt x="887" y="372"/>
                                </a:lnTo>
                                <a:lnTo>
                                  <a:pt x="894" y="362"/>
                                </a:lnTo>
                                <a:lnTo>
                                  <a:pt x="900" y="352"/>
                                </a:lnTo>
                                <a:lnTo>
                                  <a:pt x="908" y="341"/>
                                </a:lnTo>
                                <a:lnTo>
                                  <a:pt x="913" y="330"/>
                                </a:lnTo>
                                <a:lnTo>
                                  <a:pt x="912" y="316"/>
                                </a:lnTo>
                                <a:lnTo>
                                  <a:pt x="907" y="305"/>
                                </a:lnTo>
                                <a:lnTo>
                                  <a:pt x="900" y="295"/>
                                </a:lnTo>
                                <a:lnTo>
                                  <a:pt x="894" y="286"/>
                                </a:lnTo>
                                <a:lnTo>
                                  <a:pt x="886" y="275"/>
                                </a:lnTo>
                                <a:lnTo>
                                  <a:pt x="883" y="263"/>
                                </a:lnTo>
                                <a:lnTo>
                                  <a:pt x="886" y="254"/>
                                </a:lnTo>
                                <a:lnTo>
                                  <a:pt x="895" y="240"/>
                                </a:lnTo>
                                <a:lnTo>
                                  <a:pt x="904" y="229"/>
                                </a:lnTo>
                                <a:lnTo>
                                  <a:pt x="908" y="217"/>
                                </a:lnTo>
                                <a:lnTo>
                                  <a:pt x="908" y="202"/>
                                </a:lnTo>
                                <a:lnTo>
                                  <a:pt x="903" y="187"/>
                                </a:lnTo>
                                <a:lnTo>
                                  <a:pt x="894" y="176"/>
                                </a:lnTo>
                                <a:lnTo>
                                  <a:pt x="890" y="168"/>
                                </a:lnTo>
                                <a:lnTo>
                                  <a:pt x="886" y="155"/>
                                </a:lnTo>
                                <a:lnTo>
                                  <a:pt x="887" y="141"/>
                                </a:lnTo>
                                <a:lnTo>
                                  <a:pt x="895" y="130"/>
                                </a:lnTo>
                                <a:lnTo>
                                  <a:pt x="900" y="122"/>
                                </a:lnTo>
                                <a:lnTo>
                                  <a:pt x="908" y="113"/>
                                </a:lnTo>
                                <a:lnTo>
                                  <a:pt x="912" y="101"/>
                                </a:lnTo>
                                <a:lnTo>
                                  <a:pt x="913" y="88"/>
                                </a:lnTo>
                                <a:lnTo>
                                  <a:pt x="911" y="80"/>
                                </a:lnTo>
                                <a:lnTo>
                                  <a:pt x="903" y="67"/>
                                </a:lnTo>
                                <a:lnTo>
                                  <a:pt x="895" y="56"/>
                                </a:lnTo>
                                <a:lnTo>
                                  <a:pt x="890" y="42"/>
                                </a:lnTo>
                                <a:lnTo>
                                  <a:pt x="890" y="29"/>
                                </a:lnTo>
                                <a:lnTo>
                                  <a:pt x="894" y="18"/>
                                </a:lnTo>
                                <a:lnTo>
                                  <a:pt x="891" y="0"/>
                                </a:lnTo>
                                <a:lnTo>
                                  <a:pt x="2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C080"/>
                          </a:solidFill>
                          <a:ln w="9525">
                            <a:noFill/>
                            <a:rou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9283" name="Freeform 6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6326" y="4514"/>
                            <a:ext cx="113" cy="99"/>
                          </a:xfrm>
                          <a:custGeom>
                            <a:avLst/>
                            <a:gdLst>
                              <a:gd name="T0" fmla="*/ 6 w 113"/>
                              <a:gd name="T1" fmla="*/ 0 h 99"/>
                              <a:gd name="T2" fmla="*/ 13 w 113"/>
                              <a:gd name="T3" fmla="*/ 13 h 99"/>
                              <a:gd name="T4" fmla="*/ 24 w 113"/>
                              <a:gd name="T5" fmla="*/ 26 h 99"/>
                              <a:gd name="T6" fmla="*/ 44 w 113"/>
                              <a:gd name="T7" fmla="*/ 43 h 99"/>
                              <a:gd name="T8" fmla="*/ 68 w 113"/>
                              <a:gd name="T9" fmla="*/ 57 h 99"/>
                              <a:gd name="T10" fmla="*/ 91 w 113"/>
                              <a:gd name="T11" fmla="*/ 66 h 99"/>
                              <a:gd name="T12" fmla="*/ 113 w 113"/>
                              <a:gd name="T13" fmla="*/ 72 h 99"/>
                              <a:gd name="T14" fmla="*/ 104 w 113"/>
                              <a:gd name="T15" fmla="*/ 89 h 99"/>
                              <a:gd name="T16" fmla="*/ 75 w 113"/>
                              <a:gd name="T17" fmla="*/ 85 h 99"/>
                              <a:gd name="T18" fmla="*/ 44 w 113"/>
                              <a:gd name="T19" fmla="*/ 87 h 99"/>
                              <a:gd name="T20" fmla="*/ 24 w 113"/>
                              <a:gd name="T21" fmla="*/ 99 h 99"/>
                              <a:gd name="T22" fmla="*/ 28 w 113"/>
                              <a:gd name="T23" fmla="*/ 89 h 99"/>
                              <a:gd name="T24" fmla="*/ 27 w 113"/>
                              <a:gd name="T25" fmla="*/ 78 h 99"/>
                              <a:gd name="T26" fmla="*/ 20 w 113"/>
                              <a:gd name="T27" fmla="*/ 62 h 99"/>
                              <a:gd name="T28" fmla="*/ 11 w 113"/>
                              <a:gd name="T29" fmla="*/ 49 h 99"/>
                              <a:gd name="T30" fmla="*/ 2 w 113"/>
                              <a:gd name="T31" fmla="*/ 34 h 99"/>
                              <a:gd name="T32" fmla="*/ 0 w 113"/>
                              <a:gd name="T33" fmla="*/ 17 h 99"/>
                              <a:gd name="T34" fmla="*/ 6 w 113"/>
                              <a:gd name="T35" fmla="*/ 0 h 99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w 113"/>
                              <a:gd name="T55" fmla="*/ 0 h 99"/>
                              <a:gd name="T56" fmla="*/ 113 w 113"/>
                              <a:gd name="T57" fmla="*/ 99 h 99"/>
                            </a:gdLst>
                            <a:ahLst/>
                            <a:cxnLst>
                              <a:cxn ang="T36">
                                <a:pos x="T0" y="T1"/>
                              </a:cxn>
                              <a:cxn ang="T37">
                                <a:pos x="T2" y="T3"/>
                              </a:cxn>
                              <a:cxn ang="T38">
                                <a:pos x="T4" y="T5"/>
                              </a:cxn>
                              <a:cxn ang="T39">
                                <a:pos x="T6" y="T7"/>
                              </a:cxn>
                              <a:cxn ang="T40">
                                <a:pos x="T8" y="T9"/>
                              </a:cxn>
                              <a:cxn ang="T41">
                                <a:pos x="T10" y="T11"/>
                              </a:cxn>
                              <a:cxn ang="T42">
                                <a:pos x="T12" y="T13"/>
                              </a:cxn>
                              <a:cxn ang="T43">
                                <a:pos x="T14" y="T15"/>
                              </a:cxn>
                              <a:cxn ang="T44">
                                <a:pos x="T16" y="T17"/>
                              </a:cxn>
                              <a:cxn ang="T45">
                                <a:pos x="T18" y="T19"/>
                              </a:cxn>
                              <a:cxn ang="T46">
                                <a:pos x="T20" y="T21"/>
                              </a:cxn>
                              <a:cxn ang="T47">
                                <a:pos x="T22" y="T23"/>
                              </a:cxn>
                              <a:cxn ang="T48">
                                <a:pos x="T24" y="T25"/>
                              </a:cxn>
                              <a:cxn ang="T49">
                                <a:pos x="T26" y="T27"/>
                              </a:cxn>
                              <a:cxn ang="T50">
                                <a:pos x="T28" y="T29"/>
                              </a:cxn>
                              <a:cxn ang="T51">
                                <a:pos x="T30" y="T31"/>
                              </a:cxn>
                              <a:cxn ang="T52">
                                <a:pos x="T32" y="T33"/>
                              </a:cxn>
                              <a:cxn ang="T53">
                                <a:pos x="T34" y="T35"/>
                              </a:cxn>
                            </a:cxnLst>
                            <a:rect l="T54" t="T55" r="T56" b="T57"/>
                            <a:pathLst>
                              <a:path w="113" h="99">
                                <a:moveTo>
                                  <a:pt x="6" y="0"/>
                                </a:moveTo>
                                <a:lnTo>
                                  <a:pt x="13" y="13"/>
                                </a:lnTo>
                                <a:lnTo>
                                  <a:pt x="24" y="26"/>
                                </a:lnTo>
                                <a:lnTo>
                                  <a:pt x="44" y="43"/>
                                </a:lnTo>
                                <a:lnTo>
                                  <a:pt x="68" y="57"/>
                                </a:lnTo>
                                <a:lnTo>
                                  <a:pt x="91" y="66"/>
                                </a:lnTo>
                                <a:lnTo>
                                  <a:pt x="113" y="72"/>
                                </a:lnTo>
                                <a:lnTo>
                                  <a:pt x="104" y="89"/>
                                </a:lnTo>
                                <a:lnTo>
                                  <a:pt x="75" y="85"/>
                                </a:lnTo>
                                <a:lnTo>
                                  <a:pt x="44" y="87"/>
                                </a:lnTo>
                                <a:lnTo>
                                  <a:pt x="24" y="99"/>
                                </a:lnTo>
                                <a:lnTo>
                                  <a:pt x="28" y="89"/>
                                </a:lnTo>
                                <a:lnTo>
                                  <a:pt x="27" y="78"/>
                                </a:lnTo>
                                <a:lnTo>
                                  <a:pt x="20" y="62"/>
                                </a:lnTo>
                                <a:lnTo>
                                  <a:pt x="11" y="49"/>
                                </a:lnTo>
                                <a:lnTo>
                                  <a:pt x="2" y="34"/>
                                </a:lnTo>
                                <a:lnTo>
                                  <a:pt x="0" y="17"/>
                                </a:lnTo>
                                <a:lnTo>
                                  <a:pt x="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 w="9525">
                            <a:noFill/>
                            <a:rou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9284" name="Freeform 6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6328" y="4637"/>
                            <a:ext cx="149" cy="84"/>
                          </a:xfrm>
                          <a:custGeom>
                            <a:avLst/>
                            <a:gdLst>
                              <a:gd name="T0" fmla="*/ 0 w 149"/>
                              <a:gd name="T1" fmla="*/ 10 h 84"/>
                              <a:gd name="T2" fmla="*/ 4 w 149"/>
                              <a:gd name="T3" fmla="*/ 0 h 84"/>
                              <a:gd name="T4" fmla="*/ 9 w 149"/>
                              <a:gd name="T5" fmla="*/ 10 h 84"/>
                              <a:gd name="T6" fmla="*/ 21 w 149"/>
                              <a:gd name="T7" fmla="*/ 15 h 84"/>
                              <a:gd name="T8" fmla="*/ 42 w 149"/>
                              <a:gd name="T9" fmla="*/ 25 h 84"/>
                              <a:gd name="T10" fmla="*/ 64 w 149"/>
                              <a:gd name="T11" fmla="*/ 31 h 84"/>
                              <a:gd name="T12" fmla="*/ 98 w 149"/>
                              <a:gd name="T13" fmla="*/ 38 h 84"/>
                              <a:gd name="T14" fmla="*/ 137 w 149"/>
                              <a:gd name="T15" fmla="*/ 44 h 84"/>
                              <a:gd name="T16" fmla="*/ 149 w 149"/>
                              <a:gd name="T17" fmla="*/ 80 h 84"/>
                              <a:gd name="T18" fmla="*/ 106 w 149"/>
                              <a:gd name="T19" fmla="*/ 69 h 84"/>
                              <a:gd name="T20" fmla="*/ 72 w 149"/>
                              <a:gd name="T21" fmla="*/ 65 h 84"/>
                              <a:gd name="T22" fmla="*/ 45 w 149"/>
                              <a:gd name="T23" fmla="*/ 71 h 84"/>
                              <a:gd name="T24" fmla="*/ 25 w 149"/>
                              <a:gd name="T25" fmla="*/ 84 h 84"/>
                              <a:gd name="T26" fmla="*/ 25 w 149"/>
                              <a:gd name="T27" fmla="*/ 73 h 84"/>
                              <a:gd name="T28" fmla="*/ 25 w 149"/>
                              <a:gd name="T29" fmla="*/ 63 h 84"/>
                              <a:gd name="T30" fmla="*/ 21 w 149"/>
                              <a:gd name="T31" fmla="*/ 52 h 84"/>
                              <a:gd name="T32" fmla="*/ 9 w 149"/>
                              <a:gd name="T33" fmla="*/ 36 h 84"/>
                              <a:gd name="T34" fmla="*/ 0 w 149"/>
                              <a:gd name="T35" fmla="*/ 23 h 84"/>
                              <a:gd name="T36" fmla="*/ 0 w 149"/>
                              <a:gd name="T37" fmla="*/ 10 h 84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w 149"/>
                              <a:gd name="T58" fmla="*/ 0 h 84"/>
                              <a:gd name="T59" fmla="*/ 149 w 149"/>
                              <a:gd name="T60" fmla="*/ 84 h 84"/>
                            </a:gdLst>
                            <a:ahLst/>
                            <a:cxnLst>
                              <a:cxn ang="T38">
                                <a:pos x="T0" y="T1"/>
                              </a:cxn>
                              <a:cxn ang="T39">
                                <a:pos x="T2" y="T3"/>
                              </a:cxn>
                              <a:cxn ang="T40">
                                <a:pos x="T4" y="T5"/>
                              </a:cxn>
                              <a:cxn ang="T41">
                                <a:pos x="T6" y="T7"/>
                              </a:cxn>
                              <a:cxn ang="T42">
                                <a:pos x="T8" y="T9"/>
                              </a:cxn>
                              <a:cxn ang="T43">
                                <a:pos x="T10" y="T11"/>
                              </a:cxn>
                              <a:cxn ang="T44">
                                <a:pos x="T12" y="T13"/>
                              </a:cxn>
                              <a:cxn ang="T45">
                                <a:pos x="T14" y="T15"/>
                              </a:cxn>
                              <a:cxn ang="T46">
                                <a:pos x="T16" y="T17"/>
                              </a:cxn>
                              <a:cxn ang="T47">
                                <a:pos x="T18" y="T19"/>
                              </a:cxn>
                              <a:cxn ang="T48">
                                <a:pos x="T20" y="T21"/>
                              </a:cxn>
                              <a:cxn ang="T49">
                                <a:pos x="T22" y="T23"/>
                              </a:cxn>
                              <a:cxn ang="T50">
                                <a:pos x="T24" y="T25"/>
                              </a:cxn>
                              <a:cxn ang="T51">
                                <a:pos x="T26" y="T27"/>
                              </a:cxn>
                              <a:cxn ang="T52">
                                <a:pos x="T28" y="T29"/>
                              </a:cxn>
                              <a:cxn ang="T53">
                                <a:pos x="T30" y="T31"/>
                              </a:cxn>
                              <a:cxn ang="T54">
                                <a:pos x="T32" y="T33"/>
                              </a:cxn>
                              <a:cxn ang="T55">
                                <a:pos x="T34" y="T35"/>
                              </a:cxn>
                              <a:cxn ang="T56">
                                <a:pos x="T36" y="T37"/>
                              </a:cxn>
                            </a:cxnLst>
                            <a:rect l="T57" t="T58" r="T59" b="T60"/>
                            <a:pathLst>
                              <a:path w="149" h="84">
                                <a:moveTo>
                                  <a:pt x="0" y="10"/>
                                </a:moveTo>
                                <a:lnTo>
                                  <a:pt x="4" y="0"/>
                                </a:lnTo>
                                <a:lnTo>
                                  <a:pt x="9" y="10"/>
                                </a:lnTo>
                                <a:lnTo>
                                  <a:pt x="21" y="15"/>
                                </a:lnTo>
                                <a:lnTo>
                                  <a:pt x="42" y="25"/>
                                </a:lnTo>
                                <a:lnTo>
                                  <a:pt x="64" y="31"/>
                                </a:lnTo>
                                <a:lnTo>
                                  <a:pt x="98" y="38"/>
                                </a:lnTo>
                                <a:lnTo>
                                  <a:pt x="137" y="44"/>
                                </a:lnTo>
                                <a:lnTo>
                                  <a:pt x="149" y="80"/>
                                </a:lnTo>
                                <a:lnTo>
                                  <a:pt x="106" y="69"/>
                                </a:lnTo>
                                <a:lnTo>
                                  <a:pt x="72" y="65"/>
                                </a:lnTo>
                                <a:lnTo>
                                  <a:pt x="45" y="71"/>
                                </a:lnTo>
                                <a:lnTo>
                                  <a:pt x="25" y="84"/>
                                </a:lnTo>
                                <a:lnTo>
                                  <a:pt x="25" y="73"/>
                                </a:lnTo>
                                <a:lnTo>
                                  <a:pt x="25" y="63"/>
                                </a:lnTo>
                                <a:lnTo>
                                  <a:pt x="21" y="52"/>
                                </a:lnTo>
                                <a:lnTo>
                                  <a:pt x="9" y="36"/>
                                </a:lnTo>
                                <a:lnTo>
                                  <a:pt x="0" y="23"/>
                                </a:lnTo>
                                <a:lnTo>
                                  <a:pt x="0" y="1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 w="9525">
                            <a:noFill/>
                            <a:rou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9285" name="Freeform 6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6322" y="4742"/>
                            <a:ext cx="175" cy="104"/>
                          </a:xfrm>
                          <a:custGeom>
                            <a:avLst/>
                            <a:gdLst>
                              <a:gd name="T0" fmla="*/ 2 w 175"/>
                              <a:gd name="T1" fmla="*/ 13 h 104"/>
                              <a:gd name="T2" fmla="*/ 10 w 175"/>
                              <a:gd name="T3" fmla="*/ 0 h 104"/>
                              <a:gd name="T4" fmla="*/ 21 w 175"/>
                              <a:gd name="T5" fmla="*/ 17 h 104"/>
                              <a:gd name="T6" fmla="*/ 32 w 175"/>
                              <a:gd name="T7" fmla="*/ 25 h 104"/>
                              <a:gd name="T8" fmla="*/ 45 w 175"/>
                              <a:gd name="T9" fmla="*/ 34 h 104"/>
                              <a:gd name="T10" fmla="*/ 69 w 175"/>
                              <a:gd name="T11" fmla="*/ 42 h 104"/>
                              <a:gd name="T12" fmla="*/ 96 w 175"/>
                              <a:gd name="T13" fmla="*/ 49 h 104"/>
                              <a:gd name="T14" fmla="*/ 126 w 175"/>
                              <a:gd name="T15" fmla="*/ 59 h 104"/>
                              <a:gd name="T16" fmla="*/ 167 w 175"/>
                              <a:gd name="T17" fmla="*/ 72 h 104"/>
                              <a:gd name="T18" fmla="*/ 175 w 175"/>
                              <a:gd name="T19" fmla="*/ 104 h 104"/>
                              <a:gd name="T20" fmla="*/ 133 w 175"/>
                              <a:gd name="T21" fmla="*/ 87 h 104"/>
                              <a:gd name="T22" fmla="*/ 103 w 175"/>
                              <a:gd name="T23" fmla="*/ 76 h 104"/>
                              <a:gd name="T24" fmla="*/ 78 w 175"/>
                              <a:gd name="T25" fmla="*/ 72 h 104"/>
                              <a:gd name="T26" fmla="*/ 58 w 175"/>
                              <a:gd name="T27" fmla="*/ 72 h 104"/>
                              <a:gd name="T28" fmla="*/ 48 w 175"/>
                              <a:gd name="T29" fmla="*/ 80 h 104"/>
                              <a:gd name="T30" fmla="*/ 36 w 175"/>
                              <a:gd name="T31" fmla="*/ 91 h 104"/>
                              <a:gd name="T32" fmla="*/ 34 w 175"/>
                              <a:gd name="T33" fmla="*/ 78 h 104"/>
                              <a:gd name="T34" fmla="*/ 21 w 175"/>
                              <a:gd name="T35" fmla="*/ 59 h 104"/>
                              <a:gd name="T36" fmla="*/ 10 w 175"/>
                              <a:gd name="T37" fmla="*/ 45 h 104"/>
                              <a:gd name="T38" fmla="*/ 0 w 175"/>
                              <a:gd name="T39" fmla="*/ 31 h 104"/>
                              <a:gd name="T40" fmla="*/ 2 w 175"/>
                              <a:gd name="T41" fmla="*/ 13 h 104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w 175"/>
                              <a:gd name="T64" fmla="*/ 0 h 104"/>
                              <a:gd name="T65" fmla="*/ 175 w 175"/>
                              <a:gd name="T66" fmla="*/ 104 h 104"/>
                            </a:gdLst>
                            <a:ahLst/>
                            <a:cxnLst>
                              <a:cxn ang="T42">
                                <a:pos x="T0" y="T1"/>
                              </a:cxn>
                              <a:cxn ang="T43">
                                <a:pos x="T2" y="T3"/>
                              </a:cxn>
                              <a:cxn ang="T44">
                                <a:pos x="T4" y="T5"/>
                              </a:cxn>
                              <a:cxn ang="T45">
                                <a:pos x="T6" y="T7"/>
                              </a:cxn>
                              <a:cxn ang="T46">
                                <a:pos x="T8" y="T9"/>
                              </a:cxn>
                              <a:cxn ang="T47">
                                <a:pos x="T10" y="T11"/>
                              </a:cxn>
                              <a:cxn ang="T48">
                                <a:pos x="T12" y="T13"/>
                              </a:cxn>
                              <a:cxn ang="T49">
                                <a:pos x="T14" y="T15"/>
                              </a:cxn>
                              <a:cxn ang="T50">
                                <a:pos x="T16" y="T17"/>
                              </a:cxn>
                              <a:cxn ang="T51">
                                <a:pos x="T18" y="T19"/>
                              </a:cxn>
                              <a:cxn ang="T52">
                                <a:pos x="T20" y="T21"/>
                              </a:cxn>
                              <a:cxn ang="T53">
                                <a:pos x="T22" y="T23"/>
                              </a:cxn>
                              <a:cxn ang="T54">
                                <a:pos x="T24" y="T25"/>
                              </a:cxn>
                              <a:cxn ang="T55">
                                <a:pos x="T26" y="T27"/>
                              </a:cxn>
                              <a:cxn ang="T56">
                                <a:pos x="T28" y="T29"/>
                              </a:cxn>
                              <a:cxn ang="T57">
                                <a:pos x="T30" y="T31"/>
                              </a:cxn>
                              <a:cxn ang="T58">
                                <a:pos x="T32" y="T33"/>
                              </a:cxn>
                              <a:cxn ang="T59">
                                <a:pos x="T34" y="T35"/>
                              </a:cxn>
                              <a:cxn ang="T60">
                                <a:pos x="T36" y="T37"/>
                              </a:cxn>
                              <a:cxn ang="T61">
                                <a:pos x="T38" y="T39"/>
                              </a:cxn>
                              <a:cxn ang="T62">
                                <a:pos x="T40" y="T41"/>
                              </a:cxn>
                            </a:cxnLst>
                            <a:rect l="T63" t="T64" r="T65" b="T66"/>
                            <a:pathLst>
                              <a:path w="175" h="104">
                                <a:moveTo>
                                  <a:pt x="2" y="13"/>
                                </a:moveTo>
                                <a:lnTo>
                                  <a:pt x="10" y="0"/>
                                </a:lnTo>
                                <a:lnTo>
                                  <a:pt x="21" y="17"/>
                                </a:lnTo>
                                <a:lnTo>
                                  <a:pt x="32" y="25"/>
                                </a:lnTo>
                                <a:lnTo>
                                  <a:pt x="45" y="34"/>
                                </a:lnTo>
                                <a:lnTo>
                                  <a:pt x="69" y="42"/>
                                </a:lnTo>
                                <a:lnTo>
                                  <a:pt x="96" y="49"/>
                                </a:lnTo>
                                <a:lnTo>
                                  <a:pt x="126" y="59"/>
                                </a:lnTo>
                                <a:lnTo>
                                  <a:pt x="167" y="72"/>
                                </a:lnTo>
                                <a:lnTo>
                                  <a:pt x="175" y="104"/>
                                </a:lnTo>
                                <a:lnTo>
                                  <a:pt x="133" y="87"/>
                                </a:lnTo>
                                <a:lnTo>
                                  <a:pt x="103" y="76"/>
                                </a:lnTo>
                                <a:lnTo>
                                  <a:pt x="78" y="72"/>
                                </a:lnTo>
                                <a:lnTo>
                                  <a:pt x="58" y="72"/>
                                </a:lnTo>
                                <a:lnTo>
                                  <a:pt x="48" y="80"/>
                                </a:lnTo>
                                <a:lnTo>
                                  <a:pt x="36" y="91"/>
                                </a:lnTo>
                                <a:lnTo>
                                  <a:pt x="34" y="78"/>
                                </a:lnTo>
                                <a:lnTo>
                                  <a:pt x="21" y="59"/>
                                </a:lnTo>
                                <a:lnTo>
                                  <a:pt x="10" y="45"/>
                                </a:lnTo>
                                <a:lnTo>
                                  <a:pt x="0" y="31"/>
                                </a:lnTo>
                                <a:lnTo>
                                  <a:pt x="2" y="1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 w="9525">
                            <a:noFill/>
                            <a:rou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9286" name="Freeform 6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6341" y="4856"/>
                            <a:ext cx="208" cy="230"/>
                          </a:xfrm>
                          <a:custGeom>
                            <a:avLst/>
                            <a:gdLst>
                              <a:gd name="T0" fmla="*/ 2 w 208"/>
                              <a:gd name="T1" fmla="*/ 35 h 230"/>
                              <a:gd name="T2" fmla="*/ 0 w 208"/>
                              <a:gd name="T3" fmla="*/ 21 h 230"/>
                              <a:gd name="T4" fmla="*/ 0 w 208"/>
                              <a:gd name="T5" fmla="*/ 11 h 230"/>
                              <a:gd name="T6" fmla="*/ 8 w 208"/>
                              <a:gd name="T7" fmla="*/ 0 h 230"/>
                              <a:gd name="T8" fmla="*/ 22 w 208"/>
                              <a:gd name="T9" fmla="*/ 17 h 230"/>
                              <a:gd name="T10" fmla="*/ 47 w 208"/>
                              <a:gd name="T11" fmla="*/ 32 h 230"/>
                              <a:gd name="T12" fmla="*/ 72 w 208"/>
                              <a:gd name="T13" fmla="*/ 44 h 230"/>
                              <a:gd name="T14" fmla="*/ 106 w 208"/>
                              <a:gd name="T15" fmla="*/ 55 h 230"/>
                              <a:gd name="T16" fmla="*/ 156 w 208"/>
                              <a:gd name="T17" fmla="*/ 65 h 230"/>
                              <a:gd name="T18" fmla="*/ 166 w 208"/>
                              <a:gd name="T19" fmla="*/ 91 h 230"/>
                              <a:gd name="T20" fmla="*/ 140 w 208"/>
                              <a:gd name="T21" fmla="*/ 84 h 230"/>
                              <a:gd name="T22" fmla="*/ 114 w 208"/>
                              <a:gd name="T23" fmla="*/ 80 h 230"/>
                              <a:gd name="T24" fmla="*/ 101 w 208"/>
                              <a:gd name="T25" fmla="*/ 82 h 230"/>
                              <a:gd name="T26" fmla="*/ 97 w 208"/>
                              <a:gd name="T27" fmla="*/ 95 h 230"/>
                              <a:gd name="T28" fmla="*/ 105 w 208"/>
                              <a:gd name="T29" fmla="*/ 112 h 230"/>
                              <a:gd name="T30" fmla="*/ 115 w 208"/>
                              <a:gd name="T31" fmla="*/ 128 h 230"/>
                              <a:gd name="T32" fmla="*/ 136 w 208"/>
                              <a:gd name="T33" fmla="*/ 153 h 230"/>
                              <a:gd name="T34" fmla="*/ 166 w 208"/>
                              <a:gd name="T35" fmla="*/ 179 h 230"/>
                              <a:gd name="T36" fmla="*/ 208 w 208"/>
                              <a:gd name="T37" fmla="*/ 209 h 230"/>
                              <a:gd name="T38" fmla="*/ 208 w 208"/>
                              <a:gd name="T39" fmla="*/ 230 h 230"/>
                              <a:gd name="T40" fmla="*/ 190 w 208"/>
                              <a:gd name="T41" fmla="*/ 219 h 230"/>
                              <a:gd name="T42" fmla="*/ 166 w 208"/>
                              <a:gd name="T43" fmla="*/ 205 h 230"/>
                              <a:gd name="T44" fmla="*/ 132 w 208"/>
                              <a:gd name="T45" fmla="*/ 179 h 230"/>
                              <a:gd name="T46" fmla="*/ 105 w 208"/>
                              <a:gd name="T47" fmla="*/ 150 h 230"/>
                              <a:gd name="T48" fmla="*/ 80 w 208"/>
                              <a:gd name="T49" fmla="*/ 128 h 230"/>
                              <a:gd name="T50" fmla="*/ 56 w 208"/>
                              <a:gd name="T51" fmla="*/ 101 h 230"/>
                              <a:gd name="T52" fmla="*/ 36 w 208"/>
                              <a:gd name="T53" fmla="*/ 78 h 230"/>
                              <a:gd name="T54" fmla="*/ 15 w 208"/>
                              <a:gd name="T55" fmla="*/ 57 h 230"/>
                              <a:gd name="T56" fmla="*/ 2 w 208"/>
                              <a:gd name="T57" fmla="*/ 35 h 230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w 208"/>
                              <a:gd name="T88" fmla="*/ 0 h 230"/>
                              <a:gd name="T89" fmla="*/ 208 w 208"/>
                              <a:gd name="T90" fmla="*/ 230 h 230"/>
                            </a:gdLst>
                            <a:ahLst/>
                            <a:cxnLst>
                              <a:cxn ang="T58">
                                <a:pos x="T0" y="T1"/>
                              </a:cxn>
                              <a:cxn ang="T59">
                                <a:pos x="T2" y="T3"/>
                              </a:cxn>
                              <a:cxn ang="T60">
                                <a:pos x="T4" y="T5"/>
                              </a:cxn>
                              <a:cxn ang="T61">
                                <a:pos x="T6" y="T7"/>
                              </a:cxn>
                              <a:cxn ang="T62">
                                <a:pos x="T8" y="T9"/>
                              </a:cxn>
                              <a:cxn ang="T63">
                                <a:pos x="T10" y="T11"/>
                              </a:cxn>
                              <a:cxn ang="T64">
                                <a:pos x="T12" y="T13"/>
                              </a:cxn>
                              <a:cxn ang="T65">
                                <a:pos x="T14" y="T15"/>
                              </a:cxn>
                              <a:cxn ang="T66">
                                <a:pos x="T16" y="T17"/>
                              </a:cxn>
                              <a:cxn ang="T67">
                                <a:pos x="T18" y="T19"/>
                              </a:cxn>
                              <a:cxn ang="T68">
                                <a:pos x="T20" y="T21"/>
                              </a:cxn>
                              <a:cxn ang="T69">
                                <a:pos x="T22" y="T23"/>
                              </a:cxn>
                              <a:cxn ang="T70">
                                <a:pos x="T24" y="T25"/>
                              </a:cxn>
                              <a:cxn ang="T71">
                                <a:pos x="T26" y="T27"/>
                              </a:cxn>
                              <a:cxn ang="T72">
                                <a:pos x="T28" y="T29"/>
                              </a:cxn>
                              <a:cxn ang="T73">
                                <a:pos x="T30" y="T31"/>
                              </a:cxn>
                              <a:cxn ang="T74">
                                <a:pos x="T32" y="T33"/>
                              </a:cxn>
                              <a:cxn ang="T75">
                                <a:pos x="T34" y="T35"/>
                              </a:cxn>
                              <a:cxn ang="T76">
                                <a:pos x="T36" y="T37"/>
                              </a:cxn>
                              <a:cxn ang="T77">
                                <a:pos x="T38" y="T39"/>
                              </a:cxn>
                              <a:cxn ang="T78">
                                <a:pos x="T40" y="T41"/>
                              </a:cxn>
                              <a:cxn ang="T79">
                                <a:pos x="T42" y="T43"/>
                              </a:cxn>
                              <a:cxn ang="T80">
                                <a:pos x="T44" y="T45"/>
                              </a:cxn>
                              <a:cxn ang="T81">
                                <a:pos x="T46" y="T47"/>
                              </a:cxn>
                              <a:cxn ang="T82">
                                <a:pos x="T48" y="T49"/>
                              </a:cxn>
                              <a:cxn ang="T83">
                                <a:pos x="T50" y="T51"/>
                              </a:cxn>
                              <a:cxn ang="T84">
                                <a:pos x="T52" y="T53"/>
                              </a:cxn>
                              <a:cxn ang="T85">
                                <a:pos x="T54" y="T55"/>
                              </a:cxn>
                              <a:cxn ang="T86">
                                <a:pos x="T56" y="T57"/>
                              </a:cxn>
                            </a:cxnLst>
                            <a:rect l="T87" t="T88" r="T89" b="T90"/>
                            <a:pathLst>
                              <a:path w="208" h="230">
                                <a:moveTo>
                                  <a:pt x="2" y="35"/>
                                </a:moveTo>
                                <a:lnTo>
                                  <a:pt x="0" y="21"/>
                                </a:lnTo>
                                <a:lnTo>
                                  <a:pt x="0" y="11"/>
                                </a:lnTo>
                                <a:lnTo>
                                  <a:pt x="8" y="0"/>
                                </a:lnTo>
                                <a:lnTo>
                                  <a:pt x="22" y="17"/>
                                </a:lnTo>
                                <a:lnTo>
                                  <a:pt x="47" y="32"/>
                                </a:lnTo>
                                <a:lnTo>
                                  <a:pt x="72" y="44"/>
                                </a:lnTo>
                                <a:lnTo>
                                  <a:pt x="106" y="55"/>
                                </a:lnTo>
                                <a:lnTo>
                                  <a:pt x="156" y="65"/>
                                </a:lnTo>
                                <a:lnTo>
                                  <a:pt x="166" y="91"/>
                                </a:lnTo>
                                <a:lnTo>
                                  <a:pt x="140" y="84"/>
                                </a:lnTo>
                                <a:lnTo>
                                  <a:pt x="114" y="80"/>
                                </a:lnTo>
                                <a:lnTo>
                                  <a:pt x="101" y="82"/>
                                </a:lnTo>
                                <a:lnTo>
                                  <a:pt x="97" y="95"/>
                                </a:lnTo>
                                <a:lnTo>
                                  <a:pt x="105" y="112"/>
                                </a:lnTo>
                                <a:lnTo>
                                  <a:pt x="115" y="128"/>
                                </a:lnTo>
                                <a:lnTo>
                                  <a:pt x="136" y="153"/>
                                </a:lnTo>
                                <a:lnTo>
                                  <a:pt x="166" y="179"/>
                                </a:lnTo>
                                <a:lnTo>
                                  <a:pt x="208" y="209"/>
                                </a:lnTo>
                                <a:lnTo>
                                  <a:pt x="208" y="230"/>
                                </a:lnTo>
                                <a:lnTo>
                                  <a:pt x="190" y="219"/>
                                </a:lnTo>
                                <a:lnTo>
                                  <a:pt x="166" y="205"/>
                                </a:lnTo>
                                <a:lnTo>
                                  <a:pt x="132" y="179"/>
                                </a:lnTo>
                                <a:lnTo>
                                  <a:pt x="105" y="150"/>
                                </a:lnTo>
                                <a:lnTo>
                                  <a:pt x="80" y="128"/>
                                </a:lnTo>
                                <a:lnTo>
                                  <a:pt x="56" y="101"/>
                                </a:lnTo>
                                <a:lnTo>
                                  <a:pt x="36" y="78"/>
                                </a:lnTo>
                                <a:lnTo>
                                  <a:pt x="15" y="57"/>
                                </a:lnTo>
                                <a:lnTo>
                                  <a:pt x="2" y="3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 w="9525">
                            <a:noFill/>
                            <a:rou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9287" name="Freeform 6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6345" y="4443"/>
                            <a:ext cx="86" cy="69"/>
                          </a:xfrm>
                          <a:custGeom>
                            <a:avLst/>
                            <a:gdLst>
                              <a:gd name="T0" fmla="*/ 0 w 86"/>
                              <a:gd name="T1" fmla="*/ 0 h 69"/>
                              <a:gd name="T2" fmla="*/ 11 w 86"/>
                              <a:gd name="T3" fmla="*/ 10 h 69"/>
                              <a:gd name="T4" fmla="*/ 25 w 86"/>
                              <a:gd name="T5" fmla="*/ 21 h 69"/>
                              <a:gd name="T6" fmla="*/ 42 w 86"/>
                              <a:gd name="T7" fmla="*/ 33 h 69"/>
                              <a:gd name="T8" fmla="*/ 60 w 86"/>
                              <a:gd name="T9" fmla="*/ 44 h 69"/>
                              <a:gd name="T10" fmla="*/ 77 w 86"/>
                              <a:gd name="T11" fmla="*/ 54 h 69"/>
                              <a:gd name="T12" fmla="*/ 86 w 86"/>
                              <a:gd name="T13" fmla="*/ 61 h 69"/>
                              <a:gd name="T14" fmla="*/ 65 w 86"/>
                              <a:gd name="T15" fmla="*/ 69 h 69"/>
                              <a:gd name="T16" fmla="*/ 42 w 86"/>
                              <a:gd name="T17" fmla="*/ 61 h 69"/>
                              <a:gd name="T18" fmla="*/ 18 w 86"/>
                              <a:gd name="T19" fmla="*/ 52 h 69"/>
                              <a:gd name="T20" fmla="*/ 0 w 86"/>
                              <a:gd name="T21" fmla="*/ 42 h 69"/>
                              <a:gd name="T22" fmla="*/ 1 w 86"/>
                              <a:gd name="T23" fmla="*/ 33 h 69"/>
                              <a:gd name="T24" fmla="*/ 4 w 86"/>
                              <a:gd name="T25" fmla="*/ 17 h 69"/>
                              <a:gd name="T26" fmla="*/ 0 w 86"/>
                              <a:gd name="T27" fmla="*/ 0 h 69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w 86"/>
                              <a:gd name="T43" fmla="*/ 0 h 69"/>
                              <a:gd name="T44" fmla="*/ 86 w 86"/>
                              <a:gd name="T45" fmla="*/ 69 h 69"/>
                            </a:gdLst>
                            <a:ahLst/>
                            <a:cxnLst>
                              <a:cxn ang="T28">
                                <a:pos x="T0" y="T1"/>
                              </a:cxn>
                              <a:cxn ang="T29">
                                <a:pos x="T2" y="T3"/>
                              </a:cxn>
                              <a:cxn ang="T30">
                                <a:pos x="T4" y="T5"/>
                              </a:cxn>
                              <a:cxn ang="T31">
                                <a:pos x="T6" y="T7"/>
                              </a:cxn>
                              <a:cxn ang="T32">
                                <a:pos x="T8" y="T9"/>
                              </a:cxn>
                              <a:cxn ang="T33">
                                <a:pos x="T10" y="T11"/>
                              </a:cxn>
                              <a:cxn ang="T34">
                                <a:pos x="T12" y="T13"/>
                              </a:cxn>
                              <a:cxn ang="T35">
                                <a:pos x="T14" y="T15"/>
                              </a:cxn>
                              <a:cxn ang="T36">
                                <a:pos x="T16" y="T17"/>
                              </a:cxn>
                              <a:cxn ang="T37">
                                <a:pos x="T18" y="T19"/>
                              </a:cxn>
                              <a:cxn ang="T38">
                                <a:pos x="T20" y="T21"/>
                              </a:cxn>
                              <a:cxn ang="T39">
                                <a:pos x="T22" y="T23"/>
                              </a:cxn>
                              <a:cxn ang="T40">
                                <a:pos x="T24" y="T25"/>
                              </a:cxn>
                              <a:cxn ang="T41">
                                <a:pos x="T26" y="T27"/>
                              </a:cxn>
                            </a:cxnLst>
                            <a:rect l="T42" t="T43" r="T44" b="T45"/>
                            <a:pathLst>
                              <a:path w="86" h="69">
                                <a:moveTo>
                                  <a:pt x="0" y="0"/>
                                </a:moveTo>
                                <a:lnTo>
                                  <a:pt x="11" y="10"/>
                                </a:lnTo>
                                <a:lnTo>
                                  <a:pt x="25" y="21"/>
                                </a:lnTo>
                                <a:lnTo>
                                  <a:pt x="42" y="33"/>
                                </a:lnTo>
                                <a:lnTo>
                                  <a:pt x="60" y="44"/>
                                </a:lnTo>
                                <a:lnTo>
                                  <a:pt x="77" y="54"/>
                                </a:lnTo>
                                <a:lnTo>
                                  <a:pt x="86" y="61"/>
                                </a:lnTo>
                                <a:lnTo>
                                  <a:pt x="65" y="69"/>
                                </a:lnTo>
                                <a:lnTo>
                                  <a:pt x="42" y="61"/>
                                </a:lnTo>
                                <a:lnTo>
                                  <a:pt x="18" y="52"/>
                                </a:lnTo>
                                <a:lnTo>
                                  <a:pt x="0" y="42"/>
                                </a:lnTo>
                                <a:lnTo>
                                  <a:pt x="1" y="33"/>
                                </a:lnTo>
                                <a:lnTo>
                                  <a:pt x="4" y="17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 w="9525">
                            <a:noFill/>
                            <a:rou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9288" name="Freeform 6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6501" y="4426"/>
                            <a:ext cx="732" cy="689"/>
                          </a:xfrm>
                          <a:custGeom>
                            <a:avLst/>
                            <a:gdLst>
                              <a:gd name="T0" fmla="*/ 348 w 732"/>
                              <a:gd name="T1" fmla="*/ 158 h 689"/>
                              <a:gd name="T2" fmla="*/ 292 w 732"/>
                              <a:gd name="T3" fmla="*/ 181 h 689"/>
                              <a:gd name="T4" fmla="*/ 175 w 732"/>
                              <a:gd name="T5" fmla="*/ 200 h 689"/>
                              <a:gd name="T6" fmla="*/ 0 w 732"/>
                              <a:gd name="T7" fmla="*/ 209 h 689"/>
                              <a:gd name="T8" fmla="*/ 205 w 732"/>
                              <a:gd name="T9" fmla="*/ 244 h 689"/>
                              <a:gd name="T10" fmla="*/ 435 w 732"/>
                              <a:gd name="T11" fmla="*/ 225 h 689"/>
                              <a:gd name="T12" fmla="*/ 597 w 732"/>
                              <a:gd name="T13" fmla="*/ 177 h 689"/>
                              <a:gd name="T14" fmla="*/ 648 w 732"/>
                              <a:gd name="T15" fmla="*/ 169 h 689"/>
                              <a:gd name="T16" fmla="*/ 625 w 732"/>
                              <a:gd name="T17" fmla="*/ 208 h 689"/>
                              <a:gd name="T18" fmla="*/ 510 w 732"/>
                              <a:gd name="T19" fmla="*/ 263 h 689"/>
                              <a:gd name="T20" fmla="*/ 304 w 732"/>
                              <a:gd name="T21" fmla="*/ 308 h 689"/>
                              <a:gd name="T22" fmla="*/ 177 w 732"/>
                              <a:gd name="T23" fmla="*/ 352 h 689"/>
                              <a:gd name="T24" fmla="*/ 411 w 732"/>
                              <a:gd name="T25" fmla="*/ 347 h 689"/>
                              <a:gd name="T26" fmla="*/ 567 w 732"/>
                              <a:gd name="T27" fmla="*/ 308 h 689"/>
                              <a:gd name="T28" fmla="*/ 659 w 732"/>
                              <a:gd name="T29" fmla="*/ 276 h 689"/>
                              <a:gd name="T30" fmla="*/ 661 w 732"/>
                              <a:gd name="T31" fmla="*/ 299 h 689"/>
                              <a:gd name="T32" fmla="*/ 584 w 732"/>
                              <a:gd name="T33" fmla="*/ 354 h 689"/>
                              <a:gd name="T34" fmla="*/ 439 w 732"/>
                              <a:gd name="T35" fmla="*/ 407 h 689"/>
                              <a:gd name="T36" fmla="*/ 237 w 732"/>
                              <a:gd name="T37" fmla="*/ 444 h 689"/>
                              <a:gd name="T38" fmla="*/ 305 w 732"/>
                              <a:gd name="T39" fmla="*/ 466 h 689"/>
                              <a:gd name="T40" fmla="*/ 482 w 732"/>
                              <a:gd name="T41" fmla="*/ 458 h 689"/>
                              <a:gd name="T42" fmla="*/ 629 w 732"/>
                              <a:gd name="T43" fmla="*/ 413 h 689"/>
                              <a:gd name="T44" fmla="*/ 642 w 732"/>
                              <a:gd name="T45" fmla="*/ 430 h 689"/>
                              <a:gd name="T46" fmla="*/ 599 w 732"/>
                              <a:gd name="T47" fmla="*/ 474 h 689"/>
                              <a:gd name="T48" fmla="*/ 489 w 732"/>
                              <a:gd name="T49" fmla="*/ 521 h 689"/>
                              <a:gd name="T50" fmla="*/ 360 w 732"/>
                              <a:gd name="T51" fmla="*/ 542 h 689"/>
                              <a:gd name="T52" fmla="*/ 166 w 732"/>
                              <a:gd name="T53" fmla="*/ 546 h 689"/>
                              <a:gd name="T54" fmla="*/ 301 w 732"/>
                              <a:gd name="T55" fmla="*/ 579 h 689"/>
                              <a:gd name="T56" fmla="*/ 427 w 732"/>
                              <a:gd name="T57" fmla="*/ 580 h 689"/>
                              <a:gd name="T58" fmla="*/ 540 w 732"/>
                              <a:gd name="T59" fmla="*/ 562 h 689"/>
                              <a:gd name="T60" fmla="*/ 589 w 732"/>
                              <a:gd name="T61" fmla="*/ 565 h 689"/>
                              <a:gd name="T62" fmla="*/ 561 w 732"/>
                              <a:gd name="T63" fmla="*/ 597 h 689"/>
                              <a:gd name="T64" fmla="*/ 495 w 732"/>
                              <a:gd name="T65" fmla="*/ 622 h 689"/>
                              <a:gd name="T66" fmla="*/ 253 w 732"/>
                              <a:gd name="T67" fmla="*/ 649 h 689"/>
                              <a:gd name="T68" fmla="*/ 453 w 732"/>
                              <a:gd name="T69" fmla="*/ 663 h 689"/>
                              <a:gd name="T70" fmla="*/ 466 w 732"/>
                              <a:gd name="T71" fmla="*/ 687 h 689"/>
                              <a:gd name="T72" fmla="*/ 542 w 732"/>
                              <a:gd name="T73" fmla="*/ 664 h 689"/>
                              <a:gd name="T74" fmla="*/ 597 w 732"/>
                              <a:gd name="T75" fmla="*/ 621 h 689"/>
                              <a:gd name="T76" fmla="*/ 709 w 732"/>
                              <a:gd name="T77" fmla="*/ 453 h 689"/>
                              <a:gd name="T78" fmla="*/ 714 w 732"/>
                              <a:gd name="T79" fmla="*/ 419 h 689"/>
                              <a:gd name="T80" fmla="*/ 698 w 732"/>
                              <a:gd name="T81" fmla="*/ 386 h 689"/>
                              <a:gd name="T82" fmla="*/ 713 w 732"/>
                              <a:gd name="T83" fmla="*/ 354 h 689"/>
                              <a:gd name="T84" fmla="*/ 732 w 732"/>
                              <a:gd name="T85" fmla="*/ 322 h 689"/>
                              <a:gd name="T86" fmla="*/ 719 w 732"/>
                              <a:gd name="T87" fmla="*/ 287 h 689"/>
                              <a:gd name="T88" fmla="*/ 702 w 732"/>
                              <a:gd name="T89" fmla="*/ 255 h 689"/>
                              <a:gd name="T90" fmla="*/ 723 w 732"/>
                              <a:gd name="T91" fmla="*/ 221 h 689"/>
                              <a:gd name="T92" fmla="*/ 722 w 732"/>
                              <a:gd name="T93" fmla="*/ 179 h 689"/>
                              <a:gd name="T94" fmla="*/ 705 w 732"/>
                              <a:gd name="T95" fmla="*/ 147 h 689"/>
                              <a:gd name="T96" fmla="*/ 719 w 732"/>
                              <a:gd name="T97" fmla="*/ 114 h 689"/>
                              <a:gd name="T98" fmla="*/ 732 w 732"/>
                              <a:gd name="T99" fmla="*/ 80 h 689"/>
                              <a:gd name="T100" fmla="*/ 714 w 732"/>
                              <a:gd name="T101" fmla="*/ 48 h 689"/>
                              <a:gd name="T102" fmla="*/ 634 w 732"/>
                              <a:gd name="T103" fmla="*/ 50 h 689"/>
                              <a:gd name="T104" fmla="*/ 475 w 732"/>
                              <a:gd name="T105" fmla="*/ 105 h 689"/>
                              <a:gd name="T106" fmla="*/ 294 w 732"/>
                              <a:gd name="T107" fmla="*/ 135 h 689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60000 65536"/>
                              <a:gd name="T160" fmla="*/ 0 60000 65536"/>
                              <a:gd name="T161" fmla="*/ 0 60000 65536"/>
                              <a:gd name="T162" fmla="*/ 0 w 732"/>
                              <a:gd name="T163" fmla="*/ 0 h 689"/>
                              <a:gd name="T164" fmla="*/ 732 w 732"/>
                              <a:gd name="T165" fmla="*/ 689 h 689"/>
                            </a:gdLst>
                            <a:ahLst/>
                            <a:cxnLst>
                              <a:cxn ang="T108">
                                <a:pos x="T0" y="T1"/>
                              </a:cxn>
                              <a:cxn ang="T109">
                                <a:pos x="T2" y="T3"/>
                              </a:cxn>
                              <a:cxn ang="T110">
                                <a:pos x="T4" y="T5"/>
                              </a:cxn>
                              <a:cxn ang="T111">
                                <a:pos x="T6" y="T7"/>
                              </a:cxn>
                              <a:cxn ang="T112">
                                <a:pos x="T8" y="T9"/>
                              </a:cxn>
                              <a:cxn ang="T113">
                                <a:pos x="T10" y="T11"/>
                              </a:cxn>
                              <a:cxn ang="T114">
                                <a:pos x="T12" y="T13"/>
                              </a:cxn>
                              <a:cxn ang="T115">
                                <a:pos x="T14" y="T15"/>
                              </a:cxn>
                              <a:cxn ang="T116">
                                <a:pos x="T16" y="T17"/>
                              </a:cxn>
                              <a:cxn ang="T117">
                                <a:pos x="T18" y="T19"/>
                              </a:cxn>
                              <a:cxn ang="T118">
                                <a:pos x="T20" y="T21"/>
                              </a:cxn>
                              <a:cxn ang="T119">
                                <a:pos x="T22" y="T23"/>
                              </a:cxn>
                              <a:cxn ang="T120">
                                <a:pos x="T24" y="T25"/>
                              </a:cxn>
                              <a:cxn ang="T121">
                                <a:pos x="T26" y="T27"/>
                              </a:cxn>
                              <a:cxn ang="T122">
                                <a:pos x="T28" y="T29"/>
                              </a:cxn>
                              <a:cxn ang="T123">
                                <a:pos x="T30" y="T31"/>
                              </a:cxn>
                              <a:cxn ang="T124">
                                <a:pos x="T32" y="T33"/>
                              </a:cxn>
                              <a:cxn ang="T125">
                                <a:pos x="T34" y="T35"/>
                              </a:cxn>
                              <a:cxn ang="T126">
                                <a:pos x="T36" y="T37"/>
                              </a:cxn>
                              <a:cxn ang="T127">
                                <a:pos x="T38" y="T39"/>
                              </a:cxn>
                              <a:cxn ang="T128">
                                <a:pos x="T40" y="T41"/>
                              </a:cxn>
                              <a:cxn ang="T129">
                                <a:pos x="T42" y="T43"/>
                              </a:cxn>
                              <a:cxn ang="T130">
                                <a:pos x="T44" y="T45"/>
                              </a:cxn>
                              <a:cxn ang="T131">
                                <a:pos x="T46" y="T47"/>
                              </a:cxn>
                              <a:cxn ang="T132">
                                <a:pos x="T48" y="T49"/>
                              </a:cxn>
                              <a:cxn ang="T133">
                                <a:pos x="T50" y="T51"/>
                              </a:cxn>
                              <a:cxn ang="T134">
                                <a:pos x="T52" y="T53"/>
                              </a:cxn>
                              <a:cxn ang="T135">
                                <a:pos x="T54" y="T55"/>
                              </a:cxn>
                              <a:cxn ang="T136">
                                <a:pos x="T56" y="T57"/>
                              </a:cxn>
                              <a:cxn ang="T137">
                                <a:pos x="T58" y="T59"/>
                              </a:cxn>
                              <a:cxn ang="T138">
                                <a:pos x="T60" y="T61"/>
                              </a:cxn>
                              <a:cxn ang="T139">
                                <a:pos x="T62" y="T63"/>
                              </a:cxn>
                              <a:cxn ang="T140">
                                <a:pos x="T64" y="T65"/>
                              </a:cxn>
                              <a:cxn ang="T141">
                                <a:pos x="T66" y="T67"/>
                              </a:cxn>
                              <a:cxn ang="T142">
                                <a:pos x="T68" y="T69"/>
                              </a:cxn>
                              <a:cxn ang="T143">
                                <a:pos x="T70" y="T71"/>
                              </a:cxn>
                              <a:cxn ang="T144">
                                <a:pos x="T72" y="T73"/>
                              </a:cxn>
                              <a:cxn ang="T145">
                                <a:pos x="T74" y="T75"/>
                              </a:cxn>
                              <a:cxn ang="T146">
                                <a:pos x="T76" y="T77"/>
                              </a:cxn>
                              <a:cxn ang="T147">
                                <a:pos x="T78" y="T79"/>
                              </a:cxn>
                              <a:cxn ang="T148">
                                <a:pos x="T80" y="T81"/>
                              </a:cxn>
                              <a:cxn ang="T149">
                                <a:pos x="T82" y="T83"/>
                              </a:cxn>
                              <a:cxn ang="T150">
                                <a:pos x="T84" y="T85"/>
                              </a:cxn>
                              <a:cxn ang="T151">
                                <a:pos x="T86" y="T87"/>
                              </a:cxn>
                              <a:cxn ang="T152">
                                <a:pos x="T88" y="T89"/>
                              </a:cxn>
                              <a:cxn ang="T153">
                                <a:pos x="T90" y="T91"/>
                              </a:cxn>
                              <a:cxn ang="T154">
                                <a:pos x="T92" y="T93"/>
                              </a:cxn>
                              <a:cxn ang="T155">
                                <a:pos x="T94" y="T95"/>
                              </a:cxn>
                              <a:cxn ang="T156">
                                <a:pos x="T96" y="T97"/>
                              </a:cxn>
                              <a:cxn ang="T157">
                                <a:pos x="T98" y="T99"/>
                              </a:cxn>
                              <a:cxn ang="T158">
                                <a:pos x="T100" y="T101"/>
                              </a:cxn>
                              <a:cxn ang="T159">
                                <a:pos x="T102" y="T103"/>
                              </a:cxn>
                              <a:cxn ang="T160">
                                <a:pos x="T104" y="T105"/>
                              </a:cxn>
                              <a:cxn ang="T161">
                                <a:pos x="T106" y="T107"/>
                              </a:cxn>
                            </a:cxnLst>
                            <a:rect l="T162" t="T163" r="T164" b="T165"/>
                            <a:pathLst>
                              <a:path w="732" h="689">
                                <a:moveTo>
                                  <a:pt x="294" y="135"/>
                                </a:moveTo>
                                <a:lnTo>
                                  <a:pt x="186" y="143"/>
                                </a:lnTo>
                                <a:lnTo>
                                  <a:pt x="348" y="158"/>
                                </a:lnTo>
                                <a:lnTo>
                                  <a:pt x="338" y="166"/>
                                </a:lnTo>
                                <a:lnTo>
                                  <a:pt x="318" y="173"/>
                                </a:lnTo>
                                <a:lnTo>
                                  <a:pt x="292" y="181"/>
                                </a:lnTo>
                                <a:lnTo>
                                  <a:pt x="258" y="190"/>
                                </a:lnTo>
                                <a:lnTo>
                                  <a:pt x="222" y="196"/>
                                </a:lnTo>
                                <a:lnTo>
                                  <a:pt x="175" y="200"/>
                                </a:lnTo>
                                <a:lnTo>
                                  <a:pt x="120" y="206"/>
                                </a:lnTo>
                                <a:lnTo>
                                  <a:pt x="61" y="209"/>
                                </a:lnTo>
                                <a:lnTo>
                                  <a:pt x="0" y="209"/>
                                </a:lnTo>
                                <a:lnTo>
                                  <a:pt x="95" y="232"/>
                                </a:lnTo>
                                <a:lnTo>
                                  <a:pt x="154" y="244"/>
                                </a:lnTo>
                                <a:lnTo>
                                  <a:pt x="205" y="244"/>
                                </a:lnTo>
                                <a:lnTo>
                                  <a:pt x="267" y="244"/>
                                </a:lnTo>
                                <a:lnTo>
                                  <a:pt x="359" y="236"/>
                                </a:lnTo>
                                <a:lnTo>
                                  <a:pt x="435" y="225"/>
                                </a:lnTo>
                                <a:lnTo>
                                  <a:pt x="499" y="209"/>
                                </a:lnTo>
                                <a:lnTo>
                                  <a:pt x="567" y="188"/>
                                </a:lnTo>
                                <a:lnTo>
                                  <a:pt x="597" y="177"/>
                                </a:lnTo>
                                <a:lnTo>
                                  <a:pt x="625" y="168"/>
                                </a:lnTo>
                                <a:lnTo>
                                  <a:pt x="640" y="164"/>
                                </a:lnTo>
                                <a:lnTo>
                                  <a:pt x="648" y="169"/>
                                </a:lnTo>
                                <a:lnTo>
                                  <a:pt x="648" y="181"/>
                                </a:lnTo>
                                <a:lnTo>
                                  <a:pt x="642" y="194"/>
                                </a:lnTo>
                                <a:lnTo>
                                  <a:pt x="625" y="208"/>
                                </a:lnTo>
                                <a:lnTo>
                                  <a:pt x="597" y="226"/>
                                </a:lnTo>
                                <a:lnTo>
                                  <a:pt x="557" y="244"/>
                                </a:lnTo>
                                <a:lnTo>
                                  <a:pt x="510" y="263"/>
                                </a:lnTo>
                                <a:lnTo>
                                  <a:pt x="448" y="282"/>
                                </a:lnTo>
                                <a:lnTo>
                                  <a:pt x="376" y="297"/>
                                </a:lnTo>
                                <a:lnTo>
                                  <a:pt x="304" y="308"/>
                                </a:lnTo>
                                <a:lnTo>
                                  <a:pt x="228" y="320"/>
                                </a:lnTo>
                                <a:lnTo>
                                  <a:pt x="95" y="333"/>
                                </a:lnTo>
                                <a:lnTo>
                                  <a:pt x="177" y="352"/>
                                </a:lnTo>
                                <a:lnTo>
                                  <a:pt x="243" y="360"/>
                                </a:lnTo>
                                <a:lnTo>
                                  <a:pt x="326" y="358"/>
                                </a:lnTo>
                                <a:lnTo>
                                  <a:pt x="411" y="347"/>
                                </a:lnTo>
                                <a:lnTo>
                                  <a:pt x="474" y="333"/>
                                </a:lnTo>
                                <a:lnTo>
                                  <a:pt x="525" y="320"/>
                                </a:lnTo>
                                <a:lnTo>
                                  <a:pt x="567" y="308"/>
                                </a:lnTo>
                                <a:lnTo>
                                  <a:pt x="610" y="293"/>
                                </a:lnTo>
                                <a:lnTo>
                                  <a:pt x="644" y="280"/>
                                </a:lnTo>
                                <a:lnTo>
                                  <a:pt x="659" y="276"/>
                                </a:lnTo>
                                <a:lnTo>
                                  <a:pt x="668" y="276"/>
                                </a:lnTo>
                                <a:lnTo>
                                  <a:pt x="667" y="287"/>
                                </a:lnTo>
                                <a:lnTo>
                                  <a:pt x="661" y="299"/>
                                </a:lnTo>
                                <a:lnTo>
                                  <a:pt x="648" y="314"/>
                                </a:lnTo>
                                <a:lnTo>
                                  <a:pt x="617" y="335"/>
                                </a:lnTo>
                                <a:lnTo>
                                  <a:pt x="584" y="354"/>
                                </a:lnTo>
                                <a:lnTo>
                                  <a:pt x="546" y="371"/>
                                </a:lnTo>
                                <a:lnTo>
                                  <a:pt x="496" y="390"/>
                                </a:lnTo>
                                <a:lnTo>
                                  <a:pt x="439" y="407"/>
                                </a:lnTo>
                                <a:lnTo>
                                  <a:pt x="352" y="426"/>
                                </a:lnTo>
                                <a:lnTo>
                                  <a:pt x="294" y="438"/>
                                </a:lnTo>
                                <a:lnTo>
                                  <a:pt x="237" y="444"/>
                                </a:lnTo>
                                <a:lnTo>
                                  <a:pt x="154" y="449"/>
                                </a:lnTo>
                                <a:lnTo>
                                  <a:pt x="239" y="461"/>
                                </a:lnTo>
                                <a:lnTo>
                                  <a:pt x="305" y="466"/>
                                </a:lnTo>
                                <a:lnTo>
                                  <a:pt x="360" y="468"/>
                                </a:lnTo>
                                <a:lnTo>
                                  <a:pt x="423" y="466"/>
                                </a:lnTo>
                                <a:lnTo>
                                  <a:pt x="482" y="458"/>
                                </a:lnTo>
                                <a:lnTo>
                                  <a:pt x="530" y="447"/>
                                </a:lnTo>
                                <a:lnTo>
                                  <a:pt x="568" y="434"/>
                                </a:lnTo>
                                <a:lnTo>
                                  <a:pt x="629" y="413"/>
                                </a:lnTo>
                                <a:lnTo>
                                  <a:pt x="637" y="413"/>
                                </a:lnTo>
                                <a:lnTo>
                                  <a:pt x="644" y="417"/>
                                </a:lnTo>
                                <a:lnTo>
                                  <a:pt x="642" y="430"/>
                                </a:lnTo>
                                <a:lnTo>
                                  <a:pt x="634" y="444"/>
                                </a:lnTo>
                                <a:lnTo>
                                  <a:pt x="620" y="458"/>
                                </a:lnTo>
                                <a:lnTo>
                                  <a:pt x="599" y="474"/>
                                </a:lnTo>
                                <a:lnTo>
                                  <a:pt x="563" y="493"/>
                                </a:lnTo>
                                <a:lnTo>
                                  <a:pt x="525" y="510"/>
                                </a:lnTo>
                                <a:lnTo>
                                  <a:pt x="489" y="521"/>
                                </a:lnTo>
                                <a:lnTo>
                                  <a:pt x="448" y="531"/>
                                </a:lnTo>
                                <a:lnTo>
                                  <a:pt x="410" y="537"/>
                                </a:lnTo>
                                <a:lnTo>
                                  <a:pt x="360" y="542"/>
                                </a:lnTo>
                                <a:lnTo>
                                  <a:pt x="305" y="545"/>
                                </a:lnTo>
                                <a:lnTo>
                                  <a:pt x="250" y="546"/>
                                </a:lnTo>
                                <a:lnTo>
                                  <a:pt x="166" y="546"/>
                                </a:lnTo>
                                <a:lnTo>
                                  <a:pt x="211" y="562"/>
                                </a:lnTo>
                                <a:lnTo>
                                  <a:pt x="253" y="573"/>
                                </a:lnTo>
                                <a:lnTo>
                                  <a:pt x="301" y="579"/>
                                </a:lnTo>
                                <a:lnTo>
                                  <a:pt x="342" y="580"/>
                                </a:lnTo>
                                <a:lnTo>
                                  <a:pt x="384" y="583"/>
                                </a:lnTo>
                                <a:lnTo>
                                  <a:pt x="427" y="580"/>
                                </a:lnTo>
                                <a:lnTo>
                                  <a:pt x="462" y="579"/>
                                </a:lnTo>
                                <a:lnTo>
                                  <a:pt x="495" y="573"/>
                                </a:lnTo>
                                <a:lnTo>
                                  <a:pt x="540" y="562"/>
                                </a:lnTo>
                                <a:lnTo>
                                  <a:pt x="574" y="554"/>
                                </a:lnTo>
                                <a:lnTo>
                                  <a:pt x="587" y="555"/>
                                </a:lnTo>
                                <a:lnTo>
                                  <a:pt x="589" y="565"/>
                                </a:lnTo>
                                <a:lnTo>
                                  <a:pt x="585" y="575"/>
                                </a:lnTo>
                                <a:lnTo>
                                  <a:pt x="576" y="586"/>
                                </a:lnTo>
                                <a:lnTo>
                                  <a:pt x="561" y="597"/>
                                </a:lnTo>
                                <a:lnTo>
                                  <a:pt x="544" y="605"/>
                                </a:lnTo>
                                <a:lnTo>
                                  <a:pt x="525" y="614"/>
                                </a:lnTo>
                                <a:lnTo>
                                  <a:pt x="495" y="622"/>
                                </a:lnTo>
                                <a:lnTo>
                                  <a:pt x="432" y="631"/>
                                </a:lnTo>
                                <a:lnTo>
                                  <a:pt x="372" y="639"/>
                                </a:lnTo>
                                <a:lnTo>
                                  <a:pt x="253" y="649"/>
                                </a:lnTo>
                                <a:lnTo>
                                  <a:pt x="407" y="656"/>
                                </a:lnTo>
                                <a:lnTo>
                                  <a:pt x="439" y="656"/>
                                </a:lnTo>
                                <a:lnTo>
                                  <a:pt x="453" y="663"/>
                                </a:lnTo>
                                <a:lnTo>
                                  <a:pt x="461" y="670"/>
                                </a:lnTo>
                                <a:lnTo>
                                  <a:pt x="458" y="681"/>
                                </a:lnTo>
                                <a:lnTo>
                                  <a:pt x="466" y="687"/>
                                </a:lnTo>
                                <a:lnTo>
                                  <a:pt x="486" y="689"/>
                                </a:lnTo>
                                <a:lnTo>
                                  <a:pt x="516" y="677"/>
                                </a:lnTo>
                                <a:lnTo>
                                  <a:pt x="542" y="664"/>
                                </a:lnTo>
                                <a:lnTo>
                                  <a:pt x="563" y="651"/>
                                </a:lnTo>
                                <a:lnTo>
                                  <a:pt x="580" y="639"/>
                                </a:lnTo>
                                <a:lnTo>
                                  <a:pt x="597" y="621"/>
                                </a:lnTo>
                                <a:lnTo>
                                  <a:pt x="651" y="548"/>
                                </a:lnTo>
                                <a:lnTo>
                                  <a:pt x="693" y="485"/>
                                </a:lnTo>
                                <a:lnTo>
                                  <a:pt x="709" y="453"/>
                                </a:lnTo>
                                <a:lnTo>
                                  <a:pt x="713" y="440"/>
                                </a:lnTo>
                                <a:lnTo>
                                  <a:pt x="714" y="430"/>
                                </a:lnTo>
                                <a:lnTo>
                                  <a:pt x="714" y="419"/>
                                </a:lnTo>
                                <a:lnTo>
                                  <a:pt x="706" y="406"/>
                                </a:lnTo>
                                <a:lnTo>
                                  <a:pt x="701" y="398"/>
                                </a:lnTo>
                                <a:lnTo>
                                  <a:pt x="698" y="386"/>
                                </a:lnTo>
                                <a:lnTo>
                                  <a:pt x="701" y="373"/>
                                </a:lnTo>
                                <a:lnTo>
                                  <a:pt x="706" y="364"/>
                                </a:lnTo>
                                <a:lnTo>
                                  <a:pt x="713" y="354"/>
                                </a:lnTo>
                                <a:lnTo>
                                  <a:pt x="719" y="344"/>
                                </a:lnTo>
                                <a:lnTo>
                                  <a:pt x="727" y="333"/>
                                </a:lnTo>
                                <a:lnTo>
                                  <a:pt x="732" y="322"/>
                                </a:lnTo>
                                <a:lnTo>
                                  <a:pt x="731" y="308"/>
                                </a:lnTo>
                                <a:lnTo>
                                  <a:pt x="726" y="297"/>
                                </a:lnTo>
                                <a:lnTo>
                                  <a:pt x="719" y="287"/>
                                </a:lnTo>
                                <a:lnTo>
                                  <a:pt x="713" y="278"/>
                                </a:lnTo>
                                <a:lnTo>
                                  <a:pt x="705" y="267"/>
                                </a:lnTo>
                                <a:lnTo>
                                  <a:pt x="702" y="255"/>
                                </a:lnTo>
                                <a:lnTo>
                                  <a:pt x="705" y="246"/>
                                </a:lnTo>
                                <a:lnTo>
                                  <a:pt x="714" y="232"/>
                                </a:lnTo>
                                <a:lnTo>
                                  <a:pt x="723" y="221"/>
                                </a:lnTo>
                                <a:lnTo>
                                  <a:pt x="727" y="209"/>
                                </a:lnTo>
                                <a:lnTo>
                                  <a:pt x="727" y="194"/>
                                </a:lnTo>
                                <a:lnTo>
                                  <a:pt x="722" y="179"/>
                                </a:lnTo>
                                <a:lnTo>
                                  <a:pt x="713" y="168"/>
                                </a:lnTo>
                                <a:lnTo>
                                  <a:pt x="709" y="160"/>
                                </a:lnTo>
                                <a:lnTo>
                                  <a:pt x="705" y="147"/>
                                </a:lnTo>
                                <a:lnTo>
                                  <a:pt x="706" y="133"/>
                                </a:lnTo>
                                <a:lnTo>
                                  <a:pt x="714" y="122"/>
                                </a:lnTo>
                                <a:lnTo>
                                  <a:pt x="719" y="114"/>
                                </a:lnTo>
                                <a:lnTo>
                                  <a:pt x="727" y="105"/>
                                </a:lnTo>
                                <a:lnTo>
                                  <a:pt x="731" y="93"/>
                                </a:lnTo>
                                <a:lnTo>
                                  <a:pt x="732" y="80"/>
                                </a:lnTo>
                                <a:lnTo>
                                  <a:pt x="730" y="72"/>
                                </a:lnTo>
                                <a:lnTo>
                                  <a:pt x="722" y="59"/>
                                </a:lnTo>
                                <a:lnTo>
                                  <a:pt x="714" y="48"/>
                                </a:lnTo>
                                <a:lnTo>
                                  <a:pt x="709" y="34"/>
                                </a:lnTo>
                                <a:lnTo>
                                  <a:pt x="709" y="0"/>
                                </a:lnTo>
                                <a:lnTo>
                                  <a:pt x="634" y="50"/>
                                </a:lnTo>
                                <a:lnTo>
                                  <a:pt x="589" y="69"/>
                                </a:lnTo>
                                <a:lnTo>
                                  <a:pt x="536" y="86"/>
                                </a:lnTo>
                                <a:lnTo>
                                  <a:pt x="475" y="105"/>
                                </a:lnTo>
                                <a:lnTo>
                                  <a:pt x="420" y="116"/>
                                </a:lnTo>
                                <a:lnTo>
                                  <a:pt x="365" y="126"/>
                                </a:lnTo>
                                <a:lnTo>
                                  <a:pt x="294" y="13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 w="9525">
                            <a:noFill/>
                            <a:rou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grpSp>
                    <p:nvGrpSpPr>
                      <p:cNvPr id="24" name="Group 6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6929" y="4535"/>
                        <a:ext cx="218" cy="436"/>
                        <a:chOff x="6929" y="4535"/>
                        <a:chExt cx="218" cy="436"/>
                      </a:xfrm>
                    </p:grpSpPr>
                    <p:sp>
                      <p:nvSpPr>
                        <p:cNvPr id="9276" name="Freeform 6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6971" y="4651"/>
                          <a:ext cx="167" cy="70"/>
                        </a:xfrm>
                        <a:custGeom>
                          <a:avLst/>
                          <a:gdLst>
                            <a:gd name="T0" fmla="*/ 167 w 167"/>
                            <a:gd name="T1" fmla="*/ 13 h 70"/>
                            <a:gd name="T2" fmla="*/ 151 w 167"/>
                            <a:gd name="T3" fmla="*/ 0 h 70"/>
                            <a:gd name="T4" fmla="*/ 100 w 167"/>
                            <a:gd name="T5" fmla="*/ 26 h 70"/>
                            <a:gd name="T6" fmla="*/ 49 w 167"/>
                            <a:gd name="T7" fmla="*/ 45 h 70"/>
                            <a:gd name="T8" fmla="*/ 0 w 167"/>
                            <a:gd name="T9" fmla="*/ 59 h 70"/>
                            <a:gd name="T10" fmla="*/ 9 w 167"/>
                            <a:gd name="T11" fmla="*/ 70 h 70"/>
                            <a:gd name="T12" fmla="*/ 43 w 167"/>
                            <a:gd name="T13" fmla="*/ 70 h 70"/>
                            <a:gd name="T14" fmla="*/ 89 w 167"/>
                            <a:gd name="T15" fmla="*/ 60 h 70"/>
                            <a:gd name="T16" fmla="*/ 130 w 167"/>
                            <a:gd name="T17" fmla="*/ 40 h 70"/>
                            <a:gd name="T18" fmla="*/ 167 w 167"/>
                            <a:gd name="T19" fmla="*/ 13 h 70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167"/>
                            <a:gd name="T31" fmla="*/ 0 h 70"/>
                            <a:gd name="T32" fmla="*/ 167 w 167"/>
                            <a:gd name="T33" fmla="*/ 70 h 70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167" h="70">
                              <a:moveTo>
                                <a:pt x="167" y="13"/>
                              </a:moveTo>
                              <a:lnTo>
                                <a:pt x="151" y="0"/>
                              </a:lnTo>
                              <a:lnTo>
                                <a:pt x="100" y="26"/>
                              </a:lnTo>
                              <a:lnTo>
                                <a:pt x="49" y="45"/>
                              </a:lnTo>
                              <a:lnTo>
                                <a:pt x="0" y="59"/>
                              </a:lnTo>
                              <a:lnTo>
                                <a:pt x="9" y="70"/>
                              </a:lnTo>
                              <a:lnTo>
                                <a:pt x="43" y="70"/>
                              </a:lnTo>
                              <a:lnTo>
                                <a:pt x="89" y="60"/>
                              </a:lnTo>
                              <a:lnTo>
                                <a:pt x="130" y="40"/>
                              </a:lnTo>
                              <a:lnTo>
                                <a:pt x="167" y="1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E0C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9277" name="Freeform 6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7001" y="4763"/>
                          <a:ext cx="146" cy="78"/>
                        </a:xfrm>
                        <a:custGeom>
                          <a:avLst/>
                          <a:gdLst>
                            <a:gd name="T0" fmla="*/ 146 w 146"/>
                            <a:gd name="T1" fmla="*/ 15 h 78"/>
                            <a:gd name="T2" fmla="*/ 138 w 146"/>
                            <a:gd name="T3" fmla="*/ 0 h 78"/>
                            <a:gd name="T4" fmla="*/ 89 w 146"/>
                            <a:gd name="T5" fmla="*/ 34 h 78"/>
                            <a:gd name="T6" fmla="*/ 50 w 146"/>
                            <a:gd name="T7" fmla="*/ 51 h 78"/>
                            <a:gd name="T8" fmla="*/ 0 w 146"/>
                            <a:gd name="T9" fmla="*/ 66 h 78"/>
                            <a:gd name="T10" fmla="*/ 10 w 146"/>
                            <a:gd name="T11" fmla="*/ 78 h 78"/>
                            <a:gd name="T12" fmla="*/ 42 w 146"/>
                            <a:gd name="T13" fmla="*/ 78 h 78"/>
                            <a:gd name="T14" fmla="*/ 74 w 146"/>
                            <a:gd name="T15" fmla="*/ 69 h 78"/>
                            <a:gd name="T16" fmla="*/ 112 w 146"/>
                            <a:gd name="T17" fmla="*/ 45 h 78"/>
                            <a:gd name="T18" fmla="*/ 146 w 146"/>
                            <a:gd name="T19" fmla="*/ 15 h 78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146"/>
                            <a:gd name="T31" fmla="*/ 0 h 78"/>
                            <a:gd name="T32" fmla="*/ 146 w 146"/>
                            <a:gd name="T33" fmla="*/ 78 h 78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146" h="78">
                              <a:moveTo>
                                <a:pt x="146" y="15"/>
                              </a:moveTo>
                              <a:lnTo>
                                <a:pt x="138" y="0"/>
                              </a:lnTo>
                              <a:lnTo>
                                <a:pt x="89" y="34"/>
                              </a:lnTo>
                              <a:lnTo>
                                <a:pt x="50" y="51"/>
                              </a:lnTo>
                              <a:lnTo>
                                <a:pt x="0" y="66"/>
                              </a:lnTo>
                              <a:lnTo>
                                <a:pt x="10" y="78"/>
                              </a:lnTo>
                              <a:lnTo>
                                <a:pt x="42" y="78"/>
                              </a:lnTo>
                              <a:lnTo>
                                <a:pt x="74" y="69"/>
                              </a:lnTo>
                              <a:lnTo>
                                <a:pt x="112" y="45"/>
                              </a:lnTo>
                              <a:lnTo>
                                <a:pt x="146" y="1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E0C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9278" name="Freeform 7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6992" y="4894"/>
                          <a:ext cx="149" cy="77"/>
                        </a:xfrm>
                        <a:custGeom>
                          <a:avLst/>
                          <a:gdLst>
                            <a:gd name="T0" fmla="*/ 149 w 149"/>
                            <a:gd name="T1" fmla="*/ 11 h 77"/>
                            <a:gd name="T2" fmla="*/ 138 w 149"/>
                            <a:gd name="T3" fmla="*/ 0 h 77"/>
                            <a:gd name="T4" fmla="*/ 93 w 149"/>
                            <a:gd name="T5" fmla="*/ 31 h 77"/>
                            <a:gd name="T6" fmla="*/ 49 w 149"/>
                            <a:gd name="T7" fmla="*/ 49 h 77"/>
                            <a:gd name="T8" fmla="*/ 0 w 149"/>
                            <a:gd name="T9" fmla="*/ 63 h 77"/>
                            <a:gd name="T10" fmla="*/ 9 w 149"/>
                            <a:gd name="T11" fmla="*/ 77 h 77"/>
                            <a:gd name="T12" fmla="*/ 42 w 149"/>
                            <a:gd name="T13" fmla="*/ 74 h 77"/>
                            <a:gd name="T14" fmla="*/ 81 w 149"/>
                            <a:gd name="T15" fmla="*/ 65 h 77"/>
                            <a:gd name="T16" fmla="*/ 121 w 149"/>
                            <a:gd name="T17" fmla="*/ 40 h 77"/>
                            <a:gd name="T18" fmla="*/ 149 w 149"/>
                            <a:gd name="T19" fmla="*/ 11 h 77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149"/>
                            <a:gd name="T31" fmla="*/ 0 h 77"/>
                            <a:gd name="T32" fmla="*/ 149 w 149"/>
                            <a:gd name="T33" fmla="*/ 77 h 77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149" h="77">
                              <a:moveTo>
                                <a:pt x="149" y="11"/>
                              </a:moveTo>
                              <a:lnTo>
                                <a:pt x="138" y="0"/>
                              </a:lnTo>
                              <a:lnTo>
                                <a:pt x="93" y="31"/>
                              </a:lnTo>
                              <a:lnTo>
                                <a:pt x="49" y="49"/>
                              </a:lnTo>
                              <a:lnTo>
                                <a:pt x="0" y="63"/>
                              </a:lnTo>
                              <a:lnTo>
                                <a:pt x="9" y="77"/>
                              </a:lnTo>
                              <a:lnTo>
                                <a:pt x="42" y="74"/>
                              </a:lnTo>
                              <a:lnTo>
                                <a:pt x="81" y="65"/>
                              </a:lnTo>
                              <a:lnTo>
                                <a:pt x="121" y="40"/>
                              </a:lnTo>
                              <a:lnTo>
                                <a:pt x="149" y="1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E0C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9279" name="Freeform 7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6929" y="4535"/>
                          <a:ext cx="171" cy="68"/>
                        </a:xfrm>
                        <a:custGeom>
                          <a:avLst/>
                          <a:gdLst>
                            <a:gd name="T0" fmla="*/ 171 w 171"/>
                            <a:gd name="T1" fmla="*/ 13 h 68"/>
                            <a:gd name="T2" fmla="*/ 154 w 171"/>
                            <a:gd name="T3" fmla="*/ 0 h 68"/>
                            <a:gd name="T4" fmla="*/ 97 w 171"/>
                            <a:gd name="T5" fmla="*/ 26 h 68"/>
                            <a:gd name="T6" fmla="*/ 50 w 171"/>
                            <a:gd name="T7" fmla="*/ 41 h 68"/>
                            <a:gd name="T8" fmla="*/ 0 w 171"/>
                            <a:gd name="T9" fmla="*/ 55 h 68"/>
                            <a:gd name="T10" fmla="*/ 11 w 171"/>
                            <a:gd name="T11" fmla="*/ 68 h 68"/>
                            <a:gd name="T12" fmla="*/ 42 w 171"/>
                            <a:gd name="T13" fmla="*/ 66 h 68"/>
                            <a:gd name="T14" fmla="*/ 82 w 171"/>
                            <a:gd name="T15" fmla="*/ 57 h 68"/>
                            <a:gd name="T16" fmla="*/ 127 w 171"/>
                            <a:gd name="T17" fmla="*/ 40 h 68"/>
                            <a:gd name="T18" fmla="*/ 171 w 171"/>
                            <a:gd name="T19" fmla="*/ 13 h 68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171"/>
                            <a:gd name="T31" fmla="*/ 0 h 68"/>
                            <a:gd name="T32" fmla="*/ 171 w 171"/>
                            <a:gd name="T33" fmla="*/ 68 h 68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171" h="68">
                              <a:moveTo>
                                <a:pt x="171" y="13"/>
                              </a:moveTo>
                              <a:lnTo>
                                <a:pt x="154" y="0"/>
                              </a:lnTo>
                              <a:lnTo>
                                <a:pt x="97" y="26"/>
                              </a:lnTo>
                              <a:lnTo>
                                <a:pt x="50" y="41"/>
                              </a:lnTo>
                              <a:lnTo>
                                <a:pt x="0" y="55"/>
                              </a:lnTo>
                              <a:lnTo>
                                <a:pt x="11" y="68"/>
                              </a:lnTo>
                              <a:lnTo>
                                <a:pt x="42" y="66"/>
                              </a:lnTo>
                              <a:lnTo>
                                <a:pt x="82" y="57"/>
                              </a:lnTo>
                              <a:lnTo>
                                <a:pt x="127" y="40"/>
                              </a:lnTo>
                              <a:lnTo>
                                <a:pt x="171" y="1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E0C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9259" name="Freeform 7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770" y="1606"/>
                      <a:ext cx="2019" cy="2908"/>
                    </a:xfrm>
                    <a:custGeom>
                      <a:avLst/>
                      <a:gdLst>
                        <a:gd name="T0" fmla="*/ 1445 w 2019"/>
                        <a:gd name="T1" fmla="*/ 2807 h 2908"/>
                        <a:gd name="T2" fmla="*/ 1463 w 2019"/>
                        <a:gd name="T3" fmla="*/ 2784 h 2908"/>
                        <a:gd name="T4" fmla="*/ 1471 w 2019"/>
                        <a:gd name="T5" fmla="*/ 2765 h 2908"/>
                        <a:gd name="T6" fmla="*/ 1484 w 2019"/>
                        <a:gd name="T7" fmla="*/ 2698 h 2908"/>
                        <a:gd name="T8" fmla="*/ 1563 w 2019"/>
                        <a:gd name="T9" fmla="*/ 2229 h 2908"/>
                        <a:gd name="T10" fmla="*/ 1619 w 2019"/>
                        <a:gd name="T11" fmla="*/ 2062 h 2908"/>
                        <a:gd name="T12" fmla="*/ 1672 w 2019"/>
                        <a:gd name="T13" fmla="*/ 1943 h 2908"/>
                        <a:gd name="T14" fmla="*/ 1773 w 2019"/>
                        <a:gd name="T15" fmla="*/ 1766 h 2908"/>
                        <a:gd name="T16" fmla="*/ 1879 w 2019"/>
                        <a:gd name="T17" fmla="*/ 1590 h 2908"/>
                        <a:gd name="T18" fmla="*/ 1952 w 2019"/>
                        <a:gd name="T19" fmla="*/ 1429 h 2908"/>
                        <a:gd name="T20" fmla="*/ 1995 w 2019"/>
                        <a:gd name="T21" fmla="*/ 1267 h 2908"/>
                        <a:gd name="T22" fmla="*/ 2019 w 2019"/>
                        <a:gd name="T23" fmla="*/ 1062 h 2908"/>
                        <a:gd name="T24" fmla="*/ 2003 w 2019"/>
                        <a:gd name="T25" fmla="*/ 873 h 2908"/>
                        <a:gd name="T26" fmla="*/ 1960 w 2019"/>
                        <a:gd name="T27" fmla="*/ 694 h 2908"/>
                        <a:gd name="T28" fmla="*/ 1888 w 2019"/>
                        <a:gd name="T29" fmla="*/ 529 h 2908"/>
                        <a:gd name="T30" fmla="*/ 1765 w 2019"/>
                        <a:gd name="T31" fmla="*/ 354 h 2908"/>
                        <a:gd name="T32" fmla="*/ 1636 w 2019"/>
                        <a:gd name="T33" fmla="*/ 232 h 2908"/>
                        <a:gd name="T34" fmla="*/ 1471 w 2019"/>
                        <a:gd name="T35" fmla="*/ 120 h 2908"/>
                        <a:gd name="T36" fmla="*/ 1277 w 2019"/>
                        <a:gd name="T37" fmla="*/ 40 h 2908"/>
                        <a:gd name="T38" fmla="*/ 1115 w 2019"/>
                        <a:gd name="T39" fmla="*/ 6 h 2908"/>
                        <a:gd name="T40" fmla="*/ 936 w 2019"/>
                        <a:gd name="T41" fmla="*/ 0 h 2908"/>
                        <a:gd name="T42" fmla="*/ 782 w 2019"/>
                        <a:gd name="T43" fmla="*/ 28 h 2908"/>
                        <a:gd name="T44" fmla="*/ 630 w 2019"/>
                        <a:gd name="T45" fmla="*/ 78 h 2908"/>
                        <a:gd name="T46" fmla="*/ 501 w 2019"/>
                        <a:gd name="T47" fmla="*/ 145 h 2908"/>
                        <a:gd name="T48" fmla="*/ 365 w 2019"/>
                        <a:gd name="T49" fmla="*/ 242 h 2908"/>
                        <a:gd name="T50" fmla="*/ 242 w 2019"/>
                        <a:gd name="T51" fmla="*/ 360 h 2908"/>
                        <a:gd name="T52" fmla="*/ 140 w 2019"/>
                        <a:gd name="T53" fmla="*/ 495 h 2908"/>
                        <a:gd name="T54" fmla="*/ 53 w 2019"/>
                        <a:gd name="T55" fmla="*/ 685 h 2908"/>
                        <a:gd name="T56" fmla="*/ 7 w 2019"/>
                        <a:gd name="T57" fmla="*/ 879 h 2908"/>
                        <a:gd name="T58" fmla="*/ 0 w 2019"/>
                        <a:gd name="T59" fmla="*/ 1052 h 2908"/>
                        <a:gd name="T60" fmla="*/ 14 w 2019"/>
                        <a:gd name="T61" fmla="*/ 1239 h 2908"/>
                        <a:gd name="T62" fmla="*/ 62 w 2019"/>
                        <a:gd name="T63" fmla="*/ 1427 h 2908"/>
                        <a:gd name="T64" fmla="*/ 144 w 2019"/>
                        <a:gd name="T65" fmla="*/ 1602 h 2908"/>
                        <a:gd name="T66" fmla="*/ 239 w 2019"/>
                        <a:gd name="T67" fmla="*/ 1770 h 2908"/>
                        <a:gd name="T68" fmla="*/ 370 w 2019"/>
                        <a:gd name="T69" fmla="*/ 2007 h 2908"/>
                        <a:gd name="T70" fmla="*/ 429 w 2019"/>
                        <a:gd name="T71" fmla="*/ 2138 h 2908"/>
                        <a:gd name="T72" fmla="*/ 469 w 2019"/>
                        <a:gd name="T73" fmla="*/ 2292 h 2908"/>
                        <a:gd name="T74" fmla="*/ 501 w 2019"/>
                        <a:gd name="T75" fmla="*/ 2506 h 2908"/>
                        <a:gd name="T76" fmla="*/ 526 w 2019"/>
                        <a:gd name="T77" fmla="*/ 2693 h 2908"/>
                        <a:gd name="T78" fmla="*/ 543 w 2019"/>
                        <a:gd name="T79" fmla="*/ 2767 h 2908"/>
                        <a:gd name="T80" fmla="*/ 552 w 2019"/>
                        <a:gd name="T81" fmla="*/ 2784 h 2908"/>
                        <a:gd name="T82" fmla="*/ 576 w 2019"/>
                        <a:gd name="T83" fmla="*/ 2812 h 2908"/>
                        <a:gd name="T84" fmla="*/ 635 w 2019"/>
                        <a:gd name="T85" fmla="*/ 2847 h 2908"/>
                        <a:gd name="T86" fmla="*/ 703 w 2019"/>
                        <a:gd name="T87" fmla="*/ 2870 h 2908"/>
                        <a:gd name="T88" fmla="*/ 778 w 2019"/>
                        <a:gd name="T89" fmla="*/ 2889 h 2908"/>
                        <a:gd name="T90" fmla="*/ 857 w 2019"/>
                        <a:gd name="T91" fmla="*/ 2900 h 2908"/>
                        <a:gd name="T92" fmla="*/ 934 w 2019"/>
                        <a:gd name="T93" fmla="*/ 2906 h 2908"/>
                        <a:gd name="T94" fmla="*/ 1006 w 2019"/>
                        <a:gd name="T95" fmla="*/ 2908 h 2908"/>
                        <a:gd name="T96" fmla="*/ 1086 w 2019"/>
                        <a:gd name="T97" fmla="*/ 2906 h 2908"/>
                        <a:gd name="T98" fmla="*/ 1166 w 2019"/>
                        <a:gd name="T99" fmla="*/ 2900 h 2908"/>
                        <a:gd name="T100" fmla="*/ 1241 w 2019"/>
                        <a:gd name="T101" fmla="*/ 2887 h 2908"/>
                        <a:gd name="T102" fmla="*/ 1309 w 2019"/>
                        <a:gd name="T103" fmla="*/ 2871 h 2908"/>
                        <a:gd name="T104" fmla="*/ 1375 w 2019"/>
                        <a:gd name="T105" fmla="*/ 2849 h 2908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w 2019"/>
                        <a:gd name="T160" fmla="*/ 0 h 2908"/>
                        <a:gd name="T161" fmla="*/ 2019 w 2019"/>
                        <a:gd name="T162" fmla="*/ 2908 h 2908"/>
                      </a:gdLst>
                      <a:ahLst/>
                      <a:cxnLst>
                        <a:cxn ang="T106">
                          <a:pos x="T0" y="T1"/>
                        </a:cxn>
                        <a:cxn ang="T107">
                          <a:pos x="T2" y="T3"/>
                        </a:cxn>
                        <a:cxn ang="T108">
                          <a:pos x="T4" y="T5"/>
                        </a:cxn>
                        <a:cxn ang="T109">
                          <a:pos x="T6" y="T7"/>
                        </a:cxn>
                        <a:cxn ang="T110">
                          <a:pos x="T8" y="T9"/>
                        </a:cxn>
                        <a:cxn ang="T111">
                          <a:pos x="T10" y="T11"/>
                        </a:cxn>
                        <a:cxn ang="T112">
                          <a:pos x="T12" y="T13"/>
                        </a:cxn>
                        <a:cxn ang="T113">
                          <a:pos x="T14" y="T15"/>
                        </a:cxn>
                        <a:cxn ang="T114">
                          <a:pos x="T16" y="T17"/>
                        </a:cxn>
                        <a:cxn ang="T115">
                          <a:pos x="T18" y="T19"/>
                        </a:cxn>
                        <a:cxn ang="T116">
                          <a:pos x="T20" y="T21"/>
                        </a:cxn>
                        <a:cxn ang="T117">
                          <a:pos x="T22" y="T23"/>
                        </a:cxn>
                        <a:cxn ang="T118">
                          <a:pos x="T24" y="T25"/>
                        </a:cxn>
                        <a:cxn ang="T119">
                          <a:pos x="T26" y="T27"/>
                        </a:cxn>
                        <a:cxn ang="T120">
                          <a:pos x="T28" y="T29"/>
                        </a:cxn>
                        <a:cxn ang="T121">
                          <a:pos x="T30" y="T31"/>
                        </a:cxn>
                        <a:cxn ang="T122">
                          <a:pos x="T32" y="T33"/>
                        </a:cxn>
                        <a:cxn ang="T123">
                          <a:pos x="T34" y="T35"/>
                        </a:cxn>
                        <a:cxn ang="T124">
                          <a:pos x="T36" y="T37"/>
                        </a:cxn>
                        <a:cxn ang="T125">
                          <a:pos x="T38" y="T39"/>
                        </a:cxn>
                        <a:cxn ang="T126">
                          <a:pos x="T40" y="T41"/>
                        </a:cxn>
                        <a:cxn ang="T127">
                          <a:pos x="T42" y="T43"/>
                        </a:cxn>
                        <a:cxn ang="T128">
                          <a:pos x="T44" y="T45"/>
                        </a:cxn>
                        <a:cxn ang="T129">
                          <a:pos x="T46" y="T47"/>
                        </a:cxn>
                        <a:cxn ang="T130">
                          <a:pos x="T48" y="T49"/>
                        </a:cxn>
                        <a:cxn ang="T131">
                          <a:pos x="T50" y="T51"/>
                        </a:cxn>
                        <a:cxn ang="T132">
                          <a:pos x="T52" y="T53"/>
                        </a:cxn>
                        <a:cxn ang="T133">
                          <a:pos x="T54" y="T55"/>
                        </a:cxn>
                        <a:cxn ang="T134">
                          <a:pos x="T56" y="T57"/>
                        </a:cxn>
                        <a:cxn ang="T135">
                          <a:pos x="T58" y="T59"/>
                        </a:cxn>
                        <a:cxn ang="T136">
                          <a:pos x="T60" y="T61"/>
                        </a:cxn>
                        <a:cxn ang="T137">
                          <a:pos x="T62" y="T63"/>
                        </a:cxn>
                        <a:cxn ang="T138">
                          <a:pos x="T64" y="T65"/>
                        </a:cxn>
                        <a:cxn ang="T139">
                          <a:pos x="T66" y="T67"/>
                        </a:cxn>
                        <a:cxn ang="T140">
                          <a:pos x="T68" y="T69"/>
                        </a:cxn>
                        <a:cxn ang="T141">
                          <a:pos x="T70" y="T71"/>
                        </a:cxn>
                        <a:cxn ang="T142">
                          <a:pos x="T72" y="T73"/>
                        </a:cxn>
                        <a:cxn ang="T143">
                          <a:pos x="T74" y="T75"/>
                        </a:cxn>
                        <a:cxn ang="T144">
                          <a:pos x="T76" y="T77"/>
                        </a:cxn>
                        <a:cxn ang="T145">
                          <a:pos x="T78" y="T79"/>
                        </a:cxn>
                        <a:cxn ang="T146">
                          <a:pos x="T80" y="T81"/>
                        </a:cxn>
                        <a:cxn ang="T147">
                          <a:pos x="T82" y="T83"/>
                        </a:cxn>
                        <a:cxn ang="T148">
                          <a:pos x="T84" y="T85"/>
                        </a:cxn>
                        <a:cxn ang="T149">
                          <a:pos x="T86" y="T87"/>
                        </a:cxn>
                        <a:cxn ang="T150">
                          <a:pos x="T88" y="T89"/>
                        </a:cxn>
                        <a:cxn ang="T151">
                          <a:pos x="T90" y="T91"/>
                        </a:cxn>
                        <a:cxn ang="T152">
                          <a:pos x="T92" y="T93"/>
                        </a:cxn>
                        <a:cxn ang="T153">
                          <a:pos x="T94" y="T95"/>
                        </a:cxn>
                        <a:cxn ang="T154">
                          <a:pos x="T96" y="T97"/>
                        </a:cxn>
                        <a:cxn ang="T155">
                          <a:pos x="T98" y="T99"/>
                        </a:cxn>
                        <a:cxn ang="T156">
                          <a:pos x="T100" y="T101"/>
                        </a:cxn>
                        <a:cxn ang="T157">
                          <a:pos x="T102" y="T103"/>
                        </a:cxn>
                        <a:cxn ang="T158">
                          <a:pos x="T104" y="T105"/>
                        </a:cxn>
                      </a:cxnLst>
                      <a:rect l="T159" t="T160" r="T161" b="T162"/>
                      <a:pathLst>
                        <a:path w="2019" h="2908">
                          <a:moveTo>
                            <a:pt x="1415" y="2830"/>
                          </a:moveTo>
                          <a:lnTo>
                            <a:pt x="1432" y="2818"/>
                          </a:lnTo>
                          <a:lnTo>
                            <a:pt x="1445" y="2807"/>
                          </a:lnTo>
                          <a:lnTo>
                            <a:pt x="1453" y="2799"/>
                          </a:lnTo>
                          <a:lnTo>
                            <a:pt x="1458" y="2790"/>
                          </a:lnTo>
                          <a:lnTo>
                            <a:pt x="1463" y="2784"/>
                          </a:lnTo>
                          <a:lnTo>
                            <a:pt x="1466" y="2778"/>
                          </a:lnTo>
                          <a:lnTo>
                            <a:pt x="1470" y="2773"/>
                          </a:lnTo>
                          <a:lnTo>
                            <a:pt x="1471" y="2765"/>
                          </a:lnTo>
                          <a:lnTo>
                            <a:pt x="1474" y="2756"/>
                          </a:lnTo>
                          <a:lnTo>
                            <a:pt x="1475" y="2744"/>
                          </a:lnTo>
                          <a:lnTo>
                            <a:pt x="1484" y="2698"/>
                          </a:lnTo>
                          <a:lnTo>
                            <a:pt x="1543" y="2322"/>
                          </a:lnTo>
                          <a:lnTo>
                            <a:pt x="1554" y="2268"/>
                          </a:lnTo>
                          <a:lnTo>
                            <a:pt x="1563" y="2229"/>
                          </a:lnTo>
                          <a:lnTo>
                            <a:pt x="1577" y="2175"/>
                          </a:lnTo>
                          <a:lnTo>
                            <a:pt x="1598" y="2115"/>
                          </a:lnTo>
                          <a:lnTo>
                            <a:pt x="1619" y="2062"/>
                          </a:lnTo>
                          <a:lnTo>
                            <a:pt x="1638" y="2018"/>
                          </a:lnTo>
                          <a:lnTo>
                            <a:pt x="1655" y="1980"/>
                          </a:lnTo>
                          <a:lnTo>
                            <a:pt x="1672" y="1943"/>
                          </a:lnTo>
                          <a:lnTo>
                            <a:pt x="1706" y="1880"/>
                          </a:lnTo>
                          <a:lnTo>
                            <a:pt x="1740" y="1821"/>
                          </a:lnTo>
                          <a:lnTo>
                            <a:pt x="1773" y="1766"/>
                          </a:lnTo>
                          <a:lnTo>
                            <a:pt x="1799" y="1724"/>
                          </a:lnTo>
                          <a:lnTo>
                            <a:pt x="1846" y="1645"/>
                          </a:lnTo>
                          <a:lnTo>
                            <a:pt x="1879" y="1590"/>
                          </a:lnTo>
                          <a:lnTo>
                            <a:pt x="1905" y="1544"/>
                          </a:lnTo>
                          <a:lnTo>
                            <a:pt x="1927" y="1492"/>
                          </a:lnTo>
                          <a:lnTo>
                            <a:pt x="1952" y="1429"/>
                          </a:lnTo>
                          <a:lnTo>
                            <a:pt x="1969" y="1374"/>
                          </a:lnTo>
                          <a:lnTo>
                            <a:pt x="1985" y="1316"/>
                          </a:lnTo>
                          <a:lnTo>
                            <a:pt x="1995" y="1267"/>
                          </a:lnTo>
                          <a:lnTo>
                            <a:pt x="2007" y="1212"/>
                          </a:lnTo>
                          <a:lnTo>
                            <a:pt x="2015" y="1142"/>
                          </a:lnTo>
                          <a:lnTo>
                            <a:pt x="2019" y="1062"/>
                          </a:lnTo>
                          <a:lnTo>
                            <a:pt x="2019" y="987"/>
                          </a:lnTo>
                          <a:lnTo>
                            <a:pt x="2012" y="928"/>
                          </a:lnTo>
                          <a:lnTo>
                            <a:pt x="2003" y="873"/>
                          </a:lnTo>
                          <a:lnTo>
                            <a:pt x="1994" y="824"/>
                          </a:lnTo>
                          <a:lnTo>
                            <a:pt x="1978" y="759"/>
                          </a:lnTo>
                          <a:lnTo>
                            <a:pt x="1960" y="694"/>
                          </a:lnTo>
                          <a:lnTo>
                            <a:pt x="1940" y="634"/>
                          </a:lnTo>
                          <a:lnTo>
                            <a:pt x="1917" y="578"/>
                          </a:lnTo>
                          <a:lnTo>
                            <a:pt x="1888" y="529"/>
                          </a:lnTo>
                          <a:lnTo>
                            <a:pt x="1850" y="466"/>
                          </a:lnTo>
                          <a:lnTo>
                            <a:pt x="1807" y="403"/>
                          </a:lnTo>
                          <a:lnTo>
                            <a:pt x="1765" y="354"/>
                          </a:lnTo>
                          <a:lnTo>
                            <a:pt x="1727" y="312"/>
                          </a:lnTo>
                          <a:lnTo>
                            <a:pt x="1683" y="272"/>
                          </a:lnTo>
                          <a:lnTo>
                            <a:pt x="1636" y="232"/>
                          </a:lnTo>
                          <a:lnTo>
                            <a:pt x="1590" y="196"/>
                          </a:lnTo>
                          <a:lnTo>
                            <a:pt x="1535" y="159"/>
                          </a:lnTo>
                          <a:lnTo>
                            <a:pt x="1471" y="120"/>
                          </a:lnTo>
                          <a:lnTo>
                            <a:pt x="1411" y="90"/>
                          </a:lnTo>
                          <a:lnTo>
                            <a:pt x="1341" y="61"/>
                          </a:lnTo>
                          <a:lnTo>
                            <a:pt x="1277" y="40"/>
                          </a:lnTo>
                          <a:lnTo>
                            <a:pt x="1224" y="27"/>
                          </a:lnTo>
                          <a:lnTo>
                            <a:pt x="1167" y="14"/>
                          </a:lnTo>
                          <a:lnTo>
                            <a:pt x="1115" y="6"/>
                          </a:lnTo>
                          <a:lnTo>
                            <a:pt x="1053" y="0"/>
                          </a:lnTo>
                          <a:lnTo>
                            <a:pt x="997" y="0"/>
                          </a:lnTo>
                          <a:lnTo>
                            <a:pt x="936" y="0"/>
                          </a:lnTo>
                          <a:lnTo>
                            <a:pt x="885" y="6"/>
                          </a:lnTo>
                          <a:lnTo>
                            <a:pt x="826" y="19"/>
                          </a:lnTo>
                          <a:lnTo>
                            <a:pt x="782" y="28"/>
                          </a:lnTo>
                          <a:lnTo>
                            <a:pt x="727" y="44"/>
                          </a:lnTo>
                          <a:lnTo>
                            <a:pt x="676" y="59"/>
                          </a:lnTo>
                          <a:lnTo>
                            <a:pt x="630" y="78"/>
                          </a:lnTo>
                          <a:lnTo>
                            <a:pt x="586" y="97"/>
                          </a:lnTo>
                          <a:lnTo>
                            <a:pt x="541" y="121"/>
                          </a:lnTo>
                          <a:lnTo>
                            <a:pt x="501" y="145"/>
                          </a:lnTo>
                          <a:lnTo>
                            <a:pt x="456" y="175"/>
                          </a:lnTo>
                          <a:lnTo>
                            <a:pt x="408" y="209"/>
                          </a:lnTo>
                          <a:lnTo>
                            <a:pt x="365" y="242"/>
                          </a:lnTo>
                          <a:lnTo>
                            <a:pt x="326" y="277"/>
                          </a:lnTo>
                          <a:lnTo>
                            <a:pt x="284" y="316"/>
                          </a:lnTo>
                          <a:lnTo>
                            <a:pt x="242" y="360"/>
                          </a:lnTo>
                          <a:lnTo>
                            <a:pt x="206" y="402"/>
                          </a:lnTo>
                          <a:lnTo>
                            <a:pt x="175" y="441"/>
                          </a:lnTo>
                          <a:lnTo>
                            <a:pt x="140" y="495"/>
                          </a:lnTo>
                          <a:lnTo>
                            <a:pt x="106" y="554"/>
                          </a:lnTo>
                          <a:lnTo>
                            <a:pt x="75" y="620"/>
                          </a:lnTo>
                          <a:lnTo>
                            <a:pt x="53" y="685"/>
                          </a:lnTo>
                          <a:lnTo>
                            <a:pt x="34" y="752"/>
                          </a:lnTo>
                          <a:lnTo>
                            <a:pt x="17" y="818"/>
                          </a:lnTo>
                          <a:lnTo>
                            <a:pt x="7" y="879"/>
                          </a:lnTo>
                          <a:lnTo>
                            <a:pt x="0" y="940"/>
                          </a:lnTo>
                          <a:lnTo>
                            <a:pt x="0" y="999"/>
                          </a:lnTo>
                          <a:lnTo>
                            <a:pt x="0" y="1052"/>
                          </a:lnTo>
                          <a:lnTo>
                            <a:pt x="0" y="1115"/>
                          </a:lnTo>
                          <a:lnTo>
                            <a:pt x="3" y="1170"/>
                          </a:lnTo>
                          <a:lnTo>
                            <a:pt x="14" y="1239"/>
                          </a:lnTo>
                          <a:lnTo>
                            <a:pt x="24" y="1299"/>
                          </a:lnTo>
                          <a:lnTo>
                            <a:pt x="40" y="1358"/>
                          </a:lnTo>
                          <a:lnTo>
                            <a:pt x="62" y="1427"/>
                          </a:lnTo>
                          <a:lnTo>
                            <a:pt x="87" y="1488"/>
                          </a:lnTo>
                          <a:lnTo>
                            <a:pt x="113" y="1542"/>
                          </a:lnTo>
                          <a:lnTo>
                            <a:pt x="144" y="1602"/>
                          </a:lnTo>
                          <a:lnTo>
                            <a:pt x="178" y="1660"/>
                          </a:lnTo>
                          <a:lnTo>
                            <a:pt x="208" y="1715"/>
                          </a:lnTo>
                          <a:lnTo>
                            <a:pt x="239" y="1770"/>
                          </a:lnTo>
                          <a:lnTo>
                            <a:pt x="272" y="1830"/>
                          </a:lnTo>
                          <a:lnTo>
                            <a:pt x="323" y="1917"/>
                          </a:lnTo>
                          <a:lnTo>
                            <a:pt x="370" y="2007"/>
                          </a:lnTo>
                          <a:lnTo>
                            <a:pt x="398" y="2053"/>
                          </a:lnTo>
                          <a:lnTo>
                            <a:pt x="412" y="2091"/>
                          </a:lnTo>
                          <a:lnTo>
                            <a:pt x="429" y="2138"/>
                          </a:lnTo>
                          <a:lnTo>
                            <a:pt x="445" y="2192"/>
                          </a:lnTo>
                          <a:lnTo>
                            <a:pt x="458" y="2239"/>
                          </a:lnTo>
                          <a:lnTo>
                            <a:pt x="469" y="2292"/>
                          </a:lnTo>
                          <a:lnTo>
                            <a:pt x="479" y="2365"/>
                          </a:lnTo>
                          <a:lnTo>
                            <a:pt x="492" y="2444"/>
                          </a:lnTo>
                          <a:lnTo>
                            <a:pt x="501" y="2506"/>
                          </a:lnTo>
                          <a:lnTo>
                            <a:pt x="511" y="2586"/>
                          </a:lnTo>
                          <a:lnTo>
                            <a:pt x="518" y="2643"/>
                          </a:lnTo>
                          <a:lnTo>
                            <a:pt x="526" y="2693"/>
                          </a:lnTo>
                          <a:lnTo>
                            <a:pt x="537" y="2742"/>
                          </a:lnTo>
                          <a:lnTo>
                            <a:pt x="541" y="2756"/>
                          </a:lnTo>
                          <a:lnTo>
                            <a:pt x="543" y="2767"/>
                          </a:lnTo>
                          <a:lnTo>
                            <a:pt x="545" y="2773"/>
                          </a:lnTo>
                          <a:lnTo>
                            <a:pt x="546" y="2778"/>
                          </a:lnTo>
                          <a:lnTo>
                            <a:pt x="552" y="2784"/>
                          </a:lnTo>
                          <a:lnTo>
                            <a:pt x="558" y="2794"/>
                          </a:lnTo>
                          <a:lnTo>
                            <a:pt x="567" y="2803"/>
                          </a:lnTo>
                          <a:lnTo>
                            <a:pt x="576" y="2812"/>
                          </a:lnTo>
                          <a:lnTo>
                            <a:pt x="592" y="2824"/>
                          </a:lnTo>
                          <a:lnTo>
                            <a:pt x="610" y="2833"/>
                          </a:lnTo>
                          <a:lnTo>
                            <a:pt x="635" y="2847"/>
                          </a:lnTo>
                          <a:lnTo>
                            <a:pt x="657" y="2856"/>
                          </a:lnTo>
                          <a:lnTo>
                            <a:pt x="681" y="2864"/>
                          </a:lnTo>
                          <a:lnTo>
                            <a:pt x="703" y="2870"/>
                          </a:lnTo>
                          <a:lnTo>
                            <a:pt x="723" y="2875"/>
                          </a:lnTo>
                          <a:lnTo>
                            <a:pt x="753" y="2883"/>
                          </a:lnTo>
                          <a:lnTo>
                            <a:pt x="778" y="2889"/>
                          </a:lnTo>
                          <a:lnTo>
                            <a:pt x="802" y="2892"/>
                          </a:lnTo>
                          <a:lnTo>
                            <a:pt x="829" y="2896"/>
                          </a:lnTo>
                          <a:lnTo>
                            <a:pt x="857" y="2900"/>
                          </a:lnTo>
                          <a:lnTo>
                            <a:pt x="883" y="2902"/>
                          </a:lnTo>
                          <a:lnTo>
                            <a:pt x="906" y="2904"/>
                          </a:lnTo>
                          <a:lnTo>
                            <a:pt x="934" y="2906"/>
                          </a:lnTo>
                          <a:lnTo>
                            <a:pt x="959" y="2908"/>
                          </a:lnTo>
                          <a:lnTo>
                            <a:pt x="984" y="2908"/>
                          </a:lnTo>
                          <a:lnTo>
                            <a:pt x="1006" y="2908"/>
                          </a:lnTo>
                          <a:lnTo>
                            <a:pt x="1031" y="2908"/>
                          </a:lnTo>
                          <a:lnTo>
                            <a:pt x="1061" y="2908"/>
                          </a:lnTo>
                          <a:lnTo>
                            <a:pt x="1086" y="2906"/>
                          </a:lnTo>
                          <a:lnTo>
                            <a:pt x="1108" y="2906"/>
                          </a:lnTo>
                          <a:lnTo>
                            <a:pt x="1134" y="2902"/>
                          </a:lnTo>
                          <a:lnTo>
                            <a:pt x="1166" y="2900"/>
                          </a:lnTo>
                          <a:lnTo>
                            <a:pt x="1188" y="2896"/>
                          </a:lnTo>
                          <a:lnTo>
                            <a:pt x="1217" y="2892"/>
                          </a:lnTo>
                          <a:lnTo>
                            <a:pt x="1241" y="2887"/>
                          </a:lnTo>
                          <a:lnTo>
                            <a:pt x="1265" y="2883"/>
                          </a:lnTo>
                          <a:lnTo>
                            <a:pt x="1288" y="2877"/>
                          </a:lnTo>
                          <a:lnTo>
                            <a:pt x="1309" y="2871"/>
                          </a:lnTo>
                          <a:lnTo>
                            <a:pt x="1334" y="2864"/>
                          </a:lnTo>
                          <a:lnTo>
                            <a:pt x="1354" y="2856"/>
                          </a:lnTo>
                          <a:lnTo>
                            <a:pt x="1375" y="2849"/>
                          </a:lnTo>
                          <a:lnTo>
                            <a:pt x="1395" y="2839"/>
                          </a:lnTo>
                          <a:lnTo>
                            <a:pt x="1415" y="2830"/>
                          </a:lnTo>
                          <a:close/>
                        </a:path>
                      </a:pathLst>
                    </a:custGeom>
                    <a:solidFill>
                      <a:srgbClr val="E0E0E0"/>
                    </a:solidFill>
                    <a:ln w="6350">
                      <a:noFill/>
                      <a:prstDash val="solid"/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9260" name="Oval 7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337" y="4185"/>
                      <a:ext cx="886" cy="296"/>
                    </a:xfrm>
                    <a:prstGeom prst="ellipse">
                      <a:avLst/>
                    </a:prstGeom>
                    <a:solidFill>
                      <a:srgbClr val="A0A0A0"/>
                    </a:solidFill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kumimoji="1" lang="zh-CN" altLang="en-US">
                        <a:latin typeface="Tahoma" pitchFamily="34" charset="0"/>
                      </a:endParaRPr>
                    </a:p>
                  </p:txBody>
                </p:sp>
                <p:sp>
                  <p:nvSpPr>
                    <p:cNvPr id="9261" name="Freeform 7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261" y="1899"/>
                      <a:ext cx="338" cy="432"/>
                    </a:xfrm>
                    <a:custGeom>
                      <a:avLst/>
                      <a:gdLst>
                        <a:gd name="T0" fmla="*/ 0 w 338"/>
                        <a:gd name="T1" fmla="*/ 0 h 432"/>
                        <a:gd name="T2" fmla="*/ 90 w 338"/>
                        <a:gd name="T3" fmla="*/ 46 h 432"/>
                        <a:gd name="T4" fmla="*/ 172 w 338"/>
                        <a:gd name="T5" fmla="*/ 97 h 432"/>
                        <a:gd name="T6" fmla="*/ 234 w 338"/>
                        <a:gd name="T7" fmla="*/ 148 h 432"/>
                        <a:gd name="T8" fmla="*/ 275 w 338"/>
                        <a:gd name="T9" fmla="*/ 203 h 432"/>
                        <a:gd name="T10" fmla="*/ 304 w 338"/>
                        <a:gd name="T11" fmla="*/ 259 h 432"/>
                        <a:gd name="T12" fmla="*/ 325 w 338"/>
                        <a:gd name="T13" fmla="*/ 308 h 432"/>
                        <a:gd name="T14" fmla="*/ 338 w 338"/>
                        <a:gd name="T15" fmla="*/ 358 h 432"/>
                        <a:gd name="T16" fmla="*/ 219 w 338"/>
                        <a:gd name="T17" fmla="*/ 432 h 432"/>
                        <a:gd name="T18" fmla="*/ 208 w 338"/>
                        <a:gd name="T19" fmla="*/ 362 h 432"/>
                        <a:gd name="T20" fmla="*/ 189 w 338"/>
                        <a:gd name="T21" fmla="*/ 287 h 432"/>
                        <a:gd name="T22" fmla="*/ 161 w 338"/>
                        <a:gd name="T23" fmla="*/ 209 h 432"/>
                        <a:gd name="T24" fmla="*/ 124 w 338"/>
                        <a:gd name="T25" fmla="*/ 144 h 432"/>
                        <a:gd name="T26" fmla="*/ 73 w 338"/>
                        <a:gd name="T27" fmla="*/ 78 h 432"/>
                        <a:gd name="T28" fmla="*/ 0 w 338"/>
                        <a:gd name="T29" fmla="*/ 0 h 432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338"/>
                        <a:gd name="T46" fmla="*/ 0 h 432"/>
                        <a:gd name="T47" fmla="*/ 338 w 338"/>
                        <a:gd name="T48" fmla="*/ 432 h 432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338" h="432">
                          <a:moveTo>
                            <a:pt x="0" y="0"/>
                          </a:moveTo>
                          <a:lnTo>
                            <a:pt x="90" y="46"/>
                          </a:lnTo>
                          <a:lnTo>
                            <a:pt x="172" y="97"/>
                          </a:lnTo>
                          <a:lnTo>
                            <a:pt x="234" y="148"/>
                          </a:lnTo>
                          <a:lnTo>
                            <a:pt x="275" y="203"/>
                          </a:lnTo>
                          <a:lnTo>
                            <a:pt x="304" y="259"/>
                          </a:lnTo>
                          <a:lnTo>
                            <a:pt x="325" y="308"/>
                          </a:lnTo>
                          <a:lnTo>
                            <a:pt x="338" y="358"/>
                          </a:lnTo>
                          <a:lnTo>
                            <a:pt x="219" y="432"/>
                          </a:lnTo>
                          <a:lnTo>
                            <a:pt x="208" y="362"/>
                          </a:lnTo>
                          <a:lnTo>
                            <a:pt x="189" y="287"/>
                          </a:lnTo>
                          <a:lnTo>
                            <a:pt x="161" y="209"/>
                          </a:lnTo>
                          <a:lnTo>
                            <a:pt x="124" y="144"/>
                          </a:lnTo>
                          <a:lnTo>
                            <a:pt x="73" y="7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25" name="Group 7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498" y="2481"/>
                      <a:ext cx="562" cy="1806"/>
                      <a:chOff x="6498" y="2481"/>
                      <a:chExt cx="562" cy="1806"/>
                    </a:xfrm>
                  </p:grpSpPr>
                  <p:sp>
                    <p:nvSpPr>
                      <p:cNvPr id="9264" name="Freeform 7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604" y="3234"/>
                        <a:ext cx="345" cy="1053"/>
                      </a:xfrm>
                      <a:custGeom>
                        <a:avLst/>
                        <a:gdLst>
                          <a:gd name="T0" fmla="*/ 0 w 345"/>
                          <a:gd name="T1" fmla="*/ 80 h 1053"/>
                          <a:gd name="T2" fmla="*/ 6 w 345"/>
                          <a:gd name="T3" fmla="*/ 252 h 1053"/>
                          <a:gd name="T4" fmla="*/ 23 w 345"/>
                          <a:gd name="T5" fmla="*/ 274 h 1053"/>
                          <a:gd name="T6" fmla="*/ 17 w 345"/>
                          <a:gd name="T7" fmla="*/ 975 h 1053"/>
                          <a:gd name="T8" fmla="*/ 40 w 345"/>
                          <a:gd name="T9" fmla="*/ 1053 h 1053"/>
                          <a:gd name="T10" fmla="*/ 98 w 345"/>
                          <a:gd name="T11" fmla="*/ 1053 h 1053"/>
                          <a:gd name="T12" fmla="*/ 146 w 345"/>
                          <a:gd name="T13" fmla="*/ 1015 h 1053"/>
                          <a:gd name="T14" fmla="*/ 201 w 345"/>
                          <a:gd name="T15" fmla="*/ 1015 h 1053"/>
                          <a:gd name="T16" fmla="*/ 245 w 345"/>
                          <a:gd name="T17" fmla="*/ 1053 h 1053"/>
                          <a:gd name="T18" fmla="*/ 307 w 345"/>
                          <a:gd name="T19" fmla="*/ 1053 h 1053"/>
                          <a:gd name="T20" fmla="*/ 328 w 345"/>
                          <a:gd name="T21" fmla="*/ 975 h 1053"/>
                          <a:gd name="T22" fmla="*/ 317 w 345"/>
                          <a:gd name="T23" fmla="*/ 274 h 1053"/>
                          <a:gd name="T24" fmla="*/ 333 w 345"/>
                          <a:gd name="T25" fmla="*/ 252 h 1053"/>
                          <a:gd name="T26" fmla="*/ 345 w 345"/>
                          <a:gd name="T27" fmla="*/ 80 h 1053"/>
                          <a:gd name="T28" fmla="*/ 269 w 345"/>
                          <a:gd name="T29" fmla="*/ 17 h 1053"/>
                          <a:gd name="T30" fmla="*/ 231 w 345"/>
                          <a:gd name="T31" fmla="*/ 17 h 1053"/>
                          <a:gd name="T32" fmla="*/ 210 w 345"/>
                          <a:gd name="T33" fmla="*/ 0 h 1053"/>
                          <a:gd name="T34" fmla="*/ 123 w 345"/>
                          <a:gd name="T35" fmla="*/ 0 h 1053"/>
                          <a:gd name="T36" fmla="*/ 104 w 345"/>
                          <a:gd name="T37" fmla="*/ 17 h 1053"/>
                          <a:gd name="T38" fmla="*/ 72 w 345"/>
                          <a:gd name="T39" fmla="*/ 17 h 1053"/>
                          <a:gd name="T40" fmla="*/ 0 w 345"/>
                          <a:gd name="T41" fmla="*/ 80 h 1053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w 345"/>
                          <a:gd name="T64" fmla="*/ 0 h 1053"/>
                          <a:gd name="T65" fmla="*/ 345 w 345"/>
                          <a:gd name="T66" fmla="*/ 1053 h 1053"/>
                        </a:gdLst>
                        <a:ahLst/>
                        <a:cxnLst>
                          <a:cxn ang="T42">
                            <a:pos x="T0" y="T1"/>
                          </a:cxn>
                          <a:cxn ang="T43">
                            <a:pos x="T2" y="T3"/>
                          </a:cxn>
                          <a:cxn ang="T44">
                            <a:pos x="T4" y="T5"/>
                          </a:cxn>
                          <a:cxn ang="T45">
                            <a:pos x="T6" y="T7"/>
                          </a:cxn>
                          <a:cxn ang="T46">
                            <a:pos x="T8" y="T9"/>
                          </a:cxn>
                          <a:cxn ang="T47">
                            <a:pos x="T10" y="T11"/>
                          </a:cxn>
                          <a:cxn ang="T48">
                            <a:pos x="T12" y="T13"/>
                          </a:cxn>
                          <a:cxn ang="T49">
                            <a:pos x="T14" y="T15"/>
                          </a:cxn>
                          <a:cxn ang="T50">
                            <a:pos x="T16" y="T17"/>
                          </a:cxn>
                          <a:cxn ang="T51">
                            <a:pos x="T18" y="T19"/>
                          </a:cxn>
                          <a:cxn ang="T52">
                            <a:pos x="T20" y="T21"/>
                          </a:cxn>
                          <a:cxn ang="T53">
                            <a:pos x="T22" y="T23"/>
                          </a:cxn>
                          <a:cxn ang="T54">
                            <a:pos x="T24" y="T25"/>
                          </a:cxn>
                          <a:cxn ang="T55">
                            <a:pos x="T26" y="T27"/>
                          </a:cxn>
                          <a:cxn ang="T56">
                            <a:pos x="T28" y="T29"/>
                          </a:cxn>
                          <a:cxn ang="T57">
                            <a:pos x="T30" y="T31"/>
                          </a:cxn>
                          <a:cxn ang="T58">
                            <a:pos x="T32" y="T33"/>
                          </a:cxn>
                          <a:cxn ang="T59">
                            <a:pos x="T34" y="T35"/>
                          </a:cxn>
                          <a:cxn ang="T60">
                            <a:pos x="T36" y="T37"/>
                          </a:cxn>
                          <a:cxn ang="T61">
                            <a:pos x="T38" y="T39"/>
                          </a:cxn>
                          <a:cxn ang="T62">
                            <a:pos x="T40" y="T41"/>
                          </a:cxn>
                        </a:cxnLst>
                        <a:rect l="T63" t="T64" r="T65" b="T66"/>
                        <a:pathLst>
                          <a:path w="345" h="1053">
                            <a:moveTo>
                              <a:pt x="0" y="80"/>
                            </a:moveTo>
                            <a:lnTo>
                              <a:pt x="6" y="252"/>
                            </a:lnTo>
                            <a:lnTo>
                              <a:pt x="23" y="274"/>
                            </a:lnTo>
                            <a:lnTo>
                              <a:pt x="17" y="975"/>
                            </a:lnTo>
                            <a:lnTo>
                              <a:pt x="40" y="1053"/>
                            </a:lnTo>
                            <a:lnTo>
                              <a:pt x="98" y="1053"/>
                            </a:lnTo>
                            <a:lnTo>
                              <a:pt x="146" y="1015"/>
                            </a:lnTo>
                            <a:lnTo>
                              <a:pt x="201" y="1015"/>
                            </a:lnTo>
                            <a:lnTo>
                              <a:pt x="245" y="1053"/>
                            </a:lnTo>
                            <a:lnTo>
                              <a:pt x="307" y="1053"/>
                            </a:lnTo>
                            <a:lnTo>
                              <a:pt x="328" y="975"/>
                            </a:lnTo>
                            <a:lnTo>
                              <a:pt x="317" y="274"/>
                            </a:lnTo>
                            <a:lnTo>
                              <a:pt x="333" y="252"/>
                            </a:lnTo>
                            <a:lnTo>
                              <a:pt x="345" y="80"/>
                            </a:lnTo>
                            <a:lnTo>
                              <a:pt x="269" y="17"/>
                            </a:lnTo>
                            <a:lnTo>
                              <a:pt x="231" y="17"/>
                            </a:lnTo>
                            <a:lnTo>
                              <a:pt x="210" y="0"/>
                            </a:lnTo>
                            <a:lnTo>
                              <a:pt x="123" y="0"/>
                            </a:lnTo>
                            <a:lnTo>
                              <a:pt x="104" y="17"/>
                            </a:lnTo>
                            <a:lnTo>
                              <a:pt x="72" y="17"/>
                            </a:lnTo>
                            <a:lnTo>
                              <a:pt x="0" y="8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9265" name="Oval 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781" y="3267"/>
                        <a:ext cx="45" cy="72"/>
                      </a:xfrm>
                      <a:prstGeom prst="ellipse">
                        <a:avLst/>
                      </a:prstGeom>
                      <a:solidFill>
                        <a:srgbClr val="E0E0E0"/>
                      </a:solidFill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kumimoji="1" lang="zh-CN" altLang="en-US">
                          <a:latin typeface="Tahoma" pitchFamily="34" charset="0"/>
                        </a:endParaRPr>
                      </a:p>
                    </p:txBody>
                  </p:sp>
                  <p:grpSp>
                    <p:nvGrpSpPr>
                      <p:cNvPr id="26" name="Group 7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6498" y="2481"/>
                        <a:ext cx="562" cy="828"/>
                        <a:chOff x="6498" y="2481"/>
                        <a:chExt cx="562" cy="828"/>
                      </a:xfrm>
                    </p:grpSpPr>
                    <p:sp>
                      <p:nvSpPr>
                        <p:cNvPr id="9272" name="Oval 79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6531" y="2481"/>
                          <a:ext cx="514" cy="28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kumimoji="1" lang="zh-CN" altLang="en-US">
                            <a:latin typeface="Tahoma" pitchFamily="34" charset="0"/>
                          </a:endParaRPr>
                        </a:p>
                      </p:txBody>
                    </p:sp>
                    <p:sp>
                      <p:nvSpPr>
                        <p:cNvPr id="9273" name="Freeform 8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6498" y="2610"/>
                          <a:ext cx="562" cy="699"/>
                        </a:xfrm>
                        <a:custGeom>
                          <a:avLst/>
                          <a:gdLst>
                            <a:gd name="T0" fmla="*/ 358 w 562"/>
                            <a:gd name="T1" fmla="*/ 699 h 699"/>
                            <a:gd name="T2" fmla="*/ 562 w 562"/>
                            <a:gd name="T3" fmla="*/ 69 h 699"/>
                            <a:gd name="T4" fmla="*/ 526 w 562"/>
                            <a:gd name="T5" fmla="*/ 56 h 699"/>
                            <a:gd name="T6" fmla="*/ 485 w 562"/>
                            <a:gd name="T7" fmla="*/ 38 h 699"/>
                            <a:gd name="T8" fmla="*/ 431 w 562"/>
                            <a:gd name="T9" fmla="*/ 24 h 699"/>
                            <a:gd name="T10" fmla="*/ 384 w 562"/>
                            <a:gd name="T11" fmla="*/ 12 h 699"/>
                            <a:gd name="T12" fmla="*/ 342 w 562"/>
                            <a:gd name="T13" fmla="*/ 4 h 699"/>
                            <a:gd name="T14" fmla="*/ 297 w 562"/>
                            <a:gd name="T15" fmla="*/ 0 h 699"/>
                            <a:gd name="T16" fmla="*/ 248 w 562"/>
                            <a:gd name="T17" fmla="*/ 3 h 699"/>
                            <a:gd name="T18" fmla="*/ 185 w 562"/>
                            <a:gd name="T19" fmla="*/ 10 h 699"/>
                            <a:gd name="T20" fmla="*/ 132 w 562"/>
                            <a:gd name="T21" fmla="*/ 24 h 699"/>
                            <a:gd name="T22" fmla="*/ 80 w 562"/>
                            <a:gd name="T23" fmla="*/ 38 h 699"/>
                            <a:gd name="T24" fmla="*/ 34 w 562"/>
                            <a:gd name="T25" fmla="*/ 58 h 699"/>
                            <a:gd name="T26" fmla="*/ 0 w 562"/>
                            <a:gd name="T27" fmla="*/ 76 h 699"/>
                            <a:gd name="T28" fmla="*/ 197 w 562"/>
                            <a:gd name="T29" fmla="*/ 699 h 699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w 562"/>
                            <a:gd name="T46" fmla="*/ 0 h 699"/>
                            <a:gd name="T47" fmla="*/ 562 w 562"/>
                            <a:gd name="T48" fmla="*/ 699 h 699"/>
                          </a:gdLst>
                          <a:ahLst/>
                          <a:cxnLst>
                            <a:cxn ang="T30">
                              <a:pos x="T0" y="T1"/>
                            </a:cxn>
                            <a:cxn ang="T31">
                              <a:pos x="T2" y="T3"/>
                            </a:cxn>
                            <a:cxn ang="T32">
                              <a:pos x="T4" y="T5"/>
                            </a:cxn>
                            <a:cxn ang="T33">
                              <a:pos x="T6" y="T7"/>
                            </a:cxn>
                            <a:cxn ang="T34">
                              <a:pos x="T8" y="T9"/>
                            </a:cxn>
                            <a:cxn ang="T35">
                              <a:pos x="T10" y="T11"/>
                            </a:cxn>
                            <a:cxn ang="T36">
                              <a:pos x="T12" y="T13"/>
                            </a:cxn>
                            <a:cxn ang="T37">
                              <a:pos x="T14" y="T15"/>
                            </a:cxn>
                            <a:cxn ang="T38">
                              <a:pos x="T16" y="T17"/>
                            </a:cxn>
                            <a:cxn ang="T39">
                              <a:pos x="T18" y="T19"/>
                            </a:cxn>
                            <a:cxn ang="T40">
                              <a:pos x="T20" y="T21"/>
                            </a:cxn>
                            <a:cxn ang="T41">
                              <a:pos x="T22" y="T23"/>
                            </a:cxn>
                            <a:cxn ang="T42">
                              <a:pos x="T24" y="T25"/>
                            </a:cxn>
                            <a:cxn ang="T43">
                              <a:pos x="T26" y="T27"/>
                            </a:cxn>
                            <a:cxn ang="T44">
                              <a:pos x="T28" y="T29"/>
                            </a:cxn>
                          </a:cxnLst>
                          <a:rect l="T45" t="T46" r="T47" b="T48"/>
                          <a:pathLst>
                            <a:path w="562" h="699">
                              <a:moveTo>
                                <a:pt x="358" y="699"/>
                              </a:moveTo>
                              <a:lnTo>
                                <a:pt x="562" y="69"/>
                              </a:lnTo>
                              <a:lnTo>
                                <a:pt x="526" y="56"/>
                              </a:lnTo>
                              <a:lnTo>
                                <a:pt x="485" y="38"/>
                              </a:lnTo>
                              <a:lnTo>
                                <a:pt x="431" y="24"/>
                              </a:lnTo>
                              <a:lnTo>
                                <a:pt x="384" y="12"/>
                              </a:lnTo>
                              <a:lnTo>
                                <a:pt x="342" y="4"/>
                              </a:lnTo>
                              <a:lnTo>
                                <a:pt x="297" y="0"/>
                              </a:lnTo>
                              <a:lnTo>
                                <a:pt x="248" y="3"/>
                              </a:lnTo>
                              <a:lnTo>
                                <a:pt x="185" y="10"/>
                              </a:lnTo>
                              <a:lnTo>
                                <a:pt x="132" y="24"/>
                              </a:lnTo>
                              <a:lnTo>
                                <a:pt x="80" y="38"/>
                              </a:lnTo>
                              <a:lnTo>
                                <a:pt x="34" y="58"/>
                              </a:lnTo>
                              <a:lnTo>
                                <a:pt x="0" y="76"/>
                              </a:lnTo>
                              <a:lnTo>
                                <a:pt x="197" y="699"/>
                              </a:lnTo>
                            </a:path>
                          </a:pathLst>
                        </a:custGeom>
                        <a:noFill/>
                        <a:ln w="6350">
                          <a:noFill/>
                          <a:prstDash val="solid"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27" name="Group 8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6676" y="3385"/>
                        <a:ext cx="193" cy="804"/>
                        <a:chOff x="6676" y="3385"/>
                        <a:chExt cx="193" cy="804"/>
                      </a:xfrm>
                    </p:grpSpPr>
                    <p:sp>
                      <p:nvSpPr>
                        <p:cNvPr id="9268" name="Line 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6708" y="3406"/>
                          <a:ext cx="1" cy="783"/>
                        </a:xfrm>
                        <a:prstGeom prst="line">
                          <a:avLst/>
                        </a:prstGeom>
                        <a:noFill/>
                        <a:ln w="6350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9269" name="Line 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6836" y="3406"/>
                          <a:ext cx="4" cy="779"/>
                        </a:xfrm>
                        <a:prstGeom prst="line">
                          <a:avLst/>
                        </a:prstGeom>
                        <a:noFill/>
                        <a:ln w="6350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9270" name="Line 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6866" y="3385"/>
                          <a:ext cx="3" cy="780"/>
                        </a:xfrm>
                        <a:prstGeom prst="line">
                          <a:avLst/>
                        </a:prstGeom>
                        <a:noFill/>
                        <a:ln w="6350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9271" name="Line 8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6676" y="3385"/>
                          <a:ext cx="2" cy="780"/>
                        </a:xfrm>
                        <a:prstGeom prst="line">
                          <a:avLst/>
                        </a:prstGeom>
                        <a:noFill/>
                        <a:ln w="6350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9263" name="Freeform 8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740" y="3766"/>
                      <a:ext cx="546" cy="681"/>
                    </a:xfrm>
                    <a:custGeom>
                      <a:avLst/>
                      <a:gdLst>
                        <a:gd name="T0" fmla="*/ 546 w 546"/>
                        <a:gd name="T1" fmla="*/ 0 h 681"/>
                        <a:gd name="T2" fmla="*/ 523 w 546"/>
                        <a:gd name="T3" fmla="*/ 20 h 681"/>
                        <a:gd name="T4" fmla="*/ 432 w 546"/>
                        <a:gd name="T5" fmla="*/ 441 h 681"/>
                        <a:gd name="T6" fmla="*/ 415 w 546"/>
                        <a:gd name="T7" fmla="*/ 483 h 681"/>
                        <a:gd name="T8" fmla="*/ 388 w 546"/>
                        <a:gd name="T9" fmla="*/ 518 h 681"/>
                        <a:gd name="T10" fmla="*/ 347 w 546"/>
                        <a:gd name="T11" fmla="*/ 550 h 681"/>
                        <a:gd name="T12" fmla="*/ 307 w 546"/>
                        <a:gd name="T13" fmla="*/ 575 h 681"/>
                        <a:gd name="T14" fmla="*/ 262 w 546"/>
                        <a:gd name="T15" fmla="*/ 598 h 681"/>
                        <a:gd name="T16" fmla="*/ 215 w 546"/>
                        <a:gd name="T17" fmla="*/ 618 h 681"/>
                        <a:gd name="T18" fmla="*/ 163 w 546"/>
                        <a:gd name="T19" fmla="*/ 637 h 681"/>
                        <a:gd name="T20" fmla="*/ 119 w 546"/>
                        <a:gd name="T21" fmla="*/ 647 h 681"/>
                        <a:gd name="T22" fmla="*/ 65 w 546"/>
                        <a:gd name="T23" fmla="*/ 656 h 681"/>
                        <a:gd name="T24" fmla="*/ 0 w 546"/>
                        <a:gd name="T25" fmla="*/ 652 h 681"/>
                        <a:gd name="T26" fmla="*/ 10 w 546"/>
                        <a:gd name="T27" fmla="*/ 677 h 681"/>
                        <a:gd name="T28" fmla="*/ 55 w 546"/>
                        <a:gd name="T29" fmla="*/ 681 h 681"/>
                        <a:gd name="T30" fmla="*/ 86 w 546"/>
                        <a:gd name="T31" fmla="*/ 681 h 681"/>
                        <a:gd name="T32" fmla="*/ 134 w 546"/>
                        <a:gd name="T33" fmla="*/ 677 h 681"/>
                        <a:gd name="T34" fmla="*/ 173 w 546"/>
                        <a:gd name="T35" fmla="*/ 674 h 681"/>
                        <a:gd name="T36" fmla="*/ 227 w 546"/>
                        <a:gd name="T37" fmla="*/ 665 h 681"/>
                        <a:gd name="T38" fmla="*/ 269 w 546"/>
                        <a:gd name="T39" fmla="*/ 657 h 681"/>
                        <a:gd name="T40" fmla="*/ 316 w 546"/>
                        <a:gd name="T41" fmla="*/ 643 h 681"/>
                        <a:gd name="T42" fmla="*/ 343 w 546"/>
                        <a:gd name="T43" fmla="*/ 635 h 681"/>
                        <a:gd name="T44" fmla="*/ 384 w 546"/>
                        <a:gd name="T45" fmla="*/ 618 h 681"/>
                        <a:gd name="T46" fmla="*/ 427 w 546"/>
                        <a:gd name="T47" fmla="*/ 590 h 681"/>
                        <a:gd name="T48" fmla="*/ 440 w 546"/>
                        <a:gd name="T49" fmla="*/ 575 h 681"/>
                        <a:gd name="T50" fmla="*/ 452 w 546"/>
                        <a:gd name="T51" fmla="*/ 554 h 681"/>
                        <a:gd name="T52" fmla="*/ 462 w 546"/>
                        <a:gd name="T53" fmla="*/ 512 h 681"/>
                        <a:gd name="T54" fmla="*/ 471 w 546"/>
                        <a:gd name="T55" fmla="*/ 470 h 681"/>
                        <a:gd name="T56" fmla="*/ 546 w 546"/>
                        <a:gd name="T57" fmla="*/ 0 h 681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46"/>
                        <a:gd name="T88" fmla="*/ 0 h 681"/>
                        <a:gd name="T89" fmla="*/ 546 w 546"/>
                        <a:gd name="T90" fmla="*/ 681 h 681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46" h="681">
                          <a:moveTo>
                            <a:pt x="546" y="0"/>
                          </a:moveTo>
                          <a:lnTo>
                            <a:pt x="523" y="20"/>
                          </a:lnTo>
                          <a:lnTo>
                            <a:pt x="432" y="441"/>
                          </a:lnTo>
                          <a:lnTo>
                            <a:pt x="415" y="483"/>
                          </a:lnTo>
                          <a:lnTo>
                            <a:pt x="388" y="518"/>
                          </a:lnTo>
                          <a:lnTo>
                            <a:pt x="347" y="550"/>
                          </a:lnTo>
                          <a:lnTo>
                            <a:pt x="307" y="575"/>
                          </a:lnTo>
                          <a:lnTo>
                            <a:pt x="262" y="598"/>
                          </a:lnTo>
                          <a:lnTo>
                            <a:pt x="215" y="618"/>
                          </a:lnTo>
                          <a:lnTo>
                            <a:pt x="163" y="637"/>
                          </a:lnTo>
                          <a:lnTo>
                            <a:pt x="119" y="647"/>
                          </a:lnTo>
                          <a:lnTo>
                            <a:pt x="65" y="656"/>
                          </a:lnTo>
                          <a:lnTo>
                            <a:pt x="0" y="652"/>
                          </a:lnTo>
                          <a:lnTo>
                            <a:pt x="10" y="677"/>
                          </a:lnTo>
                          <a:lnTo>
                            <a:pt x="55" y="681"/>
                          </a:lnTo>
                          <a:lnTo>
                            <a:pt x="86" y="681"/>
                          </a:lnTo>
                          <a:lnTo>
                            <a:pt x="134" y="677"/>
                          </a:lnTo>
                          <a:lnTo>
                            <a:pt x="173" y="674"/>
                          </a:lnTo>
                          <a:lnTo>
                            <a:pt x="227" y="665"/>
                          </a:lnTo>
                          <a:lnTo>
                            <a:pt x="269" y="657"/>
                          </a:lnTo>
                          <a:lnTo>
                            <a:pt x="316" y="643"/>
                          </a:lnTo>
                          <a:lnTo>
                            <a:pt x="343" y="635"/>
                          </a:lnTo>
                          <a:lnTo>
                            <a:pt x="384" y="618"/>
                          </a:lnTo>
                          <a:lnTo>
                            <a:pt x="427" y="590"/>
                          </a:lnTo>
                          <a:lnTo>
                            <a:pt x="440" y="575"/>
                          </a:lnTo>
                          <a:lnTo>
                            <a:pt x="452" y="554"/>
                          </a:lnTo>
                          <a:lnTo>
                            <a:pt x="462" y="512"/>
                          </a:lnTo>
                          <a:lnTo>
                            <a:pt x="471" y="470"/>
                          </a:lnTo>
                          <a:lnTo>
                            <a:pt x="546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9257" name="Rectangle 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95" y="6585"/>
                    <a:ext cx="540" cy="31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808080"/>
                      </a:gs>
                      <a:gs pos="50000">
                        <a:srgbClr val="C0C0C0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endParaRPr kumimoji="1" lang="zh-CN" altLang="en-US">
                      <a:latin typeface="Tahoma" pitchFamily="34" charset="0"/>
                    </a:endParaRPr>
                  </a:p>
                </p:txBody>
              </p:sp>
            </p:grpSp>
          </p:grpSp>
          <p:pic>
            <p:nvPicPr>
              <p:cNvPr id="9252" name="xjhsy4" descr="w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488" y="2400"/>
                <a:ext cx="1224" cy="6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53" name="xjhsy8" descr="w7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928" y="1680"/>
                <a:ext cx="1056" cy="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9249" name="Rectangle 90"/>
            <p:cNvSpPr>
              <a:spLocks noChangeArrowheads="1"/>
            </p:cNvSpPr>
            <p:nvPr/>
          </p:nvSpPr>
          <p:spPr bwMode="auto">
            <a:xfrm>
              <a:off x="336" y="768"/>
              <a:ext cx="3744" cy="2496"/>
            </a:xfrm>
            <a:prstGeom prst="rect">
              <a:avLst/>
            </a:prstGeom>
            <a:noFill/>
            <a:ln w="88900">
              <a:solidFill>
                <a:srgbClr val="808000"/>
              </a:solidFill>
              <a:miter lim="800000"/>
            </a:ln>
          </p:spPr>
          <p:txBody>
            <a:bodyPr wrap="none" anchor="ctr"/>
            <a:lstStyle/>
            <a:p>
              <a:endParaRPr kumimoji="1" lang="zh-CN" altLang="en-US">
                <a:latin typeface="Tahoma" pitchFamily="34" charset="0"/>
              </a:endParaRPr>
            </a:p>
          </p:txBody>
        </p:sp>
      </p:grpSp>
      <p:sp>
        <p:nvSpPr>
          <p:cNvPr id="9219" name="Rectangle 92"/>
          <p:cNvSpPr>
            <a:spLocks noChangeArrowheads="1"/>
          </p:cNvSpPr>
          <p:nvPr/>
        </p:nvSpPr>
        <p:spPr bwMode="auto">
          <a:xfrm>
            <a:off x="2771775" y="4652963"/>
            <a:ext cx="5943600" cy="1676400"/>
          </a:xfrm>
          <a:prstGeom prst="rect">
            <a:avLst/>
          </a:prstGeom>
          <a:noFill/>
          <a:ln w="88900">
            <a:solidFill>
              <a:srgbClr val="808000"/>
            </a:solidFill>
            <a:miter lim="800000"/>
          </a:ln>
        </p:spPr>
        <p:txBody>
          <a:bodyPr wrap="none" anchor="ctr"/>
          <a:lstStyle/>
          <a:p>
            <a:endParaRPr kumimoji="1" lang="zh-CN" altLang="en-US">
              <a:latin typeface="Tahoma" pitchFamily="34" charset="0"/>
            </a:endParaRPr>
          </a:p>
        </p:txBody>
      </p:sp>
      <p:grpSp>
        <p:nvGrpSpPr>
          <p:cNvPr id="28" name="Group 93"/>
          <p:cNvGrpSpPr/>
          <p:nvPr/>
        </p:nvGrpSpPr>
        <p:grpSpPr bwMode="auto">
          <a:xfrm>
            <a:off x="5410200" y="4889500"/>
            <a:ext cx="1219200" cy="457200"/>
            <a:chOff x="744" y="3120"/>
            <a:chExt cx="756" cy="288"/>
          </a:xfrm>
        </p:grpSpPr>
        <p:sp>
          <p:nvSpPr>
            <p:cNvPr id="9245" name="AutoShape 94"/>
            <p:cNvSpPr>
              <a:spLocks noChangeArrowheads="1"/>
            </p:cNvSpPr>
            <p:nvPr/>
          </p:nvSpPr>
          <p:spPr bwMode="auto">
            <a:xfrm>
              <a:off x="960" y="3120"/>
              <a:ext cx="288" cy="288"/>
            </a:xfrm>
            <a:prstGeom prst="flowChartSummingJunction">
              <a:avLst/>
            </a:prstGeom>
            <a:solidFill>
              <a:srgbClr val="FFFFFF"/>
            </a:solidFill>
            <a:ln w="571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kumimoji="1" lang="zh-CN" altLang="en-US">
                <a:latin typeface="Tahoma" pitchFamily="34" charset="0"/>
              </a:endParaRPr>
            </a:p>
          </p:txBody>
        </p:sp>
        <p:sp>
          <p:nvSpPr>
            <p:cNvPr id="9246" name="Line 95"/>
            <p:cNvSpPr>
              <a:spLocks noChangeShapeType="1"/>
            </p:cNvSpPr>
            <p:nvPr/>
          </p:nvSpPr>
          <p:spPr bwMode="auto">
            <a:xfrm>
              <a:off x="744" y="3264"/>
              <a:ext cx="24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9247" name="Line 96"/>
            <p:cNvSpPr>
              <a:spLocks noChangeShapeType="1"/>
            </p:cNvSpPr>
            <p:nvPr/>
          </p:nvSpPr>
          <p:spPr bwMode="auto">
            <a:xfrm>
              <a:off x="1260" y="3252"/>
              <a:ext cx="24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29" name="Group 97"/>
          <p:cNvGrpSpPr/>
          <p:nvPr/>
        </p:nvGrpSpPr>
        <p:grpSpPr bwMode="auto">
          <a:xfrm>
            <a:off x="3733800" y="4905375"/>
            <a:ext cx="1200150" cy="457200"/>
            <a:chOff x="744" y="3120"/>
            <a:chExt cx="756" cy="288"/>
          </a:xfrm>
        </p:grpSpPr>
        <p:sp>
          <p:nvSpPr>
            <p:cNvPr id="9242" name="AutoShape 98"/>
            <p:cNvSpPr>
              <a:spLocks noChangeArrowheads="1"/>
            </p:cNvSpPr>
            <p:nvPr/>
          </p:nvSpPr>
          <p:spPr bwMode="auto">
            <a:xfrm>
              <a:off x="960" y="3120"/>
              <a:ext cx="288" cy="288"/>
            </a:xfrm>
            <a:prstGeom prst="flowChartSummingJunction">
              <a:avLst/>
            </a:prstGeom>
            <a:solidFill>
              <a:srgbClr val="FFFFFF"/>
            </a:solidFill>
            <a:ln w="571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kumimoji="1" lang="zh-CN" altLang="en-US">
                <a:latin typeface="Tahoma" pitchFamily="34" charset="0"/>
              </a:endParaRPr>
            </a:p>
          </p:txBody>
        </p:sp>
        <p:sp>
          <p:nvSpPr>
            <p:cNvPr id="9243" name="Line 99"/>
            <p:cNvSpPr>
              <a:spLocks noChangeShapeType="1"/>
            </p:cNvSpPr>
            <p:nvPr/>
          </p:nvSpPr>
          <p:spPr bwMode="auto">
            <a:xfrm>
              <a:off x="744" y="3264"/>
              <a:ext cx="24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9244" name="Line 100"/>
            <p:cNvSpPr>
              <a:spLocks noChangeShapeType="1"/>
            </p:cNvSpPr>
            <p:nvPr/>
          </p:nvSpPr>
          <p:spPr bwMode="auto">
            <a:xfrm>
              <a:off x="1260" y="3252"/>
              <a:ext cx="24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miter lim="800000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30" name="Group 101"/>
          <p:cNvGrpSpPr/>
          <p:nvPr/>
        </p:nvGrpSpPr>
        <p:grpSpPr bwMode="auto">
          <a:xfrm>
            <a:off x="5181600" y="5732463"/>
            <a:ext cx="1447800" cy="304800"/>
            <a:chOff x="3312" y="3072"/>
            <a:chExt cx="1152" cy="192"/>
          </a:xfrm>
        </p:grpSpPr>
        <p:sp>
          <p:nvSpPr>
            <p:cNvPr id="9238" name="Line 102"/>
            <p:cNvSpPr>
              <a:spLocks noChangeShapeType="1"/>
            </p:cNvSpPr>
            <p:nvPr/>
          </p:nvSpPr>
          <p:spPr bwMode="auto">
            <a:xfrm>
              <a:off x="3312" y="3216"/>
              <a:ext cx="43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39" name="Oval 103"/>
            <p:cNvSpPr>
              <a:spLocks noChangeArrowheads="1"/>
            </p:cNvSpPr>
            <p:nvPr/>
          </p:nvSpPr>
          <p:spPr bwMode="auto">
            <a:xfrm>
              <a:off x="3744" y="3168"/>
              <a:ext cx="48" cy="9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kumimoji="1" lang="zh-CN" altLang="en-US">
                <a:latin typeface="Tahoma" pitchFamily="34" charset="0"/>
              </a:endParaRPr>
            </a:p>
          </p:txBody>
        </p:sp>
        <p:sp>
          <p:nvSpPr>
            <p:cNvPr id="9240" name="Line 104"/>
            <p:cNvSpPr>
              <a:spLocks noChangeShapeType="1"/>
            </p:cNvSpPr>
            <p:nvPr/>
          </p:nvSpPr>
          <p:spPr bwMode="auto">
            <a:xfrm flipV="1">
              <a:off x="3792" y="3072"/>
              <a:ext cx="336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241" name="Line 105"/>
            <p:cNvSpPr>
              <a:spLocks noChangeShapeType="1"/>
            </p:cNvSpPr>
            <p:nvPr/>
          </p:nvSpPr>
          <p:spPr bwMode="auto">
            <a:xfrm>
              <a:off x="4080" y="3216"/>
              <a:ext cx="38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1" name="Group 106"/>
          <p:cNvGrpSpPr/>
          <p:nvPr/>
        </p:nvGrpSpPr>
        <p:grpSpPr bwMode="auto">
          <a:xfrm>
            <a:off x="3733800" y="5743575"/>
            <a:ext cx="1162050" cy="428625"/>
            <a:chOff x="1476" y="1584"/>
            <a:chExt cx="636" cy="270"/>
          </a:xfrm>
        </p:grpSpPr>
        <p:sp>
          <p:nvSpPr>
            <p:cNvPr id="9234" name="Line 107"/>
            <p:cNvSpPr>
              <a:spLocks noChangeShapeType="1"/>
            </p:cNvSpPr>
            <p:nvPr/>
          </p:nvSpPr>
          <p:spPr bwMode="auto">
            <a:xfrm>
              <a:off x="1728" y="1630"/>
              <a:ext cx="0" cy="18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5" name="Line 108"/>
            <p:cNvSpPr>
              <a:spLocks noChangeShapeType="1"/>
            </p:cNvSpPr>
            <p:nvPr/>
          </p:nvSpPr>
          <p:spPr bwMode="auto">
            <a:xfrm>
              <a:off x="1872" y="1584"/>
              <a:ext cx="0" cy="27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6" name="Line 109"/>
            <p:cNvSpPr>
              <a:spLocks noChangeShapeType="1"/>
            </p:cNvSpPr>
            <p:nvPr/>
          </p:nvSpPr>
          <p:spPr bwMode="auto">
            <a:xfrm>
              <a:off x="1476" y="1716"/>
              <a:ext cx="24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9237" name="Line 110"/>
            <p:cNvSpPr>
              <a:spLocks noChangeShapeType="1"/>
            </p:cNvSpPr>
            <p:nvPr/>
          </p:nvSpPr>
          <p:spPr bwMode="auto">
            <a:xfrm>
              <a:off x="1872" y="1716"/>
              <a:ext cx="24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13423" name="Line 111"/>
          <p:cNvSpPr>
            <a:spLocks noChangeShapeType="1"/>
          </p:cNvSpPr>
          <p:nvPr/>
        </p:nvSpPr>
        <p:spPr bwMode="auto">
          <a:xfrm>
            <a:off x="6629400" y="5065713"/>
            <a:ext cx="0" cy="914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424" name="Line 112"/>
          <p:cNvSpPr>
            <a:spLocks noChangeShapeType="1"/>
          </p:cNvSpPr>
          <p:nvPr/>
        </p:nvSpPr>
        <p:spPr bwMode="auto">
          <a:xfrm flipH="1">
            <a:off x="4724400" y="5962650"/>
            <a:ext cx="457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425" name="Line 113"/>
          <p:cNvSpPr>
            <a:spLocks noChangeShapeType="1"/>
          </p:cNvSpPr>
          <p:nvPr/>
        </p:nvSpPr>
        <p:spPr bwMode="auto">
          <a:xfrm flipV="1">
            <a:off x="3733800" y="5133975"/>
            <a:ext cx="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426" name="Line 114"/>
          <p:cNvSpPr>
            <a:spLocks noChangeShapeType="1"/>
          </p:cNvSpPr>
          <p:nvPr/>
        </p:nvSpPr>
        <p:spPr bwMode="auto">
          <a:xfrm>
            <a:off x="4876800" y="5113338"/>
            <a:ext cx="533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427" name="Freeform 91"/>
          <p:cNvSpPr/>
          <p:nvPr/>
        </p:nvSpPr>
        <p:spPr bwMode="auto">
          <a:xfrm>
            <a:off x="5940425" y="2997200"/>
            <a:ext cx="2409825" cy="854075"/>
          </a:xfrm>
          <a:custGeom>
            <a:avLst/>
            <a:gdLst>
              <a:gd name="T0" fmla="*/ 0 w 1518"/>
              <a:gd name="T1" fmla="*/ 785813 h 538"/>
              <a:gd name="T2" fmla="*/ 1171575 w 1518"/>
              <a:gd name="T3" fmla="*/ 814388 h 538"/>
              <a:gd name="T4" fmla="*/ 1857375 w 1518"/>
              <a:gd name="T5" fmla="*/ 657225 h 538"/>
              <a:gd name="T6" fmla="*/ 2057400 w 1518"/>
              <a:gd name="T7" fmla="*/ 585788 h 538"/>
              <a:gd name="T8" fmla="*/ 2185988 w 1518"/>
              <a:gd name="T9" fmla="*/ 514350 h 538"/>
              <a:gd name="T10" fmla="*/ 2286000 w 1518"/>
              <a:gd name="T11" fmla="*/ 400050 h 538"/>
              <a:gd name="T12" fmla="*/ 2386013 w 1518"/>
              <a:gd name="T13" fmla="*/ 285750 h 538"/>
              <a:gd name="T14" fmla="*/ 2386013 w 1518"/>
              <a:gd name="T15" fmla="*/ 0 h 53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18"/>
              <a:gd name="T25" fmla="*/ 0 h 538"/>
              <a:gd name="T26" fmla="*/ 1518 w 1518"/>
              <a:gd name="T27" fmla="*/ 538 h 53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18" h="538">
                <a:moveTo>
                  <a:pt x="0" y="495"/>
                </a:moveTo>
                <a:cubicBezTo>
                  <a:pt x="419" y="538"/>
                  <a:pt x="174" y="524"/>
                  <a:pt x="738" y="513"/>
                </a:cubicBezTo>
                <a:cubicBezTo>
                  <a:pt x="883" y="499"/>
                  <a:pt x="1031" y="456"/>
                  <a:pt x="1170" y="414"/>
                </a:cubicBezTo>
                <a:cubicBezTo>
                  <a:pt x="1214" y="401"/>
                  <a:pt x="1252" y="380"/>
                  <a:pt x="1296" y="369"/>
                </a:cubicBezTo>
                <a:cubicBezTo>
                  <a:pt x="1323" y="351"/>
                  <a:pt x="1350" y="342"/>
                  <a:pt x="1377" y="324"/>
                </a:cubicBezTo>
                <a:cubicBezTo>
                  <a:pt x="1419" y="261"/>
                  <a:pt x="1395" y="282"/>
                  <a:pt x="1440" y="252"/>
                </a:cubicBezTo>
                <a:cubicBezTo>
                  <a:pt x="1460" y="223"/>
                  <a:pt x="1483" y="209"/>
                  <a:pt x="1503" y="180"/>
                </a:cubicBezTo>
                <a:cubicBezTo>
                  <a:pt x="1518" y="120"/>
                  <a:pt x="1503" y="61"/>
                  <a:pt x="1503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428" name="Freeform 92"/>
          <p:cNvSpPr/>
          <p:nvPr/>
        </p:nvSpPr>
        <p:spPr bwMode="auto">
          <a:xfrm>
            <a:off x="6659563" y="1700213"/>
            <a:ext cx="514350" cy="1412875"/>
          </a:xfrm>
          <a:custGeom>
            <a:avLst/>
            <a:gdLst>
              <a:gd name="T0" fmla="*/ 514350 w 324"/>
              <a:gd name="T1" fmla="*/ 1412875 h 890"/>
              <a:gd name="T2" fmla="*/ 500063 w 324"/>
              <a:gd name="T3" fmla="*/ 798513 h 890"/>
              <a:gd name="T4" fmla="*/ 300038 w 324"/>
              <a:gd name="T5" fmla="*/ 169863 h 890"/>
              <a:gd name="T6" fmla="*/ 157163 w 324"/>
              <a:gd name="T7" fmla="*/ 26988 h 890"/>
              <a:gd name="T8" fmla="*/ 0 w 324"/>
              <a:gd name="T9" fmla="*/ 12700 h 8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4"/>
              <a:gd name="T16" fmla="*/ 0 h 890"/>
              <a:gd name="T17" fmla="*/ 324 w 324"/>
              <a:gd name="T18" fmla="*/ 890 h 8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4" h="890">
                <a:moveTo>
                  <a:pt x="324" y="890"/>
                </a:moveTo>
                <a:cubicBezTo>
                  <a:pt x="321" y="761"/>
                  <a:pt x="320" y="632"/>
                  <a:pt x="315" y="503"/>
                </a:cubicBezTo>
                <a:cubicBezTo>
                  <a:pt x="310" y="374"/>
                  <a:pt x="261" y="215"/>
                  <a:pt x="189" y="107"/>
                </a:cubicBezTo>
                <a:cubicBezTo>
                  <a:pt x="163" y="68"/>
                  <a:pt x="148" y="33"/>
                  <a:pt x="99" y="17"/>
                </a:cubicBezTo>
                <a:cubicBezTo>
                  <a:pt x="49" y="0"/>
                  <a:pt x="81" y="8"/>
                  <a:pt x="0" y="8"/>
                </a:cubicBezTo>
              </a:path>
            </a:pathLst>
          </a:custGeom>
          <a:noFill/>
          <a:ln w="76200" cap="flat" cmpd="sng">
            <a:solidFill>
              <a:schemeClr val="accent2"/>
            </a:solidFill>
            <a:prstDash val="solid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429" name="Freeform 93"/>
          <p:cNvSpPr/>
          <p:nvPr/>
        </p:nvSpPr>
        <p:spPr bwMode="auto">
          <a:xfrm>
            <a:off x="4572000" y="1628775"/>
            <a:ext cx="682625" cy="720725"/>
          </a:xfrm>
          <a:custGeom>
            <a:avLst/>
            <a:gdLst>
              <a:gd name="T0" fmla="*/ 682625 w 1067"/>
              <a:gd name="T1" fmla="*/ 0 h 387"/>
              <a:gd name="T2" fmla="*/ 342912 w 1067"/>
              <a:gd name="T3" fmla="*/ 16761 h 387"/>
              <a:gd name="T4" fmla="*/ 181692 w 1067"/>
              <a:gd name="T5" fmla="*/ 184372 h 387"/>
              <a:gd name="T6" fmla="*/ 124114 w 1067"/>
              <a:gd name="T7" fmla="*/ 217894 h 387"/>
              <a:gd name="T8" fmla="*/ 106840 w 1067"/>
              <a:gd name="T9" fmla="*/ 234655 h 387"/>
              <a:gd name="T10" fmla="*/ 78051 w 1067"/>
              <a:gd name="T11" fmla="*/ 335221 h 387"/>
              <a:gd name="T12" fmla="*/ 31988 w 1067"/>
              <a:gd name="T13" fmla="*/ 569876 h 387"/>
              <a:gd name="T14" fmla="*/ 14715 w 1067"/>
              <a:gd name="T15" fmla="*/ 720725 h 3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67"/>
              <a:gd name="T25" fmla="*/ 0 h 387"/>
              <a:gd name="T26" fmla="*/ 1067 w 1067"/>
              <a:gd name="T27" fmla="*/ 387 h 38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67" h="387">
                <a:moveTo>
                  <a:pt x="1067" y="0"/>
                </a:moveTo>
                <a:cubicBezTo>
                  <a:pt x="890" y="3"/>
                  <a:pt x="713" y="3"/>
                  <a:pt x="536" y="9"/>
                </a:cubicBezTo>
                <a:cubicBezTo>
                  <a:pt x="442" y="12"/>
                  <a:pt x="368" y="73"/>
                  <a:pt x="284" y="99"/>
                </a:cubicBezTo>
                <a:cubicBezTo>
                  <a:pt x="255" y="108"/>
                  <a:pt x="223" y="107"/>
                  <a:pt x="194" y="117"/>
                </a:cubicBezTo>
                <a:cubicBezTo>
                  <a:pt x="185" y="120"/>
                  <a:pt x="176" y="123"/>
                  <a:pt x="167" y="126"/>
                </a:cubicBezTo>
                <a:cubicBezTo>
                  <a:pt x="154" y="145"/>
                  <a:pt x="133" y="160"/>
                  <a:pt x="122" y="180"/>
                </a:cubicBezTo>
                <a:cubicBezTo>
                  <a:pt x="96" y="228"/>
                  <a:pt x="98" y="274"/>
                  <a:pt x="50" y="306"/>
                </a:cubicBezTo>
                <a:cubicBezTo>
                  <a:pt x="44" y="323"/>
                  <a:pt x="0" y="387"/>
                  <a:pt x="23" y="387"/>
                </a:cubicBezTo>
              </a:path>
            </a:pathLst>
          </a:custGeom>
          <a:noFill/>
          <a:ln w="76200" cap="flat" cmpd="sng">
            <a:solidFill>
              <a:schemeClr val="accent2"/>
            </a:solidFill>
            <a:prstDash val="solid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430" name="Freeform 94"/>
          <p:cNvSpPr/>
          <p:nvPr/>
        </p:nvSpPr>
        <p:spPr bwMode="auto">
          <a:xfrm>
            <a:off x="3348038" y="2420938"/>
            <a:ext cx="1511300" cy="1439862"/>
          </a:xfrm>
          <a:custGeom>
            <a:avLst/>
            <a:gdLst>
              <a:gd name="T0" fmla="*/ 0 w 776"/>
              <a:gd name="T1" fmla="*/ 0 h 855"/>
              <a:gd name="T2" fmla="*/ 210336 w 776"/>
              <a:gd name="T3" fmla="*/ 348598 h 855"/>
              <a:gd name="T4" fmla="*/ 333031 w 776"/>
              <a:gd name="T5" fmla="*/ 515319 h 855"/>
              <a:gd name="T6" fmla="*/ 490783 w 776"/>
              <a:gd name="T7" fmla="*/ 742666 h 855"/>
              <a:gd name="T8" fmla="*/ 718647 w 776"/>
              <a:gd name="T9" fmla="*/ 1045795 h 855"/>
              <a:gd name="T10" fmla="*/ 788758 w 776"/>
              <a:gd name="T11" fmla="*/ 1121577 h 855"/>
              <a:gd name="T12" fmla="*/ 1016622 w 776"/>
              <a:gd name="T13" fmla="*/ 1318610 h 855"/>
              <a:gd name="T14" fmla="*/ 1226957 w 776"/>
              <a:gd name="T15" fmla="*/ 1333767 h 855"/>
              <a:gd name="T16" fmla="*/ 1419765 w 776"/>
              <a:gd name="T17" fmla="*/ 1394393 h 855"/>
              <a:gd name="T18" fmla="*/ 1507405 w 776"/>
              <a:gd name="T19" fmla="*/ 1439862 h 8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76"/>
              <a:gd name="T31" fmla="*/ 0 h 855"/>
              <a:gd name="T32" fmla="*/ 776 w 776"/>
              <a:gd name="T33" fmla="*/ 855 h 85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76" h="855">
                <a:moveTo>
                  <a:pt x="0" y="0"/>
                </a:moveTo>
                <a:cubicBezTo>
                  <a:pt x="24" y="71"/>
                  <a:pt x="68" y="143"/>
                  <a:pt x="108" y="207"/>
                </a:cubicBezTo>
                <a:cubicBezTo>
                  <a:pt x="132" y="245"/>
                  <a:pt x="140" y="275"/>
                  <a:pt x="171" y="306"/>
                </a:cubicBezTo>
                <a:cubicBezTo>
                  <a:pt x="188" y="356"/>
                  <a:pt x="224" y="397"/>
                  <a:pt x="252" y="441"/>
                </a:cubicBezTo>
                <a:cubicBezTo>
                  <a:pt x="289" y="500"/>
                  <a:pt x="321" y="573"/>
                  <a:pt x="369" y="621"/>
                </a:cubicBezTo>
                <a:cubicBezTo>
                  <a:pt x="389" y="682"/>
                  <a:pt x="361" y="616"/>
                  <a:pt x="405" y="666"/>
                </a:cubicBezTo>
                <a:cubicBezTo>
                  <a:pt x="460" y="729"/>
                  <a:pt x="444" y="731"/>
                  <a:pt x="522" y="783"/>
                </a:cubicBezTo>
                <a:cubicBezTo>
                  <a:pt x="552" y="803"/>
                  <a:pt x="594" y="789"/>
                  <a:pt x="630" y="792"/>
                </a:cubicBezTo>
                <a:cubicBezTo>
                  <a:pt x="685" y="803"/>
                  <a:pt x="683" y="808"/>
                  <a:pt x="729" y="828"/>
                </a:cubicBezTo>
                <a:cubicBezTo>
                  <a:pt x="776" y="848"/>
                  <a:pt x="757" y="821"/>
                  <a:pt x="774" y="855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232" name="Text Box 119"/>
          <p:cNvSpPr txBox="1">
            <a:spLocks noChangeArrowheads="1"/>
          </p:cNvSpPr>
          <p:nvPr/>
        </p:nvSpPr>
        <p:spPr bwMode="auto">
          <a:xfrm>
            <a:off x="539552" y="0"/>
            <a:ext cx="2060179" cy="584775"/>
          </a:xfrm>
          <a:prstGeom prst="rect">
            <a:avLst/>
          </a:prstGeom>
          <a:noFill/>
          <a:ln w="2857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1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、串联：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9233" name="Text Box 120"/>
          <p:cNvSpPr txBox="1">
            <a:spLocks noChangeArrowheads="1"/>
          </p:cNvSpPr>
          <p:nvPr/>
        </p:nvSpPr>
        <p:spPr bwMode="auto">
          <a:xfrm>
            <a:off x="251520" y="1124744"/>
            <a:ext cx="2224088" cy="2041525"/>
          </a:xfrm>
          <a:prstGeom prst="rect">
            <a:avLst/>
          </a:prstGeom>
          <a:noFill/>
          <a:ln w="2857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3200" dirty="0"/>
              <a:t>      如右图</a:t>
            </a:r>
          </a:p>
          <a:p>
            <a:r>
              <a:rPr lang="zh-CN" altLang="en-US" sz="3200" dirty="0"/>
              <a:t>两个灯泡</a:t>
            </a:r>
            <a:r>
              <a:rPr lang="zh-CN" altLang="en-US" sz="3200" dirty="0">
                <a:solidFill>
                  <a:srgbClr val="CC0000"/>
                </a:solidFill>
              </a:rPr>
              <a:t>首</a:t>
            </a:r>
          </a:p>
          <a:p>
            <a:r>
              <a:rPr lang="zh-CN" altLang="en-US" sz="3200" dirty="0">
                <a:solidFill>
                  <a:srgbClr val="CC0000"/>
                </a:solidFill>
              </a:rPr>
              <a:t>尾相连（顺</a:t>
            </a:r>
          </a:p>
          <a:p>
            <a:r>
              <a:rPr lang="zh-CN" altLang="en-US" sz="3200" dirty="0">
                <a:solidFill>
                  <a:srgbClr val="CC0000"/>
                </a:solidFill>
              </a:rPr>
              <a:t>次连接）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251520" y="3284984"/>
            <a:ext cx="23762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</a:rPr>
              <a:t>（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1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）定义：把用电器逐个顺次连接起来的电路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23" grpId="0" animBg="1"/>
      <p:bldP spid="13424" grpId="0" animBg="1"/>
      <p:bldP spid="13425" grpId="0" animBg="1"/>
      <p:bldP spid="13426" grpId="0" animBg="1"/>
      <p:bldP spid="14427" grpId="0" animBg="1"/>
      <p:bldP spid="14428" grpId="0" animBg="1"/>
      <p:bldP spid="14429" grpId="0" animBg="1"/>
      <p:bldP spid="14430" grpId="0" animBg="1"/>
      <p:bldP spid="1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1584325" y="554038"/>
            <a:ext cx="1841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endParaRPr lang="zh-CN" altLang="en-US" sz="2400">
              <a:latin typeface="Times New Roman" pitchFamily="18" charset="0"/>
            </a:endParaRPr>
          </a:p>
        </p:txBody>
      </p:sp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971600" y="260648"/>
            <a:ext cx="5072222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（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zh-CN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）、串</a:t>
            </a:r>
            <a:r>
              <a:rPr lang="zh-CN" altLang="en-US" sz="4000" b="1" dirty="0">
                <a:solidFill>
                  <a:srgbClr val="FF0000"/>
                </a:solidFill>
                <a:latin typeface="Times New Roman" pitchFamily="18" charset="0"/>
              </a:rPr>
              <a:t>联电</a:t>
            </a:r>
            <a:r>
              <a:rPr lang="zh-CN" altLang="en-US" sz="4000" b="1" dirty="0" smtClean="0">
                <a:solidFill>
                  <a:srgbClr val="FF0000"/>
                </a:solidFill>
                <a:latin typeface="Times New Roman" pitchFamily="18" charset="0"/>
              </a:rPr>
              <a:t>路特点</a:t>
            </a:r>
            <a:endParaRPr lang="zh-CN" altLang="en-US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251520" y="2708920"/>
            <a:ext cx="7848600" cy="218521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en-US" sz="40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①</a:t>
            </a:r>
            <a:r>
              <a:rPr lang="en-US" altLang="zh-CN" sz="4000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3200" b="1" dirty="0" smtClean="0">
                <a:solidFill>
                  <a:schemeClr val="tx2"/>
                </a:solidFill>
                <a:latin typeface="Times New Roman" pitchFamily="18" charset="0"/>
              </a:rPr>
              <a:t>在</a:t>
            </a:r>
            <a:r>
              <a:rPr lang="zh-CN" altLang="en-US" sz="3200" b="1" dirty="0">
                <a:solidFill>
                  <a:schemeClr val="tx2"/>
                </a:solidFill>
                <a:latin typeface="Times New Roman" pitchFamily="18" charset="0"/>
              </a:rPr>
              <a:t>串联电路中，电流从电源的</a:t>
            </a:r>
            <a:r>
              <a:rPr lang="zh-CN" altLang="en-US" sz="3200" b="1" dirty="0">
                <a:solidFill>
                  <a:srgbClr val="E327D6"/>
                </a:solidFill>
                <a:latin typeface="Times New Roman" pitchFamily="18" charset="0"/>
              </a:rPr>
              <a:t>正极</a:t>
            </a:r>
            <a:r>
              <a:rPr lang="zh-CN" altLang="en-US" sz="3200" b="1" dirty="0">
                <a:solidFill>
                  <a:schemeClr val="tx2"/>
                </a:solidFill>
                <a:latin typeface="Times New Roman" pitchFamily="18" charset="0"/>
              </a:rPr>
              <a:t>出发，依次经过开关、灯泡，最后接到电源的</a:t>
            </a:r>
            <a:r>
              <a:rPr lang="zh-CN" altLang="en-US" sz="3200" b="1" dirty="0">
                <a:solidFill>
                  <a:srgbClr val="E327D6"/>
                </a:solidFill>
                <a:latin typeface="Times New Roman" pitchFamily="18" charset="0"/>
              </a:rPr>
              <a:t>负</a:t>
            </a:r>
            <a:r>
              <a:rPr lang="zh-CN" altLang="en-US" sz="3200" b="1" dirty="0" smtClean="0">
                <a:solidFill>
                  <a:srgbClr val="E327D6"/>
                </a:solidFill>
                <a:latin typeface="Times New Roman" pitchFamily="18" charset="0"/>
              </a:rPr>
              <a:t>极</a:t>
            </a:r>
            <a:r>
              <a:rPr lang="zh-CN" altLang="en-US" sz="3200" b="1" dirty="0" smtClean="0">
                <a:solidFill>
                  <a:schemeClr val="tx2"/>
                </a:solidFill>
                <a:latin typeface="Times New Roman" pitchFamily="18" charset="0"/>
              </a:rPr>
              <a:t>。</a:t>
            </a:r>
            <a:r>
              <a:rPr lang="en-US" altLang="zh-CN" sz="3200" b="1" dirty="0" smtClean="0">
                <a:solidFill>
                  <a:schemeClr val="tx2"/>
                </a:solidFill>
                <a:latin typeface="Times New Roman" pitchFamily="18" charset="0"/>
              </a:rPr>
              <a:t>)</a:t>
            </a:r>
          </a:p>
          <a:p>
            <a:r>
              <a:rPr lang="zh-CN" alt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电流只</a:t>
            </a:r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</a:rPr>
              <a:t>有一条通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路</a:t>
            </a:r>
            <a:r>
              <a:rPr lang="zh-CN" altLang="en-US" b="1" dirty="0" smtClean="0">
                <a:solidFill>
                  <a:srgbClr val="FF0000"/>
                </a:solidFill>
              </a:rPr>
              <a:t>，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无干路和支路之分；</a:t>
            </a:r>
            <a:r>
              <a:rPr lang="zh-CN" altLang="en-US" b="1" dirty="0" smtClean="0">
                <a:solidFill>
                  <a:srgbClr val="FF0000"/>
                </a:solidFill>
              </a:rPr>
              <a:t>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3" name="Group 15"/>
          <p:cNvGrpSpPr/>
          <p:nvPr/>
        </p:nvGrpSpPr>
        <p:grpSpPr bwMode="auto">
          <a:xfrm>
            <a:off x="5148064" y="692696"/>
            <a:ext cx="3241675" cy="1943100"/>
            <a:chOff x="0" y="0"/>
            <a:chExt cx="2042" cy="1224"/>
          </a:xfrm>
        </p:grpSpPr>
        <p:sp>
          <p:nvSpPr>
            <p:cNvPr id="12301" name="Line 16"/>
            <p:cNvSpPr>
              <a:spLocks noChangeShapeType="1"/>
            </p:cNvSpPr>
            <p:nvPr/>
          </p:nvSpPr>
          <p:spPr bwMode="auto">
            <a:xfrm>
              <a:off x="1815" y="175"/>
              <a:ext cx="22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bevel/>
            </a:ln>
          </p:spPr>
          <p:txBody>
            <a:bodyPr wrap="none"/>
            <a:lstStyle/>
            <a:p>
              <a:endParaRPr lang="zh-CN" altLang="en-US"/>
            </a:p>
          </p:txBody>
        </p:sp>
        <p:grpSp>
          <p:nvGrpSpPr>
            <p:cNvPr id="12302" name="Group 17"/>
            <p:cNvGrpSpPr/>
            <p:nvPr/>
          </p:nvGrpSpPr>
          <p:grpSpPr bwMode="auto">
            <a:xfrm>
              <a:off x="0" y="0"/>
              <a:ext cx="2042" cy="1224"/>
              <a:chOff x="0" y="0"/>
              <a:chExt cx="2042" cy="1224"/>
            </a:xfrm>
          </p:grpSpPr>
          <p:sp>
            <p:nvSpPr>
              <p:cNvPr id="12303" name="AutoShape 18"/>
              <p:cNvSpPr>
                <a:spLocks noChangeArrowheads="1"/>
              </p:cNvSpPr>
              <p:nvPr/>
            </p:nvSpPr>
            <p:spPr bwMode="auto">
              <a:xfrm>
                <a:off x="1315" y="181"/>
                <a:ext cx="45" cy="46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sz="2800">
                  <a:latin typeface="Tahoma" pitchFamily="34" charset="0"/>
                </a:endParaRPr>
              </a:p>
            </p:txBody>
          </p:sp>
          <p:grpSp>
            <p:nvGrpSpPr>
              <p:cNvPr id="12304" name="Group 19"/>
              <p:cNvGrpSpPr/>
              <p:nvPr/>
            </p:nvGrpSpPr>
            <p:grpSpPr bwMode="auto">
              <a:xfrm>
                <a:off x="0" y="0"/>
                <a:ext cx="2042" cy="1224"/>
                <a:chOff x="0" y="0"/>
                <a:chExt cx="2042" cy="1224"/>
              </a:xfrm>
            </p:grpSpPr>
            <p:sp>
              <p:nvSpPr>
                <p:cNvPr id="12305" name="Line 20"/>
                <p:cNvSpPr>
                  <a:spLocks noChangeShapeType="1"/>
                </p:cNvSpPr>
                <p:nvPr/>
              </p:nvSpPr>
              <p:spPr bwMode="auto">
                <a:xfrm>
                  <a:off x="567" y="117"/>
                  <a:ext cx="0" cy="11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bevel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2306" name="Line 21"/>
                <p:cNvSpPr>
                  <a:spLocks noChangeShapeType="1"/>
                </p:cNvSpPr>
                <p:nvPr/>
              </p:nvSpPr>
              <p:spPr bwMode="auto">
                <a:xfrm>
                  <a:off x="0" y="175"/>
                  <a:ext cx="567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bevel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2307" name="Line 22"/>
                <p:cNvSpPr>
                  <a:spLocks noChangeShapeType="1"/>
                </p:cNvSpPr>
                <p:nvPr/>
              </p:nvSpPr>
              <p:spPr bwMode="auto">
                <a:xfrm>
                  <a:off x="0" y="175"/>
                  <a:ext cx="0" cy="93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bevel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2308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361" y="0"/>
                  <a:ext cx="171" cy="17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bevel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2309" name="Line 24"/>
                <p:cNvSpPr>
                  <a:spLocks noChangeShapeType="1"/>
                </p:cNvSpPr>
                <p:nvPr/>
              </p:nvSpPr>
              <p:spPr bwMode="auto">
                <a:xfrm>
                  <a:off x="1588" y="175"/>
                  <a:ext cx="284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bevel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2310" name="Line 25"/>
                <p:cNvSpPr>
                  <a:spLocks noChangeShapeType="1"/>
                </p:cNvSpPr>
                <p:nvPr/>
              </p:nvSpPr>
              <p:spPr bwMode="auto">
                <a:xfrm>
                  <a:off x="0" y="1107"/>
                  <a:ext cx="511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bevel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2311" name="Line 26"/>
                <p:cNvSpPr>
                  <a:spLocks noChangeShapeType="1"/>
                </p:cNvSpPr>
                <p:nvPr/>
              </p:nvSpPr>
              <p:spPr bwMode="auto">
                <a:xfrm>
                  <a:off x="794" y="1107"/>
                  <a:ext cx="34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bevel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2312" name="Line 27"/>
                <p:cNvSpPr>
                  <a:spLocks noChangeShapeType="1"/>
                </p:cNvSpPr>
                <p:nvPr/>
              </p:nvSpPr>
              <p:spPr bwMode="auto">
                <a:xfrm>
                  <a:off x="1418" y="1107"/>
                  <a:ext cx="624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bevel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2313" name="Line 28"/>
                <p:cNvSpPr>
                  <a:spLocks noChangeShapeType="1"/>
                </p:cNvSpPr>
                <p:nvPr/>
              </p:nvSpPr>
              <p:spPr bwMode="auto">
                <a:xfrm>
                  <a:off x="2042" y="175"/>
                  <a:ext cx="0" cy="932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bevel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grpSp>
              <p:nvGrpSpPr>
                <p:cNvPr id="12314" name="Group 29"/>
                <p:cNvGrpSpPr/>
                <p:nvPr/>
              </p:nvGrpSpPr>
              <p:grpSpPr bwMode="auto">
                <a:xfrm>
                  <a:off x="511" y="933"/>
                  <a:ext cx="283" cy="291"/>
                  <a:chOff x="0" y="0"/>
                  <a:chExt cx="240" cy="240"/>
                </a:xfrm>
              </p:grpSpPr>
              <p:sp>
                <p:nvSpPr>
                  <p:cNvPr id="12321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240" cy="24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FF0000"/>
                    </a:solidFill>
                    <a:bevel/>
                  </a:ln>
                </p:spPr>
                <p:txBody>
                  <a:bodyPr wrap="none" anchor="ctr"/>
                  <a:lstStyle/>
                  <a:p>
                    <a:endParaRPr lang="zh-CN" altLang="en-US" sz="2800">
                      <a:latin typeface="Tahoma" pitchFamily="34" charset="0"/>
                    </a:endParaRPr>
                  </a:p>
                </p:txBody>
              </p:sp>
              <p:sp>
                <p:nvSpPr>
                  <p:cNvPr id="12322" name="Line 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48"/>
                    <a:ext cx="192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bevel/>
                  </a:ln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23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8" y="48"/>
                    <a:ext cx="144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bevel/>
                  </a:ln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2315" name="Group 33"/>
                <p:cNvGrpSpPr/>
                <p:nvPr/>
              </p:nvGrpSpPr>
              <p:grpSpPr bwMode="auto">
                <a:xfrm>
                  <a:off x="1134" y="933"/>
                  <a:ext cx="284" cy="291"/>
                  <a:chOff x="0" y="0"/>
                  <a:chExt cx="240" cy="240"/>
                </a:xfrm>
              </p:grpSpPr>
              <p:sp>
                <p:nvSpPr>
                  <p:cNvPr id="12318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240" cy="24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FF0000"/>
                    </a:solidFill>
                    <a:bevel/>
                  </a:ln>
                </p:spPr>
                <p:txBody>
                  <a:bodyPr wrap="none" anchor="ctr"/>
                  <a:lstStyle/>
                  <a:p>
                    <a:endParaRPr lang="zh-CN" altLang="en-US" sz="2800">
                      <a:latin typeface="Tahoma" pitchFamily="34" charset="0"/>
                    </a:endParaRPr>
                  </a:p>
                </p:txBody>
              </p:sp>
              <p:sp>
                <p:nvSpPr>
                  <p:cNvPr id="12319" name="Line 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48"/>
                    <a:ext cx="192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bevel/>
                  </a:ln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320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48" y="48"/>
                    <a:ext cx="144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bevel/>
                  </a:ln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2316" name="Line 37"/>
                <p:cNvSpPr>
                  <a:spLocks noChangeShapeType="1"/>
                </p:cNvSpPr>
                <p:nvPr/>
              </p:nvSpPr>
              <p:spPr bwMode="auto">
                <a:xfrm>
                  <a:off x="624" y="58"/>
                  <a:ext cx="0" cy="233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bevel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12317" name="Line 38"/>
                <p:cNvSpPr>
                  <a:spLocks noChangeShapeType="1"/>
                </p:cNvSpPr>
                <p:nvPr/>
              </p:nvSpPr>
              <p:spPr bwMode="auto">
                <a:xfrm>
                  <a:off x="635" y="181"/>
                  <a:ext cx="726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</a:ln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24613" name="Text Box 39"/>
          <p:cNvSpPr txBox="1">
            <a:spLocks noChangeArrowheads="1"/>
          </p:cNvSpPr>
          <p:nvPr/>
        </p:nvSpPr>
        <p:spPr bwMode="auto">
          <a:xfrm>
            <a:off x="683568" y="1052736"/>
            <a:ext cx="15938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chemeClr val="tx2"/>
                </a:solidFill>
                <a:latin typeface="Times New Roman" pitchFamily="18" charset="0"/>
              </a:rPr>
              <a:t>电路图：</a:t>
            </a:r>
          </a:p>
        </p:txBody>
      </p:sp>
      <p:sp>
        <p:nvSpPr>
          <p:cNvPr id="40" name="矩形 39"/>
          <p:cNvSpPr/>
          <p:nvPr/>
        </p:nvSpPr>
        <p:spPr>
          <a:xfrm>
            <a:off x="395536" y="4869160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chemeClr val="tx2"/>
                </a:solidFill>
              </a:rPr>
              <a:t>②用电器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互相影响</a:t>
            </a:r>
            <a:r>
              <a:rPr lang="zh-CN" altLang="en-US" sz="3200" b="1" dirty="0" smtClean="0"/>
              <a:t>，不能独立工作。</a:t>
            </a:r>
            <a:endParaRPr lang="en-US" altLang="zh-CN" sz="3200" b="1" dirty="0" smtClean="0"/>
          </a:p>
          <a:p>
            <a:r>
              <a:rPr lang="zh-CN" altLang="en-US" sz="3200" b="1" dirty="0" smtClean="0"/>
              <a:t>③开关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控制整个电路</a:t>
            </a:r>
            <a:r>
              <a:rPr lang="zh-CN" altLang="en-US" sz="3200" b="1" dirty="0" smtClean="0"/>
              <a:t>，与位置无关，开关位置改变，控制作用不变。</a:t>
            </a:r>
            <a:endParaRPr lang="zh-CN" altLang="en-US" sz="3200" b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7" grpId="0" autoUpdateAnimBg="0"/>
      <p:bldP spid="24613" grpId="0" autoUpdateAnimBg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WordArt 2"/>
          <p:cNvSpPr>
            <a:spLocks noChangeArrowheads="1" noChangeShapeType="1"/>
          </p:cNvSpPr>
          <p:nvPr/>
        </p:nvSpPr>
        <p:spPr bwMode="auto">
          <a:xfrm>
            <a:off x="2051050" y="260350"/>
            <a:ext cx="3892550" cy="509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8000"/>
                    </a:srgbClr>
                  </a:outerShdw>
                </a:effectLst>
                <a:latin typeface="宋体"/>
                <a:ea typeface="宋体"/>
              </a:rPr>
              <a:t>串联电路中的电流</a:t>
            </a:r>
          </a:p>
        </p:txBody>
      </p:sp>
      <p:pic>
        <p:nvPicPr>
          <p:cNvPr id="1030" name="WordArt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8718" y="5801054"/>
            <a:ext cx="5443598" cy="39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" name="ShockwaveFlash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990600"/>
            <a:ext cx="5867400" cy="43434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1027" name="ShockwaveFlash1" r:id="rId2" imgW="5867400" imgH="4343400"/>
        </mc:Choice>
        <mc:Fallback>
          <p:control name="ShockwaveFlash1" r:id="rId2" imgW="5867400" imgH="4343400">
            <p:pic>
              <p:nvPicPr>
                <p:cNvPr id="0" name="ShockwaveFlash1"/>
                <p:cNvPicPr preferRelativeResize="0">
                  <a:picLocks noChangeAspect="1"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95400" y="990600"/>
                  <a:ext cx="5867400" cy="4343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 bwMode="auto">
          <a:xfrm>
            <a:off x="2627313" y="404813"/>
            <a:ext cx="5943600" cy="3733800"/>
            <a:chOff x="288" y="384"/>
            <a:chExt cx="3744" cy="2496"/>
          </a:xfrm>
        </p:grpSpPr>
        <p:grpSp>
          <p:nvGrpSpPr>
            <p:cNvPr id="3" name="Group 5"/>
            <p:cNvGrpSpPr/>
            <p:nvPr/>
          </p:nvGrpSpPr>
          <p:grpSpPr bwMode="auto">
            <a:xfrm>
              <a:off x="576" y="816"/>
              <a:ext cx="3360" cy="1806"/>
              <a:chOff x="576" y="816"/>
              <a:chExt cx="3360" cy="1806"/>
            </a:xfrm>
          </p:grpSpPr>
          <p:grpSp>
            <p:nvGrpSpPr>
              <p:cNvPr id="4" name="xjhsy3"/>
              <p:cNvGrpSpPr>
                <a:grpSpLocks noChangeAspect="1"/>
              </p:cNvGrpSpPr>
              <p:nvPr/>
            </p:nvGrpSpPr>
            <p:grpSpPr bwMode="auto">
              <a:xfrm>
                <a:off x="1632" y="816"/>
                <a:ext cx="1200" cy="370"/>
                <a:chOff x="3844" y="3868"/>
                <a:chExt cx="3712" cy="1144"/>
              </a:xfrm>
            </p:grpSpPr>
            <p:grpSp>
              <p:nvGrpSpPr>
                <p:cNvPr id="5" name="Group 7"/>
                <p:cNvGrpSpPr>
                  <a:grpSpLocks noChangeAspect="1"/>
                </p:cNvGrpSpPr>
                <p:nvPr/>
              </p:nvGrpSpPr>
              <p:grpSpPr bwMode="auto">
                <a:xfrm>
                  <a:off x="3844" y="4435"/>
                  <a:ext cx="3712" cy="577"/>
                  <a:chOff x="3920" y="4213"/>
                  <a:chExt cx="2493" cy="577"/>
                </a:xfrm>
              </p:grpSpPr>
              <p:sp>
                <p:nvSpPr>
                  <p:cNvPr id="10359" name="Freeform 8" descr="栎木"/>
                  <p:cNvSpPr>
                    <a:spLocks noChangeAspect="1"/>
                  </p:cNvSpPr>
                  <p:nvPr/>
                </p:nvSpPr>
                <p:spPr bwMode="auto">
                  <a:xfrm flipV="1">
                    <a:off x="3920" y="4677"/>
                    <a:ext cx="2493" cy="113"/>
                  </a:xfrm>
                  <a:custGeom>
                    <a:avLst/>
                    <a:gdLst>
                      <a:gd name="T0" fmla="*/ 0 w 400"/>
                      <a:gd name="T1" fmla="*/ 0 h 400"/>
                      <a:gd name="T2" fmla="*/ 2493 w 400"/>
                      <a:gd name="T3" fmla="*/ 0 h 400"/>
                      <a:gd name="T4" fmla="*/ 2493 w 400"/>
                      <a:gd name="T5" fmla="*/ 113 h 400"/>
                      <a:gd name="T6" fmla="*/ 0 w 400"/>
                      <a:gd name="T7" fmla="*/ 113 h 400"/>
                      <a:gd name="T8" fmla="*/ 0 w 400"/>
                      <a:gd name="T9" fmla="*/ 0 h 4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00"/>
                      <a:gd name="T16" fmla="*/ 0 h 400"/>
                      <a:gd name="T17" fmla="*/ 400 w 400"/>
                      <a:gd name="T18" fmla="*/ 400 h 4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00" h="400">
                        <a:moveTo>
                          <a:pt x="0" y="0"/>
                        </a:moveTo>
                        <a:lnTo>
                          <a:pt x="400" y="0"/>
                        </a:lnTo>
                        <a:lnTo>
                          <a:pt x="400" y="400"/>
                        </a:lnTo>
                        <a:lnTo>
                          <a:pt x="0" y="4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0">
                    <a:blip r:embed="rId2" cstate="print"/>
                    <a:srcRect/>
                    <a:tile tx="0" ty="0" sx="100000" sy="100000" flip="none" algn="tl"/>
                  </a:blipFill>
                  <a:ln w="9525">
                    <a:rou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CC99"/>
                    </a:extrusionClr>
                  </a:sp3d>
                </p:spPr>
                <p:txBody>
                  <a:bodyPr>
                    <a:flatTx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60" name="AutoShape 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120" y="4217"/>
                    <a:ext cx="213" cy="369"/>
                  </a:xfrm>
                  <a:prstGeom prst="flowChartMagneticDisk">
                    <a:avLst/>
                  </a:prstGeom>
                  <a:solidFill>
                    <a:srgbClr val="969696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kumimoji="1" lang="zh-CN" altLang="en-US">
                      <a:latin typeface="Tahoma" pitchFamily="34" charset="0"/>
                    </a:endParaRPr>
                  </a:p>
                </p:txBody>
              </p:sp>
              <p:sp>
                <p:nvSpPr>
                  <p:cNvPr id="10361" name="AutoShape 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40" y="4213"/>
                    <a:ext cx="213" cy="369"/>
                  </a:xfrm>
                  <a:prstGeom prst="flowChartMagneticDisk">
                    <a:avLst/>
                  </a:prstGeom>
                  <a:solidFill>
                    <a:srgbClr val="969696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kumimoji="1" lang="zh-CN" altLang="en-US">
                      <a:latin typeface="Tahoma" pitchFamily="34" charset="0"/>
                    </a:endParaRPr>
                  </a:p>
                </p:txBody>
              </p:sp>
            </p:grpSp>
            <p:grpSp>
              <p:nvGrpSpPr>
                <p:cNvPr id="6" name="Group 11"/>
                <p:cNvGrpSpPr>
                  <a:grpSpLocks noChangeAspect="1"/>
                </p:cNvGrpSpPr>
                <p:nvPr/>
              </p:nvGrpSpPr>
              <p:grpSpPr bwMode="auto">
                <a:xfrm>
                  <a:off x="5514" y="3868"/>
                  <a:ext cx="540" cy="936"/>
                  <a:chOff x="5695" y="5964"/>
                  <a:chExt cx="540" cy="936"/>
                </a:xfrm>
              </p:grpSpPr>
              <p:grpSp>
                <p:nvGrpSpPr>
                  <p:cNvPr id="7" name="Group 12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772" y="5964"/>
                    <a:ext cx="403" cy="733"/>
                    <a:chOff x="5770" y="1606"/>
                    <a:chExt cx="2019" cy="3673"/>
                  </a:xfrm>
                </p:grpSpPr>
                <p:grpSp>
                  <p:nvGrpSpPr>
                    <p:cNvPr id="8" name="Group 13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320" y="4418"/>
                      <a:ext cx="913" cy="861"/>
                      <a:chOff x="6320" y="4418"/>
                      <a:chExt cx="913" cy="861"/>
                    </a:xfrm>
                  </p:grpSpPr>
                  <p:grpSp>
                    <p:nvGrpSpPr>
                      <p:cNvPr id="9" name="Group 14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6320" y="4418"/>
                        <a:ext cx="913" cy="861"/>
                        <a:chOff x="6320" y="4418"/>
                        <a:chExt cx="913" cy="861"/>
                      </a:xfrm>
                    </p:grpSpPr>
                    <p:grpSp>
                      <p:nvGrpSpPr>
                        <p:cNvPr id="10" name="Group 15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6549" y="5081"/>
                          <a:ext cx="498" cy="198"/>
                          <a:chOff x="6549" y="5081"/>
                          <a:chExt cx="498" cy="198"/>
                        </a:xfrm>
                      </p:grpSpPr>
                      <p:sp>
                        <p:nvSpPr>
                          <p:cNvPr id="10357" name="Freeform 1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6549" y="5081"/>
                            <a:ext cx="498" cy="198"/>
                          </a:xfrm>
                          <a:custGeom>
                            <a:avLst/>
                            <a:gdLst>
                              <a:gd name="T0" fmla="*/ 0 w 498"/>
                              <a:gd name="T1" fmla="*/ 0 h 198"/>
                              <a:gd name="T2" fmla="*/ 101 w 498"/>
                              <a:gd name="T3" fmla="*/ 157 h 198"/>
                              <a:gd name="T4" fmla="*/ 110 w 498"/>
                              <a:gd name="T5" fmla="*/ 167 h 198"/>
                              <a:gd name="T6" fmla="*/ 121 w 498"/>
                              <a:gd name="T7" fmla="*/ 173 h 198"/>
                              <a:gd name="T8" fmla="*/ 136 w 498"/>
                              <a:gd name="T9" fmla="*/ 178 h 198"/>
                              <a:gd name="T10" fmla="*/ 153 w 498"/>
                              <a:gd name="T11" fmla="*/ 186 h 198"/>
                              <a:gd name="T12" fmla="*/ 174 w 498"/>
                              <a:gd name="T13" fmla="*/ 190 h 198"/>
                              <a:gd name="T14" fmla="*/ 188 w 498"/>
                              <a:gd name="T15" fmla="*/ 191 h 198"/>
                              <a:gd name="T16" fmla="*/ 205 w 498"/>
                              <a:gd name="T17" fmla="*/ 194 h 198"/>
                              <a:gd name="T18" fmla="*/ 222 w 498"/>
                              <a:gd name="T19" fmla="*/ 195 h 198"/>
                              <a:gd name="T20" fmla="*/ 243 w 498"/>
                              <a:gd name="T21" fmla="*/ 198 h 198"/>
                              <a:gd name="T22" fmla="*/ 257 w 498"/>
                              <a:gd name="T23" fmla="*/ 198 h 198"/>
                              <a:gd name="T24" fmla="*/ 278 w 498"/>
                              <a:gd name="T25" fmla="*/ 195 h 198"/>
                              <a:gd name="T26" fmla="*/ 295 w 498"/>
                              <a:gd name="T27" fmla="*/ 194 h 198"/>
                              <a:gd name="T28" fmla="*/ 315 w 498"/>
                              <a:gd name="T29" fmla="*/ 191 h 198"/>
                              <a:gd name="T30" fmla="*/ 332 w 498"/>
                              <a:gd name="T31" fmla="*/ 190 h 198"/>
                              <a:gd name="T32" fmla="*/ 349 w 498"/>
                              <a:gd name="T33" fmla="*/ 185 h 198"/>
                              <a:gd name="T34" fmla="*/ 366 w 498"/>
                              <a:gd name="T35" fmla="*/ 181 h 198"/>
                              <a:gd name="T36" fmla="*/ 380 w 498"/>
                              <a:gd name="T37" fmla="*/ 173 h 198"/>
                              <a:gd name="T38" fmla="*/ 392 w 498"/>
                              <a:gd name="T39" fmla="*/ 165 h 198"/>
                              <a:gd name="T40" fmla="*/ 397 w 498"/>
                              <a:gd name="T41" fmla="*/ 160 h 198"/>
                              <a:gd name="T42" fmla="*/ 405 w 498"/>
                              <a:gd name="T43" fmla="*/ 152 h 198"/>
                              <a:gd name="T44" fmla="*/ 498 w 498"/>
                              <a:gd name="T45" fmla="*/ 0 h 198"/>
                              <a:gd name="T46" fmla="*/ 0 w 498"/>
                              <a:gd name="T47" fmla="*/ 0 h 198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w 498"/>
                              <a:gd name="T73" fmla="*/ 0 h 198"/>
                              <a:gd name="T74" fmla="*/ 498 w 498"/>
                              <a:gd name="T75" fmla="*/ 198 h 198"/>
                            </a:gdLst>
                            <a:ahLst/>
                            <a:cxnLst>
                              <a:cxn ang="T48">
                                <a:pos x="T0" y="T1"/>
                              </a:cxn>
                              <a:cxn ang="T49">
                                <a:pos x="T2" y="T3"/>
                              </a:cxn>
                              <a:cxn ang="T50">
                                <a:pos x="T4" y="T5"/>
                              </a:cxn>
                              <a:cxn ang="T51">
                                <a:pos x="T6" y="T7"/>
                              </a:cxn>
                              <a:cxn ang="T52">
                                <a:pos x="T8" y="T9"/>
                              </a:cxn>
                              <a:cxn ang="T53">
                                <a:pos x="T10" y="T11"/>
                              </a:cxn>
                              <a:cxn ang="T54">
                                <a:pos x="T12" y="T13"/>
                              </a:cxn>
                              <a:cxn ang="T55">
                                <a:pos x="T14" y="T15"/>
                              </a:cxn>
                              <a:cxn ang="T56">
                                <a:pos x="T16" y="T17"/>
                              </a:cxn>
                              <a:cxn ang="T57">
                                <a:pos x="T18" y="T19"/>
                              </a:cxn>
                              <a:cxn ang="T58">
                                <a:pos x="T20" y="T21"/>
                              </a:cxn>
                              <a:cxn ang="T59">
                                <a:pos x="T22" y="T23"/>
                              </a:cxn>
                              <a:cxn ang="T60">
                                <a:pos x="T24" y="T25"/>
                              </a:cxn>
                              <a:cxn ang="T61">
                                <a:pos x="T26" y="T27"/>
                              </a:cxn>
                              <a:cxn ang="T62">
                                <a:pos x="T28" y="T29"/>
                              </a:cxn>
                              <a:cxn ang="T63">
                                <a:pos x="T30" y="T31"/>
                              </a:cxn>
                              <a:cxn ang="T64">
                                <a:pos x="T32" y="T33"/>
                              </a:cxn>
                              <a:cxn ang="T65">
                                <a:pos x="T34" y="T35"/>
                              </a:cxn>
                              <a:cxn ang="T66">
                                <a:pos x="T36" y="T37"/>
                              </a:cxn>
                              <a:cxn ang="T67">
                                <a:pos x="T38" y="T39"/>
                              </a:cxn>
                              <a:cxn ang="T68">
                                <a:pos x="T40" y="T41"/>
                              </a:cxn>
                              <a:cxn ang="T69">
                                <a:pos x="T42" y="T43"/>
                              </a:cxn>
                              <a:cxn ang="T70">
                                <a:pos x="T44" y="T45"/>
                              </a:cxn>
                              <a:cxn ang="T71">
                                <a:pos x="T46" y="T47"/>
                              </a:cxn>
                            </a:cxnLst>
                            <a:rect l="T72" t="T73" r="T74" b="T75"/>
                            <a:pathLst>
                              <a:path w="498" h="198">
                                <a:moveTo>
                                  <a:pt x="0" y="0"/>
                                </a:moveTo>
                                <a:lnTo>
                                  <a:pt x="101" y="157"/>
                                </a:lnTo>
                                <a:lnTo>
                                  <a:pt x="110" y="167"/>
                                </a:lnTo>
                                <a:lnTo>
                                  <a:pt x="121" y="173"/>
                                </a:lnTo>
                                <a:lnTo>
                                  <a:pt x="136" y="178"/>
                                </a:lnTo>
                                <a:lnTo>
                                  <a:pt x="153" y="186"/>
                                </a:lnTo>
                                <a:lnTo>
                                  <a:pt x="174" y="190"/>
                                </a:lnTo>
                                <a:lnTo>
                                  <a:pt x="188" y="191"/>
                                </a:lnTo>
                                <a:lnTo>
                                  <a:pt x="205" y="194"/>
                                </a:lnTo>
                                <a:lnTo>
                                  <a:pt x="222" y="195"/>
                                </a:lnTo>
                                <a:lnTo>
                                  <a:pt x="243" y="198"/>
                                </a:lnTo>
                                <a:lnTo>
                                  <a:pt x="257" y="198"/>
                                </a:lnTo>
                                <a:lnTo>
                                  <a:pt x="278" y="195"/>
                                </a:lnTo>
                                <a:lnTo>
                                  <a:pt x="295" y="194"/>
                                </a:lnTo>
                                <a:lnTo>
                                  <a:pt x="315" y="191"/>
                                </a:lnTo>
                                <a:lnTo>
                                  <a:pt x="332" y="190"/>
                                </a:lnTo>
                                <a:lnTo>
                                  <a:pt x="349" y="185"/>
                                </a:lnTo>
                                <a:lnTo>
                                  <a:pt x="366" y="181"/>
                                </a:lnTo>
                                <a:lnTo>
                                  <a:pt x="380" y="173"/>
                                </a:lnTo>
                                <a:lnTo>
                                  <a:pt x="392" y="165"/>
                                </a:lnTo>
                                <a:lnTo>
                                  <a:pt x="397" y="160"/>
                                </a:lnTo>
                                <a:lnTo>
                                  <a:pt x="405" y="152"/>
                                </a:lnTo>
                                <a:lnTo>
                                  <a:pt x="498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0358" name="Freeform 1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6627" y="5081"/>
                            <a:ext cx="222" cy="198"/>
                          </a:xfrm>
                          <a:custGeom>
                            <a:avLst/>
                            <a:gdLst>
                              <a:gd name="T0" fmla="*/ 0 w 222"/>
                              <a:gd name="T1" fmla="*/ 0 h 198"/>
                              <a:gd name="T2" fmla="*/ 62 w 222"/>
                              <a:gd name="T3" fmla="*/ 178 h 198"/>
                              <a:gd name="T4" fmla="*/ 75 w 222"/>
                              <a:gd name="T5" fmla="*/ 186 h 198"/>
                              <a:gd name="T6" fmla="*/ 96 w 222"/>
                              <a:gd name="T7" fmla="*/ 190 h 198"/>
                              <a:gd name="T8" fmla="*/ 110 w 222"/>
                              <a:gd name="T9" fmla="*/ 191 h 198"/>
                              <a:gd name="T10" fmla="*/ 127 w 222"/>
                              <a:gd name="T11" fmla="*/ 194 h 198"/>
                              <a:gd name="T12" fmla="*/ 144 w 222"/>
                              <a:gd name="T13" fmla="*/ 195 h 198"/>
                              <a:gd name="T14" fmla="*/ 165 w 222"/>
                              <a:gd name="T15" fmla="*/ 198 h 198"/>
                              <a:gd name="T16" fmla="*/ 179 w 222"/>
                              <a:gd name="T17" fmla="*/ 198 h 198"/>
                              <a:gd name="T18" fmla="*/ 200 w 222"/>
                              <a:gd name="T19" fmla="*/ 195 h 198"/>
                              <a:gd name="T20" fmla="*/ 222 w 222"/>
                              <a:gd name="T21" fmla="*/ 0 h 198"/>
                              <a:gd name="T22" fmla="*/ 0 w 222"/>
                              <a:gd name="T23" fmla="*/ 0 h 198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w 222"/>
                              <a:gd name="T37" fmla="*/ 0 h 198"/>
                              <a:gd name="T38" fmla="*/ 222 w 222"/>
                              <a:gd name="T39" fmla="*/ 198 h 198"/>
                            </a:gdLst>
                            <a:ahLst/>
                            <a:cxnLst>
                              <a:cxn ang="T24">
                                <a:pos x="T0" y="T1"/>
                              </a:cxn>
                              <a:cxn ang="T25">
                                <a:pos x="T2" y="T3"/>
                              </a:cxn>
                              <a:cxn ang="T26">
                                <a:pos x="T4" y="T5"/>
                              </a:cxn>
                              <a:cxn ang="T27">
                                <a:pos x="T6" y="T7"/>
                              </a:cxn>
                              <a:cxn ang="T28">
                                <a:pos x="T8" y="T9"/>
                              </a:cxn>
                              <a:cxn ang="T29">
                                <a:pos x="T10" y="T11"/>
                              </a:cxn>
                              <a:cxn ang="T30">
                                <a:pos x="T12" y="T13"/>
                              </a:cxn>
                              <a:cxn ang="T31">
                                <a:pos x="T14" y="T15"/>
                              </a:cxn>
                              <a:cxn ang="T32">
                                <a:pos x="T16" y="T17"/>
                              </a:cxn>
                              <a:cxn ang="T33">
                                <a:pos x="T18" y="T19"/>
                              </a:cxn>
                              <a:cxn ang="T34">
                                <a:pos x="T20" y="T21"/>
                              </a:cxn>
                              <a:cxn ang="T35">
                                <a:pos x="T22" y="T23"/>
                              </a:cxn>
                            </a:cxnLst>
                            <a:rect l="T36" t="T37" r="T38" b="T39"/>
                            <a:pathLst>
                              <a:path w="222" h="198">
                                <a:moveTo>
                                  <a:pt x="0" y="0"/>
                                </a:moveTo>
                                <a:lnTo>
                                  <a:pt x="62" y="178"/>
                                </a:lnTo>
                                <a:lnTo>
                                  <a:pt x="75" y="186"/>
                                </a:lnTo>
                                <a:lnTo>
                                  <a:pt x="96" y="190"/>
                                </a:lnTo>
                                <a:lnTo>
                                  <a:pt x="110" y="191"/>
                                </a:lnTo>
                                <a:lnTo>
                                  <a:pt x="127" y="194"/>
                                </a:lnTo>
                                <a:lnTo>
                                  <a:pt x="144" y="195"/>
                                </a:lnTo>
                                <a:lnTo>
                                  <a:pt x="165" y="198"/>
                                </a:lnTo>
                                <a:lnTo>
                                  <a:pt x="179" y="198"/>
                                </a:lnTo>
                                <a:lnTo>
                                  <a:pt x="200" y="195"/>
                                </a:lnTo>
                                <a:lnTo>
                                  <a:pt x="222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404040"/>
                          </a:solidFill>
                          <a:ln w="9525">
                            <a:noFill/>
                            <a:rou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11" name="Group 1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6320" y="4418"/>
                          <a:ext cx="913" cy="718"/>
                          <a:chOff x="6320" y="4418"/>
                          <a:chExt cx="913" cy="718"/>
                        </a:xfrm>
                      </p:grpSpPr>
                      <p:sp>
                        <p:nvSpPr>
                          <p:cNvPr id="10350" name="Freeform 19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6320" y="4418"/>
                            <a:ext cx="913" cy="718"/>
                          </a:xfrm>
                          <a:custGeom>
                            <a:avLst/>
                            <a:gdLst>
                              <a:gd name="T0" fmla="*/ 21 w 913"/>
                              <a:gd name="T1" fmla="*/ 20 h 718"/>
                              <a:gd name="T2" fmla="*/ 25 w 913"/>
                              <a:gd name="T3" fmla="*/ 38 h 718"/>
                              <a:gd name="T4" fmla="*/ 23 w 913"/>
                              <a:gd name="T5" fmla="*/ 73 h 718"/>
                              <a:gd name="T6" fmla="*/ 12 w 913"/>
                              <a:gd name="T7" fmla="*/ 96 h 718"/>
                              <a:gd name="T8" fmla="*/ 6 w 913"/>
                              <a:gd name="T9" fmla="*/ 126 h 718"/>
                              <a:gd name="T10" fmla="*/ 17 w 913"/>
                              <a:gd name="T11" fmla="*/ 149 h 718"/>
                              <a:gd name="T12" fmla="*/ 34 w 913"/>
                              <a:gd name="T13" fmla="*/ 176 h 718"/>
                              <a:gd name="T14" fmla="*/ 30 w 913"/>
                              <a:gd name="T15" fmla="*/ 195 h 718"/>
                              <a:gd name="T16" fmla="*/ 13 w 913"/>
                              <a:gd name="T17" fmla="*/ 216 h 718"/>
                              <a:gd name="T18" fmla="*/ 6 w 913"/>
                              <a:gd name="T19" fmla="*/ 236 h 718"/>
                              <a:gd name="T20" fmla="*/ 19 w 913"/>
                              <a:gd name="T21" fmla="*/ 259 h 718"/>
                              <a:gd name="T22" fmla="*/ 30 w 913"/>
                              <a:gd name="T23" fmla="*/ 278 h 718"/>
                              <a:gd name="T24" fmla="*/ 30 w 913"/>
                              <a:gd name="T25" fmla="*/ 301 h 718"/>
                              <a:gd name="T26" fmla="*/ 12 w 913"/>
                              <a:gd name="T27" fmla="*/ 322 h 718"/>
                              <a:gd name="T28" fmla="*/ 0 w 913"/>
                              <a:gd name="T29" fmla="*/ 349 h 718"/>
                              <a:gd name="T30" fmla="*/ 13 w 913"/>
                              <a:gd name="T31" fmla="*/ 372 h 718"/>
                              <a:gd name="T32" fmla="*/ 33 w 913"/>
                              <a:gd name="T33" fmla="*/ 396 h 718"/>
                              <a:gd name="T34" fmla="*/ 33 w 913"/>
                              <a:gd name="T35" fmla="*/ 431 h 718"/>
                              <a:gd name="T36" fmla="*/ 19 w 913"/>
                              <a:gd name="T37" fmla="*/ 455 h 718"/>
                              <a:gd name="T38" fmla="*/ 21 w 913"/>
                              <a:gd name="T39" fmla="*/ 473 h 718"/>
                              <a:gd name="T40" fmla="*/ 42 w 913"/>
                              <a:gd name="T41" fmla="*/ 499 h 718"/>
                              <a:gd name="T42" fmla="*/ 107 w 913"/>
                              <a:gd name="T43" fmla="*/ 573 h 718"/>
                              <a:gd name="T44" fmla="*/ 166 w 913"/>
                              <a:gd name="T45" fmla="*/ 629 h 718"/>
                              <a:gd name="T46" fmla="*/ 217 w 913"/>
                              <a:gd name="T47" fmla="*/ 660 h 718"/>
                              <a:gd name="T48" fmla="*/ 313 w 913"/>
                              <a:gd name="T49" fmla="*/ 701 h 718"/>
                              <a:gd name="T50" fmla="*/ 401 w 913"/>
                              <a:gd name="T51" fmla="*/ 716 h 718"/>
                              <a:gd name="T52" fmla="*/ 523 w 913"/>
                              <a:gd name="T53" fmla="*/ 716 h 718"/>
                              <a:gd name="T54" fmla="*/ 625 w 913"/>
                              <a:gd name="T55" fmla="*/ 706 h 718"/>
                              <a:gd name="T56" fmla="*/ 697 w 913"/>
                              <a:gd name="T57" fmla="*/ 685 h 718"/>
                              <a:gd name="T58" fmla="*/ 744 w 913"/>
                              <a:gd name="T59" fmla="*/ 659 h 718"/>
                              <a:gd name="T60" fmla="*/ 778 w 913"/>
                              <a:gd name="T61" fmla="*/ 629 h 718"/>
                              <a:gd name="T62" fmla="*/ 874 w 913"/>
                              <a:gd name="T63" fmla="*/ 493 h 718"/>
                              <a:gd name="T64" fmla="*/ 894 w 913"/>
                              <a:gd name="T65" fmla="*/ 448 h 718"/>
                              <a:gd name="T66" fmla="*/ 895 w 913"/>
                              <a:gd name="T67" fmla="*/ 427 h 718"/>
                              <a:gd name="T68" fmla="*/ 882 w 913"/>
                              <a:gd name="T69" fmla="*/ 406 h 718"/>
                              <a:gd name="T70" fmla="*/ 882 w 913"/>
                              <a:gd name="T71" fmla="*/ 381 h 718"/>
                              <a:gd name="T72" fmla="*/ 894 w 913"/>
                              <a:gd name="T73" fmla="*/ 362 h 718"/>
                              <a:gd name="T74" fmla="*/ 908 w 913"/>
                              <a:gd name="T75" fmla="*/ 341 h 718"/>
                              <a:gd name="T76" fmla="*/ 912 w 913"/>
                              <a:gd name="T77" fmla="*/ 316 h 718"/>
                              <a:gd name="T78" fmla="*/ 900 w 913"/>
                              <a:gd name="T79" fmla="*/ 295 h 718"/>
                              <a:gd name="T80" fmla="*/ 886 w 913"/>
                              <a:gd name="T81" fmla="*/ 275 h 718"/>
                              <a:gd name="T82" fmla="*/ 886 w 913"/>
                              <a:gd name="T83" fmla="*/ 254 h 718"/>
                              <a:gd name="T84" fmla="*/ 904 w 913"/>
                              <a:gd name="T85" fmla="*/ 229 h 718"/>
                              <a:gd name="T86" fmla="*/ 908 w 913"/>
                              <a:gd name="T87" fmla="*/ 202 h 718"/>
                              <a:gd name="T88" fmla="*/ 894 w 913"/>
                              <a:gd name="T89" fmla="*/ 176 h 718"/>
                              <a:gd name="T90" fmla="*/ 886 w 913"/>
                              <a:gd name="T91" fmla="*/ 155 h 718"/>
                              <a:gd name="T92" fmla="*/ 895 w 913"/>
                              <a:gd name="T93" fmla="*/ 130 h 718"/>
                              <a:gd name="T94" fmla="*/ 908 w 913"/>
                              <a:gd name="T95" fmla="*/ 113 h 718"/>
                              <a:gd name="T96" fmla="*/ 913 w 913"/>
                              <a:gd name="T97" fmla="*/ 88 h 718"/>
                              <a:gd name="T98" fmla="*/ 903 w 913"/>
                              <a:gd name="T99" fmla="*/ 67 h 718"/>
                              <a:gd name="T100" fmla="*/ 890 w 913"/>
                              <a:gd name="T101" fmla="*/ 42 h 718"/>
                              <a:gd name="T102" fmla="*/ 894 w 913"/>
                              <a:gd name="T103" fmla="*/ 18 h 718"/>
                              <a:gd name="T104" fmla="*/ 26 w 913"/>
                              <a:gd name="T105" fmla="*/ 0 h 718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w 913"/>
                              <a:gd name="T160" fmla="*/ 0 h 718"/>
                              <a:gd name="T161" fmla="*/ 913 w 913"/>
                              <a:gd name="T162" fmla="*/ 718 h 718"/>
                            </a:gdLst>
                            <a:ahLst/>
                            <a:cxnLst>
                              <a:cxn ang="T106">
                                <a:pos x="T0" y="T1"/>
                              </a:cxn>
                              <a:cxn ang="T107">
                                <a:pos x="T2" y="T3"/>
                              </a:cxn>
                              <a:cxn ang="T108">
                                <a:pos x="T4" y="T5"/>
                              </a:cxn>
                              <a:cxn ang="T109">
                                <a:pos x="T6" y="T7"/>
                              </a:cxn>
                              <a:cxn ang="T110">
                                <a:pos x="T8" y="T9"/>
                              </a:cxn>
                              <a:cxn ang="T111">
                                <a:pos x="T10" y="T11"/>
                              </a:cxn>
                              <a:cxn ang="T112">
                                <a:pos x="T12" y="T13"/>
                              </a:cxn>
                              <a:cxn ang="T113">
                                <a:pos x="T14" y="T15"/>
                              </a:cxn>
                              <a:cxn ang="T114">
                                <a:pos x="T16" y="T17"/>
                              </a:cxn>
                              <a:cxn ang="T115">
                                <a:pos x="T18" y="T19"/>
                              </a:cxn>
                              <a:cxn ang="T116">
                                <a:pos x="T20" y="T21"/>
                              </a:cxn>
                              <a:cxn ang="T117">
                                <a:pos x="T22" y="T23"/>
                              </a:cxn>
                              <a:cxn ang="T118">
                                <a:pos x="T24" y="T25"/>
                              </a:cxn>
                              <a:cxn ang="T119">
                                <a:pos x="T26" y="T27"/>
                              </a:cxn>
                              <a:cxn ang="T120">
                                <a:pos x="T28" y="T29"/>
                              </a:cxn>
                              <a:cxn ang="T121">
                                <a:pos x="T30" y="T31"/>
                              </a:cxn>
                              <a:cxn ang="T122">
                                <a:pos x="T32" y="T33"/>
                              </a:cxn>
                              <a:cxn ang="T123">
                                <a:pos x="T34" y="T35"/>
                              </a:cxn>
                              <a:cxn ang="T124">
                                <a:pos x="T36" y="T37"/>
                              </a:cxn>
                              <a:cxn ang="T125">
                                <a:pos x="T38" y="T39"/>
                              </a:cxn>
                              <a:cxn ang="T126">
                                <a:pos x="T40" y="T41"/>
                              </a:cxn>
                              <a:cxn ang="T127">
                                <a:pos x="T42" y="T43"/>
                              </a:cxn>
                              <a:cxn ang="T128">
                                <a:pos x="T44" y="T45"/>
                              </a:cxn>
                              <a:cxn ang="T129">
                                <a:pos x="T46" y="T47"/>
                              </a:cxn>
                              <a:cxn ang="T130">
                                <a:pos x="T48" y="T49"/>
                              </a:cxn>
                              <a:cxn ang="T131">
                                <a:pos x="T50" y="T51"/>
                              </a:cxn>
                              <a:cxn ang="T132">
                                <a:pos x="T52" y="T53"/>
                              </a:cxn>
                              <a:cxn ang="T133">
                                <a:pos x="T54" y="T55"/>
                              </a:cxn>
                              <a:cxn ang="T134">
                                <a:pos x="T56" y="T57"/>
                              </a:cxn>
                              <a:cxn ang="T135">
                                <a:pos x="T58" y="T59"/>
                              </a:cxn>
                              <a:cxn ang="T136">
                                <a:pos x="T60" y="T61"/>
                              </a:cxn>
                              <a:cxn ang="T137">
                                <a:pos x="T62" y="T63"/>
                              </a:cxn>
                              <a:cxn ang="T138">
                                <a:pos x="T64" y="T65"/>
                              </a:cxn>
                              <a:cxn ang="T139">
                                <a:pos x="T66" y="T67"/>
                              </a:cxn>
                              <a:cxn ang="T140">
                                <a:pos x="T68" y="T69"/>
                              </a:cxn>
                              <a:cxn ang="T141">
                                <a:pos x="T70" y="T71"/>
                              </a:cxn>
                              <a:cxn ang="T142">
                                <a:pos x="T72" y="T73"/>
                              </a:cxn>
                              <a:cxn ang="T143">
                                <a:pos x="T74" y="T75"/>
                              </a:cxn>
                              <a:cxn ang="T144">
                                <a:pos x="T76" y="T77"/>
                              </a:cxn>
                              <a:cxn ang="T145">
                                <a:pos x="T78" y="T79"/>
                              </a:cxn>
                              <a:cxn ang="T146">
                                <a:pos x="T80" y="T81"/>
                              </a:cxn>
                              <a:cxn ang="T147">
                                <a:pos x="T82" y="T83"/>
                              </a:cxn>
                              <a:cxn ang="T148">
                                <a:pos x="T84" y="T85"/>
                              </a:cxn>
                              <a:cxn ang="T149">
                                <a:pos x="T86" y="T87"/>
                              </a:cxn>
                              <a:cxn ang="T150">
                                <a:pos x="T88" y="T89"/>
                              </a:cxn>
                              <a:cxn ang="T151">
                                <a:pos x="T90" y="T91"/>
                              </a:cxn>
                              <a:cxn ang="T152">
                                <a:pos x="T92" y="T93"/>
                              </a:cxn>
                              <a:cxn ang="T153">
                                <a:pos x="T94" y="T95"/>
                              </a:cxn>
                              <a:cxn ang="T154">
                                <a:pos x="T96" y="T97"/>
                              </a:cxn>
                              <a:cxn ang="T155">
                                <a:pos x="T98" y="T99"/>
                              </a:cxn>
                              <a:cxn ang="T156">
                                <a:pos x="T100" y="T101"/>
                              </a:cxn>
                              <a:cxn ang="T157">
                                <a:pos x="T102" y="T103"/>
                              </a:cxn>
                              <a:cxn ang="T158">
                                <a:pos x="T104" y="T105"/>
                              </a:cxn>
                            </a:cxnLst>
                            <a:rect l="T159" t="T160" r="T161" b="T162"/>
                            <a:pathLst>
                              <a:path w="913" h="718">
                                <a:moveTo>
                                  <a:pt x="26" y="0"/>
                                </a:moveTo>
                                <a:lnTo>
                                  <a:pt x="21" y="20"/>
                                </a:lnTo>
                                <a:lnTo>
                                  <a:pt x="23" y="29"/>
                                </a:lnTo>
                                <a:lnTo>
                                  <a:pt x="25" y="38"/>
                                </a:lnTo>
                                <a:lnTo>
                                  <a:pt x="26" y="59"/>
                                </a:lnTo>
                                <a:lnTo>
                                  <a:pt x="23" y="73"/>
                                </a:lnTo>
                                <a:lnTo>
                                  <a:pt x="17" y="86"/>
                                </a:lnTo>
                                <a:lnTo>
                                  <a:pt x="12" y="96"/>
                                </a:lnTo>
                                <a:lnTo>
                                  <a:pt x="6" y="113"/>
                                </a:lnTo>
                                <a:lnTo>
                                  <a:pt x="6" y="126"/>
                                </a:lnTo>
                                <a:lnTo>
                                  <a:pt x="12" y="138"/>
                                </a:lnTo>
                                <a:lnTo>
                                  <a:pt x="17" y="149"/>
                                </a:lnTo>
                                <a:lnTo>
                                  <a:pt x="29" y="162"/>
                                </a:lnTo>
                                <a:lnTo>
                                  <a:pt x="34" y="176"/>
                                </a:lnTo>
                                <a:lnTo>
                                  <a:pt x="34" y="185"/>
                                </a:lnTo>
                                <a:lnTo>
                                  <a:pt x="30" y="195"/>
                                </a:lnTo>
                                <a:lnTo>
                                  <a:pt x="21" y="204"/>
                                </a:lnTo>
                                <a:lnTo>
                                  <a:pt x="13" y="216"/>
                                </a:lnTo>
                                <a:lnTo>
                                  <a:pt x="8" y="225"/>
                                </a:lnTo>
                                <a:lnTo>
                                  <a:pt x="6" y="236"/>
                                </a:lnTo>
                                <a:lnTo>
                                  <a:pt x="12" y="248"/>
                                </a:lnTo>
                                <a:lnTo>
                                  <a:pt x="19" y="259"/>
                                </a:lnTo>
                                <a:lnTo>
                                  <a:pt x="26" y="269"/>
                                </a:lnTo>
                                <a:lnTo>
                                  <a:pt x="30" y="278"/>
                                </a:lnTo>
                                <a:lnTo>
                                  <a:pt x="34" y="288"/>
                                </a:lnTo>
                                <a:lnTo>
                                  <a:pt x="30" y="301"/>
                                </a:lnTo>
                                <a:lnTo>
                                  <a:pt x="21" y="313"/>
                                </a:lnTo>
                                <a:lnTo>
                                  <a:pt x="12" y="322"/>
                                </a:lnTo>
                                <a:lnTo>
                                  <a:pt x="2" y="337"/>
                                </a:lnTo>
                                <a:lnTo>
                                  <a:pt x="0" y="349"/>
                                </a:lnTo>
                                <a:lnTo>
                                  <a:pt x="4" y="362"/>
                                </a:lnTo>
                                <a:lnTo>
                                  <a:pt x="13" y="372"/>
                                </a:lnTo>
                                <a:lnTo>
                                  <a:pt x="23" y="383"/>
                                </a:lnTo>
                                <a:lnTo>
                                  <a:pt x="33" y="396"/>
                                </a:lnTo>
                                <a:lnTo>
                                  <a:pt x="38" y="414"/>
                                </a:lnTo>
                                <a:lnTo>
                                  <a:pt x="33" y="431"/>
                                </a:lnTo>
                                <a:lnTo>
                                  <a:pt x="23" y="444"/>
                                </a:lnTo>
                                <a:lnTo>
                                  <a:pt x="19" y="455"/>
                                </a:lnTo>
                                <a:lnTo>
                                  <a:pt x="19" y="466"/>
                                </a:lnTo>
                                <a:lnTo>
                                  <a:pt x="21" y="473"/>
                                </a:lnTo>
                                <a:lnTo>
                                  <a:pt x="29" y="484"/>
                                </a:lnTo>
                                <a:lnTo>
                                  <a:pt x="42" y="499"/>
                                </a:lnTo>
                                <a:lnTo>
                                  <a:pt x="64" y="528"/>
                                </a:lnTo>
                                <a:lnTo>
                                  <a:pt x="107" y="573"/>
                                </a:lnTo>
                                <a:lnTo>
                                  <a:pt x="144" y="609"/>
                                </a:lnTo>
                                <a:lnTo>
                                  <a:pt x="166" y="629"/>
                                </a:lnTo>
                                <a:lnTo>
                                  <a:pt x="190" y="643"/>
                                </a:lnTo>
                                <a:lnTo>
                                  <a:pt x="217" y="660"/>
                                </a:lnTo>
                                <a:lnTo>
                                  <a:pt x="255" y="681"/>
                                </a:lnTo>
                                <a:lnTo>
                                  <a:pt x="313" y="701"/>
                                </a:lnTo>
                                <a:lnTo>
                                  <a:pt x="356" y="710"/>
                                </a:lnTo>
                                <a:lnTo>
                                  <a:pt x="401" y="716"/>
                                </a:lnTo>
                                <a:lnTo>
                                  <a:pt x="460" y="718"/>
                                </a:lnTo>
                                <a:lnTo>
                                  <a:pt x="523" y="716"/>
                                </a:lnTo>
                                <a:lnTo>
                                  <a:pt x="578" y="714"/>
                                </a:lnTo>
                                <a:lnTo>
                                  <a:pt x="625" y="706"/>
                                </a:lnTo>
                                <a:lnTo>
                                  <a:pt x="667" y="697"/>
                                </a:lnTo>
                                <a:lnTo>
                                  <a:pt x="697" y="685"/>
                                </a:lnTo>
                                <a:lnTo>
                                  <a:pt x="723" y="672"/>
                                </a:lnTo>
                                <a:lnTo>
                                  <a:pt x="744" y="659"/>
                                </a:lnTo>
                                <a:lnTo>
                                  <a:pt x="761" y="647"/>
                                </a:lnTo>
                                <a:lnTo>
                                  <a:pt x="778" y="629"/>
                                </a:lnTo>
                                <a:lnTo>
                                  <a:pt x="832" y="556"/>
                                </a:lnTo>
                                <a:lnTo>
                                  <a:pt x="874" y="493"/>
                                </a:lnTo>
                                <a:lnTo>
                                  <a:pt x="890" y="461"/>
                                </a:lnTo>
                                <a:lnTo>
                                  <a:pt x="894" y="448"/>
                                </a:lnTo>
                                <a:lnTo>
                                  <a:pt x="895" y="438"/>
                                </a:lnTo>
                                <a:lnTo>
                                  <a:pt x="895" y="427"/>
                                </a:lnTo>
                                <a:lnTo>
                                  <a:pt x="887" y="414"/>
                                </a:lnTo>
                                <a:lnTo>
                                  <a:pt x="882" y="406"/>
                                </a:lnTo>
                                <a:lnTo>
                                  <a:pt x="879" y="394"/>
                                </a:lnTo>
                                <a:lnTo>
                                  <a:pt x="882" y="381"/>
                                </a:lnTo>
                                <a:lnTo>
                                  <a:pt x="887" y="372"/>
                                </a:lnTo>
                                <a:lnTo>
                                  <a:pt x="894" y="362"/>
                                </a:lnTo>
                                <a:lnTo>
                                  <a:pt x="900" y="352"/>
                                </a:lnTo>
                                <a:lnTo>
                                  <a:pt x="908" y="341"/>
                                </a:lnTo>
                                <a:lnTo>
                                  <a:pt x="913" y="330"/>
                                </a:lnTo>
                                <a:lnTo>
                                  <a:pt x="912" y="316"/>
                                </a:lnTo>
                                <a:lnTo>
                                  <a:pt x="907" y="305"/>
                                </a:lnTo>
                                <a:lnTo>
                                  <a:pt x="900" y="295"/>
                                </a:lnTo>
                                <a:lnTo>
                                  <a:pt x="894" y="286"/>
                                </a:lnTo>
                                <a:lnTo>
                                  <a:pt x="886" y="275"/>
                                </a:lnTo>
                                <a:lnTo>
                                  <a:pt x="883" y="263"/>
                                </a:lnTo>
                                <a:lnTo>
                                  <a:pt x="886" y="254"/>
                                </a:lnTo>
                                <a:lnTo>
                                  <a:pt x="895" y="240"/>
                                </a:lnTo>
                                <a:lnTo>
                                  <a:pt x="904" y="229"/>
                                </a:lnTo>
                                <a:lnTo>
                                  <a:pt x="908" y="217"/>
                                </a:lnTo>
                                <a:lnTo>
                                  <a:pt x="908" y="202"/>
                                </a:lnTo>
                                <a:lnTo>
                                  <a:pt x="903" y="187"/>
                                </a:lnTo>
                                <a:lnTo>
                                  <a:pt x="894" y="176"/>
                                </a:lnTo>
                                <a:lnTo>
                                  <a:pt x="890" y="168"/>
                                </a:lnTo>
                                <a:lnTo>
                                  <a:pt x="886" y="155"/>
                                </a:lnTo>
                                <a:lnTo>
                                  <a:pt x="887" y="141"/>
                                </a:lnTo>
                                <a:lnTo>
                                  <a:pt x="895" y="130"/>
                                </a:lnTo>
                                <a:lnTo>
                                  <a:pt x="900" y="122"/>
                                </a:lnTo>
                                <a:lnTo>
                                  <a:pt x="908" y="113"/>
                                </a:lnTo>
                                <a:lnTo>
                                  <a:pt x="912" y="101"/>
                                </a:lnTo>
                                <a:lnTo>
                                  <a:pt x="913" y="88"/>
                                </a:lnTo>
                                <a:lnTo>
                                  <a:pt x="911" y="80"/>
                                </a:lnTo>
                                <a:lnTo>
                                  <a:pt x="903" y="67"/>
                                </a:lnTo>
                                <a:lnTo>
                                  <a:pt x="895" y="56"/>
                                </a:lnTo>
                                <a:lnTo>
                                  <a:pt x="890" y="42"/>
                                </a:lnTo>
                                <a:lnTo>
                                  <a:pt x="890" y="29"/>
                                </a:lnTo>
                                <a:lnTo>
                                  <a:pt x="894" y="18"/>
                                </a:lnTo>
                                <a:lnTo>
                                  <a:pt x="891" y="0"/>
                                </a:lnTo>
                                <a:lnTo>
                                  <a:pt x="2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C080"/>
                          </a:solidFill>
                          <a:ln w="9525">
                            <a:noFill/>
                            <a:rou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0351" name="Freeform 2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6326" y="4514"/>
                            <a:ext cx="113" cy="99"/>
                          </a:xfrm>
                          <a:custGeom>
                            <a:avLst/>
                            <a:gdLst>
                              <a:gd name="T0" fmla="*/ 6 w 113"/>
                              <a:gd name="T1" fmla="*/ 0 h 99"/>
                              <a:gd name="T2" fmla="*/ 13 w 113"/>
                              <a:gd name="T3" fmla="*/ 13 h 99"/>
                              <a:gd name="T4" fmla="*/ 24 w 113"/>
                              <a:gd name="T5" fmla="*/ 26 h 99"/>
                              <a:gd name="T6" fmla="*/ 44 w 113"/>
                              <a:gd name="T7" fmla="*/ 43 h 99"/>
                              <a:gd name="T8" fmla="*/ 68 w 113"/>
                              <a:gd name="T9" fmla="*/ 57 h 99"/>
                              <a:gd name="T10" fmla="*/ 91 w 113"/>
                              <a:gd name="T11" fmla="*/ 66 h 99"/>
                              <a:gd name="T12" fmla="*/ 113 w 113"/>
                              <a:gd name="T13" fmla="*/ 72 h 99"/>
                              <a:gd name="T14" fmla="*/ 104 w 113"/>
                              <a:gd name="T15" fmla="*/ 89 h 99"/>
                              <a:gd name="T16" fmla="*/ 75 w 113"/>
                              <a:gd name="T17" fmla="*/ 85 h 99"/>
                              <a:gd name="T18" fmla="*/ 44 w 113"/>
                              <a:gd name="T19" fmla="*/ 87 h 99"/>
                              <a:gd name="T20" fmla="*/ 24 w 113"/>
                              <a:gd name="T21" fmla="*/ 99 h 99"/>
                              <a:gd name="T22" fmla="*/ 28 w 113"/>
                              <a:gd name="T23" fmla="*/ 89 h 99"/>
                              <a:gd name="T24" fmla="*/ 27 w 113"/>
                              <a:gd name="T25" fmla="*/ 78 h 99"/>
                              <a:gd name="T26" fmla="*/ 20 w 113"/>
                              <a:gd name="T27" fmla="*/ 62 h 99"/>
                              <a:gd name="T28" fmla="*/ 11 w 113"/>
                              <a:gd name="T29" fmla="*/ 49 h 99"/>
                              <a:gd name="T30" fmla="*/ 2 w 113"/>
                              <a:gd name="T31" fmla="*/ 34 h 99"/>
                              <a:gd name="T32" fmla="*/ 0 w 113"/>
                              <a:gd name="T33" fmla="*/ 17 h 99"/>
                              <a:gd name="T34" fmla="*/ 6 w 113"/>
                              <a:gd name="T35" fmla="*/ 0 h 99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w 113"/>
                              <a:gd name="T55" fmla="*/ 0 h 99"/>
                              <a:gd name="T56" fmla="*/ 113 w 113"/>
                              <a:gd name="T57" fmla="*/ 99 h 99"/>
                            </a:gdLst>
                            <a:ahLst/>
                            <a:cxnLst>
                              <a:cxn ang="T36">
                                <a:pos x="T0" y="T1"/>
                              </a:cxn>
                              <a:cxn ang="T37">
                                <a:pos x="T2" y="T3"/>
                              </a:cxn>
                              <a:cxn ang="T38">
                                <a:pos x="T4" y="T5"/>
                              </a:cxn>
                              <a:cxn ang="T39">
                                <a:pos x="T6" y="T7"/>
                              </a:cxn>
                              <a:cxn ang="T40">
                                <a:pos x="T8" y="T9"/>
                              </a:cxn>
                              <a:cxn ang="T41">
                                <a:pos x="T10" y="T11"/>
                              </a:cxn>
                              <a:cxn ang="T42">
                                <a:pos x="T12" y="T13"/>
                              </a:cxn>
                              <a:cxn ang="T43">
                                <a:pos x="T14" y="T15"/>
                              </a:cxn>
                              <a:cxn ang="T44">
                                <a:pos x="T16" y="T17"/>
                              </a:cxn>
                              <a:cxn ang="T45">
                                <a:pos x="T18" y="T19"/>
                              </a:cxn>
                              <a:cxn ang="T46">
                                <a:pos x="T20" y="T21"/>
                              </a:cxn>
                              <a:cxn ang="T47">
                                <a:pos x="T22" y="T23"/>
                              </a:cxn>
                              <a:cxn ang="T48">
                                <a:pos x="T24" y="T25"/>
                              </a:cxn>
                              <a:cxn ang="T49">
                                <a:pos x="T26" y="T27"/>
                              </a:cxn>
                              <a:cxn ang="T50">
                                <a:pos x="T28" y="T29"/>
                              </a:cxn>
                              <a:cxn ang="T51">
                                <a:pos x="T30" y="T31"/>
                              </a:cxn>
                              <a:cxn ang="T52">
                                <a:pos x="T32" y="T33"/>
                              </a:cxn>
                              <a:cxn ang="T53">
                                <a:pos x="T34" y="T35"/>
                              </a:cxn>
                            </a:cxnLst>
                            <a:rect l="T54" t="T55" r="T56" b="T57"/>
                            <a:pathLst>
                              <a:path w="113" h="99">
                                <a:moveTo>
                                  <a:pt x="6" y="0"/>
                                </a:moveTo>
                                <a:lnTo>
                                  <a:pt x="13" y="13"/>
                                </a:lnTo>
                                <a:lnTo>
                                  <a:pt x="24" y="26"/>
                                </a:lnTo>
                                <a:lnTo>
                                  <a:pt x="44" y="43"/>
                                </a:lnTo>
                                <a:lnTo>
                                  <a:pt x="68" y="57"/>
                                </a:lnTo>
                                <a:lnTo>
                                  <a:pt x="91" y="66"/>
                                </a:lnTo>
                                <a:lnTo>
                                  <a:pt x="113" y="72"/>
                                </a:lnTo>
                                <a:lnTo>
                                  <a:pt x="104" y="89"/>
                                </a:lnTo>
                                <a:lnTo>
                                  <a:pt x="75" y="85"/>
                                </a:lnTo>
                                <a:lnTo>
                                  <a:pt x="44" y="87"/>
                                </a:lnTo>
                                <a:lnTo>
                                  <a:pt x="24" y="99"/>
                                </a:lnTo>
                                <a:lnTo>
                                  <a:pt x="28" y="89"/>
                                </a:lnTo>
                                <a:lnTo>
                                  <a:pt x="27" y="78"/>
                                </a:lnTo>
                                <a:lnTo>
                                  <a:pt x="20" y="62"/>
                                </a:lnTo>
                                <a:lnTo>
                                  <a:pt x="11" y="49"/>
                                </a:lnTo>
                                <a:lnTo>
                                  <a:pt x="2" y="34"/>
                                </a:lnTo>
                                <a:lnTo>
                                  <a:pt x="0" y="17"/>
                                </a:lnTo>
                                <a:lnTo>
                                  <a:pt x="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 w="9525">
                            <a:noFill/>
                            <a:rou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0352" name="Freeform 2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6328" y="4637"/>
                            <a:ext cx="149" cy="84"/>
                          </a:xfrm>
                          <a:custGeom>
                            <a:avLst/>
                            <a:gdLst>
                              <a:gd name="T0" fmla="*/ 0 w 149"/>
                              <a:gd name="T1" fmla="*/ 10 h 84"/>
                              <a:gd name="T2" fmla="*/ 4 w 149"/>
                              <a:gd name="T3" fmla="*/ 0 h 84"/>
                              <a:gd name="T4" fmla="*/ 9 w 149"/>
                              <a:gd name="T5" fmla="*/ 10 h 84"/>
                              <a:gd name="T6" fmla="*/ 21 w 149"/>
                              <a:gd name="T7" fmla="*/ 15 h 84"/>
                              <a:gd name="T8" fmla="*/ 42 w 149"/>
                              <a:gd name="T9" fmla="*/ 25 h 84"/>
                              <a:gd name="T10" fmla="*/ 64 w 149"/>
                              <a:gd name="T11" fmla="*/ 31 h 84"/>
                              <a:gd name="T12" fmla="*/ 98 w 149"/>
                              <a:gd name="T13" fmla="*/ 38 h 84"/>
                              <a:gd name="T14" fmla="*/ 137 w 149"/>
                              <a:gd name="T15" fmla="*/ 44 h 84"/>
                              <a:gd name="T16" fmla="*/ 149 w 149"/>
                              <a:gd name="T17" fmla="*/ 80 h 84"/>
                              <a:gd name="T18" fmla="*/ 106 w 149"/>
                              <a:gd name="T19" fmla="*/ 69 h 84"/>
                              <a:gd name="T20" fmla="*/ 72 w 149"/>
                              <a:gd name="T21" fmla="*/ 65 h 84"/>
                              <a:gd name="T22" fmla="*/ 45 w 149"/>
                              <a:gd name="T23" fmla="*/ 71 h 84"/>
                              <a:gd name="T24" fmla="*/ 25 w 149"/>
                              <a:gd name="T25" fmla="*/ 84 h 84"/>
                              <a:gd name="T26" fmla="*/ 25 w 149"/>
                              <a:gd name="T27" fmla="*/ 73 h 84"/>
                              <a:gd name="T28" fmla="*/ 25 w 149"/>
                              <a:gd name="T29" fmla="*/ 63 h 84"/>
                              <a:gd name="T30" fmla="*/ 21 w 149"/>
                              <a:gd name="T31" fmla="*/ 52 h 84"/>
                              <a:gd name="T32" fmla="*/ 9 w 149"/>
                              <a:gd name="T33" fmla="*/ 36 h 84"/>
                              <a:gd name="T34" fmla="*/ 0 w 149"/>
                              <a:gd name="T35" fmla="*/ 23 h 84"/>
                              <a:gd name="T36" fmla="*/ 0 w 149"/>
                              <a:gd name="T37" fmla="*/ 10 h 84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w 149"/>
                              <a:gd name="T58" fmla="*/ 0 h 84"/>
                              <a:gd name="T59" fmla="*/ 149 w 149"/>
                              <a:gd name="T60" fmla="*/ 84 h 84"/>
                            </a:gdLst>
                            <a:ahLst/>
                            <a:cxnLst>
                              <a:cxn ang="T38">
                                <a:pos x="T0" y="T1"/>
                              </a:cxn>
                              <a:cxn ang="T39">
                                <a:pos x="T2" y="T3"/>
                              </a:cxn>
                              <a:cxn ang="T40">
                                <a:pos x="T4" y="T5"/>
                              </a:cxn>
                              <a:cxn ang="T41">
                                <a:pos x="T6" y="T7"/>
                              </a:cxn>
                              <a:cxn ang="T42">
                                <a:pos x="T8" y="T9"/>
                              </a:cxn>
                              <a:cxn ang="T43">
                                <a:pos x="T10" y="T11"/>
                              </a:cxn>
                              <a:cxn ang="T44">
                                <a:pos x="T12" y="T13"/>
                              </a:cxn>
                              <a:cxn ang="T45">
                                <a:pos x="T14" y="T15"/>
                              </a:cxn>
                              <a:cxn ang="T46">
                                <a:pos x="T16" y="T17"/>
                              </a:cxn>
                              <a:cxn ang="T47">
                                <a:pos x="T18" y="T19"/>
                              </a:cxn>
                              <a:cxn ang="T48">
                                <a:pos x="T20" y="T21"/>
                              </a:cxn>
                              <a:cxn ang="T49">
                                <a:pos x="T22" y="T23"/>
                              </a:cxn>
                              <a:cxn ang="T50">
                                <a:pos x="T24" y="T25"/>
                              </a:cxn>
                              <a:cxn ang="T51">
                                <a:pos x="T26" y="T27"/>
                              </a:cxn>
                              <a:cxn ang="T52">
                                <a:pos x="T28" y="T29"/>
                              </a:cxn>
                              <a:cxn ang="T53">
                                <a:pos x="T30" y="T31"/>
                              </a:cxn>
                              <a:cxn ang="T54">
                                <a:pos x="T32" y="T33"/>
                              </a:cxn>
                              <a:cxn ang="T55">
                                <a:pos x="T34" y="T35"/>
                              </a:cxn>
                              <a:cxn ang="T56">
                                <a:pos x="T36" y="T37"/>
                              </a:cxn>
                            </a:cxnLst>
                            <a:rect l="T57" t="T58" r="T59" b="T60"/>
                            <a:pathLst>
                              <a:path w="149" h="84">
                                <a:moveTo>
                                  <a:pt x="0" y="10"/>
                                </a:moveTo>
                                <a:lnTo>
                                  <a:pt x="4" y="0"/>
                                </a:lnTo>
                                <a:lnTo>
                                  <a:pt x="9" y="10"/>
                                </a:lnTo>
                                <a:lnTo>
                                  <a:pt x="21" y="15"/>
                                </a:lnTo>
                                <a:lnTo>
                                  <a:pt x="42" y="25"/>
                                </a:lnTo>
                                <a:lnTo>
                                  <a:pt x="64" y="31"/>
                                </a:lnTo>
                                <a:lnTo>
                                  <a:pt x="98" y="38"/>
                                </a:lnTo>
                                <a:lnTo>
                                  <a:pt x="137" y="44"/>
                                </a:lnTo>
                                <a:lnTo>
                                  <a:pt x="149" y="80"/>
                                </a:lnTo>
                                <a:lnTo>
                                  <a:pt x="106" y="69"/>
                                </a:lnTo>
                                <a:lnTo>
                                  <a:pt x="72" y="65"/>
                                </a:lnTo>
                                <a:lnTo>
                                  <a:pt x="45" y="71"/>
                                </a:lnTo>
                                <a:lnTo>
                                  <a:pt x="25" y="84"/>
                                </a:lnTo>
                                <a:lnTo>
                                  <a:pt x="25" y="73"/>
                                </a:lnTo>
                                <a:lnTo>
                                  <a:pt x="25" y="63"/>
                                </a:lnTo>
                                <a:lnTo>
                                  <a:pt x="21" y="52"/>
                                </a:lnTo>
                                <a:lnTo>
                                  <a:pt x="9" y="36"/>
                                </a:lnTo>
                                <a:lnTo>
                                  <a:pt x="0" y="23"/>
                                </a:lnTo>
                                <a:lnTo>
                                  <a:pt x="0" y="1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 w="9525">
                            <a:noFill/>
                            <a:rou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0353" name="Freeform 2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6322" y="4742"/>
                            <a:ext cx="175" cy="104"/>
                          </a:xfrm>
                          <a:custGeom>
                            <a:avLst/>
                            <a:gdLst>
                              <a:gd name="T0" fmla="*/ 2 w 175"/>
                              <a:gd name="T1" fmla="*/ 13 h 104"/>
                              <a:gd name="T2" fmla="*/ 10 w 175"/>
                              <a:gd name="T3" fmla="*/ 0 h 104"/>
                              <a:gd name="T4" fmla="*/ 21 w 175"/>
                              <a:gd name="T5" fmla="*/ 17 h 104"/>
                              <a:gd name="T6" fmla="*/ 32 w 175"/>
                              <a:gd name="T7" fmla="*/ 25 h 104"/>
                              <a:gd name="T8" fmla="*/ 45 w 175"/>
                              <a:gd name="T9" fmla="*/ 34 h 104"/>
                              <a:gd name="T10" fmla="*/ 69 w 175"/>
                              <a:gd name="T11" fmla="*/ 42 h 104"/>
                              <a:gd name="T12" fmla="*/ 96 w 175"/>
                              <a:gd name="T13" fmla="*/ 49 h 104"/>
                              <a:gd name="T14" fmla="*/ 126 w 175"/>
                              <a:gd name="T15" fmla="*/ 59 h 104"/>
                              <a:gd name="T16" fmla="*/ 167 w 175"/>
                              <a:gd name="T17" fmla="*/ 72 h 104"/>
                              <a:gd name="T18" fmla="*/ 175 w 175"/>
                              <a:gd name="T19" fmla="*/ 104 h 104"/>
                              <a:gd name="T20" fmla="*/ 133 w 175"/>
                              <a:gd name="T21" fmla="*/ 87 h 104"/>
                              <a:gd name="T22" fmla="*/ 103 w 175"/>
                              <a:gd name="T23" fmla="*/ 76 h 104"/>
                              <a:gd name="T24" fmla="*/ 78 w 175"/>
                              <a:gd name="T25" fmla="*/ 72 h 104"/>
                              <a:gd name="T26" fmla="*/ 58 w 175"/>
                              <a:gd name="T27" fmla="*/ 72 h 104"/>
                              <a:gd name="T28" fmla="*/ 48 w 175"/>
                              <a:gd name="T29" fmla="*/ 80 h 104"/>
                              <a:gd name="T30" fmla="*/ 36 w 175"/>
                              <a:gd name="T31" fmla="*/ 91 h 104"/>
                              <a:gd name="T32" fmla="*/ 34 w 175"/>
                              <a:gd name="T33" fmla="*/ 78 h 104"/>
                              <a:gd name="T34" fmla="*/ 21 w 175"/>
                              <a:gd name="T35" fmla="*/ 59 h 104"/>
                              <a:gd name="T36" fmla="*/ 10 w 175"/>
                              <a:gd name="T37" fmla="*/ 45 h 104"/>
                              <a:gd name="T38" fmla="*/ 0 w 175"/>
                              <a:gd name="T39" fmla="*/ 31 h 104"/>
                              <a:gd name="T40" fmla="*/ 2 w 175"/>
                              <a:gd name="T41" fmla="*/ 13 h 104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w 175"/>
                              <a:gd name="T64" fmla="*/ 0 h 104"/>
                              <a:gd name="T65" fmla="*/ 175 w 175"/>
                              <a:gd name="T66" fmla="*/ 104 h 104"/>
                            </a:gdLst>
                            <a:ahLst/>
                            <a:cxnLst>
                              <a:cxn ang="T42">
                                <a:pos x="T0" y="T1"/>
                              </a:cxn>
                              <a:cxn ang="T43">
                                <a:pos x="T2" y="T3"/>
                              </a:cxn>
                              <a:cxn ang="T44">
                                <a:pos x="T4" y="T5"/>
                              </a:cxn>
                              <a:cxn ang="T45">
                                <a:pos x="T6" y="T7"/>
                              </a:cxn>
                              <a:cxn ang="T46">
                                <a:pos x="T8" y="T9"/>
                              </a:cxn>
                              <a:cxn ang="T47">
                                <a:pos x="T10" y="T11"/>
                              </a:cxn>
                              <a:cxn ang="T48">
                                <a:pos x="T12" y="T13"/>
                              </a:cxn>
                              <a:cxn ang="T49">
                                <a:pos x="T14" y="T15"/>
                              </a:cxn>
                              <a:cxn ang="T50">
                                <a:pos x="T16" y="T17"/>
                              </a:cxn>
                              <a:cxn ang="T51">
                                <a:pos x="T18" y="T19"/>
                              </a:cxn>
                              <a:cxn ang="T52">
                                <a:pos x="T20" y="T21"/>
                              </a:cxn>
                              <a:cxn ang="T53">
                                <a:pos x="T22" y="T23"/>
                              </a:cxn>
                              <a:cxn ang="T54">
                                <a:pos x="T24" y="T25"/>
                              </a:cxn>
                              <a:cxn ang="T55">
                                <a:pos x="T26" y="T27"/>
                              </a:cxn>
                              <a:cxn ang="T56">
                                <a:pos x="T28" y="T29"/>
                              </a:cxn>
                              <a:cxn ang="T57">
                                <a:pos x="T30" y="T31"/>
                              </a:cxn>
                              <a:cxn ang="T58">
                                <a:pos x="T32" y="T33"/>
                              </a:cxn>
                              <a:cxn ang="T59">
                                <a:pos x="T34" y="T35"/>
                              </a:cxn>
                              <a:cxn ang="T60">
                                <a:pos x="T36" y="T37"/>
                              </a:cxn>
                              <a:cxn ang="T61">
                                <a:pos x="T38" y="T39"/>
                              </a:cxn>
                              <a:cxn ang="T62">
                                <a:pos x="T40" y="T41"/>
                              </a:cxn>
                            </a:cxnLst>
                            <a:rect l="T63" t="T64" r="T65" b="T66"/>
                            <a:pathLst>
                              <a:path w="175" h="104">
                                <a:moveTo>
                                  <a:pt x="2" y="13"/>
                                </a:moveTo>
                                <a:lnTo>
                                  <a:pt x="10" y="0"/>
                                </a:lnTo>
                                <a:lnTo>
                                  <a:pt x="21" y="17"/>
                                </a:lnTo>
                                <a:lnTo>
                                  <a:pt x="32" y="25"/>
                                </a:lnTo>
                                <a:lnTo>
                                  <a:pt x="45" y="34"/>
                                </a:lnTo>
                                <a:lnTo>
                                  <a:pt x="69" y="42"/>
                                </a:lnTo>
                                <a:lnTo>
                                  <a:pt x="96" y="49"/>
                                </a:lnTo>
                                <a:lnTo>
                                  <a:pt x="126" y="59"/>
                                </a:lnTo>
                                <a:lnTo>
                                  <a:pt x="167" y="72"/>
                                </a:lnTo>
                                <a:lnTo>
                                  <a:pt x="175" y="104"/>
                                </a:lnTo>
                                <a:lnTo>
                                  <a:pt x="133" y="87"/>
                                </a:lnTo>
                                <a:lnTo>
                                  <a:pt x="103" y="76"/>
                                </a:lnTo>
                                <a:lnTo>
                                  <a:pt x="78" y="72"/>
                                </a:lnTo>
                                <a:lnTo>
                                  <a:pt x="58" y="72"/>
                                </a:lnTo>
                                <a:lnTo>
                                  <a:pt x="48" y="80"/>
                                </a:lnTo>
                                <a:lnTo>
                                  <a:pt x="36" y="91"/>
                                </a:lnTo>
                                <a:lnTo>
                                  <a:pt x="34" y="78"/>
                                </a:lnTo>
                                <a:lnTo>
                                  <a:pt x="21" y="59"/>
                                </a:lnTo>
                                <a:lnTo>
                                  <a:pt x="10" y="45"/>
                                </a:lnTo>
                                <a:lnTo>
                                  <a:pt x="0" y="31"/>
                                </a:lnTo>
                                <a:lnTo>
                                  <a:pt x="2" y="1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 w="9525">
                            <a:noFill/>
                            <a:rou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0354" name="Freeform 2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6341" y="4856"/>
                            <a:ext cx="208" cy="230"/>
                          </a:xfrm>
                          <a:custGeom>
                            <a:avLst/>
                            <a:gdLst>
                              <a:gd name="T0" fmla="*/ 2 w 208"/>
                              <a:gd name="T1" fmla="*/ 35 h 230"/>
                              <a:gd name="T2" fmla="*/ 0 w 208"/>
                              <a:gd name="T3" fmla="*/ 21 h 230"/>
                              <a:gd name="T4" fmla="*/ 0 w 208"/>
                              <a:gd name="T5" fmla="*/ 11 h 230"/>
                              <a:gd name="T6" fmla="*/ 8 w 208"/>
                              <a:gd name="T7" fmla="*/ 0 h 230"/>
                              <a:gd name="T8" fmla="*/ 22 w 208"/>
                              <a:gd name="T9" fmla="*/ 17 h 230"/>
                              <a:gd name="T10" fmla="*/ 47 w 208"/>
                              <a:gd name="T11" fmla="*/ 32 h 230"/>
                              <a:gd name="T12" fmla="*/ 72 w 208"/>
                              <a:gd name="T13" fmla="*/ 44 h 230"/>
                              <a:gd name="T14" fmla="*/ 106 w 208"/>
                              <a:gd name="T15" fmla="*/ 55 h 230"/>
                              <a:gd name="T16" fmla="*/ 156 w 208"/>
                              <a:gd name="T17" fmla="*/ 65 h 230"/>
                              <a:gd name="T18" fmla="*/ 166 w 208"/>
                              <a:gd name="T19" fmla="*/ 91 h 230"/>
                              <a:gd name="T20" fmla="*/ 140 w 208"/>
                              <a:gd name="T21" fmla="*/ 84 h 230"/>
                              <a:gd name="T22" fmla="*/ 114 w 208"/>
                              <a:gd name="T23" fmla="*/ 80 h 230"/>
                              <a:gd name="T24" fmla="*/ 101 w 208"/>
                              <a:gd name="T25" fmla="*/ 82 h 230"/>
                              <a:gd name="T26" fmla="*/ 97 w 208"/>
                              <a:gd name="T27" fmla="*/ 95 h 230"/>
                              <a:gd name="T28" fmla="*/ 105 w 208"/>
                              <a:gd name="T29" fmla="*/ 112 h 230"/>
                              <a:gd name="T30" fmla="*/ 115 w 208"/>
                              <a:gd name="T31" fmla="*/ 128 h 230"/>
                              <a:gd name="T32" fmla="*/ 136 w 208"/>
                              <a:gd name="T33" fmla="*/ 153 h 230"/>
                              <a:gd name="T34" fmla="*/ 166 w 208"/>
                              <a:gd name="T35" fmla="*/ 179 h 230"/>
                              <a:gd name="T36" fmla="*/ 208 w 208"/>
                              <a:gd name="T37" fmla="*/ 209 h 230"/>
                              <a:gd name="T38" fmla="*/ 208 w 208"/>
                              <a:gd name="T39" fmla="*/ 230 h 230"/>
                              <a:gd name="T40" fmla="*/ 190 w 208"/>
                              <a:gd name="T41" fmla="*/ 219 h 230"/>
                              <a:gd name="T42" fmla="*/ 166 w 208"/>
                              <a:gd name="T43" fmla="*/ 205 h 230"/>
                              <a:gd name="T44" fmla="*/ 132 w 208"/>
                              <a:gd name="T45" fmla="*/ 179 h 230"/>
                              <a:gd name="T46" fmla="*/ 105 w 208"/>
                              <a:gd name="T47" fmla="*/ 150 h 230"/>
                              <a:gd name="T48" fmla="*/ 80 w 208"/>
                              <a:gd name="T49" fmla="*/ 128 h 230"/>
                              <a:gd name="T50" fmla="*/ 56 w 208"/>
                              <a:gd name="T51" fmla="*/ 101 h 230"/>
                              <a:gd name="T52" fmla="*/ 36 w 208"/>
                              <a:gd name="T53" fmla="*/ 78 h 230"/>
                              <a:gd name="T54" fmla="*/ 15 w 208"/>
                              <a:gd name="T55" fmla="*/ 57 h 230"/>
                              <a:gd name="T56" fmla="*/ 2 w 208"/>
                              <a:gd name="T57" fmla="*/ 35 h 230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w 208"/>
                              <a:gd name="T88" fmla="*/ 0 h 230"/>
                              <a:gd name="T89" fmla="*/ 208 w 208"/>
                              <a:gd name="T90" fmla="*/ 230 h 230"/>
                            </a:gdLst>
                            <a:ahLst/>
                            <a:cxnLst>
                              <a:cxn ang="T58">
                                <a:pos x="T0" y="T1"/>
                              </a:cxn>
                              <a:cxn ang="T59">
                                <a:pos x="T2" y="T3"/>
                              </a:cxn>
                              <a:cxn ang="T60">
                                <a:pos x="T4" y="T5"/>
                              </a:cxn>
                              <a:cxn ang="T61">
                                <a:pos x="T6" y="T7"/>
                              </a:cxn>
                              <a:cxn ang="T62">
                                <a:pos x="T8" y="T9"/>
                              </a:cxn>
                              <a:cxn ang="T63">
                                <a:pos x="T10" y="T11"/>
                              </a:cxn>
                              <a:cxn ang="T64">
                                <a:pos x="T12" y="T13"/>
                              </a:cxn>
                              <a:cxn ang="T65">
                                <a:pos x="T14" y="T15"/>
                              </a:cxn>
                              <a:cxn ang="T66">
                                <a:pos x="T16" y="T17"/>
                              </a:cxn>
                              <a:cxn ang="T67">
                                <a:pos x="T18" y="T19"/>
                              </a:cxn>
                              <a:cxn ang="T68">
                                <a:pos x="T20" y="T21"/>
                              </a:cxn>
                              <a:cxn ang="T69">
                                <a:pos x="T22" y="T23"/>
                              </a:cxn>
                              <a:cxn ang="T70">
                                <a:pos x="T24" y="T25"/>
                              </a:cxn>
                              <a:cxn ang="T71">
                                <a:pos x="T26" y="T27"/>
                              </a:cxn>
                              <a:cxn ang="T72">
                                <a:pos x="T28" y="T29"/>
                              </a:cxn>
                              <a:cxn ang="T73">
                                <a:pos x="T30" y="T31"/>
                              </a:cxn>
                              <a:cxn ang="T74">
                                <a:pos x="T32" y="T33"/>
                              </a:cxn>
                              <a:cxn ang="T75">
                                <a:pos x="T34" y="T35"/>
                              </a:cxn>
                              <a:cxn ang="T76">
                                <a:pos x="T36" y="T37"/>
                              </a:cxn>
                              <a:cxn ang="T77">
                                <a:pos x="T38" y="T39"/>
                              </a:cxn>
                              <a:cxn ang="T78">
                                <a:pos x="T40" y="T41"/>
                              </a:cxn>
                              <a:cxn ang="T79">
                                <a:pos x="T42" y="T43"/>
                              </a:cxn>
                              <a:cxn ang="T80">
                                <a:pos x="T44" y="T45"/>
                              </a:cxn>
                              <a:cxn ang="T81">
                                <a:pos x="T46" y="T47"/>
                              </a:cxn>
                              <a:cxn ang="T82">
                                <a:pos x="T48" y="T49"/>
                              </a:cxn>
                              <a:cxn ang="T83">
                                <a:pos x="T50" y="T51"/>
                              </a:cxn>
                              <a:cxn ang="T84">
                                <a:pos x="T52" y="T53"/>
                              </a:cxn>
                              <a:cxn ang="T85">
                                <a:pos x="T54" y="T55"/>
                              </a:cxn>
                              <a:cxn ang="T86">
                                <a:pos x="T56" y="T57"/>
                              </a:cxn>
                            </a:cxnLst>
                            <a:rect l="T87" t="T88" r="T89" b="T90"/>
                            <a:pathLst>
                              <a:path w="208" h="230">
                                <a:moveTo>
                                  <a:pt x="2" y="35"/>
                                </a:moveTo>
                                <a:lnTo>
                                  <a:pt x="0" y="21"/>
                                </a:lnTo>
                                <a:lnTo>
                                  <a:pt x="0" y="11"/>
                                </a:lnTo>
                                <a:lnTo>
                                  <a:pt x="8" y="0"/>
                                </a:lnTo>
                                <a:lnTo>
                                  <a:pt x="22" y="17"/>
                                </a:lnTo>
                                <a:lnTo>
                                  <a:pt x="47" y="32"/>
                                </a:lnTo>
                                <a:lnTo>
                                  <a:pt x="72" y="44"/>
                                </a:lnTo>
                                <a:lnTo>
                                  <a:pt x="106" y="55"/>
                                </a:lnTo>
                                <a:lnTo>
                                  <a:pt x="156" y="65"/>
                                </a:lnTo>
                                <a:lnTo>
                                  <a:pt x="166" y="91"/>
                                </a:lnTo>
                                <a:lnTo>
                                  <a:pt x="140" y="84"/>
                                </a:lnTo>
                                <a:lnTo>
                                  <a:pt x="114" y="80"/>
                                </a:lnTo>
                                <a:lnTo>
                                  <a:pt x="101" y="82"/>
                                </a:lnTo>
                                <a:lnTo>
                                  <a:pt x="97" y="95"/>
                                </a:lnTo>
                                <a:lnTo>
                                  <a:pt x="105" y="112"/>
                                </a:lnTo>
                                <a:lnTo>
                                  <a:pt x="115" y="128"/>
                                </a:lnTo>
                                <a:lnTo>
                                  <a:pt x="136" y="153"/>
                                </a:lnTo>
                                <a:lnTo>
                                  <a:pt x="166" y="179"/>
                                </a:lnTo>
                                <a:lnTo>
                                  <a:pt x="208" y="209"/>
                                </a:lnTo>
                                <a:lnTo>
                                  <a:pt x="208" y="230"/>
                                </a:lnTo>
                                <a:lnTo>
                                  <a:pt x="190" y="219"/>
                                </a:lnTo>
                                <a:lnTo>
                                  <a:pt x="166" y="205"/>
                                </a:lnTo>
                                <a:lnTo>
                                  <a:pt x="132" y="179"/>
                                </a:lnTo>
                                <a:lnTo>
                                  <a:pt x="105" y="150"/>
                                </a:lnTo>
                                <a:lnTo>
                                  <a:pt x="80" y="128"/>
                                </a:lnTo>
                                <a:lnTo>
                                  <a:pt x="56" y="101"/>
                                </a:lnTo>
                                <a:lnTo>
                                  <a:pt x="36" y="78"/>
                                </a:lnTo>
                                <a:lnTo>
                                  <a:pt x="15" y="57"/>
                                </a:lnTo>
                                <a:lnTo>
                                  <a:pt x="2" y="3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 w="9525">
                            <a:noFill/>
                            <a:rou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0355" name="Freeform 2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6345" y="4443"/>
                            <a:ext cx="86" cy="69"/>
                          </a:xfrm>
                          <a:custGeom>
                            <a:avLst/>
                            <a:gdLst>
                              <a:gd name="T0" fmla="*/ 0 w 86"/>
                              <a:gd name="T1" fmla="*/ 0 h 69"/>
                              <a:gd name="T2" fmla="*/ 11 w 86"/>
                              <a:gd name="T3" fmla="*/ 10 h 69"/>
                              <a:gd name="T4" fmla="*/ 25 w 86"/>
                              <a:gd name="T5" fmla="*/ 21 h 69"/>
                              <a:gd name="T6" fmla="*/ 42 w 86"/>
                              <a:gd name="T7" fmla="*/ 33 h 69"/>
                              <a:gd name="T8" fmla="*/ 60 w 86"/>
                              <a:gd name="T9" fmla="*/ 44 h 69"/>
                              <a:gd name="T10" fmla="*/ 77 w 86"/>
                              <a:gd name="T11" fmla="*/ 54 h 69"/>
                              <a:gd name="T12" fmla="*/ 86 w 86"/>
                              <a:gd name="T13" fmla="*/ 61 h 69"/>
                              <a:gd name="T14" fmla="*/ 65 w 86"/>
                              <a:gd name="T15" fmla="*/ 69 h 69"/>
                              <a:gd name="T16" fmla="*/ 42 w 86"/>
                              <a:gd name="T17" fmla="*/ 61 h 69"/>
                              <a:gd name="T18" fmla="*/ 18 w 86"/>
                              <a:gd name="T19" fmla="*/ 52 h 69"/>
                              <a:gd name="T20" fmla="*/ 0 w 86"/>
                              <a:gd name="T21" fmla="*/ 42 h 69"/>
                              <a:gd name="T22" fmla="*/ 1 w 86"/>
                              <a:gd name="T23" fmla="*/ 33 h 69"/>
                              <a:gd name="T24" fmla="*/ 4 w 86"/>
                              <a:gd name="T25" fmla="*/ 17 h 69"/>
                              <a:gd name="T26" fmla="*/ 0 w 86"/>
                              <a:gd name="T27" fmla="*/ 0 h 69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w 86"/>
                              <a:gd name="T43" fmla="*/ 0 h 69"/>
                              <a:gd name="T44" fmla="*/ 86 w 86"/>
                              <a:gd name="T45" fmla="*/ 69 h 69"/>
                            </a:gdLst>
                            <a:ahLst/>
                            <a:cxnLst>
                              <a:cxn ang="T28">
                                <a:pos x="T0" y="T1"/>
                              </a:cxn>
                              <a:cxn ang="T29">
                                <a:pos x="T2" y="T3"/>
                              </a:cxn>
                              <a:cxn ang="T30">
                                <a:pos x="T4" y="T5"/>
                              </a:cxn>
                              <a:cxn ang="T31">
                                <a:pos x="T6" y="T7"/>
                              </a:cxn>
                              <a:cxn ang="T32">
                                <a:pos x="T8" y="T9"/>
                              </a:cxn>
                              <a:cxn ang="T33">
                                <a:pos x="T10" y="T11"/>
                              </a:cxn>
                              <a:cxn ang="T34">
                                <a:pos x="T12" y="T13"/>
                              </a:cxn>
                              <a:cxn ang="T35">
                                <a:pos x="T14" y="T15"/>
                              </a:cxn>
                              <a:cxn ang="T36">
                                <a:pos x="T16" y="T17"/>
                              </a:cxn>
                              <a:cxn ang="T37">
                                <a:pos x="T18" y="T19"/>
                              </a:cxn>
                              <a:cxn ang="T38">
                                <a:pos x="T20" y="T21"/>
                              </a:cxn>
                              <a:cxn ang="T39">
                                <a:pos x="T22" y="T23"/>
                              </a:cxn>
                              <a:cxn ang="T40">
                                <a:pos x="T24" y="T25"/>
                              </a:cxn>
                              <a:cxn ang="T41">
                                <a:pos x="T26" y="T27"/>
                              </a:cxn>
                            </a:cxnLst>
                            <a:rect l="T42" t="T43" r="T44" b="T45"/>
                            <a:pathLst>
                              <a:path w="86" h="69">
                                <a:moveTo>
                                  <a:pt x="0" y="0"/>
                                </a:moveTo>
                                <a:lnTo>
                                  <a:pt x="11" y="10"/>
                                </a:lnTo>
                                <a:lnTo>
                                  <a:pt x="25" y="21"/>
                                </a:lnTo>
                                <a:lnTo>
                                  <a:pt x="42" y="33"/>
                                </a:lnTo>
                                <a:lnTo>
                                  <a:pt x="60" y="44"/>
                                </a:lnTo>
                                <a:lnTo>
                                  <a:pt x="77" y="54"/>
                                </a:lnTo>
                                <a:lnTo>
                                  <a:pt x="86" y="61"/>
                                </a:lnTo>
                                <a:lnTo>
                                  <a:pt x="65" y="69"/>
                                </a:lnTo>
                                <a:lnTo>
                                  <a:pt x="42" y="61"/>
                                </a:lnTo>
                                <a:lnTo>
                                  <a:pt x="18" y="52"/>
                                </a:lnTo>
                                <a:lnTo>
                                  <a:pt x="0" y="42"/>
                                </a:lnTo>
                                <a:lnTo>
                                  <a:pt x="1" y="33"/>
                                </a:lnTo>
                                <a:lnTo>
                                  <a:pt x="4" y="17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 w="9525">
                            <a:noFill/>
                            <a:rou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0356" name="Freeform 2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6501" y="4426"/>
                            <a:ext cx="732" cy="689"/>
                          </a:xfrm>
                          <a:custGeom>
                            <a:avLst/>
                            <a:gdLst>
                              <a:gd name="T0" fmla="*/ 348 w 732"/>
                              <a:gd name="T1" fmla="*/ 158 h 689"/>
                              <a:gd name="T2" fmla="*/ 292 w 732"/>
                              <a:gd name="T3" fmla="*/ 181 h 689"/>
                              <a:gd name="T4" fmla="*/ 175 w 732"/>
                              <a:gd name="T5" fmla="*/ 200 h 689"/>
                              <a:gd name="T6" fmla="*/ 0 w 732"/>
                              <a:gd name="T7" fmla="*/ 209 h 689"/>
                              <a:gd name="T8" fmla="*/ 205 w 732"/>
                              <a:gd name="T9" fmla="*/ 244 h 689"/>
                              <a:gd name="T10" fmla="*/ 435 w 732"/>
                              <a:gd name="T11" fmla="*/ 225 h 689"/>
                              <a:gd name="T12" fmla="*/ 597 w 732"/>
                              <a:gd name="T13" fmla="*/ 177 h 689"/>
                              <a:gd name="T14" fmla="*/ 648 w 732"/>
                              <a:gd name="T15" fmla="*/ 169 h 689"/>
                              <a:gd name="T16" fmla="*/ 625 w 732"/>
                              <a:gd name="T17" fmla="*/ 208 h 689"/>
                              <a:gd name="T18" fmla="*/ 510 w 732"/>
                              <a:gd name="T19" fmla="*/ 263 h 689"/>
                              <a:gd name="T20" fmla="*/ 304 w 732"/>
                              <a:gd name="T21" fmla="*/ 308 h 689"/>
                              <a:gd name="T22" fmla="*/ 177 w 732"/>
                              <a:gd name="T23" fmla="*/ 352 h 689"/>
                              <a:gd name="T24" fmla="*/ 411 w 732"/>
                              <a:gd name="T25" fmla="*/ 347 h 689"/>
                              <a:gd name="T26" fmla="*/ 567 w 732"/>
                              <a:gd name="T27" fmla="*/ 308 h 689"/>
                              <a:gd name="T28" fmla="*/ 659 w 732"/>
                              <a:gd name="T29" fmla="*/ 276 h 689"/>
                              <a:gd name="T30" fmla="*/ 661 w 732"/>
                              <a:gd name="T31" fmla="*/ 299 h 689"/>
                              <a:gd name="T32" fmla="*/ 584 w 732"/>
                              <a:gd name="T33" fmla="*/ 354 h 689"/>
                              <a:gd name="T34" fmla="*/ 439 w 732"/>
                              <a:gd name="T35" fmla="*/ 407 h 689"/>
                              <a:gd name="T36" fmla="*/ 237 w 732"/>
                              <a:gd name="T37" fmla="*/ 444 h 689"/>
                              <a:gd name="T38" fmla="*/ 305 w 732"/>
                              <a:gd name="T39" fmla="*/ 466 h 689"/>
                              <a:gd name="T40" fmla="*/ 482 w 732"/>
                              <a:gd name="T41" fmla="*/ 458 h 689"/>
                              <a:gd name="T42" fmla="*/ 629 w 732"/>
                              <a:gd name="T43" fmla="*/ 413 h 689"/>
                              <a:gd name="T44" fmla="*/ 642 w 732"/>
                              <a:gd name="T45" fmla="*/ 430 h 689"/>
                              <a:gd name="T46" fmla="*/ 599 w 732"/>
                              <a:gd name="T47" fmla="*/ 474 h 689"/>
                              <a:gd name="T48" fmla="*/ 489 w 732"/>
                              <a:gd name="T49" fmla="*/ 521 h 689"/>
                              <a:gd name="T50" fmla="*/ 360 w 732"/>
                              <a:gd name="T51" fmla="*/ 542 h 689"/>
                              <a:gd name="T52" fmla="*/ 166 w 732"/>
                              <a:gd name="T53" fmla="*/ 546 h 689"/>
                              <a:gd name="T54" fmla="*/ 301 w 732"/>
                              <a:gd name="T55" fmla="*/ 579 h 689"/>
                              <a:gd name="T56" fmla="*/ 427 w 732"/>
                              <a:gd name="T57" fmla="*/ 580 h 689"/>
                              <a:gd name="T58" fmla="*/ 540 w 732"/>
                              <a:gd name="T59" fmla="*/ 562 h 689"/>
                              <a:gd name="T60" fmla="*/ 589 w 732"/>
                              <a:gd name="T61" fmla="*/ 565 h 689"/>
                              <a:gd name="T62" fmla="*/ 561 w 732"/>
                              <a:gd name="T63" fmla="*/ 597 h 689"/>
                              <a:gd name="T64" fmla="*/ 495 w 732"/>
                              <a:gd name="T65" fmla="*/ 622 h 689"/>
                              <a:gd name="T66" fmla="*/ 253 w 732"/>
                              <a:gd name="T67" fmla="*/ 649 h 689"/>
                              <a:gd name="T68" fmla="*/ 453 w 732"/>
                              <a:gd name="T69" fmla="*/ 663 h 689"/>
                              <a:gd name="T70" fmla="*/ 466 w 732"/>
                              <a:gd name="T71" fmla="*/ 687 h 689"/>
                              <a:gd name="T72" fmla="*/ 542 w 732"/>
                              <a:gd name="T73" fmla="*/ 664 h 689"/>
                              <a:gd name="T74" fmla="*/ 597 w 732"/>
                              <a:gd name="T75" fmla="*/ 621 h 689"/>
                              <a:gd name="T76" fmla="*/ 709 w 732"/>
                              <a:gd name="T77" fmla="*/ 453 h 689"/>
                              <a:gd name="T78" fmla="*/ 714 w 732"/>
                              <a:gd name="T79" fmla="*/ 419 h 689"/>
                              <a:gd name="T80" fmla="*/ 698 w 732"/>
                              <a:gd name="T81" fmla="*/ 386 h 689"/>
                              <a:gd name="T82" fmla="*/ 713 w 732"/>
                              <a:gd name="T83" fmla="*/ 354 h 689"/>
                              <a:gd name="T84" fmla="*/ 732 w 732"/>
                              <a:gd name="T85" fmla="*/ 322 h 689"/>
                              <a:gd name="T86" fmla="*/ 719 w 732"/>
                              <a:gd name="T87" fmla="*/ 287 h 689"/>
                              <a:gd name="T88" fmla="*/ 702 w 732"/>
                              <a:gd name="T89" fmla="*/ 255 h 689"/>
                              <a:gd name="T90" fmla="*/ 723 w 732"/>
                              <a:gd name="T91" fmla="*/ 221 h 689"/>
                              <a:gd name="T92" fmla="*/ 722 w 732"/>
                              <a:gd name="T93" fmla="*/ 179 h 689"/>
                              <a:gd name="T94" fmla="*/ 705 w 732"/>
                              <a:gd name="T95" fmla="*/ 147 h 689"/>
                              <a:gd name="T96" fmla="*/ 719 w 732"/>
                              <a:gd name="T97" fmla="*/ 114 h 689"/>
                              <a:gd name="T98" fmla="*/ 732 w 732"/>
                              <a:gd name="T99" fmla="*/ 80 h 689"/>
                              <a:gd name="T100" fmla="*/ 714 w 732"/>
                              <a:gd name="T101" fmla="*/ 48 h 689"/>
                              <a:gd name="T102" fmla="*/ 634 w 732"/>
                              <a:gd name="T103" fmla="*/ 50 h 689"/>
                              <a:gd name="T104" fmla="*/ 475 w 732"/>
                              <a:gd name="T105" fmla="*/ 105 h 689"/>
                              <a:gd name="T106" fmla="*/ 294 w 732"/>
                              <a:gd name="T107" fmla="*/ 135 h 689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60000 65536"/>
                              <a:gd name="T160" fmla="*/ 0 60000 65536"/>
                              <a:gd name="T161" fmla="*/ 0 60000 65536"/>
                              <a:gd name="T162" fmla="*/ 0 w 732"/>
                              <a:gd name="T163" fmla="*/ 0 h 689"/>
                              <a:gd name="T164" fmla="*/ 732 w 732"/>
                              <a:gd name="T165" fmla="*/ 689 h 689"/>
                            </a:gdLst>
                            <a:ahLst/>
                            <a:cxnLst>
                              <a:cxn ang="T108">
                                <a:pos x="T0" y="T1"/>
                              </a:cxn>
                              <a:cxn ang="T109">
                                <a:pos x="T2" y="T3"/>
                              </a:cxn>
                              <a:cxn ang="T110">
                                <a:pos x="T4" y="T5"/>
                              </a:cxn>
                              <a:cxn ang="T111">
                                <a:pos x="T6" y="T7"/>
                              </a:cxn>
                              <a:cxn ang="T112">
                                <a:pos x="T8" y="T9"/>
                              </a:cxn>
                              <a:cxn ang="T113">
                                <a:pos x="T10" y="T11"/>
                              </a:cxn>
                              <a:cxn ang="T114">
                                <a:pos x="T12" y="T13"/>
                              </a:cxn>
                              <a:cxn ang="T115">
                                <a:pos x="T14" y="T15"/>
                              </a:cxn>
                              <a:cxn ang="T116">
                                <a:pos x="T16" y="T17"/>
                              </a:cxn>
                              <a:cxn ang="T117">
                                <a:pos x="T18" y="T19"/>
                              </a:cxn>
                              <a:cxn ang="T118">
                                <a:pos x="T20" y="T21"/>
                              </a:cxn>
                              <a:cxn ang="T119">
                                <a:pos x="T22" y="T23"/>
                              </a:cxn>
                              <a:cxn ang="T120">
                                <a:pos x="T24" y="T25"/>
                              </a:cxn>
                              <a:cxn ang="T121">
                                <a:pos x="T26" y="T27"/>
                              </a:cxn>
                              <a:cxn ang="T122">
                                <a:pos x="T28" y="T29"/>
                              </a:cxn>
                              <a:cxn ang="T123">
                                <a:pos x="T30" y="T31"/>
                              </a:cxn>
                              <a:cxn ang="T124">
                                <a:pos x="T32" y="T33"/>
                              </a:cxn>
                              <a:cxn ang="T125">
                                <a:pos x="T34" y="T35"/>
                              </a:cxn>
                              <a:cxn ang="T126">
                                <a:pos x="T36" y="T37"/>
                              </a:cxn>
                              <a:cxn ang="T127">
                                <a:pos x="T38" y="T39"/>
                              </a:cxn>
                              <a:cxn ang="T128">
                                <a:pos x="T40" y="T41"/>
                              </a:cxn>
                              <a:cxn ang="T129">
                                <a:pos x="T42" y="T43"/>
                              </a:cxn>
                              <a:cxn ang="T130">
                                <a:pos x="T44" y="T45"/>
                              </a:cxn>
                              <a:cxn ang="T131">
                                <a:pos x="T46" y="T47"/>
                              </a:cxn>
                              <a:cxn ang="T132">
                                <a:pos x="T48" y="T49"/>
                              </a:cxn>
                              <a:cxn ang="T133">
                                <a:pos x="T50" y="T51"/>
                              </a:cxn>
                              <a:cxn ang="T134">
                                <a:pos x="T52" y="T53"/>
                              </a:cxn>
                              <a:cxn ang="T135">
                                <a:pos x="T54" y="T55"/>
                              </a:cxn>
                              <a:cxn ang="T136">
                                <a:pos x="T56" y="T57"/>
                              </a:cxn>
                              <a:cxn ang="T137">
                                <a:pos x="T58" y="T59"/>
                              </a:cxn>
                              <a:cxn ang="T138">
                                <a:pos x="T60" y="T61"/>
                              </a:cxn>
                              <a:cxn ang="T139">
                                <a:pos x="T62" y="T63"/>
                              </a:cxn>
                              <a:cxn ang="T140">
                                <a:pos x="T64" y="T65"/>
                              </a:cxn>
                              <a:cxn ang="T141">
                                <a:pos x="T66" y="T67"/>
                              </a:cxn>
                              <a:cxn ang="T142">
                                <a:pos x="T68" y="T69"/>
                              </a:cxn>
                              <a:cxn ang="T143">
                                <a:pos x="T70" y="T71"/>
                              </a:cxn>
                              <a:cxn ang="T144">
                                <a:pos x="T72" y="T73"/>
                              </a:cxn>
                              <a:cxn ang="T145">
                                <a:pos x="T74" y="T75"/>
                              </a:cxn>
                              <a:cxn ang="T146">
                                <a:pos x="T76" y="T77"/>
                              </a:cxn>
                              <a:cxn ang="T147">
                                <a:pos x="T78" y="T79"/>
                              </a:cxn>
                              <a:cxn ang="T148">
                                <a:pos x="T80" y="T81"/>
                              </a:cxn>
                              <a:cxn ang="T149">
                                <a:pos x="T82" y="T83"/>
                              </a:cxn>
                              <a:cxn ang="T150">
                                <a:pos x="T84" y="T85"/>
                              </a:cxn>
                              <a:cxn ang="T151">
                                <a:pos x="T86" y="T87"/>
                              </a:cxn>
                              <a:cxn ang="T152">
                                <a:pos x="T88" y="T89"/>
                              </a:cxn>
                              <a:cxn ang="T153">
                                <a:pos x="T90" y="T91"/>
                              </a:cxn>
                              <a:cxn ang="T154">
                                <a:pos x="T92" y="T93"/>
                              </a:cxn>
                              <a:cxn ang="T155">
                                <a:pos x="T94" y="T95"/>
                              </a:cxn>
                              <a:cxn ang="T156">
                                <a:pos x="T96" y="T97"/>
                              </a:cxn>
                              <a:cxn ang="T157">
                                <a:pos x="T98" y="T99"/>
                              </a:cxn>
                              <a:cxn ang="T158">
                                <a:pos x="T100" y="T101"/>
                              </a:cxn>
                              <a:cxn ang="T159">
                                <a:pos x="T102" y="T103"/>
                              </a:cxn>
                              <a:cxn ang="T160">
                                <a:pos x="T104" y="T105"/>
                              </a:cxn>
                              <a:cxn ang="T161">
                                <a:pos x="T106" y="T107"/>
                              </a:cxn>
                            </a:cxnLst>
                            <a:rect l="T162" t="T163" r="T164" b="T165"/>
                            <a:pathLst>
                              <a:path w="732" h="689">
                                <a:moveTo>
                                  <a:pt x="294" y="135"/>
                                </a:moveTo>
                                <a:lnTo>
                                  <a:pt x="186" y="143"/>
                                </a:lnTo>
                                <a:lnTo>
                                  <a:pt x="348" y="158"/>
                                </a:lnTo>
                                <a:lnTo>
                                  <a:pt x="338" y="166"/>
                                </a:lnTo>
                                <a:lnTo>
                                  <a:pt x="318" y="173"/>
                                </a:lnTo>
                                <a:lnTo>
                                  <a:pt x="292" y="181"/>
                                </a:lnTo>
                                <a:lnTo>
                                  <a:pt x="258" y="190"/>
                                </a:lnTo>
                                <a:lnTo>
                                  <a:pt x="222" y="196"/>
                                </a:lnTo>
                                <a:lnTo>
                                  <a:pt x="175" y="200"/>
                                </a:lnTo>
                                <a:lnTo>
                                  <a:pt x="120" y="206"/>
                                </a:lnTo>
                                <a:lnTo>
                                  <a:pt x="61" y="209"/>
                                </a:lnTo>
                                <a:lnTo>
                                  <a:pt x="0" y="209"/>
                                </a:lnTo>
                                <a:lnTo>
                                  <a:pt x="95" y="232"/>
                                </a:lnTo>
                                <a:lnTo>
                                  <a:pt x="154" y="244"/>
                                </a:lnTo>
                                <a:lnTo>
                                  <a:pt x="205" y="244"/>
                                </a:lnTo>
                                <a:lnTo>
                                  <a:pt x="267" y="244"/>
                                </a:lnTo>
                                <a:lnTo>
                                  <a:pt x="359" y="236"/>
                                </a:lnTo>
                                <a:lnTo>
                                  <a:pt x="435" y="225"/>
                                </a:lnTo>
                                <a:lnTo>
                                  <a:pt x="499" y="209"/>
                                </a:lnTo>
                                <a:lnTo>
                                  <a:pt x="567" y="188"/>
                                </a:lnTo>
                                <a:lnTo>
                                  <a:pt x="597" y="177"/>
                                </a:lnTo>
                                <a:lnTo>
                                  <a:pt x="625" y="168"/>
                                </a:lnTo>
                                <a:lnTo>
                                  <a:pt x="640" y="164"/>
                                </a:lnTo>
                                <a:lnTo>
                                  <a:pt x="648" y="169"/>
                                </a:lnTo>
                                <a:lnTo>
                                  <a:pt x="648" y="181"/>
                                </a:lnTo>
                                <a:lnTo>
                                  <a:pt x="642" y="194"/>
                                </a:lnTo>
                                <a:lnTo>
                                  <a:pt x="625" y="208"/>
                                </a:lnTo>
                                <a:lnTo>
                                  <a:pt x="597" y="226"/>
                                </a:lnTo>
                                <a:lnTo>
                                  <a:pt x="557" y="244"/>
                                </a:lnTo>
                                <a:lnTo>
                                  <a:pt x="510" y="263"/>
                                </a:lnTo>
                                <a:lnTo>
                                  <a:pt x="448" y="282"/>
                                </a:lnTo>
                                <a:lnTo>
                                  <a:pt x="376" y="297"/>
                                </a:lnTo>
                                <a:lnTo>
                                  <a:pt x="304" y="308"/>
                                </a:lnTo>
                                <a:lnTo>
                                  <a:pt x="228" y="320"/>
                                </a:lnTo>
                                <a:lnTo>
                                  <a:pt x="95" y="333"/>
                                </a:lnTo>
                                <a:lnTo>
                                  <a:pt x="177" y="352"/>
                                </a:lnTo>
                                <a:lnTo>
                                  <a:pt x="243" y="360"/>
                                </a:lnTo>
                                <a:lnTo>
                                  <a:pt x="326" y="358"/>
                                </a:lnTo>
                                <a:lnTo>
                                  <a:pt x="411" y="347"/>
                                </a:lnTo>
                                <a:lnTo>
                                  <a:pt x="474" y="333"/>
                                </a:lnTo>
                                <a:lnTo>
                                  <a:pt x="525" y="320"/>
                                </a:lnTo>
                                <a:lnTo>
                                  <a:pt x="567" y="308"/>
                                </a:lnTo>
                                <a:lnTo>
                                  <a:pt x="610" y="293"/>
                                </a:lnTo>
                                <a:lnTo>
                                  <a:pt x="644" y="280"/>
                                </a:lnTo>
                                <a:lnTo>
                                  <a:pt x="659" y="276"/>
                                </a:lnTo>
                                <a:lnTo>
                                  <a:pt x="668" y="276"/>
                                </a:lnTo>
                                <a:lnTo>
                                  <a:pt x="667" y="287"/>
                                </a:lnTo>
                                <a:lnTo>
                                  <a:pt x="661" y="299"/>
                                </a:lnTo>
                                <a:lnTo>
                                  <a:pt x="648" y="314"/>
                                </a:lnTo>
                                <a:lnTo>
                                  <a:pt x="617" y="335"/>
                                </a:lnTo>
                                <a:lnTo>
                                  <a:pt x="584" y="354"/>
                                </a:lnTo>
                                <a:lnTo>
                                  <a:pt x="546" y="371"/>
                                </a:lnTo>
                                <a:lnTo>
                                  <a:pt x="496" y="390"/>
                                </a:lnTo>
                                <a:lnTo>
                                  <a:pt x="439" y="407"/>
                                </a:lnTo>
                                <a:lnTo>
                                  <a:pt x="352" y="426"/>
                                </a:lnTo>
                                <a:lnTo>
                                  <a:pt x="294" y="438"/>
                                </a:lnTo>
                                <a:lnTo>
                                  <a:pt x="237" y="444"/>
                                </a:lnTo>
                                <a:lnTo>
                                  <a:pt x="154" y="449"/>
                                </a:lnTo>
                                <a:lnTo>
                                  <a:pt x="239" y="461"/>
                                </a:lnTo>
                                <a:lnTo>
                                  <a:pt x="305" y="466"/>
                                </a:lnTo>
                                <a:lnTo>
                                  <a:pt x="360" y="468"/>
                                </a:lnTo>
                                <a:lnTo>
                                  <a:pt x="423" y="466"/>
                                </a:lnTo>
                                <a:lnTo>
                                  <a:pt x="482" y="458"/>
                                </a:lnTo>
                                <a:lnTo>
                                  <a:pt x="530" y="447"/>
                                </a:lnTo>
                                <a:lnTo>
                                  <a:pt x="568" y="434"/>
                                </a:lnTo>
                                <a:lnTo>
                                  <a:pt x="629" y="413"/>
                                </a:lnTo>
                                <a:lnTo>
                                  <a:pt x="637" y="413"/>
                                </a:lnTo>
                                <a:lnTo>
                                  <a:pt x="644" y="417"/>
                                </a:lnTo>
                                <a:lnTo>
                                  <a:pt x="642" y="430"/>
                                </a:lnTo>
                                <a:lnTo>
                                  <a:pt x="634" y="444"/>
                                </a:lnTo>
                                <a:lnTo>
                                  <a:pt x="620" y="458"/>
                                </a:lnTo>
                                <a:lnTo>
                                  <a:pt x="599" y="474"/>
                                </a:lnTo>
                                <a:lnTo>
                                  <a:pt x="563" y="493"/>
                                </a:lnTo>
                                <a:lnTo>
                                  <a:pt x="525" y="510"/>
                                </a:lnTo>
                                <a:lnTo>
                                  <a:pt x="489" y="521"/>
                                </a:lnTo>
                                <a:lnTo>
                                  <a:pt x="448" y="531"/>
                                </a:lnTo>
                                <a:lnTo>
                                  <a:pt x="410" y="537"/>
                                </a:lnTo>
                                <a:lnTo>
                                  <a:pt x="360" y="542"/>
                                </a:lnTo>
                                <a:lnTo>
                                  <a:pt x="305" y="545"/>
                                </a:lnTo>
                                <a:lnTo>
                                  <a:pt x="250" y="546"/>
                                </a:lnTo>
                                <a:lnTo>
                                  <a:pt x="166" y="546"/>
                                </a:lnTo>
                                <a:lnTo>
                                  <a:pt x="211" y="562"/>
                                </a:lnTo>
                                <a:lnTo>
                                  <a:pt x="253" y="573"/>
                                </a:lnTo>
                                <a:lnTo>
                                  <a:pt x="301" y="579"/>
                                </a:lnTo>
                                <a:lnTo>
                                  <a:pt x="342" y="580"/>
                                </a:lnTo>
                                <a:lnTo>
                                  <a:pt x="384" y="583"/>
                                </a:lnTo>
                                <a:lnTo>
                                  <a:pt x="427" y="580"/>
                                </a:lnTo>
                                <a:lnTo>
                                  <a:pt x="462" y="579"/>
                                </a:lnTo>
                                <a:lnTo>
                                  <a:pt x="495" y="573"/>
                                </a:lnTo>
                                <a:lnTo>
                                  <a:pt x="540" y="562"/>
                                </a:lnTo>
                                <a:lnTo>
                                  <a:pt x="574" y="554"/>
                                </a:lnTo>
                                <a:lnTo>
                                  <a:pt x="587" y="555"/>
                                </a:lnTo>
                                <a:lnTo>
                                  <a:pt x="589" y="565"/>
                                </a:lnTo>
                                <a:lnTo>
                                  <a:pt x="585" y="575"/>
                                </a:lnTo>
                                <a:lnTo>
                                  <a:pt x="576" y="586"/>
                                </a:lnTo>
                                <a:lnTo>
                                  <a:pt x="561" y="597"/>
                                </a:lnTo>
                                <a:lnTo>
                                  <a:pt x="544" y="605"/>
                                </a:lnTo>
                                <a:lnTo>
                                  <a:pt x="525" y="614"/>
                                </a:lnTo>
                                <a:lnTo>
                                  <a:pt x="495" y="622"/>
                                </a:lnTo>
                                <a:lnTo>
                                  <a:pt x="432" y="631"/>
                                </a:lnTo>
                                <a:lnTo>
                                  <a:pt x="372" y="639"/>
                                </a:lnTo>
                                <a:lnTo>
                                  <a:pt x="253" y="649"/>
                                </a:lnTo>
                                <a:lnTo>
                                  <a:pt x="407" y="656"/>
                                </a:lnTo>
                                <a:lnTo>
                                  <a:pt x="439" y="656"/>
                                </a:lnTo>
                                <a:lnTo>
                                  <a:pt x="453" y="663"/>
                                </a:lnTo>
                                <a:lnTo>
                                  <a:pt x="461" y="670"/>
                                </a:lnTo>
                                <a:lnTo>
                                  <a:pt x="458" y="681"/>
                                </a:lnTo>
                                <a:lnTo>
                                  <a:pt x="466" y="687"/>
                                </a:lnTo>
                                <a:lnTo>
                                  <a:pt x="486" y="689"/>
                                </a:lnTo>
                                <a:lnTo>
                                  <a:pt x="516" y="677"/>
                                </a:lnTo>
                                <a:lnTo>
                                  <a:pt x="542" y="664"/>
                                </a:lnTo>
                                <a:lnTo>
                                  <a:pt x="563" y="651"/>
                                </a:lnTo>
                                <a:lnTo>
                                  <a:pt x="580" y="639"/>
                                </a:lnTo>
                                <a:lnTo>
                                  <a:pt x="597" y="621"/>
                                </a:lnTo>
                                <a:lnTo>
                                  <a:pt x="651" y="548"/>
                                </a:lnTo>
                                <a:lnTo>
                                  <a:pt x="693" y="485"/>
                                </a:lnTo>
                                <a:lnTo>
                                  <a:pt x="709" y="453"/>
                                </a:lnTo>
                                <a:lnTo>
                                  <a:pt x="713" y="440"/>
                                </a:lnTo>
                                <a:lnTo>
                                  <a:pt x="714" y="430"/>
                                </a:lnTo>
                                <a:lnTo>
                                  <a:pt x="714" y="419"/>
                                </a:lnTo>
                                <a:lnTo>
                                  <a:pt x="706" y="406"/>
                                </a:lnTo>
                                <a:lnTo>
                                  <a:pt x="701" y="398"/>
                                </a:lnTo>
                                <a:lnTo>
                                  <a:pt x="698" y="386"/>
                                </a:lnTo>
                                <a:lnTo>
                                  <a:pt x="701" y="373"/>
                                </a:lnTo>
                                <a:lnTo>
                                  <a:pt x="706" y="364"/>
                                </a:lnTo>
                                <a:lnTo>
                                  <a:pt x="713" y="354"/>
                                </a:lnTo>
                                <a:lnTo>
                                  <a:pt x="719" y="344"/>
                                </a:lnTo>
                                <a:lnTo>
                                  <a:pt x="727" y="333"/>
                                </a:lnTo>
                                <a:lnTo>
                                  <a:pt x="732" y="322"/>
                                </a:lnTo>
                                <a:lnTo>
                                  <a:pt x="731" y="308"/>
                                </a:lnTo>
                                <a:lnTo>
                                  <a:pt x="726" y="297"/>
                                </a:lnTo>
                                <a:lnTo>
                                  <a:pt x="719" y="287"/>
                                </a:lnTo>
                                <a:lnTo>
                                  <a:pt x="713" y="278"/>
                                </a:lnTo>
                                <a:lnTo>
                                  <a:pt x="705" y="267"/>
                                </a:lnTo>
                                <a:lnTo>
                                  <a:pt x="702" y="255"/>
                                </a:lnTo>
                                <a:lnTo>
                                  <a:pt x="705" y="246"/>
                                </a:lnTo>
                                <a:lnTo>
                                  <a:pt x="714" y="232"/>
                                </a:lnTo>
                                <a:lnTo>
                                  <a:pt x="723" y="221"/>
                                </a:lnTo>
                                <a:lnTo>
                                  <a:pt x="727" y="209"/>
                                </a:lnTo>
                                <a:lnTo>
                                  <a:pt x="727" y="194"/>
                                </a:lnTo>
                                <a:lnTo>
                                  <a:pt x="722" y="179"/>
                                </a:lnTo>
                                <a:lnTo>
                                  <a:pt x="713" y="168"/>
                                </a:lnTo>
                                <a:lnTo>
                                  <a:pt x="709" y="160"/>
                                </a:lnTo>
                                <a:lnTo>
                                  <a:pt x="705" y="147"/>
                                </a:lnTo>
                                <a:lnTo>
                                  <a:pt x="706" y="133"/>
                                </a:lnTo>
                                <a:lnTo>
                                  <a:pt x="714" y="122"/>
                                </a:lnTo>
                                <a:lnTo>
                                  <a:pt x="719" y="114"/>
                                </a:lnTo>
                                <a:lnTo>
                                  <a:pt x="727" y="105"/>
                                </a:lnTo>
                                <a:lnTo>
                                  <a:pt x="731" y="93"/>
                                </a:lnTo>
                                <a:lnTo>
                                  <a:pt x="732" y="80"/>
                                </a:lnTo>
                                <a:lnTo>
                                  <a:pt x="730" y="72"/>
                                </a:lnTo>
                                <a:lnTo>
                                  <a:pt x="722" y="59"/>
                                </a:lnTo>
                                <a:lnTo>
                                  <a:pt x="714" y="48"/>
                                </a:lnTo>
                                <a:lnTo>
                                  <a:pt x="709" y="34"/>
                                </a:lnTo>
                                <a:lnTo>
                                  <a:pt x="709" y="0"/>
                                </a:lnTo>
                                <a:lnTo>
                                  <a:pt x="634" y="50"/>
                                </a:lnTo>
                                <a:lnTo>
                                  <a:pt x="589" y="69"/>
                                </a:lnTo>
                                <a:lnTo>
                                  <a:pt x="536" y="86"/>
                                </a:lnTo>
                                <a:lnTo>
                                  <a:pt x="475" y="105"/>
                                </a:lnTo>
                                <a:lnTo>
                                  <a:pt x="420" y="116"/>
                                </a:lnTo>
                                <a:lnTo>
                                  <a:pt x="365" y="126"/>
                                </a:lnTo>
                                <a:lnTo>
                                  <a:pt x="294" y="13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 w="9525">
                            <a:noFill/>
                            <a:rou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grpSp>
                    <p:nvGrpSpPr>
                      <p:cNvPr id="12" name="Group 26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6929" y="4535"/>
                        <a:ext cx="218" cy="436"/>
                        <a:chOff x="6929" y="4535"/>
                        <a:chExt cx="218" cy="436"/>
                      </a:xfrm>
                    </p:grpSpPr>
                    <p:sp>
                      <p:nvSpPr>
                        <p:cNvPr id="10344" name="Freeform 2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6971" y="4651"/>
                          <a:ext cx="167" cy="70"/>
                        </a:xfrm>
                        <a:custGeom>
                          <a:avLst/>
                          <a:gdLst>
                            <a:gd name="T0" fmla="*/ 167 w 167"/>
                            <a:gd name="T1" fmla="*/ 13 h 70"/>
                            <a:gd name="T2" fmla="*/ 151 w 167"/>
                            <a:gd name="T3" fmla="*/ 0 h 70"/>
                            <a:gd name="T4" fmla="*/ 100 w 167"/>
                            <a:gd name="T5" fmla="*/ 26 h 70"/>
                            <a:gd name="T6" fmla="*/ 49 w 167"/>
                            <a:gd name="T7" fmla="*/ 45 h 70"/>
                            <a:gd name="T8" fmla="*/ 0 w 167"/>
                            <a:gd name="T9" fmla="*/ 59 h 70"/>
                            <a:gd name="T10" fmla="*/ 9 w 167"/>
                            <a:gd name="T11" fmla="*/ 70 h 70"/>
                            <a:gd name="T12" fmla="*/ 43 w 167"/>
                            <a:gd name="T13" fmla="*/ 70 h 70"/>
                            <a:gd name="T14" fmla="*/ 89 w 167"/>
                            <a:gd name="T15" fmla="*/ 60 h 70"/>
                            <a:gd name="T16" fmla="*/ 130 w 167"/>
                            <a:gd name="T17" fmla="*/ 40 h 70"/>
                            <a:gd name="T18" fmla="*/ 167 w 167"/>
                            <a:gd name="T19" fmla="*/ 13 h 70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167"/>
                            <a:gd name="T31" fmla="*/ 0 h 70"/>
                            <a:gd name="T32" fmla="*/ 167 w 167"/>
                            <a:gd name="T33" fmla="*/ 70 h 70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167" h="70">
                              <a:moveTo>
                                <a:pt x="167" y="13"/>
                              </a:moveTo>
                              <a:lnTo>
                                <a:pt x="151" y="0"/>
                              </a:lnTo>
                              <a:lnTo>
                                <a:pt x="100" y="26"/>
                              </a:lnTo>
                              <a:lnTo>
                                <a:pt x="49" y="45"/>
                              </a:lnTo>
                              <a:lnTo>
                                <a:pt x="0" y="59"/>
                              </a:lnTo>
                              <a:lnTo>
                                <a:pt x="9" y="70"/>
                              </a:lnTo>
                              <a:lnTo>
                                <a:pt x="43" y="70"/>
                              </a:lnTo>
                              <a:lnTo>
                                <a:pt x="89" y="60"/>
                              </a:lnTo>
                              <a:lnTo>
                                <a:pt x="130" y="40"/>
                              </a:lnTo>
                              <a:lnTo>
                                <a:pt x="167" y="1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E0C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345" name="Freeform 2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7001" y="4763"/>
                          <a:ext cx="146" cy="78"/>
                        </a:xfrm>
                        <a:custGeom>
                          <a:avLst/>
                          <a:gdLst>
                            <a:gd name="T0" fmla="*/ 146 w 146"/>
                            <a:gd name="T1" fmla="*/ 15 h 78"/>
                            <a:gd name="T2" fmla="*/ 138 w 146"/>
                            <a:gd name="T3" fmla="*/ 0 h 78"/>
                            <a:gd name="T4" fmla="*/ 89 w 146"/>
                            <a:gd name="T5" fmla="*/ 34 h 78"/>
                            <a:gd name="T6" fmla="*/ 50 w 146"/>
                            <a:gd name="T7" fmla="*/ 51 h 78"/>
                            <a:gd name="T8" fmla="*/ 0 w 146"/>
                            <a:gd name="T9" fmla="*/ 66 h 78"/>
                            <a:gd name="T10" fmla="*/ 10 w 146"/>
                            <a:gd name="T11" fmla="*/ 78 h 78"/>
                            <a:gd name="T12" fmla="*/ 42 w 146"/>
                            <a:gd name="T13" fmla="*/ 78 h 78"/>
                            <a:gd name="T14" fmla="*/ 74 w 146"/>
                            <a:gd name="T15" fmla="*/ 69 h 78"/>
                            <a:gd name="T16" fmla="*/ 112 w 146"/>
                            <a:gd name="T17" fmla="*/ 45 h 78"/>
                            <a:gd name="T18" fmla="*/ 146 w 146"/>
                            <a:gd name="T19" fmla="*/ 15 h 78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146"/>
                            <a:gd name="T31" fmla="*/ 0 h 78"/>
                            <a:gd name="T32" fmla="*/ 146 w 146"/>
                            <a:gd name="T33" fmla="*/ 78 h 78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146" h="78">
                              <a:moveTo>
                                <a:pt x="146" y="15"/>
                              </a:moveTo>
                              <a:lnTo>
                                <a:pt x="138" y="0"/>
                              </a:lnTo>
                              <a:lnTo>
                                <a:pt x="89" y="34"/>
                              </a:lnTo>
                              <a:lnTo>
                                <a:pt x="50" y="51"/>
                              </a:lnTo>
                              <a:lnTo>
                                <a:pt x="0" y="66"/>
                              </a:lnTo>
                              <a:lnTo>
                                <a:pt x="10" y="78"/>
                              </a:lnTo>
                              <a:lnTo>
                                <a:pt x="42" y="78"/>
                              </a:lnTo>
                              <a:lnTo>
                                <a:pt x="74" y="69"/>
                              </a:lnTo>
                              <a:lnTo>
                                <a:pt x="112" y="45"/>
                              </a:lnTo>
                              <a:lnTo>
                                <a:pt x="146" y="1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E0C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346" name="Freeform 2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6992" y="4894"/>
                          <a:ext cx="149" cy="77"/>
                        </a:xfrm>
                        <a:custGeom>
                          <a:avLst/>
                          <a:gdLst>
                            <a:gd name="T0" fmla="*/ 149 w 149"/>
                            <a:gd name="T1" fmla="*/ 11 h 77"/>
                            <a:gd name="T2" fmla="*/ 138 w 149"/>
                            <a:gd name="T3" fmla="*/ 0 h 77"/>
                            <a:gd name="T4" fmla="*/ 93 w 149"/>
                            <a:gd name="T5" fmla="*/ 31 h 77"/>
                            <a:gd name="T6" fmla="*/ 49 w 149"/>
                            <a:gd name="T7" fmla="*/ 49 h 77"/>
                            <a:gd name="T8" fmla="*/ 0 w 149"/>
                            <a:gd name="T9" fmla="*/ 63 h 77"/>
                            <a:gd name="T10" fmla="*/ 9 w 149"/>
                            <a:gd name="T11" fmla="*/ 77 h 77"/>
                            <a:gd name="T12" fmla="*/ 42 w 149"/>
                            <a:gd name="T13" fmla="*/ 74 h 77"/>
                            <a:gd name="T14" fmla="*/ 81 w 149"/>
                            <a:gd name="T15" fmla="*/ 65 h 77"/>
                            <a:gd name="T16" fmla="*/ 121 w 149"/>
                            <a:gd name="T17" fmla="*/ 40 h 77"/>
                            <a:gd name="T18" fmla="*/ 149 w 149"/>
                            <a:gd name="T19" fmla="*/ 11 h 77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149"/>
                            <a:gd name="T31" fmla="*/ 0 h 77"/>
                            <a:gd name="T32" fmla="*/ 149 w 149"/>
                            <a:gd name="T33" fmla="*/ 77 h 77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149" h="77">
                              <a:moveTo>
                                <a:pt x="149" y="11"/>
                              </a:moveTo>
                              <a:lnTo>
                                <a:pt x="138" y="0"/>
                              </a:lnTo>
                              <a:lnTo>
                                <a:pt x="93" y="31"/>
                              </a:lnTo>
                              <a:lnTo>
                                <a:pt x="49" y="49"/>
                              </a:lnTo>
                              <a:lnTo>
                                <a:pt x="0" y="63"/>
                              </a:lnTo>
                              <a:lnTo>
                                <a:pt x="9" y="77"/>
                              </a:lnTo>
                              <a:lnTo>
                                <a:pt x="42" y="74"/>
                              </a:lnTo>
                              <a:lnTo>
                                <a:pt x="81" y="65"/>
                              </a:lnTo>
                              <a:lnTo>
                                <a:pt x="121" y="40"/>
                              </a:lnTo>
                              <a:lnTo>
                                <a:pt x="149" y="1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E0C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347" name="Freeform 3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6929" y="4535"/>
                          <a:ext cx="171" cy="68"/>
                        </a:xfrm>
                        <a:custGeom>
                          <a:avLst/>
                          <a:gdLst>
                            <a:gd name="T0" fmla="*/ 171 w 171"/>
                            <a:gd name="T1" fmla="*/ 13 h 68"/>
                            <a:gd name="T2" fmla="*/ 154 w 171"/>
                            <a:gd name="T3" fmla="*/ 0 h 68"/>
                            <a:gd name="T4" fmla="*/ 97 w 171"/>
                            <a:gd name="T5" fmla="*/ 26 h 68"/>
                            <a:gd name="T6" fmla="*/ 50 w 171"/>
                            <a:gd name="T7" fmla="*/ 41 h 68"/>
                            <a:gd name="T8" fmla="*/ 0 w 171"/>
                            <a:gd name="T9" fmla="*/ 55 h 68"/>
                            <a:gd name="T10" fmla="*/ 11 w 171"/>
                            <a:gd name="T11" fmla="*/ 68 h 68"/>
                            <a:gd name="T12" fmla="*/ 42 w 171"/>
                            <a:gd name="T13" fmla="*/ 66 h 68"/>
                            <a:gd name="T14" fmla="*/ 82 w 171"/>
                            <a:gd name="T15" fmla="*/ 57 h 68"/>
                            <a:gd name="T16" fmla="*/ 127 w 171"/>
                            <a:gd name="T17" fmla="*/ 40 h 68"/>
                            <a:gd name="T18" fmla="*/ 171 w 171"/>
                            <a:gd name="T19" fmla="*/ 13 h 68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171"/>
                            <a:gd name="T31" fmla="*/ 0 h 68"/>
                            <a:gd name="T32" fmla="*/ 171 w 171"/>
                            <a:gd name="T33" fmla="*/ 68 h 68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171" h="68">
                              <a:moveTo>
                                <a:pt x="171" y="13"/>
                              </a:moveTo>
                              <a:lnTo>
                                <a:pt x="154" y="0"/>
                              </a:lnTo>
                              <a:lnTo>
                                <a:pt x="97" y="26"/>
                              </a:lnTo>
                              <a:lnTo>
                                <a:pt x="50" y="41"/>
                              </a:lnTo>
                              <a:lnTo>
                                <a:pt x="0" y="55"/>
                              </a:lnTo>
                              <a:lnTo>
                                <a:pt x="11" y="68"/>
                              </a:lnTo>
                              <a:lnTo>
                                <a:pt x="42" y="66"/>
                              </a:lnTo>
                              <a:lnTo>
                                <a:pt x="82" y="57"/>
                              </a:lnTo>
                              <a:lnTo>
                                <a:pt x="127" y="40"/>
                              </a:lnTo>
                              <a:lnTo>
                                <a:pt x="171" y="1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E0C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10327" name="Freeform 3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770" y="1606"/>
                      <a:ext cx="2019" cy="2908"/>
                    </a:xfrm>
                    <a:custGeom>
                      <a:avLst/>
                      <a:gdLst>
                        <a:gd name="T0" fmla="*/ 1445 w 2019"/>
                        <a:gd name="T1" fmla="*/ 2807 h 2908"/>
                        <a:gd name="T2" fmla="*/ 1463 w 2019"/>
                        <a:gd name="T3" fmla="*/ 2784 h 2908"/>
                        <a:gd name="T4" fmla="*/ 1471 w 2019"/>
                        <a:gd name="T5" fmla="*/ 2765 h 2908"/>
                        <a:gd name="T6" fmla="*/ 1484 w 2019"/>
                        <a:gd name="T7" fmla="*/ 2698 h 2908"/>
                        <a:gd name="T8" fmla="*/ 1563 w 2019"/>
                        <a:gd name="T9" fmla="*/ 2229 h 2908"/>
                        <a:gd name="T10" fmla="*/ 1619 w 2019"/>
                        <a:gd name="T11" fmla="*/ 2062 h 2908"/>
                        <a:gd name="T12" fmla="*/ 1672 w 2019"/>
                        <a:gd name="T13" fmla="*/ 1943 h 2908"/>
                        <a:gd name="T14" fmla="*/ 1773 w 2019"/>
                        <a:gd name="T15" fmla="*/ 1766 h 2908"/>
                        <a:gd name="T16" fmla="*/ 1879 w 2019"/>
                        <a:gd name="T17" fmla="*/ 1590 h 2908"/>
                        <a:gd name="T18" fmla="*/ 1952 w 2019"/>
                        <a:gd name="T19" fmla="*/ 1429 h 2908"/>
                        <a:gd name="T20" fmla="*/ 1995 w 2019"/>
                        <a:gd name="T21" fmla="*/ 1267 h 2908"/>
                        <a:gd name="T22" fmla="*/ 2019 w 2019"/>
                        <a:gd name="T23" fmla="*/ 1062 h 2908"/>
                        <a:gd name="T24" fmla="*/ 2003 w 2019"/>
                        <a:gd name="T25" fmla="*/ 873 h 2908"/>
                        <a:gd name="T26" fmla="*/ 1960 w 2019"/>
                        <a:gd name="T27" fmla="*/ 694 h 2908"/>
                        <a:gd name="T28" fmla="*/ 1888 w 2019"/>
                        <a:gd name="T29" fmla="*/ 529 h 2908"/>
                        <a:gd name="T30" fmla="*/ 1765 w 2019"/>
                        <a:gd name="T31" fmla="*/ 354 h 2908"/>
                        <a:gd name="T32" fmla="*/ 1636 w 2019"/>
                        <a:gd name="T33" fmla="*/ 232 h 2908"/>
                        <a:gd name="T34" fmla="*/ 1471 w 2019"/>
                        <a:gd name="T35" fmla="*/ 120 h 2908"/>
                        <a:gd name="T36" fmla="*/ 1277 w 2019"/>
                        <a:gd name="T37" fmla="*/ 40 h 2908"/>
                        <a:gd name="T38" fmla="*/ 1115 w 2019"/>
                        <a:gd name="T39" fmla="*/ 6 h 2908"/>
                        <a:gd name="T40" fmla="*/ 936 w 2019"/>
                        <a:gd name="T41" fmla="*/ 0 h 2908"/>
                        <a:gd name="T42" fmla="*/ 782 w 2019"/>
                        <a:gd name="T43" fmla="*/ 28 h 2908"/>
                        <a:gd name="T44" fmla="*/ 630 w 2019"/>
                        <a:gd name="T45" fmla="*/ 78 h 2908"/>
                        <a:gd name="T46" fmla="*/ 501 w 2019"/>
                        <a:gd name="T47" fmla="*/ 145 h 2908"/>
                        <a:gd name="T48" fmla="*/ 365 w 2019"/>
                        <a:gd name="T49" fmla="*/ 242 h 2908"/>
                        <a:gd name="T50" fmla="*/ 242 w 2019"/>
                        <a:gd name="T51" fmla="*/ 360 h 2908"/>
                        <a:gd name="T52" fmla="*/ 140 w 2019"/>
                        <a:gd name="T53" fmla="*/ 495 h 2908"/>
                        <a:gd name="T54" fmla="*/ 53 w 2019"/>
                        <a:gd name="T55" fmla="*/ 685 h 2908"/>
                        <a:gd name="T56" fmla="*/ 7 w 2019"/>
                        <a:gd name="T57" fmla="*/ 879 h 2908"/>
                        <a:gd name="T58" fmla="*/ 0 w 2019"/>
                        <a:gd name="T59" fmla="*/ 1052 h 2908"/>
                        <a:gd name="T60" fmla="*/ 14 w 2019"/>
                        <a:gd name="T61" fmla="*/ 1239 h 2908"/>
                        <a:gd name="T62" fmla="*/ 62 w 2019"/>
                        <a:gd name="T63" fmla="*/ 1427 h 2908"/>
                        <a:gd name="T64" fmla="*/ 144 w 2019"/>
                        <a:gd name="T65" fmla="*/ 1602 h 2908"/>
                        <a:gd name="T66" fmla="*/ 239 w 2019"/>
                        <a:gd name="T67" fmla="*/ 1770 h 2908"/>
                        <a:gd name="T68" fmla="*/ 370 w 2019"/>
                        <a:gd name="T69" fmla="*/ 2007 h 2908"/>
                        <a:gd name="T70" fmla="*/ 429 w 2019"/>
                        <a:gd name="T71" fmla="*/ 2138 h 2908"/>
                        <a:gd name="T72" fmla="*/ 469 w 2019"/>
                        <a:gd name="T73" fmla="*/ 2292 h 2908"/>
                        <a:gd name="T74" fmla="*/ 501 w 2019"/>
                        <a:gd name="T75" fmla="*/ 2506 h 2908"/>
                        <a:gd name="T76" fmla="*/ 526 w 2019"/>
                        <a:gd name="T77" fmla="*/ 2693 h 2908"/>
                        <a:gd name="T78" fmla="*/ 543 w 2019"/>
                        <a:gd name="T79" fmla="*/ 2767 h 2908"/>
                        <a:gd name="T80" fmla="*/ 552 w 2019"/>
                        <a:gd name="T81" fmla="*/ 2784 h 2908"/>
                        <a:gd name="T82" fmla="*/ 576 w 2019"/>
                        <a:gd name="T83" fmla="*/ 2812 h 2908"/>
                        <a:gd name="T84" fmla="*/ 635 w 2019"/>
                        <a:gd name="T85" fmla="*/ 2847 h 2908"/>
                        <a:gd name="T86" fmla="*/ 703 w 2019"/>
                        <a:gd name="T87" fmla="*/ 2870 h 2908"/>
                        <a:gd name="T88" fmla="*/ 778 w 2019"/>
                        <a:gd name="T89" fmla="*/ 2889 h 2908"/>
                        <a:gd name="T90" fmla="*/ 857 w 2019"/>
                        <a:gd name="T91" fmla="*/ 2900 h 2908"/>
                        <a:gd name="T92" fmla="*/ 934 w 2019"/>
                        <a:gd name="T93" fmla="*/ 2906 h 2908"/>
                        <a:gd name="T94" fmla="*/ 1006 w 2019"/>
                        <a:gd name="T95" fmla="*/ 2908 h 2908"/>
                        <a:gd name="T96" fmla="*/ 1086 w 2019"/>
                        <a:gd name="T97" fmla="*/ 2906 h 2908"/>
                        <a:gd name="T98" fmla="*/ 1166 w 2019"/>
                        <a:gd name="T99" fmla="*/ 2900 h 2908"/>
                        <a:gd name="T100" fmla="*/ 1241 w 2019"/>
                        <a:gd name="T101" fmla="*/ 2887 h 2908"/>
                        <a:gd name="T102" fmla="*/ 1309 w 2019"/>
                        <a:gd name="T103" fmla="*/ 2871 h 2908"/>
                        <a:gd name="T104" fmla="*/ 1375 w 2019"/>
                        <a:gd name="T105" fmla="*/ 2849 h 2908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w 2019"/>
                        <a:gd name="T160" fmla="*/ 0 h 2908"/>
                        <a:gd name="T161" fmla="*/ 2019 w 2019"/>
                        <a:gd name="T162" fmla="*/ 2908 h 2908"/>
                      </a:gdLst>
                      <a:ahLst/>
                      <a:cxnLst>
                        <a:cxn ang="T106">
                          <a:pos x="T0" y="T1"/>
                        </a:cxn>
                        <a:cxn ang="T107">
                          <a:pos x="T2" y="T3"/>
                        </a:cxn>
                        <a:cxn ang="T108">
                          <a:pos x="T4" y="T5"/>
                        </a:cxn>
                        <a:cxn ang="T109">
                          <a:pos x="T6" y="T7"/>
                        </a:cxn>
                        <a:cxn ang="T110">
                          <a:pos x="T8" y="T9"/>
                        </a:cxn>
                        <a:cxn ang="T111">
                          <a:pos x="T10" y="T11"/>
                        </a:cxn>
                        <a:cxn ang="T112">
                          <a:pos x="T12" y="T13"/>
                        </a:cxn>
                        <a:cxn ang="T113">
                          <a:pos x="T14" y="T15"/>
                        </a:cxn>
                        <a:cxn ang="T114">
                          <a:pos x="T16" y="T17"/>
                        </a:cxn>
                        <a:cxn ang="T115">
                          <a:pos x="T18" y="T19"/>
                        </a:cxn>
                        <a:cxn ang="T116">
                          <a:pos x="T20" y="T21"/>
                        </a:cxn>
                        <a:cxn ang="T117">
                          <a:pos x="T22" y="T23"/>
                        </a:cxn>
                        <a:cxn ang="T118">
                          <a:pos x="T24" y="T25"/>
                        </a:cxn>
                        <a:cxn ang="T119">
                          <a:pos x="T26" y="T27"/>
                        </a:cxn>
                        <a:cxn ang="T120">
                          <a:pos x="T28" y="T29"/>
                        </a:cxn>
                        <a:cxn ang="T121">
                          <a:pos x="T30" y="T31"/>
                        </a:cxn>
                        <a:cxn ang="T122">
                          <a:pos x="T32" y="T33"/>
                        </a:cxn>
                        <a:cxn ang="T123">
                          <a:pos x="T34" y="T35"/>
                        </a:cxn>
                        <a:cxn ang="T124">
                          <a:pos x="T36" y="T37"/>
                        </a:cxn>
                        <a:cxn ang="T125">
                          <a:pos x="T38" y="T39"/>
                        </a:cxn>
                        <a:cxn ang="T126">
                          <a:pos x="T40" y="T41"/>
                        </a:cxn>
                        <a:cxn ang="T127">
                          <a:pos x="T42" y="T43"/>
                        </a:cxn>
                        <a:cxn ang="T128">
                          <a:pos x="T44" y="T45"/>
                        </a:cxn>
                        <a:cxn ang="T129">
                          <a:pos x="T46" y="T47"/>
                        </a:cxn>
                        <a:cxn ang="T130">
                          <a:pos x="T48" y="T49"/>
                        </a:cxn>
                        <a:cxn ang="T131">
                          <a:pos x="T50" y="T51"/>
                        </a:cxn>
                        <a:cxn ang="T132">
                          <a:pos x="T52" y="T53"/>
                        </a:cxn>
                        <a:cxn ang="T133">
                          <a:pos x="T54" y="T55"/>
                        </a:cxn>
                        <a:cxn ang="T134">
                          <a:pos x="T56" y="T57"/>
                        </a:cxn>
                        <a:cxn ang="T135">
                          <a:pos x="T58" y="T59"/>
                        </a:cxn>
                        <a:cxn ang="T136">
                          <a:pos x="T60" y="T61"/>
                        </a:cxn>
                        <a:cxn ang="T137">
                          <a:pos x="T62" y="T63"/>
                        </a:cxn>
                        <a:cxn ang="T138">
                          <a:pos x="T64" y="T65"/>
                        </a:cxn>
                        <a:cxn ang="T139">
                          <a:pos x="T66" y="T67"/>
                        </a:cxn>
                        <a:cxn ang="T140">
                          <a:pos x="T68" y="T69"/>
                        </a:cxn>
                        <a:cxn ang="T141">
                          <a:pos x="T70" y="T71"/>
                        </a:cxn>
                        <a:cxn ang="T142">
                          <a:pos x="T72" y="T73"/>
                        </a:cxn>
                        <a:cxn ang="T143">
                          <a:pos x="T74" y="T75"/>
                        </a:cxn>
                        <a:cxn ang="T144">
                          <a:pos x="T76" y="T77"/>
                        </a:cxn>
                        <a:cxn ang="T145">
                          <a:pos x="T78" y="T79"/>
                        </a:cxn>
                        <a:cxn ang="T146">
                          <a:pos x="T80" y="T81"/>
                        </a:cxn>
                        <a:cxn ang="T147">
                          <a:pos x="T82" y="T83"/>
                        </a:cxn>
                        <a:cxn ang="T148">
                          <a:pos x="T84" y="T85"/>
                        </a:cxn>
                        <a:cxn ang="T149">
                          <a:pos x="T86" y="T87"/>
                        </a:cxn>
                        <a:cxn ang="T150">
                          <a:pos x="T88" y="T89"/>
                        </a:cxn>
                        <a:cxn ang="T151">
                          <a:pos x="T90" y="T91"/>
                        </a:cxn>
                        <a:cxn ang="T152">
                          <a:pos x="T92" y="T93"/>
                        </a:cxn>
                        <a:cxn ang="T153">
                          <a:pos x="T94" y="T95"/>
                        </a:cxn>
                        <a:cxn ang="T154">
                          <a:pos x="T96" y="T97"/>
                        </a:cxn>
                        <a:cxn ang="T155">
                          <a:pos x="T98" y="T99"/>
                        </a:cxn>
                        <a:cxn ang="T156">
                          <a:pos x="T100" y="T101"/>
                        </a:cxn>
                        <a:cxn ang="T157">
                          <a:pos x="T102" y="T103"/>
                        </a:cxn>
                        <a:cxn ang="T158">
                          <a:pos x="T104" y="T105"/>
                        </a:cxn>
                      </a:cxnLst>
                      <a:rect l="T159" t="T160" r="T161" b="T162"/>
                      <a:pathLst>
                        <a:path w="2019" h="2908">
                          <a:moveTo>
                            <a:pt x="1415" y="2830"/>
                          </a:moveTo>
                          <a:lnTo>
                            <a:pt x="1432" y="2818"/>
                          </a:lnTo>
                          <a:lnTo>
                            <a:pt x="1445" y="2807"/>
                          </a:lnTo>
                          <a:lnTo>
                            <a:pt x="1453" y="2799"/>
                          </a:lnTo>
                          <a:lnTo>
                            <a:pt x="1458" y="2790"/>
                          </a:lnTo>
                          <a:lnTo>
                            <a:pt x="1463" y="2784"/>
                          </a:lnTo>
                          <a:lnTo>
                            <a:pt x="1466" y="2778"/>
                          </a:lnTo>
                          <a:lnTo>
                            <a:pt x="1470" y="2773"/>
                          </a:lnTo>
                          <a:lnTo>
                            <a:pt x="1471" y="2765"/>
                          </a:lnTo>
                          <a:lnTo>
                            <a:pt x="1474" y="2756"/>
                          </a:lnTo>
                          <a:lnTo>
                            <a:pt x="1475" y="2744"/>
                          </a:lnTo>
                          <a:lnTo>
                            <a:pt x="1484" y="2698"/>
                          </a:lnTo>
                          <a:lnTo>
                            <a:pt x="1543" y="2322"/>
                          </a:lnTo>
                          <a:lnTo>
                            <a:pt x="1554" y="2268"/>
                          </a:lnTo>
                          <a:lnTo>
                            <a:pt x="1563" y="2229"/>
                          </a:lnTo>
                          <a:lnTo>
                            <a:pt x="1577" y="2175"/>
                          </a:lnTo>
                          <a:lnTo>
                            <a:pt x="1598" y="2115"/>
                          </a:lnTo>
                          <a:lnTo>
                            <a:pt x="1619" y="2062"/>
                          </a:lnTo>
                          <a:lnTo>
                            <a:pt x="1638" y="2018"/>
                          </a:lnTo>
                          <a:lnTo>
                            <a:pt x="1655" y="1980"/>
                          </a:lnTo>
                          <a:lnTo>
                            <a:pt x="1672" y="1943"/>
                          </a:lnTo>
                          <a:lnTo>
                            <a:pt x="1706" y="1880"/>
                          </a:lnTo>
                          <a:lnTo>
                            <a:pt x="1740" y="1821"/>
                          </a:lnTo>
                          <a:lnTo>
                            <a:pt x="1773" y="1766"/>
                          </a:lnTo>
                          <a:lnTo>
                            <a:pt x="1799" y="1724"/>
                          </a:lnTo>
                          <a:lnTo>
                            <a:pt x="1846" y="1645"/>
                          </a:lnTo>
                          <a:lnTo>
                            <a:pt x="1879" y="1590"/>
                          </a:lnTo>
                          <a:lnTo>
                            <a:pt x="1905" y="1544"/>
                          </a:lnTo>
                          <a:lnTo>
                            <a:pt x="1927" y="1492"/>
                          </a:lnTo>
                          <a:lnTo>
                            <a:pt x="1952" y="1429"/>
                          </a:lnTo>
                          <a:lnTo>
                            <a:pt x="1969" y="1374"/>
                          </a:lnTo>
                          <a:lnTo>
                            <a:pt x="1985" y="1316"/>
                          </a:lnTo>
                          <a:lnTo>
                            <a:pt x="1995" y="1267"/>
                          </a:lnTo>
                          <a:lnTo>
                            <a:pt x="2007" y="1212"/>
                          </a:lnTo>
                          <a:lnTo>
                            <a:pt x="2015" y="1142"/>
                          </a:lnTo>
                          <a:lnTo>
                            <a:pt x="2019" y="1062"/>
                          </a:lnTo>
                          <a:lnTo>
                            <a:pt x="2019" y="987"/>
                          </a:lnTo>
                          <a:lnTo>
                            <a:pt x="2012" y="928"/>
                          </a:lnTo>
                          <a:lnTo>
                            <a:pt x="2003" y="873"/>
                          </a:lnTo>
                          <a:lnTo>
                            <a:pt x="1994" y="824"/>
                          </a:lnTo>
                          <a:lnTo>
                            <a:pt x="1978" y="759"/>
                          </a:lnTo>
                          <a:lnTo>
                            <a:pt x="1960" y="694"/>
                          </a:lnTo>
                          <a:lnTo>
                            <a:pt x="1940" y="634"/>
                          </a:lnTo>
                          <a:lnTo>
                            <a:pt x="1917" y="578"/>
                          </a:lnTo>
                          <a:lnTo>
                            <a:pt x="1888" y="529"/>
                          </a:lnTo>
                          <a:lnTo>
                            <a:pt x="1850" y="466"/>
                          </a:lnTo>
                          <a:lnTo>
                            <a:pt x="1807" y="403"/>
                          </a:lnTo>
                          <a:lnTo>
                            <a:pt x="1765" y="354"/>
                          </a:lnTo>
                          <a:lnTo>
                            <a:pt x="1727" y="312"/>
                          </a:lnTo>
                          <a:lnTo>
                            <a:pt x="1683" y="272"/>
                          </a:lnTo>
                          <a:lnTo>
                            <a:pt x="1636" y="232"/>
                          </a:lnTo>
                          <a:lnTo>
                            <a:pt x="1590" y="196"/>
                          </a:lnTo>
                          <a:lnTo>
                            <a:pt x="1535" y="159"/>
                          </a:lnTo>
                          <a:lnTo>
                            <a:pt x="1471" y="120"/>
                          </a:lnTo>
                          <a:lnTo>
                            <a:pt x="1411" y="90"/>
                          </a:lnTo>
                          <a:lnTo>
                            <a:pt x="1341" y="61"/>
                          </a:lnTo>
                          <a:lnTo>
                            <a:pt x="1277" y="40"/>
                          </a:lnTo>
                          <a:lnTo>
                            <a:pt x="1224" y="27"/>
                          </a:lnTo>
                          <a:lnTo>
                            <a:pt x="1167" y="14"/>
                          </a:lnTo>
                          <a:lnTo>
                            <a:pt x="1115" y="6"/>
                          </a:lnTo>
                          <a:lnTo>
                            <a:pt x="1053" y="0"/>
                          </a:lnTo>
                          <a:lnTo>
                            <a:pt x="997" y="0"/>
                          </a:lnTo>
                          <a:lnTo>
                            <a:pt x="936" y="0"/>
                          </a:lnTo>
                          <a:lnTo>
                            <a:pt x="885" y="6"/>
                          </a:lnTo>
                          <a:lnTo>
                            <a:pt x="826" y="19"/>
                          </a:lnTo>
                          <a:lnTo>
                            <a:pt x="782" y="28"/>
                          </a:lnTo>
                          <a:lnTo>
                            <a:pt x="727" y="44"/>
                          </a:lnTo>
                          <a:lnTo>
                            <a:pt x="676" y="59"/>
                          </a:lnTo>
                          <a:lnTo>
                            <a:pt x="630" y="78"/>
                          </a:lnTo>
                          <a:lnTo>
                            <a:pt x="586" y="97"/>
                          </a:lnTo>
                          <a:lnTo>
                            <a:pt x="541" y="121"/>
                          </a:lnTo>
                          <a:lnTo>
                            <a:pt x="501" y="145"/>
                          </a:lnTo>
                          <a:lnTo>
                            <a:pt x="456" y="175"/>
                          </a:lnTo>
                          <a:lnTo>
                            <a:pt x="408" y="209"/>
                          </a:lnTo>
                          <a:lnTo>
                            <a:pt x="365" y="242"/>
                          </a:lnTo>
                          <a:lnTo>
                            <a:pt x="326" y="277"/>
                          </a:lnTo>
                          <a:lnTo>
                            <a:pt x="284" y="316"/>
                          </a:lnTo>
                          <a:lnTo>
                            <a:pt x="242" y="360"/>
                          </a:lnTo>
                          <a:lnTo>
                            <a:pt x="206" y="402"/>
                          </a:lnTo>
                          <a:lnTo>
                            <a:pt x="175" y="441"/>
                          </a:lnTo>
                          <a:lnTo>
                            <a:pt x="140" y="495"/>
                          </a:lnTo>
                          <a:lnTo>
                            <a:pt x="106" y="554"/>
                          </a:lnTo>
                          <a:lnTo>
                            <a:pt x="75" y="620"/>
                          </a:lnTo>
                          <a:lnTo>
                            <a:pt x="53" y="685"/>
                          </a:lnTo>
                          <a:lnTo>
                            <a:pt x="34" y="752"/>
                          </a:lnTo>
                          <a:lnTo>
                            <a:pt x="17" y="818"/>
                          </a:lnTo>
                          <a:lnTo>
                            <a:pt x="7" y="879"/>
                          </a:lnTo>
                          <a:lnTo>
                            <a:pt x="0" y="940"/>
                          </a:lnTo>
                          <a:lnTo>
                            <a:pt x="0" y="999"/>
                          </a:lnTo>
                          <a:lnTo>
                            <a:pt x="0" y="1052"/>
                          </a:lnTo>
                          <a:lnTo>
                            <a:pt x="0" y="1115"/>
                          </a:lnTo>
                          <a:lnTo>
                            <a:pt x="3" y="1170"/>
                          </a:lnTo>
                          <a:lnTo>
                            <a:pt x="14" y="1239"/>
                          </a:lnTo>
                          <a:lnTo>
                            <a:pt x="24" y="1299"/>
                          </a:lnTo>
                          <a:lnTo>
                            <a:pt x="40" y="1358"/>
                          </a:lnTo>
                          <a:lnTo>
                            <a:pt x="62" y="1427"/>
                          </a:lnTo>
                          <a:lnTo>
                            <a:pt x="87" y="1488"/>
                          </a:lnTo>
                          <a:lnTo>
                            <a:pt x="113" y="1542"/>
                          </a:lnTo>
                          <a:lnTo>
                            <a:pt x="144" y="1602"/>
                          </a:lnTo>
                          <a:lnTo>
                            <a:pt x="178" y="1660"/>
                          </a:lnTo>
                          <a:lnTo>
                            <a:pt x="208" y="1715"/>
                          </a:lnTo>
                          <a:lnTo>
                            <a:pt x="239" y="1770"/>
                          </a:lnTo>
                          <a:lnTo>
                            <a:pt x="272" y="1830"/>
                          </a:lnTo>
                          <a:lnTo>
                            <a:pt x="323" y="1917"/>
                          </a:lnTo>
                          <a:lnTo>
                            <a:pt x="370" y="2007"/>
                          </a:lnTo>
                          <a:lnTo>
                            <a:pt x="398" y="2053"/>
                          </a:lnTo>
                          <a:lnTo>
                            <a:pt x="412" y="2091"/>
                          </a:lnTo>
                          <a:lnTo>
                            <a:pt x="429" y="2138"/>
                          </a:lnTo>
                          <a:lnTo>
                            <a:pt x="445" y="2192"/>
                          </a:lnTo>
                          <a:lnTo>
                            <a:pt x="458" y="2239"/>
                          </a:lnTo>
                          <a:lnTo>
                            <a:pt x="469" y="2292"/>
                          </a:lnTo>
                          <a:lnTo>
                            <a:pt x="479" y="2365"/>
                          </a:lnTo>
                          <a:lnTo>
                            <a:pt x="492" y="2444"/>
                          </a:lnTo>
                          <a:lnTo>
                            <a:pt x="501" y="2506"/>
                          </a:lnTo>
                          <a:lnTo>
                            <a:pt x="511" y="2586"/>
                          </a:lnTo>
                          <a:lnTo>
                            <a:pt x="518" y="2643"/>
                          </a:lnTo>
                          <a:lnTo>
                            <a:pt x="526" y="2693"/>
                          </a:lnTo>
                          <a:lnTo>
                            <a:pt x="537" y="2742"/>
                          </a:lnTo>
                          <a:lnTo>
                            <a:pt x="541" y="2756"/>
                          </a:lnTo>
                          <a:lnTo>
                            <a:pt x="543" y="2767"/>
                          </a:lnTo>
                          <a:lnTo>
                            <a:pt x="545" y="2773"/>
                          </a:lnTo>
                          <a:lnTo>
                            <a:pt x="546" y="2778"/>
                          </a:lnTo>
                          <a:lnTo>
                            <a:pt x="552" y="2784"/>
                          </a:lnTo>
                          <a:lnTo>
                            <a:pt x="558" y="2794"/>
                          </a:lnTo>
                          <a:lnTo>
                            <a:pt x="567" y="2803"/>
                          </a:lnTo>
                          <a:lnTo>
                            <a:pt x="576" y="2812"/>
                          </a:lnTo>
                          <a:lnTo>
                            <a:pt x="592" y="2824"/>
                          </a:lnTo>
                          <a:lnTo>
                            <a:pt x="610" y="2833"/>
                          </a:lnTo>
                          <a:lnTo>
                            <a:pt x="635" y="2847"/>
                          </a:lnTo>
                          <a:lnTo>
                            <a:pt x="657" y="2856"/>
                          </a:lnTo>
                          <a:lnTo>
                            <a:pt x="681" y="2864"/>
                          </a:lnTo>
                          <a:lnTo>
                            <a:pt x="703" y="2870"/>
                          </a:lnTo>
                          <a:lnTo>
                            <a:pt x="723" y="2875"/>
                          </a:lnTo>
                          <a:lnTo>
                            <a:pt x="753" y="2883"/>
                          </a:lnTo>
                          <a:lnTo>
                            <a:pt x="778" y="2889"/>
                          </a:lnTo>
                          <a:lnTo>
                            <a:pt x="802" y="2892"/>
                          </a:lnTo>
                          <a:lnTo>
                            <a:pt x="829" y="2896"/>
                          </a:lnTo>
                          <a:lnTo>
                            <a:pt x="857" y="2900"/>
                          </a:lnTo>
                          <a:lnTo>
                            <a:pt x="883" y="2902"/>
                          </a:lnTo>
                          <a:lnTo>
                            <a:pt x="906" y="2904"/>
                          </a:lnTo>
                          <a:lnTo>
                            <a:pt x="934" y="2906"/>
                          </a:lnTo>
                          <a:lnTo>
                            <a:pt x="959" y="2908"/>
                          </a:lnTo>
                          <a:lnTo>
                            <a:pt x="984" y="2908"/>
                          </a:lnTo>
                          <a:lnTo>
                            <a:pt x="1006" y="2908"/>
                          </a:lnTo>
                          <a:lnTo>
                            <a:pt x="1031" y="2908"/>
                          </a:lnTo>
                          <a:lnTo>
                            <a:pt x="1061" y="2908"/>
                          </a:lnTo>
                          <a:lnTo>
                            <a:pt x="1086" y="2906"/>
                          </a:lnTo>
                          <a:lnTo>
                            <a:pt x="1108" y="2906"/>
                          </a:lnTo>
                          <a:lnTo>
                            <a:pt x="1134" y="2902"/>
                          </a:lnTo>
                          <a:lnTo>
                            <a:pt x="1166" y="2900"/>
                          </a:lnTo>
                          <a:lnTo>
                            <a:pt x="1188" y="2896"/>
                          </a:lnTo>
                          <a:lnTo>
                            <a:pt x="1217" y="2892"/>
                          </a:lnTo>
                          <a:lnTo>
                            <a:pt x="1241" y="2887"/>
                          </a:lnTo>
                          <a:lnTo>
                            <a:pt x="1265" y="2883"/>
                          </a:lnTo>
                          <a:lnTo>
                            <a:pt x="1288" y="2877"/>
                          </a:lnTo>
                          <a:lnTo>
                            <a:pt x="1309" y="2871"/>
                          </a:lnTo>
                          <a:lnTo>
                            <a:pt x="1334" y="2864"/>
                          </a:lnTo>
                          <a:lnTo>
                            <a:pt x="1354" y="2856"/>
                          </a:lnTo>
                          <a:lnTo>
                            <a:pt x="1375" y="2849"/>
                          </a:lnTo>
                          <a:lnTo>
                            <a:pt x="1395" y="2839"/>
                          </a:lnTo>
                          <a:lnTo>
                            <a:pt x="1415" y="2830"/>
                          </a:lnTo>
                          <a:close/>
                        </a:path>
                      </a:pathLst>
                    </a:custGeom>
                    <a:solidFill>
                      <a:srgbClr val="E0E0E0"/>
                    </a:solidFill>
                    <a:ln w="6350">
                      <a:noFill/>
                      <a:prstDash val="solid"/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328" name="Oval 3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337" y="4185"/>
                      <a:ext cx="886" cy="296"/>
                    </a:xfrm>
                    <a:prstGeom prst="ellipse">
                      <a:avLst/>
                    </a:prstGeom>
                    <a:solidFill>
                      <a:srgbClr val="A0A0A0"/>
                    </a:solidFill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kumimoji="1" lang="zh-CN" altLang="en-US">
                        <a:latin typeface="Tahoma" pitchFamily="34" charset="0"/>
                      </a:endParaRPr>
                    </a:p>
                  </p:txBody>
                </p:sp>
                <p:sp>
                  <p:nvSpPr>
                    <p:cNvPr id="10329" name="Freeform 3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261" y="1899"/>
                      <a:ext cx="338" cy="432"/>
                    </a:xfrm>
                    <a:custGeom>
                      <a:avLst/>
                      <a:gdLst>
                        <a:gd name="T0" fmla="*/ 0 w 338"/>
                        <a:gd name="T1" fmla="*/ 0 h 432"/>
                        <a:gd name="T2" fmla="*/ 90 w 338"/>
                        <a:gd name="T3" fmla="*/ 46 h 432"/>
                        <a:gd name="T4" fmla="*/ 172 w 338"/>
                        <a:gd name="T5" fmla="*/ 97 h 432"/>
                        <a:gd name="T6" fmla="*/ 234 w 338"/>
                        <a:gd name="T7" fmla="*/ 148 h 432"/>
                        <a:gd name="T8" fmla="*/ 275 w 338"/>
                        <a:gd name="T9" fmla="*/ 203 h 432"/>
                        <a:gd name="T10" fmla="*/ 304 w 338"/>
                        <a:gd name="T11" fmla="*/ 259 h 432"/>
                        <a:gd name="T12" fmla="*/ 325 w 338"/>
                        <a:gd name="T13" fmla="*/ 308 h 432"/>
                        <a:gd name="T14" fmla="*/ 338 w 338"/>
                        <a:gd name="T15" fmla="*/ 358 h 432"/>
                        <a:gd name="T16" fmla="*/ 219 w 338"/>
                        <a:gd name="T17" fmla="*/ 432 h 432"/>
                        <a:gd name="T18" fmla="*/ 208 w 338"/>
                        <a:gd name="T19" fmla="*/ 362 h 432"/>
                        <a:gd name="T20" fmla="*/ 189 w 338"/>
                        <a:gd name="T21" fmla="*/ 287 h 432"/>
                        <a:gd name="T22" fmla="*/ 161 w 338"/>
                        <a:gd name="T23" fmla="*/ 209 h 432"/>
                        <a:gd name="T24" fmla="*/ 124 w 338"/>
                        <a:gd name="T25" fmla="*/ 144 h 432"/>
                        <a:gd name="T26" fmla="*/ 73 w 338"/>
                        <a:gd name="T27" fmla="*/ 78 h 432"/>
                        <a:gd name="T28" fmla="*/ 0 w 338"/>
                        <a:gd name="T29" fmla="*/ 0 h 432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338"/>
                        <a:gd name="T46" fmla="*/ 0 h 432"/>
                        <a:gd name="T47" fmla="*/ 338 w 338"/>
                        <a:gd name="T48" fmla="*/ 432 h 432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338" h="432">
                          <a:moveTo>
                            <a:pt x="0" y="0"/>
                          </a:moveTo>
                          <a:lnTo>
                            <a:pt x="90" y="46"/>
                          </a:lnTo>
                          <a:lnTo>
                            <a:pt x="172" y="97"/>
                          </a:lnTo>
                          <a:lnTo>
                            <a:pt x="234" y="148"/>
                          </a:lnTo>
                          <a:lnTo>
                            <a:pt x="275" y="203"/>
                          </a:lnTo>
                          <a:lnTo>
                            <a:pt x="304" y="259"/>
                          </a:lnTo>
                          <a:lnTo>
                            <a:pt x="325" y="308"/>
                          </a:lnTo>
                          <a:lnTo>
                            <a:pt x="338" y="358"/>
                          </a:lnTo>
                          <a:lnTo>
                            <a:pt x="219" y="432"/>
                          </a:lnTo>
                          <a:lnTo>
                            <a:pt x="208" y="362"/>
                          </a:lnTo>
                          <a:lnTo>
                            <a:pt x="189" y="287"/>
                          </a:lnTo>
                          <a:lnTo>
                            <a:pt x="161" y="209"/>
                          </a:lnTo>
                          <a:lnTo>
                            <a:pt x="124" y="144"/>
                          </a:lnTo>
                          <a:lnTo>
                            <a:pt x="73" y="7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13" name="Group 3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498" y="2481"/>
                      <a:ext cx="562" cy="1806"/>
                      <a:chOff x="6498" y="2481"/>
                      <a:chExt cx="562" cy="1806"/>
                    </a:xfrm>
                  </p:grpSpPr>
                  <p:sp>
                    <p:nvSpPr>
                      <p:cNvPr id="10332" name="Freeform 3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604" y="3234"/>
                        <a:ext cx="345" cy="1053"/>
                      </a:xfrm>
                      <a:custGeom>
                        <a:avLst/>
                        <a:gdLst>
                          <a:gd name="T0" fmla="*/ 0 w 345"/>
                          <a:gd name="T1" fmla="*/ 80 h 1053"/>
                          <a:gd name="T2" fmla="*/ 6 w 345"/>
                          <a:gd name="T3" fmla="*/ 252 h 1053"/>
                          <a:gd name="T4" fmla="*/ 23 w 345"/>
                          <a:gd name="T5" fmla="*/ 274 h 1053"/>
                          <a:gd name="T6" fmla="*/ 17 w 345"/>
                          <a:gd name="T7" fmla="*/ 975 h 1053"/>
                          <a:gd name="T8" fmla="*/ 40 w 345"/>
                          <a:gd name="T9" fmla="*/ 1053 h 1053"/>
                          <a:gd name="T10" fmla="*/ 98 w 345"/>
                          <a:gd name="T11" fmla="*/ 1053 h 1053"/>
                          <a:gd name="T12" fmla="*/ 146 w 345"/>
                          <a:gd name="T13" fmla="*/ 1015 h 1053"/>
                          <a:gd name="T14" fmla="*/ 201 w 345"/>
                          <a:gd name="T15" fmla="*/ 1015 h 1053"/>
                          <a:gd name="T16" fmla="*/ 245 w 345"/>
                          <a:gd name="T17" fmla="*/ 1053 h 1053"/>
                          <a:gd name="T18" fmla="*/ 307 w 345"/>
                          <a:gd name="T19" fmla="*/ 1053 h 1053"/>
                          <a:gd name="T20" fmla="*/ 328 w 345"/>
                          <a:gd name="T21" fmla="*/ 975 h 1053"/>
                          <a:gd name="T22" fmla="*/ 317 w 345"/>
                          <a:gd name="T23" fmla="*/ 274 h 1053"/>
                          <a:gd name="T24" fmla="*/ 333 w 345"/>
                          <a:gd name="T25" fmla="*/ 252 h 1053"/>
                          <a:gd name="T26" fmla="*/ 345 w 345"/>
                          <a:gd name="T27" fmla="*/ 80 h 1053"/>
                          <a:gd name="T28" fmla="*/ 269 w 345"/>
                          <a:gd name="T29" fmla="*/ 17 h 1053"/>
                          <a:gd name="T30" fmla="*/ 231 w 345"/>
                          <a:gd name="T31" fmla="*/ 17 h 1053"/>
                          <a:gd name="T32" fmla="*/ 210 w 345"/>
                          <a:gd name="T33" fmla="*/ 0 h 1053"/>
                          <a:gd name="T34" fmla="*/ 123 w 345"/>
                          <a:gd name="T35" fmla="*/ 0 h 1053"/>
                          <a:gd name="T36" fmla="*/ 104 w 345"/>
                          <a:gd name="T37" fmla="*/ 17 h 1053"/>
                          <a:gd name="T38" fmla="*/ 72 w 345"/>
                          <a:gd name="T39" fmla="*/ 17 h 1053"/>
                          <a:gd name="T40" fmla="*/ 0 w 345"/>
                          <a:gd name="T41" fmla="*/ 80 h 1053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w 345"/>
                          <a:gd name="T64" fmla="*/ 0 h 1053"/>
                          <a:gd name="T65" fmla="*/ 345 w 345"/>
                          <a:gd name="T66" fmla="*/ 1053 h 1053"/>
                        </a:gdLst>
                        <a:ahLst/>
                        <a:cxnLst>
                          <a:cxn ang="T42">
                            <a:pos x="T0" y="T1"/>
                          </a:cxn>
                          <a:cxn ang="T43">
                            <a:pos x="T2" y="T3"/>
                          </a:cxn>
                          <a:cxn ang="T44">
                            <a:pos x="T4" y="T5"/>
                          </a:cxn>
                          <a:cxn ang="T45">
                            <a:pos x="T6" y="T7"/>
                          </a:cxn>
                          <a:cxn ang="T46">
                            <a:pos x="T8" y="T9"/>
                          </a:cxn>
                          <a:cxn ang="T47">
                            <a:pos x="T10" y="T11"/>
                          </a:cxn>
                          <a:cxn ang="T48">
                            <a:pos x="T12" y="T13"/>
                          </a:cxn>
                          <a:cxn ang="T49">
                            <a:pos x="T14" y="T15"/>
                          </a:cxn>
                          <a:cxn ang="T50">
                            <a:pos x="T16" y="T17"/>
                          </a:cxn>
                          <a:cxn ang="T51">
                            <a:pos x="T18" y="T19"/>
                          </a:cxn>
                          <a:cxn ang="T52">
                            <a:pos x="T20" y="T21"/>
                          </a:cxn>
                          <a:cxn ang="T53">
                            <a:pos x="T22" y="T23"/>
                          </a:cxn>
                          <a:cxn ang="T54">
                            <a:pos x="T24" y="T25"/>
                          </a:cxn>
                          <a:cxn ang="T55">
                            <a:pos x="T26" y="T27"/>
                          </a:cxn>
                          <a:cxn ang="T56">
                            <a:pos x="T28" y="T29"/>
                          </a:cxn>
                          <a:cxn ang="T57">
                            <a:pos x="T30" y="T31"/>
                          </a:cxn>
                          <a:cxn ang="T58">
                            <a:pos x="T32" y="T33"/>
                          </a:cxn>
                          <a:cxn ang="T59">
                            <a:pos x="T34" y="T35"/>
                          </a:cxn>
                          <a:cxn ang="T60">
                            <a:pos x="T36" y="T37"/>
                          </a:cxn>
                          <a:cxn ang="T61">
                            <a:pos x="T38" y="T39"/>
                          </a:cxn>
                          <a:cxn ang="T62">
                            <a:pos x="T40" y="T41"/>
                          </a:cxn>
                        </a:cxnLst>
                        <a:rect l="T63" t="T64" r="T65" b="T66"/>
                        <a:pathLst>
                          <a:path w="345" h="1053">
                            <a:moveTo>
                              <a:pt x="0" y="80"/>
                            </a:moveTo>
                            <a:lnTo>
                              <a:pt x="6" y="252"/>
                            </a:lnTo>
                            <a:lnTo>
                              <a:pt x="23" y="274"/>
                            </a:lnTo>
                            <a:lnTo>
                              <a:pt x="17" y="975"/>
                            </a:lnTo>
                            <a:lnTo>
                              <a:pt x="40" y="1053"/>
                            </a:lnTo>
                            <a:lnTo>
                              <a:pt x="98" y="1053"/>
                            </a:lnTo>
                            <a:lnTo>
                              <a:pt x="146" y="1015"/>
                            </a:lnTo>
                            <a:lnTo>
                              <a:pt x="201" y="1015"/>
                            </a:lnTo>
                            <a:lnTo>
                              <a:pt x="245" y="1053"/>
                            </a:lnTo>
                            <a:lnTo>
                              <a:pt x="307" y="1053"/>
                            </a:lnTo>
                            <a:lnTo>
                              <a:pt x="328" y="975"/>
                            </a:lnTo>
                            <a:lnTo>
                              <a:pt x="317" y="274"/>
                            </a:lnTo>
                            <a:lnTo>
                              <a:pt x="333" y="252"/>
                            </a:lnTo>
                            <a:lnTo>
                              <a:pt x="345" y="80"/>
                            </a:lnTo>
                            <a:lnTo>
                              <a:pt x="269" y="17"/>
                            </a:lnTo>
                            <a:lnTo>
                              <a:pt x="231" y="17"/>
                            </a:lnTo>
                            <a:lnTo>
                              <a:pt x="210" y="0"/>
                            </a:lnTo>
                            <a:lnTo>
                              <a:pt x="123" y="0"/>
                            </a:lnTo>
                            <a:lnTo>
                              <a:pt x="104" y="17"/>
                            </a:lnTo>
                            <a:lnTo>
                              <a:pt x="72" y="17"/>
                            </a:lnTo>
                            <a:lnTo>
                              <a:pt x="0" y="8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333" name="Oval 3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781" y="3267"/>
                        <a:ext cx="45" cy="72"/>
                      </a:xfrm>
                      <a:prstGeom prst="ellipse">
                        <a:avLst/>
                      </a:prstGeom>
                      <a:solidFill>
                        <a:srgbClr val="E0E0E0"/>
                      </a:solidFill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kumimoji="1" lang="zh-CN" altLang="en-US">
                          <a:latin typeface="Tahoma" pitchFamily="34" charset="0"/>
                        </a:endParaRPr>
                      </a:p>
                    </p:txBody>
                  </p:sp>
                  <p:grpSp>
                    <p:nvGrpSpPr>
                      <p:cNvPr id="14" name="Group 3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6498" y="2481"/>
                        <a:ext cx="562" cy="828"/>
                        <a:chOff x="6498" y="2481"/>
                        <a:chExt cx="562" cy="828"/>
                      </a:xfrm>
                    </p:grpSpPr>
                    <p:sp>
                      <p:nvSpPr>
                        <p:cNvPr id="10340" name="Oval 38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6531" y="2481"/>
                          <a:ext cx="514" cy="28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kumimoji="1" lang="zh-CN" altLang="en-US">
                            <a:latin typeface="Tahoma" pitchFamily="34" charset="0"/>
                          </a:endParaRPr>
                        </a:p>
                      </p:txBody>
                    </p:sp>
                    <p:sp>
                      <p:nvSpPr>
                        <p:cNvPr id="10341" name="Freeform 3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6498" y="2610"/>
                          <a:ext cx="562" cy="699"/>
                        </a:xfrm>
                        <a:custGeom>
                          <a:avLst/>
                          <a:gdLst>
                            <a:gd name="T0" fmla="*/ 358 w 562"/>
                            <a:gd name="T1" fmla="*/ 699 h 699"/>
                            <a:gd name="T2" fmla="*/ 562 w 562"/>
                            <a:gd name="T3" fmla="*/ 69 h 699"/>
                            <a:gd name="T4" fmla="*/ 526 w 562"/>
                            <a:gd name="T5" fmla="*/ 56 h 699"/>
                            <a:gd name="T6" fmla="*/ 485 w 562"/>
                            <a:gd name="T7" fmla="*/ 38 h 699"/>
                            <a:gd name="T8" fmla="*/ 431 w 562"/>
                            <a:gd name="T9" fmla="*/ 24 h 699"/>
                            <a:gd name="T10" fmla="*/ 384 w 562"/>
                            <a:gd name="T11" fmla="*/ 12 h 699"/>
                            <a:gd name="T12" fmla="*/ 342 w 562"/>
                            <a:gd name="T13" fmla="*/ 4 h 699"/>
                            <a:gd name="T14" fmla="*/ 297 w 562"/>
                            <a:gd name="T15" fmla="*/ 0 h 699"/>
                            <a:gd name="T16" fmla="*/ 248 w 562"/>
                            <a:gd name="T17" fmla="*/ 3 h 699"/>
                            <a:gd name="T18" fmla="*/ 185 w 562"/>
                            <a:gd name="T19" fmla="*/ 10 h 699"/>
                            <a:gd name="T20" fmla="*/ 132 w 562"/>
                            <a:gd name="T21" fmla="*/ 24 h 699"/>
                            <a:gd name="T22" fmla="*/ 80 w 562"/>
                            <a:gd name="T23" fmla="*/ 38 h 699"/>
                            <a:gd name="T24" fmla="*/ 34 w 562"/>
                            <a:gd name="T25" fmla="*/ 58 h 699"/>
                            <a:gd name="T26" fmla="*/ 0 w 562"/>
                            <a:gd name="T27" fmla="*/ 76 h 699"/>
                            <a:gd name="T28" fmla="*/ 197 w 562"/>
                            <a:gd name="T29" fmla="*/ 699 h 699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w 562"/>
                            <a:gd name="T46" fmla="*/ 0 h 699"/>
                            <a:gd name="T47" fmla="*/ 562 w 562"/>
                            <a:gd name="T48" fmla="*/ 699 h 699"/>
                          </a:gdLst>
                          <a:ahLst/>
                          <a:cxnLst>
                            <a:cxn ang="T30">
                              <a:pos x="T0" y="T1"/>
                            </a:cxn>
                            <a:cxn ang="T31">
                              <a:pos x="T2" y="T3"/>
                            </a:cxn>
                            <a:cxn ang="T32">
                              <a:pos x="T4" y="T5"/>
                            </a:cxn>
                            <a:cxn ang="T33">
                              <a:pos x="T6" y="T7"/>
                            </a:cxn>
                            <a:cxn ang="T34">
                              <a:pos x="T8" y="T9"/>
                            </a:cxn>
                            <a:cxn ang="T35">
                              <a:pos x="T10" y="T11"/>
                            </a:cxn>
                            <a:cxn ang="T36">
                              <a:pos x="T12" y="T13"/>
                            </a:cxn>
                            <a:cxn ang="T37">
                              <a:pos x="T14" y="T15"/>
                            </a:cxn>
                            <a:cxn ang="T38">
                              <a:pos x="T16" y="T17"/>
                            </a:cxn>
                            <a:cxn ang="T39">
                              <a:pos x="T18" y="T19"/>
                            </a:cxn>
                            <a:cxn ang="T40">
                              <a:pos x="T20" y="T21"/>
                            </a:cxn>
                            <a:cxn ang="T41">
                              <a:pos x="T22" y="T23"/>
                            </a:cxn>
                            <a:cxn ang="T42">
                              <a:pos x="T24" y="T25"/>
                            </a:cxn>
                            <a:cxn ang="T43">
                              <a:pos x="T26" y="T27"/>
                            </a:cxn>
                            <a:cxn ang="T44">
                              <a:pos x="T28" y="T29"/>
                            </a:cxn>
                          </a:cxnLst>
                          <a:rect l="T45" t="T46" r="T47" b="T48"/>
                          <a:pathLst>
                            <a:path w="562" h="699">
                              <a:moveTo>
                                <a:pt x="358" y="699"/>
                              </a:moveTo>
                              <a:lnTo>
                                <a:pt x="562" y="69"/>
                              </a:lnTo>
                              <a:lnTo>
                                <a:pt x="526" y="56"/>
                              </a:lnTo>
                              <a:lnTo>
                                <a:pt x="485" y="38"/>
                              </a:lnTo>
                              <a:lnTo>
                                <a:pt x="431" y="24"/>
                              </a:lnTo>
                              <a:lnTo>
                                <a:pt x="384" y="12"/>
                              </a:lnTo>
                              <a:lnTo>
                                <a:pt x="342" y="4"/>
                              </a:lnTo>
                              <a:lnTo>
                                <a:pt x="297" y="0"/>
                              </a:lnTo>
                              <a:lnTo>
                                <a:pt x="248" y="3"/>
                              </a:lnTo>
                              <a:lnTo>
                                <a:pt x="185" y="10"/>
                              </a:lnTo>
                              <a:lnTo>
                                <a:pt x="132" y="24"/>
                              </a:lnTo>
                              <a:lnTo>
                                <a:pt x="80" y="38"/>
                              </a:lnTo>
                              <a:lnTo>
                                <a:pt x="34" y="58"/>
                              </a:lnTo>
                              <a:lnTo>
                                <a:pt x="0" y="76"/>
                              </a:lnTo>
                              <a:lnTo>
                                <a:pt x="197" y="699"/>
                              </a:lnTo>
                            </a:path>
                          </a:pathLst>
                        </a:custGeom>
                        <a:noFill/>
                        <a:ln w="6350">
                          <a:noFill/>
                          <a:prstDash val="solid"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5" name="Group 40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6676" y="3385"/>
                        <a:ext cx="193" cy="804"/>
                        <a:chOff x="6676" y="3385"/>
                        <a:chExt cx="193" cy="804"/>
                      </a:xfrm>
                    </p:grpSpPr>
                    <p:sp>
                      <p:nvSpPr>
                        <p:cNvPr id="10336" name="Line 41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6708" y="3406"/>
                          <a:ext cx="1" cy="783"/>
                        </a:xfrm>
                        <a:prstGeom prst="line">
                          <a:avLst/>
                        </a:prstGeom>
                        <a:noFill/>
                        <a:ln w="6350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337" name="Line 4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6836" y="3406"/>
                          <a:ext cx="4" cy="779"/>
                        </a:xfrm>
                        <a:prstGeom prst="line">
                          <a:avLst/>
                        </a:prstGeom>
                        <a:noFill/>
                        <a:ln w="6350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338" name="Line 4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6866" y="3385"/>
                          <a:ext cx="3" cy="780"/>
                        </a:xfrm>
                        <a:prstGeom prst="line">
                          <a:avLst/>
                        </a:prstGeom>
                        <a:noFill/>
                        <a:ln w="6350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339" name="Line 4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6676" y="3385"/>
                          <a:ext cx="2" cy="780"/>
                        </a:xfrm>
                        <a:prstGeom prst="line">
                          <a:avLst/>
                        </a:prstGeom>
                        <a:noFill/>
                        <a:ln w="6350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10331" name="Freeform 4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740" y="3766"/>
                      <a:ext cx="546" cy="681"/>
                    </a:xfrm>
                    <a:custGeom>
                      <a:avLst/>
                      <a:gdLst>
                        <a:gd name="T0" fmla="*/ 546 w 546"/>
                        <a:gd name="T1" fmla="*/ 0 h 681"/>
                        <a:gd name="T2" fmla="*/ 523 w 546"/>
                        <a:gd name="T3" fmla="*/ 20 h 681"/>
                        <a:gd name="T4" fmla="*/ 432 w 546"/>
                        <a:gd name="T5" fmla="*/ 441 h 681"/>
                        <a:gd name="T6" fmla="*/ 415 w 546"/>
                        <a:gd name="T7" fmla="*/ 483 h 681"/>
                        <a:gd name="T8" fmla="*/ 388 w 546"/>
                        <a:gd name="T9" fmla="*/ 518 h 681"/>
                        <a:gd name="T10" fmla="*/ 347 w 546"/>
                        <a:gd name="T11" fmla="*/ 550 h 681"/>
                        <a:gd name="T12" fmla="*/ 307 w 546"/>
                        <a:gd name="T13" fmla="*/ 575 h 681"/>
                        <a:gd name="T14" fmla="*/ 262 w 546"/>
                        <a:gd name="T15" fmla="*/ 598 h 681"/>
                        <a:gd name="T16" fmla="*/ 215 w 546"/>
                        <a:gd name="T17" fmla="*/ 618 h 681"/>
                        <a:gd name="T18" fmla="*/ 163 w 546"/>
                        <a:gd name="T19" fmla="*/ 637 h 681"/>
                        <a:gd name="T20" fmla="*/ 119 w 546"/>
                        <a:gd name="T21" fmla="*/ 647 h 681"/>
                        <a:gd name="T22" fmla="*/ 65 w 546"/>
                        <a:gd name="T23" fmla="*/ 656 h 681"/>
                        <a:gd name="T24" fmla="*/ 0 w 546"/>
                        <a:gd name="T25" fmla="*/ 652 h 681"/>
                        <a:gd name="T26" fmla="*/ 10 w 546"/>
                        <a:gd name="T27" fmla="*/ 677 h 681"/>
                        <a:gd name="T28" fmla="*/ 55 w 546"/>
                        <a:gd name="T29" fmla="*/ 681 h 681"/>
                        <a:gd name="T30" fmla="*/ 86 w 546"/>
                        <a:gd name="T31" fmla="*/ 681 h 681"/>
                        <a:gd name="T32" fmla="*/ 134 w 546"/>
                        <a:gd name="T33" fmla="*/ 677 h 681"/>
                        <a:gd name="T34" fmla="*/ 173 w 546"/>
                        <a:gd name="T35" fmla="*/ 674 h 681"/>
                        <a:gd name="T36" fmla="*/ 227 w 546"/>
                        <a:gd name="T37" fmla="*/ 665 h 681"/>
                        <a:gd name="T38" fmla="*/ 269 w 546"/>
                        <a:gd name="T39" fmla="*/ 657 h 681"/>
                        <a:gd name="T40" fmla="*/ 316 w 546"/>
                        <a:gd name="T41" fmla="*/ 643 h 681"/>
                        <a:gd name="T42" fmla="*/ 343 w 546"/>
                        <a:gd name="T43" fmla="*/ 635 h 681"/>
                        <a:gd name="T44" fmla="*/ 384 w 546"/>
                        <a:gd name="T45" fmla="*/ 618 h 681"/>
                        <a:gd name="T46" fmla="*/ 427 w 546"/>
                        <a:gd name="T47" fmla="*/ 590 h 681"/>
                        <a:gd name="T48" fmla="*/ 440 w 546"/>
                        <a:gd name="T49" fmla="*/ 575 h 681"/>
                        <a:gd name="T50" fmla="*/ 452 w 546"/>
                        <a:gd name="T51" fmla="*/ 554 h 681"/>
                        <a:gd name="T52" fmla="*/ 462 w 546"/>
                        <a:gd name="T53" fmla="*/ 512 h 681"/>
                        <a:gd name="T54" fmla="*/ 471 w 546"/>
                        <a:gd name="T55" fmla="*/ 470 h 681"/>
                        <a:gd name="T56" fmla="*/ 546 w 546"/>
                        <a:gd name="T57" fmla="*/ 0 h 681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46"/>
                        <a:gd name="T88" fmla="*/ 0 h 681"/>
                        <a:gd name="T89" fmla="*/ 546 w 546"/>
                        <a:gd name="T90" fmla="*/ 681 h 681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46" h="681">
                          <a:moveTo>
                            <a:pt x="546" y="0"/>
                          </a:moveTo>
                          <a:lnTo>
                            <a:pt x="523" y="20"/>
                          </a:lnTo>
                          <a:lnTo>
                            <a:pt x="432" y="441"/>
                          </a:lnTo>
                          <a:lnTo>
                            <a:pt x="415" y="483"/>
                          </a:lnTo>
                          <a:lnTo>
                            <a:pt x="388" y="518"/>
                          </a:lnTo>
                          <a:lnTo>
                            <a:pt x="347" y="550"/>
                          </a:lnTo>
                          <a:lnTo>
                            <a:pt x="307" y="575"/>
                          </a:lnTo>
                          <a:lnTo>
                            <a:pt x="262" y="598"/>
                          </a:lnTo>
                          <a:lnTo>
                            <a:pt x="215" y="618"/>
                          </a:lnTo>
                          <a:lnTo>
                            <a:pt x="163" y="637"/>
                          </a:lnTo>
                          <a:lnTo>
                            <a:pt x="119" y="647"/>
                          </a:lnTo>
                          <a:lnTo>
                            <a:pt x="65" y="656"/>
                          </a:lnTo>
                          <a:lnTo>
                            <a:pt x="0" y="652"/>
                          </a:lnTo>
                          <a:lnTo>
                            <a:pt x="10" y="677"/>
                          </a:lnTo>
                          <a:lnTo>
                            <a:pt x="55" y="681"/>
                          </a:lnTo>
                          <a:lnTo>
                            <a:pt x="86" y="681"/>
                          </a:lnTo>
                          <a:lnTo>
                            <a:pt x="134" y="677"/>
                          </a:lnTo>
                          <a:lnTo>
                            <a:pt x="173" y="674"/>
                          </a:lnTo>
                          <a:lnTo>
                            <a:pt x="227" y="665"/>
                          </a:lnTo>
                          <a:lnTo>
                            <a:pt x="269" y="657"/>
                          </a:lnTo>
                          <a:lnTo>
                            <a:pt x="316" y="643"/>
                          </a:lnTo>
                          <a:lnTo>
                            <a:pt x="343" y="635"/>
                          </a:lnTo>
                          <a:lnTo>
                            <a:pt x="384" y="618"/>
                          </a:lnTo>
                          <a:lnTo>
                            <a:pt x="427" y="590"/>
                          </a:lnTo>
                          <a:lnTo>
                            <a:pt x="440" y="575"/>
                          </a:lnTo>
                          <a:lnTo>
                            <a:pt x="452" y="554"/>
                          </a:lnTo>
                          <a:lnTo>
                            <a:pt x="462" y="512"/>
                          </a:lnTo>
                          <a:lnTo>
                            <a:pt x="471" y="470"/>
                          </a:lnTo>
                          <a:lnTo>
                            <a:pt x="546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0325" name="Rectangle 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95" y="6585"/>
                    <a:ext cx="540" cy="31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808080"/>
                      </a:gs>
                      <a:gs pos="50000">
                        <a:srgbClr val="C0C0C0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endParaRPr kumimoji="1" lang="zh-CN" altLang="en-US">
                      <a:latin typeface="Tahoma" pitchFamily="34" charset="0"/>
                    </a:endParaRPr>
                  </a:p>
                </p:txBody>
              </p:sp>
            </p:grpSp>
          </p:grpSp>
          <p:grpSp>
            <p:nvGrpSpPr>
              <p:cNvPr id="16" name="xjhsy3"/>
              <p:cNvGrpSpPr>
                <a:grpSpLocks noChangeAspect="1"/>
              </p:cNvGrpSpPr>
              <p:nvPr/>
            </p:nvGrpSpPr>
            <p:grpSpPr bwMode="auto">
              <a:xfrm>
                <a:off x="576" y="1248"/>
                <a:ext cx="1200" cy="370"/>
                <a:chOff x="3844" y="3868"/>
                <a:chExt cx="3712" cy="1144"/>
              </a:xfrm>
            </p:grpSpPr>
            <p:grpSp>
              <p:nvGrpSpPr>
                <p:cNvPr id="17" name="Group 48"/>
                <p:cNvGrpSpPr>
                  <a:grpSpLocks noChangeAspect="1"/>
                </p:cNvGrpSpPr>
                <p:nvPr/>
              </p:nvGrpSpPr>
              <p:grpSpPr bwMode="auto">
                <a:xfrm>
                  <a:off x="3844" y="4435"/>
                  <a:ext cx="3712" cy="577"/>
                  <a:chOff x="3920" y="4213"/>
                  <a:chExt cx="2493" cy="577"/>
                </a:xfrm>
              </p:grpSpPr>
              <p:sp>
                <p:nvSpPr>
                  <p:cNvPr id="10319" name="Freeform 49" descr="栎木"/>
                  <p:cNvSpPr>
                    <a:spLocks noChangeAspect="1"/>
                  </p:cNvSpPr>
                  <p:nvPr/>
                </p:nvSpPr>
                <p:spPr bwMode="auto">
                  <a:xfrm flipV="1">
                    <a:off x="3920" y="4677"/>
                    <a:ext cx="2493" cy="113"/>
                  </a:xfrm>
                  <a:custGeom>
                    <a:avLst/>
                    <a:gdLst>
                      <a:gd name="T0" fmla="*/ 0 w 400"/>
                      <a:gd name="T1" fmla="*/ 0 h 400"/>
                      <a:gd name="T2" fmla="*/ 2493 w 400"/>
                      <a:gd name="T3" fmla="*/ 0 h 400"/>
                      <a:gd name="T4" fmla="*/ 2493 w 400"/>
                      <a:gd name="T5" fmla="*/ 113 h 400"/>
                      <a:gd name="T6" fmla="*/ 0 w 400"/>
                      <a:gd name="T7" fmla="*/ 113 h 400"/>
                      <a:gd name="T8" fmla="*/ 0 w 400"/>
                      <a:gd name="T9" fmla="*/ 0 h 4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00"/>
                      <a:gd name="T16" fmla="*/ 0 h 400"/>
                      <a:gd name="T17" fmla="*/ 400 w 400"/>
                      <a:gd name="T18" fmla="*/ 400 h 4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00" h="400">
                        <a:moveTo>
                          <a:pt x="0" y="0"/>
                        </a:moveTo>
                        <a:lnTo>
                          <a:pt x="400" y="0"/>
                        </a:lnTo>
                        <a:lnTo>
                          <a:pt x="400" y="400"/>
                        </a:lnTo>
                        <a:lnTo>
                          <a:pt x="0" y="40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blipFill dpi="0" rotWithShape="0">
                    <a:blip r:embed="rId2" cstate="print"/>
                    <a:srcRect/>
                    <a:tile tx="0" ty="0" sx="100000" sy="100000" flip="none" algn="tl"/>
                  </a:blipFill>
                  <a:ln w="9525">
                    <a:rou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CC99"/>
                    </a:extrusionClr>
                  </a:sp3d>
                </p:spPr>
                <p:txBody>
                  <a:bodyPr>
                    <a:flatTx/>
                  </a:bodyPr>
                  <a:lstStyle/>
                  <a:p>
                    <a:endParaRPr lang="zh-CN" altLang="en-US"/>
                  </a:p>
                </p:txBody>
              </p:sp>
              <p:sp>
                <p:nvSpPr>
                  <p:cNvPr id="10320" name="AutoShape 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120" y="4217"/>
                    <a:ext cx="213" cy="369"/>
                  </a:xfrm>
                  <a:prstGeom prst="flowChartMagneticDisk">
                    <a:avLst/>
                  </a:prstGeom>
                  <a:solidFill>
                    <a:srgbClr val="969696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kumimoji="1" lang="zh-CN" altLang="en-US">
                      <a:latin typeface="Tahoma" pitchFamily="34" charset="0"/>
                    </a:endParaRPr>
                  </a:p>
                </p:txBody>
              </p:sp>
              <p:sp>
                <p:nvSpPr>
                  <p:cNvPr id="10321" name="AutoShape 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40" y="4213"/>
                    <a:ext cx="213" cy="369"/>
                  </a:xfrm>
                  <a:prstGeom prst="flowChartMagneticDisk">
                    <a:avLst/>
                  </a:prstGeom>
                  <a:solidFill>
                    <a:srgbClr val="969696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kumimoji="1" lang="zh-CN" altLang="en-US">
                      <a:latin typeface="Tahoma" pitchFamily="34" charset="0"/>
                    </a:endParaRPr>
                  </a:p>
                </p:txBody>
              </p:sp>
            </p:grpSp>
            <p:grpSp>
              <p:nvGrpSpPr>
                <p:cNvPr id="18" name="Group 52"/>
                <p:cNvGrpSpPr>
                  <a:grpSpLocks noChangeAspect="1"/>
                </p:cNvGrpSpPr>
                <p:nvPr/>
              </p:nvGrpSpPr>
              <p:grpSpPr bwMode="auto">
                <a:xfrm>
                  <a:off x="5514" y="3868"/>
                  <a:ext cx="540" cy="936"/>
                  <a:chOff x="5695" y="5964"/>
                  <a:chExt cx="540" cy="936"/>
                </a:xfrm>
              </p:grpSpPr>
              <p:grpSp>
                <p:nvGrpSpPr>
                  <p:cNvPr id="19" name="Group 5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772" y="5964"/>
                    <a:ext cx="403" cy="733"/>
                    <a:chOff x="5770" y="1606"/>
                    <a:chExt cx="2019" cy="3673"/>
                  </a:xfrm>
                </p:grpSpPr>
                <p:grpSp>
                  <p:nvGrpSpPr>
                    <p:cNvPr id="20" name="Group 5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320" y="4418"/>
                      <a:ext cx="913" cy="861"/>
                      <a:chOff x="6320" y="4418"/>
                      <a:chExt cx="913" cy="861"/>
                    </a:xfrm>
                  </p:grpSpPr>
                  <p:grpSp>
                    <p:nvGrpSpPr>
                      <p:cNvPr id="21" name="Group 55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6320" y="4418"/>
                        <a:ext cx="913" cy="861"/>
                        <a:chOff x="6320" y="4418"/>
                        <a:chExt cx="913" cy="861"/>
                      </a:xfrm>
                    </p:grpSpPr>
                    <p:grpSp>
                      <p:nvGrpSpPr>
                        <p:cNvPr id="22" name="Group 56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6549" y="5081"/>
                          <a:ext cx="498" cy="198"/>
                          <a:chOff x="6549" y="5081"/>
                          <a:chExt cx="498" cy="198"/>
                        </a:xfrm>
                      </p:grpSpPr>
                      <p:sp>
                        <p:nvSpPr>
                          <p:cNvPr id="10317" name="Freeform 57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6549" y="5081"/>
                            <a:ext cx="498" cy="198"/>
                          </a:xfrm>
                          <a:custGeom>
                            <a:avLst/>
                            <a:gdLst>
                              <a:gd name="T0" fmla="*/ 0 w 498"/>
                              <a:gd name="T1" fmla="*/ 0 h 198"/>
                              <a:gd name="T2" fmla="*/ 101 w 498"/>
                              <a:gd name="T3" fmla="*/ 157 h 198"/>
                              <a:gd name="T4" fmla="*/ 110 w 498"/>
                              <a:gd name="T5" fmla="*/ 167 h 198"/>
                              <a:gd name="T6" fmla="*/ 121 w 498"/>
                              <a:gd name="T7" fmla="*/ 173 h 198"/>
                              <a:gd name="T8" fmla="*/ 136 w 498"/>
                              <a:gd name="T9" fmla="*/ 178 h 198"/>
                              <a:gd name="T10" fmla="*/ 153 w 498"/>
                              <a:gd name="T11" fmla="*/ 186 h 198"/>
                              <a:gd name="T12" fmla="*/ 174 w 498"/>
                              <a:gd name="T13" fmla="*/ 190 h 198"/>
                              <a:gd name="T14" fmla="*/ 188 w 498"/>
                              <a:gd name="T15" fmla="*/ 191 h 198"/>
                              <a:gd name="T16" fmla="*/ 205 w 498"/>
                              <a:gd name="T17" fmla="*/ 194 h 198"/>
                              <a:gd name="T18" fmla="*/ 222 w 498"/>
                              <a:gd name="T19" fmla="*/ 195 h 198"/>
                              <a:gd name="T20" fmla="*/ 243 w 498"/>
                              <a:gd name="T21" fmla="*/ 198 h 198"/>
                              <a:gd name="T22" fmla="*/ 257 w 498"/>
                              <a:gd name="T23" fmla="*/ 198 h 198"/>
                              <a:gd name="T24" fmla="*/ 278 w 498"/>
                              <a:gd name="T25" fmla="*/ 195 h 198"/>
                              <a:gd name="T26" fmla="*/ 295 w 498"/>
                              <a:gd name="T27" fmla="*/ 194 h 198"/>
                              <a:gd name="T28" fmla="*/ 315 w 498"/>
                              <a:gd name="T29" fmla="*/ 191 h 198"/>
                              <a:gd name="T30" fmla="*/ 332 w 498"/>
                              <a:gd name="T31" fmla="*/ 190 h 198"/>
                              <a:gd name="T32" fmla="*/ 349 w 498"/>
                              <a:gd name="T33" fmla="*/ 185 h 198"/>
                              <a:gd name="T34" fmla="*/ 366 w 498"/>
                              <a:gd name="T35" fmla="*/ 181 h 198"/>
                              <a:gd name="T36" fmla="*/ 380 w 498"/>
                              <a:gd name="T37" fmla="*/ 173 h 198"/>
                              <a:gd name="T38" fmla="*/ 392 w 498"/>
                              <a:gd name="T39" fmla="*/ 165 h 198"/>
                              <a:gd name="T40" fmla="*/ 397 w 498"/>
                              <a:gd name="T41" fmla="*/ 160 h 198"/>
                              <a:gd name="T42" fmla="*/ 405 w 498"/>
                              <a:gd name="T43" fmla="*/ 152 h 198"/>
                              <a:gd name="T44" fmla="*/ 498 w 498"/>
                              <a:gd name="T45" fmla="*/ 0 h 198"/>
                              <a:gd name="T46" fmla="*/ 0 w 498"/>
                              <a:gd name="T47" fmla="*/ 0 h 198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w 498"/>
                              <a:gd name="T73" fmla="*/ 0 h 198"/>
                              <a:gd name="T74" fmla="*/ 498 w 498"/>
                              <a:gd name="T75" fmla="*/ 198 h 198"/>
                            </a:gdLst>
                            <a:ahLst/>
                            <a:cxnLst>
                              <a:cxn ang="T48">
                                <a:pos x="T0" y="T1"/>
                              </a:cxn>
                              <a:cxn ang="T49">
                                <a:pos x="T2" y="T3"/>
                              </a:cxn>
                              <a:cxn ang="T50">
                                <a:pos x="T4" y="T5"/>
                              </a:cxn>
                              <a:cxn ang="T51">
                                <a:pos x="T6" y="T7"/>
                              </a:cxn>
                              <a:cxn ang="T52">
                                <a:pos x="T8" y="T9"/>
                              </a:cxn>
                              <a:cxn ang="T53">
                                <a:pos x="T10" y="T11"/>
                              </a:cxn>
                              <a:cxn ang="T54">
                                <a:pos x="T12" y="T13"/>
                              </a:cxn>
                              <a:cxn ang="T55">
                                <a:pos x="T14" y="T15"/>
                              </a:cxn>
                              <a:cxn ang="T56">
                                <a:pos x="T16" y="T17"/>
                              </a:cxn>
                              <a:cxn ang="T57">
                                <a:pos x="T18" y="T19"/>
                              </a:cxn>
                              <a:cxn ang="T58">
                                <a:pos x="T20" y="T21"/>
                              </a:cxn>
                              <a:cxn ang="T59">
                                <a:pos x="T22" y="T23"/>
                              </a:cxn>
                              <a:cxn ang="T60">
                                <a:pos x="T24" y="T25"/>
                              </a:cxn>
                              <a:cxn ang="T61">
                                <a:pos x="T26" y="T27"/>
                              </a:cxn>
                              <a:cxn ang="T62">
                                <a:pos x="T28" y="T29"/>
                              </a:cxn>
                              <a:cxn ang="T63">
                                <a:pos x="T30" y="T31"/>
                              </a:cxn>
                              <a:cxn ang="T64">
                                <a:pos x="T32" y="T33"/>
                              </a:cxn>
                              <a:cxn ang="T65">
                                <a:pos x="T34" y="T35"/>
                              </a:cxn>
                              <a:cxn ang="T66">
                                <a:pos x="T36" y="T37"/>
                              </a:cxn>
                              <a:cxn ang="T67">
                                <a:pos x="T38" y="T39"/>
                              </a:cxn>
                              <a:cxn ang="T68">
                                <a:pos x="T40" y="T41"/>
                              </a:cxn>
                              <a:cxn ang="T69">
                                <a:pos x="T42" y="T43"/>
                              </a:cxn>
                              <a:cxn ang="T70">
                                <a:pos x="T44" y="T45"/>
                              </a:cxn>
                              <a:cxn ang="T71">
                                <a:pos x="T46" y="T47"/>
                              </a:cxn>
                            </a:cxnLst>
                            <a:rect l="T72" t="T73" r="T74" b="T75"/>
                            <a:pathLst>
                              <a:path w="498" h="198">
                                <a:moveTo>
                                  <a:pt x="0" y="0"/>
                                </a:moveTo>
                                <a:lnTo>
                                  <a:pt x="101" y="157"/>
                                </a:lnTo>
                                <a:lnTo>
                                  <a:pt x="110" y="167"/>
                                </a:lnTo>
                                <a:lnTo>
                                  <a:pt x="121" y="173"/>
                                </a:lnTo>
                                <a:lnTo>
                                  <a:pt x="136" y="178"/>
                                </a:lnTo>
                                <a:lnTo>
                                  <a:pt x="153" y="186"/>
                                </a:lnTo>
                                <a:lnTo>
                                  <a:pt x="174" y="190"/>
                                </a:lnTo>
                                <a:lnTo>
                                  <a:pt x="188" y="191"/>
                                </a:lnTo>
                                <a:lnTo>
                                  <a:pt x="205" y="194"/>
                                </a:lnTo>
                                <a:lnTo>
                                  <a:pt x="222" y="195"/>
                                </a:lnTo>
                                <a:lnTo>
                                  <a:pt x="243" y="198"/>
                                </a:lnTo>
                                <a:lnTo>
                                  <a:pt x="257" y="198"/>
                                </a:lnTo>
                                <a:lnTo>
                                  <a:pt x="278" y="195"/>
                                </a:lnTo>
                                <a:lnTo>
                                  <a:pt x="295" y="194"/>
                                </a:lnTo>
                                <a:lnTo>
                                  <a:pt x="315" y="191"/>
                                </a:lnTo>
                                <a:lnTo>
                                  <a:pt x="332" y="190"/>
                                </a:lnTo>
                                <a:lnTo>
                                  <a:pt x="349" y="185"/>
                                </a:lnTo>
                                <a:lnTo>
                                  <a:pt x="366" y="181"/>
                                </a:lnTo>
                                <a:lnTo>
                                  <a:pt x="380" y="173"/>
                                </a:lnTo>
                                <a:lnTo>
                                  <a:pt x="392" y="165"/>
                                </a:lnTo>
                                <a:lnTo>
                                  <a:pt x="397" y="160"/>
                                </a:lnTo>
                                <a:lnTo>
                                  <a:pt x="405" y="152"/>
                                </a:lnTo>
                                <a:lnTo>
                                  <a:pt x="498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 w="9525">
                            <a:noFill/>
                            <a:rou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0318" name="Freeform 58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6627" y="5081"/>
                            <a:ext cx="222" cy="198"/>
                          </a:xfrm>
                          <a:custGeom>
                            <a:avLst/>
                            <a:gdLst>
                              <a:gd name="T0" fmla="*/ 0 w 222"/>
                              <a:gd name="T1" fmla="*/ 0 h 198"/>
                              <a:gd name="T2" fmla="*/ 62 w 222"/>
                              <a:gd name="T3" fmla="*/ 178 h 198"/>
                              <a:gd name="T4" fmla="*/ 75 w 222"/>
                              <a:gd name="T5" fmla="*/ 186 h 198"/>
                              <a:gd name="T6" fmla="*/ 96 w 222"/>
                              <a:gd name="T7" fmla="*/ 190 h 198"/>
                              <a:gd name="T8" fmla="*/ 110 w 222"/>
                              <a:gd name="T9" fmla="*/ 191 h 198"/>
                              <a:gd name="T10" fmla="*/ 127 w 222"/>
                              <a:gd name="T11" fmla="*/ 194 h 198"/>
                              <a:gd name="T12" fmla="*/ 144 w 222"/>
                              <a:gd name="T13" fmla="*/ 195 h 198"/>
                              <a:gd name="T14" fmla="*/ 165 w 222"/>
                              <a:gd name="T15" fmla="*/ 198 h 198"/>
                              <a:gd name="T16" fmla="*/ 179 w 222"/>
                              <a:gd name="T17" fmla="*/ 198 h 198"/>
                              <a:gd name="T18" fmla="*/ 200 w 222"/>
                              <a:gd name="T19" fmla="*/ 195 h 198"/>
                              <a:gd name="T20" fmla="*/ 222 w 222"/>
                              <a:gd name="T21" fmla="*/ 0 h 198"/>
                              <a:gd name="T22" fmla="*/ 0 w 222"/>
                              <a:gd name="T23" fmla="*/ 0 h 198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w 222"/>
                              <a:gd name="T37" fmla="*/ 0 h 198"/>
                              <a:gd name="T38" fmla="*/ 222 w 222"/>
                              <a:gd name="T39" fmla="*/ 198 h 198"/>
                            </a:gdLst>
                            <a:ahLst/>
                            <a:cxnLst>
                              <a:cxn ang="T24">
                                <a:pos x="T0" y="T1"/>
                              </a:cxn>
                              <a:cxn ang="T25">
                                <a:pos x="T2" y="T3"/>
                              </a:cxn>
                              <a:cxn ang="T26">
                                <a:pos x="T4" y="T5"/>
                              </a:cxn>
                              <a:cxn ang="T27">
                                <a:pos x="T6" y="T7"/>
                              </a:cxn>
                              <a:cxn ang="T28">
                                <a:pos x="T8" y="T9"/>
                              </a:cxn>
                              <a:cxn ang="T29">
                                <a:pos x="T10" y="T11"/>
                              </a:cxn>
                              <a:cxn ang="T30">
                                <a:pos x="T12" y="T13"/>
                              </a:cxn>
                              <a:cxn ang="T31">
                                <a:pos x="T14" y="T15"/>
                              </a:cxn>
                              <a:cxn ang="T32">
                                <a:pos x="T16" y="T17"/>
                              </a:cxn>
                              <a:cxn ang="T33">
                                <a:pos x="T18" y="T19"/>
                              </a:cxn>
                              <a:cxn ang="T34">
                                <a:pos x="T20" y="T21"/>
                              </a:cxn>
                              <a:cxn ang="T35">
                                <a:pos x="T22" y="T23"/>
                              </a:cxn>
                            </a:cxnLst>
                            <a:rect l="T36" t="T37" r="T38" b="T39"/>
                            <a:pathLst>
                              <a:path w="222" h="198">
                                <a:moveTo>
                                  <a:pt x="0" y="0"/>
                                </a:moveTo>
                                <a:lnTo>
                                  <a:pt x="62" y="178"/>
                                </a:lnTo>
                                <a:lnTo>
                                  <a:pt x="75" y="186"/>
                                </a:lnTo>
                                <a:lnTo>
                                  <a:pt x="96" y="190"/>
                                </a:lnTo>
                                <a:lnTo>
                                  <a:pt x="110" y="191"/>
                                </a:lnTo>
                                <a:lnTo>
                                  <a:pt x="127" y="194"/>
                                </a:lnTo>
                                <a:lnTo>
                                  <a:pt x="144" y="195"/>
                                </a:lnTo>
                                <a:lnTo>
                                  <a:pt x="165" y="198"/>
                                </a:lnTo>
                                <a:lnTo>
                                  <a:pt x="179" y="198"/>
                                </a:lnTo>
                                <a:lnTo>
                                  <a:pt x="200" y="195"/>
                                </a:lnTo>
                                <a:lnTo>
                                  <a:pt x="222" y="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404040"/>
                          </a:solidFill>
                          <a:ln w="9525">
                            <a:noFill/>
                            <a:rou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  <p:grpSp>
                      <p:nvGrpSpPr>
                        <p:cNvPr id="23" name="Group 59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6320" y="4418"/>
                          <a:ext cx="913" cy="718"/>
                          <a:chOff x="6320" y="4418"/>
                          <a:chExt cx="913" cy="718"/>
                        </a:xfrm>
                      </p:grpSpPr>
                      <p:sp>
                        <p:nvSpPr>
                          <p:cNvPr id="10310" name="Freeform 60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6320" y="4418"/>
                            <a:ext cx="913" cy="718"/>
                          </a:xfrm>
                          <a:custGeom>
                            <a:avLst/>
                            <a:gdLst>
                              <a:gd name="T0" fmla="*/ 21 w 913"/>
                              <a:gd name="T1" fmla="*/ 20 h 718"/>
                              <a:gd name="T2" fmla="*/ 25 w 913"/>
                              <a:gd name="T3" fmla="*/ 38 h 718"/>
                              <a:gd name="T4" fmla="*/ 23 w 913"/>
                              <a:gd name="T5" fmla="*/ 73 h 718"/>
                              <a:gd name="T6" fmla="*/ 12 w 913"/>
                              <a:gd name="T7" fmla="*/ 96 h 718"/>
                              <a:gd name="T8" fmla="*/ 6 w 913"/>
                              <a:gd name="T9" fmla="*/ 126 h 718"/>
                              <a:gd name="T10" fmla="*/ 17 w 913"/>
                              <a:gd name="T11" fmla="*/ 149 h 718"/>
                              <a:gd name="T12" fmla="*/ 34 w 913"/>
                              <a:gd name="T13" fmla="*/ 176 h 718"/>
                              <a:gd name="T14" fmla="*/ 30 w 913"/>
                              <a:gd name="T15" fmla="*/ 195 h 718"/>
                              <a:gd name="T16" fmla="*/ 13 w 913"/>
                              <a:gd name="T17" fmla="*/ 216 h 718"/>
                              <a:gd name="T18" fmla="*/ 6 w 913"/>
                              <a:gd name="T19" fmla="*/ 236 h 718"/>
                              <a:gd name="T20" fmla="*/ 19 w 913"/>
                              <a:gd name="T21" fmla="*/ 259 h 718"/>
                              <a:gd name="T22" fmla="*/ 30 w 913"/>
                              <a:gd name="T23" fmla="*/ 278 h 718"/>
                              <a:gd name="T24" fmla="*/ 30 w 913"/>
                              <a:gd name="T25" fmla="*/ 301 h 718"/>
                              <a:gd name="T26" fmla="*/ 12 w 913"/>
                              <a:gd name="T27" fmla="*/ 322 h 718"/>
                              <a:gd name="T28" fmla="*/ 0 w 913"/>
                              <a:gd name="T29" fmla="*/ 349 h 718"/>
                              <a:gd name="T30" fmla="*/ 13 w 913"/>
                              <a:gd name="T31" fmla="*/ 372 h 718"/>
                              <a:gd name="T32" fmla="*/ 33 w 913"/>
                              <a:gd name="T33" fmla="*/ 396 h 718"/>
                              <a:gd name="T34" fmla="*/ 33 w 913"/>
                              <a:gd name="T35" fmla="*/ 431 h 718"/>
                              <a:gd name="T36" fmla="*/ 19 w 913"/>
                              <a:gd name="T37" fmla="*/ 455 h 718"/>
                              <a:gd name="T38" fmla="*/ 21 w 913"/>
                              <a:gd name="T39" fmla="*/ 473 h 718"/>
                              <a:gd name="T40" fmla="*/ 42 w 913"/>
                              <a:gd name="T41" fmla="*/ 499 h 718"/>
                              <a:gd name="T42" fmla="*/ 107 w 913"/>
                              <a:gd name="T43" fmla="*/ 573 h 718"/>
                              <a:gd name="T44" fmla="*/ 166 w 913"/>
                              <a:gd name="T45" fmla="*/ 629 h 718"/>
                              <a:gd name="T46" fmla="*/ 217 w 913"/>
                              <a:gd name="T47" fmla="*/ 660 h 718"/>
                              <a:gd name="T48" fmla="*/ 313 w 913"/>
                              <a:gd name="T49" fmla="*/ 701 h 718"/>
                              <a:gd name="T50" fmla="*/ 401 w 913"/>
                              <a:gd name="T51" fmla="*/ 716 h 718"/>
                              <a:gd name="T52" fmla="*/ 523 w 913"/>
                              <a:gd name="T53" fmla="*/ 716 h 718"/>
                              <a:gd name="T54" fmla="*/ 625 w 913"/>
                              <a:gd name="T55" fmla="*/ 706 h 718"/>
                              <a:gd name="T56" fmla="*/ 697 w 913"/>
                              <a:gd name="T57" fmla="*/ 685 h 718"/>
                              <a:gd name="T58" fmla="*/ 744 w 913"/>
                              <a:gd name="T59" fmla="*/ 659 h 718"/>
                              <a:gd name="T60" fmla="*/ 778 w 913"/>
                              <a:gd name="T61" fmla="*/ 629 h 718"/>
                              <a:gd name="T62" fmla="*/ 874 w 913"/>
                              <a:gd name="T63" fmla="*/ 493 h 718"/>
                              <a:gd name="T64" fmla="*/ 894 w 913"/>
                              <a:gd name="T65" fmla="*/ 448 h 718"/>
                              <a:gd name="T66" fmla="*/ 895 w 913"/>
                              <a:gd name="T67" fmla="*/ 427 h 718"/>
                              <a:gd name="T68" fmla="*/ 882 w 913"/>
                              <a:gd name="T69" fmla="*/ 406 h 718"/>
                              <a:gd name="T70" fmla="*/ 882 w 913"/>
                              <a:gd name="T71" fmla="*/ 381 h 718"/>
                              <a:gd name="T72" fmla="*/ 894 w 913"/>
                              <a:gd name="T73" fmla="*/ 362 h 718"/>
                              <a:gd name="T74" fmla="*/ 908 w 913"/>
                              <a:gd name="T75" fmla="*/ 341 h 718"/>
                              <a:gd name="T76" fmla="*/ 912 w 913"/>
                              <a:gd name="T77" fmla="*/ 316 h 718"/>
                              <a:gd name="T78" fmla="*/ 900 w 913"/>
                              <a:gd name="T79" fmla="*/ 295 h 718"/>
                              <a:gd name="T80" fmla="*/ 886 w 913"/>
                              <a:gd name="T81" fmla="*/ 275 h 718"/>
                              <a:gd name="T82" fmla="*/ 886 w 913"/>
                              <a:gd name="T83" fmla="*/ 254 h 718"/>
                              <a:gd name="T84" fmla="*/ 904 w 913"/>
                              <a:gd name="T85" fmla="*/ 229 h 718"/>
                              <a:gd name="T86" fmla="*/ 908 w 913"/>
                              <a:gd name="T87" fmla="*/ 202 h 718"/>
                              <a:gd name="T88" fmla="*/ 894 w 913"/>
                              <a:gd name="T89" fmla="*/ 176 h 718"/>
                              <a:gd name="T90" fmla="*/ 886 w 913"/>
                              <a:gd name="T91" fmla="*/ 155 h 718"/>
                              <a:gd name="T92" fmla="*/ 895 w 913"/>
                              <a:gd name="T93" fmla="*/ 130 h 718"/>
                              <a:gd name="T94" fmla="*/ 908 w 913"/>
                              <a:gd name="T95" fmla="*/ 113 h 718"/>
                              <a:gd name="T96" fmla="*/ 913 w 913"/>
                              <a:gd name="T97" fmla="*/ 88 h 718"/>
                              <a:gd name="T98" fmla="*/ 903 w 913"/>
                              <a:gd name="T99" fmla="*/ 67 h 718"/>
                              <a:gd name="T100" fmla="*/ 890 w 913"/>
                              <a:gd name="T101" fmla="*/ 42 h 718"/>
                              <a:gd name="T102" fmla="*/ 894 w 913"/>
                              <a:gd name="T103" fmla="*/ 18 h 718"/>
                              <a:gd name="T104" fmla="*/ 26 w 913"/>
                              <a:gd name="T105" fmla="*/ 0 h 718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w 913"/>
                              <a:gd name="T160" fmla="*/ 0 h 718"/>
                              <a:gd name="T161" fmla="*/ 913 w 913"/>
                              <a:gd name="T162" fmla="*/ 718 h 718"/>
                            </a:gdLst>
                            <a:ahLst/>
                            <a:cxnLst>
                              <a:cxn ang="T106">
                                <a:pos x="T0" y="T1"/>
                              </a:cxn>
                              <a:cxn ang="T107">
                                <a:pos x="T2" y="T3"/>
                              </a:cxn>
                              <a:cxn ang="T108">
                                <a:pos x="T4" y="T5"/>
                              </a:cxn>
                              <a:cxn ang="T109">
                                <a:pos x="T6" y="T7"/>
                              </a:cxn>
                              <a:cxn ang="T110">
                                <a:pos x="T8" y="T9"/>
                              </a:cxn>
                              <a:cxn ang="T111">
                                <a:pos x="T10" y="T11"/>
                              </a:cxn>
                              <a:cxn ang="T112">
                                <a:pos x="T12" y="T13"/>
                              </a:cxn>
                              <a:cxn ang="T113">
                                <a:pos x="T14" y="T15"/>
                              </a:cxn>
                              <a:cxn ang="T114">
                                <a:pos x="T16" y="T17"/>
                              </a:cxn>
                              <a:cxn ang="T115">
                                <a:pos x="T18" y="T19"/>
                              </a:cxn>
                              <a:cxn ang="T116">
                                <a:pos x="T20" y="T21"/>
                              </a:cxn>
                              <a:cxn ang="T117">
                                <a:pos x="T22" y="T23"/>
                              </a:cxn>
                              <a:cxn ang="T118">
                                <a:pos x="T24" y="T25"/>
                              </a:cxn>
                              <a:cxn ang="T119">
                                <a:pos x="T26" y="T27"/>
                              </a:cxn>
                              <a:cxn ang="T120">
                                <a:pos x="T28" y="T29"/>
                              </a:cxn>
                              <a:cxn ang="T121">
                                <a:pos x="T30" y="T31"/>
                              </a:cxn>
                              <a:cxn ang="T122">
                                <a:pos x="T32" y="T33"/>
                              </a:cxn>
                              <a:cxn ang="T123">
                                <a:pos x="T34" y="T35"/>
                              </a:cxn>
                              <a:cxn ang="T124">
                                <a:pos x="T36" y="T37"/>
                              </a:cxn>
                              <a:cxn ang="T125">
                                <a:pos x="T38" y="T39"/>
                              </a:cxn>
                              <a:cxn ang="T126">
                                <a:pos x="T40" y="T41"/>
                              </a:cxn>
                              <a:cxn ang="T127">
                                <a:pos x="T42" y="T43"/>
                              </a:cxn>
                              <a:cxn ang="T128">
                                <a:pos x="T44" y="T45"/>
                              </a:cxn>
                              <a:cxn ang="T129">
                                <a:pos x="T46" y="T47"/>
                              </a:cxn>
                              <a:cxn ang="T130">
                                <a:pos x="T48" y="T49"/>
                              </a:cxn>
                              <a:cxn ang="T131">
                                <a:pos x="T50" y="T51"/>
                              </a:cxn>
                              <a:cxn ang="T132">
                                <a:pos x="T52" y="T53"/>
                              </a:cxn>
                              <a:cxn ang="T133">
                                <a:pos x="T54" y="T55"/>
                              </a:cxn>
                              <a:cxn ang="T134">
                                <a:pos x="T56" y="T57"/>
                              </a:cxn>
                              <a:cxn ang="T135">
                                <a:pos x="T58" y="T59"/>
                              </a:cxn>
                              <a:cxn ang="T136">
                                <a:pos x="T60" y="T61"/>
                              </a:cxn>
                              <a:cxn ang="T137">
                                <a:pos x="T62" y="T63"/>
                              </a:cxn>
                              <a:cxn ang="T138">
                                <a:pos x="T64" y="T65"/>
                              </a:cxn>
                              <a:cxn ang="T139">
                                <a:pos x="T66" y="T67"/>
                              </a:cxn>
                              <a:cxn ang="T140">
                                <a:pos x="T68" y="T69"/>
                              </a:cxn>
                              <a:cxn ang="T141">
                                <a:pos x="T70" y="T71"/>
                              </a:cxn>
                              <a:cxn ang="T142">
                                <a:pos x="T72" y="T73"/>
                              </a:cxn>
                              <a:cxn ang="T143">
                                <a:pos x="T74" y="T75"/>
                              </a:cxn>
                              <a:cxn ang="T144">
                                <a:pos x="T76" y="T77"/>
                              </a:cxn>
                              <a:cxn ang="T145">
                                <a:pos x="T78" y="T79"/>
                              </a:cxn>
                              <a:cxn ang="T146">
                                <a:pos x="T80" y="T81"/>
                              </a:cxn>
                              <a:cxn ang="T147">
                                <a:pos x="T82" y="T83"/>
                              </a:cxn>
                              <a:cxn ang="T148">
                                <a:pos x="T84" y="T85"/>
                              </a:cxn>
                              <a:cxn ang="T149">
                                <a:pos x="T86" y="T87"/>
                              </a:cxn>
                              <a:cxn ang="T150">
                                <a:pos x="T88" y="T89"/>
                              </a:cxn>
                              <a:cxn ang="T151">
                                <a:pos x="T90" y="T91"/>
                              </a:cxn>
                              <a:cxn ang="T152">
                                <a:pos x="T92" y="T93"/>
                              </a:cxn>
                              <a:cxn ang="T153">
                                <a:pos x="T94" y="T95"/>
                              </a:cxn>
                              <a:cxn ang="T154">
                                <a:pos x="T96" y="T97"/>
                              </a:cxn>
                              <a:cxn ang="T155">
                                <a:pos x="T98" y="T99"/>
                              </a:cxn>
                              <a:cxn ang="T156">
                                <a:pos x="T100" y="T101"/>
                              </a:cxn>
                              <a:cxn ang="T157">
                                <a:pos x="T102" y="T103"/>
                              </a:cxn>
                              <a:cxn ang="T158">
                                <a:pos x="T104" y="T105"/>
                              </a:cxn>
                            </a:cxnLst>
                            <a:rect l="T159" t="T160" r="T161" b="T162"/>
                            <a:pathLst>
                              <a:path w="913" h="718">
                                <a:moveTo>
                                  <a:pt x="26" y="0"/>
                                </a:moveTo>
                                <a:lnTo>
                                  <a:pt x="21" y="20"/>
                                </a:lnTo>
                                <a:lnTo>
                                  <a:pt x="23" y="29"/>
                                </a:lnTo>
                                <a:lnTo>
                                  <a:pt x="25" y="38"/>
                                </a:lnTo>
                                <a:lnTo>
                                  <a:pt x="26" y="59"/>
                                </a:lnTo>
                                <a:lnTo>
                                  <a:pt x="23" y="73"/>
                                </a:lnTo>
                                <a:lnTo>
                                  <a:pt x="17" y="86"/>
                                </a:lnTo>
                                <a:lnTo>
                                  <a:pt x="12" y="96"/>
                                </a:lnTo>
                                <a:lnTo>
                                  <a:pt x="6" y="113"/>
                                </a:lnTo>
                                <a:lnTo>
                                  <a:pt x="6" y="126"/>
                                </a:lnTo>
                                <a:lnTo>
                                  <a:pt x="12" y="138"/>
                                </a:lnTo>
                                <a:lnTo>
                                  <a:pt x="17" y="149"/>
                                </a:lnTo>
                                <a:lnTo>
                                  <a:pt x="29" y="162"/>
                                </a:lnTo>
                                <a:lnTo>
                                  <a:pt x="34" y="176"/>
                                </a:lnTo>
                                <a:lnTo>
                                  <a:pt x="34" y="185"/>
                                </a:lnTo>
                                <a:lnTo>
                                  <a:pt x="30" y="195"/>
                                </a:lnTo>
                                <a:lnTo>
                                  <a:pt x="21" y="204"/>
                                </a:lnTo>
                                <a:lnTo>
                                  <a:pt x="13" y="216"/>
                                </a:lnTo>
                                <a:lnTo>
                                  <a:pt x="8" y="225"/>
                                </a:lnTo>
                                <a:lnTo>
                                  <a:pt x="6" y="236"/>
                                </a:lnTo>
                                <a:lnTo>
                                  <a:pt x="12" y="248"/>
                                </a:lnTo>
                                <a:lnTo>
                                  <a:pt x="19" y="259"/>
                                </a:lnTo>
                                <a:lnTo>
                                  <a:pt x="26" y="269"/>
                                </a:lnTo>
                                <a:lnTo>
                                  <a:pt x="30" y="278"/>
                                </a:lnTo>
                                <a:lnTo>
                                  <a:pt x="34" y="288"/>
                                </a:lnTo>
                                <a:lnTo>
                                  <a:pt x="30" y="301"/>
                                </a:lnTo>
                                <a:lnTo>
                                  <a:pt x="21" y="313"/>
                                </a:lnTo>
                                <a:lnTo>
                                  <a:pt x="12" y="322"/>
                                </a:lnTo>
                                <a:lnTo>
                                  <a:pt x="2" y="337"/>
                                </a:lnTo>
                                <a:lnTo>
                                  <a:pt x="0" y="349"/>
                                </a:lnTo>
                                <a:lnTo>
                                  <a:pt x="4" y="362"/>
                                </a:lnTo>
                                <a:lnTo>
                                  <a:pt x="13" y="372"/>
                                </a:lnTo>
                                <a:lnTo>
                                  <a:pt x="23" y="383"/>
                                </a:lnTo>
                                <a:lnTo>
                                  <a:pt x="33" y="396"/>
                                </a:lnTo>
                                <a:lnTo>
                                  <a:pt x="38" y="414"/>
                                </a:lnTo>
                                <a:lnTo>
                                  <a:pt x="33" y="431"/>
                                </a:lnTo>
                                <a:lnTo>
                                  <a:pt x="23" y="444"/>
                                </a:lnTo>
                                <a:lnTo>
                                  <a:pt x="19" y="455"/>
                                </a:lnTo>
                                <a:lnTo>
                                  <a:pt x="19" y="466"/>
                                </a:lnTo>
                                <a:lnTo>
                                  <a:pt x="21" y="473"/>
                                </a:lnTo>
                                <a:lnTo>
                                  <a:pt x="29" y="484"/>
                                </a:lnTo>
                                <a:lnTo>
                                  <a:pt x="42" y="499"/>
                                </a:lnTo>
                                <a:lnTo>
                                  <a:pt x="64" y="528"/>
                                </a:lnTo>
                                <a:lnTo>
                                  <a:pt x="107" y="573"/>
                                </a:lnTo>
                                <a:lnTo>
                                  <a:pt x="144" y="609"/>
                                </a:lnTo>
                                <a:lnTo>
                                  <a:pt x="166" y="629"/>
                                </a:lnTo>
                                <a:lnTo>
                                  <a:pt x="190" y="643"/>
                                </a:lnTo>
                                <a:lnTo>
                                  <a:pt x="217" y="660"/>
                                </a:lnTo>
                                <a:lnTo>
                                  <a:pt x="255" y="681"/>
                                </a:lnTo>
                                <a:lnTo>
                                  <a:pt x="313" y="701"/>
                                </a:lnTo>
                                <a:lnTo>
                                  <a:pt x="356" y="710"/>
                                </a:lnTo>
                                <a:lnTo>
                                  <a:pt x="401" y="716"/>
                                </a:lnTo>
                                <a:lnTo>
                                  <a:pt x="460" y="718"/>
                                </a:lnTo>
                                <a:lnTo>
                                  <a:pt x="523" y="716"/>
                                </a:lnTo>
                                <a:lnTo>
                                  <a:pt x="578" y="714"/>
                                </a:lnTo>
                                <a:lnTo>
                                  <a:pt x="625" y="706"/>
                                </a:lnTo>
                                <a:lnTo>
                                  <a:pt x="667" y="697"/>
                                </a:lnTo>
                                <a:lnTo>
                                  <a:pt x="697" y="685"/>
                                </a:lnTo>
                                <a:lnTo>
                                  <a:pt x="723" y="672"/>
                                </a:lnTo>
                                <a:lnTo>
                                  <a:pt x="744" y="659"/>
                                </a:lnTo>
                                <a:lnTo>
                                  <a:pt x="761" y="647"/>
                                </a:lnTo>
                                <a:lnTo>
                                  <a:pt x="778" y="629"/>
                                </a:lnTo>
                                <a:lnTo>
                                  <a:pt x="832" y="556"/>
                                </a:lnTo>
                                <a:lnTo>
                                  <a:pt x="874" y="493"/>
                                </a:lnTo>
                                <a:lnTo>
                                  <a:pt x="890" y="461"/>
                                </a:lnTo>
                                <a:lnTo>
                                  <a:pt x="894" y="448"/>
                                </a:lnTo>
                                <a:lnTo>
                                  <a:pt x="895" y="438"/>
                                </a:lnTo>
                                <a:lnTo>
                                  <a:pt x="895" y="427"/>
                                </a:lnTo>
                                <a:lnTo>
                                  <a:pt x="887" y="414"/>
                                </a:lnTo>
                                <a:lnTo>
                                  <a:pt x="882" y="406"/>
                                </a:lnTo>
                                <a:lnTo>
                                  <a:pt x="879" y="394"/>
                                </a:lnTo>
                                <a:lnTo>
                                  <a:pt x="882" y="381"/>
                                </a:lnTo>
                                <a:lnTo>
                                  <a:pt x="887" y="372"/>
                                </a:lnTo>
                                <a:lnTo>
                                  <a:pt x="894" y="362"/>
                                </a:lnTo>
                                <a:lnTo>
                                  <a:pt x="900" y="352"/>
                                </a:lnTo>
                                <a:lnTo>
                                  <a:pt x="908" y="341"/>
                                </a:lnTo>
                                <a:lnTo>
                                  <a:pt x="913" y="330"/>
                                </a:lnTo>
                                <a:lnTo>
                                  <a:pt x="912" y="316"/>
                                </a:lnTo>
                                <a:lnTo>
                                  <a:pt x="907" y="305"/>
                                </a:lnTo>
                                <a:lnTo>
                                  <a:pt x="900" y="295"/>
                                </a:lnTo>
                                <a:lnTo>
                                  <a:pt x="894" y="286"/>
                                </a:lnTo>
                                <a:lnTo>
                                  <a:pt x="886" y="275"/>
                                </a:lnTo>
                                <a:lnTo>
                                  <a:pt x="883" y="263"/>
                                </a:lnTo>
                                <a:lnTo>
                                  <a:pt x="886" y="254"/>
                                </a:lnTo>
                                <a:lnTo>
                                  <a:pt x="895" y="240"/>
                                </a:lnTo>
                                <a:lnTo>
                                  <a:pt x="904" y="229"/>
                                </a:lnTo>
                                <a:lnTo>
                                  <a:pt x="908" y="217"/>
                                </a:lnTo>
                                <a:lnTo>
                                  <a:pt x="908" y="202"/>
                                </a:lnTo>
                                <a:lnTo>
                                  <a:pt x="903" y="187"/>
                                </a:lnTo>
                                <a:lnTo>
                                  <a:pt x="894" y="176"/>
                                </a:lnTo>
                                <a:lnTo>
                                  <a:pt x="890" y="168"/>
                                </a:lnTo>
                                <a:lnTo>
                                  <a:pt x="886" y="155"/>
                                </a:lnTo>
                                <a:lnTo>
                                  <a:pt x="887" y="141"/>
                                </a:lnTo>
                                <a:lnTo>
                                  <a:pt x="895" y="130"/>
                                </a:lnTo>
                                <a:lnTo>
                                  <a:pt x="900" y="122"/>
                                </a:lnTo>
                                <a:lnTo>
                                  <a:pt x="908" y="113"/>
                                </a:lnTo>
                                <a:lnTo>
                                  <a:pt x="912" y="101"/>
                                </a:lnTo>
                                <a:lnTo>
                                  <a:pt x="913" y="88"/>
                                </a:lnTo>
                                <a:lnTo>
                                  <a:pt x="911" y="80"/>
                                </a:lnTo>
                                <a:lnTo>
                                  <a:pt x="903" y="67"/>
                                </a:lnTo>
                                <a:lnTo>
                                  <a:pt x="895" y="56"/>
                                </a:lnTo>
                                <a:lnTo>
                                  <a:pt x="890" y="42"/>
                                </a:lnTo>
                                <a:lnTo>
                                  <a:pt x="890" y="29"/>
                                </a:lnTo>
                                <a:lnTo>
                                  <a:pt x="894" y="18"/>
                                </a:lnTo>
                                <a:lnTo>
                                  <a:pt x="891" y="0"/>
                                </a:lnTo>
                                <a:lnTo>
                                  <a:pt x="2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C080"/>
                          </a:solidFill>
                          <a:ln w="9525">
                            <a:noFill/>
                            <a:rou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0311" name="Freeform 61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6326" y="4514"/>
                            <a:ext cx="113" cy="99"/>
                          </a:xfrm>
                          <a:custGeom>
                            <a:avLst/>
                            <a:gdLst>
                              <a:gd name="T0" fmla="*/ 6 w 113"/>
                              <a:gd name="T1" fmla="*/ 0 h 99"/>
                              <a:gd name="T2" fmla="*/ 13 w 113"/>
                              <a:gd name="T3" fmla="*/ 13 h 99"/>
                              <a:gd name="T4" fmla="*/ 24 w 113"/>
                              <a:gd name="T5" fmla="*/ 26 h 99"/>
                              <a:gd name="T6" fmla="*/ 44 w 113"/>
                              <a:gd name="T7" fmla="*/ 43 h 99"/>
                              <a:gd name="T8" fmla="*/ 68 w 113"/>
                              <a:gd name="T9" fmla="*/ 57 h 99"/>
                              <a:gd name="T10" fmla="*/ 91 w 113"/>
                              <a:gd name="T11" fmla="*/ 66 h 99"/>
                              <a:gd name="T12" fmla="*/ 113 w 113"/>
                              <a:gd name="T13" fmla="*/ 72 h 99"/>
                              <a:gd name="T14" fmla="*/ 104 w 113"/>
                              <a:gd name="T15" fmla="*/ 89 h 99"/>
                              <a:gd name="T16" fmla="*/ 75 w 113"/>
                              <a:gd name="T17" fmla="*/ 85 h 99"/>
                              <a:gd name="T18" fmla="*/ 44 w 113"/>
                              <a:gd name="T19" fmla="*/ 87 h 99"/>
                              <a:gd name="T20" fmla="*/ 24 w 113"/>
                              <a:gd name="T21" fmla="*/ 99 h 99"/>
                              <a:gd name="T22" fmla="*/ 28 w 113"/>
                              <a:gd name="T23" fmla="*/ 89 h 99"/>
                              <a:gd name="T24" fmla="*/ 27 w 113"/>
                              <a:gd name="T25" fmla="*/ 78 h 99"/>
                              <a:gd name="T26" fmla="*/ 20 w 113"/>
                              <a:gd name="T27" fmla="*/ 62 h 99"/>
                              <a:gd name="T28" fmla="*/ 11 w 113"/>
                              <a:gd name="T29" fmla="*/ 49 h 99"/>
                              <a:gd name="T30" fmla="*/ 2 w 113"/>
                              <a:gd name="T31" fmla="*/ 34 h 99"/>
                              <a:gd name="T32" fmla="*/ 0 w 113"/>
                              <a:gd name="T33" fmla="*/ 17 h 99"/>
                              <a:gd name="T34" fmla="*/ 6 w 113"/>
                              <a:gd name="T35" fmla="*/ 0 h 99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w 113"/>
                              <a:gd name="T55" fmla="*/ 0 h 99"/>
                              <a:gd name="T56" fmla="*/ 113 w 113"/>
                              <a:gd name="T57" fmla="*/ 99 h 99"/>
                            </a:gdLst>
                            <a:ahLst/>
                            <a:cxnLst>
                              <a:cxn ang="T36">
                                <a:pos x="T0" y="T1"/>
                              </a:cxn>
                              <a:cxn ang="T37">
                                <a:pos x="T2" y="T3"/>
                              </a:cxn>
                              <a:cxn ang="T38">
                                <a:pos x="T4" y="T5"/>
                              </a:cxn>
                              <a:cxn ang="T39">
                                <a:pos x="T6" y="T7"/>
                              </a:cxn>
                              <a:cxn ang="T40">
                                <a:pos x="T8" y="T9"/>
                              </a:cxn>
                              <a:cxn ang="T41">
                                <a:pos x="T10" y="T11"/>
                              </a:cxn>
                              <a:cxn ang="T42">
                                <a:pos x="T12" y="T13"/>
                              </a:cxn>
                              <a:cxn ang="T43">
                                <a:pos x="T14" y="T15"/>
                              </a:cxn>
                              <a:cxn ang="T44">
                                <a:pos x="T16" y="T17"/>
                              </a:cxn>
                              <a:cxn ang="T45">
                                <a:pos x="T18" y="T19"/>
                              </a:cxn>
                              <a:cxn ang="T46">
                                <a:pos x="T20" y="T21"/>
                              </a:cxn>
                              <a:cxn ang="T47">
                                <a:pos x="T22" y="T23"/>
                              </a:cxn>
                              <a:cxn ang="T48">
                                <a:pos x="T24" y="T25"/>
                              </a:cxn>
                              <a:cxn ang="T49">
                                <a:pos x="T26" y="T27"/>
                              </a:cxn>
                              <a:cxn ang="T50">
                                <a:pos x="T28" y="T29"/>
                              </a:cxn>
                              <a:cxn ang="T51">
                                <a:pos x="T30" y="T31"/>
                              </a:cxn>
                              <a:cxn ang="T52">
                                <a:pos x="T32" y="T33"/>
                              </a:cxn>
                              <a:cxn ang="T53">
                                <a:pos x="T34" y="T35"/>
                              </a:cxn>
                            </a:cxnLst>
                            <a:rect l="T54" t="T55" r="T56" b="T57"/>
                            <a:pathLst>
                              <a:path w="113" h="99">
                                <a:moveTo>
                                  <a:pt x="6" y="0"/>
                                </a:moveTo>
                                <a:lnTo>
                                  <a:pt x="13" y="13"/>
                                </a:lnTo>
                                <a:lnTo>
                                  <a:pt x="24" y="26"/>
                                </a:lnTo>
                                <a:lnTo>
                                  <a:pt x="44" y="43"/>
                                </a:lnTo>
                                <a:lnTo>
                                  <a:pt x="68" y="57"/>
                                </a:lnTo>
                                <a:lnTo>
                                  <a:pt x="91" y="66"/>
                                </a:lnTo>
                                <a:lnTo>
                                  <a:pt x="113" y="72"/>
                                </a:lnTo>
                                <a:lnTo>
                                  <a:pt x="104" y="89"/>
                                </a:lnTo>
                                <a:lnTo>
                                  <a:pt x="75" y="85"/>
                                </a:lnTo>
                                <a:lnTo>
                                  <a:pt x="44" y="87"/>
                                </a:lnTo>
                                <a:lnTo>
                                  <a:pt x="24" y="99"/>
                                </a:lnTo>
                                <a:lnTo>
                                  <a:pt x="28" y="89"/>
                                </a:lnTo>
                                <a:lnTo>
                                  <a:pt x="27" y="78"/>
                                </a:lnTo>
                                <a:lnTo>
                                  <a:pt x="20" y="62"/>
                                </a:lnTo>
                                <a:lnTo>
                                  <a:pt x="11" y="49"/>
                                </a:lnTo>
                                <a:lnTo>
                                  <a:pt x="2" y="34"/>
                                </a:lnTo>
                                <a:lnTo>
                                  <a:pt x="0" y="17"/>
                                </a:lnTo>
                                <a:lnTo>
                                  <a:pt x="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 w="9525">
                            <a:noFill/>
                            <a:rou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0312" name="Freeform 62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6328" y="4637"/>
                            <a:ext cx="149" cy="84"/>
                          </a:xfrm>
                          <a:custGeom>
                            <a:avLst/>
                            <a:gdLst>
                              <a:gd name="T0" fmla="*/ 0 w 149"/>
                              <a:gd name="T1" fmla="*/ 10 h 84"/>
                              <a:gd name="T2" fmla="*/ 4 w 149"/>
                              <a:gd name="T3" fmla="*/ 0 h 84"/>
                              <a:gd name="T4" fmla="*/ 9 w 149"/>
                              <a:gd name="T5" fmla="*/ 10 h 84"/>
                              <a:gd name="T6" fmla="*/ 21 w 149"/>
                              <a:gd name="T7" fmla="*/ 15 h 84"/>
                              <a:gd name="T8" fmla="*/ 42 w 149"/>
                              <a:gd name="T9" fmla="*/ 25 h 84"/>
                              <a:gd name="T10" fmla="*/ 64 w 149"/>
                              <a:gd name="T11" fmla="*/ 31 h 84"/>
                              <a:gd name="T12" fmla="*/ 98 w 149"/>
                              <a:gd name="T13" fmla="*/ 38 h 84"/>
                              <a:gd name="T14" fmla="*/ 137 w 149"/>
                              <a:gd name="T15" fmla="*/ 44 h 84"/>
                              <a:gd name="T16" fmla="*/ 149 w 149"/>
                              <a:gd name="T17" fmla="*/ 80 h 84"/>
                              <a:gd name="T18" fmla="*/ 106 w 149"/>
                              <a:gd name="T19" fmla="*/ 69 h 84"/>
                              <a:gd name="T20" fmla="*/ 72 w 149"/>
                              <a:gd name="T21" fmla="*/ 65 h 84"/>
                              <a:gd name="T22" fmla="*/ 45 w 149"/>
                              <a:gd name="T23" fmla="*/ 71 h 84"/>
                              <a:gd name="T24" fmla="*/ 25 w 149"/>
                              <a:gd name="T25" fmla="*/ 84 h 84"/>
                              <a:gd name="T26" fmla="*/ 25 w 149"/>
                              <a:gd name="T27" fmla="*/ 73 h 84"/>
                              <a:gd name="T28" fmla="*/ 25 w 149"/>
                              <a:gd name="T29" fmla="*/ 63 h 84"/>
                              <a:gd name="T30" fmla="*/ 21 w 149"/>
                              <a:gd name="T31" fmla="*/ 52 h 84"/>
                              <a:gd name="T32" fmla="*/ 9 w 149"/>
                              <a:gd name="T33" fmla="*/ 36 h 84"/>
                              <a:gd name="T34" fmla="*/ 0 w 149"/>
                              <a:gd name="T35" fmla="*/ 23 h 84"/>
                              <a:gd name="T36" fmla="*/ 0 w 149"/>
                              <a:gd name="T37" fmla="*/ 10 h 84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w 149"/>
                              <a:gd name="T58" fmla="*/ 0 h 84"/>
                              <a:gd name="T59" fmla="*/ 149 w 149"/>
                              <a:gd name="T60" fmla="*/ 84 h 84"/>
                            </a:gdLst>
                            <a:ahLst/>
                            <a:cxnLst>
                              <a:cxn ang="T38">
                                <a:pos x="T0" y="T1"/>
                              </a:cxn>
                              <a:cxn ang="T39">
                                <a:pos x="T2" y="T3"/>
                              </a:cxn>
                              <a:cxn ang="T40">
                                <a:pos x="T4" y="T5"/>
                              </a:cxn>
                              <a:cxn ang="T41">
                                <a:pos x="T6" y="T7"/>
                              </a:cxn>
                              <a:cxn ang="T42">
                                <a:pos x="T8" y="T9"/>
                              </a:cxn>
                              <a:cxn ang="T43">
                                <a:pos x="T10" y="T11"/>
                              </a:cxn>
                              <a:cxn ang="T44">
                                <a:pos x="T12" y="T13"/>
                              </a:cxn>
                              <a:cxn ang="T45">
                                <a:pos x="T14" y="T15"/>
                              </a:cxn>
                              <a:cxn ang="T46">
                                <a:pos x="T16" y="T17"/>
                              </a:cxn>
                              <a:cxn ang="T47">
                                <a:pos x="T18" y="T19"/>
                              </a:cxn>
                              <a:cxn ang="T48">
                                <a:pos x="T20" y="T21"/>
                              </a:cxn>
                              <a:cxn ang="T49">
                                <a:pos x="T22" y="T23"/>
                              </a:cxn>
                              <a:cxn ang="T50">
                                <a:pos x="T24" y="T25"/>
                              </a:cxn>
                              <a:cxn ang="T51">
                                <a:pos x="T26" y="T27"/>
                              </a:cxn>
                              <a:cxn ang="T52">
                                <a:pos x="T28" y="T29"/>
                              </a:cxn>
                              <a:cxn ang="T53">
                                <a:pos x="T30" y="T31"/>
                              </a:cxn>
                              <a:cxn ang="T54">
                                <a:pos x="T32" y="T33"/>
                              </a:cxn>
                              <a:cxn ang="T55">
                                <a:pos x="T34" y="T35"/>
                              </a:cxn>
                              <a:cxn ang="T56">
                                <a:pos x="T36" y="T37"/>
                              </a:cxn>
                            </a:cxnLst>
                            <a:rect l="T57" t="T58" r="T59" b="T60"/>
                            <a:pathLst>
                              <a:path w="149" h="84">
                                <a:moveTo>
                                  <a:pt x="0" y="10"/>
                                </a:moveTo>
                                <a:lnTo>
                                  <a:pt x="4" y="0"/>
                                </a:lnTo>
                                <a:lnTo>
                                  <a:pt x="9" y="10"/>
                                </a:lnTo>
                                <a:lnTo>
                                  <a:pt x="21" y="15"/>
                                </a:lnTo>
                                <a:lnTo>
                                  <a:pt x="42" y="25"/>
                                </a:lnTo>
                                <a:lnTo>
                                  <a:pt x="64" y="31"/>
                                </a:lnTo>
                                <a:lnTo>
                                  <a:pt x="98" y="38"/>
                                </a:lnTo>
                                <a:lnTo>
                                  <a:pt x="137" y="44"/>
                                </a:lnTo>
                                <a:lnTo>
                                  <a:pt x="149" y="80"/>
                                </a:lnTo>
                                <a:lnTo>
                                  <a:pt x="106" y="69"/>
                                </a:lnTo>
                                <a:lnTo>
                                  <a:pt x="72" y="65"/>
                                </a:lnTo>
                                <a:lnTo>
                                  <a:pt x="45" y="71"/>
                                </a:lnTo>
                                <a:lnTo>
                                  <a:pt x="25" y="84"/>
                                </a:lnTo>
                                <a:lnTo>
                                  <a:pt x="25" y="73"/>
                                </a:lnTo>
                                <a:lnTo>
                                  <a:pt x="25" y="63"/>
                                </a:lnTo>
                                <a:lnTo>
                                  <a:pt x="21" y="52"/>
                                </a:lnTo>
                                <a:lnTo>
                                  <a:pt x="9" y="36"/>
                                </a:lnTo>
                                <a:lnTo>
                                  <a:pt x="0" y="23"/>
                                </a:lnTo>
                                <a:lnTo>
                                  <a:pt x="0" y="1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 w="9525">
                            <a:noFill/>
                            <a:rou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0313" name="Freeform 63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6322" y="4742"/>
                            <a:ext cx="175" cy="104"/>
                          </a:xfrm>
                          <a:custGeom>
                            <a:avLst/>
                            <a:gdLst>
                              <a:gd name="T0" fmla="*/ 2 w 175"/>
                              <a:gd name="T1" fmla="*/ 13 h 104"/>
                              <a:gd name="T2" fmla="*/ 10 w 175"/>
                              <a:gd name="T3" fmla="*/ 0 h 104"/>
                              <a:gd name="T4" fmla="*/ 21 w 175"/>
                              <a:gd name="T5" fmla="*/ 17 h 104"/>
                              <a:gd name="T6" fmla="*/ 32 w 175"/>
                              <a:gd name="T7" fmla="*/ 25 h 104"/>
                              <a:gd name="T8" fmla="*/ 45 w 175"/>
                              <a:gd name="T9" fmla="*/ 34 h 104"/>
                              <a:gd name="T10" fmla="*/ 69 w 175"/>
                              <a:gd name="T11" fmla="*/ 42 h 104"/>
                              <a:gd name="T12" fmla="*/ 96 w 175"/>
                              <a:gd name="T13" fmla="*/ 49 h 104"/>
                              <a:gd name="T14" fmla="*/ 126 w 175"/>
                              <a:gd name="T15" fmla="*/ 59 h 104"/>
                              <a:gd name="T16" fmla="*/ 167 w 175"/>
                              <a:gd name="T17" fmla="*/ 72 h 104"/>
                              <a:gd name="T18" fmla="*/ 175 w 175"/>
                              <a:gd name="T19" fmla="*/ 104 h 104"/>
                              <a:gd name="T20" fmla="*/ 133 w 175"/>
                              <a:gd name="T21" fmla="*/ 87 h 104"/>
                              <a:gd name="T22" fmla="*/ 103 w 175"/>
                              <a:gd name="T23" fmla="*/ 76 h 104"/>
                              <a:gd name="T24" fmla="*/ 78 w 175"/>
                              <a:gd name="T25" fmla="*/ 72 h 104"/>
                              <a:gd name="T26" fmla="*/ 58 w 175"/>
                              <a:gd name="T27" fmla="*/ 72 h 104"/>
                              <a:gd name="T28" fmla="*/ 48 w 175"/>
                              <a:gd name="T29" fmla="*/ 80 h 104"/>
                              <a:gd name="T30" fmla="*/ 36 w 175"/>
                              <a:gd name="T31" fmla="*/ 91 h 104"/>
                              <a:gd name="T32" fmla="*/ 34 w 175"/>
                              <a:gd name="T33" fmla="*/ 78 h 104"/>
                              <a:gd name="T34" fmla="*/ 21 w 175"/>
                              <a:gd name="T35" fmla="*/ 59 h 104"/>
                              <a:gd name="T36" fmla="*/ 10 w 175"/>
                              <a:gd name="T37" fmla="*/ 45 h 104"/>
                              <a:gd name="T38" fmla="*/ 0 w 175"/>
                              <a:gd name="T39" fmla="*/ 31 h 104"/>
                              <a:gd name="T40" fmla="*/ 2 w 175"/>
                              <a:gd name="T41" fmla="*/ 13 h 104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w 175"/>
                              <a:gd name="T64" fmla="*/ 0 h 104"/>
                              <a:gd name="T65" fmla="*/ 175 w 175"/>
                              <a:gd name="T66" fmla="*/ 104 h 104"/>
                            </a:gdLst>
                            <a:ahLst/>
                            <a:cxnLst>
                              <a:cxn ang="T42">
                                <a:pos x="T0" y="T1"/>
                              </a:cxn>
                              <a:cxn ang="T43">
                                <a:pos x="T2" y="T3"/>
                              </a:cxn>
                              <a:cxn ang="T44">
                                <a:pos x="T4" y="T5"/>
                              </a:cxn>
                              <a:cxn ang="T45">
                                <a:pos x="T6" y="T7"/>
                              </a:cxn>
                              <a:cxn ang="T46">
                                <a:pos x="T8" y="T9"/>
                              </a:cxn>
                              <a:cxn ang="T47">
                                <a:pos x="T10" y="T11"/>
                              </a:cxn>
                              <a:cxn ang="T48">
                                <a:pos x="T12" y="T13"/>
                              </a:cxn>
                              <a:cxn ang="T49">
                                <a:pos x="T14" y="T15"/>
                              </a:cxn>
                              <a:cxn ang="T50">
                                <a:pos x="T16" y="T17"/>
                              </a:cxn>
                              <a:cxn ang="T51">
                                <a:pos x="T18" y="T19"/>
                              </a:cxn>
                              <a:cxn ang="T52">
                                <a:pos x="T20" y="T21"/>
                              </a:cxn>
                              <a:cxn ang="T53">
                                <a:pos x="T22" y="T23"/>
                              </a:cxn>
                              <a:cxn ang="T54">
                                <a:pos x="T24" y="T25"/>
                              </a:cxn>
                              <a:cxn ang="T55">
                                <a:pos x="T26" y="T27"/>
                              </a:cxn>
                              <a:cxn ang="T56">
                                <a:pos x="T28" y="T29"/>
                              </a:cxn>
                              <a:cxn ang="T57">
                                <a:pos x="T30" y="T31"/>
                              </a:cxn>
                              <a:cxn ang="T58">
                                <a:pos x="T32" y="T33"/>
                              </a:cxn>
                              <a:cxn ang="T59">
                                <a:pos x="T34" y="T35"/>
                              </a:cxn>
                              <a:cxn ang="T60">
                                <a:pos x="T36" y="T37"/>
                              </a:cxn>
                              <a:cxn ang="T61">
                                <a:pos x="T38" y="T39"/>
                              </a:cxn>
                              <a:cxn ang="T62">
                                <a:pos x="T40" y="T41"/>
                              </a:cxn>
                            </a:cxnLst>
                            <a:rect l="T63" t="T64" r="T65" b="T66"/>
                            <a:pathLst>
                              <a:path w="175" h="104">
                                <a:moveTo>
                                  <a:pt x="2" y="13"/>
                                </a:moveTo>
                                <a:lnTo>
                                  <a:pt x="10" y="0"/>
                                </a:lnTo>
                                <a:lnTo>
                                  <a:pt x="21" y="17"/>
                                </a:lnTo>
                                <a:lnTo>
                                  <a:pt x="32" y="25"/>
                                </a:lnTo>
                                <a:lnTo>
                                  <a:pt x="45" y="34"/>
                                </a:lnTo>
                                <a:lnTo>
                                  <a:pt x="69" y="42"/>
                                </a:lnTo>
                                <a:lnTo>
                                  <a:pt x="96" y="49"/>
                                </a:lnTo>
                                <a:lnTo>
                                  <a:pt x="126" y="59"/>
                                </a:lnTo>
                                <a:lnTo>
                                  <a:pt x="167" y="72"/>
                                </a:lnTo>
                                <a:lnTo>
                                  <a:pt x="175" y="104"/>
                                </a:lnTo>
                                <a:lnTo>
                                  <a:pt x="133" y="87"/>
                                </a:lnTo>
                                <a:lnTo>
                                  <a:pt x="103" y="76"/>
                                </a:lnTo>
                                <a:lnTo>
                                  <a:pt x="78" y="72"/>
                                </a:lnTo>
                                <a:lnTo>
                                  <a:pt x="58" y="72"/>
                                </a:lnTo>
                                <a:lnTo>
                                  <a:pt x="48" y="80"/>
                                </a:lnTo>
                                <a:lnTo>
                                  <a:pt x="36" y="91"/>
                                </a:lnTo>
                                <a:lnTo>
                                  <a:pt x="34" y="78"/>
                                </a:lnTo>
                                <a:lnTo>
                                  <a:pt x="21" y="59"/>
                                </a:lnTo>
                                <a:lnTo>
                                  <a:pt x="10" y="45"/>
                                </a:lnTo>
                                <a:lnTo>
                                  <a:pt x="0" y="31"/>
                                </a:lnTo>
                                <a:lnTo>
                                  <a:pt x="2" y="1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 w="9525">
                            <a:noFill/>
                            <a:rou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0314" name="Freeform 64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6341" y="4856"/>
                            <a:ext cx="208" cy="230"/>
                          </a:xfrm>
                          <a:custGeom>
                            <a:avLst/>
                            <a:gdLst>
                              <a:gd name="T0" fmla="*/ 2 w 208"/>
                              <a:gd name="T1" fmla="*/ 35 h 230"/>
                              <a:gd name="T2" fmla="*/ 0 w 208"/>
                              <a:gd name="T3" fmla="*/ 21 h 230"/>
                              <a:gd name="T4" fmla="*/ 0 w 208"/>
                              <a:gd name="T5" fmla="*/ 11 h 230"/>
                              <a:gd name="T6" fmla="*/ 8 w 208"/>
                              <a:gd name="T7" fmla="*/ 0 h 230"/>
                              <a:gd name="T8" fmla="*/ 22 w 208"/>
                              <a:gd name="T9" fmla="*/ 17 h 230"/>
                              <a:gd name="T10" fmla="*/ 47 w 208"/>
                              <a:gd name="T11" fmla="*/ 32 h 230"/>
                              <a:gd name="T12" fmla="*/ 72 w 208"/>
                              <a:gd name="T13" fmla="*/ 44 h 230"/>
                              <a:gd name="T14" fmla="*/ 106 w 208"/>
                              <a:gd name="T15" fmla="*/ 55 h 230"/>
                              <a:gd name="T16" fmla="*/ 156 w 208"/>
                              <a:gd name="T17" fmla="*/ 65 h 230"/>
                              <a:gd name="T18" fmla="*/ 166 w 208"/>
                              <a:gd name="T19" fmla="*/ 91 h 230"/>
                              <a:gd name="T20" fmla="*/ 140 w 208"/>
                              <a:gd name="T21" fmla="*/ 84 h 230"/>
                              <a:gd name="T22" fmla="*/ 114 w 208"/>
                              <a:gd name="T23" fmla="*/ 80 h 230"/>
                              <a:gd name="T24" fmla="*/ 101 w 208"/>
                              <a:gd name="T25" fmla="*/ 82 h 230"/>
                              <a:gd name="T26" fmla="*/ 97 w 208"/>
                              <a:gd name="T27" fmla="*/ 95 h 230"/>
                              <a:gd name="T28" fmla="*/ 105 w 208"/>
                              <a:gd name="T29" fmla="*/ 112 h 230"/>
                              <a:gd name="T30" fmla="*/ 115 w 208"/>
                              <a:gd name="T31" fmla="*/ 128 h 230"/>
                              <a:gd name="T32" fmla="*/ 136 w 208"/>
                              <a:gd name="T33" fmla="*/ 153 h 230"/>
                              <a:gd name="T34" fmla="*/ 166 w 208"/>
                              <a:gd name="T35" fmla="*/ 179 h 230"/>
                              <a:gd name="T36" fmla="*/ 208 w 208"/>
                              <a:gd name="T37" fmla="*/ 209 h 230"/>
                              <a:gd name="T38" fmla="*/ 208 w 208"/>
                              <a:gd name="T39" fmla="*/ 230 h 230"/>
                              <a:gd name="T40" fmla="*/ 190 w 208"/>
                              <a:gd name="T41" fmla="*/ 219 h 230"/>
                              <a:gd name="T42" fmla="*/ 166 w 208"/>
                              <a:gd name="T43" fmla="*/ 205 h 230"/>
                              <a:gd name="T44" fmla="*/ 132 w 208"/>
                              <a:gd name="T45" fmla="*/ 179 h 230"/>
                              <a:gd name="T46" fmla="*/ 105 w 208"/>
                              <a:gd name="T47" fmla="*/ 150 h 230"/>
                              <a:gd name="T48" fmla="*/ 80 w 208"/>
                              <a:gd name="T49" fmla="*/ 128 h 230"/>
                              <a:gd name="T50" fmla="*/ 56 w 208"/>
                              <a:gd name="T51" fmla="*/ 101 h 230"/>
                              <a:gd name="T52" fmla="*/ 36 w 208"/>
                              <a:gd name="T53" fmla="*/ 78 h 230"/>
                              <a:gd name="T54" fmla="*/ 15 w 208"/>
                              <a:gd name="T55" fmla="*/ 57 h 230"/>
                              <a:gd name="T56" fmla="*/ 2 w 208"/>
                              <a:gd name="T57" fmla="*/ 35 h 230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w 208"/>
                              <a:gd name="T88" fmla="*/ 0 h 230"/>
                              <a:gd name="T89" fmla="*/ 208 w 208"/>
                              <a:gd name="T90" fmla="*/ 230 h 230"/>
                            </a:gdLst>
                            <a:ahLst/>
                            <a:cxnLst>
                              <a:cxn ang="T58">
                                <a:pos x="T0" y="T1"/>
                              </a:cxn>
                              <a:cxn ang="T59">
                                <a:pos x="T2" y="T3"/>
                              </a:cxn>
                              <a:cxn ang="T60">
                                <a:pos x="T4" y="T5"/>
                              </a:cxn>
                              <a:cxn ang="T61">
                                <a:pos x="T6" y="T7"/>
                              </a:cxn>
                              <a:cxn ang="T62">
                                <a:pos x="T8" y="T9"/>
                              </a:cxn>
                              <a:cxn ang="T63">
                                <a:pos x="T10" y="T11"/>
                              </a:cxn>
                              <a:cxn ang="T64">
                                <a:pos x="T12" y="T13"/>
                              </a:cxn>
                              <a:cxn ang="T65">
                                <a:pos x="T14" y="T15"/>
                              </a:cxn>
                              <a:cxn ang="T66">
                                <a:pos x="T16" y="T17"/>
                              </a:cxn>
                              <a:cxn ang="T67">
                                <a:pos x="T18" y="T19"/>
                              </a:cxn>
                              <a:cxn ang="T68">
                                <a:pos x="T20" y="T21"/>
                              </a:cxn>
                              <a:cxn ang="T69">
                                <a:pos x="T22" y="T23"/>
                              </a:cxn>
                              <a:cxn ang="T70">
                                <a:pos x="T24" y="T25"/>
                              </a:cxn>
                              <a:cxn ang="T71">
                                <a:pos x="T26" y="T27"/>
                              </a:cxn>
                              <a:cxn ang="T72">
                                <a:pos x="T28" y="T29"/>
                              </a:cxn>
                              <a:cxn ang="T73">
                                <a:pos x="T30" y="T31"/>
                              </a:cxn>
                              <a:cxn ang="T74">
                                <a:pos x="T32" y="T33"/>
                              </a:cxn>
                              <a:cxn ang="T75">
                                <a:pos x="T34" y="T35"/>
                              </a:cxn>
                              <a:cxn ang="T76">
                                <a:pos x="T36" y="T37"/>
                              </a:cxn>
                              <a:cxn ang="T77">
                                <a:pos x="T38" y="T39"/>
                              </a:cxn>
                              <a:cxn ang="T78">
                                <a:pos x="T40" y="T41"/>
                              </a:cxn>
                              <a:cxn ang="T79">
                                <a:pos x="T42" y="T43"/>
                              </a:cxn>
                              <a:cxn ang="T80">
                                <a:pos x="T44" y="T45"/>
                              </a:cxn>
                              <a:cxn ang="T81">
                                <a:pos x="T46" y="T47"/>
                              </a:cxn>
                              <a:cxn ang="T82">
                                <a:pos x="T48" y="T49"/>
                              </a:cxn>
                              <a:cxn ang="T83">
                                <a:pos x="T50" y="T51"/>
                              </a:cxn>
                              <a:cxn ang="T84">
                                <a:pos x="T52" y="T53"/>
                              </a:cxn>
                              <a:cxn ang="T85">
                                <a:pos x="T54" y="T55"/>
                              </a:cxn>
                              <a:cxn ang="T86">
                                <a:pos x="T56" y="T57"/>
                              </a:cxn>
                            </a:cxnLst>
                            <a:rect l="T87" t="T88" r="T89" b="T90"/>
                            <a:pathLst>
                              <a:path w="208" h="230">
                                <a:moveTo>
                                  <a:pt x="2" y="35"/>
                                </a:moveTo>
                                <a:lnTo>
                                  <a:pt x="0" y="21"/>
                                </a:lnTo>
                                <a:lnTo>
                                  <a:pt x="0" y="11"/>
                                </a:lnTo>
                                <a:lnTo>
                                  <a:pt x="8" y="0"/>
                                </a:lnTo>
                                <a:lnTo>
                                  <a:pt x="22" y="17"/>
                                </a:lnTo>
                                <a:lnTo>
                                  <a:pt x="47" y="32"/>
                                </a:lnTo>
                                <a:lnTo>
                                  <a:pt x="72" y="44"/>
                                </a:lnTo>
                                <a:lnTo>
                                  <a:pt x="106" y="55"/>
                                </a:lnTo>
                                <a:lnTo>
                                  <a:pt x="156" y="65"/>
                                </a:lnTo>
                                <a:lnTo>
                                  <a:pt x="166" y="91"/>
                                </a:lnTo>
                                <a:lnTo>
                                  <a:pt x="140" y="84"/>
                                </a:lnTo>
                                <a:lnTo>
                                  <a:pt x="114" y="80"/>
                                </a:lnTo>
                                <a:lnTo>
                                  <a:pt x="101" y="82"/>
                                </a:lnTo>
                                <a:lnTo>
                                  <a:pt x="97" y="95"/>
                                </a:lnTo>
                                <a:lnTo>
                                  <a:pt x="105" y="112"/>
                                </a:lnTo>
                                <a:lnTo>
                                  <a:pt x="115" y="128"/>
                                </a:lnTo>
                                <a:lnTo>
                                  <a:pt x="136" y="153"/>
                                </a:lnTo>
                                <a:lnTo>
                                  <a:pt x="166" y="179"/>
                                </a:lnTo>
                                <a:lnTo>
                                  <a:pt x="208" y="209"/>
                                </a:lnTo>
                                <a:lnTo>
                                  <a:pt x="208" y="230"/>
                                </a:lnTo>
                                <a:lnTo>
                                  <a:pt x="190" y="219"/>
                                </a:lnTo>
                                <a:lnTo>
                                  <a:pt x="166" y="205"/>
                                </a:lnTo>
                                <a:lnTo>
                                  <a:pt x="132" y="179"/>
                                </a:lnTo>
                                <a:lnTo>
                                  <a:pt x="105" y="150"/>
                                </a:lnTo>
                                <a:lnTo>
                                  <a:pt x="80" y="128"/>
                                </a:lnTo>
                                <a:lnTo>
                                  <a:pt x="56" y="101"/>
                                </a:lnTo>
                                <a:lnTo>
                                  <a:pt x="36" y="78"/>
                                </a:lnTo>
                                <a:lnTo>
                                  <a:pt x="15" y="57"/>
                                </a:lnTo>
                                <a:lnTo>
                                  <a:pt x="2" y="3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 w="9525">
                            <a:noFill/>
                            <a:rou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0315" name="Freeform 65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6345" y="4443"/>
                            <a:ext cx="86" cy="69"/>
                          </a:xfrm>
                          <a:custGeom>
                            <a:avLst/>
                            <a:gdLst>
                              <a:gd name="T0" fmla="*/ 0 w 86"/>
                              <a:gd name="T1" fmla="*/ 0 h 69"/>
                              <a:gd name="T2" fmla="*/ 11 w 86"/>
                              <a:gd name="T3" fmla="*/ 10 h 69"/>
                              <a:gd name="T4" fmla="*/ 25 w 86"/>
                              <a:gd name="T5" fmla="*/ 21 h 69"/>
                              <a:gd name="T6" fmla="*/ 42 w 86"/>
                              <a:gd name="T7" fmla="*/ 33 h 69"/>
                              <a:gd name="T8" fmla="*/ 60 w 86"/>
                              <a:gd name="T9" fmla="*/ 44 h 69"/>
                              <a:gd name="T10" fmla="*/ 77 w 86"/>
                              <a:gd name="T11" fmla="*/ 54 h 69"/>
                              <a:gd name="T12" fmla="*/ 86 w 86"/>
                              <a:gd name="T13" fmla="*/ 61 h 69"/>
                              <a:gd name="T14" fmla="*/ 65 w 86"/>
                              <a:gd name="T15" fmla="*/ 69 h 69"/>
                              <a:gd name="T16" fmla="*/ 42 w 86"/>
                              <a:gd name="T17" fmla="*/ 61 h 69"/>
                              <a:gd name="T18" fmla="*/ 18 w 86"/>
                              <a:gd name="T19" fmla="*/ 52 h 69"/>
                              <a:gd name="T20" fmla="*/ 0 w 86"/>
                              <a:gd name="T21" fmla="*/ 42 h 69"/>
                              <a:gd name="T22" fmla="*/ 1 w 86"/>
                              <a:gd name="T23" fmla="*/ 33 h 69"/>
                              <a:gd name="T24" fmla="*/ 4 w 86"/>
                              <a:gd name="T25" fmla="*/ 17 h 69"/>
                              <a:gd name="T26" fmla="*/ 0 w 86"/>
                              <a:gd name="T27" fmla="*/ 0 h 69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w 86"/>
                              <a:gd name="T43" fmla="*/ 0 h 69"/>
                              <a:gd name="T44" fmla="*/ 86 w 86"/>
                              <a:gd name="T45" fmla="*/ 69 h 69"/>
                            </a:gdLst>
                            <a:ahLst/>
                            <a:cxnLst>
                              <a:cxn ang="T28">
                                <a:pos x="T0" y="T1"/>
                              </a:cxn>
                              <a:cxn ang="T29">
                                <a:pos x="T2" y="T3"/>
                              </a:cxn>
                              <a:cxn ang="T30">
                                <a:pos x="T4" y="T5"/>
                              </a:cxn>
                              <a:cxn ang="T31">
                                <a:pos x="T6" y="T7"/>
                              </a:cxn>
                              <a:cxn ang="T32">
                                <a:pos x="T8" y="T9"/>
                              </a:cxn>
                              <a:cxn ang="T33">
                                <a:pos x="T10" y="T11"/>
                              </a:cxn>
                              <a:cxn ang="T34">
                                <a:pos x="T12" y="T13"/>
                              </a:cxn>
                              <a:cxn ang="T35">
                                <a:pos x="T14" y="T15"/>
                              </a:cxn>
                              <a:cxn ang="T36">
                                <a:pos x="T16" y="T17"/>
                              </a:cxn>
                              <a:cxn ang="T37">
                                <a:pos x="T18" y="T19"/>
                              </a:cxn>
                              <a:cxn ang="T38">
                                <a:pos x="T20" y="T21"/>
                              </a:cxn>
                              <a:cxn ang="T39">
                                <a:pos x="T22" y="T23"/>
                              </a:cxn>
                              <a:cxn ang="T40">
                                <a:pos x="T24" y="T25"/>
                              </a:cxn>
                              <a:cxn ang="T41">
                                <a:pos x="T26" y="T27"/>
                              </a:cxn>
                            </a:cxnLst>
                            <a:rect l="T42" t="T43" r="T44" b="T45"/>
                            <a:pathLst>
                              <a:path w="86" h="69">
                                <a:moveTo>
                                  <a:pt x="0" y="0"/>
                                </a:moveTo>
                                <a:lnTo>
                                  <a:pt x="11" y="10"/>
                                </a:lnTo>
                                <a:lnTo>
                                  <a:pt x="25" y="21"/>
                                </a:lnTo>
                                <a:lnTo>
                                  <a:pt x="42" y="33"/>
                                </a:lnTo>
                                <a:lnTo>
                                  <a:pt x="60" y="44"/>
                                </a:lnTo>
                                <a:lnTo>
                                  <a:pt x="77" y="54"/>
                                </a:lnTo>
                                <a:lnTo>
                                  <a:pt x="86" y="61"/>
                                </a:lnTo>
                                <a:lnTo>
                                  <a:pt x="65" y="69"/>
                                </a:lnTo>
                                <a:lnTo>
                                  <a:pt x="42" y="61"/>
                                </a:lnTo>
                                <a:lnTo>
                                  <a:pt x="18" y="52"/>
                                </a:lnTo>
                                <a:lnTo>
                                  <a:pt x="0" y="42"/>
                                </a:lnTo>
                                <a:lnTo>
                                  <a:pt x="1" y="33"/>
                                </a:lnTo>
                                <a:lnTo>
                                  <a:pt x="4" y="17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 w="9525">
                            <a:noFill/>
                            <a:rou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0316" name="Freeform 66"/>
                          <p:cNvSpPr>
                            <a:spLocks noChangeAspect="1"/>
                          </p:cNvSpPr>
                          <p:nvPr/>
                        </p:nvSpPr>
                        <p:spPr bwMode="auto">
                          <a:xfrm>
                            <a:off x="6501" y="4426"/>
                            <a:ext cx="732" cy="689"/>
                          </a:xfrm>
                          <a:custGeom>
                            <a:avLst/>
                            <a:gdLst>
                              <a:gd name="T0" fmla="*/ 348 w 732"/>
                              <a:gd name="T1" fmla="*/ 158 h 689"/>
                              <a:gd name="T2" fmla="*/ 292 w 732"/>
                              <a:gd name="T3" fmla="*/ 181 h 689"/>
                              <a:gd name="T4" fmla="*/ 175 w 732"/>
                              <a:gd name="T5" fmla="*/ 200 h 689"/>
                              <a:gd name="T6" fmla="*/ 0 w 732"/>
                              <a:gd name="T7" fmla="*/ 209 h 689"/>
                              <a:gd name="T8" fmla="*/ 205 w 732"/>
                              <a:gd name="T9" fmla="*/ 244 h 689"/>
                              <a:gd name="T10" fmla="*/ 435 w 732"/>
                              <a:gd name="T11" fmla="*/ 225 h 689"/>
                              <a:gd name="T12" fmla="*/ 597 w 732"/>
                              <a:gd name="T13" fmla="*/ 177 h 689"/>
                              <a:gd name="T14" fmla="*/ 648 w 732"/>
                              <a:gd name="T15" fmla="*/ 169 h 689"/>
                              <a:gd name="T16" fmla="*/ 625 w 732"/>
                              <a:gd name="T17" fmla="*/ 208 h 689"/>
                              <a:gd name="T18" fmla="*/ 510 w 732"/>
                              <a:gd name="T19" fmla="*/ 263 h 689"/>
                              <a:gd name="T20" fmla="*/ 304 w 732"/>
                              <a:gd name="T21" fmla="*/ 308 h 689"/>
                              <a:gd name="T22" fmla="*/ 177 w 732"/>
                              <a:gd name="T23" fmla="*/ 352 h 689"/>
                              <a:gd name="T24" fmla="*/ 411 w 732"/>
                              <a:gd name="T25" fmla="*/ 347 h 689"/>
                              <a:gd name="T26" fmla="*/ 567 w 732"/>
                              <a:gd name="T27" fmla="*/ 308 h 689"/>
                              <a:gd name="T28" fmla="*/ 659 w 732"/>
                              <a:gd name="T29" fmla="*/ 276 h 689"/>
                              <a:gd name="T30" fmla="*/ 661 w 732"/>
                              <a:gd name="T31" fmla="*/ 299 h 689"/>
                              <a:gd name="T32" fmla="*/ 584 w 732"/>
                              <a:gd name="T33" fmla="*/ 354 h 689"/>
                              <a:gd name="T34" fmla="*/ 439 w 732"/>
                              <a:gd name="T35" fmla="*/ 407 h 689"/>
                              <a:gd name="T36" fmla="*/ 237 w 732"/>
                              <a:gd name="T37" fmla="*/ 444 h 689"/>
                              <a:gd name="T38" fmla="*/ 305 w 732"/>
                              <a:gd name="T39" fmla="*/ 466 h 689"/>
                              <a:gd name="T40" fmla="*/ 482 w 732"/>
                              <a:gd name="T41" fmla="*/ 458 h 689"/>
                              <a:gd name="T42" fmla="*/ 629 w 732"/>
                              <a:gd name="T43" fmla="*/ 413 h 689"/>
                              <a:gd name="T44" fmla="*/ 642 w 732"/>
                              <a:gd name="T45" fmla="*/ 430 h 689"/>
                              <a:gd name="T46" fmla="*/ 599 w 732"/>
                              <a:gd name="T47" fmla="*/ 474 h 689"/>
                              <a:gd name="T48" fmla="*/ 489 w 732"/>
                              <a:gd name="T49" fmla="*/ 521 h 689"/>
                              <a:gd name="T50" fmla="*/ 360 w 732"/>
                              <a:gd name="T51" fmla="*/ 542 h 689"/>
                              <a:gd name="T52" fmla="*/ 166 w 732"/>
                              <a:gd name="T53" fmla="*/ 546 h 689"/>
                              <a:gd name="T54" fmla="*/ 301 w 732"/>
                              <a:gd name="T55" fmla="*/ 579 h 689"/>
                              <a:gd name="T56" fmla="*/ 427 w 732"/>
                              <a:gd name="T57" fmla="*/ 580 h 689"/>
                              <a:gd name="T58" fmla="*/ 540 w 732"/>
                              <a:gd name="T59" fmla="*/ 562 h 689"/>
                              <a:gd name="T60" fmla="*/ 589 w 732"/>
                              <a:gd name="T61" fmla="*/ 565 h 689"/>
                              <a:gd name="T62" fmla="*/ 561 w 732"/>
                              <a:gd name="T63" fmla="*/ 597 h 689"/>
                              <a:gd name="T64" fmla="*/ 495 w 732"/>
                              <a:gd name="T65" fmla="*/ 622 h 689"/>
                              <a:gd name="T66" fmla="*/ 253 w 732"/>
                              <a:gd name="T67" fmla="*/ 649 h 689"/>
                              <a:gd name="T68" fmla="*/ 453 w 732"/>
                              <a:gd name="T69" fmla="*/ 663 h 689"/>
                              <a:gd name="T70" fmla="*/ 466 w 732"/>
                              <a:gd name="T71" fmla="*/ 687 h 689"/>
                              <a:gd name="T72" fmla="*/ 542 w 732"/>
                              <a:gd name="T73" fmla="*/ 664 h 689"/>
                              <a:gd name="T74" fmla="*/ 597 w 732"/>
                              <a:gd name="T75" fmla="*/ 621 h 689"/>
                              <a:gd name="T76" fmla="*/ 709 w 732"/>
                              <a:gd name="T77" fmla="*/ 453 h 689"/>
                              <a:gd name="T78" fmla="*/ 714 w 732"/>
                              <a:gd name="T79" fmla="*/ 419 h 689"/>
                              <a:gd name="T80" fmla="*/ 698 w 732"/>
                              <a:gd name="T81" fmla="*/ 386 h 689"/>
                              <a:gd name="T82" fmla="*/ 713 w 732"/>
                              <a:gd name="T83" fmla="*/ 354 h 689"/>
                              <a:gd name="T84" fmla="*/ 732 w 732"/>
                              <a:gd name="T85" fmla="*/ 322 h 689"/>
                              <a:gd name="T86" fmla="*/ 719 w 732"/>
                              <a:gd name="T87" fmla="*/ 287 h 689"/>
                              <a:gd name="T88" fmla="*/ 702 w 732"/>
                              <a:gd name="T89" fmla="*/ 255 h 689"/>
                              <a:gd name="T90" fmla="*/ 723 w 732"/>
                              <a:gd name="T91" fmla="*/ 221 h 689"/>
                              <a:gd name="T92" fmla="*/ 722 w 732"/>
                              <a:gd name="T93" fmla="*/ 179 h 689"/>
                              <a:gd name="T94" fmla="*/ 705 w 732"/>
                              <a:gd name="T95" fmla="*/ 147 h 689"/>
                              <a:gd name="T96" fmla="*/ 719 w 732"/>
                              <a:gd name="T97" fmla="*/ 114 h 689"/>
                              <a:gd name="T98" fmla="*/ 732 w 732"/>
                              <a:gd name="T99" fmla="*/ 80 h 689"/>
                              <a:gd name="T100" fmla="*/ 714 w 732"/>
                              <a:gd name="T101" fmla="*/ 48 h 689"/>
                              <a:gd name="T102" fmla="*/ 634 w 732"/>
                              <a:gd name="T103" fmla="*/ 50 h 689"/>
                              <a:gd name="T104" fmla="*/ 475 w 732"/>
                              <a:gd name="T105" fmla="*/ 105 h 689"/>
                              <a:gd name="T106" fmla="*/ 294 w 732"/>
                              <a:gd name="T107" fmla="*/ 135 h 689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60000 65536"/>
                              <a:gd name="T160" fmla="*/ 0 60000 65536"/>
                              <a:gd name="T161" fmla="*/ 0 60000 65536"/>
                              <a:gd name="T162" fmla="*/ 0 w 732"/>
                              <a:gd name="T163" fmla="*/ 0 h 689"/>
                              <a:gd name="T164" fmla="*/ 732 w 732"/>
                              <a:gd name="T165" fmla="*/ 689 h 689"/>
                            </a:gdLst>
                            <a:ahLst/>
                            <a:cxnLst>
                              <a:cxn ang="T108">
                                <a:pos x="T0" y="T1"/>
                              </a:cxn>
                              <a:cxn ang="T109">
                                <a:pos x="T2" y="T3"/>
                              </a:cxn>
                              <a:cxn ang="T110">
                                <a:pos x="T4" y="T5"/>
                              </a:cxn>
                              <a:cxn ang="T111">
                                <a:pos x="T6" y="T7"/>
                              </a:cxn>
                              <a:cxn ang="T112">
                                <a:pos x="T8" y="T9"/>
                              </a:cxn>
                              <a:cxn ang="T113">
                                <a:pos x="T10" y="T11"/>
                              </a:cxn>
                              <a:cxn ang="T114">
                                <a:pos x="T12" y="T13"/>
                              </a:cxn>
                              <a:cxn ang="T115">
                                <a:pos x="T14" y="T15"/>
                              </a:cxn>
                              <a:cxn ang="T116">
                                <a:pos x="T16" y="T17"/>
                              </a:cxn>
                              <a:cxn ang="T117">
                                <a:pos x="T18" y="T19"/>
                              </a:cxn>
                              <a:cxn ang="T118">
                                <a:pos x="T20" y="T21"/>
                              </a:cxn>
                              <a:cxn ang="T119">
                                <a:pos x="T22" y="T23"/>
                              </a:cxn>
                              <a:cxn ang="T120">
                                <a:pos x="T24" y="T25"/>
                              </a:cxn>
                              <a:cxn ang="T121">
                                <a:pos x="T26" y="T27"/>
                              </a:cxn>
                              <a:cxn ang="T122">
                                <a:pos x="T28" y="T29"/>
                              </a:cxn>
                              <a:cxn ang="T123">
                                <a:pos x="T30" y="T31"/>
                              </a:cxn>
                              <a:cxn ang="T124">
                                <a:pos x="T32" y="T33"/>
                              </a:cxn>
                              <a:cxn ang="T125">
                                <a:pos x="T34" y="T35"/>
                              </a:cxn>
                              <a:cxn ang="T126">
                                <a:pos x="T36" y="T37"/>
                              </a:cxn>
                              <a:cxn ang="T127">
                                <a:pos x="T38" y="T39"/>
                              </a:cxn>
                              <a:cxn ang="T128">
                                <a:pos x="T40" y="T41"/>
                              </a:cxn>
                              <a:cxn ang="T129">
                                <a:pos x="T42" y="T43"/>
                              </a:cxn>
                              <a:cxn ang="T130">
                                <a:pos x="T44" y="T45"/>
                              </a:cxn>
                              <a:cxn ang="T131">
                                <a:pos x="T46" y="T47"/>
                              </a:cxn>
                              <a:cxn ang="T132">
                                <a:pos x="T48" y="T49"/>
                              </a:cxn>
                              <a:cxn ang="T133">
                                <a:pos x="T50" y="T51"/>
                              </a:cxn>
                              <a:cxn ang="T134">
                                <a:pos x="T52" y="T53"/>
                              </a:cxn>
                              <a:cxn ang="T135">
                                <a:pos x="T54" y="T55"/>
                              </a:cxn>
                              <a:cxn ang="T136">
                                <a:pos x="T56" y="T57"/>
                              </a:cxn>
                              <a:cxn ang="T137">
                                <a:pos x="T58" y="T59"/>
                              </a:cxn>
                              <a:cxn ang="T138">
                                <a:pos x="T60" y="T61"/>
                              </a:cxn>
                              <a:cxn ang="T139">
                                <a:pos x="T62" y="T63"/>
                              </a:cxn>
                              <a:cxn ang="T140">
                                <a:pos x="T64" y="T65"/>
                              </a:cxn>
                              <a:cxn ang="T141">
                                <a:pos x="T66" y="T67"/>
                              </a:cxn>
                              <a:cxn ang="T142">
                                <a:pos x="T68" y="T69"/>
                              </a:cxn>
                              <a:cxn ang="T143">
                                <a:pos x="T70" y="T71"/>
                              </a:cxn>
                              <a:cxn ang="T144">
                                <a:pos x="T72" y="T73"/>
                              </a:cxn>
                              <a:cxn ang="T145">
                                <a:pos x="T74" y="T75"/>
                              </a:cxn>
                              <a:cxn ang="T146">
                                <a:pos x="T76" y="T77"/>
                              </a:cxn>
                              <a:cxn ang="T147">
                                <a:pos x="T78" y="T79"/>
                              </a:cxn>
                              <a:cxn ang="T148">
                                <a:pos x="T80" y="T81"/>
                              </a:cxn>
                              <a:cxn ang="T149">
                                <a:pos x="T82" y="T83"/>
                              </a:cxn>
                              <a:cxn ang="T150">
                                <a:pos x="T84" y="T85"/>
                              </a:cxn>
                              <a:cxn ang="T151">
                                <a:pos x="T86" y="T87"/>
                              </a:cxn>
                              <a:cxn ang="T152">
                                <a:pos x="T88" y="T89"/>
                              </a:cxn>
                              <a:cxn ang="T153">
                                <a:pos x="T90" y="T91"/>
                              </a:cxn>
                              <a:cxn ang="T154">
                                <a:pos x="T92" y="T93"/>
                              </a:cxn>
                              <a:cxn ang="T155">
                                <a:pos x="T94" y="T95"/>
                              </a:cxn>
                              <a:cxn ang="T156">
                                <a:pos x="T96" y="T97"/>
                              </a:cxn>
                              <a:cxn ang="T157">
                                <a:pos x="T98" y="T99"/>
                              </a:cxn>
                              <a:cxn ang="T158">
                                <a:pos x="T100" y="T101"/>
                              </a:cxn>
                              <a:cxn ang="T159">
                                <a:pos x="T102" y="T103"/>
                              </a:cxn>
                              <a:cxn ang="T160">
                                <a:pos x="T104" y="T105"/>
                              </a:cxn>
                              <a:cxn ang="T161">
                                <a:pos x="T106" y="T107"/>
                              </a:cxn>
                            </a:cxnLst>
                            <a:rect l="T162" t="T163" r="T164" b="T165"/>
                            <a:pathLst>
                              <a:path w="732" h="689">
                                <a:moveTo>
                                  <a:pt x="294" y="135"/>
                                </a:moveTo>
                                <a:lnTo>
                                  <a:pt x="186" y="143"/>
                                </a:lnTo>
                                <a:lnTo>
                                  <a:pt x="348" y="158"/>
                                </a:lnTo>
                                <a:lnTo>
                                  <a:pt x="338" y="166"/>
                                </a:lnTo>
                                <a:lnTo>
                                  <a:pt x="318" y="173"/>
                                </a:lnTo>
                                <a:lnTo>
                                  <a:pt x="292" y="181"/>
                                </a:lnTo>
                                <a:lnTo>
                                  <a:pt x="258" y="190"/>
                                </a:lnTo>
                                <a:lnTo>
                                  <a:pt x="222" y="196"/>
                                </a:lnTo>
                                <a:lnTo>
                                  <a:pt x="175" y="200"/>
                                </a:lnTo>
                                <a:lnTo>
                                  <a:pt x="120" y="206"/>
                                </a:lnTo>
                                <a:lnTo>
                                  <a:pt x="61" y="209"/>
                                </a:lnTo>
                                <a:lnTo>
                                  <a:pt x="0" y="209"/>
                                </a:lnTo>
                                <a:lnTo>
                                  <a:pt x="95" y="232"/>
                                </a:lnTo>
                                <a:lnTo>
                                  <a:pt x="154" y="244"/>
                                </a:lnTo>
                                <a:lnTo>
                                  <a:pt x="205" y="244"/>
                                </a:lnTo>
                                <a:lnTo>
                                  <a:pt x="267" y="244"/>
                                </a:lnTo>
                                <a:lnTo>
                                  <a:pt x="359" y="236"/>
                                </a:lnTo>
                                <a:lnTo>
                                  <a:pt x="435" y="225"/>
                                </a:lnTo>
                                <a:lnTo>
                                  <a:pt x="499" y="209"/>
                                </a:lnTo>
                                <a:lnTo>
                                  <a:pt x="567" y="188"/>
                                </a:lnTo>
                                <a:lnTo>
                                  <a:pt x="597" y="177"/>
                                </a:lnTo>
                                <a:lnTo>
                                  <a:pt x="625" y="168"/>
                                </a:lnTo>
                                <a:lnTo>
                                  <a:pt x="640" y="164"/>
                                </a:lnTo>
                                <a:lnTo>
                                  <a:pt x="648" y="169"/>
                                </a:lnTo>
                                <a:lnTo>
                                  <a:pt x="648" y="181"/>
                                </a:lnTo>
                                <a:lnTo>
                                  <a:pt x="642" y="194"/>
                                </a:lnTo>
                                <a:lnTo>
                                  <a:pt x="625" y="208"/>
                                </a:lnTo>
                                <a:lnTo>
                                  <a:pt x="597" y="226"/>
                                </a:lnTo>
                                <a:lnTo>
                                  <a:pt x="557" y="244"/>
                                </a:lnTo>
                                <a:lnTo>
                                  <a:pt x="510" y="263"/>
                                </a:lnTo>
                                <a:lnTo>
                                  <a:pt x="448" y="282"/>
                                </a:lnTo>
                                <a:lnTo>
                                  <a:pt x="376" y="297"/>
                                </a:lnTo>
                                <a:lnTo>
                                  <a:pt x="304" y="308"/>
                                </a:lnTo>
                                <a:lnTo>
                                  <a:pt x="228" y="320"/>
                                </a:lnTo>
                                <a:lnTo>
                                  <a:pt x="95" y="333"/>
                                </a:lnTo>
                                <a:lnTo>
                                  <a:pt x="177" y="352"/>
                                </a:lnTo>
                                <a:lnTo>
                                  <a:pt x="243" y="360"/>
                                </a:lnTo>
                                <a:lnTo>
                                  <a:pt x="326" y="358"/>
                                </a:lnTo>
                                <a:lnTo>
                                  <a:pt x="411" y="347"/>
                                </a:lnTo>
                                <a:lnTo>
                                  <a:pt x="474" y="333"/>
                                </a:lnTo>
                                <a:lnTo>
                                  <a:pt x="525" y="320"/>
                                </a:lnTo>
                                <a:lnTo>
                                  <a:pt x="567" y="308"/>
                                </a:lnTo>
                                <a:lnTo>
                                  <a:pt x="610" y="293"/>
                                </a:lnTo>
                                <a:lnTo>
                                  <a:pt x="644" y="280"/>
                                </a:lnTo>
                                <a:lnTo>
                                  <a:pt x="659" y="276"/>
                                </a:lnTo>
                                <a:lnTo>
                                  <a:pt x="668" y="276"/>
                                </a:lnTo>
                                <a:lnTo>
                                  <a:pt x="667" y="287"/>
                                </a:lnTo>
                                <a:lnTo>
                                  <a:pt x="661" y="299"/>
                                </a:lnTo>
                                <a:lnTo>
                                  <a:pt x="648" y="314"/>
                                </a:lnTo>
                                <a:lnTo>
                                  <a:pt x="617" y="335"/>
                                </a:lnTo>
                                <a:lnTo>
                                  <a:pt x="584" y="354"/>
                                </a:lnTo>
                                <a:lnTo>
                                  <a:pt x="546" y="371"/>
                                </a:lnTo>
                                <a:lnTo>
                                  <a:pt x="496" y="390"/>
                                </a:lnTo>
                                <a:lnTo>
                                  <a:pt x="439" y="407"/>
                                </a:lnTo>
                                <a:lnTo>
                                  <a:pt x="352" y="426"/>
                                </a:lnTo>
                                <a:lnTo>
                                  <a:pt x="294" y="438"/>
                                </a:lnTo>
                                <a:lnTo>
                                  <a:pt x="237" y="444"/>
                                </a:lnTo>
                                <a:lnTo>
                                  <a:pt x="154" y="449"/>
                                </a:lnTo>
                                <a:lnTo>
                                  <a:pt x="239" y="461"/>
                                </a:lnTo>
                                <a:lnTo>
                                  <a:pt x="305" y="466"/>
                                </a:lnTo>
                                <a:lnTo>
                                  <a:pt x="360" y="468"/>
                                </a:lnTo>
                                <a:lnTo>
                                  <a:pt x="423" y="466"/>
                                </a:lnTo>
                                <a:lnTo>
                                  <a:pt x="482" y="458"/>
                                </a:lnTo>
                                <a:lnTo>
                                  <a:pt x="530" y="447"/>
                                </a:lnTo>
                                <a:lnTo>
                                  <a:pt x="568" y="434"/>
                                </a:lnTo>
                                <a:lnTo>
                                  <a:pt x="629" y="413"/>
                                </a:lnTo>
                                <a:lnTo>
                                  <a:pt x="637" y="413"/>
                                </a:lnTo>
                                <a:lnTo>
                                  <a:pt x="644" y="417"/>
                                </a:lnTo>
                                <a:lnTo>
                                  <a:pt x="642" y="430"/>
                                </a:lnTo>
                                <a:lnTo>
                                  <a:pt x="634" y="444"/>
                                </a:lnTo>
                                <a:lnTo>
                                  <a:pt x="620" y="458"/>
                                </a:lnTo>
                                <a:lnTo>
                                  <a:pt x="599" y="474"/>
                                </a:lnTo>
                                <a:lnTo>
                                  <a:pt x="563" y="493"/>
                                </a:lnTo>
                                <a:lnTo>
                                  <a:pt x="525" y="510"/>
                                </a:lnTo>
                                <a:lnTo>
                                  <a:pt x="489" y="521"/>
                                </a:lnTo>
                                <a:lnTo>
                                  <a:pt x="448" y="531"/>
                                </a:lnTo>
                                <a:lnTo>
                                  <a:pt x="410" y="537"/>
                                </a:lnTo>
                                <a:lnTo>
                                  <a:pt x="360" y="542"/>
                                </a:lnTo>
                                <a:lnTo>
                                  <a:pt x="305" y="545"/>
                                </a:lnTo>
                                <a:lnTo>
                                  <a:pt x="250" y="546"/>
                                </a:lnTo>
                                <a:lnTo>
                                  <a:pt x="166" y="546"/>
                                </a:lnTo>
                                <a:lnTo>
                                  <a:pt x="211" y="562"/>
                                </a:lnTo>
                                <a:lnTo>
                                  <a:pt x="253" y="573"/>
                                </a:lnTo>
                                <a:lnTo>
                                  <a:pt x="301" y="579"/>
                                </a:lnTo>
                                <a:lnTo>
                                  <a:pt x="342" y="580"/>
                                </a:lnTo>
                                <a:lnTo>
                                  <a:pt x="384" y="583"/>
                                </a:lnTo>
                                <a:lnTo>
                                  <a:pt x="427" y="580"/>
                                </a:lnTo>
                                <a:lnTo>
                                  <a:pt x="462" y="579"/>
                                </a:lnTo>
                                <a:lnTo>
                                  <a:pt x="495" y="573"/>
                                </a:lnTo>
                                <a:lnTo>
                                  <a:pt x="540" y="562"/>
                                </a:lnTo>
                                <a:lnTo>
                                  <a:pt x="574" y="554"/>
                                </a:lnTo>
                                <a:lnTo>
                                  <a:pt x="587" y="555"/>
                                </a:lnTo>
                                <a:lnTo>
                                  <a:pt x="589" y="565"/>
                                </a:lnTo>
                                <a:lnTo>
                                  <a:pt x="585" y="575"/>
                                </a:lnTo>
                                <a:lnTo>
                                  <a:pt x="576" y="586"/>
                                </a:lnTo>
                                <a:lnTo>
                                  <a:pt x="561" y="597"/>
                                </a:lnTo>
                                <a:lnTo>
                                  <a:pt x="544" y="605"/>
                                </a:lnTo>
                                <a:lnTo>
                                  <a:pt x="525" y="614"/>
                                </a:lnTo>
                                <a:lnTo>
                                  <a:pt x="495" y="622"/>
                                </a:lnTo>
                                <a:lnTo>
                                  <a:pt x="432" y="631"/>
                                </a:lnTo>
                                <a:lnTo>
                                  <a:pt x="372" y="639"/>
                                </a:lnTo>
                                <a:lnTo>
                                  <a:pt x="253" y="649"/>
                                </a:lnTo>
                                <a:lnTo>
                                  <a:pt x="407" y="656"/>
                                </a:lnTo>
                                <a:lnTo>
                                  <a:pt x="439" y="656"/>
                                </a:lnTo>
                                <a:lnTo>
                                  <a:pt x="453" y="663"/>
                                </a:lnTo>
                                <a:lnTo>
                                  <a:pt x="461" y="670"/>
                                </a:lnTo>
                                <a:lnTo>
                                  <a:pt x="458" y="681"/>
                                </a:lnTo>
                                <a:lnTo>
                                  <a:pt x="466" y="687"/>
                                </a:lnTo>
                                <a:lnTo>
                                  <a:pt x="486" y="689"/>
                                </a:lnTo>
                                <a:lnTo>
                                  <a:pt x="516" y="677"/>
                                </a:lnTo>
                                <a:lnTo>
                                  <a:pt x="542" y="664"/>
                                </a:lnTo>
                                <a:lnTo>
                                  <a:pt x="563" y="651"/>
                                </a:lnTo>
                                <a:lnTo>
                                  <a:pt x="580" y="639"/>
                                </a:lnTo>
                                <a:lnTo>
                                  <a:pt x="597" y="621"/>
                                </a:lnTo>
                                <a:lnTo>
                                  <a:pt x="651" y="548"/>
                                </a:lnTo>
                                <a:lnTo>
                                  <a:pt x="693" y="485"/>
                                </a:lnTo>
                                <a:lnTo>
                                  <a:pt x="709" y="453"/>
                                </a:lnTo>
                                <a:lnTo>
                                  <a:pt x="713" y="440"/>
                                </a:lnTo>
                                <a:lnTo>
                                  <a:pt x="714" y="430"/>
                                </a:lnTo>
                                <a:lnTo>
                                  <a:pt x="714" y="419"/>
                                </a:lnTo>
                                <a:lnTo>
                                  <a:pt x="706" y="406"/>
                                </a:lnTo>
                                <a:lnTo>
                                  <a:pt x="701" y="398"/>
                                </a:lnTo>
                                <a:lnTo>
                                  <a:pt x="698" y="386"/>
                                </a:lnTo>
                                <a:lnTo>
                                  <a:pt x="701" y="373"/>
                                </a:lnTo>
                                <a:lnTo>
                                  <a:pt x="706" y="364"/>
                                </a:lnTo>
                                <a:lnTo>
                                  <a:pt x="713" y="354"/>
                                </a:lnTo>
                                <a:lnTo>
                                  <a:pt x="719" y="344"/>
                                </a:lnTo>
                                <a:lnTo>
                                  <a:pt x="727" y="333"/>
                                </a:lnTo>
                                <a:lnTo>
                                  <a:pt x="732" y="322"/>
                                </a:lnTo>
                                <a:lnTo>
                                  <a:pt x="731" y="308"/>
                                </a:lnTo>
                                <a:lnTo>
                                  <a:pt x="726" y="297"/>
                                </a:lnTo>
                                <a:lnTo>
                                  <a:pt x="719" y="287"/>
                                </a:lnTo>
                                <a:lnTo>
                                  <a:pt x="713" y="278"/>
                                </a:lnTo>
                                <a:lnTo>
                                  <a:pt x="705" y="267"/>
                                </a:lnTo>
                                <a:lnTo>
                                  <a:pt x="702" y="255"/>
                                </a:lnTo>
                                <a:lnTo>
                                  <a:pt x="705" y="246"/>
                                </a:lnTo>
                                <a:lnTo>
                                  <a:pt x="714" y="232"/>
                                </a:lnTo>
                                <a:lnTo>
                                  <a:pt x="723" y="221"/>
                                </a:lnTo>
                                <a:lnTo>
                                  <a:pt x="727" y="209"/>
                                </a:lnTo>
                                <a:lnTo>
                                  <a:pt x="727" y="194"/>
                                </a:lnTo>
                                <a:lnTo>
                                  <a:pt x="722" y="179"/>
                                </a:lnTo>
                                <a:lnTo>
                                  <a:pt x="713" y="168"/>
                                </a:lnTo>
                                <a:lnTo>
                                  <a:pt x="709" y="160"/>
                                </a:lnTo>
                                <a:lnTo>
                                  <a:pt x="705" y="147"/>
                                </a:lnTo>
                                <a:lnTo>
                                  <a:pt x="706" y="133"/>
                                </a:lnTo>
                                <a:lnTo>
                                  <a:pt x="714" y="122"/>
                                </a:lnTo>
                                <a:lnTo>
                                  <a:pt x="719" y="114"/>
                                </a:lnTo>
                                <a:lnTo>
                                  <a:pt x="727" y="105"/>
                                </a:lnTo>
                                <a:lnTo>
                                  <a:pt x="731" y="93"/>
                                </a:lnTo>
                                <a:lnTo>
                                  <a:pt x="732" y="80"/>
                                </a:lnTo>
                                <a:lnTo>
                                  <a:pt x="730" y="72"/>
                                </a:lnTo>
                                <a:lnTo>
                                  <a:pt x="722" y="59"/>
                                </a:lnTo>
                                <a:lnTo>
                                  <a:pt x="714" y="48"/>
                                </a:lnTo>
                                <a:lnTo>
                                  <a:pt x="709" y="34"/>
                                </a:lnTo>
                                <a:lnTo>
                                  <a:pt x="709" y="0"/>
                                </a:lnTo>
                                <a:lnTo>
                                  <a:pt x="634" y="50"/>
                                </a:lnTo>
                                <a:lnTo>
                                  <a:pt x="589" y="69"/>
                                </a:lnTo>
                                <a:lnTo>
                                  <a:pt x="536" y="86"/>
                                </a:lnTo>
                                <a:lnTo>
                                  <a:pt x="475" y="105"/>
                                </a:lnTo>
                                <a:lnTo>
                                  <a:pt x="420" y="116"/>
                                </a:lnTo>
                                <a:lnTo>
                                  <a:pt x="365" y="126"/>
                                </a:lnTo>
                                <a:lnTo>
                                  <a:pt x="294" y="13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A040"/>
                          </a:solidFill>
                          <a:ln w="9525">
                            <a:noFill/>
                            <a:round/>
                          </a:ln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  <p:grpSp>
                    <p:nvGrpSpPr>
                      <p:cNvPr id="24" name="Group 6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6929" y="4535"/>
                        <a:ext cx="218" cy="436"/>
                        <a:chOff x="6929" y="4535"/>
                        <a:chExt cx="218" cy="436"/>
                      </a:xfrm>
                    </p:grpSpPr>
                    <p:sp>
                      <p:nvSpPr>
                        <p:cNvPr id="10304" name="Freeform 6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6971" y="4651"/>
                          <a:ext cx="167" cy="70"/>
                        </a:xfrm>
                        <a:custGeom>
                          <a:avLst/>
                          <a:gdLst>
                            <a:gd name="T0" fmla="*/ 167 w 167"/>
                            <a:gd name="T1" fmla="*/ 13 h 70"/>
                            <a:gd name="T2" fmla="*/ 151 w 167"/>
                            <a:gd name="T3" fmla="*/ 0 h 70"/>
                            <a:gd name="T4" fmla="*/ 100 w 167"/>
                            <a:gd name="T5" fmla="*/ 26 h 70"/>
                            <a:gd name="T6" fmla="*/ 49 w 167"/>
                            <a:gd name="T7" fmla="*/ 45 h 70"/>
                            <a:gd name="T8" fmla="*/ 0 w 167"/>
                            <a:gd name="T9" fmla="*/ 59 h 70"/>
                            <a:gd name="T10" fmla="*/ 9 w 167"/>
                            <a:gd name="T11" fmla="*/ 70 h 70"/>
                            <a:gd name="T12" fmla="*/ 43 w 167"/>
                            <a:gd name="T13" fmla="*/ 70 h 70"/>
                            <a:gd name="T14" fmla="*/ 89 w 167"/>
                            <a:gd name="T15" fmla="*/ 60 h 70"/>
                            <a:gd name="T16" fmla="*/ 130 w 167"/>
                            <a:gd name="T17" fmla="*/ 40 h 70"/>
                            <a:gd name="T18" fmla="*/ 167 w 167"/>
                            <a:gd name="T19" fmla="*/ 13 h 70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167"/>
                            <a:gd name="T31" fmla="*/ 0 h 70"/>
                            <a:gd name="T32" fmla="*/ 167 w 167"/>
                            <a:gd name="T33" fmla="*/ 70 h 70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167" h="70">
                              <a:moveTo>
                                <a:pt x="167" y="13"/>
                              </a:moveTo>
                              <a:lnTo>
                                <a:pt x="151" y="0"/>
                              </a:lnTo>
                              <a:lnTo>
                                <a:pt x="100" y="26"/>
                              </a:lnTo>
                              <a:lnTo>
                                <a:pt x="49" y="45"/>
                              </a:lnTo>
                              <a:lnTo>
                                <a:pt x="0" y="59"/>
                              </a:lnTo>
                              <a:lnTo>
                                <a:pt x="9" y="70"/>
                              </a:lnTo>
                              <a:lnTo>
                                <a:pt x="43" y="70"/>
                              </a:lnTo>
                              <a:lnTo>
                                <a:pt x="89" y="60"/>
                              </a:lnTo>
                              <a:lnTo>
                                <a:pt x="130" y="40"/>
                              </a:lnTo>
                              <a:lnTo>
                                <a:pt x="167" y="1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E0C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305" name="Freeform 69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7001" y="4763"/>
                          <a:ext cx="146" cy="78"/>
                        </a:xfrm>
                        <a:custGeom>
                          <a:avLst/>
                          <a:gdLst>
                            <a:gd name="T0" fmla="*/ 146 w 146"/>
                            <a:gd name="T1" fmla="*/ 15 h 78"/>
                            <a:gd name="T2" fmla="*/ 138 w 146"/>
                            <a:gd name="T3" fmla="*/ 0 h 78"/>
                            <a:gd name="T4" fmla="*/ 89 w 146"/>
                            <a:gd name="T5" fmla="*/ 34 h 78"/>
                            <a:gd name="T6" fmla="*/ 50 w 146"/>
                            <a:gd name="T7" fmla="*/ 51 h 78"/>
                            <a:gd name="T8" fmla="*/ 0 w 146"/>
                            <a:gd name="T9" fmla="*/ 66 h 78"/>
                            <a:gd name="T10" fmla="*/ 10 w 146"/>
                            <a:gd name="T11" fmla="*/ 78 h 78"/>
                            <a:gd name="T12" fmla="*/ 42 w 146"/>
                            <a:gd name="T13" fmla="*/ 78 h 78"/>
                            <a:gd name="T14" fmla="*/ 74 w 146"/>
                            <a:gd name="T15" fmla="*/ 69 h 78"/>
                            <a:gd name="T16" fmla="*/ 112 w 146"/>
                            <a:gd name="T17" fmla="*/ 45 h 78"/>
                            <a:gd name="T18" fmla="*/ 146 w 146"/>
                            <a:gd name="T19" fmla="*/ 15 h 78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146"/>
                            <a:gd name="T31" fmla="*/ 0 h 78"/>
                            <a:gd name="T32" fmla="*/ 146 w 146"/>
                            <a:gd name="T33" fmla="*/ 78 h 78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146" h="78">
                              <a:moveTo>
                                <a:pt x="146" y="15"/>
                              </a:moveTo>
                              <a:lnTo>
                                <a:pt x="138" y="0"/>
                              </a:lnTo>
                              <a:lnTo>
                                <a:pt x="89" y="34"/>
                              </a:lnTo>
                              <a:lnTo>
                                <a:pt x="50" y="51"/>
                              </a:lnTo>
                              <a:lnTo>
                                <a:pt x="0" y="66"/>
                              </a:lnTo>
                              <a:lnTo>
                                <a:pt x="10" y="78"/>
                              </a:lnTo>
                              <a:lnTo>
                                <a:pt x="42" y="78"/>
                              </a:lnTo>
                              <a:lnTo>
                                <a:pt x="74" y="69"/>
                              </a:lnTo>
                              <a:lnTo>
                                <a:pt x="112" y="45"/>
                              </a:lnTo>
                              <a:lnTo>
                                <a:pt x="146" y="1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E0C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306" name="Freeform 7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6992" y="4894"/>
                          <a:ext cx="149" cy="77"/>
                        </a:xfrm>
                        <a:custGeom>
                          <a:avLst/>
                          <a:gdLst>
                            <a:gd name="T0" fmla="*/ 149 w 149"/>
                            <a:gd name="T1" fmla="*/ 11 h 77"/>
                            <a:gd name="T2" fmla="*/ 138 w 149"/>
                            <a:gd name="T3" fmla="*/ 0 h 77"/>
                            <a:gd name="T4" fmla="*/ 93 w 149"/>
                            <a:gd name="T5" fmla="*/ 31 h 77"/>
                            <a:gd name="T6" fmla="*/ 49 w 149"/>
                            <a:gd name="T7" fmla="*/ 49 h 77"/>
                            <a:gd name="T8" fmla="*/ 0 w 149"/>
                            <a:gd name="T9" fmla="*/ 63 h 77"/>
                            <a:gd name="T10" fmla="*/ 9 w 149"/>
                            <a:gd name="T11" fmla="*/ 77 h 77"/>
                            <a:gd name="T12" fmla="*/ 42 w 149"/>
                            <a:gd name="T13" fmla="*/ 74 h 77"/>
                            <a:gd name="T14" fmla="*/ 81 w 149"/>
                            <a:gd name="T15" fmla="*/ 65 h 77"/>
                            <a:gd name="T16" fmla="*/ 121 w 149"/>
                            <a:gd name="T17" fmla="*/ 40 h 77"/>
                            <a:gd name="T18" fmla="*/ 149 w 149"/>
                            <a:gd name="T19" fmla="*/ 11 h 77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149"/>
                            <a:gd name="T31" fmla="*/ 0 h 77"/>
                            <a:gd name="T32" fmla="*/ 149 w 149"/>
                            <a:gd name="T33" fmla="*/ 77 h 77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149" h="77">
                              <a:moveTo>
                                <a:pt x="149" y="11"/>
                              </a:moveTo>
                              <a:lnTo>
                                <a:pt x="138" y="0"/>
                              </a:lnTo>
                              <a:lnTo>
                                <a:pt x="93" y="31"/>
                              </a:lnTo>
                              <a:lnTo>
                                <a:pt x="49" y="49"/>
                              </a:lnTo>
                              <a:lnTo>
                                <a:pt x="0" y="63"/>
                              </a:lnTo>
                              <a:lnTo>
                                <a:pt x="9" y="77"/>
                              </a:lnTo>
                              <a:lnTo>
                                <a:pt x="42" y="74"/>
                              </a:lnTo>
                              <a:lnTo>
                                <a:pt x="81" y="65"/>
                              </a:lnTo>
                              <a:lnTo>
                                <a:pt x="121" y="40"/>
                              </a:lnTo>
                              <a:lnTo>
                                <a:pt x="149" y="1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E0C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307" name="Freeform 7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6929" y="4535"/>
                          <a:ext cx="171" cy="68"/>
                        </a:xfrm>
                        <a:custGeom>
                          <a:avLst/>
                          <a:gdLst>
                            <a:gd name="T0" fmla="*/ 171 w 171"/>
                            <a:gd name="T1" fmla="*/ 13 h 68"/>
                            <a:gd name="T2" fmla="*/ 154 w 171"/>
                            <a:gd name="T3" fmla="*/ 0 h 68"/>
                            <a:gd name="T4" fmla="*/ 97 w 171"/>
                            <a:gd name="T5" fmla="*/ 26 h 68"/>
                            <a:gd name="T6" fmla="*/ 50 w 171"/>
                            <a:gd name="T7" fmla="*/ 41 h 68"/>
                            <a:gd name="T8" fmla="*/ 0 w 171"/>
                            <a:gd name="T9" fmla="*/ 55 h 68"/>
                            <a:gd name="T10" fmla="*/ 11 w 171"/>
                            <a:gd name="T11" fmla="*/ 68 h 68"/>
                            <a:gd name="T12" fmla="*/ 42 w 171"/>
                            <a:gd name="T13" fmla="*/ 66 h 68"/>
                            <a:gd name="T14" fmla="*/ 82 w 171"/>
                            <a:gd name="T15" fmla="*/ 57 h 68"/>
                            <a:gd name="T16" fmla="*/ 127 w 171"/>
                            <a:gd name="T17" fmla="*/ 40 h 68"/>
                            <a:gd name="T18" fmla="*/ 171 w 171"/>
                            <a:gd name="T19" fmla="*/ 13 h 68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60000 65536"/>
                            <a:gd name="T25" fmla="*/ 0 60000 65536"/>
                            <a:gd name="T26" fmla="*/ 0 60000 65536"/>
                            <a:gd name="T27" fmla="*/ 0 60000 65536"/>
                            <a:gd name="T28" fmla="*/ 0 60000 65536"/>
                            <a:gd name="T29" fmla="*/ 0 60000 65536"/>
                            <a:gd name="T30" fmla="*/ 0 w 171"/>
                            <a:gd name="T31" fmla="*/ 0 h 68"/>
                            <a:gd name="T32" fmla="*/ 171 w 171"/>
                            <a:gd name="T33" fmla="*/ 68 h 68"/>
                          </a:gdLst>
                          <a:ahLst/>
                          <a:cxnLst>
                            <a:cxn ang="T20">
                              <a:pos x="T0" y="T1"/>
                            </a:cxn>
                            <a:cxn ang="T21">
                              <a:pos x="T2" y="T3"/>
                            </a:cxn>
                            <a:cxn ang="T22">
                              <a:pos x="T4" y="T5"/>
                            </a:cxn>
                            <a:cxn ang="T23">
                              <a:pos x="T6" y="T7"/>
                            </a:cxn>
                            <a:cxn ang="T24">
                              <a:pos x="T8" y="T9"/>
                            </a:cxn>
                            <a:cxn ang="T25">
                              <a:pos x="T10" y="T11"/>
                            </a:cxn>
                            <a:cxn ang="T26">
                              <a:pos x="T12" y="T13"/>
                            </a:cxn>
                            <a:cxn ang="T27">
                              <a:pos x="T14" y="T15"/>
                            </a:cxn>
                            <a:cxn ang="T28">
                              <a:pos x="T16" y="T17"/>
                            </a:cxn>
                            <a:cxn ang="T29">
                              <a:pos x="T18" y="T19"/>
                            </a:cxn>
                          </a:cxnLst>
                          <a:rect l="T30" t="T31" r="T32" b="T33"/>
                          <a:pathLst>
                            <a:path w="171" h="68">
                              <a:moveTo>
                                <a:pt x="171" y="13"/>
                              </a:moveTo>
                              <a:lnTo>
                                <a:pt x="154" y="0"/>
                              </a:lnTo>
                              <a:lnTo>
                                <a:pt x="97" y="26"/>
                              </a:lnTo>
                              <a:lnTo>
                                <a:pt x="50" y="41"/>
                              </a:lnTo>
                              <a:lnTo>
                                <a:pt x="0" y="55"/>
                              </a:lnTo>
                              <a:lnTo>
                                <a:pt x="11" y="68"/>
                              </a:lnTo>
                              <a:lnTo>
                                <a:pt x="42" y="66"/>
                              </a:lnTo>
                              <a:lnTo>
                                <a:pt x="82" y="57"/>
                              </a:lnTo>
                              <a:lnTo>
                                <a:pt x="127" y="40"/>
                              </a:lnTo>
                              <a:lnTo>
                                <a:pt x="171" y="1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E0C0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10287" name="Freeform 7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770" y="1606"/>
                      <a:ext cx="2019" cy="2908"/>
                    </a:xfrm>
                    <a:custGeom>
                      <a:avLst/>
                      <a:gdLst>
                        <a:gd name="T0" fmla="*/ 1445 w 2019"/>
                        <a:gd name="T1" fmla="*/ 2807 h 2908"/>
                        <a:gd name="T2" fmla="*/ 1463 w 2019"/>
                        <a:gd name="T3" fmla="*/ 2784 h 2908"/>
                        <a:gd name="T4" fmla="*/ 1471 w 2019"/>
                        <a:gd name="T5" fmla="*/ 2765 h 2908"/>
                        <a:gd name="T6" fmla="*/ 1484 w 2019"/>
                        <a:gd name="T7" fmla="*/ 2698 h 2908"/>
                        <a:gd name="T8" fmla="*/ 1563 w 2019"/>
                        <a:gd name="T9" fmla="*/ 2229 h 2908"/>
                        <a:gd name="T10" fmla="*/ 1619 w 2019"/>
                        <a:gd name="T11" fmla="*/ 2062 h 2908"/>
                        <a:gd name="T12" fmla="*/ 1672 w 2019"/>
                        <a:gd name="T13" fmla="*/ 1943 h 2908"/>
                        <a:gd name="T14" fmla="*/ 1773 w 2019"/>
                        <a:gd name="T15" fmla="*/ 1766 h 2908"/>
                        <a:gd name="T16" fmla="*/ 1879 w 2019"/>
                        <a:gd name="T17" fmla="*/ 1590 h 2908"/>
                        <a:gd name="T18" fmla="*/ 1952 w 2019"/>
                        <a:gd name="T19" fmla="*/ 1429 h 2908"/>
                        <a:gd name="T20" fmla="*/ 1995 w 2019"/>
                        <a:gd name="T21" fmla="*/ 1267 h 2908"/>
                        <a:gd name="T22" fmla="*/ 2019 w 2019"/>
                        <a:gd name="T23" fmla="*/ 1062 h 2908"/>
                        <a:gd name="T24" fmla="*/ 2003 w 2019"/>
                        <a:gd name="T25" fmla="*/ 873 h 2908"/>
                        <a:gd name="T26" fmla="*/ 1960 w 2019"/>
                        <a:gd name="T27" fmla="*/ 694 h 2908"/>
                        <a:gd name="T28" fmla="*/ 1888 w 2019"/>
                        <a:gd name="T29" fmla="*/ 529 h 2908"/>
                        <a:gd name="T30" fmla="*/ 1765 w 2019"/>
                        <a:gd name="T31" fmla="*/ 354 h 2908"/>
                        <a:gd name="T32" fmla="*/ 1636 w 2019"/>
                        <a:gd name="T33" fmla="*/ 232 h 2908"/>
                        <a:gd name="T34" fmla="*/ 1471 w 2019"/>
                        <a:gd name="T35" fmla="*/ 120 h 2908"/>
                        <a:gd name="T36" fmla="*/ 1277 w 2019"/>
                        <a:gd name="T37" fmla="*/ 40 h 2908"/>
                        <a:gd name="T38" fmla="*/ 1115 w 2019"/>
                        <a:gd name="T39" fmla="*/ 6 h 2908"/>
                        <a:gd name="T40" fmla="*/ 936 w 2019"/>
                        <a:gd name="T41" fmla="*/ 0 h 2908"/>
                        <a:gd name="T42" fmla="*/ 782 w 2019"/>
                        <a:gd name="T43" fmla="*/ 28 h 2908"/>
                        <a:gd name="T44" fmla="*/ 630 w 2019"/>
                        <a:gd name="T45" fmla="*/ 78 h 2908"/>
                        <a:gd name="T46" fmla="*/ 501 w 2019"/>
                        <a:gd name="T47" fmla="*/ 145 h 2908"/>
                        <a:gd name="T48" fmla="*/ 365 w 2019"/>
                        <a:gd name="T49" fmla="*/ 242 h 2908"/>
                        <a:gd name="T50" fmla="*/ 242 w 2019"/>
                        <a:gd name="T51" fmla="*/ 360 h 2908"/>
                        <a:gd name="T52" fmla="*/ 140 w 2019"/>
                        <a:gd name="T53" fmla="*/ 495 h 2908"/>
                        <a:gd name="T54" fmla="*/ 53 w 2019"/>
                        <a:gd name="T55" fmla="*/ 685 h 2908"/>
                        <a:gd name="T56" fmla="*/ 7 w 2019"/>
                        <a:gd name="T57" fmla="*/ 879 h 2908"/>
                        <a:gd name="T58" fmla="*/ 0 w 2019"/>
                        <a:gd name="T59" fmla="*/ 1052 h 2908"/>
                        <a:gd name="T60" fmla="*/ 14 w 2019"/>
                        <a:gd name="T61" fmla="*/ 1239 h 2908"/>
                        <a:gd name="T62" fmla="*/ 62 w 2019"/>
                        <a:gd name="T63" fmla="*/ 1427 h 2908"/>
                        <a:gd name="T64" fmla="*/ 144 w 2019"/>
                        <a:gd name="T65" fmla="*/ 1602 h 2908"/>
                        <a:gd name="T66" fmla="*/ 239 w 2019"/>
                        <a:gd name="T67" fmla="*/ 1770 h 2908"/>
                        <a:gd name="T68" fmla="*/ 370 w 2019"/>
                        <a:gd name="T69" fmla="*/ 2007 h 2908"/>
                        <a:gd name="T70" fmla="*/ 429 w 2019"/>
                        <a:gd name="T71" fmla="*/ 2138 h 2908"/>
                        <a:gd name="T72" fmla="*/ 469 w 2019"/>
                        <a:gd name="T73" fmla="*/ 2292 h 2908"/>
                        <a:gd name="T74" fmla="*/ 501 w 2019"/>
                        <a:gd name="T75" fmla="*/ 2506 h 2908"/>
                        <a:gd name="T76" fmla="*/ 526 w 2019"/>
                        <a:gd name="T77" fmla="*/ 2693 h 2908"/>
                        <a:gd name="T78" fmla="*/ 543 w 2019"/>
                        <a:gd name="T79" fmla="*/ 2767 h 2908"/>
                        <a:gd name="T80" fmla="*/ 552 w 2019"/>
                        <a:gd name="T81" fmla="*/ 2784 h 2908"/>
                        <a:gd name="T82" fmla="*/ 576 w 2019"/>
                        <a:gd name="T83" fmla="*/ 2812 h 2908"/>
                        <a:gd name="T84" fmla="*/ 635 w 2019"/>
                        <a:gd name="T85" fmla="*/ 2847 h 2908"/>
                        <a:gd name="T86" fmla="*/ 703 w 2019"/>
                        <a:gd name="T87" fmla="*/ 2870 h 2908"/>
                        <a:gd name="T88" fmla="*/ 778 w 2019"/>
                        <a:gd name="T89" fmla="*/ 2889 h 2908"/>
                        <a:gd name="T90" fmla="*/ 857 w 2019"/>
                        <a:gd name="T91" fmla="*/ 2900 h 2908"/>
                        <a:gd name="T92" fmla="*/ 934 w 2019"/>
                        <a:gd name="T93" fmla="*/ 2906 h 2908"/>
                        <a:gd name="T94" fmla="*/ 1006 w 2019"/>
                        <a:gd name="T95" fmla="*/ 2908 h 2908"/>
                        <a:gd name="T96" fmla="*/ 1086 w 2019"/>
                        <a:gd name="T97" fmla="*/ 2906 h 2908"/>
                        <a:gd name="T98" fmla="*/ 1166 w 2019"/>
                        <a:gd name="T99" fmla="*/ 2900 h 2908"/>
                        <a:gd name="T100" fmla="*/ 1241 w 2019"/>
                        <a:gd name="T101" fmla="*/ 2887 h 2908"/>
                        <a:gd name="T102" fmla="*/ 1309 w 2019"/>
                        <a:gd name="T103" fmla="*/ 2871 h 2908"/>
                        <a:gd name="T104" fmla="*/ 1375 w 2019"/>
                        <a:gd name="T105" fmla="*/ 2849 h 2908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w 2019"/>
                        <a:gd name="T160" fmla="*/ 0 h 2908"/>
                        <a:gd name="T161" fmla="*/ 2019 w 2019"/>
                        <a:gd name="T162" fmla="*/ 2908 h 2908"/>
                      </a:gdLst>
                      <a:ahLst/>
                      <a:cxnLst>
                        <a:cxn ang="T106">
                          <a:pos x="T0" y="T1"/>
                        </a:cxn>
                        <a:cxn ang="T107">
                          <a:pos x="T2" y="T3"/>
                        </a:cxn>
                        <a:cxn ang="T108">
                          <a:pos x="T4" y="T5"/>
                        </a:cxn>
                        <a:cxn ang="T109">
                          <a:pos x="T6" y="T7"/>
                        </a:cxn>
                        <a:cxn ang="T110">
                          <a:pos x="T8" y="T9"/>
                        </a:cxn>
                        <a:cxn ang="T111">
                          <a:pos x="T10" y="T11"/>
                        </a:cxn>
                        <a:cxn ang="T112">
                          <a:pos x="T12" y="T13"/>
                        </a:cxn>
                        <a:cxn ang="T113">
                          <a:pos x="T14" y="T15"/>
                        </a:cxn>
                        <a:cxn ang="T114">
                          <a:pos x="T16" y="T17"/>
                        </a:cxn>
                        <a:cxn ang="T115">
                          <a:pos x="T18" y="T19"/>
                        </a:cxn>
                        <a:cxn ang="T116">
                          <a:pos x="T20" y="T21"/>
                        </a:cxn>
                        <a:cxn ang="T117">
                          <a:pos x="T22" y="T23"/>
                        </a:cxn>
                        <a:cxn ang="T118">
                          <a:pos x="T24" y="T25"/>
                        </a:cxn>
                        <a:cxn ang="T119">
                          <a:pos x="T26" y="T27"/>
                        </a:cxn>
                        <a:cxn ang="T120">
                          <a:pos x="T28" y="T29"/>
                        </a:cxn>
                        <a:cxn ang="T121">
                          <a:pos x="T30" y="T31"/>
                        </a:cxn>
                        <a:cxn ang="T122">
                          <a:pos x="T32" y="T33"/>
                        </a:cxn>
                        <a:cxn ang="T123">
                          <a:pos x="T34" y="T35"/>
                        </a:cxn>
                        <a:cxn ang="T124">
                          <a:pos x="T36" y="T37"/>
                        </a:cxn>
                        <a:cxn ang="T125">
                          <a:pos x="T38" y="T39"/>
                        </a:cxn>
                        <a:cxn ang="T126">
                          <a:pos x="T40" y="T41"/>
                        </a:cxn>
                        <a:cxn ang="T127">
                          <a:pos x="T42" y="T43"/>
                        </a:cxn>
                        <a:cxn ang="T128">
                          <a:pos x="T44" y="T45"/>
                        </a:cxn>
                        <a:cxn ang="T129">
                          <a:pos x="T46" y="T47"/>
                        </a:cxn>
                        <a:cxn ang="T130">
                          <a:pos x="T48" y="T49"/>
                        </a:cxn>
                        <a:cxn ang="T131">
                          <a:pos x="T50" y="T51"/>
                        </a:cxn>
                        <a:cxn ang="T132">
                          <a:pos x="T52" y="T53"/>
                        </a:cxn>
                        <a:cxn ang="T133">
                          <a:pos x="T54" y="T55"/>
                        </a:cxn>
                        <a:cxn ang="T134">
                          <a:pos x="T56" y="T57"/>
                        </a:cxn>
                        <a:cxn ang="T135">
                          <a:pos x="T58" y="T59"/>
                        </a:cxn>
                        <a:cxn ang="T136">
                          <a:pos x="T60" y="T61"/>
                        </a:cxn>
                        <a:cxn ang="T137">
                          <a:pos x="T62" y="T63"/>
                        </a:cxn>
                        <a:cxn ang="T138">
                          <a:pos x="T64" y="T65"/>
                        </a:cxn>
                        <a:cxn ang="T139">
                          <a:pos x="T66" y="T67"/>
                        </a:cxn>
                        <a:cxn ang="T140">
                          <a:pos x="T68" y="T69"/>
                        </a:cxn>
                        <a:cxn ang="T141">
                          <a:pos x="T70" y="T71"/>
                        </a:cxn>
                        <a:cxn ang="T142">
                          <a:pos x="T72" y="T73"/>
                        </a:cxn>
                        <a:cxn ang="T143">
                          <a:pos x="T74" y="T75"/>
                        </a:cxn>
                        <a:cxn ang="T144">
                          <a:pos x="T76" y="T77"/>
                        </a:cxn>
                        <a:cxn ang="T145">
                          <a:pos x="T78" y="T79"/>
                        </a:cxn>
                        <a:cxn ang="T146">
                          <a:pos x="T80" y="T81"/>
                        </a:cxn>
                        <a:cxn ang="T147">
                          <a:pos x="T82" y="T83"/>
                        </a:cxn>
                        <a:cxn ang="T148">
                          <a:pos x="T84" y="T85"/>
                        </a:cxn>
                        <a:cxn ang="T149">
                          <a:pos x="T86" y="T87"/>
                        </a:cxn>
                        <a:cxn ang="T150">
                          <a:pos x="T88" y="T89"/>
                        </a:cxn>
                        <a:cxn ang="T151">
                          <a:pos x="T90" y="T91"/>
                        </a:cxn>
                        <a:cxn ang="T152">
                          <a:pos x="T92" y="T93"/>
                        </a:cxn>
                        <a:cxn ang="T153">
                          <a:pos x="T94" y="T95"/>
                        </a:cxn>
                        <a:cxn ang="T154">
                          <a:pos x="T96" y="T97"/>
                        </a:cxn>
                        <a:cxn ang="T155">
                          <a:pos x="T98" y="T99"/>
                        </a:cxn>
                        <a:cxn ang="T156">
                          <a:pos x="T100" y="T101"/>
                        </a:cxn>
                        <a:cxn ang="T157">
                          <a:pos x="T102" y="T103"/>
                        </a:cxn>
                        <a:cxn ang="T158">
                          <a:pos x="T104" y="T105"/>
                        </a:cxn>
                      </a:cxnLst>
                      <a:rect l="T159" t="T160" r="T161" b="T162"/>
                      <a:pathLst>
                        <a:path w="2019" h="2908">
                          <a:moveTo>
                            <a:pt x="1415" y="2830"/>
                          </a:moveTo>
                          <a:lnTo>
                            <a:pt x="1432" y="2818"/>
                          </a:lnTo>
                          <a:lnTo>
                            <a:pt x="1445" y="2807"/>
                          </a:lnTo>
                          <a:lnTo>
                            <a:pt x="1453" y="2799"/>
                          </a:lnTo>
                          <a:lnTo>
                            <a:pt x="1458" y="2790"/>
                          </a:lnTo>
                          <a:lnTo>
                            <a:pt x="1463" y="2784"/>
                          </a:lnTo>
                          <a:lnTo>
                            <a:pt x="1466" y="2778"/>
                          </a:lnTo>
                          <a:lnTo>
                            <a:pt x="1470" y="2773"/>
                          </a:lnTo>
                          <a:lnTo>
                            <a:pt x="1471" y="2765"/>
                          </a:lnTo>
                          <a:lnTo>
                            <a:pt x="1474" y="2756"/>
                          </a:lnTo>
                          <a:lnTo>
                            <a:pt x="1475" y="2744"/>
                          </a:lnTo>
                          <a:lnTo>
                            <a:pt x="1484" y="2698"/>
                          </a:lnTo>
                          <a:lnTo>
                            <a:pt x="1543" y="2322"/>
                          </a:lnTo>
                          <a:lnTo>
                            <a:pt x="1554" y="2268"/>
                          </a:lnTo>
                          <a:lnTo>
                            <a:pt x="1563" y="2229"/>
                          </a:lnTo>
                          <a:lnTo>
                            <a:pt x="1577" y="2175"/>
                          </a:lnTo>
                          <a:lnTo>
                            <a:pt x="1598" y="2115"/>
                          </a:lnTo>
                          <a:lnTo>
                            <a:pt x="1619" y="2062"/>
                          </a:lnTo>
                          <a:lnTo>
                            <a:pt x="1638" y="2018"/>
                          </a:lnTo>
                          <a:lnTo>
                            <a:pt x="1655" y="1980"/>
                          </a:lnTo>
                          <a:lnTo>
                            <a:pt x="1672" y="1943"/>
                          </a:lnTo>
                          <a:lnTo>
                            <a:pt x="1706" y="1880"/>
                          </a:lnTo>
                          <a:lnTo>
                            <a:pt x="1740" y="1821"/>
                          </a:lnTo>
                          <a:lnTo>
                            <a:pt x="1773" y="1766"/>
                          </a:lnTo>
                          <a:lnTo>
                            <a:pt x="1799" y="1724"/>
                          </a:lnTo>
                          <a:lnTo>
                            <a:pt x="1846" y="1645"/>
                          </a:lnTo>
                          <a:lnTo>
                            <a:pt x="1879" y="1590"/>
                          </a:lnTo>
                          <a:lnTo>
                            <a:pt x="1905" y="1544"/>
                          </a:lnTo>
                          <a:lnTo>
                            <a:pt x="1927" y="1492"/>
                          </a:lnTo>
                          <a:lnTo>
                            <a:pt x="1952" y="1429"/>
                          </a:lnTo>
                          <a:lnTo>
                            <a:pt x="1969" y="1374"/>
                          </a:lnTo>
                          <a:lnTo>
                            <a:pt x="1985" y="1316"/>
                          </a:lnTo>
                          <a:lnTo>
                            <a:pt x="1995" y="1267"/>
                          </a:lnTo>
                          <a:lnTo>
                            <a:pt x="2007" y="1212"/>
                          </a:lnTo>
                          <a:lnTo>
                            <a:pt x="2015" y="1142"/>
                          </a:lnTo>
                          <a:lnTo>
                            <a:pt x="2019" y="1062"/>
                          </a:lnTo>
                          <a:lnTo>
                            <a:pt x="2019" y="987"/>
                          </a:lnTo>
                          <a:lnTo>
                            <a:pt x="2012" y="928"/>
                          </a:lnTo>
                          <a:lnTo>
                            <a:pt x="2003" y="873"/>
                          </a:lnTo>
                          <a:lnTo>
                            <a:pt x="1994" y="824"/>
                          </a:lnTo>
                          <a:lnTo>
                            <a:pt x="1978" y="759"/>
                          </a:lnTo>
                          <a:lnTo>
                            <a:pt x="1960" y="694"/>
                          </a:lnTo>
                          <a:lnTo>
                            <a:pt x="1940" y="634"/>
                          </a:lnTo>
                          <a:lnTo>
                            <a:pt x="1917" y="578"/>
                          </a:lnTo>
                          <a:lnTo>
                            <a:pt x="1888" y="529"/>
                          </a:lnTo>
                          <a:lnTo>
                            <a:pt x="1850" y="466"/>
                          </a:lnTo>
                          <a:lnTo>
                            <a:pt x="1807" y="403"/>
                          </a:lnTo>
                          <a:lnTo>
                            <a:pt x="1765" y="354"/>
                          </a:lnTo>
                          <a:lnTo>
                            <a:pt x="1727" y="312"/>
                          </a:lnTo>
                          <a:lnTo>
                            <a:pt x="1683" y="272"/>
                          </a:lnTo>
                          <a:lnTo>
                            <a:pt x="1636" y="232"/>
                          </a:lnTo>
                          <a:lnTo>
                            <a:pt x="1590" y="196"/>
                          </a:lnTo>
                          <a:lnTo>
                            <a:pt x="1535" y="159"/>
                          </a:lnTo>
                          <a:lnTo>
                            <a:pt x="1471" y="120"/>
                          </a:lnTo>
                          <a:lnTo>
                            <a:pt x="1411" y="90"/>
                          </a:lnTo>
                          <a:lnTo>
                            <a:pt x="1341" y="61"/>
                          </a:lnTo>
                          <a:lnTo>
                            <a:pt x="1277" y="40"/>
                          </a:lnTo>
                          <a:lnTo>
                            <a:pt x="1224" y="27"/>
                          </a:lnTo>
                          <a:lnTo>
                            <a:pt x="1167" y="14"/>
                          </a:lnTo>
                          <a:lnTo>
                            <a:pt x="1115" y="6"/>
                          </a:lnTo>
                          <a:lnTo>
                            <a:pt x="1053" y="0"/>
                          </a:lnTo>
                          <a:lnTo>
                            <a:pt x="997" y="0"/>
                          </a:lnTo>
                          <a:lnTo>
                            <a:pt x="936" y="0"/>
                          </a:lnTo>
                          <a:lnTo>
                            <a:pt x="885" y="6"/>
                          </a:lnTo>
                          <a:lnTo>
                            <a:pt x="826" y="19"/>
                          </a:lnTo>
                          <a:lnTo>
                            <a:pt x="782" y="28"/>
                          </a:lnTo>
                          <a:lnTo>
                            <a:pt x="727" y="44"/>
                          </a:lnTo>
                          <a:lnTo>
                            <a:pt x="676" y="59"/>
                          </a:lnTo>
                          <a:lnTo>
                            <a:pt x="630" y="78"/>
                          </a:lnTo>
                          <a:lnTo>
                            <a:pt x="586" y="97"/>
                          </a:lnTo>
                          <a:lnTo>
                            <a:pt x="541" y="121"/>
                          </a:lnTo>
                          <a:lnTo>
                            <a:pt x="501" y="145"/>
                          </a:lnTo>
                          <a:lnTo>
                            <a:pt x="456" y="175"/>
                          </a:lnTo>
                          <a:lnTo>
                            <a:pt x="408" y="209"/>
                          </a:lnTo>
                          <a:lnTo>
                            <a:pt x="365" y="242"/>
                          </a:lnTo>
                          <a:lnTo>
                            <a:pt x="326" y="277"/>
                          </a:lnTo>
                          <a:lnTo>
                            <a:pt x="284" y="316"/>
                          </a:lnTo>
                          <a:lnTo>
                            <a:pt x="242" y="360"/>
                          </a:lnTo>
                          <a:lnTo>
                            <a:pt x="206" y="402"/>
                          </a:lnTo>
                          <a:lnTo>
                            <a:pt x="175" y="441"/>
                          </a:lnTo>
                          <a:lnTo>
                            <a:pt x="140" y="495"/>
                          </a:lnTo>
                          <a:lnTo>
                            <a:pt x="106" y="554"/>
                          </a:lnTo>
                          <a:lnTo>
                            <a:pt x="75" y="620"/>
                          </a:lnTo>
                          <a:lnTo>
                            <a:pt x="53" y="685"/>
                          </a:lnTo>
                          <a:lnTo>
                            <a:pt x="34" y="752"/>
                          </a:lnTo>
                          <a:lnTo>
                            <a:pt x="17" y="818"/>
                          </a:lnTo>
                          <a:lnTo>
                            <a:pt x="7" y="879"/>
                          </a:lnTo>
                          <a:lnTo>
                            <a:pt x="0" y="940"/>
                          </a:lnTo>
                          <a:lnTo>
                            <a:pt x="0" y="999"/>
                          </a:lnTo>
                          <a:lnTo>
                            <a:pt x="0" y="1052"/>
                          </a:lnTo>
                          <a:lnTo>
                            <a:pt x="0" y="1115"/>
                          </a:lnTo>
                          <a:lnTo>
                            <a:pt x="3" y="1170"/>
                          </a:lnTo>
                          <a:lnTo>
                            <a:pt x="14" y="1239"/>
                          </a:lnTo>
                          <a:lnTo>
                            <a:pt x="24" y="1299"/>
                          </a:lnTo>
                          <a:lnTo>
                            <a:pt x="40" y="1358"/>
                          </a:lnTo>
                          <a:lnTo>
                            <a:pt x="62" y="1427"/>
                          </a:lnTo>
                          <a:lnTo>
                            <a:pt x="87" y="1488"/>
                          </a:lnTo>
                          <a:lnTo>
                            <a:pt x="113" y="1542"/>
                          </a:lnTo>
                          <a:lnTo>
                            <a:pt x="144" y="1602"/>
                          </a:lnTo>
                          <a:lnTo>
                            <a:pt x="178" y="1660"/>
                          </a:lnTo>
                          <a:lnTo>
                            <a:pt x="208" y="1715"/>
                          </a:lnTo>
                          <a:lnTo>
                            <a:pt x="239" y="1770"/>
                          </a:lnTo>
                          <a:lnTo>
                            <a:pt x="272" y="1830"/>
                          </a:lnTo>
                          <a:lnTo>
                            <a:pt x="323" y="1917"/>
                          </a:lnTo>
                          <a:lnTo>
                            <a:pt x="370" y="2007"/>
                          </a:lnTo>
                          <a:lnTo>
                            <a:pt x="398" y="2053"/>
                          </a:lnTo>
                          <a:lnTo>
                            <a:pt x="412" y="2091"/>
                          </a:lnTo>
                          <a:lnTo>
                            <a:pt x="429" y="2138"/>
                          </a:lnTo>
                          <a:lnTo>
                            <a:pt x="445" y="2192"/>
                          </a:lnTo>
                          <a:lnTo>
                            <a:pt x="458" y="2239"/>
                          </a:lnTo>
                          <a:lnTo>
                            <a:pt x="469" y="2292"/>
                          </a:lnTo>
                          <a:lnTo>
                            <a:pt x="479" y="2365"/>
                          </a:lnTo>
                          <a:lnTo>
                            <a:pt x="492" y="2444"/>
                          </a:lnTo>
                          <a:lnTo>
                            <a:pt x="501" y="2506"/>
                          </a:lnTo>
                          <a:lnTo>
                            <a:pt x="511" y="2586"/>
                          </a:lnTo>
                          <a:lnTo>
                            <a:pt x="518" y="2643"/>
                          </a:lnTo>
                          <a:lnTo>
                            <a:pt x="526" y="2693"/>
                          </a:lnTo>
                          <a:lnTo>
                            <a:pt x="537" y="2742"/>
                          </a:lnTo>
                          <a:lnTo>
                            <a:pt x="541" y="2756"/>
                          </a:lnTo>
                          <a:lnTo>
                            <a:pt x="543" y="2767"/>
                          </a:lnTo>
                          <a:lnTo>
                            <a:pt x="545" y="2773"/>
                          </a:lnTo>
                          <a:lnTo>
                            <a:pt x="546" y="2778"/>
                          </a:lnTo>
                          <a:lnTo>
                            <a:pt x="552" y="2784"/>
                          </a:lnTo>
                          <a:lnTo>
                            <a:pt x="558" y="2794"/>
                          </a:lnTo>
                          <a:lnTo>
                            <a:pt x="567" y="2803"/>
                          </a:lnTo>
                          <a:lnTo>
                            <a:pt x="576" y="2812"/>
                          </a:lnTo>
                          <a:lnTo>
                            <a:pt x="592" y="2824"/>
                          </a:lnTo>
                          <a:lnTo>
                            <a:pt x="610" y="2833"/>
                          </a:lnTo>
                          <a:lnTo>
                            <a:pt x="635" y="2847"/>
                          </a:lnTo>
                          <a:lnTo>
                            <a:pt x="657" y="2856"/>
                          </a:lnTo>
                          <a:lnTo>
                            <a:pt x="681" y="2864"/>
                          </a:lnTo>
                          <a:lnTo>
                            <a:pt x="703" y="2870"/>
                          </a:lnTo>
                          <a:lnTo>
                            <a:pt x="723" y="2875"/>
                          </a:lnTo>
                          <a:lnTo>
                            <a:pt x="753" y="2883"/>
                          </a:lnTo>
                          <a:lnTo>
                            <a:pt x="778" y="2889"/>
                          </a:lnTo>
                          <a:lnTo>
                            <a:pt x="802" y="2892"/>
                          </a:lnTo>
                          <a:lnTo>
                            <a:pt x="829" y="2896"/>
                          </a:lnTo>
                          <a:lnTo>
                            <a:pt x="857" y="2900"/>
                          </a:lnTo>
                          <a:lnTo>
                            <a:pt x="883" y="2902"/>
                          </a:lnTo>
                          <a:lnTo>
                            <a:pt x="906" y="2904"/>
                          </a:lnTo>
                          <a:lnTo>
                            <a:pt x="934" y="2906"/>
                          </a:lnTo>
                          <a:lnTo>
                            <a:pt x="959" y="2908"/>
                          </a:lnTo>
                          <a:lnTo>
                            <a:pt x="984" y="2908"/>
                          </a:lnTo>
                          <a:lnTo>
                            <a:pt x="1006" y="2908"/>
                          </a:lnTo>
                          <a:lnTo>
                            <a:pt x="1031" y="2908"/>
                          </a:lnTo>
                          <a:lnTo>
                            <a:pt x="1061" y="2908"/>
                          </a:lnTo>
                          <a:lnTo>
                            <a:pt x="1086" y="2906"/>
                          </a:lnTo>
                          <a:lnTo>
                            <a:pt x="1108" y="2906"/>
                          </a:lnTo>
                          <a:lnTo>
                            <a:pt x="1134" y="2902"/>
                          </a:lnTo>
                          <a:lnTo>
                            <a:pt x="1166" y="2900"/>
                          </a:lnTo>
                          <a:lnTo>
                            <a:pt x="1188" y="2896"/>
                          </a:lnTo>
                          <a:lnTo>
                            <a:pt x="1217" y="2892"/>
                          </a:lnTo>
                          <a:lnTo>
                            <a:pt x="1241" y="2887"/>
                          </a:lnTo>
                          <a:lnTo>
                            <a:pt x="1265" y="2883"/>
                          </a:lnTo>
                          <a:lnTo>
                            <a:pt x="1288" y="2877"/>
                          </a:lnTo>
                          <a:lnTo>
                            <a:pt x="1309" y="2871"/>
                          </a:lnTo>
                          <a:lnTo>
                            <a:pt x="1334" y="2864"/>
                          </a:lnTo>
                          <a:lnTo>
                            <a:pt x="1354" y="2856"/>
                          </a:lnTo>
                          <a:lnTo>
                            <a:pt x="1375" y="2849"/>
                          </a:lnTo>
                          <a:lnTo>
                            <a:pt x="1395" y="2839"/>
                          </a:lnTo>
                          <a:lnTo>
                            <a:pt x="1415" y="2830"/>
                          </a:lnTo>
                          <a:close/>
                        </a:path>
                      </a:pathLst>
                    </a:custGeom>
                    <a:solidFill>
                      <a:srgbClr val="E0E0E0"/>
                    </a:solidFill>
                    <a:ln w="6350">
                      <a:noFill/>
                      <a:prstDash val="solid"/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0288" name="Oval 7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337" y="4185"/>
                      <a:ext cx="886" cy="296"/>
                    </a:xfrm>
                    <a:prstGeom prst="ellipse">
                      <a:avLst/>
                    </a:prstGeom>
                    <a:solidFill>
                      <a:srgbClr val="A0A0A0"/>
                    </a:solidFill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kumimoji="1" lang="zh-CN" altLang="en-US">
                        <a:latin typeface="Tahoma" pitchFamily="34" charset="0"/>
                      </a:endParaRPr>
                    </a:p>
                  </p:txBody>
                </p:sp>
                <p:sp>
                  <p:nvSpPr>
                    <p:cNvPr id="10289" name="Freeform 7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7261" y="1899"/>
                      <a:ext cx="338" cy="432"/>
                    </a:xfrm>
                    <a:custGeom>
                      <a:avLst/>
                      <a:gdLst>
                        <a:gd name="T0" fmla="*/ 0 w 338"/>
                        <a:gd name="T1" fmla="*/ 0 h 432"/>
                        <a:gd name="T2" fmla="*/ 90 w 338"/>
                        <a:gd name="T3" fmla="*/ 46 h 432"/>
                        <a:gd name="T4" fmla="*/ 172 w 338"/>
                        <a:gd name="T5" fmla="*/ 97 h 432"/>
                        <a:gd name="T6" fmla="*/ 234 w 338"/>
                        <a:gd name="T7" fmla="*/ 148 h 432"/>
                        <a:gd name="T8" fmla="*/ 275 w 338"/>
                        <a:gd name="T9" fmla="*/ 203 h 432"/>
                        <a:gd name="T10" fmla="*/ 304 w 338"/>
                        <a:gd name="T11" fmla="*/ 259 h 432"/>
                        <a:gd name="T12" fmla="*/ 325 w 338"/>
                        <a:gd name="T13" fmla="*/ 308 h 432"/>
                        <a:gd name="T14" fmla="*/ 338 w 338"/>
                        <a:gd name="T15" fmla="*/ 358 h 432"/>
                        <a:gd name="T16" fmla="*/ 219 w 338"/>
                        <a:gd name="T17" fmla="*/ 432 h 432"/>
                        <a:gd name="T18" fmla="*/ 208 w 338"/>
                        <a:gd name="T19" fmla="*/ 362 h 432"/>
                        <a:gd name="T20" fmla="*/ 189 w 338"/>
                        <a:gd name="T21" fmla="*/ 287 h 432"/>
                        <a:gd name="T22" fmla="*/ 161 w 338"/>
                        <a:gd name="T23" fmla="*/ 209 h 432"/>
                        <a:gd name="T24" fmla="*/ 124 w 338"/>
                        <a:gd name="T25" fmla="*/ 144 h 432"/>
                        <a:gd name="T26" fmla="*/ 73 w 338"/>
                        <a:gd name="T27" fmla="*/ 78 h 432"/>
                        <a:gd name="T28" fmla="*/ 0 w 338"/>
                        <a:gd name="T29" fmla="*/ 0 h 432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338"/>
                        <a:gd name="T46" fmla="*/ 0 h 432"/>
                        <a:gd name="T47" fmla="*/ 338 w 338"/>
                        <a:gd name="T48" fmla="*/ 432 h 432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338" h="432">
                          <a:moveTo>
                            <a:pt x="0" y="0"/>
                          </a:moveTo>
                          <a:lnTo>
                            <a:pt x="90" y="46"/>
                          </a:lnTo>
                          <a:lnTo>
                            <a:pt x="172" y="97"/>
                          </a:lnTo>
                          <a:lnTo>
                            <a:pt x="234" y="148"/>
                          </a:lnTo>
                          <a:lnTo>
                            <a:pt x="275" y="203"/>
                          </a:lnTo>
                          <a:lnTo>
                            <a:pt x="304" y="259"/>
                          </a:lnTo>
                          <a:lnTo>
                            <a:pt x="325" y="308"/>
                          </a:lnTo>
                          <a:lnTo>
                            <a:pt x="338" y="358"/>
                          </a:lnTo>
                          <a:lnTo>
                            <a:pt x="219" y="432"/>
                          </a:lnTo>
                          <a:lnTo>
                            <a:pt x="208" y="362"/>
                          </a:lnTo>
                          <a:lnTo>
                            <a:pt x="189" y="287"/>
                          </a:lnTo>
                          <a:lnTo>
                            <a:pt x="161" y="209"/>
                          </a:lnTo>
                          <a:lnTo>
                            <a:pt x="124" y="144"/>
                          </a:lnTo>
                          <a:lnTo>
                            <a:pt x="73" y="7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25" name="Group 75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6498" y="2481"/>
                      <a:ext cx="562" cy="1806"/>
                      <a:chOff x="6498" y="2481"/>
                      <a:chExt cx="562" cy="1806"/>
                    </a:xfrm>
                  </p:grpSpPr>
                  <p:sp>
                    <p:nvSpPr>
                      <p:cNvPr id="10292" name="Freeform 76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6604" y="3234"/>
                        <a:ext cx="345" cy="1053"/>
                      </a:xfrm>
                      <a:custGeom>
                        <a:avLst/>
                        <a:gdLst>
                          <a:gd name="T0" fmla="*/ 0 w 345"/>
                          <a:gd name="T1" fmla="*/ 80 h 1053"/>
                          <a:gd name="T2" fmla="*/ 6 w 345"/>
                          <a:gd name="T3" fmla="*/ 252 h 1053"/>
                          <a:gd name="T4" fmla="*/ 23 w 345"/>
                          <a:gd name="T5" fmla="*/ 274 h 1053"/>
                          <a:gd name="T6" fmla="*/ 17 w 345"/>
                          <a:gd name="T7" fmla="*/ 975 h 1053"/>
                          <a:gd name="T8" fmla="*/ 40 w 345"/>
                          <a:gd name="T9" fmla="*/ 1053 h 1053"/>
                          <a:gd name="T10" fmla="*/ 98 w 345"/>
                          <a:gd name="T11" fmla="*/ 1053 h 1053"/>
                          <a:gd name="T12" fmla="*/ 146 w 345"/>
                          <a:gd name="T13" fmla="*/ 1015 h 1053"/>
                          <a:gd name="T14" fmla="*/ 201 w 345"/>
                          <a:gd name="T15" fmla="*/ 1015 h 1053"/>
                          <a:gd name="T16" fmla="*/ 245 w 345"/>
                          <a:gd name="T17" fmla="*/ 1053 h 1053"/>
                          <a:gd name="T18" fmla="*/ 307 w 345"/>
                          <a:gd name="T19" fmla="*/ 1053 h 1053"/>
                          <a:gd name="T20" fmla="*/ 328 w 345"/>
                          <a:gd name="T21" fmla="*/ 975 h 1053"/>
                          <a:gd name="T22" fmla="*/ 317 w 345"/>
                          <a:gd name="T23" fmla="*/ 274 h 1053"/>
                          <a:gd name="T24" fmla="*/ 333 w 345"/>
                          <a:gd name="T25" fmla="*/ 252 h 1053"/>
                          <a:gd name="T26" fmla="*/ 345 w 345"/>
                          <a:gd name="T27" fmla="*/ 80 h 1053"/>
                          <a:gd name="T28" fmla="*/ 269 w 345"/>
                          <a:gd name="T29" fmla="*/ 17 h 1053"/>
                          <a:gd name="T30" fmla="*/ 231 w 345"/>
                          <a:gd name="T31" fmla="*/ 17 h 1053"/>
                          <a:gd name="T32" fmla="*/ 210 w 345"/>
                          <a:gd name="T33" fmla="*/ 0 h 1053"/>
                          <a:gd name="T34" fmla="*/ 123 w 345"/>
                          <a:gd name="T35" fmla="*/ 0 h 1053"/>
                          <a:gd name="T36" fmla="*/ 104 w 345"/>
                          <a:gd name="T37" fmla="*/ 17 h 1053"/>
                          <a:gd name="T38" fmla="*/ 72 w 345"/>
                          <a:gd name="T39" fmla="*/ 17 h 1053"/>
                          <a:gd name="T40" fmla="*/ 0 w 345"/>
                          <a:gd name="T41" fmla="*/ 80 h 1053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w 345"/>
                          <a:gd name="T64" fmla="*/ 0 h 1053"/>
                          <a:gd name="T65" fmla="*/ 345 w 345"/>
                          <a:gd name="T66" fmla="*/ 1053 h 1053"/>
                        </a:gdLst>
                        <a:ahLst/>
                        <a:cxnLst>
                          <a:cxn ang="T42">
                            <a:pos x="T0" y="T1"/>
                          </a:cxn>
                          <a:cxn ang="T43">
                            <a:pos x="T2" y="T3"/>
                          </a:cxn>
                          <a:cxn ang="T44">
                            <a:pos x="T4" y="T5"/>
                          </a:cxn>
                          <a:cxn ang="T45">
                            <a:pos x="T6" y="T7"/>
                          </a:cxn>
                          <a:cxn ang="T46">
                            <a:pos x="T8" y="T9"/>
                          </a:cxn>
                          <a:cxn ang="T47">
                            <a:pos x="T10" y="T11"/>
                          </a:cxn>
                          <a:cxn ang="T48">
                            <a:pos x="T12" y="T13"/>
                          </a:cxn>
                          <a:cxn ang="T49">
                            <a:pos x="T14" y="T15"/>
                          </a:cxn>
                          <a:cxn ang="T50">
                            <a:pos x="T16" y="T17"/>
                          </a:cxn>
                          <a:cxn ang="T51">
                            <a:pos x="T18" y="T19"/>
                          </a:cxn>
                          <a:cxn ang="T52">
                            <a:pos x="T20" y="T21"/>
                          </a:cxn>
                          <a:cxn ang="T53">
                            <a:pos x="T22" y="T23"/>
                          </a:cxn>
                          <a:cxn ang="T54">
                            <a:pos x="T24" y="T25"/>
                          </a:cxn>
                          <a:cxn ang="T55">
                            <a:pos x="T26" y="T27"/>
                          </a:cxn>
                          <a:cxn ang="T56">
                            <a:pos x="T28" y="T29"/>
                          </a:cxn>
                          <a:cxn ang="T57">
                            <a:pos x="T30" y="T31"/>
                          </a:cxn>
                          <a:cxn ang="T58">
                            <a:pos x="T32" y="T33"/>
                          </a:cxn>
                          <a:cxn ang="T59">
                            <a:pos x="T34" y="T35"/>
                          </a:cxn>
                          <a:cxn ang="T60">
                            <a:pos x="T36" y="T37"/>
                          </a:cxn>
                          <a:cxn ang="T61">
                            <a:pos x="T38" y="T39"/>
                          </a:cxn>
                          <a:cxn ang="T62">
                            <a:pos x="T40" y="T41"/>
                          </a:cxn>
                        </a:cxnLst>
                        <a:rect l="T63" t="T64" r="T65" b="T66"/>
                        <a:pathLst>
                          <a:path w="345" h="1053">
                            <a:moveTo>
                              <a:pt x="0" y="80"/>
                            </a:moveTo>
                            <a:lnTo>
                              <a:pt x="6" y="252"/>
                            </a:lnTo>
                            <a:lnTo>
                              <a:pt x="23" y="274"/>
                            </a:lnTo>
                            <a:lnTo>
                              <a:pt x="17" y="975"/>
                            </a:lnTo>
                            <a:lnTo>
                              <a:pt x="40" y="1053"/>
                            </a:lnTo>
                            <a:lnTo>
                              <a:pt x="98" y="1053"/>
                            </a:lnTo>
                            <a:lnTo>
                              <a:pt x="146" y="1015"/>
                            </a:lnTo>
                            <a:lnTo>
                              <a:pt x="201" y="1015"/>
                            </a:lnTo>
                            <a:lnTo>
                              <a:pt x="245" y="1053"/>
                            </a:lnTo>
                            <a:lnTo>
                              <a:pt x="307" y="1053"/>
                            </a:lnTo>
                            <a:lnTo>
                              <a:pt x="328" y="975"/>
                            </a:lnTo>
                            <a:lnTo>
                              <a:pt x="317" y="274"/>
                            </a:lnTo>
                            <a:lnTo>
                              <a:pt x="333" y="252"/>
                            </a:lnTo>
                            <a:lnTo>
                              <a:pt x="345" y="80"/>
                            </a:lnTo>
                            <a:lnTo>
                              <a:pt x="269" y="17"/>
                            </a:lnTo>
                            <a:lnTo>
                              <a:pt x="231" y="17"/>
                            </a:lnTo>
                            <a:lnTo>
                              <a:pt x="210" y="0"/>
                            </a:lnTo>
                            <a:lnTo>
                              <a:pt x="123" y="0"/>
                            </a:lnTo>
                            <a:lnTo>
                              <a:pt x="104" y="17"/>
                            </a:lnTo>
                            <a:lnTo>
                              <a:pt x="72" y="17"/>
                            </a:lnTo>
                            <a:lnTo>
                              <a:pt x="0" y="8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0293" name="Oval 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6781" y="3267"/>
                        <a:ext cx="45" cy="72"/>
                      </a:xfrm>
                      <a:prstGeom prst="ellipse">
                        <a:avLst/>
                      </a:prstGeom>
                      <a:solidFill>
                        <a:srgbClr val="E0E0E0"/>
                      </a:solidFill>
                      <a:ln w="9525">
                        <a:noFill/>
                        <a:round/>
                      </a:ln>
                    </p:spPr>
                    <p:txBody>
                      <a:bodyPr/>
                      <a:lstStyle/>
                      <a:p>
                        <a:endParaRPr kumimoji="1" lang="zh-CN" altLang="en-US">
                          <a:latin typeface="Tahoma" pitchFamily="34" charset="0"/>
                        </a:endParaRPr>
                      </a:p>
                    </p:txBody>
                  </p:sp>
                  <p:grpSp>
                    <p:nvGrpSpPr>
                      <p:cNvPr id="26" name="Group 78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6498" y="2481"/>
                        <a:ext cx="562" cy="828"/>
                        <a:chOff x="6498" y="2481"/>
                        <a:chExt cx="562" cy="828"/>
                      </a:xfrm>
                    </p:grpSpPr>
                    <p:sp>
                      <p:nvSpPr>
                        <p:cNvPr id="10300" name="Oval 79"/>
                        <p:cNvSpPr>
                          <a:spLocks noChangeAspect="1" noChangeArrowheads="1"/>
                        </p:cNvSpPr>
                        <p:nvPr/>
                      </p:nvSpPr>
                      <p:spPr bwMode="auto">
                        <a:xfrm>
                          <a:off x="6531" y="2481"/>
                          <a:ext cx="514" cy="282"/>
                        </a:xfrm>
                        <a:prstGeom prst="ellipse">
                          <a:avLst/>
                        </a:prstGeom>
                        <a:solidFill>
                          <a:srgbClr val="FFFFFF"/>
                        </a:solidFill>
                        <a:ln w="9525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kumimoji="1" lang="zh-CN" altLang="en-US">
                            <a:latin typeface="Tahoma" pitchFamily="34" charset="0"/>
                          </a:endParaRPr>
                        </a:p>
                      </p:txBody>
                    </p:sp>
                    <p:sp>
                      <p:nvSpPr>
                        <p:cNvPr id="10301" name="Freeform 80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6498" y="2610"/>
                          <a:ext cx="562" cy="699"/>
                        </a:xfrm>
                        <a:custGeom>
                          <a:avLst/>
                          <a:gdLst>
                            <a:gd name="T0" fmla="*/ 358 w 562"/>
                            <a:gd name="T1" fmla="*/ 699 h 699"/>
                            <a:gd name="T2" fmla="*/ 562 w 562"/>
                            <a:gd name="T3" fmla="*/ 69 h 699"/>
                            <a:gd name="T4" fmla="*/ 526 w 562"/>
                            <a:gd name="T5" fmla="*/ 56 h 699"/>
                            <a:gd name="T6" fmla="*/ 485 w 562"/>
                            <a:gd name="T7" fmla="*/ 38 h 699"/>
                            <a:gd name="T8" fmla="*/ 431 w 562"/>
                            <a:gd name="T9" fmla="*/ 24 h 699"/>
                            <a:gd name="T10" fmla="*/ 384 w 562"/>
                            <a:gd name="T11" fmla="*/ 12 h 699"/>
                            <a:gd name="T12" fmla="*/ 342 w 562"/>
                            <a:gd name="T13" fmla="*/ 4 h 699"/>
                            <a:gd name="T14" fmla="*/ 297 w 562"/>
                            <a:gd name="T15" fmla="*/ 0 h 699"/>
                            <a:gd name="T16" fmla="*/ 248 w 562"/>
                            <a:gd name="T17" fmla="*/ 3 h 699"/>
                            <a:gd name="T18" fmla="*/ 185 w 562"/>
                            <a:gd name="T19" fmla="*/ 10 h 699"/>
                            <a:gd name="T20" fmla="*/ 132 w 562"/>
                            <a:gd name="T21" fmla="*/ 24 h 699"/>
                            <a:gd name="T22" fmla="*/ 80 w 562"/>
                            <a:gd name="T23" fmla="*/ 38 h 699"/>
                            <a:gd name="T24" fmla="*/ 34 w 562"/>
                            <a:gd name="T25" fmla="*/ 58 h 699"/>
                            <a:gd name="T26" fmla="*/ 0 w 562"/>
                            <a:gd name="T27" fmla="*/ 76 h 699"/>
                            <a:gd name="T28" fmla="*/ 197 w 562"/>
                            <a:gd name="T29" fmla="*/ 699 h 699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w 562"/>
                            <a:gd name="T46" fmla="*/ 0 h 699"/>
                            <a:gd name="T47" fmla="*/ 562 w 562"/>
                            <a:gd name="T48" fmla="*/ 699 h 699"/>
                          </a:gdLst>
                          <a:ahLst/>
                          <a:cxnLst>
                            <a:cxn ang="T30">
                              <a:pos x="T0" y="T1"/>
                            </a:cxn>
                            <a:cxn ang="T31">
                              <a:pos x="T2" y="T3"/>
                            </a:cxn>
                            <a:cxn ang="T32">
                              <a:pos x="T4" y="T5"/>
                            </a:cxn>
                            <a:cxn ang="T33">
                              <a:pos x="T6" y="T7"/>
                            </a:cxn>
                            <a:cxn ang="T34">
                              <a:pos x="T8" y="T9"/>
                            </a:cxn>
                            <a:cxn ang="T35">
                              <a:pos x="T10" y="T11"/>
                            </a:cxn>
                            <a:cxn ang="T36">
                              <a:pos x="T12" y="T13"/>
                            </a:cxn>
                            <a:cxn ang="T37">
                              <a:pos x="T14" y="T15"/>
                            </a:cxn>
                            <a:cxn ang="T38">
                              <a:pos x="T16" y="T17"/>
                            </a:cxn>
                            <a:cxn ang="T39">
                              <a:pos x="T18" y="T19"/>
                            </a:cxn>
                            <a:cxn ang="T40">
                              <a:pos x="T20" y="T21"/>
                            </a:cxn>
                            <a:cxn ang="T41">
                              <a:pos x="T22" y="T23"/>
                            </a:cxn>
                            <a:cxn ang="T42">
                              <a:pos x="T24" y="T25"/>
                            </a:cxn>
                            <a:cxn ang="T43">
                              <a:pos x="T26" y="T27"/>
                            </a:cxn>
                            <a:cxn ang="T44">
                              <a:pos x="T28" y="T29"/>
                            </a:cxn>
                          </a:cxnLst>
                          <a:rect l="T45" t="T46" r="T47" b="T48"/>
                          <a:pathLst>
                            <a:path w="562" h="699">
                              <a:moveTo>
                                <a:pt x="358" y="699"/>
                              </a:moveTo>
                              <a:lnTo>
                                <a:pt x="562" y="69"/>
                              </a:lnTo>
                              <a:lnTo>
                                <a:pt x="526" y="56"/>
                              </a:lnTo>
                              <a:lnTo>
                                <a:pt x="485" y="38"/>
                              </a:lnTo>
                              <a:lnTo>
                                <a:pt x="431" y="24"/>
                              </a:lnTo>
                              <a:lnTo>
                                <a:pt x="384" y="12"/>
                              </a:lnTo>
                              <a:lnTo>
                                <a:pt x="342" y="4"/>
                              </a:lnTo>
                              <a:lnTo>
                                <a:pt x="297" y="0"/>
                              </a:lnTo>
                              <a:lnTo>
                                <a:pt x="248" y="3"/>
                              </a:lnTo>
                              <a:lnTo>
                                <a:pt x="185" y="10"/>
                              </a:lnTo>
                              <a:lnTo>
                                <a:pt x="132" y="24"/>
                              </a:lnTo>
                              <a:lnTo>
                                <a:pt x="80" y="38"/>
                              </a:lnTo>
                              <a:lnTo>
                                <a:pt x="34" y="58"/>
                              </a:lnTo>
                              <a:lnTo>
                                <a:pt x="0" y="76"/>
                              </a:lnTo>
                              <a:lnTo>
                                <a:pt x="197" y="699"/>
                              </a:lnTo>
                            </a:path>
                          </a:pathLst>
                        </a:custGeom>
                        <a:noFill/>
                        <a:ln w="6350">
                          <a:noFill/>
                          <a:prstDash val="solid"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27" name="Group 81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6676" y="3385"/>
                        <a:ext cx="193" cy="804"/>
                        <a:chOff x="6676" y="3385"/>
                        <a:chExt cx="193" cy="804"/>
                      </a:xfrm>
                    </p:grpSpPr>
                    <p:sp>
                      <p:nvSpPr>
                        <p:cNvPr id="10296" name="Line 82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>
                          <a:off x="6708" y="3406"/>
                          <a:ext cx="1" cy="783"/>
                        </a:xfrm>
                        <a:prstGeom prst="line">
                          <a:avLst/>
                        </a:prstGeom>
                        <a:noFill/>
                        <a:ln w="6350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297" name="Line 83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6836" y="3406"/>
                          <a:ext cx="4" cy="779"/>
                        </a:xfrm>
                        <a:prstGeom prst="line">
                          <a:avLst/>
                        </a:prstGeom>
                        <a:noFill/>
                        <a:ln w="6350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298" name="Line 84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V="1">
                          <a:off x="6866" y="3385"/>
                          <a:ext cx="3" cy="780"/>
                        </a:xfrm>
                        <a:prstGeom prst="line">
                          <a:avLst/>
                        </a:prstGeom>
                        <a:noFill/>
                        <a:ln w="6350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0299" name="Line 85"/>
                        <p:cNvSpPr>
                          <a:spLocks noChangeAspect="1" noChangeShapeType="1"/>
                        </p:cNvSpPr>
                        <p:nvPr/>
                      </p:nvSpPr>
                      <p:spPr bwMode="auto">
                        <a:xfrm flipH="1" flipV="1">
                          <a:off x="6676" y="3385"/>
                          <a:ext cx="2" cy="780"/>
                        </a:xfrm>
                        <a:prstGeom prst="line">
                          <a:avLst/>
                        </a:prstGeom>
                        <a:noFill/>
                        <a:ln w="6350">
                          <a:noFill/>
                          <a:round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  <p:sp>
                  <p:nvSpPr>
                    <p:cNvPr id="10291" name="Freeform 8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6740" y="3766"/>
                      <a:ext cx="546" cy="681"/>
                    </a:xfrm>
                    <a:custGeom>
                      <a:avLst/>
                      <a:gdLst>
                        <a:gd name="T0" fmla="*/ 546 w 546"/>
                        <a:gd name="T1" fmla="*/ 0 h 681"/>
                        <a:gd name="T2" fmla="*/ 523 w 546"/>
                        <a:gd name="T3" fmla="*/ 20 h 681"/>
                        <a:gd name="T4" fmla="*/ 432 w 546"/>
                        <a:gd name="T5" fmla="*/ 441 h 681"/>
                        <a:gd name="T6" fmla="*/ 415 w 546"/>
                        <a:gd name="T7" fmla="*/ 483 h 681"/>
                        <a:gd name="T8" fmla="*/ 388 w 546"/>
                        <a:gd name="T9" fmla="*/ 518 h 681"/>
                        <a:gd name="T10" fmla="*/ 347 w 546"/>
                        <a:gd name="T11" fmla="*/ 550 h 681"/>
                        <a:gd name="T12" fmla="*/ 307 w 546"/>
                        <a:gd name="T13" fmla="*/ 575 h 681"/>
                        <a:gd name="T14" fmla="*/ 262 w 546"/>
                        <a:gd name="T15" fmla="*/ 598 h 681"/>
                        <a:gd name="T16" fmla="*/ 215 w 546"/>
                        <a:gd name="T17" fmla="*/ 618 h 681"/>
                        <a:gd name="T18" fmla="*/ 163 w 546"/>
                        <a:gd name="T19" fmla="*/ 637 h 681"/>
                        <a:gd name="T20" fmla="*/ 119 w 546"/>
                        <a:gd name="T21" fmla="*/ 647 h 681"/>
                        <a:gd name="T22" fmla="*/ 65 w 546"/>
                        <a:gd name="T23" fmla="*/ 656 h 681"/>
                        <a:gd name="T24" fmla="*/ 0 w 546"/>
                        <a:gd name="T25" fmla="*/ 652 h 681"/>
                        <a:gd name="T26" fmla="*/ 10 w 546"/>
                        <a:gd name="T27" fmla="*/ 677 h 681"/>
                        <a:gd name="T28" fmla="*/ 55 w 546"/>
                        <a:gd name="T29" fmla="*/ 681 h 681"/>
                        <a:gd name="T30" fmla="*/ 86 w 546"/>
                        <a:gd name="T31" fmla="*/ 681 h 681"/>
                        <a:gd name="T32" fmla="*/ 134 w 546"/>
                        <a:gd name="T33" fmla="*/ 677 h 681"/>
                        <a:gd name="T34" fmla="*/ 173 w 546"/>
                        <a:gd name="T35" fmla="*/ 674 h 681"/>
                        <a:gd name="T36" fmla="*/ 227 w 546"/>
                        <a:gd name="T37" fmla="*/ 665 h 681"/>
                        <a:gd name="T38" fmla="*/ 269 w 546"/>
                        <a:gd name="T39" fmla="*/ 657 h 681"/>
                        <a:gd name="T40" fmla="*/ 316 w 546"/>
                        <a:gd name="T41" fmla="*/ 643 h 681"/>
                        <a:gd name="T42" fmla="*/ 343 w 546"/>
                        <a:gd name="T43" fmla="*/ 635 h 681"/>
                        <a:gd name="T44" fmla="*/ 384 w 546"/>
                        <a:gd name="T45" fmla="*/ 618 h 681"/>
                        <a:gd name="T46" fmla="*/ 427 w 546"/>
                        <a:gd name="T47" fmla="*/ 590 h 681"/>
                        <a:gd name="T48" fmla="*/ 440 w 546"/>
                        <a:gd name="T49" fmla="*/ 575 h 681"/>
                        <a:gd name="T50" fmla="*/ 452 w 546"/>
                        <a:gd name="T51" fmla="*/ 554 h 681"/>
                        <a:gd name="T52" fmla="*/ 462 w 546"/>
                        <a:gd name="T53" fmla="*/ 512 h 681"/>
                        <a:gd name="T54" fmla="*/ 471 w 546"/>
                        <a:gd name="T55" fmla="*/ 470 h 681"/>
                        <a:gd name="T56" fmla="*/ 546 w 546"/>
                        <a:gd name="T57" fmla="*/ 0 h 681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546"/>
                        <a:gd name="T88" fmla="*/ 0 h 681"/>
                        <a:gd name="T89" fmla="*/ 546 w 546"/>
                        <a:gd name="T90" fmla="*/ 681 h 681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546" h="681">
                          <a:moveTo>
                            <a:pt x="546" y="0"/>
                          </a:moveTo>
                          <a:lnTo>
                            <a:pt x="523" y="20"/>
                          </a:lnTo>
                          <a:lnTo>
                            <a:pt x="432" y="441"/>
                          </a:lnTo>
                          <a:lnTo>
                            <a:pt x="415" y="483"/>
                          </a:lnTo>
                          <a:lnTo>
                            <a:pt x="388" y="518"/>
                          </a:lnTo>
                          <a:lnTo>
                            <a:pt x="347" y="550"/>
                          </a:lnTo>
                          <a:lnTo>
                            <a:pt x="307" y="575"/>
                          </a:lnTo>
                          <a:lnTo>
                            <a:pt x="262" y="598"/>
                          </a:lnTo>
                          <a:lnTo>
                            <a:pt x="215" y="618"/>
                          </a:lnTo>
                          <a:lnTo>
                            <a:pt x="163" y="637"/>
                          </a:lnTo>
                          <a:lnTo>
                            <a:pt x="119" y="647"/>
                          </a:lnTo>
                          <a:lnTo>
                            <a:pt x="65" y="656"/>
                          </a:lnTo>
                          <a:lnTo>
                            <a:pt x="0" y="652"/>
                          </a:lnTo>
                          <a:lnTo>
                            <a:pt x="10" y="677"/>
                          </a:lnTo>
                          <a:lnTo>
                            <a:pt x="55" y="681"/>
                          </a:lnTo>
                          <a:lnTo>
                            <a:pt x="86" y="681"/>
                          </a:lnTo>
                          <a:lnTo>
                            <a:pt x="134" y="677"/>
                          </a:lnTo>
                          <a:lnTo>
                            <a:pt x="173" y="674"/>
                          </a:lnTo>
                          <a:lnTo>
                            <a:pt x="227" y="665"/>
                          </a:lnTo>
                          <a:lnTo>
                            <a:pt x="269" y="657"/>
                          </a:lnTo>
                          <a:lnTo>
                            <a:pt x="316" y="643"/>
                          </a:lnTo>
                          <a:lnTo>
                            <a:pt x="343" y="635"/>
                          </a:lnTo>
                          <a:lnTo>
                            <a:pt x="384" y="618"/>
                          </a:lnTo>
                          <a:lnTo>
                            <a:pt x="427" y="590"/>
                          </a:lnTo>
                          <a:lnTo>
                            <a:pt x="440" y="575"/>
                          </a:lnTo>
                          <a:lnTo>
                            <a:pt x="452" y="554"/>
                          </a:lnTo>
                          <a:lnTo>
                            <a:pt x="462" y="512"/>
                          </a:lnTo>
                          <a:lnTo>
                            <a:pt x="471" y="470"/>
                          </a:lnTo>
                          <a:lnTo>
                            <a:pt x="546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</a:ln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0285" name="Rectangle 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95" y="6585"/>
                    <a:ext cx="540" cy="31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808080"/>
                      </a:gs>
                      <a:gs pos="50000">
                        <a:srgbClr val="C0C0C0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 w="9525">
                    <a:noFill/>
                    <a:miter lim="800000"/>
                  </a:ln>
                </p:spPr>
                <p:txBody>
                  <a:bodyPr/>
                  <a:lstStyle/>
                  <a:p>
                    <a:endParaRPr kumimoji="1" lang="zh-CN" altLang="en-US">
                      <a:latin typeface="Tahoma" pitchFamily="34" charset="0"/>
                    </a:endParaRPr>
                  </a:p>
                </p:txBody>
              </p:sp>
            </p:grpSp>
          </p:grpSp>
          <p:pic>
            <p:nvPicPr>
              <p:cNvPr id="10280" name="xjhsy4" descr="w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440" y="2016"/>
                <a:ext cx="1224" cy="6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81" name="xjhsy8" descr="w7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80" y="1296"/>
                <a:ext cx="1056" cy="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277" name="Rectangle 90"/>
            <p:cNvSpPr>
              <a:spLocks noChangeArrowheads="1"/>
            </p:cNvSpPr>
            <p:nvPr/>
          </p:nvSpPr>
          <p:spPr bwMode="auto">
            <a:xfrm>
              <a:off x="288" y="384"/>
              <a:ext cx="3744" cy="2496"/>
            </a:xfrm>
            <a:prstGeom prst="rect">
              <a:avLst/>
            </a:prstGeom>
            <a:noFill/>
            <a:ln w="88900">
              <a:solidFill>
                <a:srgbClr val="808000"/>
              </a:solidFill>
              <a:miter lim="800000"/>
            </a:ln>
          </p:spPr>
          <p:txBody>
            <a:bodyPr wrap="none" anchor="ctr"/>
            <a:lstStyle/>
            <a:p>
              <a:endParaRPr kumimoji="1" lang="zh-CN" altLang="en-US">
                <a:latin typeface="Tahoma" pitchFamily="34" charset="0"/>
              </a:endParaRPr>
            </a:p>
          </p:txBody>
        </p:sp>
      </p:grpSp>
      <p:sp>
        <p:nvSpPr>
          <p:cNvPr id="14427" name="Freeform 91"/>
          <p:cNvSpPr/>
          <p:nvPr/>
        </p:nvSpPr>
        <p:spPr bwMode="auto">
          <a:xfrm>
            <a:off x="5795963" y="2708275"/>
            <a:ext cx="2409825" cy="854075"/>
          </a:xfrm>
          <a:custGeom>
            <a:avLst/>
            <a:gdLst>
              <a:gd name="T0" fmla="*/ 0 w 1518"/>
              <a:gd name="T1" fmla="*/ 785813 h 538"/>
              <a:gd name="T2" fmla="*/ 1171575 w 1518"/>
              <a:gd name="T3" fmla="*/ 814388 h 538"/>
              <a:gd name="T4" fmla="*/ 1857375 w 1518"/>
              <a:gd name="T5" fmla="*/ 657225 h 538"/>
              <a:gd name="T6" fmla="*/ 2057400 w 1518"/>
              <a:gd name="T7" fmla="*/ 585788 h 538"/>
              <a:gd name="T8" fmla="*/ 2185988 w 1518"/>
              <a:gd name="T9" fmla="*/ 514350 h 538"/>
              <a:gd name="T10" fmla="*/ 2286000 w 1518"/>
              <a:gd name="T11" fmla="*/ 400050 h 538"/>
              <a:gd name="T12" fmla="*/ 2386013 w 1518"/>
              <a:gd name="T13" fmla="*/ 285750 h 538"/>
              <a:gd name="T14" fmla="*/ 2386013 w 1518"/>
              <a:gd name="T15" fmla="*/ 0 h 53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518"/>
              <a:gd name="T25" fmla="*/ 0 h 538"/>
              <a:gd name="T26" fmla="*/ 1518 w 1518"/>
              <a:gd name="T27" fmla="*/ 538 h 53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518" h="538">
                <a:moveTo>
                  <a:pt x="0" y="495"/>
                </a:moveTo>
                <a:cubicBezTo>
                  <a:pt x="419" y="538"/>
                  <a:pt x="174" y="524"/>
                  <a:pt x="738" y="513"/>
                </a:cubicBezTo>
                <a:cubicBezTo>
                  <a:pt x="883" y="499"/>
                  <a:pt x="1031" y="456"/>
                  <a:pt x="1170" y="414"/>
                </a:cubicBezTo>
                <a:cubicBezTo>
                  <a:pt x="1214" y="401"/>
                  <a:pt x="1252" y="380"/>
                  <a:pt x="1296" y="369"/>
                </a:cubicBezTo>
                <a:cubicBezTo>
                  <a:pt x="1323" y="351"/>
                  <a:pt x="1350" y="342"/>
                  <a:pt x="1377" y="324"/>
                </a:cubicBezTo>
                <a:cubicBezTo>
                  <a:pt x="1419" y="261"/>
                  <a:pt x="1395" y="282"/>
                  <a:pt x="1440" y="252"/>
                </a:cubicBezTo>
                <a:cubicBezTo>
                  <a:pt x="1460" y="223"/>
                  <a:pt x="1483" y="209"/>
                  <a:pt x="1503" y="180"/>
                </a:cubicBezTo>
                <a:cubicBezTo>
                  <a:pt x="1518" y="120"/>
                  <a:pt x="1503" y="61"/>
                  <a:pt x="1503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428" name="Freeform 92"/>
          <p:cNvSpPr/>
          <p:nvPr/>
        </p:nvSpPr>
        <p:spPr bwMode="auto">
          <a:xfrm>
            <a:off x="6516688" y="1341438"/>
            <a:ext cx="576262" cy="1366837"/>
          </a:xfrm>
          <a:custGeom>
            <a:avLst/>
            <a:gdLst>
              <a:gd name="T0" fmla="*/ 576262 w 324"/>
              <a:gd name="T1" fmla="*/ 1366837 h 890"/>
              <a:gd name="T2" fmla="*/ 560255 w 324"/>
              <a:gd name="T3" fmla="*/ 772493 h 890"/>
              <a:gd name="T4" fmla="*/ 336153 w 324"/>
              <a:gd name="T5" fmla="*/ 164328 h 890"/>
              <a:gd name="T6" fmla="*/ 176080 w 324"/>
              <a:gd name="T7" fmla="*/ 26108 h 890"/>
              <a:gd name="T8" fmla="*/ 0 w 324"/>
              <a:gd name="T9" fmla="*/ 12286 h 8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4"/>
              <a:gd name="T16" fmla="*/ 0 h 890"/>
              <a:gd name="T17" fmla="*/ 324 w 324"/>
              <a:gd name="T18" fmla="*/ 890 h 8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4" h="890">
                <a:moveTo>
                  <a:pt x="324" y="890"/>
                </a:moveTo>
                <a:cubicBezTo>
                  <a:pt x="321" y="761"/>
                  <a:pt x="320" y="632"/>
                  <a:pt x="315" y="503"/>
                </a:cubicBezTo>
                <a:cubicBezTo>
                  <a:pt x="310" y="374"/>
                  <a:pt x="261" y="215"/>
                  <a:pt x="189" y="107"/>
                </a:cubicBezTo>
                <a:cubicBezTo>
                  <a:pt x="163" y="68"/>
                  <a:pt x="148" y="33"/>
                  <a:pt x="99" y="17"/>
                </a:cubicBezTo>
                <a:cubicBezTo>
                  <a:pt x="49" y="0"/>
                  <a:pt x="81" y="8"/>
                  <a:pt x="0" y="8"/>
                </a:cubicBezTo>
              </a:path>
            </a:pathLst>
          </a:custGeom>
          <a:noFill/>
          <a:ln w="76200" cap="flat" cmpd="sng">
            <a:solidFill>
              <a:schemeClr val="accent2"/>
            </a:solidFill>
            <a:prstDash val="solid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429" name="Freeform 93"/>
          <p:cNvSpPr/>
          <p:nvPr/>
        </p:nvSpPr>
        <p:spPr bwMode="auto">
          <a:xfrm>
            <a:off x="3419475" y="1484313"/>
            <a:ext cx="1690688" cy="614362"/>
          </a:xfrm>
          <a:custGeom>
            <a:avLst/>
            <a:gdLst>
              <a:gd name="T0" fmla="*/ 1690688 w 1067"/>
              <a:gd name="T1" fmla="*/ 0 h 387"/>
              <a:gd name="T2" fmla="*/ 849305 w 1067"/>
              <a:gd name="T3" fmla="*/ 14287 h 387"/>
              <a:gd name="T4" fmla="*/ 450005 w 1067"/>
              <a:gd name="T5" fmla="*/ 157162 h 387"/>
              <a:gd name="T6" fmla="*/ 307398 w 1067"/>
              <a:gd name="T7" fmla="*/ 185737 h 387"/>
              <a:gd name="T8" fmla="*/ 264616 w 1067"/>
              <a:gd name="T9" fmla="*/ 200025 h 387"/>
              <a:gd name="T10" fmla="*/ 193312 w 1067"/>
              <a:gd name="T11" fmla="*/ 285750 h 387"/>
              <a:gd name="T12" fmla="*/ 79226 w 1067"/>
              <a:gd name="T13" fmla="*/ 485775 h 387"/>
              <a:gd name="T14" fmla="*/ 36444 w 1067"/>
              <a:gd name="T15" fmla="*/ 614362 h 38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67"/>
              <a:gd name="T25" fmla="*/ 0 h 387"/>
              <a:gd name="T26" fmla="*/ 1067 w 1067"/>
              <a:gd name="T27" fmla="*/ 387 h 38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67" h="387">
                <a:moveTo>
                  <a:pt x="1067" y="0"/>
                </a:moveTo>
                <a:cubicBezTo>
                  <a:pt x="890" y="3"/>
                  <a:pt x="713" y="3"/>
                  <a:pt x="536" y="9"/>
                </a:cubicBezTo>
                <a:cubicBezTo>
                  <a:pt x="442" y="12"/>
                  <a:pt x="368" y="73"/>
                  <a:pt x="284" y="99"/>
                </a:cubicBezTo>
                <a:cubicBezTo>
                  <a:pt x="255" y="108"/>
                  <a:pt x="223" y="107"/>
                  <a:pt x="194" y="117"/>
                </a:cubicBezTo>
                <a:cubicBezTo>
                  <a:pt x="185" y="120"/>
                  <a:pt x="176" y="123"/>
                  <a:pt x="167" y="126"/>
                </a:cubicBezTo>
                <a:cubicBezTo>
                  <a:pt x="154" y="145"/>
                  <a:pt x="133" y="160"/>
                  <a:pt x="122" y="180"/>
                </a:cubicBezTo>
                <a:cubicBezTo>
                  <a:pt x="96" y="228"/>
                  <a:pt x="98" y="274"/>
                  <a:pt x="50" y="306"/>
                </a:cubicBezTo>
                <a:cubicBezTo>
                  <a:pt x="44" y="323"/>
                  <a:pt x="0" y="387"/>
                  <a:pt x="23" y="387"/>
                </a:cubicBezTo>
              </a:path>
            </a:pathLst>
          </a:custGeom>
          <a:noFill/>
          <a:ln w="76200" cap="flat" cmpd="sng">
            <a:solidFill>
              <a:schemeClr val="accent2"/>
            </a:solidFill>
            <a:prstDash val="solid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430" name="Freeform 94"/>
          <p:cNvSpPr/>
          <p:nvPr/>
        </p:nvSpPr>
        <p:spPr bwMode="auto">
          <a:xfrm>
            <a:off x="3419475" y="2060575"/>
            <a:ext cx="1231900" cy="1357313"/>
          </a:xfrm>
          <a:custGeom>
            <a:avLst/>
            <a:gdLst>
              <a:gd name="T0" fmla="*/ 0 w 776"/>
              <a:gd name="T1" fmla="*/ 0 h 855"/>
              <a:gd name="T2" fmla="*/ 171450 w 776"/>
              <a:gd name="T3" fmla="*/ 328613 h 855"/>
              <a:gd name="T4" fmla="*/ 271463 w 776"/>
              <a:gd name="T5" fmla="*/ 485775 h 855"/>
              <a:gd name="T6" fmla="*/ 400050 w 776"/>
              <a:gd name="T7" fmla="*/ 700088 h 855"/>
              <a:gd name="T8" fmla="*/ 585788 w 776"/>
              <a:gd name="T9" fmla="*/ 985838 h 855"/>
              <a:gd name="T10" fmla="*/ 642938 w 776"/>
              <a:gd name="T11" fmla="*/ 1057275 h 855"/>
              <a:gd name="T12" fmla="*/ 828675 w 776"/>
              <a:gd name="T13" fmla="*/ 1243013 h 855"/>
              <a:gd name="T14" fmla="*/ 1000125 w 776"/>
              <a:gd name="T15" fmla="*/ 1257300 h 855"/>
              <a:gd name="T16" fmla="*/ 1157288 w 776"/>
              <a:gd name="T17" fmla="*/ 1314450 h 855"/>
              <a:gd name="T18" fmla="*/ 1228725 w 776"/>
              <a:gd name="T19" fmla="*/ 1357313 h 8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76"/>
              <a:gd name="T31" fmla="*/ 0 h 855"/>
              <a:gd name="T32" fmla="*/ 776 w 776"/>
              <a:gd name="T33" fmla="*/ 855 h 85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76" h="855">
                <a:moveTo>
                  <a:pt x="0" y="0"/>
                </a:moveTo>
                <a:cubicBezTo>
                  <a:pt x="24" y="71"/>
                  <a:pt x="68" y="143"/>
                  <a:pt x="108" y="207"/>
                </a:cubicBezTo>
                <a:cubicBezTo>
                  <a:pt x="132" y="245"/>
                  <a:pt x="140" y="275"/>
                  <a:pt x="171" y="306"/>
                </a:cubicBezTo>
                <a:cubicBezTo>
                  <a:pt x="188" y="356"/>
                  <a:pt x="224" y="397"/>
                  <a:pt x="252" y="441"/>
                </a:cubicBezTo>
                <a:cubicBezTo>
                  <a:pt x="289" y="500"/>
                  <a:pt x="321" y="573"/>
                  <a:pt x="369" y="621"/>
                </a:cubicBezTo>
                <a:cubicBezTo>
                  <a:pt x="389" y="682"/>
                  <a:pt x="361" y="616"/>
                  <a:pt x="405" y="666"/>
                </a:cubicBezTo>
                <a:cubicBezTo>
                  <a:pt x="460" y="729"/>
                  <a:pt x="444" y="731"/>
                  <a:pt x="522" y="783"/>
                </a:cubicBezTo>
                <a:cubicBezTo>
                  <a:pt x="552" y="803"/>
                  <a:pt x="594" y="789"/>
                  <a:pt x="630" y="792"/>
                </a:cubicBezTo>
                <a:cubicBezTo>
                  <a:pt x="685" y="803"/>
                  <a:pt x="683" y="808"/>
                  <a:pt x="729" y="828"/>
                </a:cubicBezTo>
                <a:cubicBezTo>
                  <a:pt x="776" y="848"/>
                  <a:pt x="757" y="821"/>
                  <a:pt x="774" y="855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431" name="Freeform 95"/>
          <p:cNvSpPr/>
          <p:nvPr/>
        </p:nvSpPr>
        <p:spPr bwMode="auto">
          <a:xfrm>
            <a:off x="4932363" y="2060575"/>
            <a:ext cx="2257425" cy="661988"/>
          </a:xfrm>
          <a:custGeom>
            <a:avLst/>
            <a:gdLst>
              <a:gd name="T0" fmla="*/ 2257425 w 1422"/>
              <a:gd name="T1" fmla="*/ 661988 h 417"/>
              <a:gd name="T2" fmla="*/ 2028825 w 1422"/>
              <a:gd name="T3" fmla="*/ 533400 h 417"/>
              <a:gd name="T4" fmla="*/ 1943100 w 1422"/>
              <a:gd name="T5" fmla="*/ 504825 h 417"/>
              <a:gd name="T6" fmla="*/ 1385888 w 1422"/>
              <a:gd name="T7" fmla="*/ 233363 h 417"/>
              <a:gd name="T8" fmla="*/ 1028700 w 1422"/>
              <a:gd name="T9" fmla="*/ 133350 h 417"/>
              <a:gd name="T10" fmla="*/ 714375 w 1422"/>
              <a:gd name="T11" fmla="*/ 47625 h 417"/>
              <a:gd name="T12" fmla="*/ 528638 w 1422"/>
              <a:gd name="T13" fmla="*/ 4763 h 417"/>
              <a:gd name="T14" fmla="*/ 0 w 1422"/>
              <a:gd name="T15" fmla="*/ 4763 h 41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22"/>
              <a:gd name="T25" fmla="*/ 0 h 417"/>
              <a:gd name="T26" fmla="*/ 1422 w 1422"/>
              <a:gd name="T27" fmla="*/ 417 h 41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22" h="417">
                <a:moveTo>
                  <a:pt x="1422" y="417"/>
                </a:moveTo>
                <a:cubicBezTo>
                  <a:pt x="1375" y="388"/>
                  <a:pt x="1328" y="358"/>
                  <a:pt x="1278" y="336"/>
                </a:cubicBezTo>
                <a:cubicBezTo>
                  <a:pt x="1261" y="328"/>
                  <a:pt x="1241" y="326"/>
                  <a:pt x="1224" y="318"/>
                </a:cubicBezTo>
                <a:cubicBezTo>
                  <a:pt x="1107" y="260"/>
                  <a:pt x="992" y="200"/>
                  <a:pt x="873" y="147"/>
                </a:cubicBezTo>
                <a:cubicBezTo>
                  <a:pt x="800" y="114"/>
                  <a:pt x="723" y="109"/>
                  <a:pt x="648" y="84"/>
                </a:cubicBezTo>
                <a:cubicBezTo>
                  <a:pt x="583" y="62"/>
                  <a:pt x="516" y="48"/>
                  <a:pt x="450" y="30"/>
                </a:cubicBezTo>
                <a:cubicBezTo>
                  <a:pt x="393" y="14"/>
                  <a:pt x="396" y="4"/>
                  <a:pt x="333" y="3"/>
                </a:cubicBezTo>
                <a:cubicBezTo>
                  <a:pt x="222" y="0"/>
                  <a:pt x="111" y="3"/>
                  <a:pt x="0" y="3"/>
                </a:cubicBezTo>
              </a:path>
            </a:pathLst>
          </a:custGeom>
          <a:noFill/>
          <a:ln w="76200" cap="flat" cmpd="sng">
            <a:solidFill>
              <a:schemeClr val="accent2"/>
            </a:solidFill>
            <a:prstDash val="solid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48" name="Rectangle 96"/>
          <p:cNvSpPr>
            <a:spLocks noChangeArrowheads="1"/>
          </p:cNvSpPr>
          <p:nvPr/>
        </p:nvSpPr>
        <p:spPr bwMode="auto">
          <a:xfrm>
            <a:off x="2627313" y="4292600"/>
            <a:ext cx="5943600" cy="2057400"/>
          </a:xfrm>
          <a:prstGeom prst="rect">
            <a:avLst/>
          </a:prstGeom>
          <a:noFill/>
          <a:ln w="88900">
            <a:solidFill>
              <a:srgbClr val="808000"/>
            </a:solidFill>
            <a:miter lim="800000"/>
          </a:ln>
        </p:spPr>
        <p:txBody>
          <a:bodyPr wrap="none" anchor="ctr"/>
          <a:lstStyle/>
          <a:p>
            <a:endParaRPr kumimoji="1" lang="zh-CN" altLang="en-US">
              <a:latin typeface="Tahoma" pitchFamily="34" charset="0"/>
            </a:endParaRPr>
          </a:p>
        </p:txBody>
      </p:sp>
      <p:grpSp>
        <p:nvGrpSpPr>
          <p:cNvPr id="28" name="Group 97"/>
          <p:cNvGrpSpPr/>
          <p:nvPr/>
        </p:nvGrpSpPr>
        <p:grpSpPr bwMode="auto">
          <a:xfrm>
            <a:off x="3733800" y="4478338"/>
            <a:ext cx="1219200" cy="457200"/>
            <a:chOff x="744" y="3120"/>
            <a:chExt cx="756" cy="288"/>
          </a:xfrm>
        </p:grpSpPr>
        <p:sp>
          <p:nvSpPr>
            <p:cNvPr id="10273" name="AutoShape 98"/>
            <p:cNvSpPr>
              <a:spLocks noChangeArrowheads="1"/>
            </p:cNvSpPr>
            <p:nvPr/>
          </p:nvSpPr>
          <p:spPr bwMode="auto">
            <a:xfrm>
              <a:off x="960" y="3120"/>
              <a:ext cx="288" cy="288"/>
            </a:xfrm>
            <a:prstGeom prst="flowChartSummingJunction">
              <a:avLst/>
            </a:prstGeom>
            <a:solidFill>
              <a:srgbClr val="FFFFFF"/>
            </a:solidFill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kumimoji="1" lang="zh-CN" altLang="en-US">
                <a:latin typeface="Tahoma" pitchFamily="34" charset="0"/>
              </a:endParaRPr>
            </a:p>
          </p:txBody>
        </p:sp>
        <p:sp>
          <p:nvSpPr>
            <p:cNvPr id="10274" name="Line 99"/>
            <p:cNvSpPr>
              <a:spLocks noChangeShapeType="1"/>
            </p:cNvSpPr>
            <p:nvPr/>
          </p:nvSpPr>
          <p:spPr bwMode="auto">
            <a:xfrm>
              <a:off x="744" y="3264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275" name="Line 100"/>
            <p:cNvSpPr>
              <a:spLocks noChangeShapeType="1"/>
            </p:cNvSpPr>
            <p:nvPr/>
          </p:nvSpPr>
          <p:spPr bwMode="auto">
            <a:xfrm>
              <a:off x="1260" y="3252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29" name="Group 101"/>
          <p:cNvGrpSpPr/>
          <p:nvPr/>
        </p:nvGrpSpPr>
        <p:grpSpPr bwMode="auto">
          <a:xfrm>
            <a:off x="3733800" y="5164138"/>
            <a:ext cx="1200150" cy="457200"/>
            <a:chOff x="744" y="3120"/>
            <a:chExt cx="756" cy="288"/>
          </a:xfrm>
        </p:grpSpPr>
        <p:sp>
          <p:nvSpPr>
            <p:cNvPr id="10270" name="AutoShape 102"/>
            <p:cNvSpPr>
              <a:spLocks noChangeArrowheads="1"/>
            </p:cNvSpPr>
            <p:nvPr/>
          </p:nvSpPr>
          <p:spPr bwMode="auto">
            <a:xfrm>
              <a:off x="960" y="3120"/>
              <a:ext cx="288" cy="288"/>
            </a:xfrm>
            <a:prstGeom prst="flowChartSummingJunction">
              <a:avLst/>
            </a:prstGeom>
            <a:solidFill>
              <a:srgbClr val="FFFFFF"/>
            </a:solidFill>
            <a:ln w="571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kumimoji="1" lang="zh-CN" altLang="en-US">
                <a:latin typeface="Tahoma" pitchFamily="34" charset="0"/>
              </a:endParaRPr>
            </a:p>
          </p:txBody>
        </p:sp>
        <p:sp>
          <p:nvSpPr>
            <p:cNvPr id="10271" name="Line 103"/>
            <p:cNvSpPr>
              <a:spLocks noChangeShapeType="1"/>
            </p:cNvSpPr>
            <p:nvPr/>
          </p:nvSpPr>
          <p:spPr bwMode="auto">
            <a:xfrm>
              <a:off x="744" y="3264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272" name="Line 104"/>
            <p:cNvSpPr>
              <a:spLocks noChangeShapeType="1"/>
            </p:cNvSpPr>
            <p:nvPr/>
          </p:nvSpPr>
          <p:spPr bwMode="auto">
            <a:xfrm>
              <a:off x="1260" y="3252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30" name="Group 105"/>
          <p:cNvGrpSpPr/>
          <p:nvPr/>
        </p:nvGrpSpPr>
        <p:grpSpPr bwMode="auto">
          <a:xfrm>
            <a:off x="5105400" y="5867400"/>
            <a:ext cx="1447800" cy="304800"/>
            <a:chOff x="3312" y="3072"/>
            <a:chExt cx="1152" cy="192"/>
          </a:xfrm>
        </p:grpSpPr>
        <p:sp>
          <p:nvSpPr>
            <p:cNvPr id="10266" name="Line 106"/>
            <p:cNvSpPr>
              <a:spLocks noChangeShapeType="1"/>
            </p:cNvSpPr>
            <p:nvPr/>
          </p:nvSpPr>
          <p:spPr bwMode="auto">
            <a:xfrm>
              <a:off x="3312" y="3216"/>
              <a:ext cx="43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67" name="Oval 107"/>
            <p:cNvSpPr>
              <a:spLocks noChangeArrowheads="1"/>
            </p:cNvSpPr>
            <p:nvPr/>
          </p:nvSpPr>
          <p:spPr bwMode="auto">
            <a:xfrm>
              <a:off x="3744" y="3168"/>
              <a:ext cx="48" cy="9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kumimoji="1" lang="zh-CN" altLang="en-US">
                <a:latin typeface="Tahoma" pitchFamily="34" charset="0"/>
              </a:endParaRPr>
            </a:p>
          </p:txBody>
        </p:sp>
        <p:sp>
          <p:nvSpPr>
            <p:cNvPr id="10268" name="Line 108"/>
            <p:cNvSpPr>
              <a:spLocks noChangeShapeType="1"/>
            </p:cNvSpPr>
            <p:nvPr/>
          </p:nvSpPr>
          <p:spPr bwMode="auto">
            <a:xfrm flipV="1">
              <a:off x="3792" y="3072"/>
              <a:ext cx="336" cy="1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269" name="Line 109"/>
            <p:cNvSpPr>
              <a:spLocks noChangeShapeType="1"/>
            </p:cNvSpPr>
            <p:nvPr/>
          </p:nvSpPr>
          <p:spPr bwMode="auto">
            <a:xfrm>
              <a:off x="4080" y="3216"/>
              <a:ext cx="38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1" name="Group 110"/>
          <p:cNvGrpSpPr/>
          <p:nvPr/>
        </p:nvGrpSpPr>
        <p:grpSpPr bwMode="auto">
          <a:xfrm>
            <a:off x="3714750" y="5867400"/>
            <a:ext cx="1162050" cy="428625"/>
            <a:chOff x="1476" y="1584"/>
            <a:chExt cx="636" cy="270"/>
          </a:xfrm>
        </p:grpSpPr>
        <p:sp>
          <p:nvSpPr>
            <p:cNvPr id="10262" name="Line 111"/>
            <p:cNvSpPr>
              <a:spLocks noChangeShapeType="1"/>
            </p:cNvSpPr>
            <p:nvPr/>
          </p:nvSpPr>
          <p:spPr bwMode="auto">
            <a:xfrm>
              <a:off x="1728" y="1630"/>
              <a:ext cx="0" cy="18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3" name="Line 112"/>
            <p:cNvSpPr>
              <a:spLocks noChangeShapeType="1"/>
            </p:cNvSpPr>
            <p:nvPr/>
          </p:nvSpPr>
          <p:spPr bwMode="auto">
            <a:xfrm>
              <a:off x="1872" y="1584"/>
              <a:ext cx="0" cy="27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64" name="Line 113"/>
            <p:cNvSpPr>
              <a:spLocks noChangeShapeType="1"/>
            </p:cNvSpPr>
            <p:nvPr/>
          </p:nvSpPr>
          <p:spPr bwMode="auto">
            <a:xfrm>
              <a:off x="1476" y="1716"/>
              <a:ext cx="24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</a:ln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0265" name="Line 114"/>
            <p:cNvSpPr>
              <a:spLocks noChangeShapeType="1"/>
            </p:cNvSpPr>
            <p:nvPr/>
          </p:nvSpPr>
          <p:spPr bwMode="auto">
            <a:xfrm>
              <a:off x="1872" y="1716"/>
              <a:ext cx="24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miter lim="800000"/>
            </a:ln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14451" name="Line 115"/>
          <p:cNvSpPr>
            <a:spLocks noChangeShapeType="1"/>
          </p:cNvSpPr>
          <p:nvPr/>
        </p:nvSpPr>
        <p:spPr bwMode="auto">
          <a:xfrm flipH="1">
            <a:off x="4800600" y="6096000"/>
            <a:ext cx="381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452" name="Line 116"/>
          <p:cNvSpPr>
            <a:spLocks noChangeShapeType="1"/>
          </p:cNvSpPr>
          <p:nvPr/>
        </p:nvSpPr>
        <p:spPr bwMode="auto">
          <a:xfrm flipV="1">
            <a:off x="6553200" y="5392738"/>
            <a:ext cx="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453" name="Line 117"/>
          <p:cNvSpPr>
            <a:spLocks noChangeShapeType="1"/>
          </p:cNvSpPr>
          <p:nvPr/>
        </p:nvSpPr>
        <p:spPr bwMode="auto">
          <a:xfrm flipH="1">
            <a:off x="4876800" y="5383213"/>
            <a:ext cx="1676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454" name="Line 118"/>
          <p:cNvSpPr>
            <a:spLocks noChangeShapeType="1"/>
          </p:cNvSpPr>
          <p:nvPr/>
        </p:nvSpPr>
        <p:spPr bwMode="auto">
          <a:xfrm flipV="1">
            <a:off x="6553200" y="4706938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455" name="Line 119"/>
          <p:cNvSpPr>
            <a:spLocks noChangeShapeType="1"/>
          </p:cNvSpPr>
          <p:nvPr/>
        </p:nvSpPr>
        <p:spPr bwMode="auto">
          <a:xfrm flipH="1">
            <a:off x="4953000" y="4699000"/>
            <a:ext cx="1600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456" name="Line 120"/>
          <p:cNvSpPr>
            <a:spLocks noChangeShapeType="1"/>
          </p:cNvSpPr>
          <p:nvPr/>
        </p:nvSpPr>
        <p:spPr bwMode="auto">
          <a:xfrm>
            <a:off x="3733800" y="5392738"/>
            <a:ext cx="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457" name="Line 121"/>
          <p:cNvSpPr>
            <a:spLocks noChangeShapeType="1"/>
          </p:cNvSpPr>
          <p:nvPr/>
        </p:nvSpPr>
        <p:spPr bwMode="auto">
          <a:xfrm flipV="1">
            <a:off x="3733800" y="4706938"/>
            <a:ext cx="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61" name="Text Box 122"/>
          <p:cNvSpPr txBox="1">
            <a:spLocks noChangeArrowheads="1"/>
          </p:cNvSpPr>
          <p:nvPr/>
        </p:nvSpPr>
        <p:spPr bwMode="auto">
          <a:xfrm>
            <a:off x="0" y="1700808"/>
            <a:ext cx="2411760" cy="2554545"/>
          </a:xfrm>
          <a:prstGeom prst="rect">
            <a:avLst/>
          </a:prstGeom>
          <a:noFill/>
          <a:ln w="2857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3200" dirty="0"/>
              <a:t>       如右图</a:t>
            </a:r>
          </a:p>
          <a:p>
            <a:r>
              <a:rPr lang="zh-CN" altLang="en-US" sz="3200" dirty="0"/>
              <a:t>两个灯泡</a:t>
            </a:r>
            <a:r>
              <a:rPr lang="zh-CN" altLang="en-US" sz="3200" dirty="0">
                <a:solidFill>
                  <a:srgbClr val="CC0000"/>
                </a:solidFill>
              </a:rPr>
              <a:t>两</a:t>
            </a:r>
          </a:p>
          <a:p>
            <a:r>
              <a:rPr lang="zh-CN" altLang="en-US" sz="3200" dirty="0">
                <a:solidFill>
                  <a:srgbClr val="CC0000"/>
                </a:solidFill>
              </a:rPr>
              <a:t>端分别连在</a:t>
            </a:r>
          </a:p>
          <a:p>
            <a:r>
              <a:rPr lang="zh-CN" altLang="en-US" sz="3200" dirty="0">
                <a:solidFill>
                  <a:srgbClr val="CC0000"/>
                </a:solidFill>
              </a:rPr>
              <a:t>一起（并列</a:t>
            </a:r>
          </a:p>
          <a:p>
            <a:r>
              <a:rPr lang="zh-CN" altLang="en-US" sz="3200" dirty="0">
                <a:solidFill>
                  <a:srgbClr val="CC0000"/>
                </a:solidFill>
              </a:rPr>
              <a:t>连接）</a:t>
            </a:r>
            <a:endParaRPr lang="en-US" altLang="zh-CN" sz="3200" dirty="0">
              <a:solidFill>
                <a:srgbClr val="CC0000"/>
              </a:solidFill>
            </a:endParaRPr>
          </a:p>
        </p:txBody>
      </p:sp>
      <p:sp>
        <p:nvSpPr>
          <p:cNvPr id="124" name="Rectangle 15"/>
          <p:cNvSpPr>
            <a:spLocks noChangeArrowheads="1"/>
          </p:cNvSpPr>
          <p:nvPr/>
        </p:nvSpPr>
        <p:spPr bwMode="auto">
          <a:xfrm>
            <a:off x="1" y="620688"/>
            <a:ext cx="233975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、并联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0" y="4293096"/>
            <a:ext cx="24117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（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）定义：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把用电器并列地连接起来的电路。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27" grpId="0" animBg="1"/>
      <p:bldP spid="14428" grpId="0" animBg="1"/>
      <p:bldP spid="14429" grpId="0" animBg="1"/>
      <p:bldP spid="14430" grpId="0" animBg="1"/>
      <p:bldP spid="14431" grpId="0" animBg="1"/>
      <p:bldP spid="14451" grpId="0" animBg="1"/>
      <p:bldP spid="14452" grpId="0" animBg="1"/>
      <p:bldP spid="14453" grpId="0" animBg="1"/>
      <p:bldP spid="14454" grpId="0" animBg="1"/>
      <p:bldP spid="14455" grpId="0" animBg="1"/>
      <p:bldP spid="14456" grpId="0" animBg="1"/>
      <p:bldP spid="14457" grpId="0" animBg="1"/>
      <p:bldP spid="1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 flipV="1">
            <a:off x="2709863" y="1843088"/>
            <a:ext cx="304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4339" name="Group 3"/>
          <p:cNvGrpSpPr/>
          <p:nvPr/>
        </p:nvGrpSpPr>
        <p:grpSpPr bwMode="auto">
          <a:xfrm>
            <a:off x="2209800" y="1752600"/>
            <a:ext cx="3538538" cy="3124200"/>
            <a:chOff x="0" y="0"/>
            <a:chExt cx="2229" cy="1968"/>
          </a:xfrm>
        </p:grpSpPr>
        <p:pic>
          <p:nvPicPr>
            <p:cNvPr id="14387" name="Picture 4" descr="点点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09" y="1143"/>
              <a:ext cx="205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88" name="Picture 5" descr="点点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8" y="1152"/>
              <a:ext cx="205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89" name="Line 6"/>
            <p:cNvSpPr>
              <a:spLocks noChangeShapeType="1"/>
            </p:cNvSpPr>
            <p:nvPr/>
          </p:nvSpPr>
          <p:spPr bwMode="auto">
            <a:xfrm>
              <a:off x="348" y="912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0" name="Line 7"/>
            <p:cNvSpPr>
              <a:spLocks noChangeShapeType="1"/>
            </p:cNvSpPr>
            <p:nvPr/>
          </p:nvSpPr>
          <p:spPr bwMode="auto">
            <a:xfrm>
              <a:off x="1605" y="904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1" name="Line 8"/>
            <p:cNvSpPr>
              <a:spLocks noChangeShapeType="1"/>
            </p:cNvSpPr>
            <p:nvPr/>
          </p:nvSpPr>
          <p:spPr bwMode="auto">
            <a:xfrm>
              <a:off x="0" y="251"/>
              <a:ext cx="0" cy="102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2" name="Line 9"/>
            <p:cNvSpPr>
              <a:spLocks noChangeShapeType="1"/>
            </p:cNvSpPr>
            <p:nvPr/>
          </p:nvSpPr>
          <p:spPr bwMode="auto">
            <a:xfrm>
              <a:off x="10" y="1256"/>
              <a:ext cx="3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3" name="Line 10"/>
            <p:cNvSpPr>
              <a:spLocks noChangeShapeType="1"/>
            </p:cNvSpPr>
            <p:nvPr/>
          </p:nvSpPr>
          <p:spPr bwMode="auto">
            <a:xfrm>
              <a:off x="2229" y="258"/>
              <a:ext cx="0" cy="102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4" name="Line 11"/>
            <p:cNvSpPr>
              <a:spLocks noChangeShapeType="1"/>
            </p:cNvSpPr>
            <p:nvPr/>
          </p:nvSpPr>
          <p:spPr bwMode="auto">
            <a:xfrm>
              <a:off x="1606" y="1247"/>
              <a:ext cx="62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4395" name="Group 12"/>
            <p:cNvGrpSpPr/>
            <p:nvPr/>
          </p:nvGrpSpPr>
          <p:grpSpPr bwMode="auto">
            <a:xfrm>
              <a:off x="6" y="0"/>
              <a:ext cx="1289" cy="538"/>
              <a:chOff x="0" y="0"/>
              <a:chExt cx="1161" cy="480"/>
            </a:xfrm>
          </p:grpSpPr>
          <p:sp>
            <p:nvSpPr>
              <p:cNvPr id="14409" name="Line 13"/>
              <p:cNvSpPr>
                <a:spLocks noChangeShapeType="1"/>
              </p:cNvSpPr>
              <p:nvPr/>
            </p:nvSpPr>
            <p:spPr bwMode="auto">
              <a:xfrm>
                <a:off x="1057" y="0"/>
                <a:ext cx="0" cy="48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10" name="Line 14"/>
              <p:cNvSpPr>
                <a:spLocks noChangeShapeType="1"/>
              </p:cNvSpPr>
              <p:nvPr/>
            </p:nvSpPr>
            <p:spPr bwMode="auto">
              <a:xfrm>
                <a:off x="1161" y="132"/>
                <a:ext cx="0" cy="19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4411" name="Group 15"/>
              <p:cNvGrpSpPr/>
              <p:nvPr/>
            </p:nvGrpSpPr>
            <p:grpSpPr bwMode="auto">
              <a:xfrm>
                <a:off x="0" y="129"/>
                <a:ext cx="624" cy="144"/>
                <a:chOff x="0" y="0"/>
                <a:chExt cx="1050" cy="270"/>
              </a:xfrm>
            </p:grpSpPr>
            <p:sp>
              <p:nvSpPr>
                <p:cNvPr id="14413" name="Line 16"/>
                <p:cNvSpPr>
                  <a:spLocks noChangeShapeType="1"/>
                </p:cNvSpPr>
                <p:nvPr/>
              </p:nvSpPr>
              <p:spPr bwMode="auto">
                <a:xfrm>
                  <a:off x="0" y="207"/>
                  <a:ext cx="315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414" name="Line 17"/>
                <p:cNvSpPr>
                  <a:spLocks noChangeShapeType="1"/>
                </p:cNvSpPr>
                <p:nvPr/>
              </p:nvSpPr>
              <p:spPr bwMode="auto">
                <a:xfrm>
                  <a:off x="735" y="207"/>
                  <a:ext cx="315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415" name="Oval 18"/>
                <p:cNvSpPr>
                  <a:spLocks noChangeAspect="1" noChangeArrowheads="1"/>
                </p:cNvSpPr>
                <p:nvPr/>
              </p:nvSpPr>
              <p:spPr bwMode="auto">
                <a:xfrm>
                  <a:off x="315" y="156"/>
                  <a:ext cx="113" cy="113"/>
                </a:xfrm>
                <a:prstGeom prst="ellipse">
                  <a:avLst/>
                </a:prstGeom>
                <a:solidFill>
                  <a:srgbClr val="FFFFFF"/>
                </a:solidFill>
                <a:ln w="3810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416" name="Oval 19"/>
                <p:cNvSpPr>
                  <a:spLocks noChangeAspect="1" noChangeArrowheads="1"/>
                </p:cNvSpPr>
                <p:nvPr/>
              </p:nvSpPr>
              <p:spPr bwMode="auto">
                <a:xfrm>
                  <a:off x="645" y="147"/>
                  <a:ext cx="113" cy="113"/>
                </a:xfrm>
                <a:prstGeom prst="ellipse">
                  <a:avLst/>
                </a:prstGeom>
                <a:solidFill>
                  <a:srgbClr val="FFFFFF"/>
                </a:solidFill>
                <a:ln w="3810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417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384" y="0"/>
                  <a:ext cx="246" cy="27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4412" name="Line 21"/>
              <p:cNvSpPr>
                <a:spLocks noChangeShapeType="1"/>
              </p:cNvSpPr>
              <p:nvPr/>
            </p:nvSpPr>
            <p:spPr bwMode="auto">
              <a:xfrm>
                <a:off x="543" y="240"/>
                <a:ext cx="52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4396" name="Line 22"/>
            <p:cNvSpPr>
              <a:spLocks noChangeShapeType="1"/>
            </p:cNvSpPr>
            <p:nvPr/>
          </p:nvSpPr>
          <p:spPr bwMode="auto">
            <a:xfrm>
              <a:off x="1302" y="269"/>
              <a:ext cx="9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97" name="Line 23"/>
            <p:cNvSpPr>
              <a:spLocks noChangeShapeType="1"/>
            </p:cNvSpPr>
            <p:nvPr/>
          </p:nvSpPr>
          <p:spPr bwMode="auto">
            <a:xfrm>
              <a:off x="357" y="1536"/>
              <a:ext cx="124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4398" name="Group 24"/>
            <p:cNvGrpSpPr/>
            <p:nvPr/>
          </p:nvGrpSpPr>
          <p:grpSpPr bwMode="auto">
            <a:xfrm>
              <a:off x="816" y="1347"/>
              <a:ext cx="343" cy="333"/>
              <a:chOff x="0" y="0"/>
              <a:chExt cx="343" cy="333"/>
            </a:xfrm>
          </p:grpSpPr>
          <p:sp>
            <p:nvSpPr>
              <p:cNvPr id="14406" name="Oval 2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43" cy="333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</a:ln>
            </p:spPr>
            <p:txBody>
              <a:bodyPr lIns="72000" tIns="0" rIns="0" bIns="0"/>
              <a:lstStyle/>
              <a:p>
                <a:endParaRPr lang="zh-CN" altLang="en-US" sz="4800">
                  <a:solidFill>
                    <a:srgbClr val="FF6600"/>
                  </a:solidFill>
                  <a:latin typeface="Times New Roman" pitchFamily="18" charset="0"/>
                  <a:ea typeface="华文新魏" pitchFamily="2" charset="-122"/>
                </a:endParaRPr>
              </a:p>
            </p:txBody>
          </p:sp>
          <p:sp>
            <p:nvSpPr>
              <p:cNvPr id="14407" name="Line 26"/>
              <p:cNvSpPr>
                <a:spLocks noChangeShapeType="1"/>
              </p:cNvSpPr>
              <p:nvPr/>
            </p:nvSpPr>
            <p:spPr bwMode="auto">
              <a:xfrm>
                <a:off x="49" y="52"/>
                <a:ext cx="257" cy="25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08" name="Line 27"/>
              <p:cNvSpPr>
                <a:spLocks noChangeShapeType="1"/>
              </p:cNvSpPr>
              <p:nvPr/>
            </p:nvSpPr>
            <p:spPr bwMode="auto">
              <a:xfrm flipH="1">
                <a:off x="49" y="52"/>
                <a:ext cx="257" cy="25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4399" name="Line 28"/>
            <p:cNvSpPr>
              <a:spLocks noChangeShapeType="1"/>
            </p:cNvSpPr>
            <p:nvPr/>
          </p:nvSpPr>
          <p:spPr bwMode="auto">
            <a:xfrm>
              <a:off x="336" y="903"/>
              <a:ext cx="129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4400" name="Group 29"/>
            <p:cNvGrpSpPr/>
            <p:nvPr/>
          </p:nvGrpSpPr>
          <p:grpSpPr bwMode="auto">
            <a:xfrm>
              <a:off x="789" y="720"/>
              <a:ext cx="343" cy="333"/>
              <a:chOff x="0" y="0"/>
              <a:chExt cx="343" cy="333"/>
            </a:xfrm>
          </p:grpSpPr>
          <p:sp>
            <p:nvSpPr>
              <p:cNvPr id="14403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43" cy="333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round/>
              </a:ln>
            </p:spPr>
            <p:txBody>
              <a:bodyPr lIns="72000" tIns="0" rIns="0" bIns="0"/>
              <a:lstStyle/>
              <a:p>
                <a:endParaRPr lang="zh-CN" altLang="en-US" sz="4800">
                  <a:solidFill>
                    <a:srgbClr val="FF6600"/>
                  </a:solidFill>
                  <a:latin typeface="Times New Roman" pitchFamily="18" charset="0"/>
                  <a:ea typeface="华文新魏" pitchFamily="2" charset="-122"/>
                </a:endParaRPr>
              </a:p>
            </p:txBody>
          </p:sp>
          <p:sp>
            <p:nvSpPr>
              <p:cNvPr id="14404" name="Line 31"/>
              <p:cNvSpPr>
                <a:spLocks noChangeShapeType="1"/>
              </p:cNvSpPr>
              <p:nvPr/>
            </p:nvSpPr>
            <p:spPr bwMode="auto">
              <a:xfrm>
                <a:off x="49" y="52"/>
                <a:ext cx="257" cy="25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405" name="Line 32"/>
              <p:cNvSpPr>
                <a:spLocks noChangeShapeType="1"/>
              </p:cNvSpPr>
              <p:nvPr/>
            </p:nvSpPr>
            <p:spPr bwMode="auto">
              <a:xfrm flipH="1">
                <a:off x="49" y="52"/>
                <a:ext cx="257" cy="25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4401" name="Text Box 33"/>
            <p:cNvSpPr txBox="1">
              <a:spLocks noChangeArrowheads="1"/>
            </p:cNvSpPr>
            <p:nvPr/>
          </p:nvSpPr>
          <p:spPr bwMode="auto">
            <a:xfrm>
              <a:off x="1125" y="453"/>
              <a:ext cx="720" cy="4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4000">
                  <a:latin typeface="Times New Roman" pitchFamily="18" charset="0"/>
                </a:rPr>
                <a:t>L</a:t>
              </a:r>
              <a:r>
                <a:rPr lang="en-US" altLang="zh-CN" sz="4000" baseline="-2500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4402" name="Text Box 34"/>
            <p:cNvSpPr txBox="1">
              <a:spLocks noChangeArrowheads="1"/>
            </p:cNvSpPr>
            <p:nvPr/>
          </p:nvSpPr>
          <p:spPr bwMode="auto">
            <a:xfrm>
              <a:off x="1125" y="1526"/>
              <a:ext cx="720" cy="4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4000">
                  <a:latin typeface="Times New Roman" pitchFamily="18" charset="0"/>
                </a:rPr>
                <a:t>L</a:t>
              </a:r>
              <a:r>
                <a:rPr lang="en-US" altLang="zh-CN" sz="4000" baseline="-25000">
                  <a:latin typeface="Times New Roman" pitchFamily="18" charset="0"/>
                </a:rPr>
                <a:t>2</a:t>
              </a:r>
            </a:p>
          </p:txBody>
        </p:sp>
      </p:grpSp>
      <p:grpSp>
        <p:nvGrpSpPr>
          <p:cNvPr id="7" name="Group 35"/>
          <p:cNvGrpSpPr>
            <a:grpSpLocks noChangeAspect="1"/>
          </p:cNvGrpSpPr>
          <p:nvPr/>
        </p:nvGrpSpPr>
        <p:grpSpPr bwMode="auto">
          <a:xfrm>
            <a:off x="2514600" y="3556000"/>
            <a:ext cx="2590800" cy="482600"/>
            <a:chOff x="0" y="0"/>
            <a:chExt cx="1632" cy="304"/>
          </a:xfrm>
        </p:grpSpPr>
        <p:pic>
          <p:nvPicPr>
            <p:cNvPr id="14385" name="Picture 36" descr="红点点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336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86" name="Picture 37" descr="红点点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96" y="0"/>
              <a:ext cx="336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710" name="Line 38"/>
          <p:cNvSpPr>
            <a:spLocks noChangeShapeType="1"/>
          </p:cNvSpPr>
          <p:nvPr/>
        </p:nvSpPr>
        <p:spPr bwMode="auto">
          <a:xfrm>
            <a:off x="2743200" y="4191000"/>
            <a:ext cx="198120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8" name="Group 39"/>
          <p:cNvGrpSpPr/>
          <p:nvPr/>
        </p:nvGrpSpPr>
        <p:grpSpPr bwMode="auto">
          <a:xfrm>
            <a:off x="3500438" y="3890963"/>
            <a:ext cx="544512" cy="528637"/>
            <a:chOff x="0" y="0"/>
            <a:chExt cx="343" cy="333"/>
          </a:xfrm>
        </p:grpSpPr>
        <p:sp>
          <p:nvSpPr>
            <p:cNvPr id="14382" name="Oval 40"/>
            <p:cNvSpPr>
              <a:spLocks noChangeArrowheads="1"/>
            </p:cNvSpPr>
            <p:nvPr/>
          </p:nvSpPr>
          <p:spPr bwMode="auto">
            <a:xfrm>
              <a:off x="0" y="0"/>
              <a:ext cx="343" cy="333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FF00"/>
              </a:solidFill>
              <a:round/>
            </a:ln>
          </p:spPr>
          <p:txBody>
            <a:bodyPr lIns="72000" tIns="0" rIns="0" bIns="0"/>
            <a:lstStyle/>
            <a:p>
              <a:endParaRPr lang="zh-CN" altLang="en-US" sz="4800">
                <a:solidFill>
                  <a:srgbClr val="FF6600"/>
                </a:solidFill>
                <a:latin typeface="Times New Roman" pitchFamily="18" charset="0"/>
                <a:ea typeface="华文新魏" pitchFamily="2" charset="-122"/>
              </a:endParaRPr>
            </a:p>
          </p:txBody>
        </p:sp>
        <p:sp>
          <p:nvSpPr>
            <p:cNvPr id="14383" name="Line 41"/>
            <p:cNvSpPr>
              <a:spLocks noChangeShapeType="1"/>
            </p:cNvSpPr>
            <p:nvPr/>
          </p:nvSpPr>
          <p:spPr bwMode="auto">
            <a:xfrm>
              <a:off x="49" y="52"/>
              <a:ext cx="257" cy="25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4" name="Line 42"/>
            <p:cNvSpPr>
              <a:spLocks noChangeShapeType="1"/>
            </p:cNvSpPr>
            <p:nvPr/>
          </p:nvSpPr>
          <p:spPr bwMode="auto">
            <a:xfrm flipH="1">
              <a:off x="49" y="52"/>
              <a:ext cx="257" cy="25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715" name="Text Box 43"/>
          <p:cNvSpPr txBox="1">
            <a:spLocks noChangeArrowheads="1"/>
          </p:cNvSpPr>
          <p:nvPr/>
        </p:nvSpPr>
        <p:spPr bwMode="auto">
          <a:xfrm>
            <a:off x="3992563" y="4175125"/>
            <a:ext cx="11430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>
                <a:solidFill>
                  <a:srgbClr val="00FF00"/>
                </a:solidFill>
                <a:latin typeface="Times New Roman" pitchFamily="18" charset="0"/>
              </a:rPr>
              <a:t>L</a:t>
            </a:r>
            <a:r>
              <a:rPr lang="en-US" altLang="zh-CN" sz="4000" baseline="-25000">
                <a:solidFill>
                  <a:srgbClr val="00FF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4344" name="WordArt 44"/>
          <p:cNvSpPr>
            <a:spLocks noChangeArrowheads="1" noChangeShapeType="1"/>
          </p:cNvSpPr>
          <p:nvPr/>
        </p:nvSpPr>
        <p:spPr bwMode="auto">
          <a:xfrm>
            <a:off x="1258888" y="476250"/>
            <a:ext cx="2808287" cy="8651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zh-CN" altLang="en-US" sz="6600" kern="10">
                <a:ln w="9525">
                  <a:noFill/>
                  <a:rou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8000"/>
                    </a:srgbClr>
                  </a:outerShdw>
                </a:effectLst>
                <a:latin typeface="黑体"/>
                <a:ea typeface="黑体"/>
              </a:rPr>
              <a:t>深入研究</a:t>
            </a:r>
          </a:p>
        </p:txBody>
      </p:sp>
      <p:sp>
        <p:nvSpPr>
          <p:cNvPr id="28717" name="Line 45"/>
          <p:cNvSpPr>
            <a:spLocks noChangeShapeType="1"/>
          </p:cNvSpPr>
          <p:nvPr/>
        </p:nvSpPr>
        <p:spPr bwMode="auto">
          <a:xfrm flipH="1">
            <a:off x="5791200" y="2286000"/>
            <a:ext cx="91440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718" name="Text Box 46"/>
          <p:cNvSpPr txBox="1">
            <a:spLocks noChangeArrowheads="1"/>
          </p:cNvSpPr>
          <p:nvPr/>
        </p:nvSpPr>
        <p:spPr bwMode="auto">
          <a:xfrm>
            <a:off x="6372225" y="838200"/>
            <a:ext cx="2663825" cy="14097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latin typeface="Times New Roman" pitchFamily="18" charset="0"/>
              </a:rPr>
              <a:t>两个用电器共用的那部分电路叫</a:t>
            </a:r>
            <a:r>
              <a:rPr lang="zh-CN" altLang="en-US" sz="2800">
                <a:solidFill>
                  <a:srgbClr val="E327D6"/>
                </a:solidFill>
                <a:latin typeface="Times New Roman" pitchFamily="18" charset="0"/>
              </a:rPr>
              <a:t>干路</a:t>
            </a:r>
          </a:p>
        </p:txBody>
      </p:sp>
      <p:sp>
        <p:nvSpPr>
          <p:cNvPr id="28719" name="Line 47"/>
          <p:cNvSpPr>
            <a:spLocks noChangeShapeType="1"/>
          </p:cNvSpPr>
          <p:nvPr/>
        </p:nvSpPr>
        <p:spPr bwMode="auto">
          <a:xfrm>
            <a:off x="2738438" y="3186113"/>
            <a:ext cx="2057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9" name="Group 48"/>
          <p:cNvGrpSpPr/>
          <p:nvPr/>
        </p:nvGrpSpPr>
        <p:grpSpPr bwMode="auto">
          <a:xfrm>
            <a:off x="3457575" y="2895600"/>
            <a:ext cx="544513" cy="528638"/>
            <a:chOff x="0" y="0"/>
            <a:chExt cx="343" cy="333"/>
          </a:xfrm>
        </p:grpSpPr>
        <p:sp>
          <p:nvSpPr>
            <p:cNvPr id="14379" name="Oval 49"/>
            <p:cNvSpPr>
              <a:spLocks noChangeArrowheads="1"/>
            </p:cNvSpPr>
            <p:nvPr/>
          </p:nvSpPr>
          <p:spPr bwMode="auto">
            <a:xfrm>
              <a:off x="0" y="0"/>
              <a:ext cx="343" cy="333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0000FF"/>
              </a:solidFill>
              <a:round/>
            </a:ln>
          </p:spPr>
          <p:txBody>
            <a:bodyPr lIns="72000" tIns="0" rIns="0" bIns="0"/>
            <a:lstStyle/>
            <a:p>
              <a:endParaRPr lang="zh-CN" altLang="en-US" sz="4800">
                <a:solidFill>
                  <a:srgbClr val="FF6600"/>
                </a:solidFill>
                <a:latin typeface="Times New Roman" pitchFamily="18" charset="0"/>
                <a:ea typeface="华文新魏" pitchFamily="2" charset="-122"/>
              </a:endParaRPr>
            </a:p>
          </p:txBody>
        </p:sp>
        <p:sp>
          <p:nvSpPr>
            <p:cNvPr id="14380" name="Line 50"/>
            <p:cNvSpPr>
              <a:spLocks noChangeShapeType="1"/>
            </p:cNvSpPr>
            <p:nvPr/>
          </p:nvSpPr>
          <p:spPr bwMode="auto">
            <a:xfrm>
              <a:off x="49" y="52"/>
              <a:ext cx="257" cy="25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81" name="Line 51"/>
            <p:cNvSpPr>
              <a:spLocks noChangeShapeType="1"/>
            </p:cNvSpPr>
            <p:nvPr/>
          </p:nvSpPr>
          <p:spPr bwMode="auto">
            <a:xfrm flipH="1">
              <a:off x="49" y="52"/>
              <a:ext cx="257" cy="25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8724" name="Text Box 52"/>
          <p:cNvSpPr txBox="1">
            <a:spLocks noChangeArrowheads="1"/>
          </p:cNvSpPr>
          <p:nvPr/>
        </p:nvSpPr>
        <p:spPr bwMode="auto">
          <a:xfrm>
            <a:off x="4005263" y="2466975"/>
            <a:ext cx="1143000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>
                <a:solidFill>
                  <a:srgbClr val="0000FF"/>
                </a:solidFill>
                <a:latin typeface="Times New Roman" pitchFamily="18" charset="0"/>
              </a:rPr>
              <a:t>L</a:t>
            </a:r>
            <a:r>
              <a:rPr lang="en-US" altLang="zh-CN" sz="4000" baseline="-25000">
                <a:solidFill>
                  <a:srgbClr val="0000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8725" name="Line 53"/>
          <p:cNvSpPr>
            <a:spLocks noChangeShapeType="1"/>
          </p:cNvSpPr>
          <p:nvPr/>
        </p:nvSpPr>
        <p:spPr bwMode="auto">
          <a:xfrm>
            <a:off x="2767013" y="3167063"/>
            <a:ext cx="0" cy="533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726" name="Line 54"/>
          <p:cNvSpPr>
            <a:spLocks noChangeShapeType="1"/>
          </p:cNvSpPr>
          <p:nvPr/>
        </p:nvSpPr>
        <p:spPr bwMode="auto">
          <a:xfrm>
            <a:off x="4752975" y="3167063"/>
            <a:ext cx="0" cy="533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727" name="Line 55"/>
          <p:cNvSpPr>
            <a:spLocks noChangeShapeType="1"/>
          </p:cNvSpPr>
          <p:nvPr/>
        </p:nvSpPr>
        <p:spPr bwMode="auto">
          <a:xfrm flipH="1" flipV="1">
            <a:off x="4876800" y="3352800"/>
            <a:ext cx="144780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728" name="Text Box 56"/>
          <p:cNvSpPr txBox="1">
            <a:spLocks noChangeArrowheads="1"/>
          </p:cNvSpPr>
          <p:nvPr/>
        </p:nvSpPr>
        <p:spPr bwMode="auto">
          <a:xfrm>
            <a:off x="6324600" y="3048000"/>
            <a:ext cx="2057400" cy="14700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>
                <a:latin typeface="Times New Roman" pitchFamily="18" charset="0"/>
              </a:rPr>
              <a:t>L</a:t>
            </a:r>
            <a:r>
              <a:rPr lang="en-US" altLang="zh-CN" sz="4400" baseline="-25000">
                <a:latin typeface="Times New Roman" pitchFamily="18" charset="0"/>
              </a:rPr>
              <a:t>1</a:t>
            </a:r>
            <a:r>
              <a:rPr lang="zh-CN" altLang="en-US" sz="4400">
                <a:latin typeface="Times New Roman" pitchFamily="18" charset="0"/>
              </a:rPr>
              <a:t>所在的支路</a:t>
            </a:r>
          </a:p>
        </p:txBody>
      </p:sp>
      <p:sp>
        <p:nvSpPr>
          <p:cNvPr id="28729" name="Line 57"/>
          <p:cNvSpPr>
            <a:spLocks noChangeShapeType="1"/>
          </p:cNvSpPr>
          <p:nvPr/>
        </p:nvSpPr>
        <p:spPr bwMode="auto">
          <a:xfrm>
            <a:off x="2743200" y="3811588"/>
            <a:ext cx="9525" cy="3810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730" name="Line 58"/>
          <p:cNvSpPr>
            <a:spLocks noChangeShapeType="1"/>
          </p:cNvSpPr>
          <p:nvPr/>
        </p:nvSpPr>
        <p:spPr bwMode="auto">
          <a:xfrm>
            <a:off x="4738688" y="3811588"/>
            <a:ext cx="14287" cy="395287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731" name="Line 59"/>
          <p:cNvSpPr>
            <a:spLocks noChangeShapeType="1"/>
          </p:cNvSpPr>
          <p:nvPr/>
        </p:nvSpPr>
        <p:spPr bwMode="auto">
          <a:xfrm flipV="1">
            <a:off x="1447800" y="4114800"/>
            <a:ext cx="121920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732" name="Text Box 60"/>
          <p:cNvSpPr txBox="1">
            <a:spLocks noChangeArrowheads="1"/>
          </p:cNvSpPr>
          <p:nvPr/>
        </p:nvSpPr>
        <p:spPr bwMode="auto">
          <a:xfrm>
            <a:off x="304800" y="4473575"/>
            <a:ext cx="1981200" cy="14700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>
                <a:latin typeface="Times New Roman" pitchFamily="18" charset="0"/>
              </a:rPr>
              <a:t>L</a:t>
            </a:r>
            <a:r>
              <a:rPr lang="en-US" altLang="zh-CN" sz="4400" baseline="-25000">
                <a:latin typeface="Times New Roman" pitchFamily="18" charset="0"/>
              </a:rPr>
              <a:t>2</a:t>
            </a:r>
            <a:r>
              <a:rPr lang="zh-CN" altLang="en-US" sz="4400">
                <a:latin typeface="Times New Roman" pitchFamily="18" charset="0"/>
              </a:rPr>
              <a:t>所在的支路</a:t>
            </a:r>
          </a:p>
        </p:txBody>
      </p:sp>
      <p:sp>
        <p:nvSpPr>
          <p:cNvPr id="28733" name="Text Box 61"/>
          <p:cNvSpPr txBox="1">
            <a:spLocks noChangeArrowheads="1"/>
          </p:cNvSpPr>
          <p:nvPr/>
        </p:nvSpPr>
        <p:spPr bwMode="auto">
          <a:xfrm>
            <a:off x="3348038" y="5300663"/>
            <a:ext cx="5087937" cy="555625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latin typeface="Times New Roman" pitchFamily="18" charset="0"/>
              </a:rPr>
              <a:t>单独使用的那部分电路叫</a:t>
            </a:r>
            <a:r>
              <a:rPr lang="zh-CN" altLang="en-US" sz="2800">
                <a:solidFill>
                  <a:srgbClr val="E327D6"/>
                </a:solidFill>
                <a:latin typeface="Times New Roman" pitchFamily="18" charset="0"/>
              </a:rPr>
              <a:t>支路</a:t>
            </a:r>
          </a:p>
        </p:txBody>
      </p:sp>
      <p:sp>
        <p:nvSpPr>
          <p:cNvPr id="14359" name="Text Box 62"/>
          <p:cNvSpPr txBox="1">
            <a:spLocks noChangeArrowheads="1"/>
          </p:cNvSpPr>
          <p:nvPr/>
        </p:nvSpPr>
        <p:spPr bwMode="auto">
          <a:xfrm>
            <a:off x="1600200" y="1600200"/>
            <a:ext cx="5334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latin typeface="Times New Roman" pitchFamily="18" charset="0"/>
              </a:rPr>
              <a:t>S</a:t>
            </a:r>
          </a:p>
        </p:txBody>
      </p:sp>
      <p:sp>
        <p:nvSpPr>
          <p:cNvPr id="14360" name="Text Box 63"/>
          <p:cNvSpPr txBox="1">
            <a:spLocks noChangeArrowheads="1"/>
          </p:cNvSpPr>
          <p:nvPr/>
        </p:nvSpPr>
        <p:spPr bwMode="auto">
          <a:xfrm>
            <a:off x="4267200" y="3505200"/>
            <a:ext cx="381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Times New Roman" pitchFamily="18" charset="0"/>
              </a:rPr>
              <a:t>B</a:t>
            </a:r>
          </a:p>
        </p:txBody>
      </p:sp>
      <p:sp>
        <p:nvSpPr>
          <p:cNvPr id="14361" name="Text Box 64"/>
          <p:cNvSpPr txBox="1">
            <a:spLocks noChangeArrowheads="1"/>
          </p:cNvSpPr>
          <p:nvPr/>
        </p:nvSpPr>
        <p:spPr bwMode="auto">
          <a:xfrm>
            <a:off x="2819400" y="3505200"/>
            <a:ext cx="381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>
                <a:latin typeface="Times New Roman" pitchFamily="18" charset="0"/>
              </a:rPr>
              <a:t>A</a:t>
            </a:r>
          </a:p>
        </p:txBody>
      </p:sp>
      <p:sp>
        <p:nvSpPr>
          <p:cNvPr id="14362" name="Text Box 65"/>
          <p:cNvSpPr txBox="1">
            <a:spLocks noChangeArrowheads="1"/>
          </p:cNvSpPr>
          <p:nvPr/>
        </p:nvSpPr>
        <p:spPr bwMode="auto">
          <a:xfrm>
            <a:off x="609600" y="2438400"/>
            <a:ext cx="99060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2400">
              <a:latin typeface="Times New Roman" pitchFamily="18" charset="0"/>
            </a:endParaRPr>
          </a:p>
        </p:txBody>
      </p:sp>
      <p:sp>
        <p:nvSpPr>
          <p:cNvPr id="14363" name="Rectangle 66"/>
          <p:cNvSpPr>
            <a:spLocks noChangeArrowheads="1"/>
          </p:cNvSpPr>
          <p:nvPr/>
        </p:nvSpPr>
        <p:spPr bwMode="auto">
          <a:xfrm>
            <a:off x="2867025" y="2100263"/>
            <a:ext cx="1524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0" name="Group 67"/>
          <p:cNvGrpSpPr/>
          <p:nvPr/>
        </p:nvGrpSpPr>
        <p:grpSpPr bwMode="auto">
          <a:xfrm>
            <a:off x="2209800" y="1747838"/>
            <a:ext cx="3538538" cy="2033587"/>
            <a:chOff x="0" y="0"/>
            <a:chExt cx="2229" cy="1281"/>
          </a:xfrm>
        </p:grpSpPr>
        <p:sp>
          <p:nvSpPr>
            <p:cNvPr id="14365" name="Line 68"/>
            <p:cNvSpPr>
              <a:spLocks noChangeShapeType="1"/>
            </p:cNvSpPr>
            <p:nvPr/>
          </p:nvSpPr>
          <p:spPr bwMode="auto">
            <a:xfrm>
              <a:off x="10" y="1271"/>
              <a:ext cx="320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6" name="Line 69"/>
            <p:cNvSpPr>
              <a:spLocks noChangeShapeType="1"/>
            </p:cNvSpPr>
            <p:nvPr/>
          </p:nvSpPr>
          <p:spPr bwMode="auto">
            <a:xfrm>
              <a:off x="0" y="251"/>
              <a:ext cx="0" cy="1023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7" name="Line 70"/>
            <p:cNvSpPr>
              <a:spLocks noChangeShapeType="1"/>
            </p:cNvSpPr>
            <p:nvPr/>
          </p:nvSpPr>
          <p:spPr bwMode="auto">
            <a:xfrm>
              <a:off x="2229" y="258"/>
              <a:ext cx="0" cy="1023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8" name="Line 71"/>
            <p:cNvSpPr>
              <a:spLocks noChangeShapeType="1"/>
            </p:cNvSpPr>
            <p:nvPr/>
          </p:nvSpPr>
          <p:spPr bwMode="auto">
            <a:xfrm>
              <a:off x="1606" y="1247"/>
              <a:ext cx="623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69" name="Line 72"/>
            <p:cNvSpPr>
              <a:spLocks noChangeShapeType="1"/>
            </p:cNvSpPr>
            <p:nvPr/>
          </p:nvSpPr>
          <p:spPr bwMode="auto">
            <a:xfrm>
              <a:off x="1180" y="0"/>
              <a:ext cx="0" cy="538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0" name="Line 73"/>
            <p:cNvSpPr>
              <a:spLocks noChangeShapeType="1"/>
            </p:cNvSpPr>
            <p:nvPr/>
          </p:nvSpPr>
          <p:spPr bwMode="auto">
            <a:xfrm>
              <a:off x="1295" y="148"/>
              <a:ext cx="0" cy="219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71" name="Line 74"/>
            <p:cNvSpPr>
              <a:spLocks noChangeShapeType="1"/>
            </p:cNvSpPr>
            <p:nvPr/>
          </p:nvSpPr>
          <p:spPr bwMode="auto">
            <a:xfrm>
              <a:off x="1302" y="269"/>
              <a:ext cx="927" cy="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4372" name="Group 75"/>
            <p:cNvGrpSpPr/>
            <p:nvPr/>
          </p:nvGrpSpPr>
          <p:grpSpPr bwMode="auto">
            <a:xfrm>
              <a:off x="6" y="51"/>
              <a:ext cx="1189" cy="255"/>
              <a:chOff x="0" y="0"/>
              <a:chExt cx="1189" cy="255"/>
            </a:xfrm>
          </p:grpSpPr>
          <p:sp>
            <p:nvSpPr>
              <p:cNvPr id="14373" name="Line 76"/>
              <p:cNvSpPr>
                <a:spLocks noChangeShapeType="1"/>
              </p:cNvSpPr>
              <p:nvPr/>
            </p:nvSpPr>
            <p:spPr bwMode="auto">
              <a:xfrm>
                <a:off x="0" y="217"/>
                <a:ext cx="208" cy="0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74" name="Line 77"/>
              <p:cNvSpPr>
                <a:spLocks noChangeShapeType="1"/>
              </p:cNvSpPr>
              <p:nvPr/>
            </p:nvSpPr>
            <p:spPr bwMode="auto">
              <a:xfrm>
                <a:off x="485" y="217"/>
                <a:ext cx="208" cy="0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75" name="Oval 78"/>
              <p:cNvSpPr>
                <a:spLocks noChangeAspect="1" noChangeArrowheads="1"/>
              </p:cNvSpPr>
              <p:nvPr/>
            </p:nvSpPr>
            <p:spPr bwMode="auto">
              <a:xfrm>
                <a:off x="208" y="187"/>
                <a:ext cx="74" cy="67"/>
              </a:xfrm>
              <a:prstGeom prst="ellipse">
                <a:avLst/>
              </a:prstGeom>
              <a:solidFill>
                <a:srgbClr val="FFFFFF"/>
              </a:solidFill>
              <a:ln w="57150">
                <a:solidFill>
                  <a:srgbClr val="FF0066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76" name="Line 79"/>
              <p:cNvSpPr>
                <a:spLocks noChangeShapeType="1"/>
              </p:cNvSpPr>
              <p:nvPr/>
            </p:nvSpPr>
            <p:spPr bwMode="auto">
              <a:xfrm flipV="1">
                <a:off x="253" y="94"/>
                <a:ext cx="163" cy="161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77" name="Line 80"/>
              <p:cNvSpPr>
                <a:spLocks noChangeShapeType="1"/>
              </p:cNvSpPr>
              <p:nvPr/>
            </p:nvSpPr>
            <p:spPr bwMode="auto">
              <a:xfrm>
                <a:off x="603" y="218"/>
                <a:ext cx="586" cy="0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78" name="Line 81"/>
              <p:cNvSpPr>
                <a:spLocks noChangeShapeType="1"/>
              </p:cNvSpPr>
              <p:nvPr/>
            </p:nvSpPr>
            <p:spPr bwMode="auto">
              <a:xfrm flipV="1">
                <a:off x="312" y="0"/>
                <a:ext cx="192" cy="192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10" grpId="0" animBg="1"/>
      <p:bldP spid="28715" grpId="0" autoUpdateAnimBg="0"/>
      <p:bldP spid="28717" grpId="0" animBg="1"/>
      <p:bldP spid="28717" grpId="1" animBg="1"/>
      <p:bldP spid="28718" grpId="0" bldLvl="0" animBg="1" autoUpdateAnimBg="0"/>
      <p:bldP spid="28719" grpId="0" animBg="1"/>
      <p:bldP spid="28724" grpId="0" autoUpdateAnimBg="0"/>
      <p:bldP spid="28725" grpId="0" animBg="1"/>
      <p:bldP spid="28726" grpId="0" animBg="1"/>
      <p:bldP spid="28727" grpId="0" animBg="1"/>
      <p:bldP spid="28728" grpId="0" animBg="1" autoUpdateAnimBg="0"/>
      <p:bldP spid="28729" grpId="0" animBg="1"/>
      <p:bldP spid="28730" grpId="0" animBg="1"/>
      <p:bldP spid="28731" grpId="0" animBg="1"/>
      <p:bldP spid="28732" grpId="0" animBg="1" autoUpdateAnimBg="0"/>
      <p:bldP spid="28733" grpId="0" bldLvl="0" animBg="1" autoUpdateAnimBg="0"/>
    </p:bldLst>
  </p:timing>
</p:sld>
</file>

<file path=ppt/theme/theme1.xml><?xml version="1.0" encoding="utf-8"?>
<a:theme xmlns:a="http://schemas.openxmlformats.org/drawingml/2006/main" name="吉林人民出版社PPT模板（定）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吉林人民出版社PPT模板（定）</Template>
  <TotalTime>1</TotalTime>
  <Words>1657</Words>
  <Application>Microsoft Office PowerPoint</Application>
  <PresentationFormat>全屏显示(4:3)</PresentationFormat>
  <Paragraphs>167</Paragraphs>
  <Slides>33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4" baseType="lpstr">
      <vt:lpstr>吉林人民出版社PPT模板（定）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3</cp:revision>
  <dcterms:created xsi:type="dcterms:W3CDTF">2015-11-21T11:10:00Z</dcterms:created>
  <dcterms:modified xsi:type="dcterms:W3CDTF">2020-08-15T00:19:24Z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2052-10.8.0.5391</vt:lpwstr>
  </property>
</Properties>
</file>