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18" r:id="rId2"/>
    <p:sldId id="407" r:id="rId3"/>
    <p:sldId id="425" r:id="rId4"/>
    <p:sldId id="409" r:id="rId5"/>
    <p:sldId id="410" r:id="rId6"/>
    <p:sldId id="400" r:id="rId7"/>
    <p:sldId id="426" r:id="rId8"/>
    <p:sldId id="401" r:id="rId9"/>
    <p:sldId id="403" r:id="rId10"/>
    <p:sldId id="402" r:id="rId11"/>
    <p:sldId id="405" r:id="rId12"/>
    <p:sldId id="267" r:id="rId13"/>
    <p:sldId id="268" r:id="rId14"/>
    <p:sldId id="428" r:id="rId15"/>
    <p:sldId id="270" r:id="rId16"/>
    <p:sldId id="429" r:id="rId17"/>
    <p:sldId id="431" r:id="rId18"/>
    <p:sldId id="274" r:id="rId19"/>
    <p:sldId id="283" r:id="rId20"/>
    <p:sldId id="285" r:id="rId21"/>
    <p:sldId id="260" r:id="rId22"/>
    <p:sldId id="432" r:id="rId23"/>
    <p:sldId id="424" r:id="rId24"/>
    <p:sldId id="433" r:id="rId25"/>
    <p:sldId id="434" r:id="rId26"/>
    <p:sldId id="411" r:id="rId27"/>
    <p:sldId id="435" r:id="rId28"/>
    <p:sldId id="416" r:id="rId29"/>
    <p:sldId id="417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E3DC7-F006-48D9-8ACD-E546B54A7D79}" type="datetimeFigureOut">
              <a:rPr lang="zh-CN" altLang="en-US" smtClean="0"/>
              <a:t>2020/8/15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E93B0-CAB4-4DB9-9EDB-5DDC3A2B6E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74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E93B0-CAB4-4DB9-9EDB-5DDC3A2B6EF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B6B3AA7-51BE-47C4-89F3-7105BC5BCFAE}" type="datetimeFigureOut">
              <a:rPr lang="zh-CN" altLang="en-US"/>
              <a:t>2020/8/15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942E7B5-6901-41E9-AA6A-8ABC3312FA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6A43BAA-D7C8-406D-9D39-24FCD258470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0386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57200" y="6461125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629400" y="6477000"/>
            <a:ext cx="1371600" cy="2286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E6B0F31C-DF3F-4270-81EA-08E4180F0CD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27.wmf"/><Relationship Id="rId4" Type="http://schemas.openxmlformats.org/officeDocument/2006/relationships/image" Target="../media/image28.png"/><Relationship Id="rId9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Box 16"/>
          <p:cNvSpPr txBox="1">
            <a:spLocks noChangeArrowheads="1"/>
          </p:cNvSpPr>
          <p:nvPr/>
        </p:nvSpPr>
        <p:spPr bwMode="auto">
          <a:xfrm>
            <a:off x="2339975" y="1341438"/>
            <a:ext cx="518477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dirty="0" smtClean="0">
                <a:latin typeface="Calibri" pitchFamily="34" charset="0"/>
              </a:rPr>
              <a:t>第十七章    欧姆定律</a:t>
            </a:r>
            <a:endParaRPr lang="zh-CN" altLang="en-US" sz="3200" b="1" dirty="0">
              <a:latin typeface="Calibri" pitchFamily="34" charset="0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1285852" y="2714620"/>
            <a:ext cx="3941762" cy="823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</a:rPr>
              <a:t>第</a:t>
            </a:r>
            <a:r>
              <a:rPr lang="en-US" altLang="zh-CN" sz="4800" b="1" dirty="0" smtClean="0">
                <a:solidFill>
                  <a:srgbClr val="FF0000"/>
                </a:solidFill>
              </a:rPr>
              <a:t>3</a:t>
            </a:r>
            <a:r>
              <a:rPr lang="zh-CN" altLang="en-US" sz="4800" b="1" dirty="0" smtClean="0">
                <a:solidFill>
                  <a:srgbClr val="FF0000"/>
                </a:solidFill>
              </a:rPr>
              <a:t>节  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51920" y="2714620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电阻的测量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928662" y="357166"/>
            <a:ext cx="468470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九年级物理上    新课标 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[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人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]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476672"/>
            <a:ext cx="8498656" cy="20313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indent="0" font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latin typeface="宋体" pitchFamily="2" charset="-122"/>
              </a:rPr>
              <a:t>移动滑动变阻器的滑片</a:t>
            </a:r>
            <a:r>
              <a:rPr lang="en-US" altLang="zh-CN" sz="2800" b="1" dirty="0" smtClean="0">
                <a:solidFill>
                  <a:srgbClr val="C00000"/>
                </a:solidFill>
                <a:latin typeface="宋体" pitchFamily="2" charset="-122"/>
              </a:rPr>
              <a:t>,</a:t>
            </a:r>
            <a:r>
              <a:rPr lang="zh-CN" altLang="en-US" sz="2800" b="1" dirty="0" smtClean="0">
                <a:solidFill>
                  <a:srgbClr val="C00000"/>
                </a:solidFill>
                <a:latin typeface="宋体" pitchFamily="2" charset="-122"/>
              </a:rPr>
              <a:t>观察</a:t>
            </a:r>
            <a:r>
              <a:rPr lang="en-US" altLang="zh-CN" sz="2800" b="1" dirty="0" smtClean="0">
                <a:solidFill>
                  <a:srgbClr val="C00000"/>
                </a:solidFill>
                <a:latin typeface="宋体" pitchFamily="2" charset="-122"/>
              </a:rPr>
              <a:t>:</a:t>
            </a:r>
            <a:r>
              <a:rPr lang="zh-CN" altLang="en-US" sz="2800" b="1" dirty="0" smtClean="0">
                <a:solidFill>
                  <a:srgbClr val="C00000"/>
                </a:solidFill>
                <a:latin typeface="宋体" pitchFamily="2" charset="-122"/>
              </a:rPr>
              <a:t>当电流表的示数变小时</a:t>
            </a:r>
            <a:r>
              <a:rPr lang="en-US" altLang="zh-CN" sz="2800" b="1" dirty="0" smtClean="0">
                <a:solidFill>
                  <a:srgbClr val="C00000"/>
                </a:solidFill>
                <a:latin typeface="宋体" pitchFamily="2" charset="-122"/>
              </a:rPr>
              <a:t>,</a:t>
            </a:r>
            <a:r>
              <a:rPr lang="zh-CN" altLang="en-US" sz="2800" b="1" dirty="0" smtClean="0">
                <a:solidFill>
                  <a:srgbClr val="C00000"/>
                </a:solidFill>
                <a:latin typeface="宋体" pitchFamily="2" charset="-122"/>
              </a:rPr>
              <a:t>电压表的示数怎样变化</a:t>
            </a:r>
            <a:r>
              <a:rPr lang="en-US" altLang="zh-CN" sz="2800" b="1" dirty="0" smtClean="0">
                <a:solidFill>
                  <a:srgbClr val="C00000"/>
                </a:solidFill>
                <a:latin typeface="宋体" pitchFamily="2" charset="-122"/>
              </a:rPr>
              <a:t>?</a:t>
            </a:r>
            <a:r>
              <a:rPr lang="zh-CN" altLang="en-US" sz="2800" b="1" dirty="0" smtClean="0">
                <a:solidFill>
                  <a:srgbClr val="C00000"/>
                </a:solidFill>
                <a:latin typeface="宋体" pitchFamily="2" charset="-122"/>
              </a:rPr>
              <a:t>当电流表示数变大时</a:t>
            </a:r>
            <a:r>
              <a:rPr lang="en-US" altLang="zh-CN" sz="2800" b="1" dirty="0" smtClean="0">
                <a:solidFill>
                  <a:srgbClr val="C00000"/>
                </a:solidFill>
                <a:latin typeface="宋体" pitchFamily="2" charset="-122"/>
              </a:rPr>
              <a:t>,</a:t>
            </a:r>
            <a:r>
              <a:rPr lang="zh-CN" altLang="en-US" sz="2800" b="1" dirty="0" smtClean="0">
                <a:solidFill>
                  <a:srgbClr val="C00000"/>
                </a:solidFill>
                <a:latin typeface="宋体" pitchFamily="2" charset="-122"/>
              </a:rPr>
              <a:t>电压表的示数又怎样变化</a:t>
            </a:r>
            <a:r>
              <a:rPr lang="en-US" altLang="zh-CN" sz="2800" b="1" dirty="0" smtClean="0">
                <a:solidFill>
                  <a:srgbClr val="C00000"/>
                </a:solidFill>
                <a:latin typeface="宋体" pitchFamily="2" charset="-122"/>
              </a:rPr>
              <a:t>?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179512" y="2636912"/>
            <a:ext cx="8561387" cy="138499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F3300"/>
                </a:solidFill>
                <a:latin typeface="宋体" pitchFamily="2" charset="-122"/>
              </a:rPr>
              <a:t>现象</a:t>
            </a:r>
            <a:r>
              <a:rPr lang="en-US" altLang="zh-CN" sz="2800" b="1" dirty="0">
                <a:solidFill>
                  <a:srgbClr val="FF3300"/>
                </a:solidFill>
                <a:latin typeface="宋体" pitchFamily="2" charset="-122"/>
              </a:rPr>
              <a:t>:</a:t>
            </a:r>
            <a:r>
              <a:rPr lang="zh-CN" altLang="en-US" sz="2800" b="1" dirty="0">
                <a:solidFill>
                  <a:srgbClr val="0000FF"/>
                </a:solidFill>
                <a:latin typeface="宋体" pitchFamily="2" charset="-122"/>
              </a:rPr>
              <a:t>当电流表的示数</a:t>
            </a:r>
            <a:r>
              <a:rPr lang="zh-CN" altLang="en-US" sz="2800" b="1" dirty="0">
                <a:solidFill>
                  <a:srgbClr val="FF3300"/>
                </a:solidFill>
                <a:latin typeface="宋体" pitchFamily="2" charset="-122"/>
              </a:rPr>
              <a:t>变小</a:t>
            </a:r>
            <a:r>
              <a:rPr lang="zh-CN" altLang="en-US" sz="2800" b="1" dirty="0">
                <a:solidFill>
                  <a:srgbClr val="0000FF"/>
                </a:solidFill>
                <a:latin typeface="宋体" pitchFamily="2" charset="-122"/>
              </a:rPr>
              <a:t>时</a:t>
            </a:r>
            <a:r>
              <a:rPr lang="en-US" altLang="zh-CN" sz="2800" b="1" dirty="0">
                <a:solidFill>
                  <a:srgbClr val="0000FF"/>
                </a:solidFill>
                <a:latin typeface="宋体" pitchFamily="2" charset="-122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宋体" pitchFamily="2" charset="-122"/>
              </a:rPr>
              <a:t>电压表的示数也</a:t>
            </a:r>
            <a:r>
              <a:rPr lang="zh-CN" altLang="en-US" sz="2800" b="1" dirty="0">
                <a:solidFill>
                  <a:srgbClr val="FF3300"/>
                </a:solidFill>
                <a:latin typeface="宋体" pitchFamily="2" charset="-122"/>
              </a:rPr>
              <a:t>变小</a:t>
            </a:r>
            <a:r>
              <a:rPr lang="en-US" altLang="zh-CN" sz="2800" b="1" dirty="0">
                <a:solidFill>
                  <a:srgbClr val="0000FF"/>
                </a:solidFill>
                <a:latin typeface="宋体" pitchFamily="2" charset="-122"/>
              </a:rPr>
              <a:t>;</a:t>
            </a:r>
            <a:r>
              <a:rPr lang="zh-CN" altLang="en-US" sz="2800" b="1" dirty="0">
                <a:solidFill>
                  <a:srgbClr val="0000FF"/>
                </a:solidFill>
                <a:latin typeface="宋体" pitchFamily="2" charset="-122"/>
              </a:rPr>
              <a:t>当电流表示数</a:t>
            </a:r>
            <a:r>
              <a:rPr lang="zh-CN" altLang="en-US" sz="2800" b="1" dirty="0">
                <a:solidFill>
                  <a:srgbClr val="FF3300"/>
                </a:solidFill>
                <a:latin typeface="宋体" pitchFamily="2" charset="-122"/>
              </a:rPr>
              <a:t>变大</a:t>
            </a:r>
            <a:r>
              <a:rPr lang="zh-CN" altLang="en-US" sz="2800" b="1" dirty="0">
                <a:solidFill>
                  <a:srgbClr val="0000FF"/>
                </a:solidFill>
                <a:latin typeface="宋体" pitchFamily="2" charset="-122"/>
              </a:rPr>
              <a:t>时</a:t>
            </a:r>
            <a:r>
              <a:rPr lang="en-US" altLang="zh-CN" sz="2800" b="1" dirty="0">
                <a:solidFill>
                  <a:srgbClr val="0000FF"/>
                </a:solidFill>
                <a:latin typeface="宋体" pitchFamily="2" charset="-122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宋体" pitchFamily="2" charset="-122"/>
              </a:rPr>
              <a:t>电压表的示数也</a:t>
            </a:r>
            <a:r>
              <a:rPr lang="zh-CN" altLang="en-US" sz="2800" b="1" dirty="0">
                <a:solidFill>
                  <a:srgbClr val="FF3300"/>
                </a:solidFill>
                <a:latin typeface="宋体" pitchFamily="2" charset="-122"/>
              </a:rPr>
              <a:t>变大</a:t>
            </a:r>
            <a:endParaRPr lang="zh-CN" altLang="en-US" sz="2800" dirty="0">
              <a:latin typeface="宋体" pitchFamily="2" charset="-122"/>
            </a:endParaRPr>
          </a:p>
        </p:txBody>
      </p:sp>
      <p:pic>
        <p:nvPicPr>
          <p:cNvPr id="8" name="Picture 3" descr="image0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811" t="11832" r="4637" b="5083"/>
          <a:stretch>
            <a:fillRect/>
          </a:stretch>
        </p:blipFill>
        <p:spPr bwMode="auto">
          <a:xfrm>
            <a:off x="4283968" y="4005064"/>
            <a:ext cx="3429024" cy="246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build="p" animBg="1"/>
      <p:bldP spid="1474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179512" y="1124744"/>
            <a:ext cx="8964488" cy="6832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b="1" dirty="0" smtClean="0">
                <a:solidFill>
                  <a:srgbClr val="0000FF"/>
                </a:solidFill>
                <a:latin typeface="+mn-ea"/>
                <a:ea typeface="+mn-ea"/>
              </a:rPr>
              <a:t>3.</a:t>
            </a:r>
            <a:r>
              <a:rPr lang="zh-CN" altLang="en-US" sz="3200" b="1" dirty="0" smtClean="0">
                <a:solidFill>
                  <a:srgbClr val="0000FF"/>
                </a:solidFill>
                <a:latin typeface="+mn-ea"/>
                <a:ea typeface="+mn-ea"/>
              </a:rPr>
              <a:t>若</a:t>
            </a:r>
            <a:r>
              <a:rPr lang="zh-CN" altLang="en-US" sz="3200" b="1" dirty="0" smtClean="0">
                <a:solidFill>
                  <a:srgbClr val="0000FF"/>
                </a:solidFill>
                <a:latin typeface="宋体" pitchFamily="2" charset="-122"/>
              </a:rPr>
              <a:t>当</a:t>
            </a:r>
            <a:r>
              <a:rPr lang="zh-CN" altLang="en-US" sz="3200" b="1" dirty="0">
                <a:solidFill>
                  <a:srgbClr val="0000FF"/>
                </a:solidFill>
                <a:latin typeface="宋体" pitchFamily="2" charset="-122"/>
              </a:rPr>
              <a:t>电流表示数变小时，电压表示数反而变大</a:t>
            </a:r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227905" y="2132856"/>
            <a:ext cx="8916095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Tahoma" pitchFamily="34" charset="0"/>
              </a:rPr>
              <a:t>电路出现的问题：</a:t>
            </a:r>
            <a:r>
              <a:rPr lang="zh-CN" altLang="en-US" sz="3200" b="1" dirty="0">
                <a:solidFill>
                  <a:srgbClr val="CC00FF"/>
                </a:solidFill>
                <a:latin typeface="Tahoma" pitchFamily="34" charset="0"/>
              </a:rPr>
              <a:t>电压表并联在滑动变阻器的两端</a:t>
            </a:r>
          </a:p>
        </p:txBody>
      </p:sp>
      <p:pic>
        <p:nvPicPr>
          <p:cNvPr id="150532" name="Picture 4" descr="image038副本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3429000"/>
            <a:ext cx="3671888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  <p:bldP spid="1505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Q_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764704"/>
            <a:ext cx="106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zh-CN" altLang="en-US" sz="6000">
              <a:solidFill>
                <a:schemeClr val="tx2"/>
              </a:solidFill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539552" y="980728"/>
            <a:ext cx="5545137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zh-CN" altLang="en-US" sz="4000" dirty="0">
                <a:solidFill>
                  <a:srgbClr val="0000FF"/>
                </a:solidFill>
              </a:rPr>
              <a:t>        给你一个小灯泡，你能测出它的电阻吗？</a:t>
            </a:r>
          </a:p>
        </p:txBody>
      </p:sp>
      <p:pic>
        <p:nvPicPr>
          <p:cNvPr id="13328" name="Picture 16" descr="201011172040542932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996952"/>
            <a:ext cx="424847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/>
          </p:cNvSpPr>
          <p:nvPr/>
        </p:nvSpPr>
        <p:spPr bwMode="auto">
          <a:xfrm>
            <a:off x="990600" y="1828800"/>
            <a:ext cx="762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998"/>
                    </a:srgbClr>
                  </a:outerShdw>
                </a:effectLst>
                <a:latin typeface="宋体"/>
                <a:ea typeface="宋体"/>
              </a:rPr>
              <a:t>？</a:t>
            </a:r>
          </a:p>
        </p:txBody>
      </p:sp>
      <p:grpSp>
        <p:nvGrpSpPr>
          <p:cNvPr id="3" name="Group 12"/>
          <p:cNvGrpSpPr/>
          <p:nvPr/>
        </p:nvGrpSpPr>
        <p:grpSpPr bwMode="auto">
          <a:xfrm>
            <a:off x="5292080" y="1412776"/>
            <a:ext cx="1944216" cy="1212850"/>
            <a:chOff x="0" y="0"/>
            <a:chExt cx="1008" cy="814"/>
          </a:xfrm>
        </p:grpSpPr>
        <p:sp>
          <p:nvSpPr>
            <p:cNvPr id="18443" name="Text Box 13"/>
            <p:cNvSpPr txBox="1">
              <a:spLocks noChangeArrowheads="1"/>
            </p:cNvSpPr>
            <p:nvPr/>
          </p:nvSpPr>
          <p:spPr bwMode="auto">
            <a:xfrm>
              <a:off x="0" y="192"/>
              <a:ext cx="480" cy="4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sz="3600" i="1">
                  <a:solidFill>
                    <a:srgbClr val="FF5050"/>
                  </a:solidFill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18444" name="Rectangle 14"/>
            <p:cNvSpPr>
              <a:spLocks noChangeArrowheads="1"/>
            </p:cNvSpPr>
            <p:nvPr/>
          </p:nvSpPr>
          <p:spPr bwMode="auto">
            <a:xfrm>
              <a:off x="624" y="384"/>
              <a:ext cx="228" cy="4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3600" i="1">
                  <a:solidFill>
                    <a:srgbClr val="FF5050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18445" name="Rectangle 15"/>
            <p:cNvSpPr>
              <a:spLocks noChangeArrowheads="1"/>
            </p:cNvSpPr>
            <p:nvPr/>
          </p:nvSpPr>
          <p:spPr bwMode="auto">
            <a:xfrm>
              <a:off x="624" y="0"/>
              <a:ext cx="324" cy="4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sz="3600" i="1">
                  <a:solidFill>
                    <a:srgbClr val="FF5050"/>
                  </a:solidFill>
                  <a:latin typeface="Times New Roman" pitchFamily="18" charset="0"/>
                </a:rPr>
                <a:t>U</a:t>
              </a:r>
            </a:p>
          </p:txBody>
        </p:sp>
        <p:sp>
          <p:nvSpPr>
            <p:cNvPr id="18446" name="Rectangle 16"/>
            <p:cNvSpPr>
              <a:spLocks noChangeArrowheads="1"/>
            </p:cNvSpPr>
            <p:nvPr/>
          </p:nvSpPr>
          <p:spPr bwMode="auto">
            <a:xfrm>
              <a:off x="62" y="192"/>
              <a:ext cx="590" cy="4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3600" dirty="0">
                  <a:solidFill>
                    <a:srgbClr val="FF5050"/>
                  </a:solidFill>
                  <a:latin typeface="Times New Roman" pitchFamily="18" charset="0"/>
                </a:rPr>
                <a:t> ＝</a:t>
              </a:r>
            </a:p>
          </p:txBody>
        </p:sp>
        <p:sp>
          <p:nvSpPr>
            <p:cNvPr id="18447" name="Line 17"/>
            <p:cNvSpPr>
              <a:spLocks noChangeShapeType="1"/>
            </p:cNvSpPr>
            <p:nvPr/>
          </p:nvSpPr>
          <p:spPr bwMode="auto">
            <a:xfrm>
              <a:off x="576" y="384"/>
              <a:ext cx="432" cy="0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8441" name="Text Box 19"/>
          <p:cNvSpPr txBox="1">
            <a:spLocks noChangeArrowheads="1"/>
          </p:cNvSpPr>
          <p:nvPr/>
        </p:nvSpPr>
        <p:spPr bwMode="auto">
          <a:xfrm>
            <a:off x="1828800" y="1752600"/>
            <a:ext cx="38862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600">
                <a:solidFill>
                  <a:srgbClr val="0033CC"/>
                </a:solidFill>
              </a:rPr>
              <a:t>1</a:t>
            </a:r>
            <a:r>
              <a:rPr lang="zh-CN" altLang="en-US" sz="3600">
                <a:solidFill>
                  <a:srgbClr val="0033CC"/>
                </a:solidFill>
              </a:rPr>
              <a:t>、实验原理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2411760" y="2996952"/>
            <a:ext cx="38862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600" dirty="0">
                <a:solidFill>
                  <a:srgbClr val="0033CC"/>
                </a:solidFill>
              </a:rPr>
              <a:t>2</a:t>
            </a:r>
            <a:r>
              <a:rPr lang="zh-CN" altLang="en-US" sz="3600" dirty="0">
                <a:solidFill>
                  <a:srgbClr val="0033CC"/>
                </a:solidFill>
              </a:rPr>
              <a:t>、实验器材：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259632" y="404664"/>
            <a:ext cx="597666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200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二</a:t>
            </a:r>
            <a:r>
              <a:rPr lang="zh-CN" altLang="en-US" sz="3200" dirty="0" smtClean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、</a:t>
            </a:r>
            <a:r>
              <a:rPr lang="zh-CN" altLang="en-US" sz="3200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伏安法</a:t>
            </a:r>
            <a:r>
              <a:rPr lang="zh-CN" altLang="en-US" sz="3200" dirty="0" smtClean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测小灯泡的电</a:t>
            </a:r>
            <a:r>
              <a:rPr lang="zh-CN" altLang="en-US" sz="3200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阻</a:t>
            </a:r>
          </a:p>
        </p:txBody>
      </p:sp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5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504113" y="2309813"/>
            <a:ext cx="184150" cy="1006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endParaRPr lang="zh-CN" altLang="zh-CN" sz="6000">
              <a:solidFill>
                <a:srgbClr val="D141D5"/>
              </a:solidFill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11560" y="764704"/>
            <a:ext cx="2665412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3600" b="1" dirty="0"/>
              <a:t>连接电路：</a:t>
            </a:r>
          </a:p>
        </p:txBody>
      </p:sp>
      <p:pic>
        <p:nvPicPr>
          <p:cNvPr id="17412" name="Picture 4" descr="未命名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4309" t="6216" r="7623" b="10109"/>
          <a:stretch>
            <a:fillRect/>
          </a:stretch>
        </p:blipFill>
        <p:spPr bwMode="auto">
          <a:xfrm>
            <a:off x="6300788" y="333375"/>
            <a:ext cx="2519362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468313" y="1125538"/>
            <a:ext cx="7631112" cy="4967287"/>
            <a:chOff x="0" y="0"/>
            <a:chExt cx="4807" cy="3129"/>
          </a:xfrm>
        </p:grpSpPr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27007" t="1572" r="47002" b="63544"/>
            <a:stretch>
              <a:fillRect/>
            </a:stretch>
          </p:blipFill>
          <p:spPr bwMode="auto">
            <a:xfrm>
              <a:off x="2177" y="2131"/>
              <a:ext cx="1179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65984" t="6361" r="14021" b="73016"/>
            <a:stretch>
              <a:fillRect/>
            </a:stretch>
          </p:blipFill>
          <p:spPr bwMode="auto">
            <a:xfrm>
              <a:off x="3900" y="1542"/>
              <a:ext cx="907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l="33995" t="36456" r="44003" b="27054"/>
            <a:stretch>
              <a:fillRect/>
            </a:stretch>
          </p:blipFill>
          <p:spPr bwMode="auto">
            <a:xfrm>
              <a:off x="2222" y="907"/>
              <a:ext cx="998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t="36456" r="75000" b="27054"/>
            <a:stretch>
              <a:fillRect/>
            </a:stretch>
          </p:blipFill>
          <p:spPr bwMode="auto">
            <a:xfrm>
              <a:off x="362" y="181"/>
              <a:ext cx="1134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 l="63933" t="52962" b="11621"/>
            <a:stretch>
              <a:fillRect/>
            </a:stretch>
          </p:blipFill>
          <p:spPr bwMode="auto">
            <a:xfrm>
              <a:off x="0" y="1859"/>
              <a:ext cx="1878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9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22" y="0"/>
              <a:ext cx="1140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20" name="未知"/>
          <p:cNvSpPr/>
          <p:nvPr/>
        </p:nvSpPr>
        <p:spPr bwMode="auto">
          <a:xfrm>
            <a:off x="5292725" y="4149725"/>
            <a:ext cx="2627313" cy="852488"/>
          </a:xfrm>
          <a:custGeom>
            <a:avLst/>
            <a:gdLst>
              <a:gd name="T0" fmla="*/ 2447925 w 1655"/>
              <a:gd name="T1" fmla="*/ 0 h 537"/>
              <a:gd name="T2" fmla="*/ 2447925 w 1655"/>
              <a:gd name="T3" fmla="*/ 358775 h 537"/>
              <a:gd name="T4" fmla="*/ 1366838 w 1655"/>
              <a:gd name="T5" fmla="*/ 792163 h 537"/>
              <a:gd name="T6" fmla="*/ 0 w 1655"/>
              <a:gd name="T7" fmla="*/ 719138 h 5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55" h="537">
                <a:moveTo>
                  <a:pt x="1542" y="0"/>
                </a:moveTo>
                <a:cubicBezTo>
                  <a:pt x="1598" y="71"/>
                  <a:pt x="1655" y="143"/>
                  <a:pt x="1542" y="226"/>
                </a:cubicBezTo>
                <a:cubicBezTo>
                  <a:pt x="1429" y="309"/>
                  <a:pt x="1118" y="461"/>
                  <a:pt x="861" y="499"/>
                </a:cubicBezTo>
                <a:cubicBezTo>
                  <a:pt x="604" y="537"/>
                  <a:pt x="302" y="495"/>
                  <a:pt x="0" y="453"/>
                </a:cubicBezTo>
              </a:path>
            </a:pathLst>
          </a:custGeom>
          <a:noFill/>
          <a:ln w="44450" cap="flat" cmpd="sng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7421" name="未知"/>
          <p:cNvSpPr/>
          <p:nvPr/>
        </p:nvSpPr>
        <p:spPr bwMode="auto">
          <a:xfrm>
            <a:off x="5435600" y="1749425"/>
            <a:ext cx="1512888" cy="2400300"/>
          </a:xfrm>
          <a:custGeom>
            <a:avLst/>
            <a:gdLst>
              <a:gd name="T0" fmla="*/ 0 w 953"/>
              <a:gd name="T1" fmla="*/ 95250 h 1512"/>
              <a:gd name="T2" fmla="*/ 936625 w 953"/>
              <a:gd name="T3" fmla="*/ 384175 h 1512"/>
              <a:gd name="T4" fmla="*/ 1512888 w 953"/>
              <a:gd name="T5" fmla="*/ 2400300 h 15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3" h="1512">
                <a:moveTo>
                  <a:pt x="0" y="60"/>
                </a:moveTo>
                <a:cubicBezTo>
                  <a:pt x="215" y="30"/>
                  <a:pt x="431" y="0"/>
                  <a:pt x="590" y="242"/>
                </a:cubicBezTo>
                <a:cubicBezTo>
                  <a:pt x="749" y="484"/>
                  <a:pt x="851" y="998"/>
                  <a:pt x="953" y="1512"/>
                </a:cubicBezTo>
              </a:path>
            </a:pathLst>
          </a:custGeom>
          <a:noFill/>
          <a:ln w="44450" cap="flat" cmpd="sng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7422" name="未知"/>
          <p:cNvSpPr/>
          <p:nvPr/>
        </p:nvSpPr>
        <p:spPr bwMode="auto">
          <a:xfrm>
            <a:off x="2268538" y="1844675"/>
            <a:ext cx="2087562" cy="720725"/>
          </a:xfrm>
          <a:custGeom>
            <a:avLst/>
            <a:gdLst>
              <a:gd name="T0" fmla="*/ 2087562 w 1315"/>
              <a:gd name="T1" fmla="*/ 0 h 454"/>
              <a:gd name="T2" fmla="*/ 1366837 w 1315"/>
              <a:gd name="T3" fmla="*/ 576263 h 454"/>
              <a:gd name="T4" fmla="*/ 0 w 1315"/>
              <a:gd name="T5" fmla="*/ 720725 h 4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5" h="454">
                <a:moveTo>
                  <a:pt x="1315" y="0"/>
                </a:moveTo>
                <a:cubicBezTo>
                  <a:pt x="1197" y="143"/>
                  <a:pt x="1080" y="287"/>
                  <a:pt x="861" y="363"/>
                </a:cubicBezTo>
                <a:cubicBezTo>
                  <a:pt x="642" y="439"/>
                  <a:pt x="321" y="446"/>
                  <a:pt x="0" y="454"/>
                </a:cubicBezTo>
              </a:path>
            </a:pathLst>
          </a:custGeom>
          <a:noFill/>
          <a:ln w="44450" cap="flat" cmpd="sng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7423" name="未知"/>
          <p:cNvSpPr/>
          <p:nvPr/>
        </p:nvSpPr>
        <p:spPr bwMode="auto">
          <a:xfrm>
            <a:off x="3132138" y="4510088"/>
            <a:ext cx="1368425" cy="503237"/>
          </a:xfrm>
          <a:custGeom>
            <a:avLst/>
            <a:gdLst>
              <a:gd name="T0" fmla="*/ 0 w 862"/>
              <a:gd name="T1" fmla="*/ 71437 h 317"/>
              <a:gd name="T2" fmla="*/ 503238 w 862"/>
              <a:gd name="T3" fmla="*/ 71437 h 317"/>
              <a:gd name="T4" fmla="*/ 1368425 w 862"/>
              <a:gd name="T5" fmla="*/ 503237 h 3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2" h="317">
                <a:moveTo>
                  <a:pt x="0" y="45"/>
                </a:moveTo>
                <a:cubicBezTo>
                  <a:pt x="86" y="22"/>
                  <a:pt x="173" y="0"/>
                  <a:pt x="317" y="45"/>
                </a:cubicBezTo>
                <a:cubicBezTo>
                  <a:pt x="461" y="90"/>
                  <a:pt x="661" y="203"/>
                  <a:pt x="862" y="317"/>
                </a:cubicBezTo>
              </a:path>
            </a:pathLst>
          </a:custGeom>
          <a:noFill/>
          <a:ln w="44450" cap="flat" cmpd="sng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7424" name="未知"/>
          <p:cNvSpPr/>
          <p:nvPr/>
        </p:nvSpPr>
        <p:spPr bwMode="auto">
          <a:xfrm>
            <a:off x="5003800" y="1844675"/>
            <a:ext cx="1055688" cy="1992313"/>
          </a:xfrm>
          <a:custGeom>
            <a:avLst/>
            <a:gdLst>
              <a:gd name="T0" fmla="*/ 0 w 665"/>
              <a:gd name="T1" fmla="*/ 1944688 h 1255"/>
              <a:gd name="T2" fmla="*/ 720725 w 665"/>
              <a:gd name="T3" fmla="*/ 1871663 h 1255"/>
              <a:gd name="T4" fmla="*/ 1008063 w 665"/>
              <a:gd name="T5" fmla="*/ 1223963 h 1255"/>
              <a:gd name="T6" fmla="*/ 431800 w 665"/>
              <a:gd name="T7" fmla="*/ 0 h 12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65" h="1255">
                <a:moveTo>
                  <a:pt x="0" y="1225"/>
                </a:moveTo>
                <a:cubicBezTo>
                  <a:pt x="174" y="1240"/>
                  <a:pt x="348" y="1255"/>
                  <a:pt x="454" y="1179"/>
                </a:cubicBezTo>
                <a:cubicBezTo>
                  <a:pt x="560" y="1103"/>
                  <a:pt x="665" y="967"/>
                  <a:pt x="635" y="771"/>
                </a:cubicBezTo>
                <a:cubicBezTo>
                  <a:pt x="605" y="575"/>
                  <a:pt x="438" y="287"/>
                  <a:pt x="272" y="0"/>
                </a:cubicBezTo>
              </a:path>
            </a:pathLst>
          </a:custGeom>
          <a:noFill/>
          <a:ln w="44450" cap="flat" cmpd="sng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7425" name="未知"/>
          <p:cNvSpPr/>
          <p:nvPr/>
        </p:nvSpPr>
        <p:spPr bwMode="auto">
          <a:xfrm>
            <a:off x="3948113" y="1844675"/>
            <a:ext cx="407987" cy="1944688"/>
          </a:xfrm>
          <a:custGeom>
            <a:avLst/>
            <a:gdLst>
              <a:gd name="T0" fmla="*/ 407987 w 257"/>
              <a:gd name="T1" fmla="*/ 1944688 h 1225"/>
              <a:gd name="T2" fmla="*/ 47625 w 257"/>
              <a:gd name="T3" fmla="*/ 1728788 h 1225"/>
              <a:gd name="T4" fmla="*/ 119062 w 257"/>
              <a:gd name="T5" fmla="*/ 792163 h 1225"/>
              <a:gd name="T6" fmla="*/ 407987 w 257"/>
              <a:gd name="T7" fmla="*/ 0 h 12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7" h="1225">
                <a:moveTo>
                  <a:pt x="257" y="1225"/>
                </a:moveTo>
                <a:cubicBezTo>
                  <a:pt x="158" y="1217"/>
                  <a:pt x="60" y="1210"/>
                  <a:pt x="30" y="1089"/>
                </a:cubicBezTo>
                <a:cubicBezTo>
                  <a:pt x="0" y="968"/>
                  <a:pt x="37" y="680"/>
                  <a:pt x="75" y="499"/>
                </a:cubicBezTo>
                <a:cubicBezTo>
                  <a:pt x="113" y="318"/>
                  <a:pt x="185" y="159"/>
                  <a:pt x="257" y="0"/>
                </a:cubicBezTo>
              </a:path>
            </a:pathLst>
          </a:custGeom>
          <a:noFill/>
          <a:ln w="44450" cap="flat" cmpd="sng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7426" name="未知"/>
          <p:cNvSpPr/>
          <p:nvPr/>
        </p:nvSpPr>
        <p:spPr bwMode="auto">
          <a:xfrm>
            <a:off x="347663" y="2565400"/>
            <a:ext cx="1271587" cy="3490913"/>
          </a:xfrm>
          <a:custGeom>
            <a:avLst/>
            <a:gdLst>
              <a:gd name="T0" fmla="*/ 1271587 w 801"/>
              <a:gd name="T1" fmla="*/ 0 h 2199"/>
              <a:gd name="T2" fmla="*/ 552450 w 801"/>
              <a:gd name="T3" fmla="*/ 358775 h 2199"/>
              <a:gd name="T4" fmla="*/ 47625 w 801"/>
              <a:gd name="T5" fmla="*/ 1439863 h 2199"/>
              <a:gd name="T6" fmla="*/ 263525 w 801"/>
              <a:gd name="T7" fmla="*/ 3311525 h 2199"/>
              <a:gd name="T8" fmla="*/ 695325 w 801"/>
              <a:gd name="T9" fmla="*/ 2519363 h 21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01" h="2199">
                <a:moveTo>
                  <a:pt x="801" y="0"/>
                </a:moveTo>
                <a:cubicBezTo>
                  <a:pt x="638" y="37"/>
                  <a:pt x="476" y="75"/>
                  <a:pt x="348" y="226"/>
                </a:cubicBezTo>
                <a:cubicBezTo>
                  <a:pt x="220" y="377"/>
                  <a:pt x="60" y="597"/>
                  <a:pt x="30" y="907"/>
                </a:cubicBezTo>
                <a:cubicBezTo>
                  <a:pt x="0" y="1217"/>
                  <a:pt x="98" y="1973"/>
                  <a:pt x="166" y="2086"/>
                </a:cubicBezTo>
                <a:cubicBezTo>
                  <a:pt x="234" y="2199"/>
                  <a:pt x="336" y="1893"/>
                  <a:pt x="438" y="1587"/>
                </a:cubicBezTo>
              </a:path>
            </a:pathLst>
          </a:custGeom>
          <a:noFill/>
          <a:ln w="44450" cap="flat" cmpd="sng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899592" y="18864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3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实验电路图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 animBg="1"/>
      <p:bldP spid="17426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34" y="4214818"/>
            <a:ext cx="8229600" cy="1600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spcBef>
                <a:spcPct val="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33CC"/>
                </a:solidFill>
                <a:latin typeface="仿宋_GB2312" pitchFamily="1" charset="-122"/>
                <a:ea typeface="仿宋_GB2312" pitchFamily="1" charset="-122"/>
              </a:rPr>
              <a:t>  3.</a:t>
            </a:r>
            <a:r>
              <a:rPr lang="zh-CN" altLang="en-US" b="1" dirty="0" smtClean="0">
                <a:solidFill>
                  <a:srgbClr val="0033CC"/>
                </a:solidFill>
                <a:latin typeface="仿宋_GB2312" pitchFamily="1" charset="-122"/>
                <a:ea typeface="仿宋_GB2312" pitchFamily="1" charset="-122"/>
              </a:rPr>
              <a:t>由记录的三组数据，根据           分别求出三组对应的电阻值，并比较不同电流下电阻是否相同。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33400" y="1036638"/>
            <a:ext cx="8458200" cy="1262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>
                <a:solidFill>
                  <a:srgbClr val="0033CC"/>
                </a:solidFill>
                <a:latin typeface="仿宋_GB2312" pitchFamily="1" charset="-122"/>
                <a:ea typeface="仿宋_GB2312" pitchFamily="1" charset="-122"/>
              </a:rPr>
              <a:t>      1.</a:t>
            </a:r>
            <a:r>
              <a:rPr lang="zh-CN" altLang="en-US" sz="2800">
                <a:solidFill>
                  <a:srgbClr val="0033CC"/>
                </a:solidFill>
                <a:latin typeface="仿宋_GB2312" pitchFamily="1" charset="-122"/>
                <a:ea typeface="仿宋_GB2312" pitchFamily="1" charset="-122"/>
              </a:rPr>
              <a:t>按电路图连接电路；</a:t>
            </a:r>
          </a:p>
          <a:p>
            <a:pPr algn="ctr" eaLnBrk="0" hangingPunct="0"/>
            <a:r>
              <a:rPr lang="zh-CN" altLang="en-US" sz="2400">
                <a:solidFill>
                  <a:srgbClr val="0033CC"/>
                </a:solidFill>
                <a:latin typeface="仿宋_GB2312" pitchFamily="1" charset="-122"/>
                <a:ea typeface="仿宋_GB2312" pitchFamily="1" charset="-122"/>
              </a:rPr>
              <a:t>（</a:t>
            </a:r>
            <a:r>
              <a:rPr lang="zh-CN" altLang="en-US" sz="2400">
                <a:solidFill>
                  <a:srgbClr val="CC3300"/>
                </a:solidFill>
                <a:latin typeface="仿宋_GB2312" pitchFamily="1" charset="-122"/>
                <a:ea typeface="仿宋_GB2312" pitchFamily="1" charset="-122"/>
              </a:rPr>
              <a:t>注意：</a:t>
            </a:r>
            <a:r>
              <a:rPr lang="zh-CN" altLang="en-US" sz="2400">
                <a:solidFill>
                  <a:srgbClr val="0033CC"/>
                </a:solidFill>
                <a:latin typeface="仿宋_GB2312" pitchFamily="1" charset="-122"/>
                <a:ea typeface="仿宋_GB2312" pitchFamily="1" charset="-122"/>
              </a:rPr>
              <a:t>开关要处于断开状态，且在实验前要将滑片</a:t>
            </a:r>
            <a:r>
              <a:rPr lang="en-US" altLang="zh-CN" sz="2400">
                <a:solidFill>
                  <a:srgbClr val="0033CC"/>
                </a:solidFill>
                <a:latin typeface="仿宋_GB2312" pitchFamily="1" charset="-122"/>
                <a:ea typeface="仿宋_GB2312" pitchFamily="1" charset="-122"/>
              </a:rPr>
              <a:t>P</a:t>
            </a:r>
            <a:r>
              <a:rPr lang="zh-CN" altLang="en-US" sz="2400">
                <a:solidFill>
                  <a:srgbClr val="0033CC"/>
                </a:solidFill>
                <a:latin typeface="仿宋_GB2312" pitchFamily="1" charset="-122"/>
                <a:ea typeface="仿宋_GB2312" pitchFamily="1" charset="-122"/>
              </a:rPr>
              <a:t>移动至阻值最大端，选择合适的量程，正、负接线柱要接正确。）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259632" y="0"/>
            <a:ext cx="3331445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altLang="zh-CN" sz="3600" b="1" dirty="0" smtClean="0">
                <a:solidFill>
                  <a:srgbClr val="FF5050"/>
                </a:solidFill>
              </a:rPr>
              <a:t>4.</a:t>
            </a:r>
            <a:r>
              <a:rPr lang="zh-CN" altLang="en-US" sz="3600" b="1" dirty="0" smtClean="0">
                <a:solidFill>
                  <a:srgbClr val="FF5050"/>
                </a:solidFill>
              </a:rPr>
              <a:t>实验</a:t>
            </a:r>
            <a:r>
              <a:rPr lang="zh-CN" altLang="en-US" sz="3600" b="1" dirty="0">
                <a:solidFill>
                  <a:srgbClr val="FF5050"/>
                </a:solidFill>
              </a:rPr>
              <a:t>步骤：</a:t>
            </a:r>
            <a:r>
              <a:rPr lang="zh-CN" altLang="en-US" sz="6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62000" y="2362200"/>
            <a:ext cx="8382000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buClr>
                <a:srgbClr val="0033CC"/>
              </a:buClr>
              <a:buSzPct val="70000"/>
              <a:buFont typeface="Wingdings" pitchFamily="2" charset="2"/>
              <a:buNone/>
            </a:pPr>
            <a:r>
              <a:rPr lang="en-US" altLang="zh-CN" sz="2800">
                <a:solidFill>
                  <a:srgbClr val="0033CC"/>
                </a:solidFill>
                <a:latin typeface="仿宋_GB2312" pitchFamily="1" charset="-122"/>
                <a:ea typeface="仿宋_GB2312" pitchFamily="1" charset="-122"/>
              </a:rPr>
              <a:t>    2.</a:t>
            </a:r>
            <a:r>
              <a:rPr lang="zh-CN" altLang="en-US" sz="2800">
                <a:solidFill>
                  <a:srgbClr val="0033CC"/>
                </a:solidFill>
                <a:latin typeface="仿宋_GB2312" pitchFamily="1" charset="-122"/>
                <a:ea typeface="仿宋_GB2312" pitchFamily="1" charset="-122"/>
              </a:rPr>
              <a:t>检查电路无误后，闭合开关，调节滑动变阻器，改变灯泡两端的电压，使电压表的示数从</a:t>
            </a:r>
            <a:r>
              <a:rPr lang="zh-CN" altLang="en-US" sz="2800">
                <a:solidFill>
                  <a:srgbClr val="CC3300"/>
                </a:solidFill>
                <a:latin typeface="仿宋_GB2312" pitchFamily="1" charset="-122"/>
                <a:ea typeface="仿宋_GB2312" pitchFamily="1" charset="-122"/>
              </a:rPr>
              <a:t>正常工作电压</a:t>
            </a:r>
            <a:r>
              <a:rPr lang="zh-CN" altLang="en-US" sz="2800">
                <a:solidFill>
                  <a:srgbClr val="0033CC"/>
                </a:solidFill>
                <a:latin typeface="仿宋_GB2312" pitchFamily="1" charset="-122"/>
                <a:ea typeface="仿宋_GB2312" pitchFamily="1" charset="-122"/>
              </a:rPr>
              <a:t>逐次降低，记下电压值并同时读出电流表的读数，分别填入表格。 </a:t>
            </a:r>
          </a:p>
        </p:txBody>
      </p:sp>
      <p:grpSp>
        <p:nvGrpSpPr>
          <p:cNvPr id="2" name="Group 6"/>
          <p:cNvGrpSpPr/>
          <p:nvPr/>
        </p:nvGrpSpPr>
        <p:grpSpPr bwMode="auto">
          <a:xfrm>
            <a:off x="5580112" y="4005064"/>
            <a:ext cx="1436687" cy="1001712"/>
            <a:chOff x="537" y="29"/>
            <a:chExt cx="905" cy="631"/>
          </a:xfrm>
        </p:grpSpPr>
        <p:sp>
          <p:nvSpPr>
            <p:cNvPr id="20488" name="Text Box 7"/>
            <p:cNvSpPr txBox="1">
              <a:spLocks noChangeArrowheads="1"/>
            </p:cNvSpPr>
            <p:nvPr/>
          </p:nvSpPr>
          <p:spPr bwMode="auto">
            <a:xfrm>
              <a:off x="537" y="192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sz="2800" i="1">
                  <a:solidFill>
                    <a:srgbClr val="CC3300"/>
                  </a:solidFill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20489" name="Rectangle 8"/>
            <p:cNvSpPr>
              <a:spLocks noChangeArrowheads="1"/>
            </p:cNvSpPr>
            <p:nvPr/>
          </p:nvSpPr>
          <p:spPr bwMode="auto">
            <a:xfrm>
              <a:off x="1095" y="333"/>
              <a:ext cx="203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800" i="1">
                  <a:solidFill>
                    <a:srgbClr val="CC3300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20490" name="Rectangle 9"/>
            <p:cNvSpPr>
              <a:spLocks noChangeArrowheads="1"/>
            </p:cNvSpPr>
            <p:nvPr/>
          </p:nvSpPr>
          <p:spPr bwMode="auto">
            <a:xfrm>
              <a:off x="1025" y="29"/>
              <a:ext cx="417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sz="2800" i="1">
                  <a:solidFill>
                    <a:srgbClr val="CC3300"/>
                  </a:solidFill>
                  <a:latin typeface="Times New Roman" pitchFamily="18" charset="0"/>
                </a:rPr>
                <a:t>U</a:t>
              </a:r>
            </a:p>
          </p:txBody>
        </p:sp>
        <p:sp>
          <p:nvSpPr>
            <p:cNvPr id="20491" name="Rectangle 10"/>
            <p:cNvSpPr>
              <a:spLocks noChangeArrowheads="1"/>
            </p:cNvSpPr>
            <p:nvPr/>
          </p:nvSpPr>
          <p:spPr bwMode="auto">
            <a:xfrm>
              <a:off x="713" y="197"/>
              <a:ext cx="341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sz="2800" dirty="0">
                  <a:solidFill>
                    <a:srgbClr val="CC3300"/>
                  </a:solidFill>
                  <a:latin typeface="Times New Roman" pitchFamily="18" charset="0"/>
                </a:rPr>
                <a:t>＝</a:t>
              </a:r>
            </a:p>
          </p:txBody>
        </p:sp>
        <p:sp>
          <p:nvSpPr>
            <p:cNvPr id="20492" name="Line 11"/>
            <p:cNvSpPr>
              <a:spLocks noChangeShapeType="1"/>
            </p:cNvSpPr>
            <p:nvPr/>
          </p:nvSpPr>
          <p:spPr bwMode="auto">
            <a:xfrm flipV="1">
              <a:off x="1063" y="342"/>
              <a:ext cx="354" cy="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Group 2"/>
          <p:cNvGraphicFramePr>
            <a:graphicFrameLocks noGrp="1"/>
          </p:cNvGraphicFramePr>
          <p:nvPr/>
        </p:nvGraphicFramePr>
        <p:xfrm>
          <a:off x="611188" y="1125538"/>
          <a:ext cx="8094980" cy="3097213"/>
        </p:xfrm>
        <a:graphic>
          <a:graphicData uri="http://schemas.openxmlformats.org/drawingml/2006/table">
            <a:tbl>
              <a:tblPr/>
              <a:tblGrid>
                <a:gridCol w="1223962"/>
                <a:gridCol w="1512888"/>
                <a:gridCol w="1730375"/>
                <a:gridCol w="208280"/>
                <a:gridCol w="3419475"/>
              </a:tblGrid>
              <a:tr h="9350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  次数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电压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U/V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电流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I/A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  电阻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R/Ω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07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  １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07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  ２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07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  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2195513" y="2133600"/>
            <a:ext cx="790575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FF0000"/>
                </a:solidFill>
              </a:rPr>
              <a:t>2.5</a:t>
            </a:r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3635375" y="2133600"/>
            <a:ext cx="10795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FF0000"/>
                </a:solidFill>
              </a:rPr>
              <a:t>0.32</a:t>
            </a: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7235825" y="2133600"/>
            <a:ext cx="10795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FF0000"/>
                </a:solidFill>
              </a:rPr>
              <a:t>7.8</a:t>
            </a: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7250113" y="2852738"/>
            <a:ext cx="1008062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FF0000"/>
                </a:solidFill>
              </a:rPr>
              <a:t>7.1</a:t>
            </a: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3635375" y="2852738"/>
            <a:ext cx="1008063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FF0000"/>
                </a:solidFill>
              </a:rPr>
              <a:t>0.28</a:t>
            </a: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2197100" y="2852738"/>
            <a:ext cx="863600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FF0000"/>
                </a:solidFill>
              </a:rPr>
              <a:t>2.0</a:t>
            </a:r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2195513" y="3573463"/>
            <a:ext cx="1152525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FF0000"/>
                </a:solidFill>
              </a:rPr>
              <a:t>1.5</a:t>
            </a:r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3635375" y="3529013"/>
            <a:ext cx="1152525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FF0000"/>
                </a:solidFill>
              </a:rPr>
              <a:t>0.22</a:t>
            </a:r>
          </a:p>
        </p:txBody>
      </p:sp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7235825" y="3500438"/>
            <a:ext cx="1152525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FF0000"/>
                </a:solidFill>
              </a:rPr>
              <a:t>6.8</a:t>
            </a:r>
          </a:p>
        </p:txBody>
      </p:sp>
      <p:sp>
        <p:nvSpPr>
          <p:cNvPr id="18475" name="Text Box 43"/>
          <p:cNvSpPr txBox="1">
            <a:spLocks noChangeArrowheads="1"/>
          </p:cNvSpPr>
          <p:nvPr/>
        </p:nvSpPr>
        <p:spPr bwMode="auto">
          <a:xfrm>
            <a:off x="468313" y="476250"/>
            <a:ext cx="4967287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>
                <a:ea typeface="黑体" pitchFamily="49" charset="-122"/>
              </a:rPr>
              <a:t>实验记录及数据分析</a:t>
            </a:r>
          </a:p>
        </p:txBody>
      </p:sp>
      <p:sp>
        <p:nvSpPr>
          <p:cNvPr id="18476" name="Rectangle 44"/>
          <p:cNvSpPr>
            <a:spLocks noChangeArrowheads="1"/>
          </p:cNvSpPr>
          <p:nvPr/>
        </p:nvSpPr>
        <p:spPr bwMode="auto">
          <a:xfrm>
            <a:off x="611188" y="4365625"/>
            <a:ext cx="8137525" cy="1373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800" b="1" dirty="0">
                <a:solidFill>
                  <a:srgbClr val="D141D5"/>
                </a:solidFill>
              </a:rPr>
              <a:t>       </a:t>
            </a:r>
            <a:r>
              <a:rPr lang="zh-CN" altLang="en-US" sz="2800" b="1" dirty="0">
                <a:solidFill>
                  <a:srgbClr val="D141D5"/>
                </a:solidFill>
              </a:rPr>
              <a:t>分析上表数据，你会发现：随着灯丝发光亮度的增加，你测出的灯丝电阻</a:t>
            </a:r>
            <a:r>
              <a:rPr lang="zh-CN" altLang="en-US" sz="2800" b="1" u="sng" dirty="0">
                <a:solidFill>
                  <a:srgbClr val="D141D5"/>
                </a:solidFill>
              </a:rPr>
              <a:t>         </a:t>
            </a:r>
            <a:r>
              <a:rPr lang="zh-CN" altLang="en-US" sz="2800" b="1" dirty="0">
                <a:solidFill>
                  <a:srgbClr val="D141D5"/>
                </a:solidFill>
              </a:rPr>
              <a:t>，是什么原因使灯丝的电阻发生变化的呢？答：</a:t>
            </a:r>
            <a:r>
              <a:rPr lang="zh-CN" altLang="en-US" sz="2800" b="1" u="sng" dirty="0">
                <a:solidFill>
                  <a:srgbClr val="D141D5"/>
                </a:solidFill>
              </a:rPr>
              <a:t>                   </a:t>
            </a:r>
            <a:r>
              <a:rPr lang="zh-CN" altLang="en-US" sz="2800" b="1" u="sng" dirty="0" smtClean="0">
                <a:solidFill>
                  <a:srgbClr val="D141D5"/>
                </a:solidFill>
              </a:rPr>
              <a:t>           </a:t>
            </a:r>
            <a:r>
              <a:rPr lang="zh-CN" altLang="en-US" sz="2800" b="1" dirty="0" smtClean="0">
                <a:solidFill>
                  <a:srgbClr val="D141D5"/>
                </a:solidFill>
              </a:rPr>
              <a:t>。</a:t>
            </a:r>
            <a:endParaRPr lang="zh-CN" altLang="en-US" sz="2800" b="1" dirty="0">
              <a:solidFill>
                <a:srgbClr val="D141D5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72802" y="5301208"/>
            <a:ext cx="3671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 smtClean="0">
                <a:latin typeface="宋体" pitchFamily="2" charset="-122"/>
              </a:rPr>
              <a:t>当灯两端电压越大，灯丝温度升高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76056" y="48691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变大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6" grpId="0" autoUpdateAnimBg="0"/>
      <p:bldP spid="18467" grpId="0" autoUpdateAnimBg="0"/>
      <p:bldP spid="18468" grpId="0" autoUpdateAnimBg="0"/>
      <p:bldP spid="18469" grpId="0" autoUpdateAnimBg="0"/>
      <p:bldP spid="18470" grpId="0" autoUpdateAnimBg="0"/>
      <p:bldP spid="18471" grpId="0" autoUpdateAnimBg="0"/>
      <p:bldP spid="18472" grpId="0" autoUpdateAnimBg="0"/>
      <p:bldP spid="18473" grpId="0" autoUpdateAnimBg="0"/>
      <p:bldP spid="18474" grpId="0" autoUpdateAnimBg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4800" y="914400"/>
            <a:ext cx="12115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177800"/>
            <a:r>
              <a:rPr lang="en-US" sz="2800">
                <a:latin typeface="Times New Roman" pitchFamily="18" charset="0"/>
                <a:ea typeface="仿宋_GB2312" pitchFamily="1" charset="-122"/>
              </a:rPr>
              <a:t>        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67544" y="2276872"/>
            <a:ext cx="8208912" cy="32316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4000" b="1" dirty="0">
              <a:latin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宋体" pitchFamily="2" charset="-122"/>
              </a:rPr>
              <a:t>现象</a:t>
            </a:r>
            <a:r>
              <a:rPr lang="zh-CN" altLang="en-US" sz="3200" b="1" dirty="0" smtClean="0">
                <a:latin typeface="宋体" pitchFamily="2" charset="-122"/>
              </a:rPr>
              <a:t>：</a:t>
            </a:r>
            <a:r>
              <a:rPr lang="zh-CN" altLang="en-US" sz="3200" dirty="0" smtClean="0">
                <a:solidFill>
                  <a:srgbClr val="FF3300"/>
                </a:solidFill>
              </a:rPr>
              <a:t>电阻大小不同，</a:t>
            </a:r>
            <a:r>
              <a:rPr lang="zh-CN" altLang="en-US" sz="3200" b="1" dirty="0" smtClean="0">
                <a:latin typeface="宋体" pitchFamily="2" charset="-122"/>
              </a:rPr>
              <a:t>电</a:t>
            </a:r>
            <a:r>
              <a:rPr lang="zh-CN" altLang="en-US" sz="3200" b="1" dirty="0">
                <a:latin typeface="宋体" pitchFamily="2" charset="-122"/>
              </a:rPr>
              <a:t>阻随电压升高而增大，电压越大，灯丝温度越高，其阻值越大。</a:t>
            </a:r>
          </a:p>
          <a:p>
            <a:pPr>
              <a:spcBef>
                <a:spcPct val="50000"/>
              </a:spcBef>
            </a:pPr>
            <a:endParaRPr lang="zh-CN" altLang="en-US" sz="2800" dirty="0">
              <a:latin typeface="宋体" pitchFamily="2" charset="-122"/>
            </a:endParaRPr>
          </a:p>
          <a:p>
            <a:pPr>
              <a:spcBef>
                <a:spcPct val="50000"/>
              </a:spcBef>
            </a:pPr>
            <a:endParaRPr lang="en-US" sz="28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7584" y="908720"/>
            <a:ext cx="7416824" cy="187220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r>
              <a:rPr kumimoji="0" lang="zh-C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仿宋_GB2312" pitchFamily="1" charset="-122"/>
                <a:ea typeface="仿宋_GB2312" pitchFamily="1" charset="-122"/>
                <a:cs typeface="+mn-cs"/>
              </a:rPr>
              <a:t> </a:t>
            </a:r>
            <a:r>
              <a:rPr kumimoji="0" 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仿宋_GB2312" pitchFamily="1" charset="-122"/>
                <a:ea typeface="仿宋_GB2312" pitchFamily="1" charset="-122"/>
                <a:cs typeface="+mn-cs"/>
              </a:rPr>
              <a:t>比较计算出的几个答案，电阻的大小相同吗？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r>
              <a:rPr kumimoji="0" lang="zh-C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仿宋_GB2312" pitchFamily="1" charset="-122"/>
                <a:ea typeface="仿宋_GB2312" pitchFamily="1" charset="-122"/>
                <a:cs typeface="+mn-cs"/>
              </a:rPr>
              <a:t> </a:t>
            </a:r>
            <a:r>
              <a:rPr kumimoji="0" 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仿宋_GB2312" pitchFamily="1" charset="-122"/>
                <a:ea typeface="仿宋_GB2312" pitchFamily="1" charset="-122"/>
                <a:cs typeface="+mn-cs"/>
              </a:rPr>
              <a:t>你能看出其中的规律吗？</a:t>
            </a:r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utoUpdateAnimBg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304800" y="914400"/>
            <a:ext cx="7696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177800"/>
            <a:r>
              <a:rPr lang="en-US" altLang="zh-CN" sz="2800">
                <a:latin typeface="Times New Roman" pitchFamily="18" charset="0"/>
                <a:ea typeface="仿宋_GB2312" pitchFamily="1" charset="-122"/>
              </a:rPr>
              <a:t>        </a:t>
            </a:r>
            <a:endParaRPr lang="en-US" altLang="zh-CN" sz="2800">
              <a:latin typeface="Times New Roman" pitchFamily="18" charset="0"/>
            </a:endParaRP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304800" y="914400"/>
            <a:ext cx="7696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177800"/>
            <a:r>
              <a:rPr lang="en-US" altLang="zh-CN" sz="2800">
                <a:latin typeface="Times New Roman" pitchFamily="18" charset="0"/>
                <a:ea typeface="仿宋_GB2312" pitchFamily="1" charset="-122"/>
              </a:rPr>
              <a:t>        </a:t>
            </a:r>
            <a:endParaRPr lang="en-US" altLang="zh-CN" sz="2800">
              <a:latin typeface="Times New Roman" pitchFamily="18" charset="0"/>
            </a:endParaRP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914400" y="457200"/>
            <a:ext cx="70866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11560" y="1772816"/>
            <a:ext cx="76438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注意：</a:t>
            </a:r>
            <a:r>
              <a:rPr lang="zh-CN" altLang="en-US" sz="3200" dirty="0" smtClean="0"/>
              <a:t> </a:t>
            </a:r>
            <a:endParaRPr lang="en-US" altLang="zh-CN" sz="3200" dirty="0" smtClean="0"/>
          </a:p>
          <a:p>
            <a:endParaRPr lang="en-US" altLang="zh-CN" sz="3200" dirty="0" smtClean="0"/>
          </a:p>
          <a:p>
            <a:r>
              <a:rPr lang="zh-CN" altLang="en-US" sz="3200" dirty="0" smtClean="0"/>
              <a:t>不能</a:t>
            </a:r>
            <a:r>
              <a:rPr lang="zh-CN" altLang="en-US" sz="3200" dirty="0" smtClean="0">
                <a:solidFill>
                  <a:srgbClr val="FF0000"/>
                </a:solidFill>
              </a:rPr>
              <a:t>用不同温度下测得的阻值求平均值 ，没有意义。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endParaRPr lang="en-US" altLang="zh-CN" sz="3200" dirty="0" smtClean="0"/>
          </a:p>
          <a:p>
            <a:r>
              <a:rPr lang="zh-CN" altLang="en-US" sz="3200" dirty="0" smtClean="0"/>
              <a:t>在做计算题时，灯泡电阻的变化可以忽略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50863" y="392113"/>
            <a:ext cx="5472112" cy="922337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r>
              <a:rPr lang="zh-CN" sz="3400" b="1" smtClean="0">
                <a:ea typeface="黑体" pitchFamily="49" charset="-122"/>
              </a:rPr>
              <a:t>实验时应</a:t>
            </a:r>
            <a:r>
              <a:rPr lang="zh-CN" sz="3400" b="1" smtClean="0">
                <a:solidFill>
                  <a:srgbClr val="FF3300"/>
                </a:solidFill>
                <a:ea typeface="黑体" pitchFamily="49" charset="-122"/>
              </a:rPr>
              <a:t>注意</a:t>
            </a:r>
            <a:r>
              <a:rPr lang="zh-CN" sz="3400" b="1" smtClean="0">
                <a:ea typeface="黑体" pitchFamily="49" charset="-122"/>
              </a:rPr>
              <a:t>的问题：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719138" y="1268760"/>
            <a:ext cx="8424862" cy="29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zh-CN" altLang="en-US" sz="3200" dirty="0" smtClean="0">
                <a:solidFill>
                  <a:srgbClr val="000099"/>
                </a:solidFill>
                <a:latin typeface="华文仿宋" pitchFamily="2" charset="-122"/>
                <a:ea typeface="华文仿宋" pitchFamily="2" charset="-122"/>
              </a:rPr>
              <a:t>．</a:t>
            </a:r>
            <a:r>
              <a:rPr lang="zh-CN" altLang="en-US" sz="3200" dirty="0">
                <a:solidFill>
                  <a:srgbClr val="000099"/>
                </a:solidFill>
                <a:latin typeface="华文仿宋" pitchFamily="2" charset="-122"/>
                <a:ea typeface="华文仿宋" pitchFamily="2" charset="-122"/>
              </a:rPr>
              <a:t>小灯泡正常</a:t>
            </a:r>
            <a:r>
              <a:rPr lang="zh-CN" altLang="en-US" sz="3200" dirty="0">
                <a:solidFill>
                  <a:srgbClr val="FF3300"/>
                </a:solidFill>
                <a:latin typeface="华文仿宋" pitchFamily="2" charset="-122"/>
                <a:ea typeface="华文仿宋" pitchFamily="2" charset="-122"/>
              </a:rPr>
              <a:t>工作电压为２</a:t>
            </a:r>
            <a:r>
              <a:rPr lang="en-US" altLang="zh-CN" sz="3200" dirty="0">
                <a:solidFill>
                  <a:srgbClr val="FF3300"/>
                </a:solidFill>
                <a:latin typeface="华文仿宋" pitchFamily="2" charset="-122"/>
                <a:ea typeface="华文仿宋" pitchFamily="2" charset="-122"/>
              </a:rPr>
              <a:t>.</a:t>
            </a:r>
            <a:r>
              <a:rPr lang="zh-CN" altLang="en-US" sz="3200" dirty="0">
                <a:solidFill>
                  <a:srgbClr val="FF3300"/>
                </a:solidFill>
                <a:latin typeface="华文仿宋" pitchFamily="2" charset="-122"/>
                <a:ea typeface="华文仿宋" pitchFamily="2" charset="-122"/>
              </a:rPr>
              <a:t>５</a:t>
            </a:r>
            <a:r>
              <a:rPr lang="en-US" altLang="zh-CN" sz="3200" dirty="0">
                <a:solidFill>
                  <a:srgbClr val="FF3300"/>
                </a:solidFill>
                <a:latin typeface="华文仿宋" pitchFamily="2" charset="-122"/>
                <a:ea typeface="华文仿宋" pitchFamily="2" charset="-122"/>
              </a:rPr>
              <a:t>V</a:t>
            </a:r>
            <a:r>
              <a:rPr lang="en-US" altLang="zh-CN" sz="3200" dirty="0">
                <a:solidFill>
                  <a:srgbClr val="000099"/>
                </a:solidFill>
                <a:latin typeface="华文仿宋" pitchFamily="2" charset="-122"/>
                <a:ea typeface="华文仿宋" pitchFamily="2" charset="-122"/>
              </a:rPr>
              <a:t>,</a:t>
            </a:r>
            <a:r>
              <a:rPr lang="zh-CN" altLang="en-US" sz="3200" dirty="0">
                <a:solidFill>
                  <a:srgbClr val="000099"/>
                </a:solidFill>
                <a:latin typeface="华文仿宋" pitchFamily="2" charset="-122"/>
                <a:ea typeface="华文仿宋" pitchFamily="2" charset="-122"/>
              </a:rPr>
              <a:t>接通电源后，通过滑动变阻器把电压调到该电压值，然后</a:t>
            </a:r>
            <a:r>
              <a:rPr lang="zh-CN" altLang="en-US" sz="3200" dirty="0">
                <a:solidFill>
                  <a:srgbClr val="FF3300"/>
                </a:solidFill>
                <a:latin typeface="华文仿宋" pitchFamily="2" charset="-122"/>
                <a:ea typeface="华文仿宋" pitchFamily="2" charset="-122"/>
              </a:rPr>
              <a:t>从该电压开始逐次降低，每次电压值拉开适当差距，获得三组数据。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928662" y="214290"/>
            <a:ext cx="563880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4000" dirty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      </a:t>
            </a:r>
            <a:r>
              <a:rPr kumimoji="1" lang="zh-CN" altLang="en-US" sz="5400" dirty="0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问题思考</a:t>
            </a:r>
            <a:endParaRPr kumimoji="1" lang="zh-CN" altLang="en-US" sz="5400" dirty="0">
              <a:solidFill>
                <a:srgbClr val="0000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928662" y="1142984"/>
            <a:ext cx="5472112" cy="8001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indent="228600" eaLnBrk="0" hangingPunct="0">
              <a:defRPr/>
            </a:pPr>
            <a:r>
              <a:rPr 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出示预先准备好的几种电阻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:</a:t>
            </a:r>
            <a:endParaRPr lang="en-US" altLang="zh-CN" sz="2800" b="1" dirty="0">
              <a:latin typeface="+mn-ea"/>
              <a:ea typeface="+mn-ea"/>
            </a:endParaRPr>
          </a:p>
          <a:p>
            <a:pPr indent="228600" eaLnBrk="0" hangingPunct="0">
              <a:defRPr/>
            </a:pPr>
            <a:endParaRPr lang="en-US" altLang="zh-CN" dirty="0">
              <a:latin typeface="Arial" pitchFamily="34" charset="0"/>
            </a:endParaRPr>
          </a:p>
        </p:txBody>
      </p:sp>
      <p:pic>
        <p:nvPicPr>
          <p:cNvPr id="45057" name="9j158.jpg" descr="id:2147496232;FounderC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928802"/>
            <a:ext cx="3311525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68313" y="4581525"/>
            <a:ext cx="7343775" cy="15700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indent="228600" eaLnBrk="0" hangingPunct="0">
              <a:defRPr/>
            </a:pPr>
            <a:r>
              <a:rPr lang="zh-CN" sz="3200" b="1" dirty="0" smtClean="0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  <a:t>情景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  <a:t>:</a:t>
            </a:r>
            <a:r>
              <a:rPr lang="zh-CN" altLang="en-US" sz="3200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实验室里有些定值电阻时间长了没有标签了</a:t>
            </a:r>
            <a:r>
              <a:rPr lang="en-US" altLang="zh-CN" sz="3200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,</a:t>
            </a:r>
            <a:r>
              <a:rPr lang="zh-CN" altLang="en-US" sz="3200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你能帮老师重新给这些电阻贴好正确阻值的标签吗</a:t>
            </a:r>
            <a:r>
              <a:rPr lang="en-US" altLang="zh-CN" sz="3200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?</a:t>
            </a:r>
            <a:endParaRPr lang="en-US" altLang="zh-CN" sz="3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6" name="Group 4"/>
          <p:cNvGrpSpPr/>
          <p:nvPr/>
        </p:nvGrpSpPr>
        <p:grpSpPr bwMode="auto">
          <a:xfrm>
            <a:off x="6429388" y="214290"/>
            <a:ext cx="2592387" cy="1008063"/>
            <a:chOff x="0" y="0"/>
            <a:chExt cx="1633" cy="635"/>
          </a:xfrm>
        </p:grpSpPr>
        <p:pic>
          <p:nvPicPr>
            <p:cNvPr id="7" name="Picture 5" descr="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633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45" y="0"/>
              <a:ext cx="1497" cy="6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03" tIns="45700" rIns="91403" bIns="45700" anchor="ctr"/>
            <a:lstStyle/>
            <a:p>
              <a:pPr algn="r" defTabSz="923925">
                <a:buFont typeface="Arial" charset="0"/>
                <a:buNone/>
              </a:pPr>
              <a:r>
                <a:rPr lang="zh-CN" altLang="en-US" sz="3200" b="1">
                  <a:solidFill>
                    <a:srgbClr val="CC0000"/>
                  </a:solidFill>
                  <a:ea typeface="黑体" pitchFamily="2" charset="-122"/>
                </a:rPr>
                <a:t>学 习 新 知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058" grpId="0"/>
      <p:bldP spid="450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71538" y="428604"/>
            <a:ext cx="6929486" cy="785810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r>
              <a:rPr lang="zh-CN" sz="4600" b="1" dirty="0" smtClean="0"/>
              <a:t>滑动变阻器的作用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85720" y="2000240"/>
            <a:ext cx="8607454" cy="3870340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zh-CN" sz="4000" b="1" dirty="0" smtClean="0"/>
          </a:p>
          <a:p>
            <a:endParaRPr lang="zh-CN" altLang="zh-CN" sz="4000" b="1" dirty="0" smtClean="0"/>
          </a:p>
          <a:p>
            <a:pPr>
              <a:buNone/>
            </a:pPr>
            <a:r>
              <a:rPr lang="en-US" altLang="zh-CN" sz="4000" b="1" dirty="0" smtClean="0"/>
              <a:t>   </a:t>
            </a:r>
            <a:r>
              <a:rPr lang="zh-CN" b="1" dirty="0" smtClean="0"/>
              <a:t>利用滑动变阻器改变待测电阻两端的电压和通过的电流，多测几组数据</a:t>
            </a:r>
            <a:r>
              <a:rPr lang="zh-CN" altLang="en-US" b="1" dirty="0" smtClean="0"/>
              <a:t>。</a:t>
            </a:r>
            <a:endParaRPr lang="zh-CN" b="1" dirty="0" smtClean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95288" y="1989138"/>
            <a:ext cx="828040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800" dirty="0" smtClean="0">
                <a:solidFill>
                  <a:schemeClr val="tx2"/>
                </a:solidFill>
                <a:latin typeface="Arial Black" pitchFamily="34" charset="0"/>
              </a:rPr>
              <a:t>   </a:t>
            </a:r>
            <a:r>
              <a:rPr lang="en-US" altLang="zh-CN" sz="3200" dirty="0" smtClean="0">
                <a:latin typeface="Arial Black" pitchFamily="34" charset="0"/>
              </a:rPr>
              <a:t>1.</a:t>
            </a:r>
            <a:r>
              <a:rPr lang="zh-CN" altLang="en-US" sz="3200" dirty="0" smtClean="0">
                <a:latin typeface="Arial Black" pitchFamily="34" charset="0"/>
              </a:rPr>
              <a:t>将</a:t>
            </a:r>
            <a:r>
              <a:rPr lang="zh-CN" altLang="en-US" sz="3200" dirty="0">
                <a:latin typeface="Arial Black" pitchFamily="34" charset="0"/>
              </a:rPr>
              <a:t>滑动变阻器阻值调到最大可以</a:t>
            </a:r>
            <a:r>
              <a:rPr lang="zh-CN" altLang="en-US" sz="3200" dirty="0">
                <a:solidFill>
                  <a:srgbClr val="FF0000"/>
                </a:solidFill>
                <a:latin typeface="Arial Black" pitchFamily="34" charset="0"/>
              </a:rPr>
              <a:t>保护电路</a:t>
            </a:r>
            <a:r>
              <a:rPr lang="zh-CN" altLang="en-US" sz="3200" dirty="0" smtClean="0">
                <a:solidFill>
                  <a:srgbClr val="FF0000"/>
                </a:solidFill>
                <a:latin typeface="Arial Black" pitchFamily="34" charset="0"/>
              </a:rPr>
              <a:t>。</a:t>
            </a:r>
            <a:endParaRPr lang="en-US" altLang="zh-CN" sz="3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altLang="zh-CN" sz="3200" dirty="0" smtClean="0">
                <a:solidFill>
                  <a:srgbClr val="FF0000"/>
                </a:solidFill>
                <a:latin typeface="Arial Black" pitchFamily="34" charset="0"/>
              </a:rPr>
              <a:t>  2.</a:t>
            </a:r>
            <a:r>
              <a:rPr lang="zh-CN" altLang="en-US" sz="3200" dirty="0" smtClean="0">
                <a:solidFill>
                  <a:srgbClr val="FF0000"/>
                </a:solidFill>
                <a:latin typeface="Arial Black" pitchFamily="34" charset="0"/>
              </a:rPr>
              <a:t>改变</a:t>
            </a:r>
            <a:r>
              <a:rPr lang="zh-CN" altLang="en-US" sz="3200" dirty="0">
                <a:solidFill>
                  <a:srgbClr val="FF0000"/>
                </a:solidFill>
                <a:latin typeface="Arial Black" pitchFamily="34" charset="0"/>
              </a:rPr>
              <a:t>小灯泡两端的电压和电路中的电流。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2" descr="本课小结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115888"/>
            <a:ext cx="403225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23850" y="4724400"/>
          <a:ext cx="4608513" cy="1292857"/>
        </p:xfrm>
        <a:graphic>
          <a:graphicData uri="http://schemas.openxmlformats.org/drawingml/2006/table">
            <a:tbl>
              <a:tblPr/>
              <a:tblGrid>
                <a:gridCol w="837912"/>
                <a:gridCol w="1256867"/>
                <a:gridCol w="1256867"/>
                <a:gridCol w="1256867"/>
              </a:tblGrid>
              <a:tr h="27685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次数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电压</a:t>
                      </a:r>
                      <a:r>
                        <a:rPr lang="en-US" sz="2000" i="1" kern="1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U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/V</a:t>
                      </a:r>
                      <a:endParaRPr lang="zh-CN" sz="2000" kern="100" dirty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电流</a:t>
                      </a:r>
                      <a:r>
                        <a:rPr lang="en-US" sz="2000" i="1" kern="1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I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/A</a:t>
                      </a:r>
                      <a:endParaRPr lang="zh-CN" sz="2000" kern="100" dirty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电阻</a:t>
                      </a:r>
                      <a:r>
                        <a:rPr lang="en-US" sz="2000" i="1" kern="1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R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/Ω</a:t>
                      </a:r>
                      <a:endParaRPr lang="zh-CN" sz="2000" kern="100" dirty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1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1</a:t>
                      </a:r>
                      <a:endParaRPr lang="zh-CN" sz="2000" kern="100" dirty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2000" kern="100" dirty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endParaRPr lang="en-US" sz="9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endParaRPr lang="en-US" sz="9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1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2</a:t>
                      </a:r>
                      <a:endParaRPr lang="zh-CN" sz="20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2000" kern="100" dirty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endParaRPr lang="en-US" sz="900" kern="100" dirty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endParaRPr lang="en-US" sz="9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1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3</a:t>
                      </a:r>
                      <a:endParaRPr lang="zh-CN" sz="20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2000" kern="100" dirty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endParaRPr lang="en-US" sz="9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endParaRPr lang="en-US" sz="9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14">
                <a:tc gridSpan="4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电阻平均值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方正书宋_GBK"/>
                          <a:ea typeface="方正书宋_GBK"/>
                          <a:cs typeface="Times New Roman"/>
                        </a:rPr>
                        <a:t>:</a:t>
                      </a:r>
                      <a:endParaRPr lang="zh-CN" sz="2000" kern="100" dirty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82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571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图片 421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57818" y="3714752"/>
            <a:ext cx="33591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52438" y="1125538"/>
            <a:ext cx="3975100" cy="5286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indent="228600" eaLnBrk="0" hangingPunct="0">
              <a:lnSpc>
                <a:spcPts val="4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1.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实验目的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伏安法测电阻</a:t>
            </a:r>
            <a:endParaRPr lang="zh-CN" altLang="en-US" sz="2400" b="1" dirty="0">
              <a:latin typeface="+mn-ea"/>
              <a:ea typeface="+mn-ea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85720" y="2071678"/>
            <a:ext cx="7943850" cy="13954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indent="228600" eaLnBrk="0" hangingPunct="0">
              <a:lnSpc>
                <a:spcPts val="4000"/>
              </a:lnSpc>
              <a:defRPr/>
            </a:pPr>
            <a:r>
              <a:rPr lang="en-US" altLang="zh-CN" sz="24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  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3.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实验器材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电源、开关、导线、待测电阻、电压表、</a:t>
            </a:r>
            <a:endParaRPr lang="en-US" altLang="zh-CN" sz="2400" b="1" dirty="0">
              <a:solidFill>
                <a:srgbClr val="000000"/>
              </a:solidFill>
              <a:latin typeface="+mn-ea"/>
              <a:ea typeface="+mn-ea"/>
              <a:cs typeface="Times New Roman" pitchFamily="18" charset="0"/>
            </a:endParaRPr>
          </a:p>
          <a:p>
            <a:pPr indent="228600" eaLnBrk="0" hangingPunct="0">
              <a:lnSpc>
                <a:spcPts val="4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电流表、滑动变阻器等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.</a:t>
            </a:r>
            <a:endParaRPr lang="en-US" altLang="zh-CN" sz="2400" b="1" dirty="0">
              <a:latin typeface="+mn-ea"/>
              <a:ea typeface="+mn-ea"/>
            </a:endParaRPr>
          </a:p>
          <a:p>
            <a:pPr indent="228600" eaLnBrk="0" hangingPunct="0">
              <a:defRPr/>
            </a:pPr>
            <a:endParaRPr lang="en-US" altLang="zh-CN" dirty="0">
              <a:latin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11188" y="4189413"/>
            <a:ext cx="2428875" cy="4619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indent="228600" eaLnBrk="0" hangingPunct="0"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5.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实验记录表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:</a:t>
            </a:r>
            <a:endParaRPr lang="en-US" altLang="zh-CN" sz="2400" b="1" dirty="0">
              <a:latin typeface="+mn-ea"/>
              <a:ea typeface="+mn-ea"/>
            </a:endParaRPr>
          </a:p>
        </p:txBody>
      </p:sp>
      <p:sp>
        <p:nvSpPr>
          <p:cNvPr id="2087" name="Rectangle 9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228600" eaLnBrk="0" hangingPunct="0"/>
            <a:r>
              <a:rPr lang="en-US" altLang="zh-CN" sz="90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altLang="zh-CN"/>
          </a:p>
        </p:txBody>
      </p:sp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2555875" y="1484313"/>
          <a:ext cx="8636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7" imgW="444500" imgH="393700" progId="">
                  <p:embed/>
                </p:oleObj>
              </mc:Choice>
              <mc:Fallback>
                <p:oleObj name="Equation" r:id="rId7" imgW="444500" imgH="39370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484313"/>
                        <a:ext cx="8636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468313" y="6165850"/>
            <a:ext cx="211931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 eaLnBrk="0" hangingPunct="0"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6.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实验结论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:</a:t>
            </a:r>
            <a:endParaRPr lang="en-US" altLang="zh-CN" b="1" dirty="0">
              <a:latin typeface="+mn-ea"/>
            </a:endParaRPr>
          </a:p>
        </p:txBody>
      </p:sp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2627313" y="6021388"/>
          <a:ext cx="210978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9" imgW="1040765" imgH="393700" progId="">
                  <p:embed/>
                </p:oleObj>
              </mc:Choice>
              <mc:Fallback>
                <p:oleObj name="Equation" r:id="rId9" imgW="1040765" imgH="3937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6021388"/>
                        <a:ext cx="2109787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468313" y="1557338"/>
            <a:ext cx="2065337" cy="542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 eaLnBrk="0" hangingPunct="0">
              <a:lnSpc>
                <a:spcPts val="4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2.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实</a:t>
            </a:r>
            <a:r>
              <a:rPr lang="zh-CN" altLang="en-US" sz="2400" b="1" dirty="0">
                <a:solidFill>
                  <a:srgbClr val="000000"/>
                </a:solidFill>
                <a:latin typeface="NEU-BZ-S92"/>
                <a:cs typeface="Times New Roman" pitchFamily="18" charset="0"/>
              </a:rPr>
              <a:t>验原理</a:t>
            </a:r>
            <a:r>
              <a:rPr lang="en-US" altLang="zh-CN" sz="24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:</a:t>
            </a:r>
            <a:endParaRPr lang="en-US" altLang="zh-CN" sz="2400" b="1" dirty="0">
              <a:latin typeface="Arial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5650" y="3357563"/>
            <a:ext cx="18891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4.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实验电路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:</a:t>
            </a:r>
            <a:endParaRPr lang="zh-CN" altLang="en-US" sz="24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13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667000" y="3429000"/>
            <a:ext cx="3657600" cy="2362200"/>
            <a:chOff x="0" y="0"/>
            <a:chExt cx="1121" cy="821"/>
          </a:xfrm>
        </p:grpSpPr>
        <p:pic>
          <p:nvPicPr>
            <p:cNvPr id="15364" name="Picture 5" descr="051（致敬）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26" cy="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6" descr="052（致敬）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0" y="48"/>
              <a:ext cx="411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6" name="WordArt 7"/>
          <p:cNvSpPr>
            <a:spLocks noChangeArrowheads="1" noChangeShapeType="1" noTextEdit="1"/>
          </p:cNvSpPr>
          <p:nvPr/>
        </p:nvSpPr>
        <p:spPr bwMode="auto">
          <a:xfrm>
            <a:off x="1905000" y="1676400"/>
            <a:ext cx="5181600" cy="1905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kern="10">
                <a:ln w="9525" cmpd="sng">
                  <a:solidFill>
                    <a:srgbClr val="000000"/>
                  </a:solidFill>
                  <a:round/>
                </a:ln>
                <a:solidFill>
                  <a:srgbClr val="3366FF"/>
                </a:solidFill>
                <a:latin typeface="宋体"/>
                <a:ea typeface="宋体"/>
              </a:rPr>
              <a:t>再 见</a:t>
            </a:r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611560" y="1628800"/>
            <a:ext cx="7632700" cy="2062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228600" eaLnBrk="0" hangingPunct="0"/>
            <a:r>
              <a:rPr lang="en-US" altLang="zh-CN" sz="3200" dirty="0" smtClean="0">
                <a:solidFill>
                  <a:srgbClr val="000000"/>
                </a:solidFill>
                <a:cs typeface="Times New Roman" pitchFamily="18" charset="0"/>
              </a:rPr>
              <a:t>1.</a:t>
            </a:r>
            <a:r>
              <a:rPr lang="zh-CN" altLang="en-US" sz="3200" dirty="0">
                <a:solidFill>
                  <a:srgbClr val="000000"/>
                </a:solidFill>
                <a:latin typeface="NEU-BZ-S92" charset="-122"/>
                <a:cs typeface="Times New Roman" pitchFamily="18" charset="0"/>
              </a:rPr>
              <a:t>伏安法测电阻的原理是</a:t>
            </a:r>
            <a:r>
              <a:rPr lang="zh-CN" altLang="en-US" sz="3200" u="sng" dirty="0">
                <a:solidFill>
                  <a:srgbClr val="000000"/>
                </a:solidFill>
                <a:latin typeface="NEU-BZ-S92" charset="-122"/>
                <a:cs typeface="Times New Roman" pitchFamily="18" charset="0"/>
              </a:rPr>
              <a:t>　　　　</a:t>
            </a:r>
            <a:r>
              <a:rPr lang="en-US" altLang="zh-CN" sz="3200" dirty="0">
                <a:solidFill>
                  <a:srgbClr val="000000"/>
                </a:solidFill>
                <a:cs typeface="Times New Roman" pitchFamily="18" charset="0"/>
              </a:rPr>
              <a:t>,</a:t>
            </a:r>
          </a:p>
          <a:p>
            <a:pPr indent="228600" eaLnBrk="0" hangingPunct="0"/>
            <a:r>
              <a:rPr lang="zh-CN" altLang="en-US" sz="3200" dirty="0">
                <a:solidFill>
                  <a:srgbClr val="000000"/>
                </a:solidFill>
                <a:latin typeface="NEU-BZ-S92" charset="-122"/>
                <a:cs typeface="Times New Roman" pitchFamily="18" charset="0"/>
              </a:rPr>
              <a:t>实验中移动滑动变阻器到某一位置时电流表和电压表示数如图</a:t>
            </a:r>
            <a:r>
              <a:rPr lang="en-US" altLang="zh-CN" sz="3200" dirty="0">
                <a:solidFill>
                  <a:srgbClr val="000000"/>
                </a:solidFill>
                <a:cs typeface="Times New Roman" pitchFamily="18" charset="0"/>
              </a:rPr>
              <a:t>,</a:t>
            </a:r>
            <a:r>
              <a:rPr lang="zh-CN" altLang="en-US" sz="3200" dirty="0">
                <a:solidFill>
                  <a:srgbClr val="000000"/>
                </a:solidFill>
                <a:latin typeface="NEU-BZ-S92" charset="-122"/>
                <a:cs typeface="Times New Roman" pitchFamily="18" charset="0"/>
              </a:rPr>
              <a:t>分别是</a:t>
            </a:r>
            <a:r>
              <a:rPr lang="zh-CN" altLang="en-US" sz="3200" u="sng" dirty="0">
                <a:solidFill>
                  <a:srgbClr val="000000"/>
                </a:solidFill>
                <a:latin typeface="NEU-BZ-S92" charset="-122"/>
                <a:cs typeface="Times New Roman" pitchFamily="18" charset="0"/>
              </a:rPr>
              <a:t>　　　</a:t>
            </a:r>
            <a:r>
              <a:rPr lang="zh-CN" altLang="en-US" sz="3200" dirty="0">
                <a:solidFill>
                  <a:srgbClr val="000000"/>
                </a:solidFill>
                <a:latin typeface="NEU-BZ-S92" charset="-122"/>
                <a:cs typeface="Times New Roman" pitchFamily="18" charset="0"/>
              </a:rPr>
              <a:t>和</a:t>
            </a:r>
            <a:endParaRPr lang="en-US" altLang="zh-CN" sz="3200" dirty="0">
              <a:solidFill>
                <a:srgbClr val="000000"/>
              </a:solidFill>
              <a:latin typeface="NEU-BZ-S92" charset="-122"/>
              <a:cs typeface="Times New Roman" pitchFamily="18" charset="0"/>
            </a:endParaRPr>
          </a:p>
          <a:p>
            <a:pPr indent="228600" eaLnBrk="0" hangingPunct="0"/>
            <a:r>
              <a:rPr lang="zh-CN" altLang="en-US" sz="3200" u="sng" dirty="0">
                <a:solidFill>
                  <a:srgbClr val="000000"/>
                </a:solidFill>
                <a:latin typeface="NEU-BZ-S92" charset="-122"/>
                <a:cs typeface="Times New Roman" pitchFamily="18" charset="0"/>
              </a:rPr>
              <a:t>　　　　</a:t>
            </a:r>
            <a:r>
              <a:rPr lang="en-US" altLang="zh-CN" sz="3200" dirty="0">
                <a:solidFill>
                  <a:srgbClr val="000000"/>
                </a:solidFill>
                <a:cs typeface="Times New Roman" pitchFamily="18" charset="0"/>
              </a:rPr>
              <a:t>,</a:t>
            </a:r>
            <a:r>
              <a:rPr lang="zh-CN" altLang="en-US" sz="3200" dirty="0">
                <a:solidFill>
                  <a:srgbClr val="000000"/>
                </a:solidFill>
                <a:latin typeface="NEU-BZ-S92" charset="-122"/>
                <a:cs typeface="Times New Roman" pitchFamily="18" charset="0"/>
              </a:rPr>
              <a:t>电阻是</a:t>
            </a:r>
            <a:r>
              <a:rPr lang="zh-CN" altLang="en-US" sz="3200" u="sng" dirty="0">
                <a:solidFill>
                  <a:srgbClr val="000000"/>
                </a:solidFill>
                <a:latin typeface="NEU-BZ-S92" charset="-122"/>
                <a:cs typeface="Times New Roman" pitchFamily="18" charset="0"/>
              </a:rPr>
              <a:t>　　　　</a:t>
            </a:r>
            <a:r>
              <a:rPr lang="en-US" altLang="zh-CN" sz="3200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en-US" altLang="zh-CN" sz="900" dirty="0">
                <a:solidFill>
                  <a:srgbClr val="000000"/>
                </a:solidFill>
                <a:cs typeface="Times New Roman" pitchFamily="18" charset="0"/>
              </a:rPr>
              <a:t> </a:t>
            </a:r>
            <a:endParaRPr lang="en-US" altLang="zh-CN" dirty="0"/>
          </a:p>
        </p:txBody>
      </p:sp>
      <p:pic>
        <p:nvPicPr>
          <p:cNvPr id="81921" name="图片 43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47864" y="4005064"/>
            <a:ext cx="5616624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084168" y="2564904"/>
            <a:ext cx="1447800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宋体" pitchFamily="2" charset="-122"/>
              </a:rPr>
              <a:t>0.28A</a:t>
            </a:r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5652120" y="1268760"/>
          <a:ext cx="107950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Equation" r:id="rId5" imgW="444500" imgH="393700" progId="">
                  <p:embed/>
                </p:oleObj>
              </mc:Choice>
              <mc:Fallback>
                <p:oleObj name="Equation" r:id="rId5" imgW="444500" imgH="3937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268760"/>
                        <a:ext cx="107950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187624" y="2996952"/>
            <a:ext cx="1080914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宋体" pitchFamily="2" charset="-122"/>
              </a:rPr>
              <a:t>1.4V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067944" y="2996952"/>
            <a:ext cx="8636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宋体" pitchFamily="2" charset="-122"/>
              </a:rPr>
              <a:t>5</a:t>
            </a:r>
            <a:r>
              <a:rPr lang="el-GR" altLang="zh-CN" sz="3200" b="1" dirty="0">
                <a:solidFill>
                  <a:srgbClr val="FF3300"/>
                </a:solidFill>
                <a:latin typeface="宋体" pitchFamily="2" charset="-122"/>
              </a:rPr>
              <a:t>Ω</a:t>
            </a:r>
            <a:endParaRPr lang="en-US" altLang="zh-CN" sz="3200" b="1" dirty="0">
              <a:solidFill>
                <a:srgbClr val="FF3300"/>
              </a:solidFill>
              <a:latin typeface="宋体" pitchFamily="2" charset="-122"/>
            </a:endParaRPr>
          </a:p>
        </p:txBody>
      </p: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4077072"/>
            <a:ext cx="287940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9"/>
          <p:cNvGrpSpPr/>
          <p:nvPr/>
        </p:nvGrpSpPr>
        <p:grpSpPr bwMode="auto">
          <a:xfrm>
            <a:off x="6215074" y="142852"/>
            <a:ext cx="2484437" cy="1008062"/>
            <a:chOff x="-1951" y="453"/>
            <a:chExt cx="1682" cy="635"/>
          </a:xfrm>
        </p:grpSpPr>
        <p:pic>
          <p:nvPicPr>
            <p:cNvPr id="13" name="Picture 10" descr="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02" y="453"/>
              <a:ext cx="1633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2"/>
            <p:cNvSpPr txBox="1">
              <a:spLocks noChangeArrowheads="1"/>
            </p:cNvSpPr>
            <p:nvPr/>
          </p:nvSpPr>
          <p:spPr bwMode="auto">
            <a:xfrm>
              <a:off x="-1951" y="453"/>
              <a:ext cx="1497" cy="6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03" tIns="45700" rIns="91403" bIns="45700" anchor="ctr"/>
            <a:lstStyle/>
            <a:p>
              <a:pPr algn="r" defTabSz="923925">
                <a:buFont typeface="Arial" charset="0"/>
                <a:buNone/>
              </a:pPr>
              <a:r>
                <a:rPr lang="zh-CN" altLang="en-US" sz="3200" b="1" dirty="0">
                  <a:solidFill>
                    <a:srgbClr val="CC0000"/>
                  </a:solidFill>
                  <a:ea typeface="黑体" pitchFamily="2" charset="-122"/>
                </a:rPr>
                <a:t>检测反馈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5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31800" y="1268413"/>
            <a:ext cx="8135938" cy="47069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itchFamily="18" charset="0"/>
              </a:rPr>
              <a:t>　　</a:t>
            </a:r>
            <a:r>
              <a:rPr lang="en-US" altLang="zh-CN" sz="2800" b="1" dirty="0" smtClean="0">
                <a:latin typeface="Times New Roman" pitchFamily="18" charset="0"/>
              </a:rPr>
              <a:t>2.</a:t>
            </a:r>
            <a:r>
              <a:rPr lang="zh-CN" altLang="en-US" sz="2800" b="1" dirty="0" smtClean="0">
                <a:latin typeface="Times New Roman" pitchFamily="18" charset="0"/>
              </a:rPr>
              <a:t> </a:t>
            </a:r>
            <a:r>
              <a:rPr lang="zh-CN" altLang="en-US" sz="2800" b="1" dirty="0">
                <a:latin typeface="Times New Roman" pitchFamily="18" charset="0"/>
              </a:rPr>
              <a:t>在</a:t>
            </a:r>
            <a:r>
              <a:rPr lang="zh-CN" altLang="en-US" sz="2800" b="1" dirty="0">
                <a:latin typeface="宋体"/>
              </a:rPr>
              <a:t>“</a:t>
            </a:r>
            <a:r>
              <a:rPr lang="zh-CN" altLang="en-US" sz="2800" b="1" dirty="0">
                <a:latin typeface="Times New Roman" pitchFamily="18" charset="0"/>
              </a:rPr>
              <a:t>测量小灯泡的电阻</a:t>
            </a:r>
            <a:r>
              <a:rPr lang="zh-CN" altLang="en-US" sz="2800" b="1" dirty="0">
                <a:latin typeface="宋体"/>
              </a:rPr>
              <a:t>”</a:t>
            </a:r>
            <a:endParaRPr lang="zh-CN" altLang="en-US" sz="2800" b="1" dirty="0"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itchFamily="18" charset="0"/>
              </a:rPr>
              <a:t>的实验中，某同学在连接电路时，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itchFamily="18" charset="0"/>
              </a:rPr>
              <a:t>不小心将电流表和电压表接错了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itchFamily="18" charset="0"/>
              </a:rPr>
              <a:t>位置，如图所示。闭合开关可能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itchFamily="18" charset="0"/>
              </a:rPr>
              <a:t>出现的现象是</a:t>
            </a:r>
            <a:r>
              <a:rPr lang="en-US" sz="2800" b="1" dirty="0">
                <a:latin typeface="Times New Roman" pitchFamily="18" charset="0"/>
              </a:rPr>
              <a:t>(         )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itchFamily="18" charset="0"/>
              </a:rPr>
              <a:t>　　</a:t>
            </a:r>
            <a:r>
              <a:rPr lang="en-US" sz="2800" b="1" dirty="0">
                <a:latin typeface="Times New Roman" pitchFamily="18" charset="0"/>
              </a:rPr>
              <a:t>A</a:t>
            </a:r>
            <a:r>
              <a:rPr lang="zh-CN" altLang="en-US" sz="2800" b="1" dirty="0">
                <a:latin typeface="Times New Roman" pitchFamily="18" charset="0"/>
              </a:rPr>
              <a:t>．电流表烧坏，电压表示数为</a:t>
            </a:r>
            <a:r>
              <a:rPr lang="en-US" sz="2800" b="1" dirty="0">
                <a:latin typeface="Times New Roman" pitchFamily="18" charset="0"/>
              </a:rPr>
              <a:t>0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itchFamily="18" charset="0"/>
              </a:rPr>
              <a:t>　　</a:t>
            </a:r>
            <a:r>
              <a:rPr lang="en-US" sz="2800" b="1" dirty="0">
                <a:latin typeface="Times New Roman" pitchFamily="18" charset="0"/>
              </a:rPr>
              <a:t>B</a:t>
            </a:r>
            <a:r>
              <a:rPr lang="zh-CN" altLang="en-US" sz="2800" b="1" dirty="0">
                <a:latin typeface="Times New Roman" pitchFamily="18" charset="0"/>
              </a:rPr>
              <a:t>．小灯泡烧坏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itchFamily="18" charset="0"/>
              </a:rPr>
              <a:t>　　</a:t>
            </a:r>
            <a:r>
              <a:rPr lang="en-US" sz="2800" b="1" dirty="0">
                <a:latin typeface="Times New Roman" pitchFamily="18" charset="0"/>
              </a:rPr>
              <a:t>C</a:t>
            </a:r>
            <a:r>
              <a:rPr lang="zh-CN" altLang="en-US" sz="2800" b="1" dirty="0">
                <a:latin typeface="Times New Roman" pitchFamily="18" charset="0"/>
              </a:rPr>
              <a:t>．电流表示数为</a:t>
            </a:r>
            <a:r>
              <a:rPr lang="en-US" sz="2800" b="1" dirty="0">
                <a:latin typeface="Times New Roman" pitchFamily="18" charset="0"/>
              </a:rPr>
              <a:t>0</a:t>
            </a:r>
            <a:r>
              <a:rPr lang="zh-CN" altLang="en-US" sz="2800" b="1" dirty="0">
                <a:latin typeface="Times New Roman" pitchFamily="18" charset="0"/>
              </a:rPr>
              <a:t>，电压表示数为电源电压值　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itchFamily="18" charset="0"/>
              </a:rPr>
              <a:t>    　</a:t>
            </a:r>
            <a:r>
              <a:rPr lang="en-US" sz="2800" b="1" dirty="0">
                <a:latin typeface="Times New Roman" pitchFamily="18" charset="0"/>
              </a:rPr>
              <a:t>D</a:t>
            </a:r>
            <a:r>
              <a:rPr lang="zh-CN" altLang="en-US" sz="2800" b="1" dirty="0">
                <a:latin typeface="Times New Roman" pitchFamily="18" charset="0"/>
              </a:rPr>
              <a:t>．电流表示数为</a:t>
            </a:r>
            <a:r>
              <a:rPr lang="en-US" sz="2800" b="1" dirty="0">
                <a:latin typeface="Times New Roman" pitchFamily="18" charset="0"/>
              </a:rPr>
              <a:t>0</a:t>
            </a:r>
            <a:r>
              <a:rPr lang="zh-CN" altLang="en-US" sz="2800" b="1" dirty="0">
                <a:latin typeface="Times New Roman" pitchFamily="18" charset="0"/>
              </a:rPr>
              <a:t>，电压表示数为</a:t>
            </a:r>
            <a:r>
              <a:rPr lang="en-US" sz="2800" b="1" dirty="0">
                <a:latin typeface="Times New Roman" pitchFamily="18" charset="0"/>
              </a:rPr>
              <a:t>0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951163" y="3392488"/>
            <a:ext cx="477837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C</a:t>
            </a:r>
            <a:endParaRPr lang="zh-CN" altLang="en-US" sz="3200" b="1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15364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/>
          <p:nvPr/>
        </p:nvGrpSpPr>
        <p:grpSpPr bwMode="auto">
          <a:xfrm>
            <a:off x="5867400" y="1268413"/>
            <a:ext cx="2773363" cy="2392362"/>
            <a:chOff x="0" y="0"/>
            <a:chExt cx="1747" cy="1507"/>
          </a:xfrm>
        </p:grpSpPr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141" y="143"/>
              <a:ext cx="1480" cy="765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" name="Group 8"/>
            <p:cNvGrpSpPr/>
            <p:nvPr/>
          </p:nvGrpSpPr>
          <p:grpSpPr bwMode="auto">
            <a:xfrm>
              <a:off x="634" y="0"/>
              <a:ext cx="70" cy="286"/>
              <a:chOff x="0" y="0"/>
              <a:chExt cx="85" cy="340"/>
            </a:xfrm>
          </p:grpSpPr>
          <p:sp>
            <p:nvSpPr>
              <p:cNvPr id="15369" name="Rectangle 19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  <p:sp>
            <p:nvSpPr>
              <p:cNvPr id="15370" name="Line 20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40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1" name="Line 21"/>
              <p:cNvSpPr>
                <a:spLocks noChangeShapeType="1"/>
              </p:cNvSpPr>
              <p:nvPr/>
            </p:nvSpPr>
            <p:spPr bwMode="auto">
              <a:xfrm>
                <a:off x="85" y="85"/>
                <a:ext cx="0" cy="170"/>
              </a:xfrm>
              <a:prstGeom prst="line">
                <a:avLst/>
              </a:prstGeom>
              <a:noFill/>
              <a:ln w="3810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" name="Group 12"/>
            <p:cNvGrpSpPr/>
            <p:nvPr/>
          </p:nvGrpSpPr>
          <p:grpSpPr bwMode="auto">
            <a:xfrm>
              <a:off x="1175" y="71"/>
              <a:ext cx="235" cy="144"/>
              <a:chOff x="0" y="0"/>
              <a:chExt cx="256" cy="142"/>
            </a:xfrm>
          </p:grpSpPr>
          <p:sp>
            <p:nvSpPr>
              <p:cNvPr id="15373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  <p:sp>
            <p:nvSpPr>
              <p:cNvPr id="15374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5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 cmpd="sng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</p:grpSp>
        <p:grpSp>
          <p:nvGrpSpPr>
            <p:cNvPr id="5" name="Group 16"/>
            <p:cNvGrpSpPr/>
            <p:nvPr/>
          </p:nvGrpSpPr>
          <p:grpSpPr bwMode="auto">
            <a:xfrm>
              <a:off x="1215" y="683"/>
              <a:ext cx="532" cy="277"/>
              <a:chOff x="0" y="0"/>
              <a:chExt cx="726" cy="363"/>
            </a:xfrm>
          </p:grpSpPr>
          <p:sp>
            <p:nvSpPr>
              <p:cNvPr id="15377" name="Rectangle 18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26" cy="3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  <p:sp>
            <p:nvSpPr>
              <p:cNvPr id="15378" name="Line 182"/>
              <p:cNvSpPr>
                <a:spLocks noChangeShapeType="1"/>
              </p:cNvSpPr>
              <p:nvPr/>
            </p:nvSpPr>
            <p:spPr bwMode="auto">
              <a:xfrm>
                <a:off x="227" y="0"/>
                <a:ext cx="317" cy="0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9" name="Line 183"/>
              <p:cNvSpPr>
                <a:spLocks noChangeShapeType="1"/>
              </p:cNvSpPr>
              <p:nvPr/>
            </p:nvSpPr>
            <p:spPr bwMode="auto">
              <a:xfrm>
                <a:off x="227" y="0"/>
                <a:ext cx="0" cy="227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  <a:tailEnd type="triangle" w="med" len="lg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0" name="Rectangle 184"/>
              <p:cNvSpPr>
                <a:spLocks noChangeArrowheads="1"/>
              </p:cNvSpPr>
              <p:nvPr/>
            </p:nvSpPr>
            <p:spPr bwMode="auto">
              <a:xfrm>
                <a:off x="0" y="227"/>
                <a:ext cx="453" cy="136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</p:grpSp>
        <p:grpSp>
          <p:nvGrpSpPr>
            <p:cNvPr id="6" name="Group 21"/>
            <p:cNvGrpSpPr/>
            <p:nvPr/>
          </p:nvGrpSpPr>
          <p:grpSpPr bwMode="auto">
            <a:xfrm>
              <a:off x="0" y="308"/>
              <a:ext cx="254" cy="327"/>
              <a:chOff x="0" y="0"/>
              <a:chExt cx="254" cy="327"/>
            </a:xfrm>
          </p:grpSpPr>
          <p:sp>
            <p:nvSpPr>
              <p:cNvPr id="15382" name="Oval 197"/>
              <p:cNvSpPr>
                <a:spLocks noChangeArrowheads="1"/>
              </p:cNvSpPr>
              <p:nvPr/>
            </p:nvSpPr>
            <p:spPr bwMode="auto">
              <a:xfrm>
                <a:off x="0" y="21"/>
                <a:ext cx="254" cy="252"/>
              </a:xfrm>
              <a:prstGeom prst="ellipse">
                <a:avLst/>
              </a:prstGeom>
              <a:solidFill>
                <a:srgbClr val="FFFFFF"/>
              </a:solidFill>
              <a:ln w="28575" cmpd="sng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  <p:sp>
            <p:nvSpPr>
              <p:cNvPr id="15383" name="Text Box 198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33" cy="3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>
                    <a:latin typeface="Times New Roman" pitchFamily="18" charset="0"/>
                  </a:rPr>
                  <a:t>V</a:t>
                </a:r>
              </a:p>
            </p:txBody>
          </p:sp>
        </p:grpSp>
        <p:grpSp>
          <p:nvGrpSpPr>
            <p:cNvPr id="7" name="Group 24"/>
            <p:cNvGrpSpPr/>
            <p:nvPr/>
          </p:nvGrpSpPr>
          <p:grpSpPr bwMode="auto">
            <a:xfrm flipV="1">
              <a:off x="141" y="907"/>
              <a:ext cx="869" cy="453"/>
              <a:chOff x="0" y="0"/>
              <a:chExt cx="1049" cy="538"/>
            </a:xfrm>
          </p:grpSpPr>
          <p:sp>
            <p:nvSpPr>
              <p:cNvPr id="15385" name="Line 7"/>
              <p:cNvSpPr>
                <a:spLocks noChangeShapeType="1"/>
              </p:cNvSpPr>
              <p:nvPr/>
            </p:nvSpPr>
            <p:spPr bwMode="auto">
              <a:xfrm>
                <a:off x="0" y="0"/>
                <a:ext cx="1049" cy="0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6" name="Line 8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538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  <a:tailEnd type="oval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7" name="Line 9"/>
              <p:cNvSpPr>
                <a:spLocks noChangeShapeType="1"/>
              </p:cNvSpPr>
              <p:nvPr/>
            </p:nvSpPr>
            <p:spPr bwMode="auto">
              <a:xfrm>
                <a:off x="1049" y="0"/>
                <a:ext cx="0" cy="538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  <a:tailEnd type="oval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" name="Group 28"/>
            <p:cNvGrpSpPr/>
            <p:nvPr/>
          </p:nvGrpSpPr>
          <p:grpSpPr bwMode="auto">
            <a:xfrm>
              <a:off x="450" y="1180"/>
              <a:ext cx="257" cy="327"/>
              <a:chOff x="0" y="0"/>
              <a:chExt cx="257" cy="327"/>
            </a:xfrm>
          </p:grpSpPr>
          <p:sp>
            <p:nvSpPr>
              <p:cNvPr id="15389" name="Oval 190"/>
              <p:cNvSpPr>
                <a:spLocks noChangeArrowheads="1"/>
              </p:cNvSpPr>
              <p:nvPr/>
            </p:nvSpPr>
            <p:spPr bwMode="auto">
              <a:xfrm>
                <a:off x="4" y="59"/>
                <a:ext cx="253" cy="252"/>
              </a:xfrm>
              <a:prstGeom prst="ellipse">
                <a:avLst/>
              </a:prstGeom>
              <a:solidFill>
                <a:srgbClr val="FFFFFF"/>
              </a:solidFill>
              <a:ln w="28575" cmpd="sng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  <p:sp>
            <p:nvSpPr>
              <p:cNvPr id="15390" name="Text Box 19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31" cy="3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>
                    <a:latin typeface="Times New Roman" pitchFamily="18" charset="0"/>
                  </a:rPr>
                  <a:t>A</a:t>
                </a:r>
              </a:p>
            </p:txBody>
          </p:sp>
        </p:grpSp>
        <p:sp>
          <p:nvSpPr>
            <p:cNvPr id="15391" name="Text Box 4"/>
            <p:cNvSpPr txBox="1">
              <a:spLocks noChangeArrowheads="1"/>
            </p:cNvSpPr>
            <p:nvPr/>
          </p:nvSpPr>
          <p:spPr bwMode="auto">
            <a:xfrm>
              <a:off x="467" y="502"/>
              <a:ext cx="305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15392" name="Text Box 4"/>
            <p:cNvSpPr txBox="1">
              <a:spLocks noChangeArrowheads="1"/>
            </p:cNvSpPr>
            <p:nvPr/>
          </p:nvSpPr>
          <p:spPr bwMode="auto">
            <a:xfrm>
              <a:off x="1271" y="1001"/>
              <a:ext cx="215" cy="26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latin typeface="Times New Roman" pitchFamily="18" charset="0"/>
                </a:rPr>
                <a:t>R</a:t>
              </a:r>
              <a:endParaRPr lang="en-US" sz="2800" b="1" i="1"/>
            </a:p>
          </p:txBody>
        </p:sp>
        <p:sp>
          <p:nvSpPr>
            <p:cNvPr id="15393" name="Text Box 116"/>
            <p:cNvSpPr txBox="1">
              <a:spLocks noChangeArrowheads="1"/>
            </p:cNvSpPr>
            <p:nvPr/>
          </p:nvSpPr>
          <p:spPr bwMode="auto">
            <a:xfrm>
              <a:off x="1216" y="178"/>
              <a:ext cx="200" cy="26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</a:rPr>
                <a:t>S</a:t>
              </a:r>
              <a:endParaRPr lang="en-US" sz="2800" b="1" baseline="-25000">
                <a:latin typeface="Times New Roman" pitchFamily="18" charset="0"/>
              </a:endParaRPr>
            </a:p>
          </p:txBody>
        </p:sp>
        <p:sp>
          <p:nvSpPr>
            <p:cNvPr id="15394" name="AutoShape 34"/>
            <p:cNvSpPr>
              <a:spLocks noChangeArrowheads="1"/>
            </p:cNvSpPr>
            <p:nvPr/>
          </p:nvSpPr>
          <p:spPr bwMode="auto">
            <a:xfrm>
              <a:off x="445" y="766"/>
              <a:ext cx="276" cy="277"/>
            </a:xfrm>
            <a:prstGeom prst="flowChartSummingJunction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619250" y="1808163"/>
            <a:ext cx="5689600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31800" y="1268413"/>
            <a:ext cx="8280400" cy="2655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itchFamily="18" charset="0"/>
              </a:rPr>
              <a:t>　　</a:t>
            </a:r>
            <a:r>
              <a:rPr lang="en-US" altLang="zh-CN" sz="2800" b="1" dirty="0" smtClean="0">
                <a:latin typeface="Times New Roman" pitchFamily="18" charset="0"/>
              </a:rPr>
              <a:t>3</a:t>
            </a:r>
            <a:r>
              <a:rPr lang="zh-CN" altLang="en-US" sz="2800" b="1" dirty="0" smtClean="0">
                <a:latin typeface="Times New Roman" pitchFamily="18" charset="0"/>
              </a:rPr>
              <a:t>．</a:t>
            </a:r>
            <a:r>
              <a:rPr lang="zh-CN" altLang="en-US" sz="2800" b="1" dirty="0">
                <a:latin typeface="Times New Roman" pitchFamily="18" charset="0"/>
              </a:rPr>
              <a:t>小东同学做</a:t>
            </a:r>
            <a:r>
              <a:rPr lang="zh-CN" altLang="en-US" sz="2800" b="1" dirty="0">
                <a:latin typeface="宋体"/>
              </a:rPr>
              <a:t>“</a:t>
            </a:r>
            <a:r>
              <a:rPr lang="zh-CN" altLang="en-US" sz="2800" b="1" dirty="0">
                <a:latin typeface="Times New Roman" pitchFamily="18" charset="0"/>
              </a:rPr>
              <a:t>测量小灯泡电阻</a:t>
            </a:r>
            <a:r>
              <a:rPr lang="zh-CN" altLang="en-US" sz="2800" b="1" dirty="0">
                <a:latin typeface="宋体"/>
              </a:rPr>
              <a:t>”</a:t>
            </a:r>
            <a:r>
              <a:rPr lang="zh-CN" altLang="en-US" sz="2800" b="1" dirty="0">
                <a:latin typeface="Times New Roman" pitchFamily="18" charset="0"/>
              </a:rPr>
              <a:t>的实验： （</a:t>
            </a:r>
            <a:r>
              <a:rPr lang="en-US" sz="2800" b="1" dirty="0">
                <a:latin typeface="Times New Roman" pitchFamily="18" charset="0"/>
              </a:rPr>
              <a:t>1</a:t>
            </a:r>
            <a:r>
              <a:rPr lang="zh-CN" altLang="en-US" sz="2800" b="1" dirty="0">
                <a:latin typeface="Times New Roman" pitchFamily="18" charset="0"/>
              </a:rPr>
              <a:t>）请完成如图实验电路的连接；（</a:t>
            </a:r>
            <a:r>
              <a:rPr lang="en-US" sz="2800" b="1" dirty="0">
                <a:latin typeface="Times New Roman" pitchFamily="18" charset="0"/>
              </a:rPr>
              <a:t>2</a:t>
            </a:r>
            <a:r>
              <a:rPr lang="zh-CN" altLang="en-US" sz="2800" b="1" dirty="0">
                <a:latin typeface="Times New Roman" pitchFamily="18" charset="0"/>
              </a:rPr>
              <a:t>）小东正确连接电路后闭合开关，调节滑动变阻器使电压表的示数为图（甲）所示，此时电流表的示数如图</a:t>
            </a:r>
            <a:br>
              <a:rPr lang="zh-CN" altLang="en-US" sz="2800" b="1" dirty="0">
                <a:latin typeface="Times New Roman" pitchFamily="18" charset="0"/>
              </a:rPr>
            </a:br>
            <a:r>
              <a:rPr lang="zh-CN" altLang="en-US" sz="2800" b="1" dirty="0">
                <a:latin typeface="Times New Roman" pitchFamily="18" charset="0"/>
              </a:rPr>
              <a:t>（乙）所示，小灯泡的电阻是</a:t>
            </a:r>
            <a:r>
              <a:rPr lang="zh-CN" altLang="en-US" sz="2800" b="1" u="sng" dirty="0">
                <a:latin typeface="Times New Roman" pitchFamily="18" charset="0"/>
              </a:rPr>
              <a:t>          </a:t>
            </a:r>
            <a:r>
              <a:rPr lang="en-US" sz="2800" b="1" dirty="0">
                <a:latin typeface="Times New Roman" pitchFamily="18" charset="0"/>
              </a:rPr>
              <a:t>Ω</a:t>
            </a:r>
            <a:r>
              <a:rPr lang="zh-CN" altLang="en-US" sz="2800" b="1" dirty="0">
                <a:latin typeface="Times New Roman" pitchFamily="18" charset="0"/>
              </a:rPr>
              <a:t>。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435600" y="3378200"/>
            <a:ext cx="576263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  <a:latin typeface="Times New Roman" pitchFamily="18" charset="0"/>
              </a:rPr>
              <a:t>5</a:t>
            </a:r>
            <a:r>
              <a:rPr lang="en-US" sz="2800">
                <a:solidFill>
                  <a:srgbClr val="CC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 l="2678" t="17102" r="7126"/>
          <a:stretch>
            <a:fillRect/>
          </a:stretch>
        </p:blipFill>
        <p:spPr bwMode="auto">
          <a:xfrm>
            <a:off x="5148263" y="4076700"/>
            <a:ext cx="3636962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/>
          <p:nvPr/>
        </p:nvGrpSpPr>
        <p:grpSpPr bwMode="auto">
          <a:xfrm>
            <a:off x="647700" y="3798888"/>
            <a:ext cx="4284663" cy="2943225"/>
            <a:chOff x="0" y="0"/>
            <a:chExt cx="2699" cy="1854"/>
          </a:xfrm>
        </p:grpSpPr>
        <p:pic>
          <p:nvPicPr>
            <p:cNvPr id="16391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" y="976"/>
              <a:ext cx="599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8" y="273"/>
              <a:ext cx="594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6" descr="H:\2\人教教参资源\九\图\电流表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6" y="91"/>
              <a:ext cx="517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7" descr="H:\2\人教教参资源\九\图\电压表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85" y="1180"/>
              <a:ext cx="602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11" descr="无标题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56" y="182"/>
              <a:ext cx="976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47" y="1202"/>
              <a:ext cx="725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7" name="未知"/>
            <p:cNvSpPr/>
            <p:nvPr/>
          </p:nvSpPr>
          <p:spPr bwMode="auto">
            <a:xfrm>
              <a:off x="840" y="567"/>
              <a:ext cx="214" cy="1076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71" y="309"/>
                </a:cxn>
                <a:cxn ang="0">
                  <a:pos x="59" y="571"/>
                </a:cxn>
                <a:cxn ang="0">
                  <a:pos x="6" y="818"/>
                </a:cxn>
                <a:cxn ang="0">
                  <a:pos x="96" y="1035"/>
                </a:cxn>
                <a:cxn ang="0">
                  <a:pos x="214" y="1066"/>
                </a:cxn>
              </a:cxnLst>
              <a:rect l="0" t="0" r="r" b="b"/>
              <a:pathLst>
                <a:path w="214" h="1076">
                  <a:moveTo>
                    <a:pt x="191" y="0"/>
                  </a:moveTo>
                  <a:cubicBezTo>
                    <a:pt x="188" y="51"/>
                    <a:pt x="193" y="214"/>
                    <a:pt x="171" y="309"/>
                  </a:cubicBezTo>
                  <a:cubicBezTo>
                    <a:pt x="149" y="404"/>
                    <a:pt x="86" y="486"/>
                    <a:pt x="59" y="571"/>
                  </a:cubicBezTo>
                  <a:cubicBezTo>
                    <a:pt x="32" y="656"/>
                    <a:pt x="0" y="741"/>
                    <a:pt x="6" y="818"/>
                  </a:cubicBezTo>
                  <a:cubicBezTo>
                    <a:pt x="12" y="895"/>
                    <a:pt x="61" y="994"/>
                    <a:pt x="96" y="1035"/>
                  </a:cubicBezTo>
                  <a:cubicBezTo>
                    <a:pt x="131" y="1076"/>
                    <a:pt x="190" y="1060"/>
                    <a:pt x="214" y="1066"/>
                  </a:cubicBezTo>
                </a:path>
              </a:pathLst>
            </a:custGeom>
            <a:noFill/>
            <a:ln w="28575" cmpd="sng">
              <a:solidFill>
                <a:srgbClr val="0033CC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8" name="未知"/>
            <p:cNvSpPr/>
            <p:nvPr/>
          </p:nvSpPr>
          <p:spPr bwMode="auto">
            <a:xfrm>
              <a:off x="1180" y="545"/>
              <a:ext cx="420" cy="1195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359" y="172"/>
                </a:cxn>
                <a:cxn ang="0">
                  <a:pos x="419" y="568"/>
                </a:cxn>
                <a:cxn ang="0">
                  <a:pos x="351" y="1027"/>
                </a:cxn>
                <a:cxn ang="0">
                  <a:pos x="112" y="1184"/>
                </a:cxn>
                <a:cxn ang="0">
                  <a:pos x="0" y="1094"/>
                </a:cxn>
              </a:cxnLst>
              <a:rect l="0" t="0" r="r" b="b"/>
              <a:pathLst>
                <a:path w="420" h="1195">
                  <a:moveTo>
                    <a:pt x="202" y="0"/>
                  </a:moveTo>
                  <a:cubicBezTo>
                    <a:pt x="228" y="30"/>
                    <a:pt x="323" y="77"/>
                    <a:pt x="359" y="172"/>
                  </a:cubicBezTo>
                  <a:cubicBezTo>
                    <a:pt x="395" y="267"/>
                    <a:pt x="420" y="426"/>
                    <a:pt x="419" y="568"/>
                  </a:cubicBezTo>
                  <a:cubicBezTo>
                    <a:pt x="418" y="710"/>
                    <a:pt x="402" y="924"/>
                    <a:pt x="351" y="1027"/>
                  </a:cubicBezTo>
                  <a:cubicBezTo>
                    <a:pt x="300" y="1130"/>
                    <a:pt x="170" y="1173"/>
                    <a:pt x="112" y="1184"/>
                  </a:cubicBezTo>
                  <a:cubicBezTo>
                    <a:pt x="54" y="1195"/>
                    <a:pt x="23" y="1113"/>
                    <a:pt x="0" y="1094"/>
                  </a:cubicBezTo>
                </a:path>
              </a:pathLst>
            </a:custGeom>
            <a:noFill/>
            <a:ln w="28575" cmpd="sng">
              <a:solidFill>
                <a:srgbClr val="0033CC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9" name="未知"/>
            <p:cNvSpPr/>
            <p:nvPr/>
          </p:nvSpPr>
          <p:spPr bwMode="auto">
            <a:xfrm>
              <a:off x="2427" y="295"/>
              <a:ext cx="175" cy="1077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68" y="336"/>
                </a:cxn>
                <a:cxn ang="0">
                  <a:pos x="164" y="621"/>
                </a:cxn>
                <a:cxn ang="0">
                  <a:pos x="104" y="935"/>
                </a:cxn>
                <a:cxn ang="0">
                  <a:pos x="0" y="1077"/>
                </a:cxn>
              </a:cxnLst>
              <a:rect l="0" t="0" r="r" b="b"/>
              <a:pathLst>
                <a:path w="175" h="1077">
                  <a:moveTo>
                    <a:pt x="127" y="0"/>
                  </a:moveTo>
                  <a:cubicBezTo>
                    <a:pt x="134" y="55"/>
                    <a:pt x="162" y="233"/>
                    <a:pt x="168" y="336"/>
                  </a:cubicBezTo>
                  <a:cubicBezTo>
                    <a:pt x="174" y="439"/>
                    <a:pt x="175" y="521"/>
                    <a:pt x="164" y="621"/>
                  </a:cubicBezTo>
                  <a:cubicBezTo>
                    <a:pt x="153" y="721"/>
                    <a:pt x="131" y="859"/>
                    <a:pt x="104" y="935"/>
                  </a:cubicBezTo>
                  <a:cubicBezTo>
                    <a:pt x="77" y="1011"/>
                    <a:pt x="22" y="1047"/>
                    <a:pt x="0" y="1077"/>
                  </a:cubicBezTo>
                </a:path>
              </a:pathLst>
            </a:custGeom>
            <a:noFill/>
            <a:ln w="28575" cmpd="sng">
              <a:solidFill>
                <a:srgbClr val="0033CC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0" name="未知"/>
            <p:cNvSpPr/>
            <p:nvPr/>
          </p:nvSpPr>
          <p:spPr bwMode="auto">
            <a:xfrm>
              <a:off x="590" y="1248"/>
              <a:ext cx="1209" cy="606"/>
            </a:xfrm>
            <a:custGeom>
              <a:avLst/>
              <a:gdLst/>
              <a:ahLst/>
              <a:cxnLst>
                <a:cxn ang="0">
                  <a:pos x="1209" y="88"/>
                </a:cxn>
                <a:cxn ang="0">
                  <a:pos x="1108" y="179"/>
                </a:cxn>
                <a:cxn ang="0">
                  <a:pos x="898" y="501"/>
                </a:cxn>
                <a:cxn ang="0">
                  <a:pos x="262" y="501"/>
                </a:cxn>
                <a:cxn ang="0">
                  <a:pos x="0" y="0"/>
                </a:cxn>
              </a:cxnLst>
              <a:rect l="0" t="0" r="r" b="b"/>
              <a:pathLst>
                <a:path w="1209" h="584">
                  <a:moveTo>
                    <a:pt x="1209" y="88"/>
                  </a:moveTo>
                  <a:cubicBezTo>
                    <a:pt x="1192" y="103"/>
                    <a:pt x="1160" y="110"/>
                    <a:pt x="1108" y="179"/>
                  </a:cubicBezTo>
                  <a:cubicBezTo>
                    <a:pt x="1056" y="248"/>
                    <a:pt x="1039" y="447"/>
                    <a:pt x="898" y="501"/>
                  </a:cubicBezTo>
                  <a:cubicBezTo>
                    <a:pt x="757" y="555"/>
                    <a:pt x="412" y="584"/>
                    <a:pt x="262" y="501"/>
                  </a:cubicBezTo>
                  <a:cubicBezTo>
                    <a:pt x="112" y="418"/>
                    <a:pt x="55" y="104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0033CC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1" name="未知"/>
            <p:cNvSpPr/>
            <p:nvPr/>
          </p:nvSpPr>
          <p:spPr bwMode="auto">
            <a:xfrm>
              <a:off x="363" y="545"/>
              <a:ext cx="661" cy="224"/>
            </a:xfrm>
            <a:custGeom>
              <a:avLst/>
              <a:gdLst/>
              <a:ahLst/>
              <a:cxnLst>
                <a:cxn ang="0">
                  <a:pos x="661" y="23"/>
                </a:cxn>
                <a:cxn ang="0">
                  <a:pos x="564" y="120"/>
                </a:cxn>
                <a:cxn ang="0">
                  <a:pos x="354" y="217"/>
                </a:cxn>
                <a:cxn ang="0">
                  <a:pos x="55" y="165"/>
                </a:cxn>
                <a:cxn ang="0">
                  <a:pos x="25" y="0"/>
                </a:cxn>
              </a:cxnLst>
              <a:rect l="0" t="0" r="r" b="b"/>
              <a:pathLst>
                <a:path w="661" h="224">
                  <a:moveTo>
                    <a:pt x="661" y="23"/>
                  </a:moveTo>
                  <a:cubicBezTo>
                    <a:pt x="645" y="39"/>
                    <a:pt x="615" y="88"/>
                    <a:pt x="564" y="120"/>
                  </a:cubicBezTo>
                  <a:cubicBezTo>
                    <a:pt x="513" y="152"/>
                    <a:pt x="439" y="210"/>
                    <a:pt x="354" y="217"/>
                  </a:cubicBezTo>
                  <a:cubicBezTo>
                    <a:pt x="269" y="224"/>
                    <a:pt x="110" y="201"/>
                    <a:pt x="55" y="165"/>
                  </a:cubicBezTo>
                  <a:cubicBezTo>
                    <a:pt x="0" y="129"/>
                    <a:pt x="31" y="34"/>
                    <a:pt x="25" y="0"/>
                  </a:cubicBezTo>
                </a:path>
              </a:pathLst>
            </a:custGeom>
            <a:noFill/>
            <a:ln w="28575" cmpd="sng">
              <a:solidFill>
                <a:srgbClr val="0033CC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2" name="未知"/>
            <p:cNvSpPr/>
            <p:nvPr/>
          </p:nvSpPr>
          <p:spPr bwMode="auto">
            <a:xfrm>
              <a:off x="0" y="567"/>
              <a:ext cx="292" cy="676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114" y="111"/>
                </a:cxn>
                <a:cxn ang="0">
                  <a:pos x="38" y="319"/>
                </a:cxn>
                <a:cxn ang="0">
                  <a:pos x="12" y="526"/>
                </a:cxn>
                <a:cxn ang="0">
                  <a:pos x="114" y="637"/>
                </a:cxn>
                <a:cxn ang="0">
                  <a:pos x="256" y="676"/>
                </a:cxn>
              </a:cxnLst>
              <a:rect l="0" t="0" r="r" b="b"/>
              <a:pathLst>
                <a:path w="292" h="676">
                  <a:moveTo>
                    <a:pt x="292" y="0"/>
                  </a:moveTo>
                  <a:cubicBezTo>
                    <a:pt x="224" y="29"/>
                    <a:pt x="157" y="58"/>
                    <a:pt x="114" y="111"/>
                  </a:cubicBezTo>
                  <a:cubicBezTo>
                    <a:pt x="72" y="164"/>
                    <a:pt x="55" y="250"/>
                    <a:pt x="38" y="319"/>
                  </a:cubicBezTo>
                  <a:cubicBezTo>
                    <a:pt x="21" y="388"/>
                    <a:pt x="0" y="473"/>
                    <a:pt x="12" y="526"/>
                  </a:cubicBezTo>
                  <a:cubicBezTo>
                    <a:pt x="25" y="579"/>
                    <a:pt x="73" y="612"/>
                    <a:pt x="114" y="637"/>
                  </a:cubicBezTo>
                  <a:cubicBezTo>
                    <a:pt x="155" y="662"/>
                    <a:pt x="227" y="668"/>
                    <a:pt x="256" y="676"/>
                  </a:cubicBezTo>
                </a:path>
              </a:pathLst>
            </a:custGeom>
            <a:noFill/>
            <a:ln w="28575" cmpd="sng">
              <a:solidFill>
                <a:srgbClr val="0033CC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3" name="Text Box 19"/>
            <p:cNvSpPr txBox="1">
              <a:spLocks noChangeArrowheads="1"/>
            </p:cNvSpPr>
            <p:nvPr/>
          </p:nvSpPr>
          <p:spPr bwMode="auto">
            <a:xfrm>
              <a:off x="1792" y="409"/>
              <a:ext cx="204" cy="2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6404" name="Text Box 20"/>
            <p:cNvSpPr txBox="1">
              <a:spLocks noChangeArrowheads="1"/>
            </p:cNvSpPr>
            <p:nvPr/>
          </p:nvSpPr>
          <p:spPr bwMode="auto">
            <a:xfrm>
              <a:off x="2314" y="454"/>
              <a:ext cx="204" cy="2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6405" name="Text Box 21"/>
            <p:cNvSpPr txBox="1">
              <a:spLocks noChangeArrowheads="1"/>
            </p:cNvSpPr>
            <p:nvPr/>
          </p:nvSpPr>
          <p:spPr bwMode="auto">
            <a:xfrm>
              <a:off x="1656" y="0"/>
              <a:ext cx="204" cy="2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6406" name="Text Box 22"/>
            <p:cNvSpPr txBox="1">
              <a:spLocks noChangeArrowheads="1"/>
            </p:cNvSpPr>
            <p:nvPr/>
          </p:nvSpPr>
          <p:spPr bwMode="auto">
            <a:xfrm>
              <a:off x="2495" y="23"/>
              <a:ext cx="204" cy="2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latin typeface="Times New Roman" pitchFamily="18" charset="0"/>
                </a:rPr>
                <a:t>d</a:t>
              </a:r>
            </a:p>
          </p:txBody>
        </p:sp>
      </p:grpSp>
      <p:pic>
        <p:nvPicPr>
          <p:cNvPr id="16407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1" name="自由曲线 285"/>
          <p:cNvSpPr/>
          <p:nvPr/>
        </p:nvSpPr>
        <p:spPr bwMode="auto">
          <a:xfrm>
            <a:off x="2871788" y="4502150"/>
            <a:ext cx="747712" cy="184150"/>
          </a:xfrm>
          <a:custGeom>
            <a:avLst/>
            <a:gdLst/>
            <a:ahLst/>
            <a:cxnLst>
              <a:cxn ang="0">
                <a:pos x="21600" y="523"/>
              </a:cxn>
              <a:cxn ang="0">
                <a:pos x="19471" y="523"/>
              </a:cxn>
              <a:cxn ang="0">
                <a:pos x="17342" y="2989"/>
              </a:cxn>
              <a:cxn ang="0">
                <a:pos x="15213" y="5530"/>
              </a:cxn>
              <a:cxn ang="0">
                <a:pos x="13084" y="7997"/>
              </a:cxn>
              <a:cxn ang="0">
                <a:pos x="10955" y="10463"/>
              </a:cxn>
              <a:cxn ang="0">
                <a:pos x="8827" y="14200"/>
              </a:cxn>
              <a:cxn ang="0">
                <a:pos x="6386" y="16667"/>
              </a:cxn>
              <a:cxn ang="0">
                <a:pos x="4257" y="17862"/>
              </a:cxn>
              <a:cxn ang="0">
                <a:pos x="2128" y="20329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523"/>
                </a:moveTo>
                <a:cubicBezTo>
                  <a:pt x="21214" y="448"/>
                  <a:pt x="20315" y="0"/>
                  <a:pt x="19471" y="523"/>
                </a:cubicBezTo>
                <a:cubicBezTo>
                  <a:pt x="18627" y="1046"/>
                  <a:pt x="18186" y="2017"/>
                  <a:pt x="17342" y="2989"/>
                </a:cubicBezTo>
                <a:cubicBezTo>
                  <a:pt x="16498" y="3961"/>
                  <a:pt x="16057" y="4559"/>
                  <a:pt x="15213" y="5530"/>
                </a:cubicBezTo>
                <a:cubicBezTo>
                  <a:pt x="14369" y="6502"/>
                  <a:pt x="13928" y="7025"/>
                  <a:pt x="13084" y="7997"/>
                </a:cubicBezTo>
                <a:cubicBezTo>
                  <a:pt x="12240" y="8968"/>
                  <a:pt x="11800" y="9193"/>
                  <a:pt x="10955" y="10463"/>
                </a:cubicBezTo>
                <a:cubicBezTo>
                  <a:pt x="10111" y="11734"/>
                  <a:pt x="9744" y="12930"/>
                  <a:pt x="8827" y="14200"/>
                </a:cubicBezTo>
                <a:cubicBezTo>
                  <a:pt x="7909" y="15471"/>
                  <a:pt x="7303" y="15919"/>
                  <a:pt x="6386" y="16667"/>
                </a:cubicBezTo>
                <a:cubicBezTo>
                  <a:pt x="5468" y="17414"/>
                  <a:pt x="5101" y="17115"/>
                  <a:pt x="4257" y="17862"/>
                </a:cubicBezTo>
                <a:cubicBezTo>
                  <a:pt x="3413" y="18610"/>
                  <a:pt x="2972" y="19582"/>
                  <a:pt x="2128" y="20329"/>
                </a:cubicBezTo>
                <a:cubicBezTo>
                  <a:pt x="1284" y="21076"/>
                  <a:pt x="385" y="21375"/>
                  <a:pt x="0" y="2160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bevel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  <p:bldP spid="164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14282" y="1000108"/>
            <a:ext cx="842968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defRPr/>
            </a:pPr>
            <a:r>
              <a:rPr lang="en-US" altLang="zh-CN" sz="2800" b="1" dirty="0" smtClean="0">
                <a:latin typeface="+mn-ea"/>
                <a:ea typeface="+mn-ea"/>
              </a:rPr>
              <a:t>4.</a:t>
            </a:r>
            <a:r>
              <a:rPr lang="zh-CN" altLang="zh-CN" sz="2800" b="1" dirty="0">
                <a:latin typeface="+mn-ea"/>
                <a:ea typeface="+mn-ea"/>
              </a:rPr>
              <a:t>如图是用伏安法测电阻的电路图</a:t>
            </a:r>
            <a:r>
              <a:rPr lang="en-US" altLang="zh-CN" sz="2800" b="1" dirty="0">
                <a:latin typeface="+mn-ea"/>
                <a:ea typeface="+mn-ea"/>
              </a:rPr>
              <a:t>,</a:t>
            </a:r>
            <a:r>
              <a:rPr lang="zh-CN" altLang="zh-CN" sz="2800" b="1" dirty="0">
                <a:latin typeface="+mn-ea"/>
                <a:ea typeface="+mn-ea"/>
              </a:rPr>
              <a:t>电流表电阻可忽略不计</a:t>
            </a:r>
            <a:r>
              <a:rPr lang="en-US" altLang="zh-CN" sz="2800" b="1" dirty="0">
                <a:latin typeface="+mn-ea"/>
                <a:ea typeface="+mn-ea"/>
              </a:rPr>
              <a:t>,</a:t>
            </a:r>
            <a:r>
              <a:rPr lang="zh-CN" altLang="zh-CN" sz="2800" b="1" dirty="0">
                <a:latin typeface="+mn-ea"/>
                <a:ea typeface="+mn-ea"/>
              </a:rPr>
              <a:t>只考虑电压表本身的电阻</a:t>
            </a:r>
            <a:r>
              <a:rPr lang="en-US" altLang="zh-CN" sz="2800" b="1" dirty="0">
                <a:latin typeface="+mn-ea"/>
                <a:ea typeface="+mn-ea"/>
              </a:rPr>
              <a:t>,</a:t>
            </a:r>
            <a:r>
              <a:rPr lang="zh-CN" altLang="zh-CN" sz="2800" b="1" dirty="0">
                <a:latin typeface="+mn-ea"/>
                <a:ea typeface="+mn-ea"/>
              </a:rPr>
              <a:t>那么</a:t>
            </a:r>
            <a:r>
              <a:rPr lang="en-US" altLang="zh-CN" sz="2800" b="1" dirty="0">
                <a:latin typeface="+mn-ea"/>
                <a:ea typeface="+mn-ea"/>
              </a:rPr>
              <a:t>	(</a:t>
            </a:r>
            <a:r>
              <a:rPr lang="zh-CN" altLang="zh-CN" sz="2800" b="1" dirty="0">
                <a:latin typeface="+mn-ea"/>
                <a:ea typeface="+mn-ea"/>
              </a:rPr>
              <a:t>　　</a:t>
            </a:r>
            <a:r>
              <a:rPr lang="en-US" altLang="zh-CN" sz="2800" b="1" dirty="0">
                <a:latin typeface="+mn-ea"/>
                <a:ea typeface="+mn-ea"/>
              </a:rPr>
              <a:t>)</a:t>
            </a:r>
            <a:endParaRPr lang="zh-CN" altLang="zh-CN" sz="2800" b="1" dirty="0">
              <a:latin typeface="+mn-ea"/>
              <a:ea typeface="+mn-ea"/>
            </a:endParaRPr>
          </a:p>
          <a:p>
            <a:pPr>
              <a:lnSpc>
                <a:spcPts val="3500"/>
              </a:lnSpc>
              <a:defRPr/>
            </a:pPr>
            <a:r>
              <a:rPr lang="en-US" altLang="zh-CN" sz="2800" b="1" dirty="0">
                <a:latin typeface="+mn-ea"/>
                <a:ea typeface="+mn-ea"/>
              </a:rPr>
              <a:t>A.</a:t>
            </a:r>
            <a:r>
              <a:rPr lang="zh-CN" altLang="zh-CN" sz="2800" b="1" dirty="0">
                <a:latin typeface="+mn-ea"/>
                <a:ea typeface="+mn-ea"/>
              </a:rPr>
              <a:t>测量值等于电阻的实际值</a:t>
            </a:r>
          </a:p>
          <a:p>
            <a:pPr>
              <a:lnSpc>
                <a:spcPts val="3500"/>
              </a:lnSpc>
              <a:defRPr/>
            </a:pPr>
            <a:r>
              <a:rPr lang="en-US" altLang="zh-CN" sz="2800" b="1" dirty="0">
                <a:latin typeface="+mn-ea"/>
                <a:ea typeface="+mn-ea"/>
              </a:rPr>
              <a:t>B.</a:t>
            </a:r>
            <a:r>
              <a:rPr lang="zh-CN" altLang="zh-CN" sz="2800" b="1" dirty="0">
                <a:latin typeface="+mn-ea"/>
                <a:ea typeface="+mn-ea"/>
              </a:rPr>
              <a:t>测量值小于电阻的实际值</a:t>
            </a:r>
          </a:p>
          <a:p>
            <a:pPr>
              <a:lnSpc>
                <a:spcPts val="3500"/>
              </a:lnSpc>
              <a:defRPr/>
            </a:pPr>
            <a:r>
              <a:rPr lang="en-US" altLang="zh-CN" sz="2800" b="1" dirty="0">
                <a:latin typeface="+mn-ea"/>
                <a:ea typeface="+mn-ea"/>
              </a:rPr>
              <a:t>C.</a:t>
            </a:r>
            <a:r>
              <a:rPr lang="zh-CN" altLang="zh-CN" sz="2800" b="1" dirty="0">
                <a:latin typeface="+mn-ea"/>
                <a:ea typeface="+mn-ea"/>
              </a:rPr>
              <a:t>测量值大于电阻的实际值</a:t>
            </a:r>
          </a:p>
          <a:p>
            <a:pPr>
              <a:lnSpc>
                <a:spcPts val="3500"/>
              </a:lnSpc>
              <a:defRPr/>
            </a:pPr>
            <a:r>
              <a:rPr lang="en-US" altLang="zh-CN" sz="2800" b="1" dirty="0">
                <a:latin typeface="+mn-ea"/>
                <a:ea typeface="+mn-ea"/>
              </a:rPr>
              <a:t>D.</a:t>
            </a:r>
            <a:r>
              <a:rPr lang="zh-CN" altLang="zh-CN" sz="2800" b="1" dirty="0">
                <a:latin typeface="+mn-ea"/>
                <a:ea typeface="+mn-ea"/>
              </a:rPr>
              <a:t>测量值加电压表的电阻值等于电阻的实际值</a:t>
            </a: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071678"/>
            <a:ext cx="3053646" cy="116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929454" y="1428736"/>
            <a:ext cx="55403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宋体" pitchFamily="2" charset="-122"/>
              </a:rPr>
              <a:t>B</a:t>
            </a:r>
          </a:p>
        </p:txBody>
      </p:sp>
      <p:sp>
        <p:nvSpPr>
          <p:cNvPr id="15" name="矩形 14"/>
          <p:cNvSpPr/>
          <p:nvPr/>
        </p:nvSpPr>
        <p:spPr>
          <a:xfrm>
            <a:off x="285720" y="3811012"/>
            <a:ext cx="8572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解析</a:t>
            </a:r>
            <a:r>
              <a:rPr lang="en-US" sz="3200" b="1" dirty="0" smtClean="0"/>
              <a:t>: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测量电阻时</a:t>
            </a:r>
            <a:r>
              <a:rPr lang="en-US" sz="3200" dirty="0" smtClean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应该测量电阻两端的实际电压和通过电阻的实际电流</a:t>
            </a:r>
            <a:r>
              <a:rPr lang="en-US" sz="3200" dirty="0" smtClean="0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而电流表实际测量的是通过待测电阻和电压表的总电流</a:t>
            </a:r>
            <a:r>
              <a:rPr lang="en-US" sz="3200" dirty="0" smtClean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电流偏大</a:t>
            </a:r>
            <a:r>
              <a:rPr lang="en-US" sz="3200" dirty="0" smtClean="0">
                <a:latin typeface="楷体_GB2312" pitchFamily="49" charset="-122"/>
                <a:ea typeface="楷体_GB2312" pitchFamily="49" charset="-122"/>
              </a:rPr>
              <a:t>;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而电压表与电阻并联</a:t>
            </a:r>
            <a:r>
              <a:rPr lang="en-US" sz="3200" dirty="0" smtClean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测量的电压是准确的</a:t>
            </a:r>
            <a:r>
              <a:rPr lang="en-US" sz="3200" dirty="0" smtClean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因此电阻的测量值小于实际值</a:t>
            </a:r>
            <a:r>
              <a:rPr lang="en-US" sz="3200" dirty="0" smtClean="0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故选</a:t>
            </a:r>
            <a:r>
              <a:rPr lang="en-US" sz="3200" dirty="0" smtClean="0">
                <a:latin typeface="楷体_GB2312" pitchFamily="49" charset="-122"/>
                <a:ea typeface="楷体_GB2312" pitchFamily="49" charset="-122"/>
              </a:rPr>
              <a:t>B.</a:t>
            </a:r>
            <a:endParaRPr lang="zh-CN" altLang="en-US" sz="32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31800" y="1268413"/>
            <a:ext cx="8101013" cy="31686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itchFamily="18" charset="0"/>
              </a:rPr>
              <a:t>　　</a:t>
            </a:r>
            <a:r>
              <a:rPr lang="en-US" sz="2800" b="1">
                <a:latin typeface="Times New Roman" pitchFamily="18" charset="0"/>
              </a:rPr>
              <a:t>2</a:t>
            </a:r>
            <a:r>
              <a:rPr lang="zh-CN" altLang="en-US" sz="2800" b="1">
                <a:latin typeface="Times New Roman" pitchFamily="18" charset="0"/>
              </a:rPr>
              <a:t>．小东同学做测量灯泡电阻实验，连接电路后闭合开关，发现灯不亮，电流表无示数，电压表示数为电源电压。则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itchFamily="18" charset="0"/>
              </a:rPr>
              <a:t>故障原因可能有几种？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itchFamily="18" charset="0"/>
              </a:rPr>
              <a:t>请写出三种灯泡不亮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itchFamily="18" charset="0"/>
              </a:rPr>
              <a:t>的原因。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1800" y="4930775"/>
            <a:ext cx="8208963" cy="16303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CC0000"/>
                </a:solidFill>
                <a:latin typeface="Times New Roman" pitchFamily="18" charset="0"/>
              </a:rPr>
              <a:t>　　（</a:t>
            </a:r>
            <a:r>
              <a:rPr lang="en-US" sz="28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r>
              <a:rPr lang="zh-CN" altLang="en-US" sz="2800" b="1">
                <a:solidFill>
                  <a:srgbClr val="CC0000"/>
                </a:solidFill>
                <a:latin typeface="Times New Roman" pitchFamily="18" charset="0"/>
              </a:rPr>
              <a:t>）电压表串联在电路中了；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CC0000"/>
                </a:solidFill>
                <a:latin typeface="Times New Roman" pitchFamily="18" charset="0"/>
              </a:rPr>
              <a:t>　　（</a:t>
            </a:r>
            <a:r>
              <a:rPr lang="en-US" sz="2800" b="1">
                <a:solidFill>
                  <a:srgbClr val="CC0000"/>
                </a:solidFill>
                <a:latin typeface="Times New Roman" pitchFamily="18" charset="0"/>
              </a:rPr>
              <a:t>2</a:t>
            </a:r>
            <a:r>
              <a:rPr lang="zh-CN" altLang="en-US" sz="2800" b="1">
                <a:solidFill>
                  <a:srgbClr val="CC0000"/>
                </a:solidFill>
                <a:latin typeface="Times New Roman" pitchFamily="18" charset="0"/>
              </a:rPr>
              <a:t>）小灯泡断路；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CC0000"/>
                </a:solidFill>
                <a:latin typeface="Times New Roman" pitchFamily="18" charset="0"/>
              </a:rPr>
              <a:t>　　（</a:t>
            </a:r>
            <a:r>
              <a:rPr lang="en-US" sz="2800" b="1">
                <a:solidFill>
                  <a:srgbClr val="CC0000"/>
                </a:solidFill>
                <a:latin typeface="Times New Roman" pitchFamily="18" charset="0"/>
              </a:rPr>
              <a:t>3</a:t>
            </a:r>
            <a:r>
              <a:rPr lang="zh-CN" altLang="en-US" sz="2800" b="1">
                <a:solidFill>
                  <a:srgbClr val="CC0000"/>
                </a:solidFill>
                <a:latin typeface="Times New Roman" pitchFamily="18" charset="0"/>
              </a:rPr>
              <a:t>）连接小灯泡两端的导线或接线柱断路。</a:t>
            </a:r>
          </a:p>
        </p:txBody>
      </p:sp>
      <p:pic>
        <p:nvPicPr>
          <p:cNvPr id="17412" name="Picture 5" descr="H:\2\人教教参资源\九\图\小灯泡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4076700"/>
            <a:ext cx="9842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4535488" y="2384425"/>
            <a:ext cx="3924300" cy="2374900"/>
            <a:chOff x="0" y="0"/>
            <a:chExt cx="2472" cy="1496"/>
          </a:xfrm>
        </p:grpSpPr>
        <p:pic>
          <p:nvPicPr>
            <p:cNvPr id="17414" name="Picture 6" descr="无标题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7" y="449"/>
              <a:ext cx="78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7" y="55"/>
              <a:ext cx="487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6" descr="H:\2\人教教参资源\九\图\电流表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574"/>
              <a:ext cx="453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7" descr="H:\2\人教教参资源\九\图\电压表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60" y="969"/>
              <a:ext cx="546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Picture 14" descr="H:\2\人教教参资源\九\图\蓄电池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4" y="0"/>
              <a:ext cx="665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9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2"/>
          <p:cNvGrpSpPr/>
          <p:nvPr/>
        </p:nvGrpSpPr>
        <p:grpSpPr bwMode="auto">
          <a:xfrm>
            <a:off x="431800" y="347663"/>
            <a:ext cx="2789238" cy="920750"/>
            <a:chOff x="0" y="0"/>
            <a:chExt cx="2231" cy="580"/>
          </a:xfrm>
        </p:grpSpPr>
        <p:pic>
          <p:nvPicPr>
            <p:cNvPr id="17421" name="圆角矩形 1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2" name="Text Box 14"/>
            <p:cNvSpPr txBox="1"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itchFamily="2" charset="-122"/>
                </a:rPr>
                <a:t>练一练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835150" y="3933825"/>
          <a:ext cx="5330467" cy="1872207"/>
        </p:xfrm>
        <a:graphic>
          <a:graphicData uri="http://schemas.openxmlformats.org/drawingml/2006/table">
            <a:tbl>
              <a:tblPr/>
              <a:tblGrid>
                <a:gridCol w="1567786"/>
                <a:gridCol w="1254227"/>
                <a:gridCol w="1254227"/>
                <a:gridCol w="1254227"/>
              </a:tblGrid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电压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/V</a:t>
                      </a:r>
                      <a:endParaRPr lang="zh-CN" sz="2400" b="1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2.9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2.1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1.7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电流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/A</a:t>
                      </a:r>
                      <a:endParaRPr lang="zh-CN" sz="2400" b="1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0.16</a:t>
                      </a:r>
                      <a:endParaRPr lang="zh-CN" sz="2400" b="1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0.24</a:t>
                      </a:r>
                      <a:endParaRPr lang="zh-CN" sz="2400" b="1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0.28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电阻</a:t>
                      </a:r>
                      <a:r>
                        <a:rPr lang="en-US" sz="2400" b="1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/Ω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18.13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8.75</a:t>
                      </a:r>
                      <a:endParaRPr lang="zh-CN" sz="2400" b="1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6.07</a:t>
                      </a:r>
                      <a:endParaRPr lang="zh-CN" sz="2400" b="1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468313" y="630238"/>
            <a:ext cx="8280400" cy="3511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indent="228600" eaLnBrk="0" hangingPunct="0">
              <a:lnSpc>
                <a:spcPts val="35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     4.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同学们在做用伏安法测电阻的实验中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看到每张实验桌上都有以下器材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:</a:t>
            </a:r>
            <a:endParaRPr lang="en-US" altLang="zh-CN" sz="2400" b="1" dirty="0">
              <a:latin typeface="+mn-ea"/>
              <a:ea typeface="+mn-ea"/>
            </a:endParaRPr>
          </a:p>
          <a:p>
            <a:pPr indent="228600" eaLnBrk="0" hangingPunct="0">
              <a:lnSpc>
                <a:spcPts val="35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实验器材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电源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电压恒为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4.5 V)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、电流表、电压表各一只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,</a:t>
            </a:r>
          </a:p>
          <a:p>
            <a:pPr indent="228600" eaLnBrk="0" hangingPunct="0">
              <a:lnSpc>
                <a:spcPts val="35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开关一个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标有“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? Ω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　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2 A”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的定值电阻一只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两只滑动变</a:t>
            </a:r>
            <a:endParaRPr lang="en-US" altLang="zh-CN" sz="2400" b="1" dirty="0">
              <a:solidFill>
                <a:srgbClr val="000000"/>
              </a:solidFill>
              <a:latin typeface="+mn-ea"/>
              <a:ea typeface="+mn-ea"/>
              <a:cs typeface="Times New Roman" pitchFamily="18" charset="0"/>
            </a:endParaRPr>
          </a:p>
          <a:p>
            <a:pPr indent="228600" eaLnBrk="0" hangingPunct="0">
              <a:lnSpc>
                <a:spcPts val="35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阻器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(“10 Ω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　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2 A”,“50 Ω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　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1 A”),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导线若干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.</a:t>
            </a:r>
            <a:endParaRPr lang="en-US" altLang="zh-CN" sz="2400" b="1" dirty="0">
              <a:latin typeface="+mn-ea"/>
              <a:ea typeface="+mn-ea"/>
            </a:endParaRPr>
          </a:p>
          <a:p>
            <a:pPr indent="228600" eaLnBrk="0" hangingPunct="0">
              <a:lnSpc>
                <a:spcPts val="35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小丽连接好电路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闭合开关后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通过调节滑动变阻器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测</a:t>
            </a:r>
            <a:endParaRPr lang="en-US" altLang="zh-CN" sz="2400" b="1" dirty="0">
              <a:solidFill>
                <a:srgbClr val="000000"/>
              </a:solidFill>
              <a:latin typeface="+mn-ea"/>
              <a:ea typeface="+mn-ea"/>
              <a:cs typeface="Times New Roman" pitchFamily="18" charset="0"/>
            </a:endParaRPr>
          </a:p>
          <a:p>
            <a:pPr indent="228600" eaLnBrk="0" hangingPunct="0">
              <a:lnSpc>
                <a:spcPts val="35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得几组数据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并算出定值电阻的阻值如下表所示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:</a:t>
            </a:r>
            <a:endParaRPr lang="en-US" altLang="zh-CN" sz="2400" b="1" dirty="0">
              <a:latin typeface="+mn-ea"/>
              <a:ea typeface="+mn-ea"/>
            </a:endParaRPr>
          </a:p>
          <a:p>
            <a:pPr indent="228600" eaLnBrk="0" hangingPunct="0">
              <a:defRPr/>
            </a:pPr>
            <a:endParaRPr lang="en-US" altLang="zh-CN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8662" y="142852"/>
            <a:ext cx="8001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zh-CN" dirty="0">
                <a:latin typeface="Arial" pitchFamily="34" charset="0"/>
              </a:rPr>
              <a:t>　</a:t>
            </a:r>
            <a:r>
              <a:rPr lang="zh-CN" altLang="zh-CN" sz="2400" b="1" dirty="0">
                <a:latin typeface="+mn-ea"/>
                <a:ea typeface="+mn-ea"/>
              </a:rPr>
              <a:t>小华认为同一个电阻的电阻值不可能相差这么大</a:t>
            </a:r>
            <a:r>
              <a:rPr lang="en-US" altLang="zh-CN" sz="2400" b="1" dirty="0">
                <a:latin typeface="+mn-ea"/>
                <a:ea typeface="+mn-ea"/>
              </a:rPr>
              <a:t>,</a:t>
            </a:r>
            <a:r>
              <a:rPr lang="zh-CN" altLang="zh-CN" sz="2400" b="1" dirty="0">
                <a:latin typeface="+mn-ea"/>
                <a:ea typeface="+mn-ea"/>
              </a:rPr>
              <a:t>请你帮他们分析一下</a:t>
            </a:r>
            <a:r>
              <a:rPr lang="en-US" altLang="zh-CN" sz="2400" b="1" dirty="0">
                <a:latin typeface="+mn-ea"/>
                <a:ea typeface="+mn-ea"/>
              </a:rPr>
              <a:t>,</a:t>
            </a:r>
            <a:r>
              <a:rPr lang="zh-CN" altLang="zh-CN" sz="2400" b="1" dirty="0">
                <a:latin typeface="+mn-ea"/>
                <a:ea typeface="+mn-ea"/>
              </a:rPr>
              <a:t>其错误的可能原因是什么</a:t>
            </a:r>
            <a:r>
              <a:rPr lang="en-US" altLang="zh-CN" sz="2400" b="1" dirty="0">
                <a:latin typeface="+mn-ea"/>
                <a:ea typeface="+mn-ea"/>
              </a:rPr>
              <a:t>?</a:t>
            </a:r>
            <a:r>
              <a:rPr lang="zh-CN" altLang="zh-CN" sz="2400" b="1" u="sng" dirty="0">
                <a:latin typeface="+mn-ea"/>
                <a:ea typeface="+mn-ea"/>
              </a:rPr>
              <a:t>　　　　</a:t>
            </a:r>
            <a:endParaRPr lang="en-US" altLang="zh-CN" sz="2400" b="1" u="sng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latin typeface="+mn-ea"/>
                <a:ea typeface="+mn-ea"/>
              </a:rPr>
              <a:t> </a:t>
            </a:r>
            <a:r>
              <a:rPr lang="en-US" altLang="zh-CN" sz="2400" b="1" u="sng" dirty="0">
                <a:latin typeface="+mn-ea"/>
                <a:ea typeface="+mn-ea"/>
              </a:rPr>
              <a:t>                                       </a:t>
            </a:r>
            <a:r>
              <a:rPr lang="en-US" altLang="zh-CN" sz="2400" b="1" dirty="0">
                <a:latin typeface="+mn-ea"/>
                <a:ea typeface="+mn-ea"/>
              </a:rPr>
              <a:t>. </a:t>
            </a:r>
            <a:endParaRPr lang="zh-CN" altLang="zh-CN" sz="24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latin typeface="+mn-ea"/>
                <a:ea typeface="+mn-ea"/>
              </a:rPr>
              <a:t>(2)</a:t>
            </a:r>
            <a:r>
              <a:rPr lang="zh-CN" altLang="zh-CN" sz="2400" b="1" dirty="0">
                <a:latin typeface="+mn-ea"/>
                <a:ea typeface="+mn-ea"/>
              </a:rPr>
              <a:t>找出了原因后</a:t>
            </a:r>
            <a:r>
              <a:rPr lang="en-US" altLang="zh-CN" sz="2400" b="1" dirty="0">
                <a:latin typeface="+mn-ea"/>
                <a:ea typeface="+mn-ea"/>
              </a:rPr>
              <a:t>,</a:t>
            </a:r>
            <a:r>
              <a:rPr lang="zh-CN" altLang="zh-CN" sz="2400" b="1" dirty="0">
                <a:latin typeface="+mn-ea"/>
                <a:ea typeface="+mn-ea"/>
              </a:rPr>
              <a:t>小丽准备重新连接电路进行实验</a:t>
            </a:r>
            <a:r>
              <a:rPr lang="en-US" altLang="zh-CN" sz="2400" b="1" dirty="0">
                <a:latin typeface="+mn-ea"/>
                <a:ea typeface="+mn-ea"/>
              </a:rPr>
              <a:t>,</a:t>
            </a:r>
            <a:r>
              <a:rPr lang="zh-CN" altLang="zh-CN" sz="2400" b="1" dirty="0">
                <a:latin typeface="+mn-ea"/>
                <a:ea typeface="+mn-ea"/>
              </a:rPr>
              <a:t>但小华认为不必要重新做实验</a:t>
            </a:r>
            <a:r>
              <a:rPr lang="en-US" altLang="zh-CN" sz="2400" b="1" dirty="0">
                <a:latin typeface="+mn-ea"/>
                <a:ea typeface="+mn-ea"/>
              </a:rPr>
              <a:t>,</a:t>
            </a:r>
            <a:r>
              <a:rPr lang="zh-CN" altLang="zh-CN" sz="2400" b="1" dirty="0">
                <a:latin typeface="+mn-ea"/>
                <a:ea typeface="+mn-ea"/>
              </a:rPr>
              <a:t>请你帮他们划去错误的数据</a:t>
            </a:r>
            <a:r>
              <a:rPr lang="en-US" altLang="zh-CN" sz="2400" b="1" dirty="0">
                <a:latin typeface="+mn-ea"/>
                <a:ea typeface="+mn-ea"/>
              </a:rPr>
              <a:t>,</a:t>
            </a:r>
            <a:r>
              <a:rPr lang="zh-CN" altLang="zh-CN" sz="2400" b="1" dirty="0">
                <a:latin typeface="+mn-ea"/>
                <a:ea typeface="+mn-ea"/>
              </a:rPr>
              <a:t>并将正确的实验数据填入表中</a:t>
            </a:r>
            <a:r>
              <a:rPr lang="en-US" altLang="zh-CN" sz="2400" b="1" dirty="0">
                <a:latin typeface="+mn-ea"/>
                <a:ea typeface="+mn-ea"/>
              </a:rPr>
              <a:t>.</a:t>
            </a:r>
          </a:p>
          <a:p>
            <a:pPr>
              <a:defRPr/>
            </a:pP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 smtClean="0">
                <a:latin typeface="+mn-ea"/>
                <a:ea typeface="+mn-ea"/>
              </a:rPr>
              <a:t>(</a:t>
            </a:r>
            <a:r>
              <a:rPr lang="en-US" altLang="zh-CN" sz="2400" b="1" dirty="0">
                <a:latin typeface="+mn-ea"/>
                <a:ea typeface="+mn-ea"/>
              </a:rPr>
              <a:t>3)</a:t>
            </a:r>
            <a:r>
              <a:rPr lang="zh-CN" altLang="zh-CN" sz="2400" b="1" dirty="0">
                <a:latin typeface="+mn-ea"/>
                <a:ea typeface="+mn-ea"/>
              </a:rPr>
              <a:t>他们在实验中选择的滑动变阻器的规格为</a:t>
            </a:r>
            <a:r>
              <a:rPr lang="zh-CN" altLang="zh-CN" sz="2400" b="1" u="sng" dirty="0">
                <a:latin typeface="+mn-ea"/>
                <a:ea typeface="+mn-ea"/>
              </a:rPr>
              <a:t>　　　</a:t>
            </a:r>
            <a:r>
              <a:rPr lang="en-US" altLang="zh-CN" sz="2400" b="1" u="sng" dirty="0" smtClean="0">
                <a:latin typeface="+mn-ea"/>
                <a:ea typeface="+mn-ea"/>
              </a:rPr>
              <a:t>   </a:t>
            </a:r>
            <a:r>
              <a:rPr lang="en-US" altLang="zh-CN" sz="2400" b="1" dirty="0" smtClean="0">
                <a:latin typeface="+mn-ea"/>
                <a:ea typeface="+mn-ea"/>
              </a:rPr>
              <a:t>.</a:t>
            </a:r>
            <a:r>
              <a:rPr lang="en-US" altLang="zh-CN" sz="2400" b="1" dirty="0">
                <a:latin typeface="+mn-ea"/>
                <a:ea typeface="+mn-ea"/>
              </a:rPr>
              <a:t> </a:t>
            </a:r>
            <a:endParaRPr lang="zh-CN" altLang="zh-CN" sz="2400" b="1" dirty="0"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8728" y="785794"/>
            <a:ext cx="45148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400" b="1" dirty="0">
                <a:solidFill>
                  <a:srgbClr val="FF0000"/>
                </a:solidFill>
                <a:latin typeface="Arial" pitchFamily="34" charset="0"/>
              </a:rPr>
              <a:t>将电压表接到了滑动变阻器两端</a:t>
            </a:r>
            <a:endParaRPr lang="en-US" altLang="zh-CN" sz="2400" b="1" dirty="0">
              <a:solidFill>
                <a:srgbClr val="FF0000"/>
              </a:solidFill>
              <a:latin typeface="+mn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71538" y="2571744"/>
          <a:ext cx="3919303" cy="1380729"/>
        </p:xfrm>
        <a:graphic>
          <a:graphicData uri="http://schemas.openxmlformats.org/drawingml/2006/table">
            <a:tbl>
              <a:tblPr/>
              <a:tblGrid>
                <a:gridCol w="1399753"/>
                <a:gridCol w="839850"/>
                <a:gridCol w="839850"/>
                <a:gridCol w="839850"/>
              </a:tblGrid>
              <a:tr h="460243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FF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电压</a:t>
                      </a:r>
                      <a:r>
                        <a:rPr lang="en-US" sz="2400" kern="100" dirty="0">
                          <a:solidFill>
                            <a:srgbClr val="FF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/V</a:t>
                      </a:r>
                      <a:endParaRPr lang="zh-CN" sz="2400" kern="100" dirty="0">
                        <a:solidFill>
                          <a:srgbClr val="FF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1.6</a:t>
                      </a:r>
                      <a:endParaRPr lang="zh-CN" sz="2400" kern="100" dirty="0">
                        <a:solidFill>
                          <a:srgbClr val="FF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2.4</a:t>
                      </a:r>
                      <a:endParaRPr lang="zh-CN" sz="2400" kern="100">
                        <a:solidFill>
                          <a:srgbClr val="FF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2.8</a:t>
                      </a:r>
                      <a:endParaRPr lang="zh-CN" sz="2400" kern="100">
                        <a:solidFill>
                          <a:srgbClr val="FF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243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FF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电流</a:t>
                      </a:r>
                      <a:r>
                        <a:rPr lang="en-US" sz="2400" kern="100" dirty="0">
                          <a:solidFill>
                            <a:srgbClr val="FF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/A</a:t>
                      </a:r>
                      <a:endParaRPr lang="zh-CN" sz="2400" kern="100" dirty="0">
                        <a:solidFill>
                          <a:srgbClr val="FF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0.16</a:t>
                      </a:r>
                      <a:endParaRPr lang="zh-CN" sz="2400" kern="100" dirty="0">
                        <a:solidFill>
                          <a:srgbClr val="FF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0.24</a:t>
                      </a:r>
                      <a:endParaRPr lang="zh-CN" sz="2400" kern="100" dirty="0">
                        <a:solidFill>
                          <a:srgbClr val="FF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0.28</a:t>
                      </a:r>
                      <a:endParaRPr lang="zh-CN" sz="2400" kern="100" dirty="0">
                        <a:solidFill>
                          <a:srgbClr val="FF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243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FF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电阻</a:t>
                      </a:r>
                      <a:r>
                        <a:rPr lang="en-US" sz="2400" kern="100">
                          <a:solidFill>
                            <a:srgbClr val="FF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/Ω</a:t>
                      </a:r>
                      <a:endParaRPr lang="zh-CN" sz="2400" kern="100">
                        <a:solidFill>
                          <a:srgbClr val="FF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10</a:t>
                      </a:r>
                      <a:endParaRPr lang="zh-CN" sz="2400" kern="100">
                        <a:solidFill>
                          <a:srgbClr val="FF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10</a:t>
                      </a:r>
                      <a:endParaRPr lang="zh-CN" sz="2400" kern="100" dirty="0">
                        <a:solidFill>
                          <a:srgbClr val="FF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10</a:t>
                      </a:r>
                      <a:endParaRPr lang="zh-CN" sz="2400" kern="100" dirty="0">
                        <a:solidFill>
                          <a:srgbClr val="FF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929454" y="4000504"/>
            <a:ext cx="142699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itchFamily="2" charset="-122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itchFamily="2" charset="-122"/>
              </a:rPr>
              <a:t>50</a:t>
            </a:r>
            <a:r>
              <a:rPr lang="el-GR" altLang="zh-CN" sz="2400" b="1" dirty="0">
                <a:solidFill>
                  <a:srgbClr val="FF0000"/>
                </a:solidFill>
                <a:latin typeface="宋体" pitchFamily="2" charset="-122"/>
              </a:rPr>
              <a:t>Ω</a:t>
            </a:r>
            <a:r>
              <a:rPr lang="en-US" altLang="zh-CN" sz="2400" b="1" dirty="0">
                <a:solidFill>
                  <a:srgbClr val="FF0000"/>
                </a:solidFill>
                <a:latin typeface="宋体" pitchFamily="2" charset="-122"/>
              </a:rPr>
              <a:t> 1A</a:t>
            </a:r>
          </a:p>
        </p:txBody>
      </p:sp>
      <p:sp>
        <p:nvSpPr>
          <p:cNvPr id="7" name="矩形 6"/>
          <p:cNvSpPr/>
          <p:nvPr/>
        </p:nvSpPr>
        <p:spPr>
          <a:xfrm>
            <a:off x="428596" y="4643446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解析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(1)</a:t>
            </a:r>
            <a:r>
              <a:rPr lang="zh-CN" altLang="en-US" sz="2400" dirty="0" smtClean="0"/>
              <a:t>分析表中数据可知</a:t>
            </a:r>
            <a:r>
              <a:rPr lang="en-US" sz="2400" dirty="0" smtClean="0"/>
              <a:t>:</a:t>
            </a:r>
            <a:r>
              <a:rPr lang="zh-CN" altLang="en-US" sz="2400" dirty="0" smtClean="0"/>
              <a:t>电阻越大电压越高</a:t>
            </a:r>
            <a:r>
              <a:rPr lang="en-US" sz="2400" dirty="0" smtClean="0"/>
              <a:t>,</a:t>
            </a:r>
            <a:r>
              <a:rPr lang="zh-CN" altLang="en-US" sz="2400" dirty="0" smtClean="0"/>
              <a:t>而且电阻是变化的</a:t>
            </a:r>
            <a:r>
              <a:rPr lang="en-US" sz="2400" dirty="0" smtClean="0"/>
              <a:t>,</a:t>
            </a:r>
            <a:r>
              <a:rPr lang="zh-CN" altLang="en-US" sz="2400" dirty="0" smtClean="0"/>
              <a:t>可判断电压表测的是滑动变阻器两端的电压</a:t>
            </a:r>
            <a:r>
              <a:rPr lang="en-US" sz="2400" dirty="0" smtClean="0"/>
              <a:t>;(2)</a:t>
            </a:r>
            <a:r>
              <a:rPr lang="zh-CN" altLang="en-US" sz="2400" dirty="0" smtClean="0"/>
              <a:t>定值电阻两端的电压等于电源电压减去滑动变阻器两端的电压</a:t>
            </a:r>
            <a:r>
              <a:rPr lang="en-US" sz="2400" dirty="0" smtClean="0"/>
              <a:t>;(3)</a:t>
            </a:r>
            <a:r>
              <a:rPr lang="zh-CN" altLang="en-US" sz="2400" dirty="0" smtClean="0"/>
              <a:t>由第一组数据电阻阻值为</a:t>
            </a:r>
            <a:r>
              <a:rPr lang="en-US" sz="2400" dirty="0" smtClean="0"/>
              <a:t>18.13 Ω,</a:t>
            </a:r>
            <a:r>
              <a:rPr lang="zh-CN" altLang="en-US" sz="2400" dirty="0" smtClean="0"/>
              <a:t>可判断选择的是“</a:t>
            </a:r>
            <a:r>
              <a:rPr lang="en-US" sz="2400" dirty="0" smtClean="0"/>
              <a:t>50 Ω</a:t>
            </a:r>
            <a:r>
              <a:rPr lang="zh-CN" altLang="en-US" sz="2400" dirty="0" smtClean="0"/>
              <a:t>　</a:t>
            </a:r>
            <a:r>
              <a:rPr lang="en-US" sz="2400" dirty="0" smtClean="0"/>
              <a:t>1 A</a:t>
            </a:r>
            <a:r>
              <a:rPr lang="zh-CN" altLang="en-US" sz="2400" dirty="0" smtClean="0"/>
              <a:t>”的滑动变阻器</a:t>
            </a:r>
            <a:r>
              <a:rPr lang="en-US" sz="2400" dirty="0" smtClean="0"/>
              <a:t>.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31800" y="1520825"/>
            <a:ext cx="8316913" cy="1117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itchFamily="18" charset="0"/>
              </a:rPr>
              <a:t>　　</a:t>
            </a:r>
            <a:r>
              <a:rPr lang="en-US" sz="2800" b="1" dirty="0">
                <a:latin typeface="Times New Roman" pitchFamily="18" charset="0"/>
              </a:rPr>
              <a:t>1</a:t>
            </a:r>
            <a:r>
              <a:rPr lang="zh-CN" altLang="en-US" sz="2800" b="1" dirty="0"/>
              <a:t>．电流可以用电流表测量，电压可以用电压表测量。那么，用什么方法测量电阻呢？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31800" y="2852738"/>
            <a:ext cx="8353425" cy="1117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b="1" dirty="0">
                <a:latin typeface="Times New Roman" pitchFamily="18" charset="0"/>
              </a:rPr>
              <a:t>　　</a:t>
            </a:r>
            <a:r>
              <a:rPr lang="en-US" sz="2800" b="1" dirty="0">
                <a:latin typeface="Times New Roman" pitchFamily="18" charset="0"/>
              </a:rPr>
              <a:t>2</a:t>
            </a:r>
            <a:r>
              <a:rPr lang="zh-CN" altLang="en-US" sz="2800" b="1" dirty="0">
                <a:latin typeface="Times New Roman" pitchFamily="18" charset="0"/>
              </a:rPr>
              <a:t>．如何运用欧姆定律找到</a:t>
            </a:r>
            <a:r>
              <a:rPr lang="zh-CN" altLang="en-US" sz="2800" b="1" dirty="0"/>
              <a:t>间接测出导体的电阻</a:t>
            </a:r>
            <a:r>
              <a:rPr lang="zh-CN" altLang="en-US" sz="2800" b="1" dirty="0">
                <a:latin typeface="Times New Roman" pitchFamily="18" charset="0"/>
              </a:rPr>
              <a:t>的方法？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3419475" y="4727575"/>
            <a:ext cx="719138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tailEnd type="triangle" w="med" len="lg"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4101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/>
          <p:nvPr/>
        </p:nvGrpSpPr>
        <p:grpSpPr bwMode="auto">
          <a:xfrm>
            <a:off x="431800" y="347663"/>
            <a:ext cx="2789238" cy="920750"/>
            <a:chOff x="0" y="0"/>
            <a:chExt cx="2231" cy="580"/>
          </a:xfrm>
        </p:grpSpPr>
        <p:pic>
          <p:nvPicPr>
            <p:cNvPr id="4103" name="圆角矩形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itchFamily="2" charset="-122"/>
                </a:rPr>
                <a:t>想想议议</a:t>
              </a:r>
            </a:p>
          </p:txBody>
        </p:sp>
      </p:grpSp>
      <p:grpSp>
        <p:nvGrpSpPr>
          <p:cNvPr id="3" name="Group 9"/>
          <p:cNvGrpSpPr/>
          <p:nvPr/>
        </p:nvGrpSpPr>
        <p:grpSpPr bwMode="auto">
          <a:xfrm>
            <a:off x="2195513" y="4292600"/>
            <a:ext cx="1079500" cy="946150"/>
            <a:chOff x="0" y="0"/>
            <a:chExt cx="680" cy="596"/>
          </a:xfrm>
        </p:grpSpPr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0" y="136"/>
              <a:ext cx="680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sz="2800" b="1" i="1">
                  <a:latin typeface="Times New Roman" pitchFamily="18" charset="0"/>
                </a:rPr>
                <a:t>I </a:t>
              </a:r>
              <a:r>
                <a:rPr lang="en-US" sz="2800" b="1"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385" y="0"/>
              <a:ext cx="278" cy="5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>
                  <a:latin typeface="Times New Roman" pitchFamily="18" charset="0"/>
                </a:rPr>
                <a:t>U</a:t>
              </a:r>
            </a:p>
            <a:p>
              <a:r>
                <a:rPr lang="en-US" sz="2800" b="1" i="1"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>
              <a:off x="385" y="295"/>
              <a:ext cx="273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13"/>
          <p:cNvGrpSpPr/>
          <p:nvPr/>
        </p:nvGrpSpPr>
        <p:grpSpPr bwMode="auto">
          <a:xfrm>
            <a:off x="4211638" y="4257675"/>
            <a:ext cx="1079500" cy="946150"/>
            <a:chOff x="0" y="0"/>
            <a:chExt cx="680" cy="596"/>
          </a:xfrm>
        </p:grpSpPr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0" y="136"/>
              <a:ext cx="680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sz="2800" b="1" i="1">
                  <a:latin typeface="Times New Roman" pitchFamily="18" charset="0"/>
                </a:rPr>
                <a:t>R</a:t>
              </a:r>
              <a:r>
                <a:rPr lang="en-US" sz="2800" b="1"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385" y="0"/>
              <a:ext cx="278" cy="5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>
                  <a:latin typeface="Times New Roman" pitchFamily="18" charset="0"/>
                </a:rPr>
                <a:t>U</a:t>
              </a:r>
            </a:p>
            <a:p>
              <a:r>
                <a:rPr lang="en-US" sz="2800" b="1" i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4112" name="Line 16"/>
            <p:cNvSpPr>
              <a:spLocks noChangeShapeType="1"/>
            </p:cNvSpPr>
            <p:nvPr/>
          </p:nvSpPr>
          <p:spPr bwMode="auto">
            <a:xfrm>
              <a:off x="385" y="295"/>
              <a:ext cx="273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59832" y="1268760"/>
            <a:ext cx="5786478" cy="486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zh-CN" altLang="en-US" sz="3200" dirty="0">
                <a:solidFill>
                  <a:schemeClr val="hlink"/>
                </a:solidFill>
                <a:latin typeface="微软雅黑" pitchFamily="34" charset="-122"/>
                <a:ea typeface="微软雅黑" pitchFamily="34" charset="-122"/>
              </a:rPr>
              <a:t>用电压表、电流表</a:t>
            </a:r>
            <a:r>
              <a:rPr lang="zh-CN" altLang="en-US" sz="3200" dirty="0">
                <a:solidFill>
                  <a:srgbClr val="FF5050"/>
                </a:solidFill>
                <a:latin typeface="微软雅黑" pitchFamily="34" charset="-122"/>
                <a:ea typeface="微软雅黑" pitchFamily="34" charset="-122"/>
              </a:rPr>
              <a:t>间接</a:t>
            </a:r>
            <a:r>
              <a:rPr lang="zh-CN" altLang="en-US" sz="3200" dirty="0">
                <a:solidFill>
                  <a:schemeClr val="hlink"/>
                </a:solidFill>
                <a:latin typeface="微软雅黑" pitchFamily="34" charset="-122"/>
                <a:ea typeface="微软雅黑" pitchFamily="34" charset="-122"/>
              </a:rPr>
              <a:t>测电阻 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642910" y="4214818"/>
            <a:ext cx="6929749" cy="2428892"/>
            <a:chOff x="0" y="0"/>
            <a:chExt cx="5277" cy="1360"/>
          </a:xfrm>
        </p:grpSpPr>
        <p:pic>
          <p:nvPicPr>
            <p:cNvPr id="10256" name="Picture 14" descr="H:\2\人教教参资源\九\图\蓄电池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0"/>
              <a:ext cx="1229" cy="1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7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3" y="0"/>
              <a:ext cx="862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8" name="Picture 6" descr="H:\2\人教教参资源\九\图\电流表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9" y="249"/>
              <a:ext cx="805" cy="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9" name="Picture 7" descr="H:\2\人教教参资源\九\图\电压表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79" y="226"/>
              <a:ext cx="981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0" name="图片 7" descr="导线.jpg"/>
            <p:cNvPicPr>
              <a:picLocks noChangeAspect="1" noChangeArrowheads="1"/>
            </p:cNvPicPr>
            <p:nvPr/>
          </p:nvPicPr>
          <p:blipFill>
            <a:blip r:embed="rId6" cstate="print">
              <a:lum bright="30000" contrast="30000"/>
            </a:blip>
            <a:srcRect t="15977" b="12196"/>
            <a:stretch>
              <a:fillRect/>
            </a:stretch>
          </p:blipFill>
          <p:spPr bwMode="auto">
            <a:xfrm rot="5400000">
              <a:off x="4387" y="471"/>
              <a:ext cx="703" cy="1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1" name="Picture 12" descr="H:\2\人教教参资源\九\图\电阻3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34" y="884"/>
              <a:ext cx="862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2" name="Picture 10" descr="无标题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07" y="113"/>
              <a:ext cx="1333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982912" y="2996952"/>
            <a:ext cx="6161088" cy="1260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3200" dirty="0">
                <a:solidFill>
                  <a:schemeClr val="hlink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电源、电压表、电流表、滑动变阻器、开关、导线、待测电阻</a:t>
            </a:r>
            <a:r>
              <a:rPr lang="zh-CN" altLang="en-US" sz="3200" dirty="0">
                <a:solidFill>
                  <a:schemeClr val="hlink"/>
                </a:solidFill>
                <a:ea typeface="微软雅黑" pitchFamily="34" charset="-122"/>
              </a:rPr>
              <a:t>。</a:t>
            </a:r>
          </a:p>
        </p:txBody>
      </p:sp>
      <p:pic>
        <p:nvPicPr>
          <p:cNvPr id="10245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Rectangle 2"/>
          <p:cNvSpPr>
            <a:spLocks noChangeArrowheads="1"/>
          </p:cNvSpPr>
          <p:nvPr/>
        </p:nvSpPr>
        <p:spPr bwMode="auto">
          <a:xfrm>
            <a:off x="285720" y="2143116"/>
            <a:ext cx="2630096" cy="648896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square" lIns="90170" tIns="46990" rIns="90170" bIns="4699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3600" dirty="0" smtClean="0">
                <a:solidFill>
                  <a:schemeClr val="bg1"/>
                </a:solidFill>
                <a:latin typeface="宋体" pitchFamily="2" charset="-122"/>
                <a:ea typeface="微软雅黑" pitchFamily="34" charset="-122"/>
              </a:rPr>
              <a:t>2.</a:t>
            </a:r>
            <a:r>
              <a:rPr lang="zh-CN" altLang="en-US" sz="3600" dirty="0" smtClean="0">
                <a:solidFill>
                  <a:schemeClr val="bg1"/>
                </a:solidFill>
                <a:latin typeface="宋体" pitchFamily="2" charset="-122"/>
                <a:ea typeface="微软雅黑" pitchFamily="34" charset="-122"/>
              </a:rPr>
              <a:t>实</a:t>
            </a:r>
            <a:r>
              <a:rPr lang="zh-CN" altLang="en-US" sz="3600" dirty="0">
                <a:solidFill>
                  <a:schemeClr val="bg1"/>
                </a:solidFill>
                <a:latin typeface="宋体" pitchFamily="2" charset="-122"/>
                <a:ea typeface="微软雅黑" pitchFamily="34" charset="-122"/>
              </a:rPr>
              <a:t>验原理</a:t>
            </a:r>
          </a:p>
        </p:txBody>
      </p:sp>
      <p:sp>
        <p:nvSpPr>
          <p:cNvPr id="9230" name="Rectangle 2"/>
          <p:cNvSpPr>
            <a:spLocks noChangeArrowheads="1"/>
          </p:cNvSpPr>
          <p:nvPr/>
        </p:nvSpPr>
        <p:spPr bwMode="auto">
          <a:xfrm>
            <a:off x="269776" y="3140968"/>
            <a:ext cx="2699792" cy="648896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</a:ln>
        </p:spPr>
        <p:txBody>
          <a:bodyPr wrap="square" lIns="90170" tIns="46990" rIns="90170" bIns="4699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3600" dirty="0" smtClean="0">
                <a:solidFill>
                  <a:schemeClr val="bg1"/>
                </a:solidFill>
                <a:latin typeface="宋体" pitchFamily="2" charset="-122"/>
                <a:ea typeface="微软雅黑" pitchFamily="34" charset="-122"/>
              </a:rPr>
              <a:t>3.</a:t>
            </a:r>
            <a:r>
              <a:rPr lang="zh-CN" altLang="en-US" sz="3600" dirty="0" smtClean="0">
                <a:solidFill>
                  <a:schemeClr val="bg1"/>
                </a:solidFill>
                <a:latin typeface="宋体" pitchFamily="2" charset="-122"/>
                <a:ea typeface="微软雅黑" pitchFamily="34" charset="-122"/>
              </a:rPr>
              <a:t>实</a:t>
            </a:r>
            <a:r>
              <a:rPr lang="zh-CN" altLang="en-US" sz="3600" dirty="0">
                <a:solidFill>
                  <a:schemeClr val="bg1"/>
                </a:solidFill>
                <a:latin typeface="宋体" pitchFamily="2" charset="-122"/>
                <a:ea typeface="微软雅黑" pitchFamily="34" charset="-122"/>
              </a:rPr>
              <a:t>验器材</a:t>
            </a:r>
          </a:p>
        </p:txBody>
      </p:sp>
      <p:grpSp>
        <p:nvGrpSpPr>
          <p:cNvPr id="3" name="Group 15"/>
          <p:cNvGrpSpPr/>
          <p:nvPr/>
        </p:nvGrpSpPr>
        <p:grpSpPr bwMode="auto">
          <a:xfrm>
            <a:off x="3851920" y="1988840"/>
            <a:ext cx="1079500" cy="946150"/>
            <a:chOff x="0" y="0"/>
            <a:chExt cx="680" cy="596"/>
          </a:xfrm>
        </p:grpSpPr>
        <p:sp>
          <p:nvSpPr>
            <p:cNvPr id="10253" name="Rectangle 16"/>
            <p:cNvSpPr>
              <a:spLocks noChangeArrowheads="1"/>
            </p:cNvSpPr>
            <p:nvPr/>
          </p:nvSpPr>
          <p:spPr bwMode="auto">
            <a:xfrm>
              <a:off x="0" y="136"/>
              <a:ext cx="680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zh-CN" sz="2800" b="1" dirty="0">
                  <a:solidFill>
                    <a:srgbClr val="FF5050"/>
                  </a:solidFill>
                  <a:latin typeface="微软雅黑" pitchFamily="34" charset="-122"/>
                  <a:ea typeface="微软雅黑" pitchFamily="34" charset="-122"/>
                </a:rPr>
                <a:t>R=</a:t>
              </a:r>
            </a:p>
          </p:txBody>
        </p:sp>
        <p:sp>
          <p:nvSpPr>
            <p:cNvPr id="10254" name="Rectangle 17"/>
            <p:cNvSpPr>
              <a:spLocks noChangeArrowheads="1"/>
            </p:cNvSpPr>
            <p:nvPr/>
          </p:nvSpPr>
          <p:spPr bwMode="auto">
            <a:xfrm>
              <a:off x="385" y="0"/>
              <a:ext cx="278" cy="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zh-CN" sz="2800" b="1">
                  <a:solidFill>
                    <a:srgbClr val="FF5050"/>
                  </a:solidFill>
                  <a:latin typeface="Times New Roman" pitchFamily="18" charset="0"/>
                </a:rPr>
                <a:t>U</a:t>
              </a:r>
            </a:p>
            <a:p>
              <a:pPr>
                <a:buFont typeface="Arial" charset="0"/>
                <a:buNone/>
              </a:pPr>
              <a:r>
                <a:rPr lang="en-US" altLang="zh-CN" sz="2800" b="1">
                  <a:solidFill>
                    <a:srgbClr val="FF5050"/>
                  </a:solidFill>
                  <a:latin typeface="Times New Roman" pitchFamily="18" charset="0"/>
                </a:rPr>
                <a:t> I</a:t>
              </a:r>
            </a:p>
          </p:txBody>
        </p:sp>
        <p:sp>
          <p:nvSpPr>
            <p:cNvPr id="10255" name="Line 18"/>
            <p:cNvSpPr>
              <a:spLocks noChangeShapeType="1"/>
            </p:cNvSpPr>
            <p:nvPr/>
          </p:nvSpPr>
          <p:spPr bwMode="auto">
            <a:xfrm>
              <a:off x="385" y="295"/>
              <a:ext cx="273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52" name="Text Box 21"/>
          <p:cNvSpPr txBox="1">
            <a:spLocks noChangeArrowheads="1"/>
          </p:cNvSpPr>
          <p:nvPr/>
        </p:nvSpPr>
        <p:spPr bwMode="auto">
          <a:xfrm>
            <a:off x="1285852" y="214290"/>
            <a:ext cx="480096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200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一、</a:t>
            </a:r>
            <a:r>
              <a:rPr lang="zh-CN" altLang="en-US" sz="3200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伏安法</a:t>
            </a:r>
            <a:r>
              <a:rPr lang="zh-CN" altLang="en-US" sz="3200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测电阻</a:t>
            </a:r>
          </a:p>
        </p:txBody>
      </p:sp>
      <p:sp>
        <p:nvSpPr>
          <p:cNvPr id="9238" name="Rectangle 2"/>
          <p:cNvSpPr>
            <a:spLocks noChangeArrowheads="1"/>
          </p:cNvSpPr>
          <p:nvPr/>
        </p:nvSpPr>
        <p:spPr bwMode="auto">
          <a:xfrm>
            <a:off x="251520" y="1052736"/>
            <a:ext cx="2736304" cy="648896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</a:ln>
        </p:spPr>
        <p:txBody>
          <a:bodyPr wrap="square" lIns="90170" tIns="46990" rIns="90170" bIns="4699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3600" dirty="0" smtClean="0">
                <a:solidFill>
                  <a:schemeClr val="bg1"/>
                </a:solidFill>
                <a:latin typeface="宋体" pitchFamily="2" charset="-122"/>
                <a:ea typeface="微软雅黑" pitchFamily="34" charset="-122"/>
              </a:rPr>
              <a:t>1.</a:t>
            </a:r>
            <a:r>
              <a:rPr lang="zh-CN" altLang="en-US" sz="3600" dirty="0" smtClean="0">
                <a:solidFill>
                  <a:schemeClr val="bg1"/>
                </a:solidFill>
                <a:latin typeface="宋体" pitchFamily="2" charset="-122"/>
                <a:ea typeface="微软雅黑" pitchFamily="34" charset="-122"/>
              </a:rPr>
              <a:t>实</a:t>
            </a:r>
            <a:r>
              <a:rPr lang="zh-CN" altLang="en-US" sz="3600" dirty="0">
                <a:solidFill>
                  <a:schemeClr val="bg1"/>
                </a:solidFill>
                <a:latin typeface="宋体" pitchFamily="2" charset="-122"/>
                <a:ea typeface="微软雅黑" pitchFamily="34" charset="-122"/>
              </a:rPr>
              <a:t>验目的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ldLvl="0"/>
      <p:bldP spid="9227" grpId="0" bldLvl="0"/>
      <p:bldP spid="9229" grpId="0" bldLvl="0" animBg="1"/>
      <p:bldP spid="9230" grpId="0" bldLvl="0" animBg="1"/>
      <p:bldP spid="923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314325" y="2528888"/>
            <a:ext cx="3513138" cy="3124200"/>
            <a:chOff x="0" y="0"/>
            <a:chExt cx="1957" cy="1718"/>
          </a:xfrm>
        </p:grpSpPr>
        <p:sp>
          <p:nvSpPr>
            <p:cNvPr id="11287" name="Rectangle 3"/>
            <p:cNvSpPr>
              <a:spLocks noChangeArrowheads="1"/>
            </p:cNvSpPr>
            <p:nvPr/>
          </p:nvSpPr>
          <p:spPr bwMode="auto">
            <a:xfrm>
              <a:off x="158" y="161"/>
              <a:ext cx="1658" cy="85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zh-CN"/>
            </a:p>
          </p:txBody>
        </p:sp>
        <p:grpSp>
          <p:nvGrpSpPr>
            <p:cNvPr id="11288" name="Group 4"/>
            <p:cNvGrpSpPr/>
            <p:nvPr/>
          </p:nvGrpSpPr>
          <p:grpSpPr bwMode="auto">
            <a:xfrm>
              <a:off x="710" y="0"/>
              <a:ext cx="84" cy="296"/>
              <a:chOff x="0" y="1"/>
              <a:chExt cx="90" cy="312"/>
            </a:xfrm>
          </p:grpSpPr>
          <p:sp>
            <p:nvSpPr>
              <p:cNvPr id="11312" name="Rectangle 19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 charset="0"/>
                  <a:buNone/>
                </a:pPr>
                <a:endParaRPr lang="zh-CN" altLang="zh-CN"/>
              </a:p>
            </p:txBody>
          </p:sp>
          <p:sp>
            <p:nvSpPr>
              <p:cNvPr id="11313" name="Line 20"/>
              <p:cNvSpPr>
                <a:spLocks noChangeShapeType="1"/>
              </p:cNvSpPr>
              <p:nvPr/>
            </p:nvSpPr>
            <p:spPr bwMode="auto">
              <a:xfrm>
                <a:off x="7" y="85"/>
                <a:ext cx="0" cy="1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4" name="Line 21"/>
              <p:cNvSpPr>
                <a:spLocks noChangeShapeType="1"/>
              </p:cNvSpPr>
              <p:nvPr/>
            </p:nvSpPr>
            <p:spPr bwMode="auto">
              <a:xfrm flipH="1">
                <a:off x="90" y="1"/>
                <a:ext cx="0" cy="3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289" name="Group 8"/>
            <p:cNvGrpSpPr/>
            <p:nvPr/>
          </p:nvGrpSpPr>
          <p:grpSpPr bwMode="auto">
            <a:xfrm>
              <a:off x="1316" y="80"/>
              <a:ext cx="263" cy="161"/>
              <a:chOff x="0" y="0"/>
              <a:chExt cx="256" cy="142"/>
            </a:xfrm>
          </p:grpSpPr>
          <p:sp>
            <p:nvSpPr>
              <p:cNvPr id="11309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 charset="0"/>
                  <a:buNone/>
                </a:pPr>
                <a:endParaRPr lang="zh-CN" altLang="zh-CN"/>
              </a:p>
            </p:txBody>
          </p:sp>
          <p:sp>
            <p:nvSpPr>
              <p:cNvPr id="11310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1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 charset="0"/>
                  <a:buNone/>
                </a:pPr>
                <a:endParaRPr lang="zh-CN" altLang="zh-CN"/>
              </a:p>
            </p:txBody>
          </p:sp>
        </p:grpSp>
        <p:sp>
          <p:nvSpPr>
            <p:cNvPr id="11290" name="Rectangle 178"/>
            <p:cNvSpPr>
              <a:spLocks noChangeArrowheads="1"/>
            </p:cNvSpPr>
            <p:nvPr/>
          </p:nvSpPr>
          <p:spPr bwMode="auto">
            <a:xfrm>
              <a:off x="482" y="964"/>
              <a:ext cx="366" cy="11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zh-CN"/>
            </a:p>
          </p:txBody>
        </p:sp>
        <p:grpSp>
          <p:nvGrpSpPr>
            <p:cNvPr id="11291" name="Group 13"/>
            <p:cNvGrpSpPr/>
            <p:nvPr/>
          </p:nvGrpSpPr>
          <p:grpSpPr bwMode="auto">
            <a:xfrm>
              <a:off x="1361" y="766"/>
              <a:ext cx="596" cy="312"/>
              <a:chOff x="0" y="0"/>
              <a:chExt cx="726" cy="363"/>
            </a:xfrm>
          </p:grpSpPr>
          <p:sp>
            <p:nvSpPr>
              <p:cNvPr id="11305" name="Rectangle 18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26" cy="3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 charset="0"/>
                  <a:buNone/>
                </a:pPr>
                <a:endParaRPr lang="zh-CN" altLang="zh-CN"/>
              </a:p>
            </p:txBody>
          </p:sp>
          <p:sp>
            <p:nvSpPr>
              <p:cNvPr id="11306" name="Line 182"/>
              <p:cNvSpPr>
                <a:spLocks noChangeShapeType="1"/>
              </p:cNvSpPr>
              <p:nvPr/>
            </p:nvSpPr>
            <p:spPr bwMode="auto">
              <a:xfrm>
                <a:off x="227" y="0"/>
                <a:ext cx="31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7" name="Line 183"/>
              <p:cNvSpPr>
                <a:spLocks noChangeShapeType="1"/>
              </p:cNvSpPr>
              <p:nvPr/>
            </p:nvSpPr>
            <p:spPr bwMode="auto">
              <a:xfrm>
                <a:off x="227" y="0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8" name="Rectangle 184"/>
              <p:cNvSpPr>
                <a:spLocks noChangeArrowheads="1"/>
              </p:cNvSpPr>
              <p:nvPr/>
            </p:nvSpPr>
            <p:spPr bwMode="auto">
              <a:xfrm>
                <a:off x="0" y="227"/>
                <a:ext cx="453" cy="13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>
                  <a:buFont typeface="Arial" charset="0"/>
                  <a:buNone/>
                </a:pPr>
                <a:endParaRPr lang="zh-CN" altLang="zh-CN"/>
              </a:p>
            </p:txBody>
          </p:sp>
        </p:grpSp>
        <p:grpSp>
          <p:nvGrpSpPr>
            <p:cNvPr id="11292" name="Group 18"/>
            <p:cNvGrpSpPr/>
            <p:nvPr/>
          </p:nvGrpSpPr>
          <p:grpSpPr bwMode="auto">
            <a:xfrm>
              <a:off x="0" y="312"/>
              <a:ext cx="284" cy="344"/>
              <a:chOff x="0" y="0"/>
              <a:chExt cx="284" cy="344"/>
            </a:xfrm>
          </p:grpSpPr>
          <p:sp>
            <p:nvSpPr>
              <p:cNvPr id="11303" name="Oval 19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284" cy="283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 charset="0"/>
                  <a:buNone/>
                </a:pPr>
                <a:endParaRPr lang="zh-CN" altLang="zh-CN"/>
              </a:p>
            </p:txBody>
          </p:sp>
          <p:sp>
            <p:nvSpPr>
              <p:cNvPr id="11304" name="Text Box 198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60" cy="34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charset="0"/>
                  <a:buNone/>
                </a:pPr>
                <a:r>
                  <a:rPr lang="en-US" altLang="zh-CN" sz="2800" b="1">
                    <a:latin typeface="Times New Roman" pitchFamily="18" charset="0"/>
                  </a:rPr>
                  <a:t>A</a:t>
                </a:r>
              </a:p>
            </p:txBody>
          </p:sp>
        </p:grpSp>
        <p:grpSp>
          <p:nvGrpSpPr>
            <p:cNvPr id="11293" name="Group 21"/>
            <p:cNvGrpSpPr/>
            <p:nvPr/>
          </p:nvGrpSpPr>
          <p:grpSpPr bwMode="auto">
            <a:xfrm flipV="1">
              <a:off x="158" y="1018"/>
              <a:ext cx="974" cy="508"/>
              <a:chOff x="0" y="0"/>
              <a:chExt cx="1049" cy="538"/>
            </a:xfrm>
          </p:grpSpPr>
          <p:sp>
            <p:nvSpPr>
              <p:cNvPr id="11300" name="Line 7"/>
              <p:cNvSpPr>
                <a:spLocks noChangeShapeType="1"/>
              </p:cNvSpPr>
              <p:nvPr/>
            </p:nvSpPr>
            <p:spPr bwMode="auto">
              <a:xfrm>
                <a:off x="0" y="0"/>
                <a:ext cx="104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1" name="Line 8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oval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2" name="Line 9"/>
              <p:cNvSpPr>
                <a:spLocks noChangeShapeType="1"/>
              </p:cNvSpPr>
              <p:nvPr/>
            </p:nvSpPr>
            <p:spPr bwMode="auto">
              <a:xfrm>
                <a:off x="1049" y="0"/>
                <a:ext cx="0" cy="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oval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294" name="Group 25"/>
            <p:cNvGrpSpPr/>
            <p:nvPr/>
          </p:nvGrpSpPr>
          <p:grpSpPr bwMode="auto">
            <a:xfrm>
              <a:off x="510" y="1374"/>
              <a:ext cx="284" cy="344"/>
              <a:chOff x="0" y="0"/>
              <a:chExt cx="284" cy="344"/>
            </a:xfrm>
          </p:grpSpPr>
          <p:sp>
            <p:nvSpPr>
              <p:cNvPr id="11298" name="Oval 190"/>
              <p:cNvSpPr>
                <a:spLocks noChangeArrowheads="1"/>
              </p:cNvSpPr>
              <p:nvPr/>
            </p:nvSpPr>
            <p:spPr bwMode="auto">
              <a:xfrm>
                <a:off x="0" y="16"/>
                <a:ext cx="284" cy="283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 charset="0"/>
                  <a:buNone/>
                </a:pPr>
                <a:endParaRPr lang="zh-CN" altLang="zh-CN"/>
              </a:p>
            </p:txBody>
          </p:sp>
          <p:sp>
            <p:nvSpPr>
              <p:cNvPr id="11299" name="Text Box 19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60" cy="34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charset="0"/>
                  <a:buNone/>
                </a:pPr>
                <a:r>
                  <a:rPr lang="en-US" altLang="zh-CN" sz="2800" b="1">
                    <a:latin typeface="Times New Roman" pitchFamily="18" charset="0"/>
                  </a:rPr>
                  <a:t>V</a:t>
                </a:r>
              </a:p>
            </p:txBody>
          </p:sp>
        </p:grpSp>
        <p:sp>
          <p:nvSpPr>
            <p:cNvPr id="11295" name="Text Box 4"/>
            <p:cNvSpPr txBox="1">
              <a:spLocks noChangeArrowheads="1"/>
            </p:cNvSpPr>
            <p:nvPr/>
          </p:nvSpPr>
          <p:spPr bwMode="auto">
            <a:xfrm>
              <a:off x="510" y="681"/>
              <a:ext cx="342" cy="3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2800" b="1" i="1">
                  <a:solidFill>
                    <a:srgbClr val="0066FF"/>
                  </a:solidFill>
                  <a:latin typeface="Times New Roman" pitchFamily="18" charset="0"/>
                </a:rPr>
                <a:t>Rx</a:t>
              </a:r>
            </a:p>
          </p:txBody>
        </p:sp>
        <p:sp>
          <p:nvSpPr>
            <p:cNvPr id="11296" name="Text Box 4"/>
            <p:cNvSpPr txBox="1">
              <a:spLocks noChangeArrowheads="1"/>
            </p:cNvSpPr>
            <p:nvPr/>
          </p:nvSpPr>
          <p:spPr bwMode="auto">
            <a:xfrm>
              <a:off x="1396" y="1152"/>
              <a:ext cx="505" cy="2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2800" b="1" i="1">
                  <a:latin typeface="Times New Roman" pitchFamily="18" charset="0"/>
                </a:rPr>
                <a:t>R'</a:t>
              </a:r>
            </a:p>
          </p:txBody>
        </p:sp>
        <p:sp>
          <p:nvSpPr>
            <p:cNvPr id="11297" name="Text Box 116"/>
            <p:cNvSpPr txBox="1">
              <a:spLocks noChangeArrowheads="1"/>
            </p:cNvSpPr>
            <p:nvPr/>
          </p:nvSpPr>
          <p:spPr bwMode="auto">
            <a:xfrm>
              <a:off x="1361" y="199"/>
              <a:ext cx="226" cy="2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2800" b="1">
                  <a:latin typeface="Times New Roman" pitchFamily="18" charset="0"/>
                </a:rPr>
                <a:t>S</a:t>
              </a:r>
              <a:endParaRPr lang="en-US" altLang="zh-CN" sz="2800" b="1" baseline="-25000">
                <a:latin typeface="Times New Roman" pitchFamily="18" charset="0"/>
              </a:endParaRPr>
            </a:p>
          </p:txBody>
        </p:sp>
      </p:grpSp>
      <p:grpSp>
        <p:nvGrpSpPr>
          <p:cNvPr id="9" name="Group 31"/>
          <p:cNvGrpSpPr>
            <a:grpSpLocks noChangeAspect="1"/>
          </p:cNvGrpSpPr>
          <p:nvPr/>
        </p:nvGrpSpPr>
        <p:grpSpPr bwMode="auto">
          <a:xfrm>
            <a:off x="4283075" y="2276475"/>
            <a:ext cx="4811713" cy="4202113"/>
            <a:chOff x="0" y="0"/>
            <a:chExt cx="3031" cy="2647"/>
          </a:xfrm>
        </p:grpSpPr>
        <p:pic>
          <p:nvPicPr>
            <p:cNvPr id="11280" name="Picture 12" descr="H:\2\人教教参资源\九\图\电阻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8" y="1293"/>
              <a:ext cx="68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281" name="Group 33"/>
            <p:cNvGrpSpPr>
              <a:grpSpLocks noChangeAspect="1"/>
            </p:cNvGrpSpPr>
            <p:nvPr/>
          </p:nvGrpSpPr>
          <p:grpSpPr bwMode="auto">
            <a:xfrm>
              <a:off x="0" y="0"/>
              <a:ext cx="3031" cy="2647"/>
              <a:chOff x="0" y="0"/>
              <a:chExt cx="3031" cy="2647"/>
            </a:xfrm>
          </p:grpSpPr>
          <p:pic>
            <p:nvPicPr>
              <p:cNvPr id="11282" name="Picture 34" descr="无标题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70" y="1204"/>
                <a:ext cx="1161" cy="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3" name="Picture 3" descr="H:\2\人教教参资源\九\图\铡刀开关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79" y="183"/>
                <a:ext cx="720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4" name="Picture 6" descr="H:\2\人教教参资源\九\图\电流表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920"/>
                <a:ext cx="670" cy="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5" name="Picture 7" descr="H:\2\人教教参资源\九\图\电压表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905" y="1827"/>
                <a:ext cx="807" cy="8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6" name="Picture 14" descr="H:\2\人教教参资源\九\图\蓄电池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30" y="0"/>
                <a:ext cx="984" cy="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1" name="Group 39"/>
          <p:cNvGrpSpPr/>
          <p:nvPr/>
        </p:nvGrpSpPr>
        <p:grpSpPr bwMode="auto">
          <a:xfrm>
            <a:off x="4175125" y="2528888"/>
            <a:ext cx="4873625" cy="3702050"/>
            <a:chOff x="0" y="0"/>
            <a:chExt cx="3070" cy="2332"/>
          </a:xfrm>
        </p:grpSpPr>
        <p:sp>
          <p:nvSpPr>
            <p:cNvPr id="11273" name="未知"/>
            <p:cNvSpPr>
              <a:spLocks noChangeArrowheads="1"/>
            </p:cNvSpPr>
            <p:nvPr/>
          </p:nvSpPr>
          <p:spPr bwMode="auto">
            <a:xfrm>
              <a:off x="1446" y="0"/>
              <a:ext cx="684" cy="460"/>
            </a:xfrm>
            <a:custGeom>
              <a:avLst/>
              <a:gdLst>
                <a:gd name="T0" fmla="*/ 0 w 684"/>
                <a:gd name="T1" fmla="*/ 52 h 460"/>
                <a:gd name="T2" fmla="*/ 240 w 684"/>
                <a:gd name="T3" fmla="*/ 34 h 460"/>
                <a:gd name="T4" fmla="*/ 404 w 684"/>
                <a:gd name="T5" fmla="*/ 253 h 460"/>
                <a:gd name="T6" fmla="*/ 595 w 684"/>
                <a:gd name="T7" fmla="*/ 445 h 460"/>
                <a:gd name="T8" fmla="*/ 684 w 684"/>
                <a:gd name="T9" fmla="*/ 345 h 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4"/>
                <a:gd name="T16" fmla="*/ 0 h 460"/>
                <a:gd name="T17" fmla="*/ 684 w 684"/>
                <a:gd name="T18" fmla="*/ 460 h 4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4" h="460">
                  <a:moveTo>
                    <a:pt x="0" y="52"/>
                  </a:moveTo>
                  <a:cubicBezTo>
                    <a:pt x="39" y="49"/>
                    <a:pt x="173" y="0"/>
                    <a:pt x="240" y="34"/>
                  </a:cubicBezTo>
                  <a:cubicBezTo>
                    <a:pt x="308" y="68"/>
                    <a:pt x="345" y="184"/>
                    <a:pt x="404" y="253"/>
                  </a:cubicBezTo>
                  <a:cubicBezTo>
                    <a:pt x="463" y="321"/>
                    <a:pt x="548" y="430"/>
                    <a:pt x="595" y="445"/>
                  </a:cubicBezTo>
                  <a:cubicBezTo>
                    <a:pt x="642" y="460"/>
                    <a:pt x="666" y="366"/>
                    <a:pt x="684" y="345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4" name="未知"/>
            <p:cNvSpPr>
              <a:spLocks noChangeArrowheads="1"/>
            </p:cNvSpPr>
            <p:nvPr/>
          </p:nvSpPr>
          <p:spPr bwMode="auto">
            <a:xfrm>
              <a:off x="2541" y="339"/>
              <a:ext cx="529" cy="860"/>
            </a:xfrm>
            <a:custGeom>
              <a:avLst/>
              <a:gdLst>
                <a:gd name="T0" fmla="*/ 0 w 529"/>
                <a:gd name="T1" fmla="*/ 26 h 860"/>
                <a:gd name="T2" fmla="*/ 243 w 529"/>
                <a:gd name="T3" fmla="*/ 71 h 860"/>
                <a:gd name="T4" fmla="*/ 487 w 529"/>
                <a:gd name="T5" fmla="*/ 454 h 860"/>
                <a:gd name="T6" fmla="*/ 496 w 529"/>
                <a:gd name="T7" fmla="*/ 860 h 8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9"/>
                <a:gd name="T13" fmla="*/ 0 h 860"/>
                <a:gd name="T14" fmla="*/ 529 w 529"/>
                <a:gd name="T15" fmla="*/ 860 h 8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9" h="860">
                  <a:moveTo>
                    <a:pt x="0" y="26"/>
                  </a:moveTo>
                  <a:cubicBezTo>
                    <a:pt x="42" y="33"/>
                    <a:pt x="162" y="0"/>
                    <a:pt x="243" y="71"/>
                  </a:cubicBezTo>
                  <a:cubicBezTo>
                    <a:pt x="324" y="142"/>
                    <a:pt x="445" y="323"/>
                    <a:pt x="487" y="454"/>
                  </a:cubicBezTo>
                  <a:cubicBezTo>
                    <a:pt x="529" y="585"/>
                    <a:pt x="494" y="776"/>
                    <a:pt x="496" y="86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5" name="未知"/>
            <p:cNvSpPr>
              <a:spLocks noChangeArrowheads="1"/>
            </p:cNvSpPr>
            <p:nvPr/>
          </p:nvSpPr>
          <p:spPr bwMode="auto">
            <a:xfrm>
              <a:off x="1660" y="1299"/>
              <a:ext cx="593" cy="403"/>
            </a:xfrm>
            <a:custGeom>
              <a:avLst/>
              <a:gdLst>
                <a:gd name="T0" fmla="*/ 0 w 593"/>
                <a:gd name="T1" fmla="*/ 0 h 403"/>
                <a:gd name="T2" fmla="*/ 200 w 593"/>
                <a:gd name="T3" fmla="*/ 264 h 403"/>
                <a:gd name="T4" fmla="*/ 334 w 593"/>
                <a:gd name="T5" fmla="*/ 354 h 403"/>
                <a:gd name="T6" fmla="*/ 558 w 593"/>
                <a:gd name="T7" fmla="*/ 354 h 403"/>
                <a:gd name="T8" fmla="*/ 545 w 593"/>
                <a:gd name="T9" fmla="*/ 58 h 4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3"/>
                <a:gd name="T16" fmla="*/ 0 h 403"/>
                <a:gd name="T17" fmla="*/ 593 w 593"/>
                <a:gd name="T18" fmla="*/ 403 h 4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3" h="403">
                  <a:moveTo>
                    <a:pt x="0" y="0"/>
                  </a:moveTo>
                  <a:cubicBezTo>
                    <a:pt x="33" y="45"/>
                    <a:pt x="144" y="205"/>
                    <a:pt x="200" y="264"/>
                  </a:cubicBezTo>
                  <a:cubicBezTo>
                    <a:pt x="256" y="323"/>
                    <a:pt x="275" y="339"/>
                    <a:pt x="334" y="354"/>
                  </a:cubicBezTo>
                  <a:cubicBezTo>
                    <a:pt x="394" y="368"/>
                    <a:pt x="524" y="403"/>
                    <a:pt x="558" y="354"/>
                  </a:cubicBezTo>
                  <a:cubicBezTo>
                    <a:pt x="593" y="305"/>
                    <a:pt x="548" y="120"/>
                    <a:pt x="545" y="58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6" name="未知"/>
            <p:cNvSpPr>
              <a:spLocks noChangeArrowheads="1"/>
            </p:cNvSpPr>
            <p:nvPr/>
          </p:nvSpPr>
          <p:spPr bwMode="auto">
            <a:xfrm>
              <a:off x="1534" y="1275"/>
              <a:ext cx="355" cy="1010"/>
            </a:xfrm>
            <a:custGeom>
              <a:avLst/>
              <a:gdLst>
                <a:gd name="T0" fmla="*/ 0 w 355"/>
                <a:gd name="T1" fmla="*/ 1010 h 1010"/>
                <a:gd name="T2" fmla="*/ 213 w 355"/>
                <a:gd name="T3" fmla="*/ 967 h 1010"/>
                <a:gd name="T4" fmla="*/ 315 w 355"/>
                <a:gd name="T5" fmla="*/ 777 h 1010"/>
                <a:gd name="T6" fmla="*/ 322 w 355"/>
                <a:gd name="T7" fmla="*/ 412 h 1010"/>
                <a:gd name="T8" fmla="*/ 118 w 355"/>
                <a:gd name="T9" fmla="*/ 0 h 10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5"/>
                <a:gd name="T16" fmla="*/ 0 h 1010"/>
                <a:gd name="T17" fmla="*/ 355 w 355"/>
                <a:gd name="T18" fmla="*/ 1010 h 10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5" h="1010">
                  <a:moveTo>
                    <a:pt x="0" y="1010"/>
                  </a:moveTo>
                  <a:cubicBezTo>
                    <a:pt x="35" y="1004"/>
                    <a:pt x="160" y="1006"/>
                    <a:pt x="213" y="967"/>
                  </a:cubicBezTo>
                  <a:cubicBezTo>
                    <a:pt x="266" y="928"/>
                    <a:pt x="297" y="869"/>
                    <a:pt x="315" y="777"/>
                  </a:cubicBezTo>
                  <a:cubicBezTo>
                    <a:pt x="334" y="684"/>
                    <a:pt x="355" y="542"/>
                    <a:pt x="322" y="412"/>
                  </a:cubicBezTo>
                  <a:cubicBezTo>
                    <a:pt x="289" y="283"/>
                    <a:pt x="160" y="86"/>
                    <a:pt x="118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7" name="未知"/>
            <p:cNvSpPr>
              <a:spLocks noChangeArrowheads="1"/>
            </p:cNvSpPr>
            <p:nvPr/>
          </p:nvSpPr>
          <p:spPr bwMode="auto">
            <a:xfrm>
              <a:off x="936" y="1304"/>
              <a:ext cx="274" cy="1028"/>
            </a:xfrm>
            <a:custGeom>
              <a:avLst/>
              <a:gdLst>
                <a:gd name="T0" fmla="*/ 198 w 274"/>
                <a:gd name="T1" fmla="*/ 0 h 1028"/>
                <a:gd name="T2" fmla="*/ 58 w 274"/>
                <a:gd name="T3" fmla="*/ 504 h 1028"/>
                <a:gd name="T4" fmla="*/ 4 w 274"/>
                <a:gd name="T5" fmla="*/ 770 h 1028"/>
                <a:gd name="T6" fmla="*/ 80 w 274"/>
                <a:gd name="T7" fmla="*/ 994 h 1028"/>
                <a:gd name="T8" fmla="*/ 274 w 274"/>
                <a:gd name="T9" fmla="*/ 974 h 10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1028"/>
                <a:gd name="T17" fmla="*/ 274 w 274"/>
                <a:gd name="T18" fmla="*/ 1028 h 10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1028">
                  <a:moveTo>
                    <a:pt x="198" y="0"/>
                  </a:moveTo>
                  <a:cubicBezTo>
                    <a:pt x="175" y="84"/>
                    <a:pt x="90" y="376"/>
                    <a:pt x="58" y="504"/>
                  </a:cubicBezTo>
                  <a:cubicBezTo>
                    <a:pt x="26" y="632"/>
                    <a:pt x="0" y="688"/>
                    <a:pt x="4" y="770"/>
                  </a:cubicBezTo>
                  <a:cubicBezTo>
                    <a:pt x="8" y="852"/>
                    <a:pt x="35" y="960"/>
                    <a:pt x="80" y="994"/>
                  </a:cubicBezTo>
                  <a:cubicBezTo>
                    <a:pt x="125" y="1028"/>
                    <a:pt x="234" y="978"/>
                    <a:pt x="274" y="974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8" name="未知"/>
            <p:cNvSpPr>
              <a:spLocks noChangeArrowheads="1"/>
            </p:cNvSpPr>
            <p:nvPr/>
          </p:nvSpPr>
          <p:spPr bwMode="auto">
            <a:xfrm>
              <a:off x="426" y="1292"/>
              <a:ext cx="718" cy="259"/>
            </a:xfrm>
            <a:custGeom>
              <a:avLst/>
              <a:gdLst>
                <a:gd name="T0" fmla="*/ 0 w 718"/>
                <a:gd name="T1" fmla="*/ 76 h 259"/>
                <a:gd name="T2" fmla="*/ 109 w 718"/>
                <a:gd name="T3" fmla="*/ 229 h 259"/>
                <a:gd name="T4" fmla="*/ 307 w 718"/>
                <a:gd name="T5" fmla="*/ 245 h 259"/>
                <a:gd name="T6" fmla="*/ 467 w 718"/>
                <a:gd name="T7" fmla="*/ 146 h 259"/>
                <a:gd name="T8" fmla="*/ 718 w 718"/>
                <a:gd name="T9" fmla="*/ 0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8"/>
                <a:gd name="T16" fmla="*/ 0 h 259"/>
                <a:gd name="T17" fmla="*/ 718 w 71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8" h="259">
                  <a:moveTo>
                    <a:pt x="0" y="76"/>
                  </a:moveTo>
                  <a:cubicBezTo>
                    <a:pt x="19" y="102"/>
                    <a:pt x="58" y="201"/>
                    <a:pt x="109" y="229"/>
                  </a:cubicBezTo>
                  <a:cubicBezTo>
                    <a:pt x="160" y="257"/>
                    <a:pt x="247" y="259"/>
                    <a:pt x="307" y="245"/>
                  </a:cubicBezTo>
                  <a:cubicBezTo>
                    <a:pt x="367" y="232"/>
                    <a:pt x="399" y="187"/>
                    <a:pt x="467" y="146"/>
                  </a:cubicBezTo>
                  <a:cubicBezTo>
                    <a:pt x="535" y="105"/>
                    <a:pt x="666" y="30"/>
                    <a:pt x="718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9" name="未知"/>
            <p:cNvSpPr>
              <a:spLocks noChangeArrowheads="1"/>
            </p:cNvSpPr>
            <p:nvPr/>
          </p:nvSpPr>
          <p:spPr bwMode="auto">
            <a:xfrm>
              <a:off x="0" y="56"/>
              <a:ext cx="994" cy="1343"/>
            </a:xfrm>
            <a:custGeom>
              <a:avLst/>
              <a:gdLst>
                <a:gd name="T0" fmla="*/ 1030 w 1030"/>
                <a:gd name="T1" fmla="*/ 33 h 1394"/>
                <a:gd name="T2" fmla="*/ 891 w 1030"/>
                <a:gd name="T3" fmla="*/ 39 h 1394"/>
                <a:gd name="T4" fmla="*/ 428 w 1030"/>
                <a:gd name="T5" fmla="*/ 265 h 1394"/>
                <a:gd name="T6" fmla="*/ 57 w 1030"/>
                <a:gd name="T7" fmla="*/ 695 h 1394"/>
                <a:gd name="T8" fmla="*/ 85 w 1030"/>
                <a:gd name="T9" fmla="*/ 1282 h 1394"/>
                <a:gd name="T10" fmla="*/ 289 w 1030"/>
                <a:gd name="T11" fmla="*/ 1364 h 1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0"/>
                <a:gd name="T19" fmla="*/ 0 h 1394"/>
                <a:gd name="T20" fmla="*/ 1030 w 1030"/>
                <a:gd name="T21" fmla="*/ 1394 h 13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0" h="1394">
                  <a:moveTo>
                    <a:pt x="1030" y="33"/>
                  </a:moveTo>
                  <a:cubicBezTo>
                    <a:pt x="1007" y="34"/>
                    <a:pt x="991" y="0"/>
                    <a:pt x="891" y="39"/>
                  </a:cubicBezTo>
                  <a:cubicBezTo>
                    <a:pt x="791" y="78"/>
                    <a:pt x="567" y="156"/>
                    <a:pt x="428" y="265"/>
                  </a:cubicBezTo>
                  <a:cubicBezTo>
                    <a:pt x="289" y="374"/>
                    <a:pt x="114" y="525"/>
                    <a:pt x="57" y="695"/>
                  </a:cubicBezTo>
                  <a:cubicBezTo>
                    <a:pt x="0" y="865"/>
                    <a:pt x="46" y="1170"/>
                    <a:pt x="85" y="1282"/>
                  </a:cubicBezTo>
                  <a:cubicBezTo>
                    <a:pt x="124" y="1394"/>
                    <a:pt x="247" y="1347"/>
                    <a:pt x="289" y="1364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87" name="TextBox 7"/>
          <p:cNvSpPr>
            <a:spLocks noChangeArrowheads="1"/>
          </p:cNvSpPr>
          <p:nvPr/>
        </p:nvSpPr>
        <p:spPr bwMode="auto">
          <a:xfrm>
            <a:off x="1222375" y="1262063"/>
            <a:ext cx="1381125" cy="5921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66CC"/>
            </a:solidFill>
            <a:rou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800" b="1">
                <a:solidFill>
                  <a:srgbClr val="FF5050"/>
                </a:solidFill>
                <a:latin typeface="宋体" pitchFamily="2" charset="-122"/>
              </a:rPr>
              <a:t>电路图 </a:t>
            </a:r>
          </a:p>
        </p:txBody>
      </p:sp>
      <p:sp>
        <p:nvSpPr>
          <p:cNvPr id="10288" name="TextBox 7"/>
          <p:cNvSpPr>
            <a:spLocks noChangeArrowheads="1"/>
          </p:cNvSpPr>
          <p:nvPr/>
        </p:nvSpPr>
        <p:spPr bwMode="auto">
          <a:xfrm>
            <a:off x="5507038" y="1227138"/>
            <a:ext cx="1444625" cy="5921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66CC"/>
            </a:solidFill>
            <a:rou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800" b="1">
                <a:solidFill>
                  <a:schemeClr val="hlink"/>
                </a:solidFill>
                <a:latin typeface="宋体" pitchFamily="2" charset="-122"/>
              </a:rPr>
              <a:t>实物图 </a:t>
            </a:r>
          </a:p>
        </p:txBody>
      </p:sp>
      <p:sp>
        <p:nvSpPr>
          <p:cNvPr id="10289" name="Rectangle 2"/>
          <p:cNvSpPr>
            <a:spLocks noChangeArrowheads="1"/>
          </p:cNvSpPr>
          <p:nvPr/>
        </p:nvSpPr>
        <p:spPr bwMode="auto">
          <a:xfrm>
            <a:off x="827584" y="115888"/>
            <a:ext cx="6154241" cy="710451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</a:ln>
        </p:spPr>
        <p:txBody>
          <a:bodyPr wrap="square" lIns="90170" tIns="46990" rIns="90170" bIns="4699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4000" dirty="0" smtClean="0">
                <a:solidFill>
                  <a:schemeClr val="bg1"/>
                </a:solidFill>
                <a:latin typeface="宋体" pitchFamily="2" charset="-122"/>
                <a:ea typeface="微软雅黑" pitchFamily="34" charset="-122"/>
              </a:rPr>
              <a:t>4.</a:t>
            </a:r>
            <a:r>
              <a:rPr lang="zh-CN" altLang="en-US" sz="4000" dirty="0" smtClean="0">
                <a:solidFill>
                  <a:schemeClr val="bg1"/>
                </a:solidFill>
                <a:latin typeface="宋体" pitchFamily="2" charset="-122"/>
                <a:ea typeface="微软雅黑" pitchFamily="34" charset="-122"/>
              </a:rPr>
              <a:t>实</a:t>
            </a:r>
            <a:r>
              <a:rPr lang="zh-CN" altLang="en-US" sz="4000" dirty="0">
                <a:solidFill>
                  <a:schemeClr val="bg1"/>
                </a:solidFill>
                <a:latin typeface="宋体" pitchFamily="2" charset="-122"/>
                <a:ea typeface="微软雅黑" pitchFamily="34" charset="-122"/>
              </a:rPr>
              <a:t>验电路</a:t>
            </a:r>
            <a:r>
              <a:rPr lang="zh-CN" altLang="en-US" sz="4000" dirty="0" smtClean="0">
                <a:solidFill>
                  <a:schemeClr val="bg1"/>
                </a:solidFill>
                <a:latin typeface="宋体" pitchFamily="2" charset="-122"/>
                <a:ea typeface="微软雅黑" pitchFamily="34" charset="-122"/>
              </a:rPr>
              <a:t>图</a:t>
            </a:r>
            <a:endParaRPr lang="zh-CN" altLang="en-US" sz="4000" dirty="0">
              <a:solidFill>
                <a:schemeClr val="bg1"/>
              </a:solidFill>
              <a:latin typeface="宋体" pitchFamily="2" charset="-122"/>
              <a:ea typeface="微软雅黑" pitchFamily="34" charset="-122"/>
            </a:endParaRPr>
          </a:p>
        </p:txBody>
      </p:sp>
      <p:pic>
        <p:nvPicPr>
          <p:cNvPr id="11272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7" grpId="0" bldLvl="0" animBg="1"/>
      <p:bldP spid="10288" grpId="0" bldLvl="0" animBg="1"/>
      <p:bldP spid="1028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179511" y="692696"/>
            <a:ext cx="8712969" cy="45243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en-US" altLang="zh-CN" sz="2800" b="1" dirty="0" smtClean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en-US" altLang="zh-CN" sz="3200" b="1" dirty="0" smtClean="0">
                <a:solidFill>
                  <a:srgbClr val="0000FF"/>
                </a:solidFill>
                <a:latin typeface="+mn-ea"/>
                <a:ea typeface="+mn-ea"/>
              </a:rPr>
              <a:t>5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.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实验步骤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;</a:t>
            </a:r>
          </a:p>
          <a:p>
            <a:pPr marL="457200" indent="-457200">
              <a:buFontTx/>
              <a:buAutoNum type="arabicParenBoth"/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按电路图连接实物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开关处于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断开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状态</a:t>
            </a:r>
            <a:r>
              <a:rPr lang="zh-CN" altLang="en-US" sz="3200" b="1" dirty="0" smtClean="0">
                <a:solidFill>
                  <a:srgbClr val="0000FF"/>
                </a:solidFill>
                <a:latin typeface="+mn-ea"/>
                <a:ea typeface="+mn-ea"/>
              </a:rPr>
              <a:t>；</a:t>
            </a:r>
            <a:endParaRPr lang="zh-CN" altLang="en-US" sz="32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marL="457200" indent="-457200">
              <a:buFontTx/>
              <a:buAutoNum type="arabicParenBoth"/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检查电路无误后，调节滑动变阻器滑片，使它处于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阻值最大处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；</a:t>
            </a:r>
          </a:p>
          <a:p>
            <a:pPr marL="457200" indent="-457200"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(3)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闭合开关后，用滑动变阻器调节电路中的电流，改变待测电阻两端的电压，记下三组对应的电压值与电流值，分别填入表格中；</a:t>
            </a:r>
          </a:p>
          <a:p>
            <a:pPr marL="457200" indent="-457200"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4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）根据记录的三组数据分别求出三个对应的电阻值，并计算出它们的平均值。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Group 2"/>
          <p:cNvGraphicFramePr>
            <a:graphicFrameLocks noGrp="1"/>
          </p:cNvGraphicFramePr>
          <p:nvPr/>
        </p:nvGraphicFramePr>
        <p:xfrm>
          <a:off x="719138" y="1916113"/>
          <a:ext cx="7667625" cy="2644777"/>
        </p:xfrm>
        <a:graphic>
          <a:graphicData uri="http://schemas.openxmlformats.org/drawingml/2006/table">
            <a:tbl>
              <a:tblPr/>
              <a:tblGrid>
                <a:gridCol w="1916112"/>
                <a:gridCol w="1917700"/>
                <a:gridCol w="1916113"/>
                <a:gridCol w="1917700"/>
              </a:tblGrid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测量次数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电压</a:t>
                      </a: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/V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电流</a:t>
                      </a: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/A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电阻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R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/</a:t>
                      </a:r>
                      <a:r>
                        <a:rPr kumimoji="0" lang="el-GR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pitchFamily="34" charset="0"/>
                        </a:rPr>
                        <a:t>Ω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45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6" name="Rectangle 2"/>
          <p:cNvSpPr>
            <a:spLocks noChangeArrowheads="1"/>
          </p:cNvSpPr>
          <p:nvPr/>
        </p:nvSpPr>
        <p:spPr bwMode="auto">
          <a:xfrm>
            <a:off x="431800" y="730250"/>
            <a:ext cx="2844800" cy="538163"/>
          </a:xfrm>
          <a:prstGeom prst="rect">
            <a:avLst/>
          </a:prstGeom>
          <a:gradFill rotWithShape="0">
            <a:gsLst>
              <a:gs pos="0">
                <a:srgbClr val="D1E8FF"/>
              </a:gs>
              <a:gs pos="100000">
                <a:srgbClr val="99CCFF"/>
              </a:gs>
            </a:gsLst>
            <a:lin ang="5400000" scaled="1"/>
          </a:gradFill>
          <a:ln w="19050" cmpd="sng">
            <a:solidFill>
              <a:schemeClr val="tx2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latin typeface="宋体" pitchFamily="2" charset="-122"/>
              </a:rPr>
              <a:t>实验记录表格</a:t>
            </a:r>
            <a:endParaRPr lang="en-US" sz="2800" b="1">
              <a:latin typeface="Times New Roman" pitchFamily="18" charset="0"/>
            </a:endParaRPr>
          </a:p>
        </p:txBody>
      </p:sp>
      <p:graphicFrame>
        <p:nvGraphicFramePr>
          <p:cNvPr id="18469" name="Object 2"/>
          <p:cNvGraphicFramePr>
            <a:graphicFrameLocks noChangeAspect="1"/>
          </p:cNvGraphicFramePr>
          <p:nvPr/>
        </p:nvGraphicFramePr>
        <p:xfrm>
          <a:off x="2627784" y="5373216"/>
          <a:ext cx="2106613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0" name="Equation" r:id="rId4" imgW="35356800" imgH="12598400" progId="">
                  <p:embed/>
                </p:oleObj>
              </mc:Choice>
              <mc:Fallback>
                <p:oleObj name="Equation" r:id="rId4" imgW="35356800" imgH="12598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5373216"/>
                        <a:ext cx="2106613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702295" y="5301208"/>
            <a:ext cx="1415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zh-CN" altLang="zh-CN" sz="3200" dirty="0" smtClean="0">
                <a:solidFill>
                  <a:srgbClr val="0000FF"/>
                </a:solidFill>
              </a:rPr>
              <a:t>平均值</a:t>
            </a:r>
            <a:endParaRPr lang="zh-CN" altLang="zh-CN" sz="3200" dirty="0" smtClean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544522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5</a:t>
            </a:r>
            <a:r>
              <a:rPr lang="el-GR" altLang="en-US" sz="2800" b="1" dirty="0" smtClean="0">
                <a:latin typeface="Times New Roman" pitchFamily="18" charset="0"/>
                <a:cs typeface="Arial" pitchFamily="34" charset="0"/>
              </a:rPr>
              <a:t>Ω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2708920"/>
            <a:ext cx="7272337" cy="792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b="1" dirty="0" smtClean="0">
                <a:ea typeface="黑体" pitchFamily="49" charset="-122"/>
              </a:rPr>
              <a:t>7.</a:t>
            </a:r>
            <a:r>
              <a:rPr lang="zh-CN" altLang="en-US" sz="3200" b="1" dirty="0" smtClean="0">
                <a:ea typeface="黑体" pitchFamily="49" charset="-122"/>
              </a:rPr>
              <a:t>滑</a:t>
            </a:r>
            <a:r>
              <a:rPr lang="zh-CN" altLang="en-US" sz="3200" b="1" dirty="0">
                <a:ea typeface="黑体" pitchFamily="49" charset="-122"/>
              </a:rPr>
              <a:t>动变阻器的作用是什么？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7544" y="3861048"/>
            <a:ext cx="7560840" cy="1384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Arial Black" pitchFamily="34" charset="0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Arial Black" pitchFamily="34" charset="0"/>
              </a:rPr>
              <a:t>）</a:t>
            </a:r>
            <a:r>
              <a:rPr lang="en-US" altLang="zh-CN" sz="2800" b="1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r>
              <a:rPr lang="zh-CN" altLang="en-US" sz="2800" b="1" dirty="0" smtClean="0">
                <a:solidFill>
                  <a:srgbClr val="FF0000"/>
                </a:solidFill>
                <a:latin typeface="Arial Black" pitchFamily="34" charset="0"/>
              </a:rPr>
              <a:t>保</a:t>
            </a:r>
            <a:r>
              <a:rPr lang="zh-CN" altLang="en-US" sz="2800" b="1" dirty="0">
                <a:solidFill>
                  <a:srgbClr val="FF0000"/>
                </a:solidFill>
                <a:latin typeface="Arial Black" pitchFamily="34" charset="0"/>
              </a:rPr>
              <a:t>护电路。</a:t>
            </a:r>
          </a:p>
          <a:p>
            <a:pPr>
              <a:buFont typeface="Arial" charset="0"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Arial Black" pitchFamily="34" charset="0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Arial Black" pitchFamily="34" charset="0"/>
              </a:rPr>
              <a:t>）</a:t>
            </a:r>
            <a:r>
              <a:rPr lang="en-US" altLang="zh-CN" sz="2800" b="1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r>
              <a:rPr lang="zh-CN" altLang="en-US" sz="2800" b="1" dirty="0" smtClean="0">
                <a:solidFill>
                  <a:srgbClr val="FF0000"/>
                </a:solidFill>
                <a:latin typeface="Arial Black" pitchFamily="34" charset="0"/>
              </a:rPr>
              <a:t>改变电路中的电流和定</a:t>
            </a:r>
            <a:r>
              <a:rPr lang="zh-CN" altLang="en-US" sz="2800" b="1" dirty="0">
                <a:solidFill>
                  <a:srgbClr val="FF0000"/>
                </a:solidFill>
                <a:latin typeface="Arial Black" pitchFamily="34" charset="0"/>
              </a:rPr>
              <a:t>值电阻两端的电压。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5536" y="764704"/>
            <a:ext cx="802850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800" dirty="0" smtClean="0">
                <a:solidFill>
                  <a:srgbClr val="0000FF"/>
                </a:solidFill>
                <a:ea typeface="黑体" pitchFamily="49" charset="-122"/>
              </a:rPr>
              <a:t>6.</a:t>
            </a:r>
            <a:r>
              <a:rPr lang="zh-CN" altLang="en-US" sz="2800" dirty="0" smtClean="0">
                <a:solidFill>
                  <a:srgbClr val="0000FF"/>
                </a:solidFill>
                <a:ea typeface="黑体" pitchFamily="49" charset="-122"/>
              </a:rPr>
              <a:t>测</a:t>
            </a:r>
            <a:r>
              <a:rPr lang="zh-CN" altLang="en-US" sz="2800" dirty="0">
                <a:solidFill>
                  <a:srgbClr val="0000FF"/>
                </a:solidFill>
                <a:ea typeface="黑体" pitchFamily="49" charset="-122"/>
              </a:rPr>
              <a:t>量定值电阻；多次测量目的是：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7420" y="1484784"/>
            <a:ext cx="813702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dirty="0" smtClean="0">
                <a:solidFill>
                  <a:srgbClr val="0000FF"/>
                </a:solidFill>
                <a:ea typeface="黑体" pitchFamily="49" charset="-122"/>
              </a:rPr>
              <a:t>求</a:t>
            </a:r>
            <a:r>
              <a:rPr lang="zh-CN" altLang="en-US" sz="2800" dirty="0">
                <a:solidFill>
                  <a:srgbClr val="0000FF"/>
                </a:solidFill>
                <a:ea typeface="黑体" pitchFamily="49" charset="-122"/>
              </a:rPr>
              <a:t>平均值，减少误差。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utoUpdateAnimBg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2257425" y="2787650"/>
            <a:ext cx="33432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zh-CN">
              <a:latin typeface="Tahoma" pitchFamily="34" charset="0"/>
            </a:endParaRPr>
          </a:p>
        </p:txBody>
      </p:sp>
      <p:pic>
        <p:nvPicPr>
          <p:cNvPr id="148483" name="Picture 3" descr="image0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811" t="11832" r="4637" b="5083"/>
          <a:stretch>
            <a:fillRect/>
          </a:stretch>
        </p:blipFill>
        <p:spPr bwMode="auto">
          <a:xfrm>
            <a:off x="4355976" y="2852936"/>
            <a:ext cx="3429024" cy="246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4" name="Line 4"/>
          <p:cNvSpPr>
            <a:spLocks noChangeShapeType="1"/>
          </p:cNvSpPr>
          <p:nvPr/>
        </p:nvSpPr>
        <p:spPr bwMode="auto">
          <a:xfrm flipV="1">
            <a:off x="2047875" y="5595938"/>
            <a:ext cx="465138" cy="15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8485" name="Line 5"/>
          <p:cNvSpPr>
            <a:spLocks noChangeShapeType="1"/>
          </p:cNvSpPr>
          <p:nvPr/>
        </p:nvSpPr>
        <p:spPr bwMode="auto">
          <a:xfrm flipV="1">
            <a:off x="3055938" y="5595938"/>
            <a:ext cx="465137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 flipV="1">
            <a:off x="4495800" y="5595938"/>
            <a:ext cx="465138" cy="15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8487" name="Line 7"/>
          <p:cNvSpPr>
            <a:spLocks noChangeShapeType="1"/>
          </p:cNvSpPr>
          <p:nvPr/>
        </p:nvSpPr>
        <p:spPr bwMode="auto">
          <a:xfrm flipV="1">
            <a:off x="5719763" y="5667375"/>
            <a:ext cx="465137" cy="15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8488" name="Line 8"/>
          <p:cNvSpPr>
            <a:spLocks noChangeShapeType="1"/>
          </p:cNvSpPr>
          <p:nvPr/>
        </p:nvSpPr>
        <p:spPr bwMode="auto">
          <a:xfrm flipV="1">
            <a:off x="6656388" y="5595938"/>
            <a:ext cx="465137" cy="15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8489" name="Line 9"/>
          <p:cNvSpPr>
            <a:spLocks noChangeShapeType="1"/>
          </p:cNvSpPr>
          <p:nvPr/>
        </p:nvSpPr>
        <p:spPr bwMode="auto">
          <a:xfrm flipV="1">
            <a:off x="4313238" y="5235575"/>
            <a:ext cx="0" cy="3603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8490" name="Line 10"/>
          <p:cNvSpPr>
            <a:spLocks noChangeShapeType="1"/>
          </p:cNvSpPr>
          <p:nvPr/>
        </p:nvSpPr>
        <p:spPr bwMode="auto">
          <a:xfrm flipV="1">
            <a:off x="5610225" y="5235575"/>
            <a:ext cx="0" cy="3603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8491" name="Line 11"/>
          <p:cNvSpPr>
            <a:spLocks noChangeShapeType="1"/>
          </p:cNvSpPr>
          <p:nvPr/>
        </p:nvSpPr>
        <p:spPr bwMode="auto">
          <a:xfrm flipH="1">
            <a:off x="6473825" y="5324475"/>
            <a:ext cx="0" cy="433388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8492" name="Line 12"/>
          <p:cNvSpPr>
            <a:spLocks noChangeShapeType="1"/>
          </p:cNvSpPr>
          <p:nvPr/>
        </p:nvSpPr>
        <p:spPr bwMode="auto">
          <a:xfrm flipH="1">
            <a:off x="7842250" y="5335588"/>
            <a:ext cx="0" cy="433387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1016000" y="5307013"/>
            <a:ext cx="1595438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P</a:t>
            </a:r>
          </a:p>
        </p:txBody>
      </p:sp>
      <p:sp>
        <p:nvSpPr>
          <p:cNvPr id="148494" name="Text Box 14"/>
          <p:cNvSpPr txBox="1">
            <a:spLocks noChangeArrowheads="1"/>
          </p:cNvSpPr>
          <p:nvPr/>
        </p:nvSpPr>
        <p:spPr bwMode="auto">
          <a:xfrm>
            <a:off x="2486025" y="5307013"/>
            <a:ext cx="531813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右</a:t>
            </a:r>
          </a:p>
        </p:txBody>
      </p:sp>
      <p:sp>
        <p:nvSpPr>
          <p:cNvPr id="148495" name="Text Box 15"/>
          <p:cNvSpPr txBox="1">
            <a:spLocks noChangeArrowheads="1"/>
          </p:cNvSpPr>
          <p:nvPr/>
        </p:nvSpPr>
        <p:spPr bwMode="auto">
          <a:xfrm>
            <a:off x="3527425" y="5307013"/>
            <a:ext cx="930275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R</a:t>
            </a:r>
            <a:r>
              <a:rPr lang="zh-CN" altLang="en-US" sz="2400" b="1" baseline="-25000">
                <a:solidFill>
                  <a:srgbClr val="0000FF"/>
                </a:solidFill>
                <a:latin typeface="宋体" pitchFamily="2" charset="-122"/>
              </a:rPr>
              <a:t>滑</a:t>
            </a:r>
          </a:p>
        </p:txBody>
      </p:sp>
      <p:sp>
        <p:nvSpPr>
          <p:cNvPr id="148496" name="Text Box 16"/>
          <p:cNvSpPr txBox="1">
            <a:spLocks noChangeArrowheads="1"/>
          </p:cNvSpPr>
          <p:nvPr/>
        </p:nvSpPr>
        <p:spPr bwMode="auto">
          <a:xfrm>
            <a:off x="4946650" y="5303838"/>
            <a:ext cx="690563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R</a:t>
            </a:r>
            <a:r>
              <a:rPr lang="zh-CN" altLang="en-US" sz="2400" b="1" baseline="-25000">
                <a:solidFill>
                  <a:srgbClr val="0000FF"/>
                </a:solidFill>
                <a:latin typeface="宋体" pitchFamily="2" charset="-122"/>
              </a:rPr>
              <a:t>总</a:t>
            </a:r>
          </a:p>
        </p:txBody>
      </p:sp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6140450" y="5380038"/>
            <a:ext cx="333375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I</a:t>
            </a:r>
          </a:p>
        </p:txBody>
      </p:sp>
      <p:sp>
        <p:nvSpPr>
          <p:cNvPr id="148498" name="Text Box 18"/>
          <p:cNvSpPr txBox="1">
            <a:spLocks noChangeArrowheads="1"/>
          </p:cNvSpPr>
          <p:nvPr/>
        </p:nvSpPr>
        <p:spPr bwMode="auto">
          <a:xfrm>
            <a:off x="7191375" y="5392738"/>
            <a:ext cx="441325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U</a:t>
            </a:r>
            <a:r>
              <a:rPr lang="en-US" altLang="zh-CN" sz="2400" b="1" baseline="-25000">
                <a:solidFill>
                  <a:srgbClr val="0000FF"/>
                </a:solidFill>
                <a:latin typeface="宋体" pitchFamily="2" charset="-122"/>
              </a:rPr>
              <a:t>X</a:t>
            </a:r>
          </a:p>
        </p:txBody>
      </p:sp>
      <p:sp>
        <p:nvSpPr>
          <p:cNvPr id="15380" name="Text Box 19"/>
          <p:cNvSpPr txBox="1">
            <a:spLocks noChangeArrowheads="1"/>
          </p:cNvSpPr>
          <p:nvPr/>
        </p:nvSpPr>
        <p:spPr bwMode="auto">
          <a:xfrm>
            <a:off x="467544" y="1196752"/>
            <a:ext cx="8142222" cy="15557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00FF"/>
                </a:solidFill>
                <a:latin typeface="宋体" pitchFamily="2" charset="-122"/>
              </a:rPr>
              <a:t>2.</a:t>
            </a:r>
            <a:r>
              <a:rPr lang="zh-CN" altLang="en-US" sz="3200" b="1" dirty="0" smtClean="0">
                <a:solidFill>
                  <a:srgbClr val="0000FF"/>
                </a:solidFill>
                <a:latin typeface="宋体" pitchFamily="2" charset="-122"/>
              </a:rPr>
              <a:t>分</a:t>
            </a:r>
            <a:r>
              <a:rPr lang="zh-CN" altLang="en-US" sz="3200" b="1" dirty="0">
                <a:solidFill>
                  <a:srgbClr val="0000FF"/>
                </a:solidFill>
                <a:latin typeface="宋体" pitchFamily="2" charset="-122"/>
              </a:rPr>
              <a:t>析电源电压保持不变</a:t>
            </a:r>
            <a:r>
              <a:rPr lang="en-US" altLang="zh-CN" sz="3200" b="1" dirty="0">
                <a:solidFill>
                  <a:srgbClr val="0000FF"/>
                </a:solidFill>
                <a:latin typeface="宋体" pitchFamily="2" charset="-122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latin typeface="宋体" pitchFamily="2" charset="-122"/>
              </a:rPr>
              <a:t>当滑片向右移动时</a:t>
            </a:r>
            <a:r>
              <a:rPr lang="en-US" altLang="zh-CN" sz="3200" b="1" dirty="0">
                <a:solidFill>
                  <a:srgbClr val="0000FF"/>
                </a:solidFill>
                <a:latin typeface="宋体" pitchFamily="2" charset="-122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latin typeface="宋体" pitchFamily="2" charset="-122"/>
              </a:rPr>
              <a:t>电流表和电压表的示数变化情况</a:t>
            </a:r>
          </a:p>
        </p:txBody>
      </p:sp>
      <p:sp>
        <p:nvSpPr>
          <p:cNvPr id="148500" name="Text Box 20"/>
          <p:cNvSpPr txBox="1">
            <a:spLocks noChangeArrowheads="1"/>
          </p:cNvSpPr>
          <p:nvPr/>
        </p:nvSpPr>
        <p:spPr bwMode="auto">
          <a:xfrm>
            <a:off x="5436096" y="3717032"/>
            <a:ext cx="4826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48501" name="Rectangle 21"/>
          <p:cNvSpPr>
            <a:spLocks noChangeArrowheads="1"/>
          </p:cNvSpPr>
          <p:nvPr/>
        </p:nvSpPr>
        <p:spPr bwMode="auto">
          <a:xfrm>
            <a:off x="642938" y="5311775"/>
            <a:ext cx="12557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itchFamily="2" charset="-122"/>
              </a:rPr>
              <a:t>分析：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1600" y="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注意：</a:t>
            </a:r>
            <a:endParaRPr lang="zh-CN" altLang="en-US" sz="3200" dirty="0"/>
          </a:p>
        </p:txBody>
      </p:sp>
      <p:sp>
        <p:nvSpPr>
          <p:cNvPr id="23" name="矩形 22"/>
          <p:cNvSpPr/>
          <p:nvPr/>
        </p:nvSpPr>
        <p:spPr>
          <a:xfrm>
            <a:off x="467544" y="692696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1</a:t>
            </a:r>
            <a:r>
              <a:rPr lang="en-US" altLang="zh-CN" sz="2800" b="1" dirty="0" smtClean="0">
                <a:solidFill>
                  <a:srgbClr val="0000FF"/>
                </a:solidFill>
                <a:latin typeface="宋体" pitchFamily="2" charset="-122"/>
              </a:rPr>
              <a:t>.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itchFamily="2" charset="-122"/>
              </a:rPr>
              <a:t>电压表和电流表都要选择合适的</a:t>
            </a:r>
            <a:r>
              <a:rPr lang="zh-CN" altLang="en-US" sz="2800" b="1" dirty="0" smtClean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量程</a:t>
            </a:r>
          </a:p>
          <a:p>
            <a:r>
              <a:rPr lang="zh-CN" altLang="en-US" sz="2800" b="1" u="sng" dirty="0" smtClean="0">
                <a:solidFill>
                  <a:srgbClr val="0000FF"/>
                </a:solidFill>
                <a:latin typeface="宋体" pitchFamily="2" charset="-122"/>
              </a:rPr>
              <a:t> </a:t>
            </a:r>
            <a:endParaRPr lang="zh-CN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animBg="1"/>
      <p:bldP spid="148485" grpId="0" animBg="1"/>
      <p:bldP spid="148486" grpId="0" animBg="1"/>
      <p:bldP spid="148487" grpId="0" animBg="1"/>
      <p:bldP spid="148488" grpId="0" animBg="1"/>
      <p:bldP spid="148489" grpId="0" animBg="1"/>
      <p:bldP spid="148490" grpId="0" animBg="1"/>
      <p:bldP spid="148491" grpId="0" animBg="1"/>
      <p:bldP spid="148492" grpId="0" animBg="1"/>
      <p:bldP spid="148493" grpId="0"/>
      <p:bldP spid="148494" grpId="0"/>
      <p:bldP spid="148495" grpId="0"/>
      <p:bldP spid="148496" grpId="0"/>
      <p:bldP spid="148497" grpId="0"/>
      <p:bldP spid="148498" grpId="0"/>
      <p:bldP spid="148500" grpId="0"/>
      <p:bldP spid="14850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吉林人民出版社PPT模板（定）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吉林人民出版社PPT模板（定）</Template>
  <TotalTime>1</TotalTime>
  <Words>1842</Words>
  <Application>Microsoft Office PowerPoint</Application>
  <PresentationFormat>全屏显示(4:3)</PresentationFormat>
  <Paragraphs>242</Paragraphs>
  <Slides>29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吉林人民出版社PPT模板（定）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实验时应注意的问题：</vt:lpstr>
      <vt:lpstr>滑动变阻器的作用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2</cp:revision>
  <dcterms:created xsi:type="dcterms:W3CDTF">2015-11-21T11:10:00Z</dcterms:created>
  <dcterms:modified xsi:type="dcterms:W3CDTF">2020-08-15T02:49:45Z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