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97" r:id="rId2"/>
    <p:sldId id="301" r:id="rId3"/>
    <p:sldId id="302" r:id="rId4"/>
    <p:sldId id="267" r:id="rId5"/>
    <p:sldId id="303" r:id="rId6"/>
    <p:sldId id="268" r:id="rId7"/>
    <p:sldId id="270" r:id="rId8"/>
    <p:sldId id="290" r:id="rId9"/>
    <p:sldId id="272" r:id="rId10"/>
    <p:sldId id="310" r:id="rId11"/>
    <p:sldId id="291" r:id="rId12"/>
    <p:sldId id="304" r:id="rId13"/>
    <p:sldId id="305" r:id="rId14"/>
    <p:sldId id="306" r:id="rId15"/>
    <p:sldId id="307" r:id="rId16"/>
    <p:sldId id="308" r:id="rId17"/>
    <p:sldId id="309" r:id="rId18"/>
    <p:sldId id="292" r:id="rId19"/>
    <p:sldId id="293" r:id="rId20"/>
    <p:sldId id="294" r:id="rId21"/>
    <p:sldId id="295" r:id="rId2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7" autoAdjust="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2E91E74-6D63-4824-8833-CA7B6A29E843}" type="datetimeFigureOut">
              <a:rPr lang="zh-CN" altLang="en-US"/>
              <a:t>2020/8/15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1C84F6C-7308-48EE-94C9-360DB1D4663B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04026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fld id="{6887B6C7-BC71-4AB6-8D2A-867DDE962A9C}" type="slidenum">
              <a:rPr lang="en-US" altLang="zh-CN" smtClean="0">
                <a:latin typeface="Arial" charset="0"/>
              </a:rPr>
              <a:t>6</a:t>
            </a:fld>
            <a:endParaRPr lang="en-US" altLang="zh-CN" smtClean="0">
              <a:latin typeface="Arial" charset="0"/>
            </a:endParaRPr>
          </a:p>
        </p:txBody>
      </p:sp>
      <p:sp>
        <p:nvSpPr>
          <p:cNvPr id="23555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3556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zh-CN" smtClean="0"/>
          </a:p>
        </p:txBody>
      </p:sp>
      <p:sp>
        <p:nvSpPr>
          <p:cNvPr id="23557" name="灯片编号占位符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>
              <a:buFont typeface="Arial" charset="0"/>
              <a:buNone/>
            </a:pPr>
            <a:fld id="{CDCFFB3F-5569-4C00-87C8-CF435A81E661}" type="slidenum">
              <a:rPr lang="en-US" altLang="zh-CN" sz="1200">
                <a:latin typeface="Calibri" pitchFamily="34" charset="0"/>
              </a:rPr>
              <a:t>6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C8C1451-F387-42DD-9F29-AA095C0E9046}" type="datetimeFigureOut">
              <a:rPr lang="zh-CN" altLang="en-US"/>
              <a:t>2020/8/15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9691D3A-192C-42FF-9F29-49F77561B76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E25FE0BD-ADB5-4889-9978-314CD2B2567C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audio" Target="../media/audio2.wav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png"/><Relationship Id="rId4" Type="http://schemas.openxmlformats.org/officeDocument/2006/relationships/audio" Target="../media/audio1.wav"/><Relationship Id="rId9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Box 16"/>
          <p:cNvSpPr txBox="1">
            <a:spLocks noChangeArrowheads="1"/>
          </p:cNvSpPr>
          <p:nvPr/>
        </p:nvSpPr>
        <p:spPr bwMode="auto">
          <a:xfrm>
            <a:off x="2339975" y="1341438"/>
            <a:ext cx="51847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 b="1" dirty="0" smtClean="0">
                <a:latin typeface="Calibri" pitchFamily="34" charset="0"/>
              </a:rPr>
              <a:t>第十七章    欧姆定律</a:t>
            </a:r>
            <a:endParaRPr lang="zh-CN" altLang="en-US" sz="3200" b="1" dirty="0">
              <a:latin typeface="Calibri" pitchFamily="34" charset="0"/>
            </a:endParaRP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1285852" y="2714620"/>
            <a:ext cx="3941762" cy="8239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zh-CN" altLang="en-US" sz="4800" b="1" dirty="0" smtClean="0">
                <a:solidFill>
                  <a:srgbClr val="FF0000"/>
                </a:solidFill>
              </a:rPr>
              <a:t>第</a:t>
            </a:r>
            <a:r>
              <a:rPr lang="en-US" altLang="zh-CN" sz="48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4800" b="1" dirty="0" smtClean="0">
                <a:solidFill>
                  <a:srgbClr val="FF0000"/>
                </a:solidFill>
              </a:rPr>
              <a:t>节</a:t>
            </a:r>
            <a:r>
              <a:rPr lang="zh-CN" altLang="en-US" sz="4800" dirty="0" smtClean="0">
                <a:solidFill>
                  <a:srgbClr val="FF0000"/>
                </a:solidFill>
              </a:rPr>
              <a:t>  </a:t>
            </a:r>
            <a:endParaRPr lang="zh-CN" altLang="en-US" sz="4800" dirty="0">
              <a:solidFill>
                <a:srgbClr val="FF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211960" y="2643182"/>
            <a:ext cx="295465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5400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欧姆定律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928662" y="357166"/>
            <a:ext cx="4684708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九年级物理上    新课标 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[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</a:rPr>
              <a:t>人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</a:rPr>
              <a:t>]</a:t>
            </a:r>
            <a:endParaRPr lang="zh-CN" altLang="en-US" sz="24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7"/>
          <p:cNvGrpSpPr/>
          <p:nvPr/>
        </p:nvGrpSpPr>
        <p:grpSpPr bwMode="auto">
          <a:xfrm>
            <a:off x="1115616" y="332656"/>
            <a:ext cx="5653087" cy="1079500"/>
            <a:chOff x="635" y="232"/>
            <a:chExt cx="3561" cy="680"/>
          </a:xfrm>
        </p:grpSpPr>
        <p:sp>
          <p:nvSpPr>
            <p:cNvPr id="3" name="Text Box 6"/>
            <p:cNvSpPr txBox="1">
              <a:spLocks noChangeArrowheads="1"/>
            </p:cNvSpPr>
            <p:nvPr/>
          </p:nvSpPr>
          <p:spPr bwMode="auto">
            <a:xfrm>
              <a:off x="771" y="384"/>
              <a:ext cx="862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zh-CN" altLang="en-US" sz="2800" b="1">
                  <a:latin typeface="Calibri" pitchFamily="34" charset="0"/>
                </a:rPr>
                <a:t>根据</a:t>
              </a:r>
            </a:p>
          </p:txBody>
        </p:sp>
        <p:sp>
          <p:nvSpPr>
            <p:cNvPr id="4" name="Text Box 7"/>
            <p:cNvSpPr txBox="1">
              <a:spLocks noChangeArrowheads="1"/>
            </p:cNvSpPr>
            <p:nvPr/>
          </p:nvSpPr>
          <p:spPr bwMode="auto">
            <a:xfrm>
              <a:off x="1883" y="384"/>
              <a:ext cx="1337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zh-CN" altLang="en-US" sz="2800" b="1" dirty="0">
                  <a:latin typeface="Calibri" pitchFamily="34" charset="0"/>
                </a:rPr>
                <a:t>，导出公式　</a:t>
              </a:r>
            </a:p>
          </p:txBody>
        </p:sp>
        <p:grpSp>
          <p:nvGrpSpPr>
            <p:cNvPr id="5" name="Group 27"/>
            <p:cNvGrpSpPr/>
            <p:nvPr/>
          </p:nvGrpSpPr>
          <p:grpSpPr bwMode="auto">
            <a:xfrm>
              <a:off x="1271" y="271"/>
              <a:ext cx="680" cy="596"/>
              <a:chOff x="408" y="3809"/>
              <a:chExt cx="680" cy="596"/>
            </a:xfrm>
          </p:grpSpPr>
          <p:sp>
            <p:nvSpPr>
              <p:cNvPr id="11" name="Rectangle 28"/>
              <p:cNvSpPr>
                <a:spLocks noChangeArrowheads="1"/>
              </p:cNvSpPr>
              <p:nvPr/>
            </p:nvSpPr>
            <p:spPr bwMode="auto">
              <a:xfrm>
                <a:off x="408" y="3945"/>
                <a:ext cx="680" cy="32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buFont typeface="Arial" charset="0"/>
                  <a:buNone/>
                </a:pPr>
                <a:r>
                  <a:rPr lang="en-US" altLang="zh-CN" sz="2800" b="1" i="1">
                    <a:latin typeface="Times New Roman" pitchFamily="18" charset="0"/>
                  </a:rPr>
                  <a:t>I </a:t>
                </a:r>
                <a:r>
                  <a:rPr lang="en-US" altLang="zh-CN" sz="2800" b="1">
                    <a:latin typeface="Times New Roman" pitchFamily="18" charset="0"/>
                  </a:rPr>
                  <a:t>=</a:t>
                </a:r>
              </a:p>
            </p:txBody>
          </p:sp>
          <p:sp>
            <p:nvSpPr>
              <p:cNvPr id="12" name="Rectangle 29"/>
              <p:cNvSpPr>
                <a:spLocks noChangeArrowheads="1"/>
              </p:cNvSpPr>
              <p:nvPr/>
            </p:nvSpPr>
            <p:spPr bwMode="auto">
              <a:xfrm>
                <a:off x="793" y="3809"/>
                <a:ext cx="278" cy="59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 charset="0"/>
                  <a:buNone/>
                </a:pPr>
                <a:r>
                  <a:rPr lang="en-US" altLang="zh-CN" sz="2800" b="1" i="1">
                    <a:latin typeface="Times New Roman" pitchFamily="18" charset="0"/>
                  </a:rPr>
                  <a:t>U</a:t>
                </a:r>
              </a:p>
              <a:p>
                <a:pPr>
                  <a:buFont typeface="Arial" charset="0"/>
                  <a:buNone/>
                </a:pPr>
                <a:r>
                  <a:rPr lang="en-US" altLang="zh-CN" sz="2800" b="1" i="1">
                    <a:latin typeface="Times New Roman" pitchFamily="18" charset="0"/>
                  </a:rPr>
                  <a:t>R</a:t>
                </a:r>
              </a:p>
            </p:txBody>
          </p:sp>
          <p:sp>
            <p:nvSpPr>
              <p:cNvPr id="13" name="Line 30"/>
              <p:cNvSpPr>
                <a:spLocks noChangeShapeType="1"/>
              </p:cNvSpPr>
              <p:nvPr/>
            </p:nvSpPr>
            <p:spPr bwMode="auto">
              <a:xfrm>
                <a:off x="793" y="4104"/>
                <a:ext cx="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7" name="AutoShape 44"/>
            <p:cNvSpPr>
              <a:spLocks noChangeArrowheads="1"/>
            </p:cNvSpPr>
            <p:nvPr/>
          </p:nvSpPr>
          <p:spPr bwMode="auto">
            <a:xfrm>
              <a:off x="635" y="232"/>
              <a:ext cx="3561" cy="68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CC0000"/>
              </a:solidFill>
              <a:round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>
                <a:latin typeface="Calibri" pitchFamily="34" charset="0"/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 flipH="1">
            <a:off x="5148064" y="620688"/>
            <a:ext cx="11521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U=I R</a:t>
            </a:r>
            <a:r>
              <a:rPr lang="en-US" altLang="zh-CN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zh-CN" altLang="en-US" dirty="0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467544" y="1556792"/>
            <a:ext cx="8424862" cy="1616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zh-CN" altLang="en-US" sz="3600" b="1" dirty="0">
                <a:latin typeface="Verdana" pitchFamily="34" charset="0"/>
              </a:rPr>
              <a:t>     </a:t>
            </a:r>
            <a:r>
              <a:rPr lang="zh-CN" altLang="en-US" sz="3600" b="1" dirty="0" smtClean="0">
                <a:latin typeface="Verdana" pitchFamily="34" charset="0"/>
              </a:rPr>
              <a:t>例</a:t>
            </a:r>
            <a:r>
              <a:rPr lang="en-US" altLang="zh-CN" sz="3600" b="1" dirty="0" smtClean="0">
                <a:latin typeface="Verdana" pitchFamily="34" charset="0"/>
              </a:rPr>
              <a:t>3</a:t>
            </a:r>
            <a:r>
              <a:rPr lang="en-US" sz="3200" b="1" dirty="0" smtClean="0">
                <a:latin typeface="宋体" pitchFamily="2" charset="-122"/>
              </a:rPr>
              <a:t>.</a:t>
            </a:r>
            <a:r>
              <a:rPr lang="zh-CN" altLang="en-US" sz="3200" b="1" dirty="0">
                <a:latin typeface="宋体" pitchFamily="2" charset="-122"/>
              </a:rPr>
              <a:t>一个定值电阻的阻值是</a:t>
            </a:r>
            <a:r>
              <a:rPr lang="en-US" sz="3200" b="1" dirty="0">
                <a:latin typeface="宋体" pitchFamily="2" charset="-122"/>
              </a:rPr>
              <a:t>10 </a:t>
            </a:r>
            <a:r>
              <a:rPr lang="el-GR" altLang="en-US" sz="3200" b="1" dirty="0">
                <a:latin typeface="宋体" pitchFamily="2" charset="-122"/>
              </a:rPr>
              <a:t>Ω</a:t>
            </a:r>
            <a:r>
              <a:rPr lang="zh-CN" altLang="en-US" sz="3200" b="1" dirty="0">
                <a:latin typeface="宋体" pitchFamily="2" charset="-122"/>
              </a:rPr>
              <a:t>，使用时流过的电流是</a:t>
            </a:r>
            <a:r>
              <a:rPr lang="en-US" sz="3200" b="1" dirty="0">
                <a:latin typeface="宋体" pitchFamily="2" charset="-122"/>
              </a:rPr>
              <a:t>200mA</a:t>
            </a:r>
            <a:r>
              <a:rPr lang="zh-CN" altLang="en-US" sz="3200" b="1" dirty="0">
                <a:latin typeface="宋体" pitchFamily="2" charset="-122"/>
              </a:rPr>
              <a:t>，加在这个定值电阻两端的电压是多大？</a:t>
            </a:r>
            <a:endParaRPr lang="zh-CN" altLang="en-US" sz="3200" dirty="0">
              <a:latin typeface="宋体" pitchFamily="2" charset="-122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611188" y="3213100"/>
            <a:ext cx="898525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</a:pPr>
            <a:r>
              <a:rPr lang="zh-CN" altLang="en-US" sz="2800" b="1" dirty="0">
                <a:solidFill>
                  <a:srgbClr val="CC0000"/>
                </a:solidFill>
                <a:latin typeface="Times New Roman" pitchFamily="18" charset="0"/>
              </a:rPr>
              <a:t>解：</a:t>
            </a: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1259632" y="3212976"/>
            <a:ext cx="4067175" cy="9540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 dirty="0">
                <a:solidFill>
                  <a:srgbClr val="CC0000"/>
                </a:solidFill>
                <a:latin typeface="Times New Roman" pitchFamily="18" charset="0"/>
              </a:rPr>
              <a:t>由欧姆定律           得：</a:t>
            </a:r>
            <a:endParaRPr lang="en-US" altLang="zh-CN" sz="2800" b="1" dirty="0">
              <a:solidFill>
                <a:srgbClr val="CC0000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altLang="zh-CN" sz="2800" b="1" baseline="-25000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203848" y="3140968"/>
          <a:ext cx="86518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4" imgW="10058400" imgH="9448800" progId="">
                  <p:embed/>
                </p:oleObj>
              </mc:Choice>
              <mc:Fallback>
                <p:oleObj name="Equation" r:id="rId4" imgW="10058400" imgH="9448800" progId="">
                  <p:embed/>
                  <p:pic>
                    <p:nvPicPr>
                      <p:cNvPr id="0" name="Object 2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03848" y="3140968"/>
                        <a:ext cx="865187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矩形 19"/>
          <p:cNvSpPr/>
          <p:nvPr/>
        </p:nvSpPr>
        <p:spPr>
          <a:xfrm flipH="1">
            <a:off x="1115616" y="4077072"/>
            <a:ext cx="48965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 = I R = 0.2A ×10</a:t>
            </a:r>
            <a:r>
              <a:rPr lang="el-GR" altLang="en-US" b="1" dirty="0" smtClean="0">
                <a:latin typeface="宋体" pitchFamily="2" charset="-122"/>
              </a:rPr>
              <a:t> </a:t>
            </a:r>
            <a:r>
              <a:rPr lang="el-GR" altLang="en-US" sz="2800" b="1" dirty="0" smtClean="0">
                <a:solidFill>
                  <a:srgbClr val="FF0000"/>
                </a:solidFill>
                <a:latin typeface="宋体" pitchFamily="2" charset="-122"/>
              </a:rPr>
              <a:t>Ω</a:t>
            </a:r>
            <a:r>
              <a:rPr lang="en-US" altLang="en-US" b="1" dirty="0" smtClean="0">
                <a:solidFill>
                  <a:srgbClr val="FF0000"/>
                </a:solidFill>
                <a:latin typeface="宋体" pitchFamily="2" charset="-122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宋体" pitchFamily="2" charset="-122"/>
              </a:rPr>
              <a:t>= 2V</a:t>
            </a:r>
            <a:r>
              <a:rPr lang="en-US" altLang="zh-CN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12" descr="本课小结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8175" y="476250"/>
            <a:ext cx="4711700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611188" y="1606550"/>
            <a:ext cx="8264525" cy="18240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indent="228600" eaLnBrk="0" hangingPunct="0">
              <a:lnSpc>
                <a:spcPts val="4500"/>
              </a:lnSpc>
            </a:pPr>
            <a:r>
              <a:rPr lang="zh-CN" sz="4800" b="1" dirty="0">
                <a:solidFill>
                  <a:srgbClr val="000000"/>
                </a:solidFill>
                <a:latin typeface="隶书" pitchFamily="49" charset="-122"/>
                <a:ea typeface="隶书" pitchFamily="49" charset="-122"/>
                <a:cs typeface="Times New Roman" pitchFamily="18" charset="0"/>
              </a:rPr>
              <a:t>欧姆定律</a:t>
            </a:r>
            <a:endParaRPr lang="zh-CN" sz="4800" b="1" dirty="0">
              <a:latin typeface="隶书" pitchFamily="49" charset="-122"/>
              <a:ea typeface="隶书" pitchFamily="49" charset="-122"/>
              <a:cs typeface="Times New Roman" pitchFamily="18" charset="0"/>
            </a:endParaRPr>
          </a:p>
          <a:p>
            <a:pPr indent="228600" eaLnBrk="0" hangingPunct="0">
              <a:lnSpc>
                <a:spcPts val="4500"/>
              </a:lnSpc>
            </a:pPr>
            <a:r>
              <a:rPr lang="en-US" altLang="zh-CN" sz="3600" b="1" dirty="0">
                <a:solidFill>
                  <a:srgbClr val="000000"/>
                </a:solidFill>
                <a:latin typeface="宋体" pitchFamily="2" charset="-122"/>
                <a:ea typeface="隶书" pitchFamily="49" charset="-122"/>
                <a:cs typeface="Times New Roman" pitchFamily="18" charset="0"/>
              </a:rPr>
              <a:t>1.</a:t>
            </a:r>
            <a:r>
              <a:rPr lang="zh-CN" altLang="en-US" sz="3600" b="1" dirty="0">
                <a:solidFill>
                  <a:srgbClr val="000000"/>
                </a:solidFill>
                <a:latin typeface="NEU-BZ-S92" charset="-122"/>
                <a:ea typeface="隶书" pitchFamily="49" charset="-122"/>
                <a:cs typeface="Times New Roman" pitchFamily="18" charset="0"/>
              </a:rPr>
              <a:t>文字表述</a:t>
            </a:r>
            <a:r>
              <a:rPr lang="en-US" altLang="zh-CN" sz="3600" b="1" dirty="0">
                <a:solidFill>
                  <a:srgbClr val="000000"/>
                </a:solidFill>
                <a:ea typeface="隶书" pitchFamily="49" charset="-122"/>
                <a:cs typeface="Times New Roman" pitchFamily="18" charset="0"/>
              </a:rPr>
              <a:t>:</a:t>
            </a:r>
            <a:r>
              <a:rPr lang="zh-CN" altLang="en-US" sz="3600" b="1" dirty="0">
                <a:solidFill>
                  <a:srgbClr val="000000"/>
                </a:solidFill>
                <a:latin typeface="NEU-BZ-S92" charset="-122"/>
                <a:ea typeface="隶书" pitchFamily="49" charset="-122"/>
                <a:cs typeface="Times New Roman" pitchFamily="18" charset="0"/>
              </a:rPr>
              <a:t>导体中的电流</a:t>
            </a:r>
            <a:r>
              <a:rPr lang="en-US" altLang="zh-CN" sz="3600" b="1" dirty="0">
                <a:solidFill>
                  <a:srgbClr val="000000"/>
                </a:solidFill>
                <a:ea typeface="隶书" pitchFamily="49" charset="-122"/>
                <a:cs typeface="Times New Roman" pitchFamily="18" charset="0"/>
              </a:rPr>
              <a:t>,</a:t>
            </a:r>
            <a:r>
              <a:rPr lang="zh-CN" altLang="en-US" sz="3600" b="1" dirty="0">
                <a:solidFill>
                  <a:srgbClr val="000000"/>
                </a:solidFill>
                <a:latin typeface="NEU-BZ-S92" charset="-122"/>
                <a:ea typeface="隶书" pitchFamily="49" charset="-122"/>
                <a:cs typeface="Times New Roman" pitchFamily="18" charset="0"/>
              </a:rPr>
              <a:t>跟导体两端</a:t>
            </a:r>
            <a:endParaRPr lang="en-US" altLang="zh-CN" sz="3600" b="1" dirty="0">
              <a:solidFill>
                <a:srgbClr val="000000"/>
              </a:solidFill>
              <a:latin typeface="NEU-BZ-S92" charset="-122"/>
              <a:ea typeface="隶书" pitchFamily="49" charset="-122"/>
              <a:cs typeface="Times New Roman" pitchFamily="18" charset="0"/>
            </a:endParaRPr>
          </a:p>
          <a:p>
            <a:pPr indent="228600" eaLnBrk="0" hangingPunct="0">
              <a:lnSpc>
                <a:spcPts val="4500"/>
              </a:lnSpc>
            </a:pPr>
            <a:r>
              <a:rPr lang="zh-CN" altLang="en-US" sz="3600" b="1" dirty="0">
                <a:solidFill>
                  <a:srgbClr val="000000"/>
                </a:solidFill>
                <a:latin typeface="NEU-BZ-S92" charset="-122"/>
                <a:ea typeface="隶书" pitchFamily="49" charset="-122"/>
                <a:cs typeface="Times New Roman" pitchFamily="18" charset="0"/>
              </a:rPr>
              <a:t>的电压成正比</a:t>
            </a:r>
            <a:r>
              <a:rPr lang="zh-CN" altLang="en-US" sz="3600" b="1" dirty="0">
                <a:solidFill>
                  <a:srgbClr val="000000"/>
                </a:solidFill>
                <a:ea typeface="隶书" pitchFamily="49" charset="-122"/>
                <a:cs typeface="Times New Roman" pitchFamily="18" charset="0"/>
              </a:rPr>
              <a:t>，</a:t>
            </a:r>
            <a:r>
              <a:rPr lang="zh-CN" altLang="en-US" sz="3600" b="1" dirty="0">
                <a:solidFill>
                  <a:srgbClr val="000000"/>
                </a:solidFill>
                <a:latin typeface="NEU-BZ-S92" charset="-122"/>
                <a:ea typeface="隶书" pitchFamily="49" charset="-122"/>
                <a:cs typeface="Times New Roman" pitchFamily="18" charset="0"/>
              </a:rPr>
              <a:t>跟导体的电阻成反比</a:t>
            </a:r>
            <a:r>
              <a:rPr lang="en-US" altLang="zh-CN" sz="3600" b="1" dirty="0">
                <a:solidFill>
                  <a:srgbClr val="000000"/>
                </a:solidFill>
                <a:ea typeface="隶书" pitchFamily="49" charset="-122"/>
                <a:cs typeface="Times New Roman" pitchFamily="18" charset="0"/>
              </a:rPr>
              <a:t>。</a:t>
            </a:r>
            <a:endParaRPr lang="en-US" altLang="zh-CN" sz="3600" b="1" dirty="0">
              <a:ea typeface="隶书" pitchFamily="49" charset="-122"/>
              <a:cs typeface="Times New Roman" pitchFamily="18" charset="0"/>
            </a:endParaRPr>
          </a:p>
        </p:txBody>
      </p:sp>
      <p:pic>
        <p:nvPicPr>
          <p:cNvPr id="4101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5715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755650" y="4221163"/>
            <a:ext cx="6840538" cy="646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228600" eaLnBrk="0" hangingPunct="0">
              <a:defRPr/>
            </a:pPr>
            <a:r>
              <a:rPr lang="en-US" altLang="zh-CN" sz="36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3.</a:t>
            </a:r>
            <a:r>
              <a:rPr lang="zh-CN" altLang="en-US" sz="36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例题讲解</a:t>
            </a:r>
            <a:r>
              <a:rPr lang="en-US" altLang="zh-CN" sz="36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:(</a:t>
            </a:r>
            <a:r>
              <a:rPr lang="zh-CN" altLang="en-US" sz="36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强调计算题格式</a:t>
            </a:r>
            <a:r>
              <a:rPr lang="en-US" altLang="zh-CN" sz="36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)</a:t>
            </a:r>
            <a:endParaRPr lang="en-US" altLang="zh-CN" sz="3600" b="1" dirty="0">
              <a:latin typeface="+mn-ea"/>
              <a:ea typeface="+mn-ea"/>
            </a:endParaRPr>
          </a:p>
        </p:txBody>
      </p:sp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3707904" y="3356992"/>
          <a:ext cx="9366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10058400" imgH="9448800" progId="">
                  <p:embed/>
                </p:oleObj>
              </mc:Choice>
              <mc:Fallback>
                <p:oleObj name="Equation" r:id="rId7" imgW="10058400" imgH="9448800" progId="">
                  <p:embed/>
                  <p:pic>
                    <p:nvPicPr>
                      <p:cNvPr id="0" name="Object 4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07904" y="3356992"/>
                        <a:ext cx="936625" cy="935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矩形 10"/>
          <p:cNvSpPr/>
          <p:nvPr/>
        </p:nvSpPr>
        <p:spPr>
          <a:xfrm>
            <a:off x="755650" y="3500438"/>
            <a:ext cx="2887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28600" eaLnBrk="0" hangingPunct="0">
              <a:defRPr/>
            </a:pPr>
            <a:r>
              <a:rPr lang="en-US" altLang="zh-CN" sz="3600" b="1" dirty="0">
                <a:solidFill>
                  <a:srgbClr val="000000"/>
                </a:solidFill>
                <a:latin typeface="+mn-ea"/>
                <a:ea typeface="+mn-ea"/>
                <a:cs typeface="Times New Roman" pitchFamily="18" charset="0"/>
              </a:rPr>
              <a:t>2.</a:t>
            </a:r>
            <a:r>
              <a:rPr lang="zh-CN" altLang="en-US" sz="3600" b="1" dirty="0">
                <a:solidFill>
                  <a:srgbClr val="000000"/>
                </a:solidFill>
                <a:latin typeface="NEU-BZ-S92" charset="-122"/>
                <a:cs typeface="Times New Roman" pitchFamily="18" charset="0"/>
              </a:rPr>
              <a:t>字母公式</a:t>
            </a:r>
            <a:r>
              <a:rPr lang="en-US" altLang="zh-CN" sz="3600" b="1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:</a:t>
            </a:r>
            <a:endParaRPr lang="en-US" altLang="zh-CN" sz="3600" b="1" dirty="0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"/>
          <p:cNvSpPr txBox="1">
            <a:spLocks noChangeArrowheads="1"/>
          </p:cNvSpPr>
          <p:nvPr/>
        </p:nvSpPr>
        <p:spPr bwMode="auto">
          <a:xfrm>
            <a:off x="431800" y="1268413"/>
            <a:ext cx="8172450" cy="4537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>
                <a:latin typeface="Times New Roman" pitchFamily="18" charset="0"/>
              </a:rPr>
              <a:t>　　</a:t>
            </a:r>
            <a:r>
              <a:rPr lang="en-US" sz="2800" b="1">
                <a:latin typeface="Times New Roman" pitchFamily="18" charset="0"/>
              </a:rPr>
              <a:t>1</a:t>
            </a:r>
            <a:r>
              <a:rPr lang="zh-CN" altLang="en-US" sz="2800" b="1">
                <a:latin typeface="Times New Roman" pitchFamily="18" charset="0"/>
              </a:rPr>
              <a:t>．关于电流跟电压和电阻的关系，下列说法正确的是（      ）</a:t>
            </a:r>
          </a:p>
          <a:p>
            <a:pPr>
              <a:lnSpc>
                <a:spcPct val="130000"/>
              </a:lnSpc>
            </a:pPr>
            <a:r>
              <a:rPr lang="en-US" sz="2800" b="1">
                <a:latin typeface="Times New Roman" pitchFamily="18" charset="0"/>
              </a:rPr>
              <a:t>     </a:t>
            </a:r>
            <a:r>
              <a:rPr lang="zh-CN" altLang="en-US" sz="2800" b="1">
                <a:latin typeface="Times New Roman" pitchFamily="18" charset="0"/>
              </a:rPr>
              <a:t>　</a:t>
            </a:r>
            <a:r>
              <a:rPr lang="en-US" sz="2800" b="1">
                <a:latin typeface="Times New Roman" pitchFamily="18" charset="0"/>
              </a:rPr>
              <a:t>A</a:t>
            </a:r>
            <a:r>
              <a:rPr lang="zh-CN" altLang="en-US" sz="2800" b="1">
                <a:latin typeface="Times New Roman" pitchFamily="18" charset="0"/>
              </a:rPr>
              <a:t>．导体的电阻越大，通过导体的电流越小</a:t>
            </a:r>
          </a:p>
          <a:p>
            <a:pPr>
              <a:lnSpc>
                <a:spcPct val="130000"/>
              </a:lnSpc>
            </a:pPr>
            <a:r>
              <a:rPr lang="en-US" sz="2800" b="1">
                <a:latin typeface="Times New Roman" pitchFamily="18" charset="0"/>
              </a:rPr>
              <a:t>     </a:t>
            </a:r>
            <a:r>
              <a:rPr lang="zh-CN" altLang="en-US" sz="2800" b="1">
                <a:latin typeface="Times New Roman" pitchFamily="18" charset="0"/>
              </a:rPr>
              <a:t>　</a:t>
            </a:r>
            <a:r>
              <a:rPr lang="en-US" sz="2800" b="1">
                <a:latin typeface="Times New Roman" pitchFamily="18" charset="0"/>
              </a:rPr>
              <a:t>B</a:t>
            </a:r>
            <a:r>
              <a:rPr lang="zh-CN" altLang="en-US" sz="2800" b="1">
                <a:latin typeface="Times New Roman" pitchFamily="18" charset="0"/>
              </a:rPr>
              <a:t>．导体的电阻越大，通过导体的电流越大</a:t>
            </a:r>
          </a:p>
          <a:p>
            <a:pPr>
              <a:lnSpc>
                <a:spcPct val="130000"/>
              </a:lnSpc>
            </a:pPr>
            <a:r>
              <a:rPr lang="en-US" sz="2800" b="1">
                <a:latin typeface="Times New Roman" pitchFamily="18" charset="0"/>
              </a:rPr>
              <a:t>     </a:t>
            </a:r>
            <a:r>
              <a:rPr lang="zh-CN" altLang="en-US" sz="2800" b="1">
                <a:latin typeface="Times New Roman" pitchFamily="18" charset="0"/>
              </a:rPr>
              <a:t>　</a:t>
            </a:r>
            <a:r>
              <a:rPr lang="en-US" sz="2800" b="1">
                <a:latin typeface="Times New Roman" pitchFamily="18" charset="0"/>
              </a:rPr>
              <a:t>C</a:t>
            </a:r>
            <a:r>
              <a:rPr lang="zh-CN" altLang="en-US" sz="2800" b="1">
                <a:latin typeface="Times New Roman" pitchFamily="18" charset="0"/>
              </a:rPr>
              <a:t>．导体两端的电压越大，导体的电阻越大，通过导体的电流也越大</a:t>
            </a:r>
          </a:p>
          <a:p>
            <a:pPr>
              <a:lnSpc>
                <a:spcPct val="130000"/>
              </a:lnSpc>
            </a:pPr>
            <a:r>
              <a:rPr lang="en-US" sz="2800" b="1">
                <a:latin typeface="Times New Roman" pitchFamily="18" charset="0"/>
              </a:rPr>
              <a:t>     </a:t>
            </a:r>
            <a:r>
              <a:rPr lang="zh-CN" altLang="en-US" sz="2800" b="1">
                <a:latin typeface="Times New Roman" pitchFamily="18" charset="0"/>
              </a:rPr>
              <a:t>　</a:t>
            </a:r>
            <a:r>
              <a:rPr lang="en-US" sz="2800" b="1">
                <a:latin typeface="Times New Roman" pitchFamily="18" charset="0"/>
              </a:rPr>
              <a:t>D</a:t>
            </a:r>
            <a:r>
              <a:rPr lang="zh-CN" altLang="en-US" sz="2800" b="1">
                <a:latin typeface="Times New Roman" pitchFamily="18" charset="0"/>
              </a:rPr>
              <a:t>．在导体两端的电压一定的情况下，导体的电阻越小，通过导体的电流越大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2376488" y="1808163"/>
            <a:ext cx="477837" cy="676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b="1">
                <a:solidFill>
                  <a:srgbClr val="CC0000"/>
                </a:solidFill>
                <a:latin typeface="Times New Roman" pitchFamily="18" charset="0"/>
              </a:rPr>
              <a:t>D</a:t>
            </a:r>
          </a:p>
        </p:txBody>
      </p:sp>
      <p:grpSp>
        <p:nvGrpSpPr>
          <p:cNvPr id="2" name="Group 9"/>
          <p:cNvGrpSpPr/>
          <p:nvPr/>
        </p:nvGrpSpPr>
        <p:grpSpPr bwMode="auto">
          <a:xfrm>
            <a:off x="263525" y="0"/>
            <a:ext cx="2789238" cy="920750"/>
            <a:chOff x="0" y="0"/>
            <a:chExt cx="2231" cy="580"/>
          </a:xfrm>
        </p:grpSpPr>
        <p:pic>
          <p:nvPicPr>
            <p:cNvPr id="13316" name="圆角矩形 1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2231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17" name="Text Box 11"/>
            <p:cNvSpPr txBox="1">
              <a:spLocks noChangeArrowheads="1"/>
            </p:cNvSpPr>
            <p:nvPr/>
          </p:nvSpPr>
          <p:spPr bwMode="auto">
            <a:xfrm>
              <a:off x="59" y="105"/>
              <a:ext cx="2116" cy="40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r>
                <a:rPr lang="zh-CN" altLang="en-US" sz="3600" b="1">
                  <a:solidFill>
                    <a:srgbClr val="FFFFFF"/>
                  </a:solidFill>
                  <a:latin typeface="宋体" pitchFamily="2" charset="-122"/>
                </a:rPr>
                <a:t>练习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8"/>
          <p:cNvSpPr>
            <a:spLocks noChangeArrowheads="1"/>
          </p:cNvSpPr>
          <p:nvPr/>
        </p:nvSpPr>
        <p:spPr bwMode="auto">
          <a:xfrm>
            <a:off x="519113" y="2844800"/>
            <a:ext cx="8140700" cy="3019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800" b="1">
                <a:latin typeface="宋体" pitchFamily="2" charset="-122"/>
              </a:rPr>
              <a:t>A</a:t>
            </a:r>
            <a:r>
              <a:rPr lang="zh-CN" altLang="en-US" sz="2800" b="1">
                <a:latin typeface="宋体" pitchFamily="2" charset="-122"/>
              </a:rPr>
              <a:t>、当导体两端电压为零时，导体电阻也为零。</a:t>
            </a:r>
          </a:p>
          <a:p>
            <a:r>
              <a:rPr lang="en-US" sz="2800" b="1">
                <a:latin typeface="宋体" pitchFamily="2" charset="-122"/>
              </a:rPr>
              <a:t>B</a:t>
            </a:r>
            <a:r>
              <a:rPr lang="zh-CN" altLang="en-US" sz="2800" b="1">
                <a:latin typeface="宋体" pitchFamily="2" charset="-122"/>
              </a:rPr>
              <a:t>、导体两端的电压越大，导体的电阻也越大</a:t>
            </a:r>
          </a:p>
          <a:p>
            <a:r>
              <a:rPr lang="en-US" sz="2800" b="1">
                <a:latin typeface="宋体" pitchFamily="2" charset="-122"/>
              </a:rPr>
              <a:t>C</a:t>
            </a:r>
            <a:r>
              <a:rPr lang="zh-CN" altLang="en-US" sz="2800" b="1">
                <a:latin typeface="宋体" pitchFamily="2" charset="-122"/>
              </a:rPr>
              <a:t>、导体中的电流越大，导体的电阻也越大。</a:t>
            </a:r>
          </a:p>
          <a:p>
            <a:r>
              <a:rPr lang="en-US" sz="2800" b="1">
                <a:latin typeface="宋体" pitchFamily="2" charset="-122"/>
              </a:rPr>
              <a:t>D</a:t>
            </a:r>
            <a:r>
              <a:rPr lang="zh-CN" altLang="en-US" sz="2800" b="1">
                <a:latin typeface="宋体" pitchFamily="2" charset="-122"/>
              </a:rPr>
              <a:t>、导体的电阻是导体本身的性质，它的大小与导体两端的电压及导体中的电流无关。 </a:t>
            </a:r>
          </a:p>
          <a:p>
            <a:endParaRPr lang="zh-CN" altLang="en-US" sz="2800" b="1">
              <a:latin typeface="宋体" pitchFamily="2" charset="-122"/>
            </a:endParaRPr>
          </a:p>
          <a:p>
            <a:endParaRPr lang="zh-CN" altLang="en-US" sz="2400" b="1">
              <a:latin typeface="Times New Roman" pitchFamily="18" charset="0"/>
            </a:endParaRPr>
          </a:p>
        </p:txBody>
      </p:sp>
      <p:sp>
        <p:nvSpPr>
          <p:cNvPr id="14338" name="Rectangle 9"/>
          <p:cNvSpPr>
            <a:spLocks noChangeArrowheads="1"/>
          </p:cNvSpPr>
          <p:nvPr/>
        </p:nvSpPr>
        <p:spPr bwMode="auto">
          <a:xfrm>
            <a:off x="300038" y="763588"/>
            <a:ext cx="7953375" cy="1555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4000" b="1">
                <a:latin typeface="Times New Roman" pitchFamily="18" charset="0"/>
              </a:rPr>
              <a:t>  </a:t>
            </a:r>
            <a:r>
              <a:rPr lang="en-US" sz="2800" b="1">
                <a:latin typeface="宋体" pitchFamily="2" charset="-122"/>
              </a:rPr>
              <a:t>2.</a:t>
            </a:r>
            <a:r>
              <a:rPr lang="zh-CN" altLang="en-US" sz="2800" b="1">
                <a:latin typeface="宋体" pitchFamily="2" charset="-122"/>
              </a:rPr>
              <a:t>根据欧姆定律公式        可导出            </a:t>
            </a:r>
          </a:p>
          <a:p>
            <a:endParaRPr lang="zh-CN" altLang="en-US" sz="2800" b="1">
              <a:latin typeface="宋体" pitchFamily="2" charset="-122"/>
            </a:endParaRPr>
          </a:p>
          <a:p>
            <a:r>
              <a:rPr lang="zh-CN" altLang="en-US" sz="2800" b="1">
                <a:latin typeface="宋体" pitchFamily="2" charset="-122"/>
              </a:rPr>
              <a:t>关于此式，下列说法正确的是</a:t>
            </a:r>
            <a:r>
              <a:rPr lang="en-US" sz="2800" b="1">
                <a:latin typeface="宋体" pitchFamily="2" charset="-122"/>
              </a:rPr>
              <a:t>(     )</a:t>
            </a:r>
          </a:p>
        </p:txBody>
      </p:sp>
      <p:sp>
        <p:nvSpPr>
          <p:cNvPr id="14340" name="Text Box 10"/>
          <p:cNvSpPr txBox="1">
            <a:spLocks noChangeArrowheads="1"/>
          </p:cNvSpPr>
          <p:nvPr/>
        </p:nvSpPr>
        <p:spPr bwMode="auto">
          <a:xfrm>
            <a:off x="5411788" y="1822450"/>
            <a:ext cx="6286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Verdana" pitchFamily="34" charset="0"/>
              </a:rPr>
              <a:t>D</a:t>
            </a:r>
          </a:p>
        </p:txBody>
      </p:sp>
      <p:pic>
        <p:nvPicPr>
          <p:cNvPr id="2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78263" y="544513"/>
            <a:ext cx="1258887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0650" y="581025"/>
            <a:ext cx="12954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"/>
          <p:cNvSpPr txBox="1">
            <a:spLocks noChangeArrowheads="1"/>
          </p:cNvSpPr>
          <p:nvPr/>
        </p:nvSpPr>
        <p:spPr bwMode="auto">
          <a:xfrm>
            <a:off x="251520" y="1125538"/>
            <a:ext cx="8892480" cy="329320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3200" b="1" dirty="0">
                <a:latin typeface="Times New Roman" pitchFamily="18" charset="0"/>
              </a:rPr>
              <a:t>　　</a:t>
            </a:r>
            <a:r>
              <a:rPr lang="en-US" sz="3200" b="1" dirty="0">
                <a:latin typeface="Times New Roman" pitchFamily="18" charset="0"/>
              </a:rPr>
              <a:t>3</a:t>
            </a:r>
            <a:r>
              <a:rPr lang="zh-CN" altLang="en-US" sz="3200" b="1" dirty="0">
                <a:latin typeface="Times New Roman" pitchFamily="18" charset="0"/>
              </a:rPr>
              <a:t>．一条镍铬合金线的两端加上</a:t>
            </a:r>
            <a:r>
              <a:rPr lang="en-US" sz="3200" b="1" dirty="0">
                <a:latin typeface="Times New Roman" pitchFamily="18" charset="0"/>
              </a:rPr>
              <a:t>4 V</a:t>
            </a:r>
            <a:r>
              <a:rPr lang="zh-CN" altLang="en-US" sz="3200" b="1" dirty="0">
                <a:latin typeface="Times New Roman" pitchFamily="18" charset="0"/>
              </a:rPr>
              <a:t>电压时，通过的电流是</a:t>
            </a:r>
            <a:r>
              <a:rPr lang="en-US" sz="3200" b="1" dirty="0">
                <a:latin typeface="Times New Roman" pitchFamily="18" charset="0"/>
              </a:rPr>
              <a:t>0.2 A</a:t>
            </a:r>
            <a:r>
              <a:rPr lang="zh-CN" altLang="en-US" sz="3200" b="1" dirty="0">
                <a:latin typeface="Times New Roman" pitchFamily="18" charset="0"/>
              </a:rPr>
              <a:t>，则它的电阻</a:t>
            </a:r>
            <a:r>
              <a:rPr lang="zh-CN" altLang="en-US" sz="3200" b="1" dirty="0" smtClean="0">
                <a:latin typeface="Times New Roman" pitchFamily="18" charset="0"/>
              </a:rPr>
              <a:t>是</a:t>
            </a:r>
            <a:r>
              <a:rPr lang="en-US" altLang="zh-CN" sz="3200" b="1" dirty="0" smtClean="0">
                <a:latin typeface="Times New Roman" pitchFamily="18" charset="0"/>
              </a:rPr>
              <a:t>——</a:t>
            </a:r>
            <a:r>
              <a:rPr lang="zh-CN" altLang="en-US" sz="3200" b="1" u="sng" dirty="0" smtClean="0">
                <a:latin typeface="Times New Roman" pitchFamily="18" charset="0"/>
              </a:rPr>
              <a:t> </a:t>
            </a:r>
            <a:r>
              <a:rPr lang="en-US" altLang="zh-CN" sz="3200" b="1" dirty="0" smtClean="0">
                <a:latin typeface="Times New Roman" pitchFamily="18" charset="0"/>
              </a:rPr>
              <a:t>Ω</a:t>
            </a:r>
            <a:r>
              <a:rPr lang="zh-CN" altLang="en-US" sz="3200" b="1" dirty="0" smtClean="0">
                <a:latin typeface="Times New Roman" pitchFamily="18" charset="0"/>
              </a:rPr>
              <a:t>。</a:t>
            </a:r>
            <a:r>
              <a:rPr lang="zh-CN" altLang="en-US" sz="3200" b="1" u="sng" dirty="0" smtClean="0">
                <a:latin typeface="Times New Roman" pitchFamily="18" charset="0"/>
              </a:rPr>
              <a:t>                              </a:t>
            </a:r>
            <a:r>
              <a:rPr lang="zh-CN" altLang="en-US" sz="3200" b="1" dirty="0" smtClean="0">
                <a:latin typeface="Times New Roman" pitchFamily="18" charset="0"/>
              </a:rPr>
              <a:t>若</a:t>
            </a:r>
            <a:r>
              <a:rPr lang="zh-CN" altLang="en-US" sz="3200" b="1" dirty="0">
                <a:latin typeface="Times New Roman" pitchFamily="18" charset="0"/>
              </a:rPr>
              <a:t>合金线的两端电压增至</a:t>
            </a:r>
            <a:r>
              <a:rPr lang="en-US" sz="3200" b="1" dirty="0">
                <a:latin typeface="Times New Roman" pitchFamily="18" charset="0"/>
              </a:rPr>
              <a:t>16 V</a:t>
            </a:r>
            <a:r>
              <a:rPr lang="zh-CN" altLang="en-US" sz="3200" b="1" dirty="0">
                <a:latin typeface="Times New Roman" pitchFamily="18" charset="0"/>
              </a:rPr>
              <a:t>时，它的电</a:t>
            </a:r>
            <a:r>
              <a:rPr lang="zh-CN" altLang="en-US" sz="3200" b="1" dirty="0" smtClean="0">
                <a:latin typeface="Times New Roman" pitchFamily="18" charset="0"/>
              </a:rPr>
              <a:t>阻</a:t>
            </a:r>
            <a:endParaRPr lang="en-US" altLang="zh-CN" sz="3200" b="1" dirty="0" smtClean="0">
              <a:latin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3200" b="1" dirty="0" smtClean="0">
                <a:latin typeface="Times New Roman" pitchFamily="18" charset="0"/>
              </a:rPr>
              <a:t>是</a:t>
            </a:r>
            <a:r>
              <a:rPr lang="zh-CN" altLang="en-US" sz="3200" b="1" u="sng" dirty="0" smtClean="0">
                <a:latin typeface="Times New Roman" pitchFamily="18" charset="0"/>
              </a:rPr>
              <a:t>       </a:t>
            </a:r>
            <a:r>
              <a:rPr lang="en-US" sz="3200" b="1" dirty="0">
                <a:latin typeface="Times New Roman" pitchFamily="18" charset="0"/>
              </a:rPr>
              <a:t>Ω</a:t>
            </a:r>
            <a:r>
              <a:rPr lang="zh-CN" altLang="en-US" sz="3200" b="1" dirty="0">
                <a:latin typeface="Times New Roman" pitchFamily="18" charset="0"/>
              </a:rPr>
              <a:t>，这时若要用电流表测量它的电流，应选用量程为</a:t>
            </a:r>
            <a:r>
              <a:rPr lang="zh-CN" altLang="en-US" sz="2800" b="1" u="sng" dirty="0">
                <a:latin typeface="Times New Roman" pitchFamily="18" charset="0"/>
              </a:rPr>
              <a:t>             </a:t>
            </a:r>
            <a:r>
              <a:rPr lang="en-US" sz="2800" b="1" dirty="0">
                <a:latin typeface="Times New Roman" pitchFamily="18" charset="0"/>
              </a:rPr>
              <a:t>A</a:t>
            </a:r>
            <a:r>
              <a:rPr lang="zh-CN" altLang="en-US" sz="2800" b="1" dirty="0">
                <a:latin typeface="Times New Roman" pitchFamily="18" charset="0"/>
              </a:rPr>
              <a:t>的电流表。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55576" y="2996952"/>
            <a:ext cx="757237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</a:rPr>
              <a:t>20          </a:t>
            </a:r>
            <a:endParaRPr lang="zh-CN" altLang="en-US" sz="3200" b="1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6660232" y="1700808"/>
            <a:ext cx="757238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</a:rPr>
              <a:t>20          </a:t>
            </a:r>
            <a:endParaRPr lang="zh-CN" altLang="en-US" sz="3200" b="1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627784" y="3645024"/>
            <a:ext cx="801688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</a:rPr>
              <a:t>0~3</a:t>
            </a:r>
            <a:endParaRPr lang="zh-CN" altLang="en-US" sz="3200" b="1" dirty="0">
              <a:solidFill>
                <a:srgbClr val="CC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4" grpId="0"/>
      <p:bldP spid="153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Rot="1" noChangeArrowheads="1"/>
          </p:cNvSpPr>
          <p:nvPr/>
        </p:nvSpPr>
        <p:spPr bwMode="auto">
          <a:xfrm>
            <a:off x="468313" y="981075"/>
            <a:ext cx="8174037" cy="5076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eaLnBrk="0" hangingPunct="0">
              <a:lnSpc>
                <a:spcPct val="120000"/>
              </a:lnSpc>
            </a:pPr>
            <a:r>
              <a:rPr lang="zh-CN" altLang="en-US" sz="2800" b="1" dirty="0">
                <a:latin typeface="Times New Roman" pitchFamily="18" charset="0"/>
              </a:rPr>
              <a:t>　　</a:t>
            </a:r>
            <a:r>
              <a:rPr lang="en-US" sz="2800" b="1" dirty="0">
                <a:latin typeface="Times New Roman" pitchFamily="18" charset="0"/>
              </a:rPr>
              <a:t>4．关于欧姆定律，</a:t>
            </a:r>
            <a:r>
              <a:rPr lang="en-US" sz="2800" b="1" dirty="0" smtClean="0">
                <a:latin typeface="Times New Roman" pitchFamily="18" charset="0"/>
              </a:rPr>
              <a:t>下列叙述中</a:t>
            </a:r>
            <a:r>
              <a:rPr lang="zh-CN" altLang="en-US" sz="2800" b="1" dirty="0" smtClean="0">
                <a:latin typeface="Times New Roman" pitchFamily="18" charset="0"/>
              </a:rPr>
              <a:t>不</a:t>
            </a:r>
            <a:r>
              <a:rPr lang="en-US" sz="2800" b="1" dirty="0" err="1" smtClean="0">
                <a:latin typeface="Times New Roman" pitchFamily="18" charset="0"/>
              </a:rPr>
              <a:t>正确的是</a:t>
            </a:r>
            <a:endParaRPr lang="zh-CN" altLang="en-US" sz="2800" b="1" dirty="0">
              <a:latin typeface="Times New Roman" pitchFamily="18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sz="2800" b="1" dirty="0">
                <a:latin typeface="Times New Roman" pitchFamily="18" charset="0"/>
              </a:rPr>
              <a:t>　</a:t>
            </a:r>
            <a:r>
              <a:rPr lang="zh-CN" altLang="en-US" sz="2800" b="1" dirty="0">
                <a:latin typeface="Times New Roman" pitchFamily="18" charset="0"/>
              </a:rPr>
              <a:t>　　　　　　　　　　　　　　　</a:t>
            </a:r>
            <a:r>
              <a:rPr lang="en-US" sz="2800" b="1" dirty="0">
                <a:latin typeface="Times New Roman" pitchFamily="18" charset="0"/>
              </a:rPr>
              <a:t>（             ）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en-US" sz="2800" b="1" dirty="0">
                <a:latin typeface="Times New Roman" pitchFamily="18" charset="0"/>
              </a:rPr>
              <a:t>　　</a:t>
            </a:r>
            <a:r>
              <a:rPr lang="en-US" sz="2800" b="1" dirty="0">
                <a:latin typeface="Times New Roman" pitchFamily="18" charset="0"/>
              </a:rPr>
              <a:t>A</a:t>
            </a:r>
            <a:r>
              <a:rPr lang="zh-CN" altLang="en-US" sz="2800" b="1" dirty="0">
                <a:latin typeface="Times New Roman" pitchFamily="18" charset="0"/>
              </a:rPr>
              <a:t>．在相同电压下，导体的电流和电阻成反比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en-US" sz="2800" b="1" dirty="0">
                <a:latin typeface="Times New Roman" pitchFamily="18" charset="0"/>
              </a:rPr>
              <a:t>　　</a:t>
            </a:r>
            <a:r>
              <a:rPr lang="en-US" sz="2800" b="1" dirty="0">
                <a:latin typeface="Times New Roman" pitchFamily="18" charset="0"/>
              </a:rPr>
              <a:t>B</a:t>
            </a:r>
            <a:r>
              <a:rPr lang="zh-CN" altLang="en-US" sz="2800" b="1" dirty="0">
                <a:latin typeface="Times New Roman" pitchFamily="18" charset="0"/>
              </a:rPr>
              <a:t>．对同一个导体，导体中的电流和电压成正比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en-US" sz="2800" b="1" dirty="0">
                <a:latin typeface="Times New Roman" pitchFamily="18" charset="0"/>
              </a:rPr>
              <a:t>　　</a:t>
            </a:r>
            <a:r>
              <a:rPr lang="en-US" sz="2800" b="1" dirty="0">
                <a:latin typeface="Times New Roman" pitchFamily="18" charset="0"/>
              </a:rPr>
              <a:t>C</a:t>
            </a:r>
            <a:r>
              <a:rPr lang="zh-CN" altLang="en-US" sz="2800" b="1" dirty="0">
                <a:latin typeface="Times New Roman" pitchFamily="18" charset="0"/>
              </a:rPr>
              <a:t>．因为电阻是导体本身的性质，所以电流只与导体两端的电压成正比</a:t>
            </a:r>
          </a:p>
          <a:p>
            <a:pPr eaLnBrk="0" hangingPunct="0">
              <a:lnSpc>
                <a:spcPct val="120000"/>
              </a:lnSpc>
            </a:pPr>
            <a:r>
              <a:rPr lang="zh-CN" altLang="en-US" sz="2800" b="1" dirty="0">
                <a:latin typeface="Times New Roman" pitchFamily="18" charset="0"/>
              </a:rPr>
              <a:t>　　</a:t>
            </a:r>
            <a:r>
              <a:rPr lang="en-US" sz="2800" b="1" dirty="0">
                <a:latin typeface="Times New Roman" pitchFamily="18" charset="0"/>
              </a:rPr>
              <a:t>D</a:t>
            </a:r>
            <a:r>
              <a:rPr lang="zh-CN" altLang="en-US" sz="2800" b="1" dirty="0">
                <a:latin typeface="Times New Roman" pitchFamily="18" charset="0"/>
              </a:rPr>
              <a:t>．导体中的电流与导体两端的电压有关，也与导体的电阻有关</a:t>
            </a:r>
            <a:endParaRPr lang="zh-CN" altLang="en-US" sz="2400" dirty="0">
              <a:latin typeface="宋体" pitchFamily="2" charset="-122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804248" y="1484784"/>
            <a:ext cx="864195" cy="6832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</a:rPr>
              <a:t>C</a:t>
            </a:r>
            <a:endParaRPr lang="en-US" sz="3200" b="1" dirty="0">
              <a:solidFill>
                <a:srgbClr val="CC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"/>
          <p:cNvSpPr txBox="1">
            <a:spLocks noChangeArrowheads="1"/>
          </p:cNvSpPr>
          <p:nvPr/>
        </p:nvSpPr>
        <p:spPr bwMode="auto">
          <a:xfrm>
            <a:off x="431800" y="404813"/>
            <a:ext cx="8135938" cy="35036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　　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</a:rPr>
              <a:t>5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．在探究电阻两端的电压跟通过电阻的电流的关系时，小东选用了两个定值电阻</a:t>
            </a:r>
            <a:r>
              <a:rPr lang="en-US" sz="2800" b="1" i="1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en-US" sz="2800" b="1" baseline="-2500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、</a:t>
            </a:r>
            <a:r>
              <a:rPr lang="en-US" sz="2800" b="1" i="1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en-US" sz="2800" b="1" baseline="-2500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分别做实验，他根据实验数据画出了如图所示的图象，请你根据图象比较电阻</a:t>
            </a:r>
            <a:r>
              <a:rPr lang="en-US" sz="2800" b="1" i="1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en-US" sz="2800" b="1" baseline="-2500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与</a:t>
            </a:r>
            <a:r>
              <a:rPr lang="en-US" sz="2800" b="1" i="1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en-US" sz="2800" b="1" baseline="-2500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的大小，</a:t>
            </a:r>
            <a:r>
              <a:rPr lang="en-US" sz="2800" b="1" i="1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en-US" sz="2800" b="1" baseline="-2500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en-US" sz="2800" b="1" u="sng">
                <a:solidFill>
                  <a:srgbClr val="000000"/>
                </a:solidFill>
                <a:latin typeface="Times New Roman" pitchFamily="18" charset="0"/>
              </a:rPr>
              <a:t>            </a:t>
            </a:r>
            <a:r>
              <a:rPr lang="en-US" sz="2800" b="1" i="1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en-US" sz="2800" b="1" baseline="-2500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。（选填</a:t>
            </a:r>
            <a:r>
              <a:rPr lang="zh-CN" altLang="en-US" sz="2800" b="1">
                <a:solidFill>
                  <a:srgbClr val="000000"/>
                </a:solidFill>
                <a:latin typeface="宋体" pitchFamily="2" charset="-122"/>
              </a:rPr>
              <a:t>“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大于</a:t>
            </a:r>
            <a:r>
              <a:rPr lang="zh-CN" altLang="en-US" sz="2800" b="1">
                <a:solidFill>
                  <a:srgbClr val="000000"/>
                </a:solidFill>
                <a:latin typeface="宋体" pitchFamily="2" charset="-122"/>
              </a:rPr>
              <a:t>”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、</a:t>
            </a:r>
            <a:r>
              <a:rPr lang="zh-CN" altLang="en-US" sz="2800" b="1">
                <a:solidFill>
                  <a:srgbClr val="000000"/>
                </a:solidFill>
                <a:latin typeface="宋体" pitchFamily="2" charset="-122"/>
              </a:rPr>
              <a:t>“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等于</a:t>
            </a:r>
            <a:r>
              <a:rPr lang="zh-CN" altLang="en-US" sz="2800" b="1">
                <a:solidFill>
                  <a:srgbClr val="000000"/>
                </a:solidFill>
                <a:latin typeface="宋体" pitchFamily="2" charset="-122"/>
              </a:rPr>
              <a:t>”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 或</a:t>
            </a:r>
            <a:r>
              <a:rPr lang="zh-CN" altLang="en-US" sz="2800" b="1">
                <a:solidFill>
                  <a:srgbClr val="000000"/>
                </a:solidFill>
                <a:latin typeface="宋体" pitchFamily="2" charset="-122"/>
              </a:rPr>
              <a:t>“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小于</a:t>
            </a:r>
            <a:r>
              <a:rPr lang="zh-CN" altLang="en-US" sz="2800" b="1">
                <a:solidFill>
                  <a:srgbClr val="000000"/>
                </a:solidFill>
                <a:latin typeface="宋体" pitchFamily="2" charset="-122"/>
              </a:rPr>
              <a:t>”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</a:rPr>
              <a:t>） </a:t>
            </a:r>
          </a:p>
          <a:p>
            <a:pPr>
              <a:lnSpc>
                <a:spcPct val="130000"/>
              </a:lnSpc>
            </a:pPr>
            <a:endParaRPr lang="zh-CN" altLang="en-US" sz="3200" b="1">
              <a:solidFill>
                <a:srgbClr val="FF0000"/>
              </a:solidFill>
              <a:latin typeface="宋体" pitchFamily="2" charset="-122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696075" y="2133600"/>
            <a:ext cx="898525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CC0000"/>
                </a:solidFill>
              </a:rPr>
              <a:t>大于</a:t>
            </a:r>
          </a:p>
        </p:txBody>
      </p:sp>
      <p:grpSp>
        <p:nvGrpSpPr>
          <p:cNvPr id="2" name="Group 4"/>
          <p:cNvGrpSpPr/>
          <p:nvPr/>
        </p:nvGrpSpPr>
        <p:grpSpPr bwMode="auto">
          <a:xfrm>
            <a:off x="5219700" y="3465513"/>
            <a:ext cx="2738438" cy="2808287"/>
            <a:chOff x="0" y="0"/>
            <a:chExt cx="1725" cy="1769"/>
          </a:xfrm>
        </p:grpSpPr>
        <p:grpSp>
          <p:nvGrpSpPr>
            <p:cNvPr id="3" name="Group 5"/>
            <p:cNvGrpSpPr/>
            <p:nvPr/>
          </p:nvGrpSpPr>
          <p:grpSpPr bwMode="auto">
            <a:xfrm>
              <a:off x="0" y="0"/>
              <a:ext cx="1725" cy="1769"/>
              <a:chOff x="0" y="0"/>
              <a:chExt cx="1725" cy="1769"/>
            </a:xfrm>
          </p:grpSpPr>
          <p:sp>
            <p:nvSpPr>
              <p:cNvPr id="17413" name="Line 6"/>
              <p:cNvSpPr>
                <a:spLocks noChangeShapeType="1"/>
              </p:cNvSpPr>
              <p:nvPr/>
            </p:nvSpPr>
            <p:spPr bwMode="auto">
              <a:xfrm flipV="1">
                <a:off x="182" y="159"/>
                <a:ext cx="0" cy="140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triangle" w="med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7414" name="Line 7"/>
              <p:cNvSpPr>
                <a:spLocks noChangeShapeType="1"/>
              </p:cNvSpPr>
              <p:nvPr/>
            </p:nvSpPr>
            <p:spPr bwMode="auto">
              <a:xfrm rot="5400000" flipH="1" flipV="1">
                <a:off x="885" y="862"/>
                <a:ext cx="0" cy="140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triangle" w="med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4" name="Group 8"/>
              <p:cNvGrpSpPr/>
              <p:nvPr/>
            </p:nvGrpSpPr>
            <p:grpSpPr bwMode="auto">
              <a:xfrm>
                <a:off x="182" y="386"/>
                <a:ext cx="46" cy="1020"/>
                <a:chOff x="0" y="0"/>
                <a:chExt cx="46" cy="1020"/>
              </a:xfrm>
            </p:grpSpPr>
            <p:grpSp>
              <p:nvGrpSpPr>
                <p:cNvPr id="5" name="Group 9"/>
                <p:cNvGrpSpPr/>
                <p:nvPr/>
              </p:nvGrpSpPr>
              <p:grpSpPr bwMode="auto">
                <a:xfrm>
                  <a:off x="0" y="850"/>
                  <a:ext cx="46" cy="170"/>
                  <a:chOff x="0" y="0"/>
                  <a:chExt cx="46" cy="136"/>
                </a:xfrm>
              </p:grpSpPr>
              <p:sp>
                <p:nvSpPr>
                  <p:cNvPr id="17417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0" y="136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418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6" name="Group 12"/>
                <p:cNvGrpSpPr/>
                <p:nvPr/>
              </p:nvGrpSpPr>
              <p:grpSpPr bwMode="auto">
                <a:xfrm>
                  <a:off x="0" y="510"/>
                  <a:ext cx="46" cy="170"/>
                  <a:chOff x="0" y="0"/>
                  <a:chExt cx="46" cy="136"/>
                </a:xfrm>
              </p:grpSpPr>
              <p:sp>
                <p:nvSpPr>
                  <p:cNvPr id="17420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0" y="136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421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7" name="Group 15"/>
                <p:cNvGrpSpPr/>
                <p:nvPr/>
              </p:nvGrpSpPr>
              <p:grpSpPr bwMode="auto">
                <a:xfrm>
                  <a:off x="0" y="170"/>
                  <a:ext cx="46" cy="170"/>
                  <a:chOff x="0" y="0"/>
                  <a:chExt cx="46" cy="136"/>
                </a:xfrm>
              </p:grpSpPr>
              <p:sp>
                <p:nvSpPr>
                  <p:cNvPr id="17423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0" y="136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424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7425" name="Line 18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8" name="Group 19"/>
              <p:cNvGrpSpPr/>
              <p:nvPr/>
            </p:nvGrpSpPr>
            <p:grpSpPr bwMode="auto">
              <a:xfrm rot="5400000">
                <a:off x="401" y="1460"/>
                <a:ext cx="46" cy="164"/>
                <a:chOff x="0" y="0"/>
                <a:chExt cx="46" cy="136"/>
              </a:xfrm>
            </p:grpSpPr>
            <p:sp>
              <p:nvSpPr>
                <p:cNvPr id="17427" name="Line 20"/>
                <p:cNvSpPr>
                  <a:spLocks noChangeShapeType="1"/>
                </p:cNvSpPr>
                <p:nvPr/>
              </p:nvSpPr>
              <p:spPr bwMode="auto">
                <a:xfrm>
                  <a:off x="0" y="136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7428" name="Line 21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" name="Group 22"/>
              <p:cNvGrpSpPr/>
              <p:nvPr/>
            </p:nvGrpSpPr>
            <p:grpSpPr bwMode="auto">
              <a:xfrm rot="5400000">
                <a:off x="730" y="1460"/>
                <a:ext cx="46" cy="164"/>
                <a:chOff x="0" y="0"/>
                <a:chExt cx="46" cy="136"/>
              </a:xfrm>
            </p:grpSpPr>
            <p:sp>
              <p:nvSpPr>
                <p:cNvPr id="17430" name="Line 23"/>
                <p:cNvSpPr>
                  <a:spLocks noChangeShapeType="1"/>
                </p:cNvSpPr>
                <p:nvPr/>
              </p:nvSpPr>
              <p:spPr bwMode="auto">
                <a:xfrm>
                  <a:off x="0" y="136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7431" name="Line 24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0" name="Group 25"/>
              <p:cNvGrpSpPr/>
              <p:nvPr/>
            </p:nvGrpSpPr>
            <p:grpSpPr bwMode="auto">
              <a:xfrm rot="5400000">
                <a:off x="1051" y="1452"/>
                <a:ext cx="46" cy="165"/>
                <a:chOff x="0" y="0"/>
                <a:chExt cx="46" cy="136"/>
              </a:xfrm>
            </p:grpSpPr>
            <p:sp>
              <p:nvSpPr>
                <p:cNvPr id="17433" name="Line 26"/>
                <p:cNvSpPr>
                  <a:spLocks noChangeShapeType="1"/>
                </p:cNvSpPr>
                <p:nvPr/>
              </p:nvSpPr>
              <p:spPr bwMode="auto">
                <a:xfrm>
                  <a:off x="0" y="136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7434" name="Line 27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7435" name="Line 28"/>
              <p:cNvSpPr>
                <a:spLocks noChangeShapeType="1"/>
              </p:cNvSpPr>
              <p:nvPr/>
            </p:nvSpPr>
            <p:spPr bwMode="auto">
              <a:xfrm rot="5400000">
                <a:off x="1305" y="1541"/>
                <a:ext cx="4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7436" name="Text Box 29"/>
              <p:cNvSpPr txBox="1">
                <a:spLocks noChangeArrowheads="1"/>
              </p:cNvSpPr>
              <p:nvPr/>
            </p:nvSpPr>
            <p:spPr bwMode="auto">
              <a:xfrm>
                <a:off x="0" y="1088"/>
                <a:ext cx="182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17437" name="Text Box 30"/>
              <p:cNvSpPr txBox="1">
                <a:spLocks noChangeArrowheads="1"/>
              </p:cNvSpPr>
              <p:nvPr/>
            </p:nvSpPr>
            <p:spPr bwMode="auto">
              <a:xfrm>
                <a:off x="0" y="755"/>
                <a:ext cx="250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17438" name="Text Box 31"/>
              <p:cNvSpPr txBox="1">
                <a:spLocks noChangeArrowheads="1"/>
              </p:cNvSpPr>
              <p:nvPr/>
            </p:nvSpPr>
            <p:spPr bwMode="auto">
              <a:xfrm>
                <a:off x="0" y="430"/>
                <a:ext cx="250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17439" name="Text Box 32"/>
              <p:cNvSpPr txBox="1">
                <a:spLocks noChangeArrowheads="1"/>
              </p:cNvSpPr>
              <p:nvPr/>
            </p:nvSpPr>
            <p:spPr bwMode="auto">
              <a:xfrm>
                <a:off x="205" y="0"/>
                <a:ext cx="499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i="1">
                    <a:latin typeface="Times New Roman" pitchFamily="18" charset="0"/>
                  </a:rPr>
                  <a:t>U</a:t>
                </a:r>
                <a:r>
                  <a:rPr lang="en-US" sz="2400" b="1">
                    <a:latin typeface="Times New Roman" pitchFamily="18" charset="0"/>
                  </a:rPr>
                  <a:t>/V</a:t>
                </a:r>
              </a:p>
            </p:txBody>
          </p:sp>
          <p:sp>
            <p:nvSpPr>
              <p:cNvPr id="17440" name="Text Box 33"/>
              <p:cNvSpPr txBox="1">
                <a:spLocks noChangeArrowheads="1"/>
              </p:cNvSpPr>
              <p:nvPr/>
            </p:nvSpPr>
            <p:spPr bwMode="auto">
              <a:xfrm>
                <a:off x="1362" y="1519"/>
                <a:ext cx="363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i="1">
                    <a:latin typeface="Times New Roman" pitchFamily="18" charset="0"/>
                  </a:rPr>
                  <a:t>I</a:t>
                </a:r>
                <a:r>
                  <a:rPr lang="en-US" b="1">
                    <a:latin typeface="Times New Roman" pitchFamily="18" charset="0"/>
                  </a:rPr>
                  <a:t>/A</a:t>
                </a:r>
              </a:p>
            </p:txBody>
          </p:sp>
          <p:sp>
            <p:nvSpPr>
              <p:cNvPr id="17441" name="Text Box 34"/>
              <p:cNvSpPr txBox="1">
                <a:spLocks noChangeArrowheads="1"/>
              </p:cNvSpPr>
              <p:nvPr/>
            </p:nvSpPr>
            <p:spPr bwMode="auto">
              <a:xfrm>
                <a:off x="24" y="1451"/>
                <a:ext cx="182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0</a:t>
                </a:r>
              </a:p>
            </p:txBody>
          </p:sp>
          <p:sp>
            <p:nvSpPr>
              <p:cNvPr id="17442" name="Text Box 35"/>
              <p:cNvSpPr txBox="1">
                <a:spLocks noChangeArrowheads="1"/>
              </p:cNvSpPr>
              <p:nvPr/>
            </p:nvSpPr>
            <p:spPr bwMode="auto">
              <a:xfrm>
                <a:off x="341" y="1519"/>
                <a:ext cx="363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</a:rPr>
                  <a:t>0.2</a:t>
                </a:r>
              </a:p>
            </p:txBody>
          </p:sp>
          <p:sp>
            <p:nvSpPr>
              <p:cNvPr id="17443" name="Text Box 36"/>
              <p:cNvSpPr txBox="1">
                <a:spLocks noChangeArrowheads="1"/>
              </p:cNvSpPr>
              <p:nvPr/>
            </p:nvSpPr>
            <p:spPr bwMode="auto">
              <a:xfrm>
                <a:off x="636" y="1519"/>
                <a:ext cx="363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</a:rPr>
                  <a:t>0.4</a:t>
                </a:r>
              </a:p>
            </p:txBody>
          </p:sp>
          <p:sp>
            <p:nvSpPr>
              <p:cNvPr id="17444" name="Text Box 37"/>
              <p:cNvSpPr txBox="1">
                <a:spLocks noChangeArrowheads="1"/>
              </p:cNvSpPr>
              <p:nvPr/>
            </p:nvSpPr>
            <p:spPr bwMode="auto">
              <a:xfrm>
                <a:off x="999" y="1519"/>
                <a:ext cx="363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</a:rPr>
                  <a:t>0.6</a:t>
                </a:r>
              </a:p>
            </p:txBody>
          </p:sp>
        </p:grpSp>
        <p:sp>
          <p:nvSpPr>
            <p:cNvPr id="17445" name="Line 38"/>
            <p:cNvSpPr>
              <a:spLocks noChangeShapeType="1"/>
            </p:cNvSpPr>
            <p:nvPr/>
          </p:nvSpPr>
          <p:spPr bwMode="auto">
            <a:xfrm flipV="1">
              <a:off x="182" y="363"/>
              <a:ext cx="635" cy="1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446" name="Line 39"/>
            <p:cNvSpPr>
              <a:spLocks noChangeShapeType="1"/>
            </p:cNvSpPr>
            <p:nvPr/>
          </p:nvSpPr>
          <p:spPr bwMode="auto">
            <a:xfrm flipV="1">
              <a:off x="182" y="567"/>
              <a:ext cx="1112" cy="99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447" name="Rectangle 40"/>
            <p:cNvSpPr>
              <a:spLocks noChangeArrowheads="1"/>
            </p:cNvSpPr>
            <p:nvPr/>
          </p:nvSpPr>
          <p:spPr bwMode="auto">
            <a:xfrm>
              <a:off x="772" y="204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R</a:t>
              </a:r>
              <a:r>
                <a:rPr lang="en-US" sz="2400" b="1" baseline="-250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zh-CN" altLang="en-US" sz="24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448" name="Rectangle 41"/>
            <p:cNvSpPr>
              <a:spLocks noChangeArrowheads="1"/>
            </p:cNvSpPr>
            <p:nvPr/>
          </p:nvSpPr>
          <p:spPr bwMode="auto">
            <a:xfrm>
              <a:off x="1271" y="408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400" b="1" i="1">
                  <a:solidFill>
                    <a:srgbClr val="000000"/>
                  </a:solidFill>
                  <a:latin typeface="Times New Roman" pitchFamily="18" charset="0"/>
                </a:rPr>
                <a:t>R</a:t>
              </a:r>
              <a:r>
                <a:rPr lang="en-US" sz="2400" b="1" baseline="-250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lang="zh-CN" altLang="en-US" sz="2400" b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6"/>
          <p:cNvSpPr txBox="1">
            <a:spLocks noChangeArrowheads="1"/>
          </p:cNvSpPr>
          <p:nvPr/>
        </p:nvSpPr>
        <p:spPr bwMode="auto">
          <a:xfrm>
            <a:off x="287338" y="368300"/>
            <a:ext cx="8316912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zh-CN" altLang="en-US" sz="3200" b="1">
                <a:latin typeface="Verdana" pitchFamily="34" charset="0"/>
              </a:rPr>
              <a:t>      </a:t>
            </a:r>
            <a:r>
              <a:rPr lang="en-US" sz="3200" b="1">
                <a:latin typeface="宋体" pitchFamily="2" charset="-122"/>
              </a:rPr>
              <a:t>6.</a:t>
            </a:r>
            <a:r>
              <a:rPr lang="zh-CN" altLang="en-US" sz="3200" b="1">
                <a:latin typeface="宋体" pitchFamily="2" charset="-122"/>
              </a:rPr>
              <a:t>一个电熨斗的电阻是</a:t>
            </a:r>
            <a:r>
              <a:rPr lang="en-US" sz="3200" b="1">
                <a:latin typeface="宋体" pitchFamily="2" charset="-122"/>
              </a:rPr>
              <a:t>80</a:t>
            </a:r>
            <a:r>
              <a:rPr lang="el-GR" altLang="en-US" sz="3200" b="1">
                <a:latin typeface="宋体" pitchFamily="2" charset="-122"/>
              </a:rPr>
              <a:t>Ω</a:t>
            </a:r>
            <a:r>
              <a:rPr lang="zh-CN" altLang="en-US" sz="3200" b="1">
                <a:latin typeface="宋体" pitchFamily="2" charset="-122"/>
              </a:rPr>
              <a:t>，接在 </a:t>
            </a:r>
            <a:r>
              <a:rPr lang="en-US" sz="3200" b="1">
                <a:latin typeface="宋体" pitchFamily="2" charset="-122"/>
              </a:rPr>
              <a:t>220V</a:t>
            </a:r>
            <a:r>
              <a:rPr lang="zh-CN" altLang="en-US" sz="3200" b="1">
                <a:latin typeface="宋体" pitchFamily="2" charset="-122"/>
              </a:rPr>
              <a:t>的电压上，流过它的电流是多少</a:t>
            </a:r>
            <a:r>
              <a:rPr lang="en-US" sz="3200" b="1">
                <a:latin typeface="宋体" pitchFamily="2" charset="-122"/>
              </a:rPr>
              <a:t>?</a:t>
            </a:r>
            <a:endParaRPr lang="en-US" sz="3200">
              <a:latin typeface="宋体" pitchFamily="2" charset="-122"/>
            </a:endParaRP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395288" y="3573463"/>
            <a:ext cx="8424862" cy="1616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zh-CN" altLang="en-US" sz="3600" b="1" dirty="0">
                <a:latin typeface="Verdana" pitchFamily="34" charset="0"/>
              </a:rPr>
              <a:t>     </a:t>
            </a:r>
            <a:r>
              <a:rPr lang="en-US" sz="3200" b="1" dirty="0">
                <a:latin typeface="宋体" pitchFamily="2" charset="-122"/>
              </a:rPr>
              <a:t>7.</a:t>
            </a:r>
            <a:r>
              <a:rPr lang="zh-CN" altLang="en-US" sz="3200" b="1" dirty="0">
                <a:latin typeface="宋体" pitchFamily="2" charset="-122"/>
              </a:rPr>
              <a:t>一个定值电阻的阻值是</a:t>
            </a:r>
            <a:r>
              <a:rPr lang="en-US" sz="3200" b="1" dirty="0">
                <a:latin typeface="宋体" pitchFamily="2" charset="-122"/>
              </a:rPr>
              <a:t>10 </a:t>
            </a:r>
            <a:r>
              <a:rPr lang="el-GR" altLang="en-US" sz="3200" b="1" dirty="0">
                <a:latin typeface="宋体" pitchFamily="2" charset="-122"/>
              </a:rPr>
              <a:t>Ω</a:t>
            </a:r>
            <a:r>
              <a:rPr lang="zh-CN" altLang="en-US" sz="3200" b="1" dirty="0">
                <a:latin typeface="宋体" pitchFamily="2" charset="-122"/>
              </a:rPr>
              <a:t>，使用时流过的电流是</a:t>
            </a:r>
            <a:r>
              <a:rPr lang="en-US" sz="3200" b="1" dirty="0">
                <a:latin typeface="宋体" pitchFamily="2" charset="-122"/>
              </a:rPr>
              <a:t>200mA</a:t>
            </a:r>
            <a:r>
              <a:rPr lang="zh-CN" altLang="en-US" sz="3200" b="1" dirty="0">
                <a:latin typeface="宋体" pitchFamily="2" charset="-122"/>
              </a:rPr>
              <a:t>，加在这个定值电阻两端的电压是多大？</a:t>
            </a:r>
            <a:endParaRPr lang="zh-CN" altLang="en-US" sz="3200" dirty="0">
              <a:latin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57158" y="857232"/>
            <a:ext cx="7842250" cy="31797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dirty="0">
                <a:latin typeface="Arial" pitchFamily="34" charset="0"/>
              </a:rPr>
              <a:t>    </a:t>
            </a:r>
            <a:r>
              <a:rPr lang="en-US" altLang="zh-CN" sz="2800" b="1" dirty="0">
                <a:latin typeface="+mn-ea"/>
                <a:ea typeface="+mn-ea"/>
              </a:rPr>
              <a:t>1.</a:t>
            </a:r>
            <a:r>
              <a:rPr lang="zh-CN" altLang="zh-CN" sz="2800" b="1" dirty="0">
                <a:latin typeface="+mn-ea"/>
                <a:ea typeface="+mn-ea"/>
              </a:rPr>
              <a:t>某导体中的电流与它两端电压的关系如图所示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下列分析正确的是</a:t>
            </a:r>
            <a:r>
              <a:rPr lang="en-US" altLang="zh-CN" sz="2800" b="1" dirty="0">
                <a:latin typeface="+mn-ea"/>
                <a:ea typeface="+mn-ea"/>
              </a:rPr>
              <a:t>	(</a:t>
            </a:r>
            <a:r>
              <a:rPr lang="zh-CN" altLang="zh-CN" sz="2800" b="1" dirty="0">
                <a:latin typeface="+mn-ea"/>
                <a:ea typeface="+mn-ea"/>
              </a:rPr>
              <a:t>　　</a:t>
            </a:r>
            <a:r>
              <a:rPr lang="en-US" altLang="zh-CN" sz="2800" b="1" dirty="0">
                <a:latin typeface="+mn-ea"/>
                <a:ea typeface="+mn-ea"/>
              </a:rPr>
              <a:t>)</a:t>
            </a:r>
            <a:endParaRPr lang="zh-CN" altLang="zh-CN" sz="2800" b="1" dirty="0">
              <a:latin typeface="+mn-ea"/>
              <a:ea typeface="+mn-ea"/>
            </a:endParaRPr>
          </a:p>
          <a:p>
            <a:pPr>
              <a:defRPr/>
            </a:pPr>
            <a:r>
              <a:rPr lang="en-US" altLang="zh-CN" sz="2800" b="1" dirty="0">
                <a:latin typeface="+mn-ea"/>
                <a:ea typeface="+mn-ea"/>
              </a:rPr>
              <a:t>A.</a:t>
            </a:r>
            <a:r>
              <a:rPr lang="zh-CN" altLang="zh-CN" sz="2800" b="1" dirty="0">
                <a:latin typeface="+mn-ea"/>
                <a:ea typeface="+mn-ea"/>
              </a:rPr>
              <a:t>该导体中的电流随电压的增大而减小</a:t>
            </a:r>
          </a:p>
          <a:p>
            <a:pPr>
              <a:defRPr/>
            </a:pPr>
            <a:r>
              <a:rPr lang="en-US" altLang="zh-CN" sz="2800" b="1" dirty="0">
                <a:latin typeface="+mn-ea"/>
                <a:ea typeface="+mn-ea"/>
              </a:rPr>
              <a:t>B.</a:t>
            </a:r>
            <a:r>
              <a:rPr lang="zh-CN" altLang="zh-CN" sz="2800" b="1" dirty="0">
                <a:latin typeface="+mn-ea"/>
                <a:ea typeface="+mn-ea"/>
              </a:rPr>
              <a:t>当导体两端的电压为</a:t>
            </a:r>
            <a:r>
              <a:rPr lang="en-US" altLang="zh-CN" sz="2800" b="1" dirty="0">
                <a:latin typeface="+mn-ea"/>
                <a:ea typeface="+mn-ea"/>
              </a:rPr>
              <a:t>0 V</a:t>
            </a:r>
            <a:r>
              <a:rPr lang="zh-CN" altLang="zh-CN" sz="2800" b="1" dirty="0">
                <a:latin typeface="+mn-ea"/>
                <a:ea typeface="+mn-ea"/>
              </a:rPr>
              <a:t>时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电流为</a:t>
            </a:r>
            <a:r>
              <a:rPr lang="en-US" altLang="zh-CN" sz="2800" b="1" dirty="0">
                <a:latin typeface="+mn-ea"/>
                <a:ea typeface="+mn-ea"/>
              </a:rPr>
              <a:t>0 A</a:t>
            </a:r>
            <a:endParaRPr lang="zh-CN" altLang="zh-CN" sz="2800" b="1" dirty="0">
              <a:latin typeface="+mn-ea"/>
              <a:ea typeface="+mn-ea"/>
            </a:endParaRPr>
          </a:p>
          <a:p>
            <a:pPr>
              <a:defRPr/>
            </a:pPr>
            <a:r>
              <a:rPr lang="en-US" altLang="zh-CN" sz="2800" b="1" dirty="0">
                <a:latin typeface="+mn-ea"/>
                <a:ea typeface="+mn-ea"/>
              </a:rPr>
              <a:t>C.</a:t>
            </a:r>
            <a:r>
              <a:rPr lang="zh-CN" altLang="zh-CN" sz="2800" b="1" dirty="0">
                <a:latin typeface="+mn-ea"/>
                <a:ea typeface="+mn-ea"/>
              </a:rPr>
              <a:t>当导体两端的电压为</a:t>
            </a:r>
            <a:r>
              <a:rPr lang="en-US" altLang="zh-CN" sz="2800" b="1" dirty="0">
                <a:latin typeface="+mn-ea"/>
                <a:ea typeface="+mn-ea"/>
              </a:rPr>
              <a:t>0 V</a:t>
            </a:r>
            <a:r>
              <a:rPr lang="zh-CN" altLang="zh-CN" sz="2800" b="1" dirty="0">
                <a:latin typeface="+mn-ea"/>
                <a:ea typeface="+mn-ea"/>
              </a:rPr>
              <a:t>时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电阻为</a:t>
            </a:r>
            <a:r>
              <a:rPr lang="en-US" altLang="zh-CN" sz="2800" b="1" dirty="0">
                <a:latin typeface="+mn-ea"/>
                <a:ea typeface="+mn-ea"/>
              </a:rPr>
              <a:t>0 Ω</a:t>
            </a:r>
            <a:endParaRPr lang="zh-CN" altLang="zh-CN" sz="2800" b="1" dirty="0">
              <a:latin typeface="+mn-ea"/>
              <a:ea typeface="+mn-ea"/>
            </a:endParaRPr>
          </a:p>
          <a:p>
            <a:pPr>
              <a:defRPr/>
            </a:pPr>
            <a:r>
              <a:rPr lang="en-US" altLang="zh-CN" sz="2800" b="1" dirty="0">
                <a:latin typeface="+mn-ea"/>
                <a:ea typeface="+mn-ea"/>
              </a:rPr>
              <a:t>D.</a:t>
            </a:r>
            <a:r>
              <a:rPr lang="zh-CN" altLang="zh-CN" sz="2800" b="1" dirty="0">
                <a:latin typeface="+mn-ea"/>
                <a:ea typeface="+mn-ea"/>
              </a:rPr>
              <a:t>当导体两端的电压为</a:t>
            </a:r>
            <a:r>
              <a:rPr lang="en-US" altLang="zh-CN" sz="2800" b="1" dirty="0">
                <a:latin typeface="+mn-ea"/>
                <a:ea typeface="+mn-ea"/>
              </a:rPr>
              <a:t>2 V</a:t>
            </a:r>
            <a:r>
              <a:rPr lang="zh-CN" altLang="zh-CN" sz="2800" b="1" dirty="0">
                <a:latin typeface="+mn-ea"/>
                <a:ea typeface="+mn-ea"/>
              </a:rPr>
              <a:t>时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电流为</a:t>
            </a:r>
            <a:r>
              <a:rPr lang="en-US" altLang="zh-CN" sz="2800" b="1" dirty="0">
                <a:latin typeface="+mn-ea"/>
                <a:ea typeface="+mn-ea"/>
              </a:rPr>
              <a:t>0.2 A</a:t>
            </a:r>
            <a:endParaRPr lang="zh-CN" altLang="zh-CN" sz="2800" b="1" dirty="0">
              <a:latin typeface="+mn-ea"/>
              <a:ea typeface="+mn-ea"/>
            </a:endParaRPr>
          </a:p>
          <a:p>
            <a:pPr>
              <a:lnSpc>
                <a:spcPts val="4500"/>
              </a:lnSpc>
              <a:defRPr/>
            </a:pPr>
            <a:endParaRPr lang="zh-CN" altLang="zh-CN" sz="3200" b="1" dirty="0">
              <a:latin typeface="+mn-ea"/>
              <a:ea typeface="+mn-ea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429124" y="1285860"/>
            <a:ext cx="554037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B</a:t>
            </a:r>
          </a:p>
        </p:txBody>
      </p:sp>
      <p:pic>
        <p:nvPicPr>
          <p:cNvPr id="10" name="图片 9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286380" y="3786190"/>
            <a:ext cx="3714776" cy="227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9"/>
          <p:cNvGrpSpPr/>
          <p:nvPr/>
        </p:nvGrpSpPr>
        <p:grpSpPr bwMode="auto">
          <a:xfrm>
            <a:off x="6516719" y="-24"/>
            <a:ext cx="2484437" cy="1008062"/>
            <a:chOff x="-1951" y="453"/>
            <a:chExt cx="1682" cy="635"/>
          </a:xfrm>
        </p:grpSpPr>
        <p:pic>
          <p:nvPicPr>
            <p:cNvPr id="12" name="Picture 10" descr="1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02" y="453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Rectangle 2"/>
            <p:cNvSpPr txBox="1">
              <a:spLocks noChangeArrowheads="1"/>
            </p:cNvSpPr>
            <p:nvPr/>
          </p:nvSpPr>
          <p:spPr bwMode="auto">
            <a:xfrm>
              <a:off x="-1951" y="453"/>
              <a:ext cx="1497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r" defTabSz="923925">
                <a:buFont typeface="Arial" charset="0"/>
                <a:buNone/>
              </a:pPr>
              <a:r>
                <a:rPr lang="zh-CN" altLang="en-US" sz="3200" b="1" dirty="0">
                  <a:solidFill>
                    <a:srgbClr val="CC0000"/>
                  </a:solidFill>
                  <a:ea typeface="黑体" pitchFamily="2" charset="-122"/>
                </a:rPr>
                <a:t>检测反馈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142852"/>
            <a:ext cx="7343775" cy="35544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500"/>
              </a:lnSpc>
              <a:defRPr/>
            </a:pPr>
            <a:r>
              <a:rPr lang="en-US" altLang="zh-CN" sz="3200" b="1" dirty="0">
                <a:latin typeface="+mn-ea"/>
                <a:ea typeface="+mn-ea"/>
              </a:rPr>
              <a:t> </a:t>
            </a:r>
            <a:r>
              <a:rPr lang="en-US" altLang="zh-CN" sz="3200" b="1" dirty="0" smtClean="0">
                <a:latin typeface="+mn-ea"/>
                <a:ea typeface="+mn-ea"/>
              </a:rPr>
              <a:t>2</a:t>
            </a:r>
            <a:r>
              <a:rPr lang="en-US" altLang="zh-CN" sz="3200" b="1" dirty="0">
                <a:latin typeface="+mn-ea"/>
                <a:ea typeface="+mn-ea"/>
              </a:rPr>
              <a:t>.</a:t>
            </a:r>
            <a:r>
              <a:rPr lang="zh-CN" altLang="zh-CN" sz="3200" b="1" dirty="0">
                <a:latin typeface="+mn-ea"/>
                <a:ea typeface="+mn-ea"/>
              </a:rPr>
              <a:t>在一段电阻不变的导体两端加</a:t>
            </a:r>
            <a:r>
              <a:rPr lang="en-US" altLang="zh-CN" sz="3200" b="1" dirty="0">
                <a:latin typeface="+mn-ea"/>
                <a:ea typeface="+mn-ea"/>
              </a:rPr>
              <a:t>20 V</a:t>
            </a:r>
            <a:r>
              <a:rPr lang="zh-CN" altLang="zh-CN" sz="3200" b="1" dirty="0">
                <a:latin typeface="+mn-ea"/>
                <a:ea typeface="+mn-ea"/>
              </a:rPr>
              <a:t>电压时</a:t>
            </a:r>
            <a:r>
              <a:rPr lang="en-US" altLang="zh-CN" sz="3200" b="1" dirty="0">
                <a:latin typeface="+mn-ea"/>
                <a:ea typeface="+mn-ea"/>
              </a:rPr>
              <a:t>,</a:t>
            </a:r>
            <a:r>
              <a:rPr lang="zh-CN" altLang="zh-CN" sz="3200" b="1" dirty="0">
                <a:latin typeface="+mn-ea"/>
                <a:ea typeface="+mn-ea"/>
              </a:rPr>
              <a:t>通过的电流为</a:t>
            </a:r>
            <a:r>
              <a:rPr lang="en-US" altLang="zh-CN" sz="3200" b="1" dirty="0">
                <a:latin typeface="+mn-ea"/>
                <a:ea typeface="+mn-ea"/>
              </a:rPr>
              <a:t>1 A;</a:t>
            </a:r>
            <a:r>
              <a:rPr lang="zh-CN" altLang="zh-CN" sz="3200" b="1" dirty="0">
                <a:latin typeface="+mn-ea"/>
                <a:ea typeface="+mn-ea"/>
              </a:rPr>
              <a:t>现在把该导体两端的电压变为</a:t>
            </a:r>
            <a:r>
              <a:rPr lang="en-US" altLang="zh-CN" sz="3200" b="1" dirty="0">
                <a:latin typeface="+mn-ea"/>
                <a:ea typeface="+mn-ea"/>
              </a:rPr>
              <a:t>8 V,</a:t>
            </a:r>
            <a:r>
              <a:rPr lang="zh-CN" altLang="zh-CN" sz="3200" b="1" dirty="0">
                <a:latin typeface="+mn-ea"/>
                <a:ea typeface="+mn-ea"/>
              </a:rPr>
              <a:t>则此时通过该导体的电流和它的电阻为</a:t>
            </a:r>
            <a:r>
              <a:rPr lang="en-US" altLang="zh-CN" sz="3200" b="1" dirty="0">
                <a:latin typeface="+mn-ea"/>
                <a:ea typeface="+mn-ea"/>
              </a:rPr>
              <a:t>	(</a:t>
            </a:r>
            <a:r>
              <a:rPr lang="zh-CN" altLang="zh-CN" sz="3200" b="1" dirty="0">
                <a:latin typeface="+mn-ea"/>
                <a:ea typeface="+mn-ea"/>
              </a:rPr>
              <a:t>　　</a:t>
            </a:r>
            <a:r>
              <a:rPr lang="en-US" altLang="zh-CN" sz="3200" b="1" dirty="0">
                <a:latin typeface="+mn-ea"/>
                <a:ea typeface="+mn-ea"/>
              </a:rPr>
              <a:t>)</a:t>
            </a:r>
            <a:endParaRPr lang="zh-CN" altLang="zh-CN" sz="3200" b="1" dirty="0">
              <a:latin typeface="+mn-ea"/>
              <a:ea typeface="+mn-ea"/>
            </a:endParaRPr>
          </a:p>
          <a:p>
            <a:pPr>
              <a:lnSpc>
                <a:spcPts val="4500"/>
              </a:lnSpc>
              <a:defRPr/>
            </a:pPr>
            <a:r>
              <a:rPr lang="en-US" altLang="zh-CN" sz="3200" b="1" dirty="0">
                <a:latin typeface="+mn-ea"/>
                <a:ea typeface="+mn-ea"/>
              </a:rPr>
              <a:t>A.0.4 A</a:t>
            </a:r>
            <a:r>
              <a:rPr lang="zh-CN" altLang="zh-CN" sz="3200" b="1" dirty="0">
                <a:latin typeface="+mn-ea"/>
                <a:ea typeface="+mn-ea"/>
              </a:rPr>
              <a:t>　</a:t>
            </a:r>
            <a:r>
              <a:rPr lang="en-US" altLang="zh-CN" sz="3200" b="1" dirty="0">
                <a:latin typeface="+mn-ea"/>
                <a:ea typeface="+mn-ea"/>
              </a:rPr>
              <a:t>20 Ω</a:t>
            </a:r>
            <a:r>
              <a:rPr lang="zh-CN" altLang="zh-CN" sz="3200" b="1" dirty="0">
                <a:latin typeface="+mn-ea"/>
                <a:ea typeface="+mn-ea"/>
              </a:rPr>
              <a:t>　　　</a:t>
            </a:r>
            <a:r>
              <a:rPr lang="en-US" altLang="zh-CN" sz="3200" b="1" dirty="0">
                <a:latin typeface="+mn-ea"/>
                <a:ea typeface="+mn-ea"/>
              </a:rPr>
              <a:t>B.1 A</a:t>
            </a:r>
            <a:r>
              <a:rPr lang="zh-CN" altLang="zh-CN" sz="3200" b="1" dirty="0">
                <a:latin typeface="+mn-ea"/>
                <a:ea typeface="+mn-ea"/>
              </a:rPr>
              <a:t>　</a:t>
            </a:r>
            <a:r>
              <a:rPr lang="en-US" altLang="zh-CN" sz="3200" b="1" dirty="0">
                <a:latin typeface="+mn-ea"/>
                <a:ea typeface="+mn-ea"/>
              </a:rPr>
              <a:t>20 Ω</a:t>
            </a:r>
            <a:endParaRPr lang="zh-CN" altLang="zh-CN" sz="3200" b="1" dirty="0">
              <a:latin typeface="+mn-ea"/>
              <a:ea typeface="+mn-ea"/>
            </a:endParaRPr>
          </a:p>
          <a:p>
            <a:pPr>
              <a:lnSpc>
                <a:spcPts val="4500"/>
              </a:lnSpc>
              <a:defRPr/>
            </a:pPr>
            <a:r>
              <a:rPr lang="en-US" altLang="zh-CN" sz="3200" b="1" dirty="0">
                <a:latin typeface="+mn-ea"/>
                <a:ea typeface="+mn-ea"/>
              </a:rPr>
              <a:t>C.0.4 A</a:t>
            </a:r>
            <a:r>
              <a:rPr lang="zh-CN" altLang="zh-CN" sz="3200" b="1" dirty="0">
                <a:latin typeface="+mn-ea"/>
                <a:ea typeface="+mn-ea"/>
              </a:rPr>
              <a:t>　</a:t>
            </a:r>
            <a:r>
              <a:rPr lang="en-US" altLang="zh-CN" sz="3200" b="1" dirty="0">
                <a:latin typeface="+mn-ea"/>
                <a:ea typeface="+mn-ea"/>
              </a:rPr>
              <a:t>10 Ω	  D.1 A</a:t>
            </a:r>
            <a:r>
              <a:rPr lang="zh-CN" altLang="zh-CN" sz="3200" b="1" dirty="0">
                <a:latin typeface="+mn-ea"/>
                <a:ea typeface="+mn-ea"/>
              </a:rPr>
              <a:t>　</a:t>
            </a:r>
            <a:r>
              <a:rPr lang="en-US" altLang="zh-CN" sz="3200" b="1" dirty="0">
                <a:latin typeface="+mn-ea"/>
                <a:ea typeface="+mn-ea"/>
              </a:rPr>
              <a:t>10 Ω</a:t>
            </a:r>
            <a:endParaRPr lang="zh-CN" altLang="zh-CN" sz="3200" b="1" dirty="0">
              <a:latin typeface="+mn-ea"/>
              <a:ea typeface="+mn-ea"/>
            </a:endParaRP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5000628" y="1857364"/>
            <a:ext cx="554038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</a:rPr>
              <a:t>A</a:t>
            </a:r>
          </a:p>
        </p:txBody>
      </p:sp>
      <p:pic>
        <p:nvPicPr>
          <p:cNvPr id="31746" name="Picture 2" descr="C:\Documents and Settings\Administrator\Application Data\Tencent\Users\1176771260\QQ\WinTemp\RichOle\SV%M0SCGO`X@L(N)OOX5AHV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5786" y="4000504"/>
            <a:ext cx="7844168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2"/>
          <p:cNvSpPr txBox="1">
            <a:spLocks noChangeArrowheads="1"/>
          </p:cNvSpPr>
          <p:nvPr/>
        </p:nvSpPr>
        <p:spPr bwMode="auto">
          <a:xfrm>
            <a:off x="467544" y="836712"/>
            <a:ext cx="8352928" cy="42534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CC0000"/>
                </a:solidFill>
              </a:rPr>
              <a:t>       </a:t>
            </a:r>
            <a:r>
              <a:rPr lang="zh-CN" altLang="en-US" sz="3600" b="1" dirty="0">
                <a:solidFill>
                  <a:srgbClr val="CC0000"/>
                </a:solidFill>
              </a:rPr>
              <a:t>在第一节电流与电压和电阻的关系中我们学到：</a:t>
            </a:r>
          </a:p>
          <a:p>
            <a:pPr>
              <a:spcBef>
                <a:spcPct val="50000"/>
              </a:spcBef>
            </a:pPr>
            <a:r>
              <a:rPr lang="zh-CN" altLang="en-US" sz="3600" b="1" dirty="0"/>
              <a:t>　　当导体的电阻一定时，导体中的电流跟导体两端的电压成正比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3600" b="1" dirty="0"/>
              <a:t>　　当导体两端电压一定时，导体中的电流跟导体的电阻成反比</a:t>
            </a:r>
          </a:p>
        </p:txBody>
      </p:sp>
      <p:grpSp>
        <p:nvGrpSpPr>
          <p:cNvPr id="2" name="Group 14"/>
          <p:cNvGrpSpPr/>
          <p:nvPr/>
        </p:nvGrpSpPr>
        <p:grpSpPr bwMode="auto">
          <a:xfrm>
            <a:off x="468080" y="1"/>
            <a:ext cx="2789237" cy="920750"/>
            <a:chOff x="76" y="-159"/>
            <a:chExt cx="2231" cy="580"/>
          </a:xfrm>
        </p:grpSpPr>
        <p:pic>
          <p:nvPicPr>
            <p:cNvPr id="5123" name="圆角矩形 1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" y="-159"/>
              <a:ext cx="2231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24" name="Text Box 16"/>
            <p:cNvSpPr txBox="1">
              <a:spLocks noChangeArrowheads="1"/>
            </p:cNvSpPr>
            <p:nvPr/>
          </p:nvSpPr>
          <p:spPr bwMode="auto">
            <a:xfrm>
              <a:off x="133" y="-40"/>
              <a:ext cx="2116" cy="40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r>
                <a:rPr lang="en-US" altLang="zh-CN" sz="3600" b="1" dirty="0" smtClean="0">
                  <a:solidFill>
                    <a:srgbClr val="FFFFFF"/>
                  </a:solidFill>
                  <a:latin typeface="宋体" pitchFamily="2" charset="-122"/>
                </a:rPr>
                <a:t>1.</a:t>
              </a:r>
              <a:r>
                <a:rPr lang="zh-CN" altLang="en-US" sz="3600" b="1" dirty="0" smtClean="0">
                  <a:solidFill>
                    <a:srgbClr val="FFFFFF"/>
                  </a:solidFill>
                  <a:latin typeface="宋体" pitchFamily="2" charset="-122"/>
                </a:rPr>
                <a:t>复</a:t>
              </a:r>
              <a:r>
                <a:rPr lang="zh-CN" altLang="en-US" sz="3600" b="1" dirty="0">
                  <a:solidFill>
                    <a:srgbClr val="FFFFFF"/>
                  </a:solidFill>
                  <a:latin typeface="宋体" pitchFamily="2" charset="-122"/>
                </a:rPr>
                <a:t>　习</a:t>
              </a:r>
            </a:p>
          </p:txBody>
        </p:sp>
      </p:grpSp>
      <p:sp>
        <p:nvSpPr>
          <p:cNvPr id="6" name="矩形 5"/>
          <p:cNvSpPr/>
          <p:nvPr/>
        </p:nvSpPr>
        <p:spPr>
          <a:xfrm>
            <a:off x="251520" y="5157192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2.</a:t>
            </a:r>
            <a:r>
              <a:rPr lang="zh-CN" altLang="en-US" sz="3200" b="1" dirty="0" smtClean="0">
                <a:solidFill>
                  <a:srgbClr val="DC4324"/>
                </a:solidFill>
                <a:latin typeface="华文行楷" pitchFamily="2" charset="-122"/>
                <a:ea typeface="华文行楷" pitchFamily="2" charset="-122"/>
              </a:rPr>
              <a:t>问题：在研究电流与电压的关系时，如果用小灯泡代替定值电阻做实验行吗？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7224" y="214290"/>
            <a:ext cx="7200900" cy="18240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500"/>
              </a:lnSpc>
              <a:defRPr/>
            </a:pPr>
            <a:r>
              <a:rPr lang="en-US" altLang="zh-CN" sz="3600" b="1" dirty="0" smtClean="0">
                <a:latin typeface="+mn-ea"/>
                <a:ea typeface="+mn-ea"/>
              </a:rPr>
              <a:t>3</a:t>
            </a:r>
            <a:r>
              <a:rPr lang="en-US" altLang="zh-CN" sz="3600" b="1" dirty="0">
                <a:latin typeface="+mn-ea"/>
                <a:ea typeface="+mn-ea"/>
              </a:rPr>
              <a:t>.</a:t>
            </a:r>
            <a:r>
              <a:rPr lang="zh-CN" altLang="zh-CN" sz="3600" b="1" dirty="0">
                <a:latin typeface="+mn-ea"/>
                <a:ea typeface="+mn-ea"/>
              </a:rPr>
              <a:t>如图所示</a:t>
            </a:r>
            <a:r>
              <a:rPr lang="en-US" altLang="zh-CN" sz="3600" b="1" dirty="0">
                <a:latin typeface="+mn-ea"/>
                <a:ea typeface="+mn-ea"/>
              </a:rPr>
              <a:t>,</a:t>
            </a:r>
            <a:r>
              <a:rPr lang="en-US" altLang="zh-CN" sz="3600" b="1" i="1" dirty="0">
                <a:latin typeface="+mn-ea"/>
                <a:ea typeface="+mn-ea"/>
              </a:rPr>
              <a:t>R</a:t>
            </a:r>
            <a:r>
              <a:rPr lang="en-US" altLang="zh-CN" sz="3600" b="1" baseline="-25000" dirty="0">
                <a:latin typeface="+mn-ea"/>
                <a:ea typeface="+mn-ea"/>
              </a:rPr>
              <a:t>1</a:t>
            </a:r>
            <a:r>
              <a:rPr lang="en-US" altLang="zh-CN" sz="3600" b="1" dirty="0">
                <a:latin typeface="+mn-ea"/>
                <a:ea typeface="+mn-ea"/>
              </a:rPr>
              <a:t>=10 Ω,</a:t>
            </a:r>
            <a:r>
              <a:rPr lang="zh-CN" altLang="zh-CN" sz="3600" b="1" dirty="0">
                <a:latin typeface="+mn-ea"/>
                <a:ea typeface="+mn-ea"/>
              </a:rPr>
              <a:t>开关闭合后电流表的示数是</a:t>
            </a:r>
            <a:r>
              <a:rPr lang="en-US" altLang="zh-CN" sz="3600" b="1" dirty="0">
                <a:latin typeface="+mn-ea"/>
                <a:ea typeface="+mn-ea"/>
              </a:rPr>
              <a:t>0.2 A,</a:t>
            </a:r>
            <a:r>
              <a:rPr lang="zh-CN" altLang="zh-CN" sz="3600" b="1" dirty="0">
                <a:latin typeface="+mn-ea"/>
                <a:ea typeface="+mn-ea"/>
              </a:rPr>
              <a:t>电压表的示数是</a:t>
            </a:r>
            <a:r>
              <a:rPr lang="en-US" altLang="zh-CN" sz="3600" b="1" dirty="0">
                <a:latin typeface="+mn-ea"/>
                <a:ea typeface="+mn-ea"/>
              </a:rPr>
              <a:t>4 V,</a:t>
            </a:r>
            <a:r>
              <a:rPr lang="en-US" altLang="zh-CN" sz="3600" b="1" i="1" dirty="0">
                <a:latin typeface="+mn-ea"/>
                <a:ea typeface="+mn-ea"/>
              </a:rPr>
              <a:t>R</a:t>
            </a:r>
            <a:r>
              <a:rPr lang="en-US" altLang="zh-CN" sz="3600" b="1" baseline="-25000" dirty="0">
                <a:latin typeface="+mn-ea"/>
                <a:ea typeface="+mn-ea"/>
              </a:rPr>
              <a:t>2</a:t>
            </a:r>
            <a:r>
              <a:rPr lang="zh-CN" altLang="zh-CN" sz="3600" b="1" dirty="0">
                <a:latin typeface="+mn-ea"/>
                <a:ea typeface="+mn-ea"/>
              </a:rPr>
              <a:t>的电阻</a:t>
            </a:r>
            <a:r>
              <a:rPr lang="zh-CN" altLang="zh-CN" sz="3600" b="1" dirty="0" smtClean="0">
                <a:latin typeface="+mn-ea"/>
                <a:ea typeface="+mn-ea"/>
              </a:rPr>
              <a:t>为</a:t>
            </a:r>
            <a:r>
              <a:rPr lang="zh-CN" altLang="en-US" sz="3600" b="1" dirty="0" smtClean="0">
                <a:latin typeface="+mn-ea"/>
                <a:ea typeface="+mn-ea"/>
              </a:rPr>
              <a:t>多少？</a:t>
            </a:r>
            <a:r>
              <a:rPr lang="en-US" altLang="zh-CN" sz="3600" dirty="0">
                <a:latin typeface="+mn-ea"/>
                <a:ea typeface="+mn-ea"/>
              </a:rPr>
              <a:t> </a:t>
            </a:r>
            <a:endParaRPr lang="zh-CN" altLang="zh-CN" sz="3600" dirty="0">
              <a:latin typeface="+mn-ea"/>
              <a:ea typeface="+mn-ea"/>
            </a:endParaRPr>
          </a:p>
        </p:txBody>
      </p:sp>
      <p:pic>
        <p:nvPicPr>
          <p:cNvPr id="19459" name="图片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508104" y="2132856"/>
            <a:ext cx="2841628" cy="182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1" name="Picture 1" descr="C:\Documents and Settings\Administrator\Application Data\Tencent\Users\1176771260\QQ\WinTemp\RichOle\(4(BKLLQDY1~I~WN9I{1E45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FF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251520" y="4581128"/>
            <a:ext cx="8215370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214290"/>
            <a:ext cx="7963818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500"/>
              </a:lnSpc>
              <a:defRPr/>
            </a:pPr>
            <a:r>
              <a:rPr lang="en-US" altLang="zh-CN" sz="3600" dirty="0">
                <a:latin typeface="+mn-ea"/>
                <a:ea typeface="+mn-ea"/>
              </a:rPr>
              <a:t> </a:t>
            </a:r>
            <a:r>
              <a:rPr lang="en-US" altLang="zh-CN" sz="3600" b="1" dirty="0" smtClean="0">
                <a:latin typeface="+mn-ea"/>
                <a:ea typeface="+mn-ea"/>
              </a:rPr>
              <a:t>4</a:t>
            </a:r>
            <a:r>
              <a:rPr lang="en-US" altLang="zh-CN" sz="3600" b="1" dirty="0">
                <a:latin typeface="+mn-ea"/>
                <a:ea typeface="+mn-ea"/>
              </a:rPr>
              <a:t>.</a:t>
            </a:r>
            <a:r>
              <a:rPr lang="zh-CN" altLang="zh-CN" sz="3600" b="1" dirty="0">
                <a:latin typeface="+mn-ea"/>
                <a:ea typeface="+mn-ea"/>
              </a:rPr>
              <a:t>如图所示</a:t>
            </a:r>
            <a:r>
              <a:rPr lang="en-US" altLang="zh-CN" sz="3600" b="1" dirty="0">
                <a:latin typeface="+mn-ea"/>
                <a:ea typeface="+mn-ea"/>
              </a:rPr>
              <a:t>,</a:t>
            </a:r>
            <a:r>
              <a:rPr lang="zh-CN" altLang="zh-CN" sz="3600" b="1" dirty="0">
                <a:latin typeface="+mn-ea"/>
                <a:ea typeface="+mn-ea"/>
              </a:rPr>
              <a:t>电源电压</a:t>
            </a:r>
            <a:r>
              <a:rPr lang="en-US" altLang="zh-CN" sz="3600" b="1" i="1" dirty="0">
                <a:latin typeface="+mn-ea"/>
                <a:ea typeface="+mn-ea"/>
              </a:rPr>
              <a:t>U</a:t>
            </a:r>
            <a:r>
              <a:rPr lang="en-US" altLang="zh-CN" sz="3600" b="1" dirty="0">
                <a:latin typeface="+mn-ea"/>
                <a:ea typeface="+mn-ea"/>
              </a:rPr>
              <a:t>=6 V</a:t>
            </a:r>
            <a:r>
              <a:rPr lang="zh-CN" altLang="zh-CN" sz="3600" b="1" dirty="0">
                <a:latin typeface="+mn-ea"/>
                <a:ea typeface="+mn-ea"/>
              </a:rPr>
              <a:t>保持不变</a:t>
            </a:r>
            <a:r>
              <a:rPr lang="en-US" altLang="zh-CN" sz="3600" b="1" dirty="0">
                <a:latin typeface="+mn-ea"/>
                <a:ea typeface="+mn-ea"/>
              </a:rPr>
              <a:t>,</a:t>
            </a:r>
            <a:r>
              <a:rPr lang="en-US" altLang="zh-CN" sz="3600" b="1" i="1" dirty="0">
                <a:latin typeface="+mn-ea"/>
                <a:ea typeface="+mn-ea"/>
              </a:rPr>
              <a:t>R</a:t>
            </a:r>
            <a:r>
              <a:rPr lang="en-US" altLang="zh-CN" sz="3600" b="1" baseline="-25000" dirty="0">
                <a:latin typeface="+mn-ea"/>
                <a:ea typeface="+mn-ea"/>
              </a:rPr>
              <a:t>1</a:t>
            </a:r>
            <a:r>
              <a:rPr lang="zh-CN" altLang="zh-CN" sz="3600" b="1" dirty="0">
                <a:latin typeface="+mn-ea"/>
                <a:ea typeface="+mn-ea"/>
              </a:rPr>
              <a:t>的阻值为</a:t>
            </a:r>
            <a:r>
              <a:rPr lang="en-US" altLang="zh-CN" sz="3600" b="1" dirty="0">
                <a:latin typeface="+mn-ea"/>
                <a:ea typeface="+mn-ea"/>
              </a:rPr>
              <a:t>5Ω,</a:t>
            </a:r>
            <a:r>
              <a:rPr lang="en-US" altLang="zh-CN" sz="3600" b="1" i="1" dirty="0">
                <a:latin typeface="+mn-ea"/>
                <a:ea typeface="+mn-ea"/>
              </a:rPr>
              <a:t>R</a:t>
            </a:r>
            <a:r>
              <a:rPr lang="en-US" altLang="zh-CN" sz="3600" b="1" baseline="-25000" dirty="0">
                <a:latin typeface="+mn-ea"/>
                <a:ea typeface="+mn-ea"/>
              </a:rPr>
              <a:t>2</a:t>
            </a:r>
            <a:r>
              <a:rPr lang="zh-CN" altLang="zh-CN" sz="3600" b="1" dirty="0">
                <a:latin typeface="+mn-ea"/>
                <a:ea typeface="+mn-ea"/>
              </a:rPr>
              <a:t>的阻值为</a:t>
            </a:r>
            <a:r>
              <a:rPr lang="en-US" altLang="zh-CN" sz="3600" b="1" dirty="0">
                <a:latin typeface="+mn-ea"/>
                <a:ea typeface="+mn-ea"/>
              </a:rPr>
              <a:t>10Ω,</a:t>
            </a:r>
            <a:r>
              <a:rPr lang="zh-CN" altLang="zh-CN" sz="3600" b="1" dirty="0">
                <a:latin typeface="+mn-ea"/>
                <a:ea typeface="+mn-ea"/>
              </a:rPr>
              <a:t>闭合开关</a:t>
            </a:r>
            <a:r>
              <a:rPr lang="en-US" altLang="zh-CN" sz="3600" b="1" dirty="0">
                <a:latin typeface="+mn-ea"/>
                <a:ea typeface="+mn-ea"/>
              </a:rPr>
              <a:t>S</a:t>
            </a:r>
            <a:r>
              <a:rPr lang="zh-CN" altLang="zh-CN" sz="3600" b="1" dirty="0">
                <a:latin typeface="+mn-ea"/>
                <a:ea typeface="+mn-ea"/>
              </a:rPr>
              <a:t>后</a:t>
            </a:r>
            <a:r>
              <a:rPr lang="en-US" altLang="zh-CN" sz="3600" b="1" dirty="0">
                <a:latin typeface="+mn-ea"/>
                <a:ea typeface="+mn-ea"/>
              </a:rPr>
              <a:t>,</a:t>
            </a:r>
            <a:r>
              <a:rPr lang="zh-CN" altLang="zh-CN" sz="3600" b="1" dirty="0">
                <a:latin typeface="+mn-ea"/>
                <a:ea typeface="+mn-ea"/>
              </a:rPr>
              <a:t>电流表的示数</a:t>
            </a:r>
            <a:r>
              <a:rPr lang="zh-CN" altLang="zh-CN" sz="3600" b="1" dirty="0" smtClean="0">
                <a:latin typeface="+mn-ea"/>
                <a:ea typeface="+mn-ea"/>
              </a:rPr>
              <a:t>为</a:t>
            </a:r>
            <a:r>
              <a:rPr lang="zh-CN" altLang="en-US" sz="3600" b="1" u="sng" dirty="0" smtClean="0">
                <a:latin typeface="+mn-ea"/>
              </a:rPr>
              <a:t>多少？</a:t>
            </a:r>
            <a:r>
              <a:rPr lang="en-US" altLang="zh-CN" sz="3600" b="1" dirty="0" smtClean="0">
                <a:latin typeface="+mn-ea"/>
              </a:rPr>
              <a:t>. </a:t>
            </a:r>
            <a:endParaRPr lang="zh-CN" altLang="zh-CN" sz="3600" b="1" dirty="0">
              <a:latin typeface="+mn-ea"/>
              <a:ea typeface="+mn-ea"/>
            </a:endParaRPr>
          </a:p>
        </p:txBody>
      </p:sp>
      <p:pic>
        <p:nvPicPr>
          <p:cNvPr id="20483" name="图片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214810" y="2214554"/>
            <a:ext cx="2906011" cy="1735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7" name="Picture 1" descr="C:\Documents and Settings\Administrator\Application Data\Tencent\Users\1176771260\QQ\WinTemp\RichOle\VK_2F@68D5)U4Y[GKDISJZ6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39552" y="4437112"/>
            <a:ext cx="7789826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58775" y="1593850"/>
            <a:ext cx="5400675" cy="16303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itchFamily="18" charset="0"/>
              </a:rPr>
              <a:t>　　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导体中的电流，跟导体两端的电压成正比，跟导体的电阻成反比。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431800" y="3213100"/>
            <a:ext cx="5400675" cy="6048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>
                <a:latin typeface="Times New Roman" pitchFamily="18" charset="0"/>
              </a:rPr>
              <a:t>2</a:t>
            </a:r>
            <a:r>
              <a:rPr lang="zh-CN" altLang="en-US" sz="2800" b="1">
                <a:latin typeface="Times New Roman" pitchFamily="18" charset="0"/>
              </a:rPr>
              <a:t>．欧姆定律的数学表达式：</a:t>
            </a:r>
            <a:r>
              <a:rPr lang="zh-CN" altLang="en-US" sz="2800">
                <a:latin typeface="Times New Roman" pitchFamily="18" charset="0"/>
              </a:rPr>
              <a:t>  </a:t>
            </a:r>
            <a:endParaRPr lang="en-US" sz="2800" b="1" i="1">
              <a:latin typeface="Times New Roman" pitchFamily="18" charset="0"/>
            </a:endParaRPr>
          </a:p>
        </p:txBody>
      </p:sp>
      <p:graphicFrame>
        <p:nvGraphicFramePr>
          <p:cNvPr id="2" name="对象 6147"/>
          <p:cNvGraphicFramePr>
            <a:graphicFrameLocks noChangeAspect="1"/>
          </p:cNvGraphicFramePr>
          <p:nvPr/>
        </p:nvGraphicFramePr>
        <p:xfrm>
          <a:off x="4514850" y="314166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5" imgW="2743200" imgH="5181600" progId="Equation.3">
                  <p:embed/>
                </p:oleObj>
              </mc:Choice>
              <mc:Fallback>
                <p:oleObj r:id="rId5" imgW="2743200" imgH="5181600" progId="Equation.3">
                  <p:embed/>
                  <p:pic>
                    <p:nvPicPr>
                      <p:cNvPr id="0" name="对象 6147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14850" y="3141663"/>
                        <a:ext cx="114300" cy="215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AutoShape 7"/>
          <p:cNvSpPr>
            <a:spLocks noChangeArrowheads="1"/>
          </p:cNvSpPr>
          <p:nvPr/>
        </p:nvSpPr>
        <p:spPr bwMode="auto">
          <a:xfrm>
            <a:off x="3778250" y="3824288"/>
            <a:ext cx="1189038" cy="503237"/>
          </a:xfrm>
          <a:prstGeom prst="wedgeRoundRectCallout">
            <a:avLst>
              <a:gd name="adj1" fmla="val -87519"/>
              <a:gd name="adj2" fmla="val 38014"/>
              <a:gd name="adj3" fmla="val 16667"/>
            </a:avLst>
          </a:prstGeom>
          <a:noFill/>
          <a:ln w="28575">
            <a:solidFill>
              <a:srgbClr val="0066CC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电压</a:t>
            </a:r>
          </a:p>
        </p:txBody>
      </p:sp>
      <p:sp>
        <p:nvSpPr>
          <p:cNvPr id="6150" name="AutoShape 8"/>
          <p:cNvSpPr>
            <a:spLocks noChangeArrowheads="1"/>
          </p:cNvSpPr>
          <p:nvPr/>
        </p:nvSpPr>
        <p:spPr bwMode="auto">
          <a:xfrm>
            <a:off x="3240088" y="5049838"/>
            <a:ext cx="1258887" cy="503237"/>
          </a:xfrm>
          <a:prstGeom prst="wedgeRoundRectCallout">
            <a:avLst>
              <a:gd name="adj1" fmla="val -46722"/>
              <a:gd name="adj2" fmla="val -90694"/>
              <a:gd name="adj3" fmla="val 16667"/>
            </a:avLst>
          </a:prstGeom>
          <a:noFill/>
          <a:ln w="28575">
            <a:solidFill>
              <a:srgbClr val="0066CC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电阻</a:t>
            </a:r>
          </a:p>
        </p:txBody>
      </p:sp>
      <p:sp>
        <p:nvSpPr>
          <p:cNvPr id="6151" name="AutoShape 9"/>
          <p:cNvSpPr>
            <a:spLocks noChangeArrowheads="1"/>
          </p:cNvSpPr>
          <p:nvPr/>
        </p:nvSpPr>
        <p:spPr bwMode="auto">
          <a:xfrm>
            <a:off x="792163" y="4005263"/>
            <a:ext cx="1258887" cy="503237"/>
          </a:xfrm>
          <a:prstGeom prst="wedgeRoundRectCallout">
            <a:avLst>
              <a:gd name="adj1" fmla="val 60972"/>
              <a:gd name="adj2" fmla="val 64194"/>
              <a:gd name="adj3" fmla="val 16667"/>
            </a:avLst>
          </a:prstGeom>
          <a:noFill/>
          <a:ln w="28575">
            <a:solidFill>
              <a:srgbClr val="0066CC"/>
            </a:solidFill>
            <a:miter lim="800000"/>
          </a:ln>
        </p:spPr>
        <p:txBody>
          <a:bodyPr/>
          <a:lstStyle/>
          <a:p>
            <a:pPr algn="ctr"/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</a:rPr>
              <a:t>电流</a:t>
            </a:r>
          </a:p>
        </p:txBody>
      </p:sp>
      <p:sp>
        <p:nvSpPr>
          <p:cNvPr id="6152" name="矩形 4"/>
          <p:cNvSpPr>
            <a:spLocks noChangeArrowheads="1"/>
          </p:cNvSpPr>
          <p:nvPr/>
        </p:nvSpPr>
        <p:spPr bwMode="auto">
          <a:xfrm>
            <a:off x="431800" y="260350"/>
            <a:ext cx="3132138" cy="588963"/>
          </a:xfrm>
          <a:prstGeom prst="rect">
            <a:avLst/>
          </a:prstGeom>
          <a:gradFill rotWithShape="1">
            <a:gsLst>
              <a:gs pos="0">
                <a:srgbClr val="2C5D98"/>
              </a:gs>
              <a:gs pos="80000">
                <a:srgbClr val="3C7BC7"/>
              </a:gs>
              <a:gs pos="100000">
                <a:srgbClr val="3A7CCB"/>
              </a:gs>
              <a:gs pos="100000">
                <a:srgbClr val="3A7CCB"/>
              </a:gs>
            </a:gsLst>
            <a:lin ang="5400000"/>
          </a:gradFill>
          <a:ln w="9525">
            <a:solidFill>
              <a:srgbClr val="4A7EBB"/>
            </a:solidFill>
            <a:miter lim="800000"/>
          </a:ln>
          <a:effectLst>
            <a:outerShdw dist="23000" dir="5400000" algn="ctr" rotWithShape="0">
              <a:srgbClr val="000000">
                <a:alpha val="25000"/>
              </a:srgbClr>
            </a:outerShdw>
          </a:effectLst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FFFFFF"/>
                </a:solidFill>
              </a:rPr>
              <a:t>一、欧姆定律</a:t>
            </a:r>
          </a:p>
        </p:txBody>
      </p:sp>
      <p:grpSp>
        <p:nvGrpSpPr>
          <p:cNvPr id="4" name="Group 20"/>
          <p:cNvGrpSpPr/>
          <p:nvPr/>
        </p:nvGrpSpPr>
        <p:grpSpPr bwMode="auto">
          <a:xfrm>
            <a:off x="2268538" y="4041775"/>
            <a:ext cx="1079500" cy="946150"/>
            <a:chOff x="0" y="0"/>
            <a:chExt cx="680" cy="596"/>
          </a:xfrm>
        </p:grpSpPr>
        <p:sp>
          <p:nvSpPr>
            <p:cNvPr id="3" name="Rectangle 15"/>
            <p:cNvSpPr>
              <a:spLocks noChangeArrowheads="1"/>
            </p:cNvSpPr>
            <p:nvPr/>
          </p:nvSpPr>
          <p:spPr bwMode="auto">
            <a:xfrm>
              <a:off x="0" y="136"/>
              <a:ext cx="68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en-US" sz="2800" b="1" i="1">
                  <a:solidFill>
                    <a:srgbClr val="FF0000"/>
                  </a:solidFill>
                  <a:latin typeface="Times New Roman" pitchFamily="18" charset="0"/>
                </a:rPr>
                <a:t>I </a:t>
              </a: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6154" name="Rectangle 16"/>
            <p:cNvSpPr>
              <a:spLocks noChangeArrowheads="1"/>
            </p:cNvSpPr>
            <p:nvPr/>
          </p:nvSpPr>
          <p:spPr bwMode="auto">
            <a:xfrm>
              <a:off x="385" y="0"/>
              <a:ext cx="278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en-US" sz="2800" b="1" i="1">
                  <a:solidFill>
                    <a:srgbClr val="FF0000"/>
                  </a:solidFill>
                  <a:latin typeface="Times New Roman" pitchFamily="18" charset="0"/>
                </a:rPr>
                <a:t>U</a:t>
              </a:r>
            </a:p>
            <a:p>
              <a:r>
                <a:rPr lang="en-US" sz="2800" b="1" i="1">
                  <a:solidFill>
                    <a:srgbClr val="FF0000"/>
                  </a:solidFill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6155" name="Line 17"/>
            <p:cNvSpPr>
              <a:spLocks noChangeShapeType="1"/>
            </p:cNvSpPr>
            <p:nvPr/>
          </p:nvSpPr>
          <p:spPr bwMode="auto">
            <a:xfrm>
              <a:off x="385" y="295"/>
              <a:ext cx="2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6157" name="Text Box 21"/>
          <p:cNvSpPr txBox="1">
            <a:spLocks noChangeArrowheads="1"/>
          </p:cNvSpPr>
          <p:nvPr/>
        </p:nvSpPr>
        <p:spPr bwMode="auto">
          <a:xfrm>
            <a:off x="395288" y="1196975"/>
            <a:ext cx="31115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2400" b="1"/>
              <a:t>1</a:t>
            </a:r>
            <a:r>
              <a:rPr lang="zh-CN" altLang="en-US" sz="2400" b="1"/>
              <a:t>．欧姆定律的内容：</a:t>
            </a:r>
          </a:p>
        </p:txBody>
      </p:sp>
      <p:pic>
        <p:nvPicPr>
          <p:cNvPr id="6158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43550" y="260350"/>
            <a:ext cx="3563938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  <p:bldP spid="6149" grpId="0" animBg="1"/>
      <p:bldP spid="6150" grpId="0" animBg="1"/>
      <p:bldP spid="6151" grpId="0" animBg="1"/>
      <p:bldP spid="6152" grpId="0" animBg="1"/>
      <p:bldP spid="61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31800" y="1400175"/>
            <a:ext cx="6840538" cy="21526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zh-CN" sz="2800" b="1" dirty="0" smtClean="0">
                <a:latin typeface="Times New Roman" pitchFamily="18" charset="0"/>
              </a:rPr>
              <a:t>3.</a:t>
            </a:r>
            <a:r>
              <a:rPr lang="zh-CN" altLang="en-US" sz="2800" b="1" dirty="0" smtClean="0">
                <a:latin typeface="Times New Roman" pitchFamily="18" charset="0"/>
              </a:rPr>
              <a:t>公式</a:t>
            </a:r>
            <a:r>
              <a:rPr lang="zh-CN" altLang="en-US" sz="2800" b="1" dirty="0">
                <a:latin typeface="Times New Roman" pitchFamily="18" charset="0"/>
              </a:rPr>
              <a:t>中使用国际单位</a:t>
            </a:r>
            <a:r>
              <a:rPr lang="zh-CN" altLang="en-US" sz="2800" b="1" dirty="0">
                <a:latin typeface="Times New Roman" pitchFamily="18" charset="0"/>
                <a:sym typeface="Wingdings" pitchFamily="2" charset="2"/>
              </a:rPr>
              <a:t>（单位要统一）</a:t>
            </a:r>
            <a:endParaRPr lang="zh-CN" altLang="en-US" sz="2800" b="1" dirty="0">
              <a:latin typeface="Times New Roman" pitchFamily="18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 i="1" dirty="0">
                <a:latin typeface="Times New Roman" pitchFamily="18" charset="0"/>
              </a:rPr>
              <a:t>　　</a:t>
            </a:r>
            <a:r>
              <a:rPr lang="zh-CN" altLang="en-US" sz="2800" b="1" dirty="0">
                <a:latin typeface="Times New Roman" pitchFamily="18" charset="0"/>
              </a:rPr>
              <a:t>电压：</a:t>
            </a:r>
            <a:r>
              <a:rPr lang="en-US" altLang="zh-CN" sz="2800" b="1" i="1" dirty="0">
                <a:latin typeface="Times New Roman" pitchFamily="18" charset="0"/>
              </a:rPr>
              <a:t>U --</a:t>
            </a:r>
            <a:r>
              <a:rPr lang="zh-CN" altLang="en-US" sz="2800" b="1" dirty="0">
                <a:latin typeface="Times New Roman" pitchFamily="18" charset="0"/>
              </a:rPr>
              <a:t>单位：伏特（</a:t>
            </a:r>
            <a:r>
              <a:rPr lang="en-US" altLang="zh-CN" sz="2800" b="1" dirty="0">
                <a:latin typeface="Times New Roman" pitchFamily="18" charset="0"/>
              </a:rPr>
              <a:t>V </a:t>
            </a:r>
            <a:r>
              <a:rPr lang="zh-CN" altLang="en-US" sz="2800" b="1" dirty="0">
                <a:latin typeface="Times New Roman" pitchFamily="18" charset="0"/>
              </a:rPr>
              <a:t>）      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 i="1" dirty="0">
                <a:latin typeface="Times New Roman" pitchFamily="18" charset="0"/>
              </a:rPr>
              <a:t>　　</a:t>
            </a:r>
            <a:r>
              <a:rPr lang="zh-CN" altLang="en-US" sz="2800" b="1" dirty="0">
                <a:latin typeface="Times New Roman" pitchFamily="18" charset="0"/>
              </a:rPr>
              <a:t>电阻：</a:t>
            </a:r>
            <a:r>
              <a:rPr lang="en-US" altLang="zh-CN" sz="2800" b="1" i="1" dirty="0">
                <a:latin typeface="Times New Roman" pitchFamily="18" charset="0"/>
              </a:rPr>
              <a:t>R --</a:t>
            </a:r>
            <a:r>
              <a:rPr lang="zh-CN" altLang="en-US" sz="2800" b="1" dirty="0">
                <a:latin typeface="Times New Roman" pitchFamily="18" charset="0"/>
              </a:rPr>
              <a:t>单位：欧姆（</a:t>
            </a:r>
            <a:r>
              <a:rPr lang="el-GR" altLang="en-US" sz="2800" b="1" dirty="0">
                <a:latin typeface="Times New Roman" pitchFamily="18" charset="0"/>
                <a:cs typeface="Arial" charset="0"/>
              </a:rPr>
              <a:t>Ω</a:t>
            </a:r>
            <a:r>
              <a:rPr lang="en-US" altLang="zh-CN" sz="2800" b="1" dirty="0">
                <a:latin typeface="Times New Roman" pitchFamily="18" charset="0"/>
                <a:cs typeface="Arial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cs typeface="Arial" charset="0"/>
              </a:rPr>
              <a:t>）      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 i="1" dirty="0">
                <a:latin typeface="Times New Roman" pitchFamily="18" charset="0"/>
                <a:cs typeface="Arial" charset="0"/>
              </a:rPr>
              <a:t>　　</a:t>
            </a:r>
            <a:r>
              <a:rPr lang="zh-CN" altLang="en-US" sz="2800" b="1" dirty="0">
                <a:latin typeface="Times New Roman" pitchFamily="18" charset="0"/>
                <a:cs typeface="Arial" charset="0"/>
              </a:rPr>
              <a:t>电流 ：</a:t>
            </a:r>
            <a:r>
              <a:rPr lang="en-US" altLang="zh-CN" sz="2800" b="1" i="1" dirty="0">
                <a:latin typeface="Times New Roman" pitchFamily="18" charset="0"/>
                <a:cs typeface="Arial" charset="0"/>
              </a:rPr>
              <a:t>I --</a:t>
            </a:r>
            <a:r>
              <a:rPr lang="zh-CN" altLang="en-US" sz="2800" b="1" dirty="0">
                <a:latin typeface="Times New Roman" pitchFamily="18" charset="0"/>
                <a:cs typeface="Arial" charset="0"/>
              </a:rPr>
              <a:t>单位：安培（</a:t>
            </a:r>
            <a:r>
              <a:rPr lang="en-US" altLang="zh-CN" sz="2800" b="1" dirty="0">
                <a:latin typeface="Times New Roman" pitchFamily="18" charset="0"/>
                <a:cs typeface="Arial" charset="0"/>
              </a:rPr>
              <a:t>A</a:t>
            </a:r>
            <a:r>
              <a:rPr lang="zh-CN" altLang="en-US" sz="2800" b="1" dirty="0">
                <a:latin typeface="Times New Roman" pitchFamily="18" charset="0"/>
                <a:cs typeface="Arial" charset="0"/>
              </a:rPr>
              <a:t>）</a:t>
            </a:r>
            <a:endParaRPr lang="el-GR" altLang="en-US" sz="2800" b="1" dirty="0">
              <a:latin typeface="Times New Roman" pitchFamily="18" charset="0"/>
              <a:cs typeface="Arial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00034" y="3643314"/>
            <a:ext cx="2082621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</a:pPr>
            <a:r>
              <a:rPr lang="en-US" altLang="zh-CN" sz="2800" dirty="0" smtClean="0">
                <a:solidFill>
                  <a:srgbClr val="FF0000"/>
                </a:solidFill>
                <a:latin typeface="Calibri" pitchFamily="34" charset="0"/>
              </a:rPr>
              <a:t>4.</a:t>
            </a:r>
            <a:r>
              <a:rPr lang="zh-CN" altLang="en-US" sz="2800" b="1" dirty="0" smtClean="0">
                <a:solidFill>
                  <a:srgbClr val="FF0000"/>
                </a:solidFill>
                <a:latin typeface="Calibri" pitchFamily="34" charset="0"/>
              </a:rPr>
              <a:t>变形</a:t>
            </a:r>
            <a:r>
              <a:rPr lang="zh-CN" altLang="en-US" sz="2800" b="1" dirty="0">
                <a:solidFill>
                  <a:srgbClr val="FF0000"/>
                </a:solidFill>
                <a:latin typeface="Calibri" pitchFamily="34" charset="0"/>
              </a:rPr>
              <a:t>公式 </a:t>
            </a:r>
            <a:r>
              <a:rPr lang="en-US" altLang="zh-CN" sz="2800" b="1" dirty="0">
                <a:latin typeface="Calibri" pitchFamily="34" charset="0"/>
              </a:rPr>
              <a:t>:</a:t>
            </a:r>
            <a:endParaRPr lang="en-US" altLang="zh-CN" sz="2800" dirty="0">
              <a:latin typeface="Calibri" pitchFamily="34" charset="0"/>
            </a:endParaRP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3221038" y="3683000"/>
            <a:ext cx="2976562" cy="9540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U=I R       </a:t>
            </a:r>
            <a:r>
              <a:rPr lang="en-US" altLang="zh-CN" sz="2800" b="1" i="1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=U/ I</a:t>
            </a:r>
          </a:p>
          <a:p>
            <a:pPr>
              <a:buFont typeface="Arial" charset="0"/>
              <a:buNone/>
            </a:pPr>
            <a:endParaRPr lang="en-US" altLang="zh-CN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337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68313" y="944563"/>
            <a:ext cx="8208962" cy="105779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rgbClr val="FF0000"/>
                </a:solidFill>
                <a:latin typeface="宋体" pitchFamily="2" charset="-122"/>
              </a:rPr>
              <a:t>(1)</a:t>
            </a:r>
            <a:r>
              <a:rPr lang="zh-CN" altLang="en-US" sz="2800" b="1" dirty="0">
                <a:solidFill>
                  <a:srgbClr val="FF0000"/>
                </a:solidFill>
                <a:latin typeface="宋体" pitchFamily="2" charset="-122"/>
              </a:rPr>
              <a:t>．公式中一定要使用国际单位</a:t>
            </a:r>
            <a:r>
              <a:rPr lang="zh-CN" altLang="en-US" sz="2800" b="1" dirty="0">
                <a:solidFill>
                  <a:srgbClr val="FF0000"/>
                </a:solidFill>
                <a:latin typeface="宋体" pitchFamily="2" charset="-122"/>
                <a:sym typeface="Wingdings" pitchFamily="2" charset="2"/>
              </a:rPr>
              <a:t>（单位要统一）</a:t>
            </a:r>
            <a:endParaRPr lang="zh-CN" altLang="en-US" sz="2800" b="1" dirty="0">
              <a:solidFill>
                <a:srgbClr val="FF0000"/>
              </a:solidFill>
              <a:latin typeface="宋体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宋体" pitchFamily="2" charset="-122"/>
              </a:rPr>
              <a:t>电压</a:t>
            </a:r>
            <a:r>
              <a:rPr lang="en-US" sz="2800" b="1" i="1" dirty="0">
                <a:latin typeface="宋体" pitchFamily="2" charset="-122"/>
              </a:rPr>
              <a:t>U</a:t>
            </a:r>
            <a:r>
              <a:rPr lang="zh-CN" altLang="en-US" sz="2800" b="1" i="1" dirty="0">
                <a:latin typeface="宋体" pitchFamily="2" charset="-122"/>
              </a:rPr>
              <a:t>、</a:t>
            </a:r>
            <a:r>
              <a:rPr lang="zh-CN" altLang="en-US" sz="2800" b="1" dirty="0">
                <a:latin typeface="宋体" pitchFamily="2" charset="-122"/>
                <a:cs typeface="Arial" pitchFamily="34" charset="0"/>
              </a:rPr>
              <a:t>电流 </a:t>
            </a:r>
            <a:r>
              <a:rPr lang="en-US" sz="2800" b="1" i="1" dirty="0">
                <a:latin typeface="宋体" pitchFamily="2" charset="-122"/>
                <a:cs typeface="Arial" pitchFamily="34" charset="0"/>
              </a:rPr>
              <a:t>I</a:t>
            </a:r>
            <a:r>
              <a:rPr lang="zh-CN" altLang="en-US" sz="2800" b="1" i="1" dirty="0">
                <a:latin typeface="宋体" pitchFamily="2" charset="-122"/>
                <a:cs typeface="Arial" pitchFamily="34" charset="0"/>
              </a:rPr>
              <a:t>、</a:t>
            </a:r>
            <a:r>
              <a:rPr lang="zh-CN" altLang="en-US" sz="2800" b="1" dirty="0">
                <a:latin typeface="宋体" pitchFamily="2" charset="-122"/>
              </a:rPr>
              <a:t>电阻</a:t>
            </a:r>
            <a:r>
              <a:rPr lang="en-US" sz="2800" b="1" i="1" dirty="0">
                <a:latin typeface="宋体" pitchFamily="2" charset="-122"/>
              </a:rPr>
              <a:t>R </a:t>
            </a:r>
            <a:r>
              <a:rPr lang="zh-CN" altLang="en-US" sz="2800" b="1" dirty="0">
                <a:latin typeface="宋体" pitchFamily="2" charset="-122"/>
              </a:rPr>
              <a:t>的单位：</a:t>
            </a:r>
            <a:r>
              <a:rPr lang="en-US" sz="2800" b="1" dirty="0">
                <a:latin typeface="宋体" pitchFamily="2" charset="-122"/>
              </a:rPr>
              <a:t>V </a:t>
            </a:r>
            <a:r>
              <a:rPr lang="zh-CN" altLang="en-US" sz="2800" b="1" dirty="0">
                <a:latin typeface="宋体" pitchFamily="2" charset="-122"/>
              </a:rPr>
              <a:t>、</a:t>
            </a:r>
            <a:r>
              <a:rPr lang="en-US" sz="2800" b="1" dirty="0">
                <a:latin typeface="宋体" pitchFamily="2" charset="-122"/>
                <a:cs typeface="Arial" pitchFamily="34" charset="0"/>
              </a:rPr>
              <a:t>A </a:t>
            </a:r>
            <a:r>
              <a:rPr lang="zh-CN" altLang="en-US" sz="2800" b="1" dirty="0">
                <a:latin typeface="宋体" pitchFamily="2" charset="-122"/>
                <a:cs typeface="Arial" pitchFamily="34" charset="0"/>
              </a:rPr>
              <a:t>、</a:t>
            </a:r>
            <a:r>
              <a:rPr lang="el-GR" altLang="en-US" sz="2800" b="1" dirty="0">
                <a:latin typeface="宋体" pitchFamily="2" charset="-122"/>
                <a:cs typeface="Arial" pitchFamily="34" charset="0"/>
              </a:rPr>
              <a:t>Ω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67544" y="2420888"/>
            <a:ext cx="8231188" cy="11264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宋体" pitchFamily="2" charset="-122"/>
              </a:rPr>
              <a:t>(2)</a:t>
            </a:r>
            <a:r>
              <a:rPr lang="zh-CN" altLang="en-US" sz="2800" b="1" dirty="0">
                <a:solidFill>
                  <a:srgbClr val="FF0000"/>
                </a:solidFill>
                <a:latin typeface="宋体" pitchFamily="2" charset="-122"/>
              </a:rPr>
              <a:t>．欧姆定律反映同一时刻、同一段电路中</a:t>
            </a:r>
            <a:r>
              <a:rPr lang="en-US" sz="2800" b="1" i="1" dirty="0">
                <a:solidFill>
                  <a:srgbClr val="FF0000"/>
                </a:solidFill>
                <a:latin typeface="宋体" pitchFamily="2" charset="-122"/>
                <a:cs typeface="Arial" pitchFamily="34" charset="0"/>
              </a:rPr>
              <a:t>I</a:t>
            </a:r>
            <a:r>
              <a:rPr lang="zh-CN" altLang="en-US" sz="2800" b="1" i="1" dirty="0">
                <a:solidFill>
                  <a:srgbClr val="FF0000"/>
                </a:solidFill>
                <a:latin typeface="宋体" pitchFamily="2" charset="-122"/>
                <a:cs typeface="Arial" pitchFamily="34" charset="0"/>
              </a:rPr>
              <a:t>、 </a:t>
            </a:r>
            <a:r>
              <a:rPr lang="en-US" sz="2800" b="1" i="1" dirty="0">
                <a:solidFill>
                  <a:srgbClr val="FF0000"/>
                </a:solidFill>
                <a:latin typeface="宋体" pitchFamily="2" charset="-122"/>
              </a:rPr>
              <a:t>U</a:t>
            </a:r>
            <a:r>
              <a:rPr lang="zh-CN" altLang="en-US" sz="2800" b="1" i="1" dirty="0">
                <a:solidFill>
                  <a:srgbClr val="FF0000"/>
                </a:solidFill>
                <a:latin typeface="宋体" pitchFamily="2" charset="-122"/>
              </a:rPr>
              <a:t>、</a:t>
            </a:r>
            <a:r>
              <a:rPr lang="en-US" sz="2800" b="1" i="1" dirty="0">
                <a:solidFill>
                  <a:srgbClr val="FF0000"/>
                </a:solidFill>
                <a:latin typeface="宋体" pitchFamily="2" charset="-122"/>
              </a:rPr>
              <a:t>R</a:t>
            </a:r>
            <a:r>
              <a:rPr lang="zh-CN" altLang="en-US" sz="2800" b="1" dirty="0">
                <a:solidFill>
                  <a:srgbClr val="FF0000"/>
                </a:solidFill>
                <a:latin typeface="宋体" pitchFamily="2" charset="-122"/>
              </a:rPr>
              <a:t>之间的关系。</a:t>
            </a: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95288" y="260350"/>
            <a:ext cx="5551487" cy="579438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rgbClr val="990033"/>
                </a:solidFill>
              </a:rPr>
              <a:t>5</a:t>
            </a:r>
            <a:r>
              <a:rPr lang="zh-CN" altLang="en-US" sz="3200" dirty="0" smtClean="0">
                <a:solidFill>
                  <a:srgbClr val="990033"/>
                </a:solidFill>
              </a:rPr>
              <a:t>、</a:t>
            </a:r>
            <a:r>
              <a:rPr lang="zh-CN" altLang="en-US" sz="3200" b="1" dirty="0"/>
              <a:t>应用欧姆定律要特别</a:t>
            </a:r>
            <a:r>
              <a:rPr lang="zh-CN" altLang="en-US" sz="3200" b="1" dirty="0">
                <a:solidFill>
                  <a:srgbClr val="990033"/>
                </a:solidFill>
              </a:rPr>
              <a:t>注意 </a:t>
            </a:r>
            <a:r>
              <a:rPr lang="en-US" sz="3200" b="1" dirty="0">
                <a:solidFill>
                  <a:srgbClr val="990033"/>
                </a:solidFill>
              </a:rPr>
              <a:t>:</a:t>
            </a:r>
            <a:endParaRPr lang="zh-CN" altLang="en-US" sz="3200" dirty="0">
              <a:solidFill>
                <a:srgbClr val="990033"/>
              </a:solidFill>
            </a:endParaRPr>
          </a:p>
        </p:txBody>
      </p:sp>
      <p:sp>
        <p:nvSpPr>
          <p:cNvPr id="7175" name="文本框 7174"/>
          <p:cNvSpPr txBox="1">
            <a:spLocks noChangeArrowheads="1"/>
          </p:cNvSpPr>
          <p:nvPr/>
        </p:nvSpPr>
        <p:spPr bwMode="auto">
          <a:xfrm>
            <a:off x="539552" y="3789040"/>
            <a:ext cx="7596188" cy="13731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</a:rPr>
              <a:t>(3)</a:t>
            </a:r>
            <a:r>
              <a:rPr lang="zh-CN" altLang="en-US" sz="2800" b="1" dirty="0">
                <a:solidFill>
                  <a:srgbClr val="FF0000"/>
                </a:solidFill>
              </a:rPr>
              <a:t>电阻</a:t>
            </a:r>
            <a:r>
              <a:rPr lang="en-US" sz="2800" b="1" dirty="0">
                <a:solidFill>
                  <a:srgbClr val="FF0000"/>
                </a:solidFill>
              </a:rPr>
              <a:t>R</a:t>
            </a:r>
            <a:r>
              <a:rPr lang="zh-CN" altLang="en-US" sz="2800" b="1" dirty="0">
                <a:solidFill>
                  <a:srgbClr val="FF0000"/>
                </a:solidFill>
              </a:rPr>
              <a:t>必须是纯电阻，如电灯、电炉等可当做纯电阻处理，而电风扇、洗衣机、电动机就不是纯电阻。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allAtOnce" animBg="1"/>
      <p:bldP spid="7175" grpId="0" bldLvl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85750" y="981075"/>
            <a:ext cx="2249488" cy="51911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⑴</a:t>
            </a:r>
            <a:r>
              <a:rPr lang="zh-CN" alt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基本公式：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144463" y="1689100"/>
            <a:ext cx="8820150" cy="95408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说明</a:t>
            </a:r>
            <a:r>
              <a:rPr lang="en-US" altLang="zh-C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: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电流</a:t>
            </a:r>
            <a:r>
              <a:rPr lang="zh-CN" alt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决定于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导体两端的电压</a:t>
            </a:r>
            <a:r>
              <a:rPr lang="en-US" altLang="zh-CN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</a:rPr>
              <a:t>U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和导体电阻</a:t>
            </a:r>
            <a:r>
              <a:rPr lang="en-US" altLang="zh-CN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</a:rPr>
              <a:t>R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,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并且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:①</a:t>
            </a:r>
            <a:r>
              <a:rPr lang="en-US" altLang="zh-CN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</a:rPr>
              <a:t>R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一定时，</a:t>
            </a:r>
            <a:r>
              <a:rPr lang="en-US" altLang="zh-CN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  <a:cs typeface="Times New Roman" pitchFamily="18" charset="0"/>
              </a:rPr>
              <a:t>I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跟</a:t>
            </a:r>
            <a:r>
              <a:rPr lang="en-US" altLang="zh-CN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</a:rPr>
              <a:t>U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成正比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; ②</a:t>
            </a:r>
            <a:r>
              <a:rPr lang="en-US" altLang="zh-CN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</a:rPr>
              <a:t>U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一定时，</a:t>
            </a:r>
            <a:r>
              <a:rPr lang="en-US" altLang="zh-CN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</a:rPr>
              <a:t>I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跟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</a:rPr>
              <a:t>R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成反比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.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79388" y="2857500"/>
            <a:ext cx="3529012" cy="51911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zh-CN" sz="2800" b="1">
                <a:latin typeface="Calibri" pitchFamily="34" charset="0"/>
              </a:rPr>
              <a:t>⑵</a:t>
            </a:r>
            <a:r>
              <a:rPr lang="zh-CN" altLang="en-US" sz="2800" b="1">
                <a:latin typeface="Calibri" pitchFamily="34" charset="0"/>
              </a:rPr>
              <a:t>变形公式 </a:t>
            </a:r>
            <a:r>
              <a:rPr lang="en-US" altLang="zh-CN" sz="2800" b="1">
                <a:latin typeface="Calibri" pitchFamily="34" charset="0"/>
              </a:rPr>
              <a:t>:  </a:t>
            </a:r>
            <a:r>
              <a:rPr lang="en-US" altLang="zh-CN" sz="2800" b="1" i="1">
                <a:latin typeface="宋体" pitchFamily="2" charset="-122"/>
              </a:rPr>
              <a:t>U</a:t>
            </a:r>
            <a:r>
              <a:rPr lang="en-US" altLang="zh-CN" sz="2800" b="1" i="1">
                <a:latin typeface="Calibri" pitchFamily="34" charset="0"/>
              </a:rPr>
              <a:t>=</a:t>
            </a:r>
            <a:r>
              <a:rPr lang="en-US" altLang="zh-CN" sz="2800" b="1" i="1">
                <a:latin typeface="宋体" pitchFamily="2" charset="-122"/>
                <a:cs typeface="Times New Roman" pitchFamily="18" charset="0"/>
              </a:rPr>
              <a:t>IR</a:t>
            </a:r>
            <a:endParaRPr lang="en-US" altLang="zh-CN" sz="2800" b="1" i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2687638" y="904875"/>
          <a:ext cx="792162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r:id="rId4" imgW="10058400" imgH="9448800" progId="Equation.3">
                  <p:embed/>
                </p:oleObj>
              </mc:Choice>
              <mc:Fallback>
                <p:oleObj r:id="rId4" imgW="10058400" imgH="9448800" progId="Equation.3">
                  <p:embed/>
                  <p:pic>
                    <p:nvPicPr>
                      <p:cNvPr id="0" name="Object 1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87638" y="904875"/>
                        <a:ext cx="792162" cy="7381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3695700" y="1023938"/>
            <a:ext cx="38877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</a:rPr>
              <a:t>已知</a:t>
            </a:r>
            <a:r>
              <a:rPr lang="en-US" altLang="zh-CN" sz="2400" b="1" i="1">
                <a:solidFill>
                  <a:srgbClr val="FF0000"/>
                </a:solidFill>
                <a:latin typeface="宋体" pitchFamily="2" charset="-122"/>
              </a:rPr>
              <a:t>U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</a:rPr>
              <a:t>和</a:t>
            </a:r>
            <a:r>
              <a:rPr lang="en-US" altLang="zh-CN" sz="2400" b="1" i="1">
                <a:solidFill>
                  <a:srgbClr val="FF0000"/>
                </a:solidFill>
                <a:latin typeface="宋体" pitchFamily="2" charset="-122"/>
              </a:rPr>
              <a:t>R</a:t>
            </a:r>
            <a:r>
              <a:rPr lang="en-US" altLang="zh-CN" sz="2400" b="1">
                <a:solidFill>
                  <a:srgbClr val="FF0000"/>
                </a:solidFill>
                <a:latin typeface="宋体" pitchFamily="2" charset="-122"/>
              </a:rPr>
              <a:t>,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</a:rPr>
              <a:t>可以计算电流</a:t>
            </a:r>
            <a:r>
              <a:rPr lang="en-US" altLang="zh-CN" sz="2400" b="1" i="1">
                <a:solidFill>
                  <a:srgbClr val="FF0000"/>
                </a:solidFill>
                <a:latin typeface="宋体" pitchFamily="2" charset="-122"/>
              </a:rPr>
              <a:t>I</a:t>
            </a:r>
            <a:r>
              <a:rPr lang="en-US" altLang="zh-CN" sz="2400" b="1">
                <a:solidFill>
                  <a:srgbClr val="FF0000"/>
                </a:solidFill>
                <a:latin typeface="宋体" pitchFamily="2" charset="-122"/>
              </a:rPr>
              <a:t>.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3995738" y="2857500"/>
            <a:ext cx="388778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</a:rPr>
              <a:t>已知</a:t>
            </a:r>
            <a:r>
              <a:rPr lang="en-US" altLang="zh-CN" sz="2400" b="1" i="1">
                <a:solidFill>
                  <a:srgbClr val="FF0000"/>
                </a:solidFill>
                <a:latin typeface="宋体" pitchFamily="2" charset="-122"/>
              </a:rPr>
              <a:t>I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</a:rPr>
              <a:t>和</a:t>
            </a:r>
            <a:r>
              <a:rPr lang="en-US" altLang="zh-CN" sz="2400" b="1" i="1">
                <a:solidFill>
                  <a:srgbClr val="FF0000"/>
                </a:solidFill>
                <a:latin typeface="宋体" pitchFamily="2" charset="-122"/>
              </a:rPr>
              <a:t>R</a:t>
            </a:r>
            <a:r>
              <a:rPr lang="en-US" altLang="zh-CN" sz="2400" b="1">
                <a:solidFill>
                  <a:srgbClr val="FF0000"/>
                </a:solidFill>
                <a:latin typeface="宋体" pitchFamily="2" charset="-122"/>
              </a:rPr>
              <a:t>,</a:t>
            </a:r>
            <a:r>
              <a:rPr lang="zh-CN" altLang="en-US" sz="2400" b="1">
                <a:solidFill>
                  <a:srgbClr val="FF0000"/>
                </a:solidFill>
                <a:latin typeface="宋体" pitchFamily="2" charset="-122"/>
              </a:rPr>
              <a:t>可以计算电压</a:t>
            </a:r>
            <a:r>
              <a:rPr lang="en-US" altLang="zh-CN" sz="2400" b="1" i="1">
                <a:solidFill>
                  <a:srgbClr val="FF0000"/>
                </a:solidFill>
                <a:latin typeface="宋体" pitchFamily="2" charset="-122"/>
              </a:rPr>
              <a:t>U</a:t>
            </a:r>
            <a:r>
              <a:rPr lang="en-US" altLang="zh-CN" sz="2400" b="1">
                <a:solidFill>
                  <a:srgbClr val="FF0000"/>
                </a:solidFill>
                <a:latin typeface="宋体" pitchFamily="2" charset="-122"/>
              </a:rPr>
              <a:t>.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107950" y="3356992"/>
            <a:ext cx="9036050" cy="95410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只说明</a:t>
            </a:r>
            <a:r>
              <a:rPr lang="en-US" altLang="zh-C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: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电压</a:t>
            </a:r>
            <a:r>
              <a:rPr lang="zh-CN" alt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在数值上等于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电流</a:t>
            </a:r>
            <a:r>
              <a:rPr lang="en-US" altLang="zh-CN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</a:rPr>
              <a:t>I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与电阻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</a:rPr>
              <a:t>R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的乘积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.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不说明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电压与电流和电阻成正比</a:t>
            </a:r>
            <a:r>
              <a:rPr lang="en-US" altLang="zh-CN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.</a:t>
            </a:r>
            <a:endParaRPr lang="en-US" altLang="zh-CN" sz="2800" b="1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251520" y="4365104"/>
            <a:ext cx="2376487" cy="519112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zh-CN" sz="2800" b="1">
                <a:latin typeface="Calibri" pitchFamily="34" charset="0"/>
              </a:rPr>
              <a:t>⑶</a:t>
            </a:r>
            <a:r>
              <a:rPr lang="zh-CN" altLang="en-US" sz="2800" b="1">
                <a:latin typeface="Calibri" pitchFamily="34" charset="0"/>
              </a:rPr>
              <a:t>变形公式 </a:t>
            </a:r>
            <a:r>
              <a:rPr lang="en-US" altLang="zh-CN" sz="2800" b="1">
                <a:latin typeface="Calibri" pitchFamily="34" charset="0"/>
              </a:rPr>
              <a:t>:</a:t>
            </a:r>
            <a:endParaRPr lang="en-US" altLang="zh-CN" sz="2800" b="1" i="1">
              <a:latin typeface="宋体" pitchFamily="2" charset="-122"/>
              <a:cs typeface="Times New Roman" pitchFamily="18" charset="0"/>
            </a:endParaRPr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3779912" y="4437112"/>
            <a:ext cx="388778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2400" b="1" dirty="0">
                <a:solidFill>
                  <a:srgbClr val="FF0000"/>
                </a:solidFill>
                <a:latin typeface="宋体" pitchFamily="2" charset="-122"/>
              </a:rPr>
              <a:t>已知</a:t>
            </a:r>
            <a:r>
              <a:rPr lang="en-US" altLang="zh-CN" sz="2400" b="1" i="1" dirty="0">
                <a:solidFill>
                  <a:srgbClr val="FF0000"/>
                </a:solidFill>
                <a:latin typeface="宋体" pitchFamily="2" charset="-122"/>
              </a:rPr>
              <a:t>U</a:t>
            </a:r>
            <a:r>
              <a:rPr lang="zh-CN" altLang="en-US" sz="2400" b="1" dirty="0">
                <a:solidFill>
                  <a:srgbClr val="FF0000"/>
                </a:solidFill>
                <a:latin typeface="宋体" pitchFamily="2" charset="-122"/>
              </a:rPr>
              <a:t>和</a:t>
            </a:r>
            <a:r>
              <a:rPr lang="en-US" altLang="zh-CN" sz="2400" b="1" i="1" dirty="0">
                <a:solidFill>
                  <a:srgbClr val="FF0000"/>
                </a:solidFill>
                <a:latin typeface="宋体" pitchFamily="2" charset="-122"/>
              </a:rPr>
              <a:t>I</a:t>
            </a:r>
            <a:r>
              <a:rPr lang="en-US" altLang="zh-CN" sz="2400" b="1" dirty="0">
                <a:solidFill>
                  <a:srgbClr val="FF0000"/>
                </a:solidFill>
                <a:latin typeface="宋体" pitchFamily="2" charset="-122"/>
              </a:rPr>
              <a:t>,</a:t>
            </a:r>
            <a:r>
              <a:rPr lang="zh-CN" altLang="en-US" sz="2400" b="1" dirty="0">
                <a:solidFill>
                  <a:srgbClr val="FF0000"/>
                </a:solidFill>
                <a:latin typeface="宋体" pitchFamily="2" charset="-122"/>
              </a:rPr>
              <a:t>可以计算电阻</a:t>
            </a:r>
            <a:r>
              <a:rPr lang="en-US" altLang="zh-CN" sz="2400" b="1" i="1" dirty="0">
                <a:solidFill>
                  <a:srgbClr val="FF0000"/>
                </a:solidFill>
                <a:latin typeface="宋体" pitchFamily="2" charset="-122"/>
              </a:rPr>
              <a:t>R</a:t>
            </a:r>
            <a:r>
              <a:rPr lang="en-US" altLang="zh-CN" sz="2400" b="1" dirty="0">
                <a:solidFill>
                  <a:srgbClr val="FF0000"/>
                </a:solidFill>
                <a:latin typeface="宋体" pitchFamily="2" charset="-122"/>
              </a:rPr>
              <a:t>.</a:t>
            </a:r>
          </a:p>
        </p:txBody>
      </p:sp>
      <p:sp>
        <p:nvSpPr>
          <p:cNvPr id="2060" name="Rectangle 1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>
              <a:buFont typeface="Arial" charset="0"/>
              <a:buNone/>
            </a:pPr>
            <a:endParaRPr lang="zh-CN" altLang="zh-CN">
              <a:latin typeface="Calibri" pitchFamily="34" charset="0"/>
            </a:endParaRPr>
          </a:p>
        </p:txBody>
      </p:sp>
      <p:graphicFrame>
        <p:nvGraphicFramePr>
          <p:cNvPr id="22546" name="Object 18"/>
          <p:cNvGraphicFramePr>
            <a:graphicFrameLocks noChangeAspect="1"/>
          </p:cNvGraphicFramePr>
          <p:nvPr/>
        </p:nvGraphicFramePr>
        <p:xfrm>
          <a:off x="2627784" y="4437112"/>
          <a:ext cx="72008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r:id="rId6" imgW="10972800" imgH="9448800" progId="Equation.3">
                  <p:embed/>
                </p:oleObj>
              </mc:Choice>
              <mc:Fallback>
                <p:oleObj r:id="rId6" imgW="10972800" imgH="9448800" progId="Equation.3">
                  <p:embed/>
                  <p:pic>
                    <p:nvPicPr>
                      <p:cNvPr id="0" name="Object 1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27784" y="4437112"/>
                        <a:ext cx="720080" cy="574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287337" y="4941168"/>
            <a:ext cx="8856663" cy="138499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只说明</a:t>
            </a:r>
            <a:r>
              <a:rPr lang="en-US" altLang="zh-C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: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电阻</a:t>
            </a:r>
            <a:r>
              <a:rPr lang="zh-CN" alt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在数值上等于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电压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</a:rPr>
              <a:t>U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与电流</a:t>
            </a:r>
            <a:r>
              <a:rPr lang="en-US" altLang="zh-CN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宋体" pitchFamily="2" charset="-122"/>
              </a:rPr>
              <a:t>I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的比值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.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不说明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电阻与电压成正比</a:t>
            </a:r>
            <a:r>
              <a:rPr lang="en-US" altLang="zh-CN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,</a:t>
            </a:r>
            <a:r>
              <a:rPr lang="zh-CN" alt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与电流成反比</a:t>
            </a:r>
            <a:r>
              <a:rPr lang="en-US" altLang="zh-CN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itchFamily="2" charset="-122"/>
                <a:ea typeface="黑体" pitchFamily="2" charset="-122"/>
              </a:rPr>
              <a:t>.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itchFamily="2" charset="-122"/>
              </a:rPr>
              <a:t>电阻是导体本身的一种属性，与电压、电流无关。</a:t>
            </a:r>
            <a:endParaRPr lang="en-US" altLang="zh-CN" sz="2800" b="1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黑体" pitchFamily="2" charset="-122"/>
              <a:ea typeface="黑体" pitchFamily="2" charset="-122"/>
            </a:endParaRPr>
          </a:p>
        </p:txBody>
      </p:sp>
      <p:grpSp>
        <p:nvGrpSpPr>
          <p:cNvPr id="2062" name="Group 18"/>
          <p:cNvGrpSpPr/>
          <p:nvPr/>
        </p:nvGrpSpPr>
        <p:grpSpPr bwMode="auto">
          <a:xfrm>
            <a:off x="1571604" y="142852"/>
            <a:ext cx="5143536" cy="777899"/>
            <a:chOff x="-59" y="0"/>
            <a:chExt cx="2231" cy="580"/>
          </a:xfrm>
        </p:grpSpPr>
        <p:pic>
          <p:nvPicPr>
            <p:cNvPr id="2063" name="圆角矩形 1"/>
            <p:cNvPicPr>
              <a:picLocks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-59" y="0"/>
              <a:ext cx="2231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4" name="Text Box 20"/>
            <p:cNvSpPr txBox="1">
              <a:spLocks noChangeArrowheads="1"/>
            </p:cNvSpPr>
            <p:nvPr/>
          </p:nvSpPr>
          <p:spPr bwMode="auto">
            <a:xfrm>
              <a:off x="-30" y="105"/>
              <a:ext cx="2116" cy="40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/>
            <a:lstStyle/>
            <a:p>
              <a:pPr algn="ctr">
                <a:buFont typeface="Arial" charset="0"/>
                <a:buNone/>
              </a:pPr>
              <a:r>
                <a:rPr lang="zh-CN" altLang="en-US" sz="3600" b="1" dirty="0">
                  <a:solidFill>
                    <a:srgbClr val="FFFFFF"/>
                  </a:solidFill>
                  <a:latin typeface="宋体" pitchFamily="2" charset="-122"/>
                </a:rPr>
                <a:t>对每个公式的理解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4" grpId="0" animBg="1"/>
      <p:bldP spid="22535" grpId="0" animBg="1"/>
      <p:bldP spid="22541" grpId="0"/>
      <p:bldP spid="22542" grpId="0"/>
      <p:bldP spid="22543" grpId="0" animBg="1"/>
      <p:bldP spid="22544" grpId="0" animBg="1"/>
      <p:bldP spid="22545" grpId="0"/>
      <p:bldP spid="225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Box 2"/>
          <p:cNvSpPr>
            <a:spLocks noChangeArrowheads="1"/>
          </p:cNvSpPr>
          <p:nvPr/>
        </p:nvSpPr>
        <p:spPr bwMode="auto">
          <a:xfrm>
            <a:off x="447675" y="1997075"/>
            <a:ext cx="8104188" cy="3360738"/>
          </a:xfrm>
          <a:prstGeom prst="roundRect">
            <a:avLst>
              <a:gd name="adj" fmla="val 10046"/>
            </a:avLst>
          </a:prstGeom>
          <a:noFill/>
          <a:ln w="25400">
            <a:noFill/>
            <a:rou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latin typeface="宋体" pitchFamily="2" charset="-122"/>
              </a:rPr>
              <a:t>　　（</a:t>
            </a:r>
            <a:r>
              <a:rPr lang="en-US" altLang="zh-CN" sz="2800" b="1">
                <a:latin typeface="Times New Roman" pitchFamily="18" charset="0"/>
              </a:rPr>
              <a:t>1</a:t>
            </a:r>
            <a:r>
              <a:rPr lang="zh-CN" altLang="en-US" sz="2800" b="1">
                <a:latin typeface="宋体" pitchFamily="2" charset="-122"/>
              </a:rPr>
              <a:t>）</a:t>
            </a:r>
            <a:r>
              <a:rPr lang="zh-CN" altLang="en-US" sz="2800" b="1">
                <a:latin typeface="Times New Roman" pitchFamily="18" charset="0"/>
              </a:rPr>
              <a:t>读题、审题（注意已知量的内容）；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latin typeface="Times New Roman" pitchFamily="18" charset="0"/>
              </a:rPr>
              <a:t>　　（</a:t>
            </a:r>
            <a:r>
              <a:rPr lang="en-US" altLang="zh-CN" sz="2800" b="1">
                <a:latin typeface="Times New Roman" pitchFamily="18" charset="0"/>
              </a:rPr>
              <a:t>2</a:t>
            </a:r>
            <a:r>
              <a:rPr lang="zh-CN" altLang="en-US" sz="2800" b="1">
                <a:latin typeface="Times New Roman" pitchFamily="18" charset="0"/>
              </a:rPr>
              <a:t>）根据题意画出电路图；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latin typeface="Times New Roman" pitchFamily="18" charset="0"/>
              </a:rPr>
              <a:t>　　（</a:t>
            </a:r>
            <a:r>
              <a:rPr lang="en-US" altLang="zh-CN" sz="2800" b="1">
                <a:latin typeface="Times New Roman" pitchFamily="18" charset="0"/>
              </a:rPr>
              <a:t>3</a:t>
            </a:r>
            <a:r>
              <a:rPr lang="zh-CN" altLang="en-US" sz="2800" b="1">
                <a:latin typeface="Times New Roman" pitchFamily="18" charset="0"/>
              </a:rPr>
              <a:t>）在图上标明已知量的符号、数值和未知量的符号；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>
                <a:latin typeface="Times New Roman" pitchFamily="18" charset="0"/>
              </a:rPr>
              <a:t>　　（</a:t>
            </a:r>
            <a:r>
              <a:rPr lang="en-US" altLang="zh-CN" sz="2800" b="1">
                <a:latin typeface="Times New Roman" pitchFamily="18" charset="0"/>
              </a:rPr>
              <a:t>4</a:t>
            </a:r>
            <a:r>
              <a:rPr lang="zh-CN" altLang="en-US" sz="2800" b="1">
                <a:latin typeface="Times New Roman" pitchFamily="18" charset="0"/>
              </a:rPr>
              <a:t>）选用物理公式进行计算（书写格式要完          整，规范）。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431800" y="1268413"/>
            <a:ext cx="5362575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</a:pPr>
            <a:r>
              <a:rPr lang="en-US" altLang="zh-CN" sz="2800" b="1">
                <a:latin typeface="Times New Roman" pitchFamily="18" charset="0"/>
              </a:rPr>
              <a:t>1</a:t>
            </a:r>
            <a:r>
              <a:rPr lang="zh-CN" altLang="en-US" sz="2800" b="1">
                <a:latin typeface="Calibri" pitchFamily="34" charset="0"/>
              </a:rPr>
              <a:t>．用公式进行计算的一般步骤：</a:t>
            </a:r>
          </a:p>
        </p:txBody>
      </p:sp>
      <p:sp>
        <p:nvSpPr>
          <p:cNvPr id="14341" name="矩形 4"/>
          <p:cNvSpPr>
            <a:spLocks noChangeArrowheads="1"/>
          </p:cNvSpPr>
          <p:nvPr/>
        </p:nvSpPr>
        <p:spPr bwMode="auto">
          <a:xfrm>
            <a:off x="1071538" y="500042"/>
            <a:ext cx="3457575" cy="588962"/>
          </a:xfrm>
          <a:prstGeom prst="rect">
            <a:avLst/>
          </a:prstGeom>
          <a:gradFill rotWithShape="1">
            <a:gsLst>
              <a:gs pos="0">
                <a:srgbClr val="2C5D98"/>
              </a:gs>
              <a:gs pos="80000">
                <a:srgbClr val="3C7BC7"/>
              </a:gs>
              <a:gs pos="100000">
                <a:srgbClr val="3A7CCB"/>
              </a:gs>
            </a:gsLst>
            <a:lin ang="5400000"/>
          </a:gradFill>
          <a:ln w="9525">
            <a:solidFill>
              <a:srgbClr val="4A7EBB"/>
            </a:solidFill>
            <a:miter lim="800000"/>
          </a:ln>
          <a:effectLst>
            <a:outerShdw dist="23000" dir="5400000" algn="ctr" rotWithShape="0">
              <a:srgbClr val="000000">
                <a:alpha val="25000"/>
              </a:srgbClr>
            </a:outerShdw>
          </a:effectLst>
        </p:spPr>
        <p:txBody>
          <a:bodyPr wrap="none"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zh-CN" altLang="en-US" sz="3200" b="1">
                <a:solidFill>
                  <a:srgbClr val="FFFFFF"/>
                </a:solidFill>
                <a:latin typeface="Arial" pitchFamily="34" charset="0"/>
              </a:rPr>
              <a:t>二、应用欧姆定律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31800" y="1268413"/>
            <a:ext cx="7993063" cy="1057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zh-CN" altLang="en-US" sz="2800" b="1" dirty="0">
                <a:latin typeface="Times New Roman" pitchFamily="18" charset="0"/>
                <a:cs typeface="Arial" pitchFamily="34" charset="0"/>
              </a:rPr>
              <a:t>　　例</a:t>
            </a:r>
            <a:r>
              <a:rPr lang="en-US" altLang="zh-CN" sz="2800" b="1" dirty="0">
                <a:latin typeface="+mn-ea"/>
                <a:ea typeface="+mn-ea"/>
                <a:cs typeface="Arial" pitchFamily="34" charset="0"/>
              </a:rPr>
              <a:t>1  </a:t>
            </a:r>
            <a:r>
              <a:rPr lang="zh-CN" altLang="zh-CN" sz="2800" b="1" dirty="0">
                <a:latin typeface="+mn-ea"/>
                <a:ea typeface="+mn-ea"/>
              </a:rPr>
              <a:t>一辆汽车的车灯电阻为</a:t>
            </a:r>
            <a:r>
              <a:rPr lang="en-US" altLang="zh-CN" sz="2800" b="1" dirty="0">
                <a:latin typeface="+mn-ea"/>
                <a:ea typeface="+mn-ea"/>
              </a:rPr>
              <a:t>30 Ω,</a:t>
            </a:r>
            <a:r>
              <a:rPr lang="zh-CN" altLang="zh-CN" sz="2800" b="1" dirty="0">
                <a:latin typeface="+mn-ea"/>
                <a:ea typeface="+mn-ea"/>
              </a:rPr>
              <a:t>接在</a:t>
            </a:r>
            <a:r>
              <a:rPr lang="en-US" altLang="zh-CN" sz="2800" b="1" dirty="0">
                <a:latin typeface="+mn-ea"/>
                <a:ea typeface="+mn-ea"/>
              </a:rPr>
              <a:t>12 V</a:t>
            </a:r>
            <a:r>
              <a:rPr lang="zh-CN" altLang="zh-CN" sz="2800" b="1" dirty="0">
                <a:latin typeface="+mn-ea"/>
                <a:ea typeface="+mn-ea"/>
              </a:rPr>
              <a:t>的蓄电池上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则通过灯丝的电流是多少</a:t>
            </a:r>
            <a:r>
              <a:rPr lang="en-US" altLang="zh-CN" sz="2800" b="1" dirty="0">
                <a:latin typeface="+mn-ea"/>
                <a:ea typeface="+mn-ea"/>
              </a:rPr>
              <a:t>?</a:t>
            </a:r>
            <a:endParaRPr lang="zh-CN" altLang="en-US" sz="2800" b="1" dirty="0">
              <a:latin typeface="+mn-ea"/>
              <a:ea typeface="+mn-ea"/>
            </a:endParaRPr>
          </a:p>
        </p:txBody>
      </p:sp>
      <p:grpSp>
        <p:nvGrpSpPr>
          <p:cNvPr id="2" name="Group 3"/>
          <p:cNvGrpSpPr/>
          <p:nvPr/>
        </p:nvGrpSpPr>
        <p:grpSpPr bwMode="auto">
          <a:xfrm>
            <a:off x="5903913" y="4076700"/>
            <a:ext cx="2382837" cy="1754188"/>
            <a:chOff x="0" y="0"/>
            <a:chExt cx="1705" cy="1105"/>
          </a:xfrm>
        </p:grpSpPr>
        <p:pic>
          <p:nvPicPr>
            <p:cNvPr id="16400" name="Picture 4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0" y="227"/>
              <a:ext cx="1522" cy="8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869" name="Text Box 5"/>
            <p:cNvSpPr txBox="1">
              <a:spLocks noChangeArrowheads="1"/>
            </p:cNvSpPr>
            <p:nvPr/>
          </p:nvSpPr>
          <p:spPr bwMode="auto">
            <a:xfrm>
              <a:off x="295" y="817"/>
              <a:ext cx="1001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  <a:defRPr/>
              </a:pPr>
              <a:r>
                <a:rPr lang="en-US" sz="2400" b="1" i="1" dirty="0">
                  <a:latin typeface="Times New Roman" pitchFamily="18" charset="0"/>
                </a:rPr>
                <a:t>U</a:t>
              </a:r>
              <a:r>
                <a:rPr lang="en-US" sz="2400" b="1" dirty="0">
                  <a:latin typeface="Times New Roman" pitchFamily="18" charset="0"/>
                </a:rPr>
                <a:t>=12 V</a:t>
              </a:r>
              <a:endPara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36870" name="Text Box 6"/>
            <p:cNvSpPr txBox="1">
              <a:spLocks noChangeArrowheads="1"/>
            </p:cNvSpPr>
            <p:nvPr/>
          </p:nvSpPr>
          <p:spPr bwMode="auto">
            <a:xfrm>
              <a:off x="930" y="363"/>
              <a:ext cx="258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  <a:defRPr/>
              </a:pPr>
              <a:r>
                <a:rPr lang="en-US" sz="2400" b="1" i="1">
                  <a:latin typeface="Times New Roman" pitchFamily="18" charset="0"/>
                </a:rPr>
                <a:t>I</a:t>
              </a:r>
              <a:endPara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36871" name="Text Box 7"/>
            <p:cNvSpPr txBox="1">
              <a:spLocks noChangeArrowheads="1"/>
            </p:cNvSpPr>
            <p:nvPr/>
          </p:nvSpPr>
          <p:spPr bwMode="auto">
            <a:xfrm>
              <a:off x="771" y="0"/>
              <a:ext cx="934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  <a:defRPr/>
              </a:pPr>
              <a:r>
                <a:rPr lang="en-US" sz="2400" b="1" i="1" dirty="0">
                  <a:latin typeface="Times New Roman" pitchFamily="18" charset="0"/>
                </a:rPr>
                <a:t>R</a:t>
              </a:r>
              <a:r>
                <a:rPr lang="en-US" sz="2400" b="1" dirty="0">
                  <a:latin typeface="Times New Roman" pitchFamily="18" charset="0"/>
                </a:rPr>
                <a:t>=30</a:t>
              </a:r>
              <a:r>
                <a:rPr lang="en-US" altLang="zh-CN" sz="2400" b="1" dirty="0">
                  <a:latin typeface="Times New Roman" pitchFamily="18" charset="0"/>
                </a:rPr>
                <a:t> </a:t>
              </a:r>
              <a:r>
                <a:rPr lang="el-GR" altLang="en-US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Ω</a:t>
              </a:r>
              <a:endPara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500063" y="4292600"/>
            <a:ext cx="1081087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2800" b="1">
                <a:solidFill>
                  <a:srgbClr val="CC0000"/>
                </a:solidFill>
                <a:latin typeface="Times New Roman" pitchFamily="18" charset="0"/>
              </a:rPr>
              <a:t>解：</a:t>
            </a:r>
            <a:endParaRPr lang="zh-CN" altLang="en-US" sz="32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951163" y="2551113"/>
            <a:ext cx="29527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zh-CN" altLang="en-US" sz="2800" b="1">
                <a:latin typeface="Times New Roman" pitchFamily="18" charset="0"/>
                <a:sym typeface="Wingdings" pitchFamily="2" charset="2"/>
              </a:rPr>
              <a:t>（</a:t>
            </a:r>
            <a:r>
              <a:rPr lang="en-US" altLang="zh-CN" sz="2800" b="1">
                <a:latin typeface="Times New Roman" pitchFamily="18" charset="0"/>
                <a:sym typeface="Wingdings" pitchFamily="2" charset="2"/>
              </a:rPr>
              <a:t>1</a:t>
            </a:r>
            <a:r>
              <a:rPr lang="zh-CN" altLang="en-US" sz="2800" b="1">
                <a:latin typeface="Times New Roman" pitchFamily="18" charset="0"/>
                <a:sym typeface="Wingdings" pitchFamily="2" charset="2"/>
              </a:rPr>
              <a:t>）画电路图；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951163" y="3033713"/>
            <a:ext cx="5472112" cy="6048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Font typeface="Arial" charset="0"/>
              <a:buNone/>
            </a:pPr>
            <a:r>
              <a:rPr lang="zh-CN" altLang="en-US" sz="2800" b="1">
                <a:latin typeface="Times New Roman" pitchFamily="18" charset="0"/>
                <a:sym typeface="Wingdings" pitchFamily="2" charset="2"/>
              </a:rPr>
              <a:t>（</a:t>
            </a:r>
            <a:r>
              <a:rPr lang="en-US" altLang="zh-CN" sz="2800" b="1">
                <a:latin typeface="Times New Roman" pitchFamily="18" charset="0"/>
                <a:sym typeface="Wingdings" pitchFamily="2" charset="2"/>
              </a:rPr>
              <a:t>2</a:t>
            </a:r>
            <a:r>
              <a:rPr lang="zh-CN" altLang="en-US" sz="2800" b="1">
                <a:latin typeface="Times New Roman" pitchFamily="18" charset="0"/>
                <a:sym typeface="Wingdings" pitchFamily="2" charset="2"/>
              </a:rPr>
              <a:t>）列出已知条件和所求量；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2951163" y="3608388"/>
            <a:ext cx="2989262" cy="6048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Font typeface="Arial" charset="0"/>
              <a:buNone/>
            </a:pPr>
            <a:r>
              <a:rPr lang="zh-CN" altLang="en-US" sz="2800" b="1">
                <a:latin typeface="Times New Roman" pitchFamily="18" charset="0"/>
                <a:sym typeface="Wingdings" pitchFamily="2" charset="2"/>
              </a:rPr>
              <a:t>（</a:t>
            </a:r>
            <a:r>
              <a:rPr lang="en-US" altLang="zh-CN" sz="2800" b="1">
                <a:latin typeface="Times New Roman" pitchFamily="18" charset="0"/>
                <a:sym typeface="Wingdings" pitchFamily="2" charset="2"/>
              </a:rPr>
              <a:t>3</a:t>
            </a:r>
            <a:r>
              <a:rPr lang="zh-CN" altLang="en-US" sz="2800" b="1">
                <a:latin typeface="Times New Roman" pitchFamily="18" charset="0"/>
                <a:sym typeface="Wingdings" pitchFamily="2" charset="2"/>
              </a:rPr>
              <a:t>）求解</a:t>
            </a:r>
            <a:r>
              <a:rPr lang="en-US" altLang="zh-CN" sz="2800" b="1" i="1">
                <a:latin typeface="Times New Roman" pitchFamily="18" charset="0"/>
                <a:sym typeface="Wingdings" pitchFamily="2" charset="2"/>
              </a:rPr>
              <a:t>I</a:t>
            </a:r>
            <a:r>
              <a:rPr lang="zh-CN" altLang="en-US" sz="2800" b="1">
                <a:latin typeface="Times New Roman" pitchFamily="18" charset="0"/>
                <a:sym typeface="Wingdings" pitchFamily="2" charset="2"/>
              </a:rPr>
              <a:t>。</a:t>
            </a:r>
          </a:p>
        </p:txBody>
      </p:sp>
      <p:sp>
        <p:nvSpPr>
          <p:cNvPr id="16392" name="Rectangle 12"/>
          <p:cNvSpPr>
            <a:spLocks noChangeArrowheads="1"/>
          </p:cNvSpPr>
          <p:nvPr/>
        </p:nvSpPr>
        <p:spPr bwMode="auto">
          <a:xfrm>
            <a:off x="431800" y="749300"/>
            <a:ext cx="2147888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</a:pPr>
            <a:r>
              <a:rPr lang="en-US" altLang="zh-CN" sz="2800" b="1">
                <a:latin typeface="Times New Roman" pitchFamily="18" charset="0"/>
              </a:rPr>
              <a:t>2</a:t>
            </a:r>
            <a:r>
              <a:rPr lang="zh-CN" altLang="en-US" sz="2800" b="1">
                <a:latin typeface="Times New Roman" pitchFamily="18" charset="0"/>
              </a:rPr>
              <a:t>．例题分析</a:t>
            </a:r>
          </a:p>
        </p:txBody>
      </p:sp>
      <p:sp>
        <p:nvSpPr>
          <p:cNvPr id="36878" name="Rectangle 2"/>
          <p:cNvSpPr>
            <a:spLocks noChangeArrowheads="1"/>
          </p:cNvSpPr>
          <p:nvPr/>
        </p:nvSpPr>
        <p:spPr bwMode="auto">
          <a:xfrm>
            <a:off x="431800" y="2528888"/>
            <a:ext cx="2024063" cy="538162"/>
          </a:xfrm>
          <a:prstGeom prst="rect">
            <a:avLst/>
          </a:prstGeom>
          <a:gradFill rotWithShape="0">
            <a:gsLst>
              <a:gs pos="0">
                <a:srgbClr val="D1E8FF"/>
              </a:gs>
              <a:gs pos="100000">
                <a:srgbClr val="99CCFF"/>
              </a:gs>
            </a:gsLst>
            <a:lin ang="5400000" scaled="1"/>
          </a:gradFill>
          <a:ln w="19050">
            <a:solidFill>
              <a:schemeClr val="tx2"/>
            </a:solidFill>
            <a:miter lim="800000"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zh-CN" altLang="en-US" sz="2800" b="1">
                <a:latin typeface="宋体" pitchFamily="2" charset="-122"/>
              </a:rPr>
              <a:t>解题步骤</a:t>
            </a:r>
            <a:endParaRPr lang="zh-CN" altLang="en-US" sz="2800" b="1">
              <a:latin typeface="Times New Roman" pitchFamily="18" charset="0"/>
            </a:endParaRPr>
          </a:p>
        </p:txBody>
      </p:sp>
      <p:grpSp>
        <p:nvGrpSpPr>
          <p:cNvPr id="3" name="Group 15"/>
          <p:cNvGrpSpPr/>
          <p:nvPr/>
        </p:nvGrpSpPr>
        <p:grpSpPr bwMode="auto">
          <a:xfrm>
            <a:off x="1428750" y="4071938"/>
            <a:ext cx="4643438" cy="2462212"/>
            <a:chOff x="2215" y="3702"/>
            <a:chExt cx="2925" cy="1551"/>
          </a:xfrm>
        </p:grpSpPr>
        <p:sp>
          <p:nvSpPr>
            <p:cNvPr id="16395" name="Rectangle 16"/>
            <p:cNvSpPr>
              <a:spLocks noChangeArrowheads="1"/>
            </p:cNvSpPr>
            <p:nvPr/>
          </p:nvSpPr>
          <p:spPr bwMode="auto">
            <a:xfrm>
              <a:off x="2215" y="3838"/>
              <a:ext cx="2925" cy="141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I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</a:t>
              </a:r>
              <a:r>
                <a:rPr lang="zh-CN" altLang="en-US" sz="2800" b="1">
                  <a:solidFill>
                    <a:srgbClr val="CC0000"/>
                  </a:solidFill>
                  <a:latin typeface="Times New Roman" pitchFamily="18" charset="0"/>
                </a:rPr>
                <a:t>　　</a:t>
              </a:r>
            </a:p>
            <a:p>
              <a:pPr>
                <a:buFont typeface="Arial" charset="0"/>
                <a:buNone/>
              </a:pPr>
              <a:r>
                <a:rPr lang="zh-CN" altLang="en-US" sz="2800" b="1">
                  <a:solidFill>
                    <a:srgbClr val="CC0000"/>
                  </a:solidFill>
                  <a:latin typeface="Times New Roman" pitchFamily="18" charset="0"/>
                </a:rPr>
                <a:t>  </a:t>
              </a:r>
            </a:p>
            <a:p>
              <a:pPr>
                <a:buFont typeface="Arial" charset="0"/>
                <a:buNone/>
              </a:pPr>
              <a:r>
                <a:rPr lang="zh-CN" altLang="en-US" sz="2800" b="1">
                  <a:solidFill>
                    <a:srgbClr val="CC0000"/>
                  </a:solidFill>
                  <a:latin typeface="Times New Roman" pitchFamily="18" charset="0"/>
                </a:rPr>
                <a:t> 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</a:t>
              </a:r>
              <a:r>
                <a:rPr lang="zh-CN" altLang="en-US" sz="2800" b="1">
                  <a:solidFill>
                    <a:srgbClr val="CC0000"/>
                  </a:solidFill>
                  <a:latin typeface="Times New Roman" pitchFamily="18" charset="0"/>
                </a:rPr>
                <a:t>　　　</a:t>
              </a:r>
            </a:p>
            <a:p>
              <a:pPr>
                <a:buFont typeface="Arial" charset="0"/>
                <a:buNone/>
              </a:pPr>
              <a:endParaRPr lang="zh-CN" altLang="en-US" sz="2800" b="1">
                <a:solidFill>
                  <a:srgbClr val="CC0000"/>
                </a:solidFill>
                <a:latin typeface="Times New Roman" pitchFamily="18" charset="0"/>
              </a:endParaRPr>
            </a:p>
            <a:p>
              <a:pPr>
                <a:buFont typeface="Arial" charset="0"/>
                <a:buNone/>
              </a:pPr>
              <a:r>
                <a:rPr lang="zh-CN" altLang="en-US" sz="2800" b="1">
                  <a:solidFill>
                    <a:srgbClr val="CC0000"/>
                  </a:solidFill>
                  <a:latin typeface="Times New Roman" pitchFamily="18" charset="0"/>
                </a:rPr>
                <a:t> </a:t>
              </a: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= 0.4 A</a:t>
              </a:r>
            </a:p>
          </p:txBody>
        </p:sp>
        <p:sp>
          <p:nvSpPr>
            <p:cNvPr id="16396" name="Rectangle 17"/>
            <p:cNvSpPr>
              <a:spLocks noChangeArrowheads="1"/>
            </p:cNvSpPr>
            <p:nvPr/>
          </p:nvSpPr>
          <p:spPr bwMode="auto">
            <a:xfrm>
              <a:off x="2567" y="3702"/>
              <a:ext cx="278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U</a:t>
              </a:r>
            </a:p>
            <a:p>
              <a:pPr>
                <a:buFont typeface="Arial" charset="0"/>
                <a:buNone/>
              </a:pPr>
              <a:r>
                <a:rPr lang="en-US" altLang="zh-CN" sz="2800" b="1" i="1">
                  <a:solidFill>
                    <a:srgbClr val="CC0000"/>
                  </a:solidFill>
                  <a:latin typeface="Times New Roman" pitchFamily="18" charset="0"/>
                </a:rPr>
                <a:t>R</a:t>
              </a:r>
            </a:p>
          </p:txBody>
        </p:sp>
        <p:sp>
          <p:nvSpPr>
            <p:cNvPr id="16397" name="Line 18"/>
            <p:cNvSpPr>
              <a:spLocks noChangeShapeType="1"/>
            </p:cNvSpPr>
            <p:nvPr/>
          </p:nvSpPr>
          <p:spPr bwMode="auto">
            <a:xfrm>
              <a:off x="2517" y="3997"/>
              <a:ext cx="273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398" name="Rectangle 19"/>
            <p:cNvSpPr>
              <a:spLocks noChangeArrowheads="1"/>
            </p:cNvSpPr>
            <p:nvPr/>
          </p:nvSpPr>
          <p:spPr bwMode="auto">
            <a:xfrm>
              <a:off x="2505" y="4249"/>
              <a:ext cx="565" cy="59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 charset="0"/>
                <a:buNone/>
              </a:pP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12 V</a:t>
              </a:r>
            </a:p>
            <a:p>
              <a:pPr>
                <a:buFont typeface="Arial" charset="0"/>
                <a:buNone/>
              </a:pPr>
              <a:r>
                <a:rPr lang="en-US" altLang="zh-CN" sz="2800" b="1">
                  <a:solidFill>
                    <a:srgbClr val="CC0000"/>
                  </a:solidFill>
                  <a:latin typeface="Times New Roman" pitchFamily="18" charset="0"/>
                </a:rPr>
                <a:t>30Ω</a:t>
              </a:r>
            </a:p>
          </p:txBody>
        </p:sp>
        <p:sp>
          <p:nvSpPr>
            <p:cNvPr id="16399" name="Line 20"/>
            <p:cNvSpPr>
              <a:spLocks noChangeShapeType="1"/>
            </p:cNvSpPr>
            <p:nvPr/>
          </p:nvSpPr>
          <p:spPr bwMode="auto">
            <a:xfrm>
              <a:off x="2498" y="4557"/>
              <a:ext cx="57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/>
      <p:bldP spid="36873" grpId="0"/>
      <p:bldP spid="36874" grpId="0"/>
      <p:bldP spid="36875" grpId="0"/>
      <p:bldP spid="368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611188" y="3213100"/>
            <a:ext cx="898525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</a:pPr>
            <a:r>
              <a:rPr lang="zh-CN" altLang="en-US" sz="2800" b="1" dirty="0">
                <a:solidFill>
                  <a:srgbClr val="CC0000"/>
                </a:solidFill>
                <a:latin typeface="Times New Roman" pitchFamily="18" charset="0"/>
              </a:rPr>
              <a:t>解：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4213" y="3971925"/>
            <a:ext cx="2374900" cy="56425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en-US" altLang="zh-CN" sz="2800" b="1" i="1" dirty="0" smtClean="0">
                <a:latin typeface="Times New Roman" pitchFamily="18" charset="0"/>
              </a:rPr>
              <a:t>U</a:t>
            </a:r>
            <a:r>
              <a:rPr lang="en-US" altLang="zh-CN" sz="2800" b="1" baseline="-25000" dirty="0" smtClean="0">
                <a:latin typeface="Times New Roman" pitchFamily="18" charset="0"/>
              </a:rPr>
              <a:t>R</a:t>
            </a:r>
            <a:r>
              <a:rPr lang="en-US" altLang="zh-CN" sz="2800" b="1" i="1" dirty="0" smtClean="0">
                <a:latin typeface="Times New Roman" pitchFamily="18" charset="0"/>
              </a:rPr>
              <a:t>=6V</a:t>
            </a:r>
            <a:r>
              <a:rPr lang="en-US" altLang="zh-CN" sz="2800" b="1" baseline="-25000" dirty="0" smtClean="0">
                <a:latin typeface="Times New Roman" pitchFamily="18" charset="0"/>
              </a:rPr>
              <a:t> </a:t>
            </a:r>
            <a:endParaRPr lang="en-US" altLang="zh-CN" sz="2800" b="1" baseline="-25000" dirty="0">
              <a:latin typeface="Times New Roman" pitchFamily="18" charset="0"/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1331944" y="3285193"/>
            <a:ext cx="1825563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b">
            <a:spAutoFit/>
          </a:bodyPr>
          <a:lstStyle/>
          <a:p>
            <a:pPr algn="ctr">
              <a:buFont typeface="Arial" charset="0"/>
              <a:buNone/>
            </a:pPr>
            <a:r>
              <a:rPr lang="en-US" altLang="zh-CN" sz="2800" b="1" i="1" dirty="0" smtClean="0">
                <a:latin typeface="Times New Roman" pitchFamily="18" charset="0"/>
              </a:rPr>
              <a:t>I</a:t>
            </a:r>
            <a:r>
              <a:rPr lang="en-US" altLang="zh-CN" sz="2800" b="1" baseline="-25000" dirty="0" smtClean="0">
                <a:latin typeface="Times New Roman" pitchFamily="18" charset="0"/>
              </a:rPr>
              <a:t>R</a:t>
            </a:r>
            <a:r>
              <a:rPr lang="en-US" altLang="zh-CN" sz="2800" b="1" i="1" dirty="0" smtClean="0">
                <a:latin typeface="Times New Roman" pitchFamily="18" charset="0"/>
              </a:rPr>
              <a:t>=I=</a:t>
            </a:r>
            <a:r>
              <a:rPr lang="en-US" altLang="zh-CN" sz="2800" b="1" dirty="0" smtClean="0">
                <a:latin typeface="Times New Roman" pitchFamily="18" charset="0"/>
              </a:rPr>
              <a:t>0.3 A</a:t>
            </a:r>
            <a:endParaRPr lang="en-US" altLang="zh-CN" sz="2800" b="1" dirty="0">
              <a:latin typeface="Times New Roman" pitchFamily="18" charset="0"/>
            </a:endParaRPr>
          </a:p>
        </p:txBody>
      </p:sp>
      <p:sp>
        <p:nvSpPr>
          <p:cNvPr id="15366" name="Text Box 2"/>
          <p:cNvSpPr txBox="1">
            <a:spLocks noChangeArrowheads="1"/>
          </p:cNvSpPr>
          <p:nvPr/>
        </p:nvSpPr>
        <p:spPr bwMode="auto">
          <a:xfrm>
            <a:off x="431800" y="1643063"/>
            <a:ext cx="8243888" cy="1162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ts val="4500"/>
              </a:lnSpc>
              <a:defRPr/>
            </a:pPr>
            <a:r>
              <a:rPr lang="zh-CN" altLang="en-US" sz="2800" b="1" dirty="0">
                <a:latin typeface="Times New Roman" pitchFamily="18" charset="0"/>
              </a:rPr>
              <a:t>　　例</a:t>
            </a:r>
            <a:r>
              <a:rPr lang="en-US" altLang="zh-CN" sz="2800" b="1" dirty="0">
                <a:latin typeface="Times New Roman" pitchFamily="18" charset="0"/>
              </a:rPr>
              <a:t>2   </a:t>
            </a:r>
            <a:r>
              <a:rPr lang="zh-CN" altLang="zh-CN" sz="2800" b="1" dirty="0">
                <a:latin typeface="+mn-ea"/>
                <a:ea typeface="+mn-ea"/>
              </a:rPr>
              <a:t>闭合开关后</a:t>
            </a:r>
            <a:r>
              <a:rPr lang="en-US" altLang="zh-CN" sz="2800" b="1" dirty="0">
                <a:latin typeface="+mn-ea"/>
                <a:ea typeface="+mn-ea"/>
              </a:rPr>
              <a:t>,</a:t>
            </a:r>
            <a:r>
              <a:rPr lang="zh-CN" altLang="zh-CN" sz="2800" b="1" dirty="0">
                <a:latin typeface="+mn-ea"/>
                <a:ea typeface="+mn-ea"/>
              </a:rPr>
              <a:t>电路中某一定值电阻</a:t>
            </a:r>
            <a:r>
              <a:rPr lang="en-US" altLang="zh-CN" sz="2800" b="1" i="1" dirty="0">
                <a:latin typeface="+mn-ea"/>
                <a:ea typeface="+mn-ea"/>
              </a:rPr>
              <a:t>R</a:t>
            </a:r>
            <a:r>
              <a:rPr lang="zh-CN" altLang="zh-CN" sz="2800" b="1" dirty="0">
                <a:latin typeface="+mn-ea"/>
                <a:ea typeface="+mn-ea"/>
              </a:rPr>
              <a:t>两端的电压为</a:t>
            </a:r>
            <a:r>
              <a:rPr lang="en-US" altLang="zh-CN" sz="2800" b="1" dirty="0">
                <a:latin typeface="+mn-ea"/>
                <a:ea typeface="+mn-ea"/>
              </a:rPr>
              <a:t>6 V,</a:t>
            </a:r>
            <a:r>
              <a:rPr lang="zh-CN" altLang="zh-CN" sz="2800" b="1" dirty="0">
                <a:latin typeface="+mn-ea"/>
                <a:ea typeface="+mn-ea"/>
              </a:rPr>
              <a:t>电流为</a:t>
            </a:r>
            <a:r>
              <a:rPr lang="en-US" altLang="zh-CN" sz="2800" b="1" dirty="0">
                <a:latin typeface="+mn-ea"/>
                <a:ea typeface="+mn-ea"/>
              </a:rPr>
              <a:t>0.3 A,</a:t>
            </a:r>
            <a:r>
              <a:rPr lang="zh-CN" altLang="zh-CN" sz="2800" b="1" dirty="0">
                <a:latin typeface="+mn-ea"/>
                <a:ea typeface="+mn-ea"/>
              </a:rPr>
              <a:t>则电阻</a:t>
            </a:r>
            <a:r>
              <a:rPr lang="en-US" altLang="zh-CN" sz="2800" b="1" i="1" dirty="0">
                <a:latin typeface="+mn-ea"/>
                <a:ea typeface="+mn-ea"/>
              </a:rPr>
              <a:t>R</a:t>
            </a:r>
            <a:r>
              <a:rPr lang="zh-CN" altLang="zh-CN" sz="2800" b="1" dirty="0">
                <a:latin typeface="+mn-ea"/>
                <a:ea typeface="+mn-ea"/>
              </a:rPr>
              <a:t>的阻值是多少</a:t>
            </a:r>
            <a:r>
              <a:rPr lang="en-US" altLang="zh-CN" sz="2800" b="1" dirty="0">
                <a:latin typeface="+mn-ea"/>
                <a:ea typeface="+mn-ea"/>
              </a:rPr>
              <a:t>?</a:t>
            </a:r>
            <a:endParaRPr lang="zh-CN" altLang="zh-CN" sz="2800" b="1" dirty="0">
              <a:latin typeface="+mn-ea"/>
              <a:ea typeface="+mn-ea"/>
            </a:endParaRPr>
          </a:p>
        </p:txBody>
      </p:sp>
      <p:pic>
        <p:nvPicPr>
          <p:cNvPr id="41" name="图片 40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284663" y="3068638"/>
            <a:ext cx="43910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684213" y="4652963"/>
            <a:ext cx="4067175" cy="9540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zh-CN" altLang="en-US" sz="2800" b="1" dirty="0">
                <a:solidFill>
                  <a:srgbClr val="CC0000"/>
                </a:solidFill>
                <a:latin typeface="Times New Roman" pitchFamily="18" charset="0"/>
              </a:rPr>
              <a:t>由欧姆定律           得：</a:t>
            </a:r>
            <a:endParaRPr lang="en-US" altLang="zh-CN" sz="2800" b="1" dirty="0">
              <a:solidFill>
                <a:srgbClr val="CC0000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en-US" altLang="zh-CN" sz="2800" b="1" baseline="-25000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2627313" y="4508500"/>
          <a:ext cx="86518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6" imgW="10058400" imgH="9448800" progId="">
                  <p:embed/>
                </p:oleObj>
              </mc:Choice>
              <mc:Fallback>
                <p:oleObj name="Equation" r:id="rId6" imgW="10058400" imgH="9448800" progId="">
                  <p:embed/>
                  <p:pic>
                    <p:nvPicPr>
                      <p:cNvPr id="0" name="Object 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27313" y="4508500"/>
                        <a:ext cx="865187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827088" y="5300663"/>
          <a:ext cx="30972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8" imgW="32004000" imgH="9448800" progId="">
                  <p:embed/>
                </p:oleObj>
              </mc:Choice>
              <mc:Fallback>
                <p:oleObj name="Equation" r:id="rId8" imgW="32004000" imgH="9448800" progId="">
                  <p:embed/>
                  <p:pic>
                    <p:nvPicPr>
                      <p:cNvPr id="0" name="Object 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7088" y="5300663"/>
                        <a:ext cx="3097212" cy="914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82" name="Group 47"/>
          <p:cNvGrpSpPr/>
          <p:nvPr/>
        </p:nvGrpSpPr>
        <p:grpSpPr bwMode="auto">
          <a:xfrm>
            <a:off x="1008063" y="368300"/>
            <a:ext cx="5653087" cy="1079500"/>
            <a:chOff x="635" y="232"/>
            <a:chExt cx="3561" cy="680"/>
          </a:xfrm>
        </p:grpSpPr>
        <p:sp>
          <p:nvSpPr>
            <p:cNvPr id="3083" name="Text Box 6"/>
            <p:cNvSpPr txBox="1">
              <a:spLocks noChangeArrowheads="1"/>
            </p:cNvSpPr>
            <p:nvPr/>
          </p:nvSpPr>
          <p:spPr bwMode="auto">
            <a:xfrm>
              <a:off x="771" y="384"/>
              <a:ext cx="862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zh-CN" altLang="en-US" sz="2800" b="1">
                  <a:latin typeface="Calibri" pitchFamily="34" charset="0"/>
                </a:rPr>
                <a:t>根据</a:t>
              </a:r>
            </a:p>
          </p:txBody>
        </p:sp>
        <p:sp>
          <p:nvSpPr>
            <p:cNvPr id="3084" name="Text Box 7"/>
            <p:cNvSpPr txBox="1">
              <a:spLocks noChangeArrowheads="1"/>
            </p:cNvSpPr>
            <p:nvPr/>
          </p:nvSpPr>
          <p:spPr bwMode="auto">
            <a:xfrm>
              <a:off x="1883" y="384"/>
              <a:ext cx="2244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zh-CN" altLang="en-US" sz="2800" b="1">
                  <a:latin typeface="Calibri" pitchFamily="34" charset="0"/>
                </a:rPr>
                <a:t>，导出公式　　　。</a:t>
              </a:r>
            </a:p>
          </p:txBody>
        </p:sp>
        <p:grpSp>
          <p:nvGrpSpPr>
            <p:cNvPr id="3085" name="Group 27"/>
            <p:cNvGrpSpPr/>
            <p:nvPr/>
          </p:nvGrpSpPr>
          <p:grpSpPr bwMode="auto">
            <a:xfrm>
              <a:off x="1271" y="271"/>
              <a:ext cx="680" cy="596"/>
              <a:chOff x="408" y="3809"/>
              <a:chExt cx="680" cy="596"/>
            </a:xfrm>
          </p:grpSpPr>
          <p:sp>
            <p:nvSpPr>
              <p:cNvPr id="3091" name="Rectangle 28"/>
              <p:cNvSpPr>
                <a:spLocks noChangeArrowheads="1"/>
              </p:cNvSpPr>
              <p:nvPr/>
            </p:nvSpPr>
            <p:spPr bwMode="auto">
              <a:xfrm>
                <a:off x="408" y="3945"/>
                <a:ext cx="680" cy="32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buFont typeface="Arial" charset="0"/>
                  <a:buNone/>
                </a:pPr>
                <a:r>
                  <a:rPr lang="en-US" altLang="zh-CN" sz="2800" b="1" i="1">
                    <a:latin typeface="Times New Roman" pitchFamily="18" charset="0"/>
                  </a:rPr>
                  <a:t>I </a:t>
                </a:r>
                <a:r>
                  <a:rPr lang="en-US" altLang="zh-CN" sz="2800" b="1">
                    <a:latin typeface="Times New Roman" pitchFamily="18" charset="0"/>
                  </a:rPr>
                  <a:t>=</a:t>
                </a:r>
              </a:p>
            </p:txBody>
          </p:sp>
          <p:sp>
            <p:nvSpPr>
              <p:cNvPr id="3092" name="Rectangle 29"/>
              <p:cNvSpPr>
                <a:spLocks noChangeArrowheads="1"/>
              </p:cNvSpPr>
              <p:nvPr/>
            </p:nvSpPr>
            <p:spPr bwMode="auto">
              <a:xfrm>
                <a:off x="793" y="3809"/>
                <a:ext cx="278" cy="59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 charset="0"/>
                  <a:buNone/>
                </a:pPr>
                <a:r>
                  <a:rPr lang="en-US" altLang="zh-CN" sz="2800" b="1" i="1">
                    <a:latin typeface="Times New Roman" pitchFamily="18" charset="0"/>
                  </a:rPr>
                  <a:t>U</a:t>
                </a:r>
              </a:p>
              <a:p>
                <a:pPr>
                  <a:buFont typeface="Arial" charset="0"/>
                  <a:buNone/>
                </a:pPr>
                <a:r>
                  <a:rPr lang="en-US" altLang="zh-CN" sz="2800" b="1" i="1">
                    <a:latin typeface="Times New Roman" pitchFamily="18" charset="0"/>
                  </a:rPr>
                  <a:t>R</a:t>
                </a:r>
              </a:p>
            </p:txBody>
          </p:sp>
          <p:sp>
            <p:nvSpPr>
              <p:cNvPr id="3093" name="Line 30"/>
              <p:cNvSpPr>
                <a:spLocks noChangeShapeType="1"/>
              </p:cNvSpPr>
              <p:nvPr/>
            </p:nvSpPr>
            <p:spPr bwMode="auto">
              <a:xfrm>
                <a:off x="793" y="4104"/>
                <a:ext cx="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3086" name="Group 31"/>
            <p:cNvGrpSpPr/>
            <p:nvPr/>
          </p:nvGrpSpPr>
          <p:grpSpPr bwMode="auto">
            <a:xfrm>
              <a:off x="3084" y="278"/>
              <a:ext cx="680" cy="596"/>
              <a:chOff x="408" y="3809"/>
              <a:chExt cx="680" cy="596"/>
            </a:xfrm>
          </p:grpSpPr>
          <p:sp>
            <p:nvSpPr>
              <p:cNvPr id="3088" name="Rectangle 32"/>
              <p:cNvSpPr>
                <a:spLocks noChangeArrowheads="1"/>
              </p:cNvSpPr>
              <p:nvPr/>
            </p:nvSpPr>
            <p:spPr bwMode="auto">
              <a:xfrm>
                <a:off x="408" y="3945"/>
                <a:ext cx="680" cy="32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buFont typeface="Arial" charset="0"/>
                  <a:buNone/>
                </a:pPr>
                <a:r>
                  <a:rPr lang="en-US" altLang="zh-CN" sz="2800" b="1" i="1">
                    <a:solidFill>
                      <a:srgbClr val="CC0000"/>
                    </a:solidFill>
                    <a:latin typeface="Times New Roman" pitchFamily="18" charset="0"/>
                  </a:rPr>
                  <a:t>R</a:t>
                </a:r>
                <a:r>
                  <a:rPr lang="en-US" altLang="zh-CN" sz="2800" b="1">
                    <a:solidFill>
                      <a:srgbClr val="CC0000"/>
                    </a:solidFill>
                    <a:latin typeface="Times New Roman" pitchFamily="18" charset="0"/>
                  </a:rPr>
                  <a:t>=</a:t>
                </a:r>
              </a:p>
            </p:txBody>
          </p:sp>
          <p:sp>
            <p:nvSpPr>
              <p:cNvPr id="3089" name="Rectangle 33"/>
              <p:cNvSpPr>
                <a:spLocks noChangeArrowheads="1"/>
              </p:cNvSpPr>
              <p:nvPr/>
            </p:nvSpPr>
            <p:spPr bwMode="auto">
              <a:xfrm>
                <a:off x="793" y="3809"/>
                <a:ext cx="278" cy="59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 charset="0"/>
                  <a:buNone/>
                </a:pPr>
                <a:r>
                  <a:rPr lang="en-US" altLang="zh-CN" sz="2800" b="1" i="1">
                    <a:solidFill>
                      <a:srgbClr val="CC0000"/>
                    </a:solidFill>
                    <a:latin typeface="Times New Roman" pitchFamily="18" charset="0"/>
                  </a:rPr>
                  <a:t>U</a:t>
                </a:r>
              </a:p>
              <a:p>
                <a:pPr>
                  <a:buFont typeface="Arial" charset="0"/>
                  <a:buNone/>
                </a:pPr>
                <a:r>
                  <a:rPr lang="en-US" altLang="zh-CN" sz="2800" b="1" i="1">
                    <a:solidFill>
                      <a:srgbClr val="CC0000"/>
                    </a:solidFill>
                    <a:latin typeface="Times New Roman" pitchFamily="18" charset="0"/>
                  </a:rPr>
                  <a:t>I</a:t>
                </a:r>
              </a:p>
            </p:txBody>
          </p:sp>
          <p:sp>
            <p:nvSpPr>
              <p:cNvPr id="3090" name="Line 34"/>
              <p:cNvSpPr>
                <a:spLocks noChangeShapeType="1"/>
              </p:cNvSpPr>
              <p:nvPr/>
            </p:nvSpPr>
            <p:spPr bwMode="auto">
              <a:xfrm>
                <a:off x="793" y="4104"/>
                <a:ext cx="273" cy="0"/>
              </a:xfrm>
              <a:prstGeom prst="line">
                <a:avLst/>
              </a:prstGeom>
              <a:noFill/>
              <a:ln w="12700">
                <a:solidFill>
                  <a:srgbClr val="CC000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3087" name="AutoShape 44"/>
            <p:cNvSpPr>
              <a:spLocks noChangeArrowheads="1"/>
            </p:cNvSpPr>
            <p:nvPr/>
          </p:nvSpPr>
          <p:spPr bwMode="auto">
            <a:xfrm>
              <a:off x="635" y="232"/>
              <a:ext cx="3561" cy="680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CC0000"/>
              </a:solidFill>
              <a:round/>
            </a:ln>
          </p:spPr>
          <p:txBody>
            <a:bodyPr wrap="none" anchor="ctr"/>
            <a:lstStyle/>
            <a:p>
              <a:pPr>
                <a:buFont typeface="Arial" charset="0"/>
                <a:buNone/>
              </a:pPr>
              <a:endParaRPr lang="zh-CN" altLang="zh-CN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  <p:bldP spid="30724" grpId="0"/>
      <p:bldP spid="30727" grpId="0"/>
      <p:bldP spid="15366" grpId="0"/>
      <p:bldP spid="43" grpId="0"/>
    </p:bldLst>
  </p:timing>
</p:sld>
</file>

<file path=ppt/theme/theme1.xml><?xml version="1.0" encoding="utf-8"?>
<a:theme xmlns:a="http://schemas.openxmlformats.org/drawingml/2006/main" name="吉林人民出版社PPT模板（定）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吉林人民出版社PPT模板（定）</Template>
  <TotalTime>0</TotalTime>
  <Words>1180</Words>
  <Application>Microsoft Office PowerPoint</Application>
  <PresentationFormat>全屏显示(4:3)</PresentationFormat>
  <Paragraphs>150</Paragraphs>
  <Slides>21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24" baseType="lpstr">
      <vt:lpstr>吉林人民出版社PPT模板（定）</vt:lpstr>
      <vt:lpstr>Microsoft 公式 3.0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dcterms:created xsi:type="dcterms:W3CDTF">2015-11-21T11:10:00Z</dcterms:created>
  <dcterms:modified xsi:type="dcterms:W3CDTF">2020-08-15T02:46:25Z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2052-10.8.0.5391</vt:lpwstr>
  </property>
</Properties>
</file>