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24" r:id="rId2"/>
    <p:sldId id="341" r:id="rId3"/>
    <p:sldId id="330" r:id="rId4"/>
    <p:sldId id="331" r:id="rId5"/>
    <p:sldId id="332" r:id="rId6"/>
    <p:sldId id="273" r:id="rId7"/>
    <p:sldId id="275" r:id="rId8"/>
    <p:sldId id="274" r:id="rId9"/>
    <p:sldId id="278" r:id="rId10"/>
    <p:sldId id="279" r:id="rId11"/>
    <p:sldId id="335" r:id="rId12"/>
    <p:sldId id="342" r:id="rId13"/>
    <p:sldId id="281" r:id="rId14"/>
    <p:sldId id="343" r:id="rId15"/>
    <p:sldId id="344" r:id="rId16"/>
    <p:sldId id="345" r:id="rId17"/>
    <p:sldId id="333" r:id="rId18"/>
    <p:sldId id="282" r:id="rId19"/>
    <p:sldId id="292" r:id="rId20"/>
    <p:sldId id="296" r:id="rId21"/>
    <p:sldId id="297" r:id="rId22"/>
    <p:sldId id="346" r:id="rId23"/>
    <p:sldId id="347" r:id="rId24"/>
    <p:sldId id="348" r:id="rId25"/>
    <p:sldId id="260" r:id="rId26"/>
    <p:sldId id="349" r:id="rId27"/>
    <p:sldId id="350" r:id="rId28"/>
    <p:sldId id="351" r:id="rId29"/>
    <p:sldId id="337" r:id="rId30"/>
    <p:sldId id="339" r:id="rId31"/>
    <p:sldId id="328" r:id="rId32"/>
    <p:sldId id="320" r:id="rId33"/>
    <p:sldId id="321" r:id="rId34"/>
    <p:sldId id="322" r:id="rId35"/>
    <p:sldId id="323" r:id="rId3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14559DA-585D-4669-AA49-C4B0A118EC89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842555C-AE74-4B22-8B79-06D50C6E6C55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128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3025" y="8683625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DBE83C44-96B6-45DB-8E5F-2C3B44387835}" type="slidenum">
              <a:rPr lang="en-US" altLang="zh-CN" sz="1200"/>
              <a:t>19</a:t>
            </a:fld>
            <a:endParaRPr lang="en-US" altLang="zh-CN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4213"/>
            <a:ext cx="4573588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1813"/>
            <a:ext cx="5486400" cy="4114800"/>
          </a:xfrm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r>
              <a:rPr lang="zh-CN" altLang="en-US" smtClean="0"/>
              <a:t>本资料来自于资源最齐全的２１世纪教育网</a:t>
            </a:r>
            <a:r>
              <a:rPr lang="en-US" altLang="zh-CN" smtClean="0"/>
              <a:t>www.21cnjy.com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0E47207-2FE3-49B0-8B74-11DF9D8DDF58}" type="slidenum">
              <a:rPr lang="zh-CN" altLang="en-US"/>
              <a:t>‹#›</a:t>
            </a:fld>
            <a:endParaRPr lang="en-US" altLang="zh-CN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B6B3AA7-51BE-47C4-89F3-7105BC5BCFAE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942E7B5-6901-41E9-AA6A-8ABC3312FAC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963D2EB-1E23-43E6-8C1D-CCC9044F56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7D894F1-1354-4A09-A301-450A3D45CFDD}" type="datetimeFigureOut">
              <a:rPr lang="zh-CN" altLang="en-US"/>
              <a:t>2020/8/15</a:t>
            </a:fld>
            <a:endParaRPr lang="zh-CN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66601BF-8F64-4D5B-BA89-82972B70ED76}" type="slidenum">
              <a:rPr lang="zh-CN" altLang="zh-CN"/>
              <a:t>‹#›</a:t>
            </a:fld>
            <a:endParaRPr lang="zh-CN" altLang="zh-CN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Box 16"/>
          <p:cNvSpPr txBox="1">
            <a:spLocks noChangeArrowheads="1"/>
          </p:cNvSpPr>
          <p:nvPr/>
        </p:nvSpPr>
        <p:spPr bwMode="auto">
          <a:xfrm>
            <a:off x="2339975" y="1556792"/>
            <a:ext cx="51847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 dirty="0" smtClean="0">
                <a:latin typeface="Calibri" pitchFamily="34" charset="0"/>
              </a:rPr>
              <a:t>第十七章    欧姆定律</a:t>
            </a:r>
            <a:endParaRPr lang="zh-CN" altLang="en-US" sz="3200" b="1" dirty="0">
              <a:latin typeface="Calibri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785786" y="2955934"/>
            <a:ext cx="3941762" cy="7694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第</a:t>
            </a:r>
            <a:r>
              <a:rPr lang="en-US" altLang="zh-CN" sz="4400" dirty="0">
                <a:solidFill>
                  <a:srgbClr val="FF0000"/>
                </a:solidFill>
              </a:rPr>
              <a:t>1</a:t>
            </a:r>
            <a:r>
              <a:rPr lang="zh-CN" altLang="en-US" sz="4400" dirty="0">
                <a:solidFill>
                  <a:srgbClr val="FF0000"/>
                </a:solidFill>
              </a:rPr>
              <a:t>节  </a:t>
            </a:r>
          </a:p>
        </p:txBody>
      </p:sp>
      <p:sp>
        <p:nvSpPr>
          <p:cNvPr id="11" name="矩形 10"/>
          <p:cNvSpPr/>
          <p:nvPr/>
        </p:nvSpPr>
        <p:spPr>
          <a:xfrm>
            <a:off x="2771800" y="2973523"/>
            <a:ext cx="5827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电流与电压和电阻的关系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85786" y="357166"/>
            <a:ext cx="46847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九年级物理上    新课标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人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6" name="Rectangle 28"/>
          <p:cNvSpPr>
            <a:spLocks noChangeArrowheads="1"/>
          </p:cNvSpPr>
          <p:nvPr/>
        </p:nvSpPr>
        <p:spPr bwMode="auto">
          <a:xfrm>
            <a:off x="325463" y="332656"/>
            <a:ext cx="3262433" cy="5847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 smtClean="0">
                <a:solidFill>
                  <a:srgbClr val="0000FF"/>
                </a:solidFill>
                <a:latin typeface="宋体" pitchFamily="2" charset="-122"/>
              </a:rPr>
              <a:t>5</a:t>
            </a:r>
            <a:r>
              <a:rPr lang="zh-CN" altLang="en-US" sz="3200" dirty="0" smtClean="0">
                <a:solidFill>
                  <a:srgbClr val="0000FF"/>
                </a:solidFill>
                <a:latin typeface="宋体" pitchFamily="2" charset="-122"/>
              </a:rPr>
              <a:t>、实验电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</a:rPr>
              <a:t>路图：</a:t>
            </a:r>
          </a:p>
        </p:txBody>
      </p:sp>
      <p:sp>
        <p:nvSpPr>
          <p:cNvPr id="10255" name="Rectangle 44"/>
          <p:cNvSpPr>
            <a:spLocks noChangeArrowheads="1"/>
          </p:cNvSpPr>
          <p:nvPr/>
        </p:nvSpPr>
        <p:spPr bwMode="auto">
          <a:xfrm>
            <a:off x="323528" y="2060848"/>
            <a:ext cx="288032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、实</a:t>
            </a:r>
            <a:r>
              <a:rPr lang="zh-CN" altLang="en-US" sz="3200" dirty="0">
                <a:solidFill>
                  <a:srgbClr val="FF0000"/>
                </a:solidFill>
                <a:latin typeface="Times New Roman" pitchFamily="18" charset="0"/>
              </a:rPr>
              <a:t>验器材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：</a:t>
            </a:r>
            <a:endParaRPr lang="zh-CN" altLang="en-US" sz="32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3443" name="Text Box 45"/>
          <p:cNvSpPr txBox="1">
            <a:spLocks noChangeArrowheads="1"/>
          </p:cNvSpPr>
          <p:nvPr/>
        </p:nvSpPr>
        <p:spPr bwMode="auto">
          <a:xfrm>
            <a:off x="2428860" y="3214686"/>
            <a:ext cx="1143000" cy="577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0000FF"/>
                </a:solidFill>
                <a:latin typeface="Times New Roman" pitchFamily="18" charset="0"/>
              </a:rPr>
              <a:t>电源</a:t>
            </a:r>
          </a:p>
        </p:txBody>
      </p:sp>
      <p:sp>
        <p:nvSpPr>
          <p:cNvPr id="103444" name="Text Box 46"/>
          <p:cNvSpPr txBox="1">
            <a:spLocks noChangeArrowheads="1"/>
          </p:cNvSpPr>
          <p:nvPr/>
        </p:nvSpPr>
        <p:spPr bwMode="auto">
          <a:xfrm>
            <a:off x="3714744" y="3214686"/>
            <a:ext cx="18288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0000FF"/>
                </a:solidFill>
                <a:latin typeface="Times New Roman" pitchFamily="18" charset="0"/>
              </a:rPr>
              <a:t>定值电阻</a:t>
            </a:r>
          </a:p>
        </p:txBody>
      </p:sp>
      <p:sp>
        <p:nvSpPr>
          <p:cNvPr id="103445" name="Text Box 47"/>
          <p:cNvSpPr txBox="1">
            <a:spLocks noChangeArrowheads="1"/>
          </p:cNvSpPr>
          <p:nvPr/>
        </p:nvSpPr>
        <p:spPr bwMode="auto">
          <a:xfrm>
            <a:off x="2428860" y="3929066"/>
            <a:ext cx="123190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开关</a:t>
            </a:r>
          </a:p>
        </p:txBody>
      </p:sp>
      <p:sp>
        <p:nvSpPr>
          <p:cNvPr id="103446" name="Text Box 48"/>
          <p:cNvSpPr txBox="1">
            <a:spLocks noChangeArrowheads="1"/>
          </p:cNvSpPr>
          <p:nvPr/>
        </p:nvSpPr>
        <p:spPr bwMode="auto">
          <a:xfrm>
            <a:off x="3786182" y="3857628"/>
            <a:ext cx="1355725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电压表</a:t>
            </a:r>
          </a:p>
        </p:txBody>
      </p:sp>
      <p:sp>
        <p:nvSpPr>
          <p:cNvPr id="10260" name="Rectangle 49"/>
          <p:cNvSpPr>
            <a:spLocks noChangeArrowheads="1"/>
          </p:cNvSpPr>
          <p:nvPr/>
        </p:nvSpPr>
        <p:spPr bwMode="auto">
          <a:xfrm>
            <a:off x="7000892" y="3857628"/>
            <a:ext cx="106680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导线</a:t>
            </a:r>
          </a:p>
        </p:txBody>
      </p:sp>
      <p:sp>
        <p:nvSpPr>
          <p:cNvPr id="103448" name="Text Box 50"/>
          <p:cNvSpPr txBox="1">
            <a:spLocks noChangeArrowheads="1"/>
          </p:cNvSpPr>
          <p:nvPr/>
        </p:nvSpPr>
        <p:spPr bwMode="auto">
          <a:xfrm>
            <a:off x="5857884" y="3214686"/>
            <a:ext cx="198120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滑动变阻器</a:t>
            </a:r>
          </a:p>
        </p:txBody>
      </p:sp>
      <p:sp>
        <p:nvSpPr>
          <p:cNvPr id="103449" name="Text Box 52"/>
          <p:cNvSpPr txBox="1">
            <a:spLocks noChangeArrowheads="1"/>
          </p:cNvSpPr>
          <p:nvPr/>
        </p:nvSpPr>
        <p:spPr bwMode="auto">
          <a:xfrm>
            <a:off x="5429256" y="3857628"/>
            <a:ext cx="1355725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电流表</a:t>
            </a:r>
          </a:p>
        </p:txBody>
      </p:sp>
      <p:grpSp>
        <p:nvGrpSpPr>
          <p:cNvPr id="20" name="Group 16"/>
          <p:cNvGrpSpPr/>
          <p:nvPr/>
        </p:nvGrpSpPr>
        <p:grpSpPr bwMode="auto">
          <a:xfrm>
            <a:off x="4211960" y="548680"/>
            <a:ext cx="3024336" cy="2232248"/>
            <a:chOff x="0" y="0"/>
            <a:chExt cx="2592" cy="1728"/>
          </a:xfrm>
        </p:grpSpPr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432" y="1584"/>
              <a:ext cx="91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2" name="Group 18"/>
            <p:cNvGrpSpPr/>
            <p:nvPr/>
          </p:nvGrpSpPr>
          <p:grpSpPr bwMode="auto">
            <a:xfrm>
              <a:off x="0" y="0"/>
              <a:ext cx="2592" cy="1728"/>
              <a:chOff x="0" y="0"/>
              <a:chExt cx="2592" cy="1728"/>
            </a:xfrm>
          </p:grpSpPr>
          <p:sp>
            <p:nvSpPr>
              <p:cNvPr id="23" name="Text Box 19"/>
              <p:cNvSpPr txBox="1">
                <a:spLocks noChangeArrowheads="1"/>
              </p:cNvSpPr>
              <p:nvPr/>
            </p:nvSpPr>
            <p:spPr bwMode="auto">
              <a:xfrm>
                <a:off x="851" y="746"/>
                <a:ext cx="450" cy="47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chemeClr val="accent2"/>
                    </a:solidFill>
                    <a:latin typeface="Times New Roman" pitchFamily="18" charset="0"/>
                  </a:rPr>
                  <a:t>R</a:t>
                </a:r>
              </a:p>
            </p:txBody>
          </p:sp>
          <p:grpSp>
            <p:nvGrpSpPr>
              <p:cNvPr id="24" name="Group 20"/>
              <p:cNvGrpSpPr/>
              <p:nvPr/>
            </p:nvGrpSpPr>
            <p:grpSpPr bwMode="auto">
              <a:xfrm>
                <a:off x="0" y="0"/>
                <a:ext cx="2592" cy="1728"/>
                <a:chOff x="0" y="0"/>
                <a:chExt cx="2592" cy="1728"/>
              </a:xfrm>
            </p:grpSpPr>
            <p:sp>
              <p:nvSpPr>
                <p:cNvPr id="2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09" y="794"/>
                  <a:ext cx="547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i="1">
                      <a:solidFill>
                        <a:schemeClr val="accent2"/>
                      </a:solidFill>
                      <a:latin typeface="Times New Roman" pitchFamily="18" charset="0"/>
                    </a:rPr>
                    <a:t>R</a:t>
                  </a:r>
                  <a:r>
                    <a:rPr lang="en-US" altLang="zh-CN" sz="2400" i="1">
                      <a:solidFill>
                        <a:schemeClr val="accent2"/>
                      </a:solidFill>
                    </a:rPr>
                    <a:t>’</a:t>
                  </a:r>
                </a:p>
              </p:txBody>
            </p:sp>
            <p:grpSp>
              <p:nvGrpSpPr>
                <p:cNvPr id="26" name="Group 22"/>
                <p:cNvGrpSpPr/>
                <p:nvPr/>
              </p:nvGrpSpPr>
              <p:grpSpPr bwMode="auto">
                <a:xfrm>
                  <a:off x="0" y="0"/>
                  <a:ext cx="2592" cy="1728"/>
                  <a:chOff x="0" y="0"/>
                  <a:chExt cx="2592" cy="1728"/>
                </a:xfrm>
              </p:grpSpPr>
              <p:sp>
                <p:nvSpPr>
                  <p:cNvPr id="2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13" y="240"/>
                    <a:ext cx="411" cy="4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2400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S</a:t>
                    </a:r>
                  </a:p>
                </p:txBody>
              </p:sp>
              <p:grpSp>
                <p:nvGrpSpPr>
                  <p:cNvPr id="28" name="Group 24"/>
                  <p:cNvGrpSpPr/>
                  <p:nvPr/>
                </p:nvGrpSpPr>
                <p:grpSpPr bwMode="auto">
                  <a:xfrm>
                    <a:off x="0" y="0"/>
                    <a:ext cx="2592" cy="1728"/>
                    <a:chOff x="0" y="0"/>
                    <a:chExt cx="2592" cy="1728"/>
                  </a:xfrm>
                </p:grpSpPr>
                <p:grpSp>
                  <p:nvGrpSpPr>
                    <p:cNvPr id="31" name="Group 25"/>
                    <p:cNvGrpSpPr/>
                    <p:nvPr/>
                  </p:nvGrpSpPr>
                  <p:grpSpPr bwMode="auto">
                    <a:xfrm>
                      <a:off x="0" y="96"/>
                      <a:ext cx="2592" cy="1632"/>
                      <a:chOff x="0" y="0"/>
                      <a:chExt cx="2592" cy="1632"/>
                    </a:xfrm>
                  </p:grpSpPr>
                  <p:sp>
                    <p:nvSpPr>
                      <p:cNvPr id="34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2448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5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0" cy="100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6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1104"/>
                        <a:ext cx="2016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7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92" y="96"/>
                        <a:ext cx="0" cy="62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8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208" y="720"/>
                        <a:ext cx="384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9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208" y="720"/>
                        <a:ext cx="0" cy="28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" name="Rectangle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968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41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72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4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32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head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44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4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8" y="1344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V</a:t>
                        </a:r>
                      </a:p>
                    </p:txBody>
                  </p:sp>
                  <p:sp>
                    <p:nvSpPr>
                      <p:cNvPr id="45" name="Oval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480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46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728" y="0"/>
                        <a:ext cx="192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noFill/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4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4" y="0"/>
                        <a:ext cx="0" cy="19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32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48"/>
                      <a:ext cx="96" cy="28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1400"/>
                    </a:p>
                  </p:txBody>
                </p:sp>
                <p:sp>
                  <p:nvSpPr>
                    <p:cNvPr id="33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0"/>
                      <a:ext cx="0" cy="336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9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76" y="96"/>
                    <a:ext cx="240" cy="96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0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44"/>
                    <a:ext cx="96" cy="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1400"/>
                  </a:p>
                </p:txBody>
              </p:sp>
            </p:grpSp>
          </p:grp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6" grpId="0" animBg="1" autoUpdateAnimBg="0"/>
      <p:bldP spid="10255" grpId="0"/>
      <p:bldP spid="103443" grpId="0" autoUpdateAnimBg="0"/>
      <p:bldP spid="103444" grpId="0" autoUpdateAnimBg="0"/>
      <p:bldP spid="103445" grpId="0" autoUpdateAnimBg="0"/>
      <p:bldP spid="103446" grpId="0" autoUpdateAnimBg="0"/>
      <p:bldP spid="10260" grpId="0"/>
      <p:bldP spid="103448" grpId="0" autoUpdateAnimBg="0"/>
      <p:bldP spid="10344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914400"/>
            <a:ext cx="15335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9144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28194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335280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2057400"/>
            <a:ext cx="1752600" cy="14478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957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486916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6" name="Freeform 9"/>
          <p:cNvSpPr/>
          <p:nvPr/>
        </p:nvSpPr>
        <p:spPr bwMode="auto">
          <a:xfrm>
            <a:off x="4254500" y="1412875"/>
            <a:ext cx="1978025" cy="192088"/>
          </a:xfrm>
          <a:custGeom>
            <a:avLst/>
            <a:gdLst>
              <a:gd name="T0" fmla="*/ 0 w 1246"/>
              <a:gd name="T1" fmla="*/ 23813 h 121"/>
              <a:gd name="T2" fmla="*/ 1082675 w 1246"/>
              <a:gd name="T3" fmla="*/ 61913 h 121"/>
              <a:gd name="T4" fmla="*/ 1754188 w 1246"/>
              <a:gd name="T5" fmla="*/ 136525 h 121"/>
              <a:gd name="T6" fmla="*/ 1978025 w 1246"/>
              <a:gd name="T7" fmla="*/ 192088 h 121"/>
              <a:gd name="T8" fmla="*/ 0 60000 65536"/>
              <a:gd name="T9" fmla="*/ 0 60000 65536"/>
              <a:gd name="T10" fmla="*/ 0 60000 65536"/>
              <a:gd name="T11" fmla="*/ 0 60000 65536"/>
              <a:gd name="T12" fmla="*/ 0 w 1246"/>
              <a:gd name="T13" fmla="*/ 0 h 121"/>
              <a:gd name="T14" fmla="*/ 1246 w 1246"/>
              <a:gd name="T15" fmla="*/ 121 h 1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46" h="121">
                <a:moveTo>
                  <a:pt x="0" y="15"/>
                </a:moveTo>
                <a:cubicBezTo>
                  <a:pt x="231" y="0"/>
                  <a:pt x="453" y="19"/>
                  <a:pt x="682" y="39"/>
                </a:cubicBezTo>
                <a:cubicBezTo>
                  <a:pt x="816" y="81"/>
                  <a:pt x="967" y="77"/>
                  <a:pt x="1105" y="86"/>
                </a:cubicBezTo>
                <a:cubicBezTo>
                  <a:pt x="1153" y="97"/>
                  <a:pt x="1197" y="121"/>
                  <a:pt x="1246" y="121"/>
                </a:cubicBezTo>
              </a:path>
            </a:pathLst>
          </a:custGeom>
          <a:noFill/>
          <a:ln w="53975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577" name="Freeform 10"/>
          <p:cNvSpPr/>
          <p:nvPr/>
        </p:nvSpPr>
        <p:spPr bwMode="auto">
          <a:xfrm>
            <a:off x="6829425" y="1566863"/>
            <a:ext cx="1212850" cy="1587500"/>
          </a:xfrm>
          <a:custGeom>
            <a:avLst/>
            <a:gdLst>
              <a:gd name="T0" fmla="*/ 0 w 764"/>
              <a:gd name="T1" fmla="*/ 0 h 1000"/>
              <a:gd name="T2" fmla="*/ 447675 w 764"/>
              <a:gd name="T3" fmla="*/ 523875 h 1000"/>
              <a:gd name="T4" fmla="*/ 504825 w 764"/>
              <a:gd name="T5" fmla="*/ 579438 h 1000"/>
              <a:gd name="T6" fmla="*/ 560388 w 764"/>
              <a:gd name="T7" fmla="*/ 615950 h 1000"/>
              <a:gd name="T8" fmla="*/ 673100 w 764"/>
              <a:gd name="T9" fmla="*/ 728663 h 1000"/>
              <a:gd name="T10" fmla="*/ 709612 w 764"/>
              <a:gd name="T11" fmla="*/ 803275 h 1000"/>
              <a:gd name="T12" fmla="*/ 784225 w 764"/>
              <a:gd name="T13" fmla="*/ 839788 h 1000"/>
              <a:gd name="T14" fmla="*/ 858838 w 764"/>
              <a:gd name="T15" fmla="*/ 914400 h 1000"/>
              <a:gd name="T16" fmla="*/ 989013 w 764"/>
              <a:gd name="T17" fmla="*/ 1063625 h 1000"/>
              <a:gd name="T18" fmla="*/ 1138238 w 764"/>
              <a:gd name="T19" fmla="*/ 1289050 h 1000"/>
              <a:gd name="T20" fmla="*/ 1176338 w 764"/>
              <a:gd name="T21" fmla="*/ 1400175 h 1000"/>
              <a:gd name="T22" fmla="*/ 1212850 w 764"/>
              <a:gd name="T23" fmla="*/ 1587500 h 10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4"/>
              <a:gd name="T37" fmla="*/ 0 h 1000"/>
              <a:gd name="T38" fmla="*/ 764 w 764"/>
              <a:gd name="T39" fmla="*/ 1000 h 10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4" h="1000">
                <a:moveTo>
                  <a:pt x="0" y="0"/>
                </a:moveTo>
                <a:cubicBezTo>
                  <a:pt x="39" y="151"/>
                  <a:pt x="132" y="279"/>
                  <a:pt x="282" y="330"/>
                </a:cubicBezTo>
                <a:cubicBezTo>
                  <a:pt x="294" y="342"/>
                  <a:pt x="305" y="354"/>
                  <a:pt x="318" y="365"/>
                </a:cubicBezTo>
                <a:cubicBezTo>
                  <a:pt x="329" y="374"/>
                  <a:pt x="343" y="379"/>
                  <a:pt x="353" y="388"/>
                </a:cubicBezTo>
                <a:cubicBezTo>
                  <a:pt x="378" y="410"/>
                  <a:pt x="424" y="459"/>
                  <a:pt x="424" y="459"/>
                </a:cubicBezTo>
                <a:cubicBezTo>
                  <a:pt x="432" y="475"/>
                  <a:pt x="435" y="494"/>
                  <a:pt x="447" y="506"/>
                </a:cubicBezTo>
                <a:cubicBezTo>
                  <a:pt x="459" y="518"/>
                  <a:pt x="480" y="519"/>
                  <a:pt x="494" y="529"/>
                </a:cubicBezTo>
                <a:cubicBezTo>
                  <a:pt x="512" y="542"/>
                  <a:pt x="527" y="559"/>
                  <a:pt x="541" y="576"/>
                </a:cubicBezTo>
                <a:cubicBezTo>
                  <a:pt x="619" y="674"/>
                  <a:pt x="553" y="624"/>
                  <a:pt x="623" y="670"/>
                </a:cubicBezTo>
                <a:cubicBezTo>
                  <a:pt x="641" y="725"/>
                  <a:pt x="670" y="780"/>
                  <a:pt x="717" y="812"/>
                </a:cubicBezTo>
                <a:cubicBezTo>
                  <a:pt x="725" y="835"/>
                  <a:pt x="733" y="859"/>
                  <a:pt x="741" y="882"/>
                </a:cubicBezTo>
                <a:cubicBezTo>
                  <a:pt x="754" y="920"/>
                  <a:pt x="764" y="1000"/>
                  <a:pt x="764" y="1000"/>
                </a:cubicBezTo>
              </a:path>
            </a:pathLst>
          </a:custGeom>
          <a:noFill/>
          <a:ln w="41275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578" name="Freeform 11"/>
          <p:cNvSpPr/>
          <p:nvPr/>
        </p:nvSpPr>
        <p:spPr bwMode="auto">
          <a:xfrm rot="10800000">
            <a:off x="4644008" y="3645024"/>
            <a:ext cx="1744637" cy="938832"/>
          </a:xfrm>
          <a:custGeom>
            <a:avLst/>
            <a:gdLst>
              <a:gd name="T0" fmla="*/ 1679575 w 1058"/>
              <a:gd name="T1" fmla="*/ 87312 h 67"/>
              <a:gd name="T2" fmla="*/ 635000 w 1058"/>
              <a:gd name="T3" fmla="*/ 31750 h 67"/>
              <a:gd name="T4" fmla="*/ 112712 w 1058"/>
              <a:gd name="T5" fmla="*/ 49212 h 67"/>
              <a:gd name="T6" fmla="*/ 0 w 1058"/>
              <a:gd name="T7" fmla="*/ 106362 h 67"/>
              <a:gd name="T8" fmla="*/ 0 60000 65536"/>
              <a:gd name="T9" fmla="*/ 0 60000 65536"/>
              <a:gd name="T10" fmla="*/ 0 60000 65536"/>
              <a:gd name="T11" fmla="*/ 0 60000 65536"/>
              <a:gd name="T12" fmla="*/ 0 w 1058"/>
              <a:gd name="T13" fmla="*/ 0 h 67"/>
              <a:gd name="T14" fmla="*/ 1058 w 1058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8" h="67">
                <a:moveTo>
                  <a:pt x="1058" y="55"/>
                </a:moveTo>
                <a:cubicBezTo>
                  <a:pt x="844" y="0"/>
                  <a:pt x="618" y="54"/>
                  <a:pt x="400" y="20"/>
                </a:cubicBezTo>
                <a:cubicBezTo>
                  <a:pt x="290" y="24"/>
                  <a:pt x="181" y="24"/>
                  <a:pt x="71" y="31"/>
                </a:cubicBezTo>
                <a:cubicBezTo>
                  <a:pt x="45" y="33"/>
                  <a:pt x="0" y="67"/>
                  <a:pt x="0" y="67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579" name="Freeform 12"/>
          <p:cNvSpPr/>
          <p:nvPr/>
        </p:nvSpPr>
        <p:spPr bwMode="auto">
          <a:xfrm>
            <a:off x="1941513" y="2986088"/>
            <a:ext cx="1249362" cy="690562"/>
          </a:xfrm>
          <a:custGeom>
            <a:avLst/>
            <a:gdLst>
              <a:gd name="T0" fmla="*/ 1249362 w 787"/>
              <a:gd name="T1" fmla="*/ 690562 h 435"/>
              <a:gd name="T2" fmla="*/ 1193800 w 787"/>
              <a:gd name="T3" fmla="*/ 615950 h 435"/>
              <a:gd name="T4" fmla="*/ 746125 w 787"/>
              <a:gd name="T5" fmla="*/ 354012 h 435"/>
              <a:gd name="T6" fmla="*/ 577850 w 787"/>
              <a:gd name="T7" fmla="*/ 223837 h 435"/>
              <a:gd name="T8" fmla="*/ 522287 w 787"/>
              <a:gd name="T9" fmla="*/ 204787 h 435"/>
              <a:gd name="T10" fmla="*/ 465137 w 787"/>
              <a:gd name="T11" fmla="*/ 168275 h 435"/>
              <a:gd name="T12" fmla="*/ 373062 w 787"/>
              <a:gd name="T13" fmla="*/ 149225 h 435"/>
              <a:gd name="T14" fmla="*/ 260350 w 787"/>
              <a:gd name="T15" fmla="*/ 111125 h 435"/>
              <a:gd name="T16" fmla="*/ 204787 w 787"/>
              <a:gd name="T17" fmla="*/ 93662 h 435"/>
              <a:gd name="T18" fmla="*/ 0 w 787"/>
              <a:gd name="T19" fmla="*/ 0 h 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87"/>
              <a:gd name="T31" fmla="*/ 0 h 435"/>
              <a:gd name="T32" fmla="*/ 787 w 787"/>
              <a:gd name="T33" fmla="*/ 435 h 43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87" h="435">
                <a:moveTo>
                  <a:pt x="787" y="435"/>
                </a:moveTo>
                <a:cubicBezTo>
                  <a:pt x="775" y="419"/>
                  <a:pt x="768" y="400"/>
                  <a:pt x="752" y="388"/>
                </a:cubicBezTo>
                <a:cubicBezTo>
                  <a:pt x="665" y="325"/>
                  <a:pt x="550" y="301"/>
                  <a:pt x="470" y="223"/>
                </a:cubicBezTo>
                <a:cubicBezTo>
                  <a:pt x="440" y="194"/>
                  <a:pt x="404" y="155"/>
                  <a:pt x="364" y="141"/>
                </a:cubicBezTo>
                <a:cubicBezTo>
                  <a:pt x="352" y="137"/>
                  <a:pt x="340" y="134"/>
                  <a:pt x="329" y="129"/>
                </a:cubicBezTo>
                <a:cubicBezTo>
                  <a:pt x="316" y="123"/>
                  <a:pt x="306" y="111"/>
                  <a:pt x="293" y="106"/>
                </a:cubicBezTo>
                <a:cubicBezTo>
                  <a:pt x="274" y="99"/>
                  <a:pt x="254" y="99"/>
                  <a:pt x="235" y="94"/>
                </a:cubicBezTo>
                <a:cubicBezTo>
                  <a:pt x="211" y="87"/>
                  <a:pt x="188" y="78"/>
                  <a:pt x="164" y="70"/>
                </a:cubicBezTo>
                <a:cubicBezTo>
                  <a:pt x="152" y="66"/>
                  <a:pt x="129" y="59"/>
                  <a:pt x="129" y="59"/>
                </a:cubicBezTo>
                <a:cubicBezTo>
                  <a:pt x="88" y="31"/>
                  <a:pt x="43" y="23"/>
                  <a:pt x="0" y="0"/>
                </a:cubicBezTo>
              </a:path>
            </a:pathLst>
          </a:custGeom>
          <a:noFill/>
          <a:ln w="41275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580" name="Freeform 13"/>
          <p:cNvSpPr/>
          <p:nvPr/>
        </p:nvSpPr>
        <p:spPr bwMode="auto">
          <a:xfrm>
            <a:off x="1157288" y="1287463"/>
            <a:ext cx="2260600" cy="1800225"/>
          </a:xfrm>
          <a:custGeom>
            <a:avLst/>
            <a:gdLst>
              <a:gd name="T0" fmla="*/ 185737 w 1424"/>
              <a:gd name="T1" fmla="*/ 1754188 h 1134"/>
              <a:gd name="T2" fmla="*/ 130175 w 1424"/>
              <a:gd name="T3" fmla="*/ 1549400 h 1134"/>
              <a:gd name="T4" fmla="*/ 55563 w 1424"/>
              <a:gd name="T5" fmla="*/ 1268412 h 1134"/>
              <a:gd name="T6" fmla="*/ 0 w 1424"/>
              <a:gd name="T7" fmla="*/ 1008062 h 1134"/>
              <a:gd name="T8" fmla="*/ 36512 w 1424"/>
              <a:gd name="T9" fmla="*/ 877888 h 1134"/>
              <a:gd name="T10" fmla="*/ 447675 w 1424"/>
              <a:gd name="T11" fmla="*/ 503237 h 1134"/>
              <a:gd name="T12" fmla="*/ 558800 w 1424"/>
              <a:gd name="T13" fmla="*/ 485775 h 1134"/>
              <a:gd name="T14" fmla="*/ 989013 w 1424"/>
              <a:gd name="T15" fmla="*/ 223838 h 1134"/>
              <a:gd name="T16" fmla="*/ 1174750 w 1424"/>
              <a:gd name="T17" fmla="*/ 187325 h 1134"/>
              <a:gd name="T18" fmla="*/ 1473200 w 1424"/>
              <a:gd name="T19" fmla="*/ 112712 h 1134"/>
              <a:gd name="T20" fmla="*/ 2014538 w 1424"/>
              <a:gd name="T21" fmla="*/ 38100 h 1134"/>
              <a:gd name="T22" fmla="*/ 2108200 w 1424"/>
              <a:gd name="T23" fmla="*/ 0 h 1134"/>
              <a:gd name="T24" fmla="*/ 2220913 w 1424"/>
              <a:gd name="T25" fmla="*/ 38100 h 1134"/>
              <a:gd name="T26" fmla="*/ 2257425 w 1424"/>
              <a:gd name="T27" fmla="*/ 112712 h 11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424"/>
              <a:gd name="T43" fmla="*/ 0 h 1134"/>
              <a:gd name="T44" fmla="*/ 1424 w 1424"/>
              <a:gd name="T45" fmla="*/ 1134 h 113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424" h="1134">
                <a:moveTo>
                  <a:pt x="117" y="1105"/>
                </a:moveTo>
                <a:cubicBezTo>
                  <a:pt x="86" y="871"/>
                  <a:pt x="130" y="1134"/>
                  <a:pt x="82" y="976"/>
                </a:cubicBezTo>
                <a:cubicBezTo>
                  <a:pt x="64" y="918"/>
                  <a:pt x="55" y="858"/>
                  <a:pt x="35" y="799"/>
                </a:cubicBezTo>
                <a:cubicBezTo>
                  <a:pt x="17" y="746"/>
                  <a:pt x="0" y="635"/>
                  <a:pt x="0" y="635"/>
                </a:cubicBezTo>
                <a:cubicBezTo>
                  <a:pt x="7" y="607"/>
                  <a:pt x="5" y="575"/>
                  <a:pt x="23" y="553"/>
                </a:cubicBezTo>
                <a:cubicBezTo>
                  <a:pt x="85" y="475"/>
                  <a:pt x="199" y="364"/>
                  <a:pt x="282" y="317"/>
                </a:cubicBezTo>
                <a:cubicBezTo>
                  <a:pt x="303" y="305"/>
                  <a:pt x="329" y="310"/>
                  <a:pt x="352" y="306"/>
                </a:cubicBezTo>
                <a:cubicBezTo>
                  <a:pt x="441" y="239"/>
                  <a:pt x="516" y="180"/>
                  <a:pt x="623" y="141"/>
                </a:cubicBezTo>
                <a:cubicBezTo>
                  <a:pt x="660" y="127"/>
                  <a:pt x="701" y="127"/>
                  <a:pt x="740" y="118"/>
                </a:cubicBezTo>
                <a:cubicBezTo>
                  <a:pt x="803" y="104"/>
                  <a:pt x="928" y="71"/>
                  <a:pt x="928" y="71"/>
                </a:cubicBezTo>
                <a:cubicBezTo>
                  <a:pt x="1031" y="19"/>
                  <a:pt x="1155" y="36"/>
                  <a:pt x="1269" y="24"/>
                </a:cubicBezTo>
                <a:cubicBezTo>
                  <a:pt x="1289" y="16"/>
                  <a:pt x="1307" y="0"/>
                  <a:pt x="1328" y="0"/>
                </a:cubicBezTo>
                <a:cubicBezTo>
                  <a:pt x="1353" y="0"/>
                  <a:pt x="1399" y="24"/>
                  <a:pt x="1399" y="24"/>
                </a:cubicBezTo>
                <a:cubicBezTo>
                  <a:pt x="1424" y="62"/>
                  <a:pt x="1422" y="45"/>
                  <a:pt x="1422" y="71"/>
                </a:cubicBezTo>
              </a:path>
            </a:pathLst>
          </a:custGeom>
          <a:noFill/>
          <a:ln w="44450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581" name="Freeform 14"/>
          <p:cNvSpPr/>
          <p:nvPr/>
        </p:nvSpPr>
        <p:spPr bwMode="auto">
          <a:xfrm>
            <a:off x="3092450" y="3597275"/>
            <a:ext cx="733425" cy="2187575"/>
          </a:xfrm>
          <a:custGeom>
            <a:avLst/>
            <a:gdLst>
              <a:gd name="T0" fmla="*/ 733425 w 462"/>
              <a:gd name="T1" fmla="*/ 2187575 h 1378"/>
              <a:gd name="T2" fmla="*/ 603250 w 462"/>
              <a:gd name="T3" fmla="*/ 1720850 h 1378"/>
              <a:gd name="T4" fmla="*/ 509588 w 462"/>
              <a:gd name="T5" fmla="*/ 1162050 h 1378"/>
              <a:gd name="T6" fmla="*/ 341313 w 462"/>
              <a:gd name="T7" fmla="*/ 582612 h 1378"/>
              <a:gd name="T8" fmla="*/ 266700 w 462"/>
              <a:gd name="T9" fmla="*/ 471488 h 1378"/>
              <a:gd name="T10" fmla="*/ 192087 w 462"/>
              <a:gd name="T11" fmla="*/ 358775 h 1378"/>
              <a:gd name="T12" fmla="*/ 98425 w 462"/>
              <a:gd name="T13" fmla="*/ 190500 h 1378"/>
              <a:gd name="T14" fmla="*/ 61913 w 462"/>
              <a:gd name="T15" fmla="*/ 79375 h 1378"/>
              <a:gd name="T16" fmla="*/ 42863 w 462"/>
              <a:gd name="T17" fmla="*/ 4762 h 137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62"/>
              <a:gd name="T28" fmla="*/ 0 h 1378"/>
              <a:gd name="T29" fmla="*/ 462 w 462"/>
              <a:gd name="T30" fmla="*/ 1378 h 137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62" h="1378">
                <a:moveTo>
                  <a:pt x="462" y="1378"/>
                </a:moveTo>
                <a:cubicBezTo>
                  <a:pt x="426" y="1278"/>
                  <a:pt x="398" y="1189"/>
                  <a:pt x="380" y="1084"/>
                </a:cubicBezTo>
                <a:cubicBezTo>
                  <a:pt x="360" y="962"/>
                  <a:pt x="359" y="848"/>
                  <a:pt x="321" y="732"/>
                </a:cubicBezTo>
                <a:cubicBezTo>
                  <a:pt x="305" y="607"/>
                  <a:pt x="277" y="478"/>
                  <a:pt x="215" y="367"/>
                </a:cubicBezTo>
                <a:cubicBezTo>
                  <a:pt x="201" y="342"/>
                  <a:pt x="177" y="324"/>
                  <a:pt x="168" y="297"/>
                </a:cubicBezTo>
                <a:cubicBezTo>
                  <a:pt x="151" y="245"/>
                  <a:pt x="165" y="270"/>
                  <a:pt x="121" y="226"/>
                </a:cubicBezTo>
                <a:cubicBezTo>
                  <a:pt x="108" y="188"/>
                  <a:pt x="75" y="158"/>
                  <a:pt x="62" y="120"/>
                </a:cubicBezTo>
                <a:cubicBezTo>
                  <a:pt x="54" y="97"/>
                  <a:pt x="47" y="73"/>
                  <a:pt x="39" y="50"/>
                </a:cubicBezTo>
                <a:cubicBezTo>
                  <a:pt x="23" y="0"/>
                  <a:pt x="0" y="27"/>
                  <a:pt x="27" y="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" name="Group 16"/>
          <p:cNvGrpSpPr/>
          <p:nvPr/>
        </p:nvGrpSpPr>
        <p:grpSpPr bwMode="auto">
          <a:xfrm>
            <a:off x="250825" y="4221163"/>
            <a:ext cx="2233613" cy="1655762"/>
            <a:chOff x="0" y="0"/>
            <a:chExt cx="2592" cy="1728"/>
          </a:xfrm>
        </p:grpSpPr>
        <p:sp>
          <p:nvSpPr>
            <p:cNvPr id="16400" name="Line 17"/>
            <p:cNvSpPr>
              <a:spLocks noChangeShapeType="1"/>
            </p:cNvSpPr>
            <p:nvPr/>
          </p:nvSpPr>
          <p:spPr bwMode="auto">
            <a:xfrm>
              <a:off x="432" y="1584"/>
              <a:ext cx="91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18"/>
            <p:cNvGrpSpPr/>
            <p:nvPr/>
          </p:nvGrpSpPr>
          <p:grpSpPr bwMode="auto">
            <a:xfrm>
              <a:off x="0" y="0"/>
              <a:ext cx="2592" cy="1728"/>
              <a:chOff x="0" y="0"/>
              <a:chExt cx="2592" cy="1728"/>
            </a:xfrm>
          </p:grpSpPr>
          <p:sp>
            <p:nvSpPr>
              <p:cNvPr id="16402" name="Text Box 19"/>
              <p:cNvSpPr txBox="1">
                <a:spLocks noChangeArrowheads="1"/>
              </p:cNvSpPr>
              <p:nvPr/>
            </p:nvSpPr>
            <p:spPr bwMode="auto">
              <a:xfrm>
                <a:off x="851" y="746"/>
                <a:ext cx="450" cy="47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chemeClr val="accent2"/>
                    </a:solidFill>
                    <a:latin typeface="Times New Roman" pitchFamily="18" charset="0"/>
                  </a:rPr>
                  <a:t>R</a:t>
                </a:r>
              </a:p>
            </p:txBody>
          </p:sp>
          <p:grpSp>
            <p:nvGrpSpPr>
              <p:cNvPr id="4" name="Group 20"/>
              <p:cNvGrpSpPr/>
              <p:nvPr/>
            </p:nvGrpSpPr>
            <p:grpSpPr bwMode="auto">
              <a:xfrm>
                <a:off x="0" y="0"/>
                <a:ext cx="2592" cy="1728"/>
                <a:chOff x="0" y="0"/>
                <a:chExt cx="2592" cy="1728"/>
              </a:xfrm>
            </p:grpSpPr>
            <p:sp>
              <p:nvSpPr>
                <p:cNvPr id="1640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09" y="794"/>
                  <a:ext cx="547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i="1">
                      <a:solidFill>
                        <a:schemeClr val="accent2"/>
                      </a:solidFill>
                      <a:latin typeface="Times New Roman" pitchFamily="18" charset="0"/>
                    </a:rPr>
                    <a:t>R</a:t>
                  </a:r>
                  <a:r>
                    <a:rPr lang="en-US" altLang="zh-CN" sz="2400" i="1">
                      <a:solidFill>
                        <a:schemeClr val="accent2"/>
                      </a:solidFill>
                    </a:rPr>
                    <a:t>’</a:t>
                  </a:r>
                </a:p>
              </p:txBody>
            </p:sp>
            <p:grpSp>
              <p:nvGrpSpPr>
                <p:cNvPr id="5" name="Group 22"/>
                <p:cNvGrpSpPr/>
                <p:nvPr/>
              </p:nvGrpSpPr>
              <p:grpSpPr bwMode="auto">
                <a:xfrm>
                  <a:off x="0" y="0"/>
                  <a:ext cx="2592" cy="1728"/>
                  <a:chOff x="0" y="0"/>
                  <a:chExt cx="2592" cy="1728"/>
                </a:xfrm>
              </p:grpSpPr>
              <p:sp>
                <p:nvSpPr>
                  <p:cNvPr id="16406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13" y="240"/>
                    <a:ext cx="411" cy="4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2400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S</a:t>
                    </a:r>
                  </a:p>
                </p:txBody>
              </p:sp>
              <p:grpSp>
                <p:nvGrpSpPr>
                  <p:cNvPr id="6" name="Group 24"/>
                  <p:cNvGrpSpPr/>
                  <p:nvPr/>
                </p:nvGrpSpPr>
                <p:grpSpPr bwMode="auto">
                  <a:xfrm>
                    <a:off x="0" y="0"/>
                    <a:ext cx="2592" cy="1728"/>
                    <a:chOff x="0" y="0"/>
                    <a:chExt cx="2592" cy="1728"/>
                  </a:xfrm>
                </p:grpSpPr>
                <p:grpSp>
                  <p:nvGrpSpPr>
                    <p:cNvPr id="7" name="Group 25"/>
                    <p:cNvGrpSpPr/>
                    <p:nvPr/>
                  </p:nvGrpSpPr>
                  <p:grpSpPr bwMode="auto">
                    <a:xfrm>
                      <a:off x="0" y="96"/>
                      <a:ext cx="2592" cy="1632"/>
                      <a:chOff x="0" y="0"/>
                      <a:chExt cx="2592" cy="1632"/>
                    </a:xfrm>
                  </p:grpSpPr>
                  <p:sp>
                    <p:nvSpPr>
                      <p:cNvPr id="16413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2448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4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0" cy="100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5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1104"/>
                        <a:ext cx="2016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6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92" y="96"/>
                        <a:ext cx="0" cy="62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7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208" y="720"/>
                        <a:ext cx="384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8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208" y="720"/>
                        <a:ext cx="0" cy="28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19" name="Rectangle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968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16420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72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1642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32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head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2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44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23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8" y="1344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V</a:t>
                        </a:r>
                      </a:p>
                    </p:txBody>
                  </p:sp>
                  <p:sp>
                    <p:nvSpPr>
                      <p:cNvPr id="16424" name="Oval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480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16425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728" y="0"/>
                        <a:ext cx="192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noFill/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16426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4" y="0"/>
                        <a:ext cx="0" cy="19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16411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48"/>
                      <a:ext cx="96" cy="28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1400"/>
                    </a:p>
                  </p:txBody>
                </p:sp>
                <p:sp>
                  <p:nvSpPr>
                    <p:cNvPr id="16412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0"/>
                      <a:ext cx="0" cy="336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408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76" y="96"/>
                    <a:ext cx="240" cy="96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44"/>
                    <a:ext cx="96" cy="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1400"/>
                  </a:p>
                </p:txBody>
              </p:sp>
            </p:grpSp>
          </p:grpSp>
        </p:grpSp>
      </p:grp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1043608" y="188640"/>
            <a:ext cx="2880320" cy="5847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0000FF"/>
                </a:solidFill>
              </a:rPr>
              <a:t>7</a:t>
            </a:r>
            <a:r>
              <a:rPr lang="zh-CN" altLang="en-US" sz="3200" dirty="0" smtClean="0">
                <a:solidFill>
                  <a:srgbClr val="0000FF"/>
                </a:solidFill>
              </a:rPr>
              <a:t>、实</a:t>
            </a:r>
            <a:r>
              <a:rPr lang="zh-CN" altLang="en-US" sz="3200" dirty="0">
                <a:solidFill>
                  <a:srgbClr val="0000FF"/>
                </a:solidFill>
              </a:rPr>
              <a:t>验步骤</a:t>
            </a:r>
          </a:p>
        </p:txBody>
      </p:sp>
      <p:sp>
        <p:nvSpPr>
          <p:cNvPr id="44" name="矩形 43"/>
          <p:cNvSpPr/>
          <p:nvPr/>
        </p:nvSpPr>
        <p:spPr>
          <a:xfrm>
            <a:off x="4211960" y="332656"/>
            <a:ext cx="46939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70605"/>
                </a:solidFill>
                <a:latin typeface="宋体" pitchFamily="2" charset="-122"/>
              </a:rPr>
              <a:t>（</a:t>
            </a:r>
            <a:r>
              <a:rPr lang="en-US" altLang="zh-CN" sz="2800" b="1" dirty="0" smtClean="0">
                <a:solidFill>
                  <a:srgbClr val="070605"/>
                </a:solidFill>
                <a:latin typeface="宋体" pitchFamily="2" charset="-122"/>
              </a:rPr>
              <a:t>1</a:t>
            </a:r>
            <a:r>
              <a:rPr lang="zh-CN" altLang="en-US" sz="2800" b="1" dirty="0" smtClean="0">
                <a:solidFill>
                  <a:srgbClr val="070605"/>
                </a:solidFill>
                <a:latin typeface="宋体" pitchFamily="2" charset="-122"/>
              </a:rPr>
              <a:t>）、按电路图连接电路；</a:t>
            </a:r>
            <a:endParaRPr lang="zh-CN" altLang="en-US" sz="2800" b="1" dirty="0">
              <a:latin typeface="宋体" pitchFamily="2" charset="-122"/>
            </a:endParaRPr>
          </a:p>
        </p:txBody>
      </p:sp>
      <p:sp>
        <p:nvSpPr>
          <p:cNvPr id="46" name="任意多边形 45"/>
          <p:cNvSpPr/>
          <p:nvPr/>
        </p:nvSpPr>
        <p:spPr>
          <a:xfrm>
            <a:off x="3982065" y="3864077"/>
            <a:ext cx="1333594" cy="2500682"/>
          </a:xfrm>
          <a:custGeom>
            <a:avLst/>
            <a:gdLst>
              <a:gd name="connsiteX0" fmla="*/ 678425 w 1333594"/>
              <a:gd name="connsiteY0" fmla="*/ 0 h 2500682"/>
              <a:gd name="connsiteX1" fmla="*/ 707922 w 1333594"/>
              <a:gd name="connsiteY1" fmla="*/ 132736 h 2500682"/>
              <a:gd name="connsiteX2" fmla="*/ 737419 w 1333594"/>
              <a:gd name="connsiteY2" fmla="*/ 235975 h 2500682"/>
              <a:gd name="connsiteX3" fmla="*/ 796412 w 1333594"/>
              <a:gd name="connsiteY3" fmla="*/ 324465 h 2500682"/>
              <a:gd name="connsiteX4" fmla="*/ 811161 w 1333594"/>
              <a:gd name="connsiteY4" fmla="*/ 368710 h 2500682"/>
              <a:gd name="connsiteX5" fmla="*/ 870154 w 1333594"/>
              <a:gd name="connsiteY5" fmla="*/ 457200 h 2500682"/>
              <a:gd name="connsiteX6" fmla="*/ 899651 w 1333594"/>
              <a:gd name="connsiteY6" fmla="*/ 501446 h 2500682"/>
              <a:gd name="connsiteX7" fmla="*/ 929148 w 1333594"/>
              <a:gd name="connsiteY7" fmla="*/ 545691 h 2500682"/>
              <a:gd name="connsiteX8" fmla="*/ 958645 w 1333594"/>
              <a:gd name="connsiteY8" fmla="*/ 589936 h 2500682"/>
              <a:gd name="connsiteX9" fmla="*/ 973393 w 1333594"/>
              <a:gd name="connsiteY9" fmla="*/ 634181 h 2500682"/>
              <a:gd name="connsiteX10" fmla="*/ 1032387 w 1333594"/>
              <a:gd name="connsiteY10" fmla="*/ 722671 h 2500682"/>
              <a:gd name="connsiteX11" fmla="*/ 1061883 w 1333594"/>
              <a:gd name="connsiteY11" fmla="*/ 766917 h 2500682"/>
              <a:gd name="connsiteX12" fmla="*/ 1091380 w 1333594"/>
              <a:gd name="connsiteY12" fmla="*/ 811162 h 2500682"/>
              <a:gd name="connsiteX13" fmla="*/ 1135625 w 1333594"/>
              <a:gd name="connsiteY13" fmla="*/ 899652 h 2500682"/>
              <a:gd name="connsiteX14" fmla="*/ 1165122 w 1333594"/>
              <a:gd name="connsiteY14" fmla="*/ 988142 h 2500682"/>
              <a:gd name="connsiteX15" fmla="*/ 1179870 w 1333594"/>
              <a:gd name="connsiteY15" fmla="*/ 1032388 h 2500682"/>
              <a:gd name="connsiteX16" fmla="*/ 1209367 w 1333594"/>
              <a:gd name="connsiteY16" fmla="*/ 1076633 h 2500682"/>
              <a:gd name="connsiteX17" fmla="*/ 1253612 w 1333594"/>
              <a:gd name="connsiteY17" fmla="*/ 1209368 h 2500682"/>
              <a:gd name="connsiteX18" fmla="*/ 1283109 w 1333594"/>
              <a:gd name="connsiteY18" fmla="*/ 1297858 h 2500682"/>
              <a:gd name="connsiteX19" fmla="*/ 1297858 w 1333594"/>
              <a:gd name="connsiteY19" fmla="*/ 1342104 h 2500682"/>
              <a:gd name="connsiteX20" fmla="*/ 1312606 w 1333594"/>
              <a:gd name="connsiteY20" fmla="*/ 1401097 h 2500682"/>
              <a:gd name="connsiteX21" fmla="*/ 1283109 w 1333594"/>
              <a:gd name="connsiteY21" fmla="*/ 1917291 h 2500682"/>
              <a:gd name="connsiteX22" fmla="*/ 1253612 w 1333594"/>
              <a:gd name="connsiteY22" fmla="*/ 2005781 h 2500682"/>
              <a:gd name="connsiteX23" fmla="*/ 1238864 w 1333594"/>
              <a:gd name="connsiteY23" fmla="*/ 2050026 h 2500682"/>
              <a:gd name="connsiteX24" fmla="*/ 1209367 w 1333594"/>
              <a:gd name="connsiteY24" fmla="*/ 2094271 h 2500682"/>
              <a:gd name="connsiteX25" fmla="*/ 1150374 w 1333594"/>
              <a:gd name="connsiteY25" fmla="*/ 2182762 h 2500682"/>
              <a:gd name="connsiteX26" fmla="*/ 1135625 w 1333594"/>
              <a:gd name="connsiteY26" fmla="*/ 2227007 h 2500682"/>
              <a:gd name="connsiteX27" fmla="*/ 1047135 w 1333594"/>
              <a:gd name="connsiteY27" fmla="*/ 2271252 h 2500682"/>
              <a:gd name="connsiteX28" fmla="*/ 1002890 w 1333594"/>
              <a:gd name="connsiteY28" fmla="*/ 2300749 h 2500682"/>
              <a:gd name="connsiteX29" fmla="*/ 958645 w 1333594"/>
              <a:gd name="connsiteY29" fmla="*/ 2315497 h 2500682"/>
              <a:gd name="connsiteX30" fmla="*/ 870154 w 1333594"/>
              <a:gd name="connsiteY30" fmla="*/ 2374491 h 2500682"/>
              <a:gd name="connsiteX31" fmla="*/ 825909 w 1333594"/>
              <a:gd name="connsiteY31" fmla="*/ 2403988 h 2500682"/>
              <a:gd name="connsiteX32" fmla="*/ 781664 w 1333594"/>
              <a:gd name="connsiteY32" fmla="*/ 2418736 h 2500682"/>
              <a:gd name="connsiteX33" fmla="*/ 442451 w 1333594"/>
              <a:gd name="connsiteY33" fmla="*/ 2433484 h 2500682"/>
              <a:gd name="connsiteX34" fmla="*/ 265470 w 1333594"/>
              <a:gd name="connsiteY34" fmla="*/ 2403988 h 2500682"/>
              <a:gd name="connsiteX35" fmla="*/ 162232 w 1333594"/>
              <a:gd name="connsiteY35" fmla="*/ 2374491 h 2500682"/>
              <a:gd name="connsiteX36" fmla="*/ 117987 w 1333594"/>
              <a:gd name="connsiteY36" fmla="*/ 2359742 h 2500682"/>
              <a:gd name="connsiteX37" fmla="*/ 58993 w 1333594"/>
              <a:gd name="connsiteY37" fmla="*/ 2271252 h 2500682"/>
              <a:gd name="connsiteX38" fmla="*/ 29496 w 1333594"/>
              <a:gd name="connsiteY38" fmla="*/ 2227007 h 2500682"/>
              <a:gd name="connsiteX39" fmla="*/ 0 w 1333594"/>
              <a:gd name="connsiteY39" fmla="*/ 1946788 h 2500682"/>
              <a:gd name="connsiteX40" fmla="*/ 14748 w 1333594"/>
              <a:gd name="connsiteY40" fmla="*/ 1873046 h 250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33594" h="2500682">
                <a:moveTo>
                  <a:pt x="678425" y="0"/>
                </a:moveTo>
                <a:cubicBezTo>
                  <a:pt x="705043" y="159700"/>
                  <a:pt x="678876" y="31074"/>
                  <a:pt x="707922" y="132736"/>
                </a:cubicBezTo>
                <a:cubicBezTo>
                  <a:pt x="712416" y="148464"/>
                  <a:pt x="727017" y="217251"/>
                  <a:pt x="737419" y="235975"/>
                </a:cubicBezTo>
                <a:cubicBezTo>
                  <a:pt x="754635" y="266964"/>
                  <a:pt x="785201" y="290834"/>
                  <a:pt x="796412" y="324465"/>
                </a:cubicBezTo>
                <a:cubicBezTo>
                  <a:pt x="801328" y="339213"/>
                  <a:pt x="803611" y="355120"/>
                  <a:pt x="811161" y="368710"/>
                </a:cubicBezTo>
                <a:cubicBezTo>
                  <a:pt x="828377" y="399699"/>
                  <a:pt x="850490" y="427703"/>
                  <a:pt x="870154" y="457200"/>
                </a:cubicBezTo>
                <a:lnTo>
                  <a:pt x="899651" y="501446"/>
                </a:lnTo>
                <a:lnTo>
                  <a:pt x="929148" y="545691"/>
                </a:lnTo>
                <a:lnTo>
                  <a:pt x="958645" y="589936"/>
                </a:lnTo>
                <a:cubicBezTo>
                  <a:pt x="963561" y="604684"/>
                  <a:pt x="965843" y="620591"/>
                  <a:pt x="973393" y="634181"/>
                </a:cubicBezTo>
                <a:cubicBezTo>
                  <a:pt x="990609" y="665170"/>
                  <a:pt x="1012723" y="693174"/>
                  <a:pt x="1032387" y="722671"/>
                </a:cubicBezTo>
                <a:lnTo>
                  <a:pt x="1061883" y="766917"/>
                </a:lnTo>
                <a:cubicBezTo>
                  <a:pt x="1071715" y="781665"/>
                  <a:pt x="1085775" y="794346"/>
                  <a:pt x="1091380" y="811162"/>
                </a:cubicBezTo>
                <a:cubicBezTo>
                  <a:pt x="1145173" y="972535"/>
                  <a:pt x="1059380" y="728099"/>
                  <a:pt x="1135625" y="899652"/>
                </a:cubicBezTo>
                <a:cubicBezTo>
                  <a:pt x="1148253" y="928064"/>
                  <a:pt x="1155290" y="958645"/>
                  <a:pt x="1165122" y="988142"/>
                </a:cubicBezTo>
                <a:cubicBezTo>
                  <a:pt x="1170038" y="1002891"/>
                  <a:pt x="1171246" y="1019453"/>
                  <a:pt x="1179870" y="1032388"/>
                </a:cubicBezTo>
                <a:cubicBezTo>
                  <a:pt x="1189702" y="1047136"/>
                  <a:pt x="1202168" y="1060435"/>
                  <a:pt x="1209367" y="1076633"/>
                </a:cubicBezTo>
                <a:cubicBezTo>
                  <a:pt x="1209374" y="1076648"/>
                  <a:pt x="1246235" y="1187238"/>
                  <a:pt x="1253612" y="1209368"/>
                </a:cubicBezTo>
                <a:lnTo>
                  <a:pt x="1283109" y="1297858"/>
                </a:lnTo>
                <a:cubicBezTo>
                  <a:pt x="1288025" y="1312607"/>
                  <a:pt x="1294087" y="1327022"/>
                  <a:pt x="1297858" y="1342104"/>
                </a:cubicBezTo>
                <a:lnTo>
                  <a:pt x="1312606" y="1401097"/>
                </a:lnTo>
                <a:cubicBezTo>
                  <a:pt x="1306580" y="1587901"/>
                  <a:pt x="1333594" y="1749009"/>
                  <a:pt x="1283109" y="1917291"/>
                </a:cubicBezTo>
                <a:cubicBezTo>
                  <a:pt x="1274175" y="1947072"/>
                  <a:pt x="1263444" y="1976284"/>
                  <a:pt x="1253612" y="2005781"/>
                </a:cubicBezTo>
                <a:cubicBezTo>
                  <a:pt x="1248696" y="2020529"/>
                  <a:pt x="1247487" y="2037091"/>
                  <a:pt x="1238864" y="2050026"/>
                </a:cubicBezTo>
                <a:lnTo>
                  <a:pt x="1209367" y="2094271"/>
                </a:lnTo>
                <a:cubicBezTo>
                  <a:pt x="1174301" y="2199473"/>
                  <a:pt x="1224022" y="2072291"/>
                  <a:pt x="1150374" y="2182762"/>
                </a:cubicBezTo>
                <a:cubicBezTo>
                  <a:pt x="1141750" y="2195697"/>
                  <a:pt x="1145337" y="2214868"/>
                  <a:pt x="1135625" y="2227007"/>
                </a:cubicBezTo>
                <a:cubicBezTo>
                  <a:pt x="1114831" y="2252999"/>
                  <a:pt x="1076283" y="2261536"/>
                  <a:pt x="1047135" y="2271252"/>
                </a:cubicBezTo>
                <a:cubicBezTo>
                  <a:pt x="1032387" y="2281084"/>
                  <a:pt x="1018744" y="2292822"/>
                  <a:pt x="1002890" y="2300749"/>
                </a:cubicBezTo>
                <a:cubicBezTo>
                  <a:pt x="988985" y="2307701"/>
                  <a:pt x="972235" y="2307947"/>
                  <a:pt x="958645" y="2315497"/>
                </a:cubicBezTo>
                <a:cubicBezTo>
                  <a:pt x="927655" y="2332713"/>
                  <a:pt x="899651" y="2354826"/>
                  <a:pt x="870154" y="2374491"/>
                </a:cubicBezTo>
                <a:cubicBezTo>
                  <a:pt x="855406" y="2384323"/>
                  <a:pt x="842725" y="2398383"/>
                  <a:pt x="825909" y="2403988"/>
                </a:cubicBezTo>
                <a:lnTo>
                  <a:pt x="781664" y="2418736"/>
                </a:lnTo>
                <a:cubicBezTo>
                  <a:pt x="658746" y="2500682"/>
                  <a:pt x="737134" y="2461110"/>
                  <a:pt x="442451" y="2433484"/>
                </a:cubicBezTo>
                <a:cubicBezTo>
                  <a:pt x="382905" y="2427902"/>
                  <a:pt x="265470" y="2403988"/>
                  <a:pt x="265470" y="2403988"/>
                </a:cubicBezTo>
                <a:cubicBezTo>
                  <a:pt x="159385" y="2368625"/>
                  <a:pt x="291864" y="2411529"/>
                  <a:pt x="162232" y="2374491"/>
                </a:cubicBezTo>
                <a:cubicBezTo>
                  <a:pt x="147284" y="2370220"/>
                  <a:pt x="132735" y="2364658"/>
                  <a:pt x="117987" y="2359742"/>
                </a:cubicBezTo>
                <a:lnTo>
                  <a:pt x="58993" y="2271252"/>
                </a:lnTo>
                <a:lnTo>
                  <a:pt x="29496" y="2227007"/>
                </a:lnTo>
                <a:cubicBezTo>
                  <a:pt x="26572" y="2200692"/>
                  <a:pt x="0" y="1965964"/>
                  <a:pt x="0" y="1946788"/>
                </a:cubicBezTo>
                <a:cubicBezTo>
                  <a:pt x="0" y="1921721"/>
                  <a:pt x="14748" y="1873046"/>
                  <a:pt x="14748" y="1873046"/>
                </a:cubicBezTo>
              </a:path>
            </a:pathLst>
          </a:cu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6" grpId="0" animBg="1"/>
      <p:bldP spid="109577" grpId="0" animBg="1"/>
      <p:bldP spid="109578" grpId="0" animBg="1"/>
      <p:bldP spid="109579" grpId="0" animBg="1"/>
      <p:bldP spid="109580" grpId="0" animBg="1"/>
      <p:bldP spid="109581" grpId="0" animBg="1"/>
      <p:bldP spid="43" grpId="0" animBg="1"/>
      <p:bldP spid="44" grpId="0"/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0" name="Group 4"/>
          <p:cNvGraphicFramePr>
            <a:graphicFrameLocks noGrp="1"/>
          </p:cNvGraphicFramePr>
          <p:nvPr/>
        </p:nvGraphicFramePr>
        <p:xfrm>
          <a:off x="5499100" y="2573338"/>
          <a:ext cx="3348038" cy="3130187"/>
        </p:xfrm>
        <a:graphic>
          <a:graphicData uri="http://schemas.openxmlformats.org/drawingml/2006/table">
            <a:tbl>
              <a:tblPr/>
              <a:tblGrid>
                <a:gridCol w="1004888"/>
                <a:gridCol w="1227137"/>
                <a:gridCol w="1116013"/>
              </a:tblGrid>
              <a:tr h="5619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实验次序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=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＿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Ω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99218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(1)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(2)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(3)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64" name="Text Box 96"/>
          <p:cNvSpPr txBox="1">
            <a:spLocks noChangeArrowheads="1"/>
          </p:cNvSpPr>
          <p:nvPr/>
        </p:nvSpPr>
        <p:spPr bwMode="auto">
          <a:xfrm>
            <a:off x="7956550" y="2492375"/>
            <a:ext cx="576263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4365" name="Rectangle 97"/>
          <p:cNvSpPr>
            <a:spLocks noChangeArrowheads="1"/>
          </p:cNvSpPr>
          <p:nvPr/>
        </p:nvSpPr>
        <p:spPr bwMode="auto">
          <a:xfrm>
            <a:off x="7092950" y="5084763"/>
            <a:ext cx="3873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4366" name="Rectangle 98"/>
          <p:cNvSpPr>
            <a:spLocks noChangeArrowheads="1"/>
          </p:cNvSpPr>
          <p:nvPr/>
        </p:nvSpPr>
        <p:spPr bwMode="auto">
          <a:xfrm>
            <a:off x="6877050" y="4581525"/>
            <a:ext cx="6921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1.5</a:t>
            </a:r>
          </a:p>
        </p:txBody>
      </p:sp>
      <p:sp>
        <p:nvSpPr>
          <p:cNvPr id="14367" name="Rectangle 99"/>
          <p:cNvSpPr>
            <a:spLocks noChangeArrowheads="1"/>
          </p:cNvSpPr>
          <p:nvPr/>
        </p:nvSpPr>
        <p:spPr bwMode="auto">
          <a:xfrm>
            <a:off x="6948488" y="4005263"/>
            <a:ext cx="3873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4368" name="TextBox 1"/>
          <p:cNvSpPr txBox="1">
            <a:spLocks noChangeArrowheads="1"/>
          </p:cNvSpPr>
          <p:nvPr/>
        </p:nvSpPr>
        <p:spPr bwMode="auto">
          <a:xfrm>
            <a:off x="7956550" y="4076700"/>
            <a:ext cx="762000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Times New Roman" pitchFamily="18" charset="0"/>
              </a:rPr>
              <a:t>0.2</a:t>
            </a:r>
          </a:p>
        </p:txBody>
      </p:sp>
      <p:sp>
        <p:nvSpPr>
          <p:cNvPr id="14369" name="TextBox 2"/>
          <p:cNvSpPr txBox="1">
            <a:spLocks noChangeArrowheads="1"/>
          </p:cNvSpPr>
          <p:nvPr/>
        </p:nvSpPr>
        <p:spPr bwMode="auto">
          <a:xfrm>
            <a:off x="7956550" y="4652963"/>
            <a:ext cx="762000" cy="646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Times New Roman" pitchFamily="18" charset="0"/>
              </a:rPr>
              <a:t>0.3</a:t>
            </a:r>
          </a:p>
        </p:txBody>
      </p:sp>
      <p:sp>
        <p:nvSpPr>
          <p:cNvPr id="14370" name="TextBox 4"/>
          <p:cNvSpPr txBox="1">
            <a:spLocks noChangeArrowheads="1"/>
          </p:cNvSpPr>
          <p:nvPr/>
        </p:nvSpPr>
        <p:spPr bwMode="auto">
          <a:xfrm>
            <a:off x="7972425" y="5173663"/>
            <a:ext cx="762000" cy="646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Times New Roman" pitchFamily="18" charset="0"/>
              </a:rPr>
              <a:t>0.4</a:t>
            </a:r>
          </a:p>
        </p:txBody>
      </p:sp>
      <p:graphicFrame>
        <p:nvGraphicFramePr>
          <p:cNvPr id="14371" name="Object 35"/>
          <p:cNvGraphicFramePr>
            <a:graphicFrameLocks noChangeAspect="1"/>
          </p:cNvGraphicFramePr>
          <p:nvPr/>
        </p:nvGraphicFramePr>
        <p:xfrm>
          <a:off x="0" y="1817688"/>
          <a:ext cx="5508625" cy="504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r:id="rId3" imgW="5505450" imgH="5038725" progId="PBrush">
                  <p:embed/>
                </p:oleObj>
              </mc:Choice>
              <mc:Fallback>
                <p:oleObj r:id="rId3" imgW="5505450" imgH="5038725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17688"/>
                        <a:ext cx="5508625" cy="50403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55576" y="0"/>
            <a:ext cx="7920880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2</a:t>
            </a:r>
            <a:r>
              <a:rPr lang="zh-CN" altLang="en-US" sz="3200" b="1" dirty="0" smtClean="0"/>
              <a:t>）、</a:t>
            </a:r>
            <a:r>
              <a:rPr lang="zh-CN" altLang="en-US" sz="3200" b="1" dirty="0"/>
              <a:t>闭合开关，移动滑动变阻器的滑片，使电 </a:t>
            </a:r>
            <a:r>
              <a:rPr lang="zh-CN" altLang="en-US" sz="3200" b="1" dirty="0" smtClean="0"/>
              <a:t>压</a:t>
            </a:r>
            <a:r>
              <a:rPr lang="zh-CN" altLang="en-US" sz="3200" b="1" dirty="0"/>
              <a:t>表的示数成整数倍增</a:t>
            </a:r>
            <a:r>
              <a:rPr lang="zh-CN" altLang="en-US" sz="3200" b="1" dirty="0" smtClean="0"/>
              <a:t>加，</a:t>
            </a:r>
            <a:r>
              <a:rPr lang="zh-CN" altLang="en-US" sz="3200" b="1" dirty="0"/>
              <a:t>依次记下电流表的示数，把数据记录在表格中。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4" grpId="0" autoUpdateAnimBg="0"/>
      <p:bldP spid="14365" grpId="0" autoUpdateAnimBg="0"/>
      <p:bldP spid="14366" grpId="0" autoUpdateAnimBg="0"/>
      <p:bldP spid="14367" grpId="0" autoUpdateAnimBg="0"/>
      <p:bldP spid="14368" grpId="0" autoUpdateAnimBg="0"/>
      <p:bldP spid="14369" grpId="0" autoUpdateAnimBg="0"/>
      <p:bldP spid="14370" grpId="0" autoUpdateAnimBg="0"/>
      <p:bldP spid="1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475" name="Group 3"/>
          <p:cNvGraphicFramePr>
            <a:graphicFrameLocks noGrp="1"/>
          </p:cNvGraphicFramePr>
          <p:nvPr/>
        </p:nvGraphicFramePr>
        <p:xfrm>
          <a:off x="5500694" y="285728"/>
          <a:ext cx="3348038" cy="4173539"/>
        </p:xfrm>
        <a:graphic>
          <a:graphicData uri="http://schemas.openxmlformats.org/drawingml/2006/table">
            <a:tbl>
              <a:tblPr/>
              <a:tblGrid>
                <a:gridCol w="1004888"/>
                <a:gridCol w="1227137"/>
                <a:gridCol w="1116013"/>
              </a:tblGrid>
              <a:tr h="774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实验次序</a:t>
                      </a:r>
                      <a:endParaRPr kumimoji="0" 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=</a:t>
                      </a: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＿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Ω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131921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(1)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(2)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(3)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方正粗倩简体" pitchFamily="1" charset="-122"/>
                        <a:ea typeface="微软雅黑" pitchFamily="34" charset="-122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5499" name="Text Box 29"/>
          <p:cNvSpPr txBox="1">
            <a:spLocks noChangeArrowheads="1"/>
          </p:cNvSpPr>
          <p:nvPr/>
        </p:nvSpPr>
        <p:spPr bwMode="auto">
          <a:xfrm>
            <a:off x="214282" y="6143644"/>
            <a:ext cx="7572396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保持电阻不变时，电流跟电压成＿＿＿关系。</a:t>
            </a:r>
          </a:p>
        </p:txBody>
      </p:sp>
      <p:sp>
        <p:nvSpPr>
          <p:cNvPr id="105500" name="Text Box 30"/>
          <p:cNvSpPr txBox="1">
            <a:spLocks noChangeArrowheads="1"/>
          </p:cNvSpPr>
          <p:nvPr/>
        </p:nvSpPr>
        <p:spPr bwMode="auto">
          <a:xfrm>
            <a:off x="214282" y="5500702"/>
            <a:ext cx="2232025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结论：</a:t>
            </a:r>
            <a:endParaRPr lang="zh-CN" alt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5501" name="Text Box 31"/>
          <p:cNvSpPr txBox="1">
            <a:spLocks noChangeArrowheads="1"/>
          </p:cNvSpPr>
          <p:nvPr/>
        </p:nvSpPr>
        <p:spPr bwMode="auto">
          <a:xfrm>
            <a:off x="7812088" y="325438"/>
            <a:ext cx="719137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FF3300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105502" name="Rectangle 35"/>
          <p:cNvSpPr>
            <a:spLocks noChangeArrowheads="1"/>
          </p:cNvSpPr>
          <p:nvPr/>
        </p:nvSpPr>
        <p:spPr bwMode="auto">
          <a:xfrm>
            <a:off x="6948488" y="3789363"/>
            <a:ext cx="3857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chemeClr val="folHlink"/>
                </a:solidFill>
                <a:latin typeface="Times New Roman" pitchFamily="18" charset="0"/>
              </a:rPr>
              <a:t>2</a:t>
            </a:r>
            <a:endParaRPr lang="en-US" altLang="zh-CN" sz="3200" dirty="0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105503" name="Rectangle 36"/>
          <p:cNvSpPr>
            <a:spLocks noChangeArrowheads="1"/>
          </p:cNvSpPr>
          <p:nvPr/>
        </p:nvSpPr>
        <p:spPr bwMode="auto">
          <a:xfrm>
            <a:off x="6804025" y="3136900"/>
            <a:ext cx="6921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chemeClr val="folHlink"/>
                </a:solidFill>
                <a:latin typeface="Times New Roman" pitchFamily="18" charset="0"/>
              </a:rPr>
              <a:t>1.5</a:t>
            </a:r>
            <a:endParaRPr lang="en-US" altLang="zh-CN" sz="3200" dirty="0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105504" name="Rectangle 37"/>
          <p:cNvSpPr>
            <a:spLocks noChangeArrowheads="1"/>
          </p:cNvSpPr>
          <p:nvPr/>
        </p:nvSpPr>
        <p:spPr bwMode="auto">
          <a:xfrm>
            <a:off x="6875463" y="2349500"/>
            <a:ext cx="38576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5505" name="Text Box 38"/>
          <p:cNvSpPr txBox="1">
            <a:spLocks noChangeArrowheads="1"/>
          </p:cNvSpPr>
          <p:nvPr/>
        </p:nvSpPr>
        <p:spPr bwMode="auto">
          <a:xfrm>
            <a:off x="5357818" y="6000768"/>
            <a:ext cx="1295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Times New Roman" pitchFamily="18" charset="0"/>
              </a:rPr>
              <a:t>正比</a:t>
            </a:r>
          </a:p>
        </p:txBody>
      </p:sp>
      <p:sp>
        <p:nvSpPr>
          <p:cNvPr id="12324" name="Text Box 55"/>
          <p:cNvSpPr txBox="1">
            <a:spLocks noChangeArrowheads="1"/>
          </p:cNvSpPr>
          <p:nvPr/>
        </p:nvSpPr>
        <p:spPr bwMode="auto">
          <a:xfrm>
            <a:off x="9420225" y="0"/>
            <a:ext cx="395288" cy="293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wrap="none">
            <a:spAutoFit/>
          </a:bodyPr>
          <a:lstStyle/>
          <a:p>
            <a:r>
              <a:rPr lang="zh-CN" altLang="en-US" sz="1400"/>
              <a:t>表格中的数据由实验时实际的填写。</a:t>
            </a:r>
          </a:p>
        </p:txBody>
      </p:sp>
      <p:sp>
        <p:nvSpPr>
          <p:cNvPr id="105507" name="Text Box 58"/>
          <p:cNvSpPr txBox="1">
            <a:spLocks noChangeArrowheads="1"/>
          </p:cNvSpPr>
          <p:nvPr/>
        </p:nvSpPr>
        <p:spPr bwMode="auto">
          <a:xfrm>
            <a:off x="7885113" y="2424113"/>
            <a:ext cx="936625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1010"/>
                </a:solidFill>
              </a:rPr>
              <a:t>0.1</a:t>
            </a:r>
          </a:p>
        </p:txBody>
      </p:sp>
      <p:sp>
        <p:nvSpPr>
          <p:cNvPr id="105508" name="Text Box 59"/>
          <p:cNvSpPr txBox="1">
            <a:spLocks noChangeArrowheads="1"/>
          </p:cNvSpPr>
          <p:nvPr/>
        </p:nvSpPr>
        <p:spPr bwMode="auto">
          <a:xfrm>
            <a:off x="7740650" y="2997200"/>
            <a:ext cx="1081088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001010"/>
                </a:solidFill>
              </a:rPr>
              <a:t>0.15</a:t>
            </a:r>
            <a:endParaRPr lang="en-US" altLang="zh-CN" sz="3200" dirty="0">
              <a:solidFill>
                <a:srgbClr val="001010"/>
              </a:solidFill>
            </a:endParaRPr>
          </a:p>
        </p:txBody>
      </p:sp>
      <p:sp>
        <p:nvSpPr>
          <p:cNvPr id="105509" name="Text Box 60"/>
          <p:cNvSpPr txBox="1">
            <a:spLocks noChangeArrowheads="1"/>
          </p:cNvSpPr>
          <p:nvPr/>
        </p:nvSpPr>
        <p:spPr bwMode="auto">
          <a:xfrm>
            <a:off x="7885113" y="3786188"/>
            <a:ext cx="10080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001010"/>
                </a:solidFill>
              </a:rPr>
              <a:t>0.2</a:t>
            </a:r>
            <a:endParaRPr lang="en-US" altLang="zh-CN" sz="3200" dirty="0">
              <a:solidFill>
                <a:srgbClr val="001010"/>
              </a:solidFill>
            </a:endParaRPr>
          </a:p>
        </p:txBody>
      </p:sp>
      <p:pic>
        <p:nvPicPr>
          <p:cNvPr id="12328" name="Picture 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142984"/>
            <a:ext cx="4571718" cy="41830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9" grpId="0" autoUpdateAnimBg="0"/>
      <p:bldP spid="105500" grpId="0" autoUpdateAnimBg="0"/>
      <p:bldP spid="105501" grpId="0" autoUpdateAnimBg="0"/>
      <p:bldP spid="105502" grpId="0" autoUpdateAnimBg="0"/>
      <p:bldP spid="105503" grpId="0" autoUpdateAnimBg="0"/>
      <p:bldP spid="105504" grpId="0" autoUpdateAnimBg="0"/>
      <p:bldP spid="105505" grpId="0" autoUpdateAnimBg="0"/>
      <p:bldP spid="105507" grpId="0" autoUpdateAnimBg="0"/>
      <p:bldP spid="105508" grpId="0" autoUpdateAnimBg="0"/>
      <p:bldP spid="10550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>
            <p:ph sz="half" idx="4294967295"/>
          </p:nvPr>
        </p:nvGraphicFramePr>
        <p:xfrm>
          <a:off x="539750" y="1049338"/>
          <a:ext cx="8064500" cy="2603500"/>
        </p:xfrm>
        <a:graphic>
          <a:graphicData uri="http://schemas.openxmlformats.org/drawingml/2006/table">
            <a:tbl>
              <a:tblPr/>
              <a:tblGrid>
                <a:gridCol w="2420938"/>
                <a:gridCol w="2955925"/>
                <a:gridCol w="2687637"/>
              </a:tblGrid>
              <a:tr h="520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实验次序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=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＿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Ω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207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电压（伏）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电流（安）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(1)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0.2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(2)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1.5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0.3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(3)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0.4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6" marB="4680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410" name="Group 26"/>
          <p:cNvGraphicFramePr>
            <a:graphicFrameLocks noGrp="1"/>
          </p:cNvGraphicFramePr>
          <p:nvPr>
            <p:ph sz="half" idx="4294967295"/>
          </p:nvPr>
        </p:nvGraphicFramePr>
        <p:xfrm>
          <a:off x="539750" y="3902075"/>
          <a:ext cx="8064500" cy="2627313"/>
        </p:xfrm>
        <a:graphic>
          <a:graphicData uri="http://schemas.openxmlformats.org/drawingml/2006/table">
            <a:tbl>
              <a:tblPr/>
              <a:tblGrid>
                <a:gridCol w="2420938"/>
                <a:gridCol w="2954337"/>
                <a:gridCol w="2689225"/>
              </a:tblGrid>
              <a:tr h="520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实验次序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R2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=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＿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Ω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3975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电压（伏）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电流（安）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(1)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0.1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(2)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1.5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0.15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(3)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0.2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2" marB="4679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6011863" y="1038225"/>
            <a:ext cx="382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5940425" y="3917950"/>
            <a:ext cx="5810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0" y="0"/>
            <a:ext cx="9074150" cy="946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/>
              <a:t>分析论证：将数据采用图像法直观地表示出两个量的变化</a:t>
            </a:r>
          </a:p>
          <a:p>
            <a:r>
              <a:rPr lang="zh-CN" altLang="en-US" sz="2800"/>
              <a:t>                 关系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836613"/>
            <a:ext cx="772636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331913" y="5229225"/>
            <a:ext cx="395287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6000"/>
              <a:t>.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2484438" y="3357563"/>
            <a:ext cx="3746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2987675" y="2420938"/>
            <a:ext cx="3746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3563938" y="1412875"/>
            <a:ext cx="3746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15" name="Line 8"/>
          <p:cNvSpPr>
            <a:spLocks noChangeShapeType="1"/>
          </p:cNvSpPr>
          <p:nvPr/>
        </p:nvSpPr>
        <p:spPr bwMode="auto">
          <a:xfrm flipV="1">
            <a:off x="1549400" y="1484313"/>
            <a:ext cx="2592388" cy="4392612"/>
          </a:xfrm>
          <a:prstGeom prst="line">
            <a:avLst/>
          </a:prstGeom>
          <a:noFill/>
          <a:ln w="38100" cmpd="sng">
            <a:solidFill>
              <a:srgbClr val="CC33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4048125" y="1503363"/>
            <a:ext cx="122872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R1=5Ω</a:t>
            </a: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2484438" y="4292600"/>
            <a:ext cx="360362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2987675" y="3860800"/>
            <a:ext cx="3746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3563938" y="3357563"/>
            <a:ext cx="3746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5400"/>
              <a:t>.</a:t>
            </a:r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V="1">
            <a:off x="1549400" y="2997200"/>
            <a:ext cx="3455988" cy="2952750"/>
          </a:xfrm>
          <a:prstGeom prst="line">
            <a:avLst/>
          </a:pr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5003800" y="2565400"/>
            <a:ext cx="160337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2400"/>
              <a:t>R2=10Ω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12" grpId="0" autoUpdateAnimBg="0"/>
      <p:bldP spid="17413" grpId="0" autoUpdateAnimBg="0"/>
      <p:bldP spid="17414" grpId="0" autoUpdateAnimBg="0"/>
      <p:bldP spid="17415" grpId="0" animBg="1"/>
      <p:bldP spid="17416" grpId="0" autoUpdateAnimBg="0"/>
      <p:bldP spid="17417" grpId="0" autoUpdateAnimBg="0"/>
      <p:bldP spid="17418" grpId="0" autoUpdateAnimBg="0"/>
      <p:bldP spid="17419" grpId="0" autoUpdateAnimBg="0"/>
      <p:bldP spid="17420" grpId="0" animBg="1"/>
      <p:bldP spid="1742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15900" y="836613"/>
            <a:ext cx="8820150" cy="1066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latin typeface="Times New Roman" pitchFamily="18" charset="0"/>
              </a:rPr>
              <a:t>在电阻一定的情况下，通过导体的电流与导体两端的电压成</a:t>
            </a:r>
            <a:r>
              <a:rPr lang="zh-CN" altLang="en-US" sz="3200" u="sng" dirty="0">
                <a:solidFill>
                  <a:srgbClr val="FF3300"/>
                </a:solidFill>
              </a:rPr>
              <a:t>正比</a:t>
            </a:r>
            <a:r>
              <a:rPr lang="zh-CN" altLang="en-US" sz="3200" dirty="0">
                <a:latin typeface="Times New Roman" pitchFamily="18" charset="0"/>
              </a:rPr>
              <a:t>。即电压与电流的比值是个定值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99592" y="0"/>
            <a:ext cx="22320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8</a:t>
            </a:r>
            <a:r>
              <a:rPr lang="zh-CN" altLang="en-US" sz="3200" dirty="0" smtClean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、</a:t>
            </a:r>
            <a:r>
              <a:rPr lang="zh-CN" altLang="en-US" sz="3200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结论：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52413" y="2133600"/>
            <a:ext cx="485261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</a:rPr>
              <a:t>对这一关系的理解，应注意：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7950" y="2781300"/>
            <a:ext cx="8864600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2400" dirty="0"/>
              <a:t>（</a:t>
            </a:r>
            <a:r>
              <a:rPr lang="zh-CN" altLang="en-US" sz="2800" b="1" dirty="0"/>
              <a:t>1）这里的导体中的电流和导体两端的电压是针对同一导体而言的，不能说一个导体中的电流跟另一个导体两端的电压成正比。</a:t>
            </a:r>
          </a:p>
          <a:p>
            <a:r>
              <a:rPr lang="zh-CN" altLang="en-US" sz="2800" b="1" dirty="0"/>
              <a:t>（2）</a:t>
            </a:r>
            <a:r>
              <a:rPr lang="zh-CN" altLang="en-US" sz="2800" b="1" dirty="0">
                <a:solidFill>
                  <a:srgbClr val="FF3300"/>
                </a:solidFill>
              </a:rPr>
              <a:t>不能反过来说，电阻一定时，电压跟电流成正比</a:t>
            </a:r>
            <a:r>
              <a:rPr lang="zh-CN" altLang="en-US" sz="2800" b="1" dirty="0"/>
              <a:t>。这里存在一个因果关系，电压是因，电流是果，因为导体两端有了电压，导体中才有电流，不是因为导体中先有了电流才加了电压，</a:t>
            </a:r>
            <a:r>
              <a:rPr lang="zh-CN" altLang="en-US" sz="2800" b="1" dirty="0">
                <a:solidFill>
                  <a:srgbClr val="FF0000"/>
                </a:solidFill>
              </a:rPr>
              <a:t>因果关系不能颠倒</a:t>
            </a:r>
            <a:r>
              <a:rPr lang="zh-CN" altLang="en-US" sz="2800" b="1" dirty="0"/>
              <a:t>。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autoUpdateAnimBg="0"/>
      <p:bldP spid="18436" grpId="0" autoUpdateAnimBg="0"/>
      <p:bldP spid="1843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835150" y="1916113"/>
            <a:ext cx="25209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zh-CN" altLang="en-US" b="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899592" y="2924944"/>
            <a:ext cx="7487171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zh-CN" sz="3200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电</a:t>
            </a: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流表和电压表要选择合适的量程和正确的接线柱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。（根据电源电压选电压表的量程）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" name="Text Box 1045"/>
          <p:cNvSpPr txBox="1">
            <a:spLocks noChangeArrowheads="1"/>
          </p:cNvSpPr>
          <p:nvPr/>
        </p:nvSpPr>
        <p:spPr bwMode="auto">
          <a:xfrm>
            <a:off x="1043608" y="260648"/>
            <a:ext cx="22098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i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注意事项</a:t>
            </a:r>
          </a:p>
        </p:txBody>
      </p:sp>
      <p:sp>
        <p:nvSpPr>
          <p:cNvPr id="9" name="Text Box 1044"/>
          <p:cNvSpPr txBox="1">
            <a:spLocks noChangeArrowheads="1"/>
          </p:cNvSpPr>
          <p:nvPr/>
        </p:nvSpPr>
        <p:spPr bwMode="auto">
          <a:xfrm>
            <a:off x="755576" y="1052736"/>
            <a:ext cx="7200800" cy="16435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zh-CN" sz="3600" dirty="0">
                <a:latin typeface="隶书" pitchFamily="49" charset="-122"/>
                <a:ea typeface="隶书" pitchFamily="49" charset="-122"/>
              </a:rPr>
              <a:t>1.</a:t>
            </a:r>
            <a:r>
              <a:rPr lang="zh-CN" altLang="en-US" sz="3600" b="1" dirty="0">
                <a:latin typeface="隶书" pitchFamily="49" charset="-122"/>
                <a:ea typeface="隶书" pitchFamily="49" charset="-122"/>
              </a:rPr>
              <a:t>连接电路时开关</a:t>
            </a:r>
            <a:r>
              <a:rPr lang="zh-CN" altLang="en-US" sz="3600" b="1" dirty="0" smtClean="0">
                <a:latin typeface="隶书" pitchFamily="49" charset="-122"/>
                <a:ea typeface="隶书" pitchFamily="49" charset="-122"/>
              </a:rPr>
              <a:t>应</a:t>
            </a:r>
            <a:r>
              <a:rPr lang="zh-CN" altLang="en-US" sz="3600" dirty="0" smtClean="0">
                <a:latin typeface="隶书" pitchFamily="49" charset="-122"/>
                <a:ea typeface="隶书" pitchFamily="49" charset="-122"/>
              </a:rPr>
              <a:t>＿＿；      </a:t>
            </a:r>
            <a:endParaRPr lang="zh-CN" altLang="en-US" sz="3600" dirty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70000"/>
              </a:lnSpc>
            </a:pPr>
            <a:endParaRPr lang="en-US" altLang="zh-CN" sz="36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70000"/>
              </a:lnSpc>
            </a:pPr>
            <a:r>
              <a:rPr lang="en-US" altLang="zh-CN" sz="3600" b="1" dirty="0" smtClean="0">
                <a:latin typeface="隶书" pitchFamily="49" charset="-122"/>
                <a:ea typeface="隶书" pitchFamily="49" charset="-122"/>
              </a:rPr>
              <a:t>2</a:t>
            </a:r>
            <a:r>
              <a:rPr lang="en-US" altLang="zh-CN" sz="3600" b="1" dirty="0">
                <a:latin typeface="隶书" pitchFamily="49" charset="-122"/>
                <a:ea typeface="隶书" pitchFamily="49" charset="-122"/>
              </a:rPr>
              <a:t>.</a:t>
            </a:r>
            <a:r>
              <a:rPr lang="zh-CN" altLang="en-US" sz="3600" b="1" dirty="0">
                <a:latin typeface="隶书" pitchFamily="49" charset="-122"/>
                <a:ea typeface="隶书" pitchFamily="49" charset="-122"/>
              </a:rPr>
              <a:t>闭合开关前，滑</a:t>
            </a:r>
            <a:r>
              <a:rPr lang="zh-CN" altLang="en-US" sz="3600" b="1" dirty="0" smtClean="0">
                <a:latin typeface="隶书" pitchFamily="49" charset="-122"/>
                <a:ea typeface="隶书" pitchFamily="49" charset="-122"/>
              </a:rPr>
              <a:t>动变</a:t>
            </a:r>
            <a:r>
              <a:rPr lang="zh-CN" altLang="en-US" sz="3600" b="1" dirty="0">
                <a:latin typeface="隶书" pitchFamily="49" charset="-122"/>
                <a:ea typeface="隶书" pitchFamily="49" charset="-122"/>
              </a:rPr>
              <a:t>阻器的滑片应</a:t>
            </a:r>
            <a:r>
              <a:rPr lang="zh-CN" altLang="en-US" sz="3600" b="1" dirty="0" smtClean="0">
                <a:latin typeface="隶书" pitchFamily="49" charset="-122"/>
                <a:ea typeface="隶书" pitchFamily="49" charset="-122"/>
              </a:rPr>
              <a:t>移到</a:t>
            </a:r>
            <a:r>
              <a:rPr lang="en-US" altLang="zh-CN" sz="3600" b="1" dirty="0">
                <a:latin typeface="隶书" pitchFamily="49" charset="-122"/>
                <a:ea typeface="隶书" pitchFamily="49" charset="-122"/>
              </a:rPr>
              <a:t>_________</a:t>
            </a:r>
            <a:r>
              <a:rPr lang="zh-CN" altLang="en-US" sz="3600" b="1" dirty="0">
                <a:latin typeface="隶书" pitchFamily="49" charset="-122"/>
                <a:ea typeface="隶书" pitchFamily="49" charset="-122"/>
              </a:rPr>
              <a:t>位置</a:t>
            </a:r>
            <a:r>
              <a:rPr lang="zh-CN" altLang="en-US" sz="36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。</a:t>
            </a:r>
          </a:p>
        </p:txBody>
      </p:sp>
      <p:sp>
        <p:nvSpPr>
          <p:cNvPr id="10" name="Text Box 1046"/>
          <p:cNvSpPr txBox="1">
            <a:spLocks noChangeArrowheads="1"/>
          </p:cNvSpPr>
          <p:nvPr/>
        </p:nvSpPr>
        <p:spPr bwMode="auto">
          <a:xfrm>
            <a:off x="5004048" y="836712"/>
            <a:ext cx="15113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断开</a:t>
            </a:r>
            <a:r>
              <a:rPr lang="zh-CN" altLang="en-US" sz="36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 </a:t>
            </a:r>
          </a:p>
        </p:txBody>
      </p:sp>
      <p:sp>
        <p:nvSpPr>
          <p:cNvPr id="11" name="Text Box 1047"/>
          <p:cNvSpPr txBox="1">
            <a:spLocks noChangeArrowheads="1"/>
          </p:cNvSpPr>
          <p:nvPr/>
        </p:nvSpPr>
        <p:spPr bwMode="auto">
          <a:xfrm>
            <a:off x="2195736" y="2060848"/>
            <a:ext cx="22860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sz="36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电阻最大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8" grpId="0" autoUpdateAnimBg="0"/>
      <p:bldP spid="9" grpId="0" autoUpdateAnimBg="0"/>
      <p:bldP spid="10" grpId="0" autoUpdateAnimBg="0"/>
      <p:bldP spid="1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3356992"/>
            <a:ext cx="8501122" cy="2882913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b="1" dirty="0" smtClean="0"/>
              <a:t>闭合开关前</a:t>
            </a:r>
            <a:r>
              <a:rPr lang="zh-CN" altLang="en-US" b="1" dirty="0" smtClean="0">
                <a:latin typeface="宋体" pitchFamily="2" charset="-122"/>
              </a:rPr>
              <a:t>，应检查电路无误后方可进行实验</a:t>
            </a:r>
            <a:r>
              <a:rPr lang="en-US" altLang="zh-CN" b="1" dirty="0" smtClean="0">
                <a:latin typeface="宋体" pitchFamily="2" charset="-122"/>
              </a:rPr>
              <a:t>.</a:t>
            </a:r>
            <a:r>
              <a:rPr lang="en-US" altLang="zh-CN" b="1" dirty="0" smtClean="0"/>
              <a:t> </a:t>
            </a:r>
          </a:p>
        </p:txBody>
      </p:sp>
      <p:sp>
        <p:nvSpPr>
          <p:cNvPr id="106507" name="Text Box 13"/>
          <p:cNvSpPr txBox="1">
            <a:spLocks noChangeArrowheads="1"/>
          </p:cNvSpPr>
          <p:nvPr/>
        </p:nvSpPr>
        <p:spPr bwMode="auto">
          <a:xfrm>
            <a:off x="1000100" y="285728"/>
            <a:ext cx="620875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 smtClean="0">
                <a:latin typeface="华文新魏" pitchFamily="2" charset="-122"/>
                <a:ea typeface="华文新魏" pitchFamily="2" charset="-122"/>
              </a:rPr>
              <a:t>9</a:t>
            </a:r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、滑</a:t>
            </a:r>
            <a:r>
              <a:rPr lang="zh-CN" altLang="en-US" sz="3600" b="1" dirty="0">
                <a:latin typeface="华文新魏" pitchFamily="2" charset="-122"/>
                <a:ea typeface="华文新魏" pitchFamily="2" charset="-122"/>
              </a:rPr>
              <a:t>动变阻器</a:t>
            </a:r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的主要作</a:t>
            </a:r>
            <a:r>
              <a:rPr lang="zh-CN" altLang="en-US" sz="3600" b="1" dirty="0">
                <a:latin typeface="华文新魏" pitchFamily="2" charset="-122"/>
                <a:ea typeface="华文新魏" pitchFamily="2" charset="-122"/>
              </a:rPr>
              <a:t>用吗</a:t>
            </a:r>
            <a:r>
              <a:rPr lang="en-US" altLang="zh-CN" sz="3600" b="1" dirty="0">
                <a:latin typeface="华文新魏" pitchFamily="2" charset="-122"/>
                <a:ea typeface="华文新魏" pitchFamily="2" charset="-122"/>
              </a:rPr>
              <a:t>?</a:t>
            </a:r>
          </a:p>
        </p:txBody>
      </p:sp>
      <p:sp>
        <p:nvSpPr>
          <p:cNvPr id="106508" name="Text Box 14"/>
          <p:cNvSpPr txBox="1">
            <a:spLocks noChangeArrowheads="1"/>
          </p:cNvSpPr>
          <p:nvPr/>
        </p:nvSpPr>
        <p:spPr bwMode="auto">
          <a:xfrm>
            <a:off x="1115616" y="1052736"/>
            <a:ext cx="7867859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改</a:t>
            </a:r>
            <a:r>
              <a:rPr lang="zh-CN" altLang="en-US" sz="3200" dirty="0" smtClean="0">
                <a:solidFill>
                  <a:srgbClr val="FF0000"/>
                </a:solidFill>
              </a:rPr>
              <a:t>变定值电阻</a:t>
            </a:r>
            <a:r>
              <a:rPr lang="en-US" altLang="zh-CN" sz="3200" dirty="0" smtClean="0">
                <a:solidFill>
                  <a:srgbClr val="FF0000"/>
                </a:solidFill>
              </a:rPr>
              <a:t>R</a:t>
            </a:r>
            <a:r>
              <a:rPr lang="zh-CN" altLang="en-US" sz="3200" dirty="0">
                <a:solidFill>
                  <a:srgbClr val="FF0000"/>
                </a:solidFill>
              </a:rPr>
              <a:t>两端的电</a:t>
            </a:r>
            <a:r>
              <a:rPr lang="zh-CN" altLang="en-US" sz="3200" dirty="0" smtClean="0">
                <a:solidFill>
                  <a:srgbClr val="FF0000"/>
                </a:solidFill>
              </a:rPr>
              <a:t>压和电路中的电流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1560" y="2636912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实验注意事项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  <p:bldP spid="106507" grpId="0" autoUpdateAnimBg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8"/>
          <p:cNvSpPr txBox="1">
            <a:spLocks noChangeArrowheads="1"/>
          </p:cNvSpPr>
          <p:nvPr/>
        </p:nvSpPr>
        <p:spPr bwMode="auto">
          <a:xfrm>
            <a:off x="357158" y="3071810"/>
            <a:ext cx="8424862" cy="1189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dirty="0" smtClean="0">
                <a:solidFill>
                  <a:srgbClr val="0000FF"/>
                </a:solidFill>
              </a:rPr>
              <a:t>2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.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更换</a:t>
            </a:r>
            <a:r>
              <a:rPr lang="zh-CN" altLang="en-US" sz="3600" b="1" dirty="0">
                <a:solidFill>
                  <a:srgbClr val="0000FF"/>
                </a:solidFill>
              </a:rPr>
              <a:t>定值电阻后，如何保持电阻两端   的电压不变？</a:t>
            </a:r>
          </a:p>
        </p:txBody>
      </p:sp>
      <p:sp>
        <p:nvSpPr>
          <p:cNvPr id="116739" name="Text Box 9"/>
          <p:cNvSpPr txBox="1">
            <a:spLocks noChangeArrowheads="1"/>
          </p:cNvSpPr>
          <p:nvPr/>
        </p:nvSpPr>
        <p:spPr bwMode="auto">
          <a:xfrm>
            <a:off x="755650" y="2278063"/>
            <a:ext cx="7993063" cy="639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</a:rPr>
              <a:t>更换阻值不同的电阻</a:t>
            </a:r>
            <a:r>
              <a:rPr lang="en-US" altLang="zh-CN" sz="3600">
                <a:solidFill>
                  <a:srgbClr val="FF0000"/>
                </a:solidFill>
                <a:ea typeface="华文新魏" pitchFamily="2" charset="-122"/>
              </a:rPr>
              <a:t>R</a:t>
            </a:r>
          </a:p>
        </p:txBody>
      </p:sp>
      <p:sp>
        <p:nvSpPr>
          <p:cNvPr id="21508" name="Text Box 12"/>
          <p:cNvSpPr txBox="1">
            <a:spLocks noChangeArrowheads="1"/>
          </p:cNvSpPr>
          <p:nvPr/>
        </p:nvSpPr>
        <p:spPr bwMode="auto">
          <a:xfrm>
            <a:off x="500002" y="764704"/>
            <a:ext cx="8643998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</a:rPr>
              <a:t>应保</a:t>
            </a:r>
            <a:r>
              <a:rPr lang="zh-CN" altLang="en-US" sz="3200" dirty="0">
                <a:solidFill>
                  <a:srgbClr val="000000"/>
                </a:solidFill>
              </a:rPr>
              <a:t>持</a:t>
            </a:r>
            <a:r>
              <a:rPr lang="zh-CN" altLang="en-US" sz="3200" dirty="0">
                <a:solidFill>
                  <a:srgbClr val="FF0000"/>
                </a:solidFill>
              </a:rPr>
              <a:t>电压不变</a:t>
            </a:r>
            <a:r>
              <a:rPr lang="zh-CN" altLang="en-US" sz="3200" dirty="0">
                <a:solidFill>
                  <a:srgbClr val="000000"/>
                </a:solidFill>
              </a:rPr>
              <a:t>，研究电流和电阻的关系</a:t>
            </a:r>
          </a:p>
        </p:txBody>
      </p:sp>
      <p:sp>
        <p:nvSpPr>
          <p:cNvPr id="116741" name="Text Box 13"/>
          <p:cNvSpPr txBox="1">
            <a:spLocks noChangeArrowheads="1"/>
          </p:cNvSpPr>
          <p:nvPr/>
        </p:nvSpPr>
        <p:spPr bwMode="auto">
          <a:xfrm>
            <a:off x="285720" y="1500174"/>
            <a:ext cx="7272338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 smtClean="0">
                <a:solidFill>
                  <a:srgbClr val="0000FF"/>
                </a:solidFill>
              </a:rPr>
              <a:t>1</a:t>
            </a:r>
            <a:r>
              <a:rPr lang="en-US" altLang="zh-CN" sz="3600" dirty="0">
                <a:solidFill>
                  <a:srgbClr val="0000FF"/>
                </a:solidFill>
                <a:latin typeface="Verdana" pitchFamily="34" charset="0"/>
              </a:rPr>
              <a:t>.</a:t>
            </a:r>
            <a:r>
              <a:rPr lang="zh-CN" altLang="en-US" sz="3600" b="1" dirty="0" smtClean="0">
                <a:solidFill>
                  <a:srgbClr val="0000FF"/>
                </a:solidFill>
                <a:latin typeface="Verdana" pitchFamily="34" charset="0"/>
              </a:rPr>
              <a:t>怎样</a:t>
            </a:r>
            <a:r>
              <a:rPr lang="zh-CN" altLang="en-US" sz="3600" b="1" dirty="0">
                <a:solidFill>
                  <a:srgbClr val="0000FF"/>
                </a:solidFill>
                <a:latin typeface="Verdana" pitchFamily="34" charset="0"/>
              </a:rPr>
              <a:t>改变电阻的大小？</a:t>
            </a:r>
            <a:endParaRPr lang="zh-CN" altLang="en-US" sz="3600" b="1" dirty="0">
              <a:solidFill>
                <a:srgbClr val="0000FF"/>
              </a:solidFill>
            </a:endParaRPr>
          </a:p>
        </p:txBody>
      </p:sp>
      <p:sp>
        <p:nvSpPr>
          <p:cNvPr id="116742" name="Text Box 15"/>
          <p:cNvSpPr txBox="1">
            <a:spLocks noChangeArrowheads="1"/>
          </p:cNvSpPr>
          <p:nvPr/>
        </p:nvSpPr>
        <p:spPr bwMode="auto">
          <a:xfrm>
            <a:off x="755576" y="0"/>
            <a:ext cx="8064896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3600" dirty="0" smtClean="0">
                <a:solidFill>
                  <a:srgbClr val="000000"/>
                </a:solidFill>
                <a:latin typeface="Arial" pitchFamily="34" charset="0"/>
              </a:rPr>
              <a:t>（二）、实验：探究</a:t>
            </a:r>
            <a:r>
              <a:rPr lang="zh-CN" altLang="en-US" sz="3600" dirty="0">
                <a:solidFill>
                  <a:srgbClr val="000000"/>
                </a:solidFill>
                <a:latin typeface="Arial" pitchFamily="34" charset="0"/>
              </a:rPr>
              <a:t>电流和电阻的关系</a:t>
            </a:r>
          </a:p>
        </p:txBody>
      </p:sp>
      <p:sp>
        <p:nvSpPr>
          <p:cNvPr id="116743" name="Rectangle 18"/>
          <p:cNvSpPr>
            <a:spLocks noChangeArrowheads="1"/>
          </p:cNvSpPr>
          <p:nvPr/>
        </p:nvSpPr>
        <p:spPr bwMode="auto">
          <a:xfrm>
            <a:off x="755650" y="4365625"/>
            <a:ext cx="7559675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</a:rPr>
              <a:t>移动滑动变阻器的滑片，保持电阻</a:t>
            </a:r>
            <a:r>
              <a:rPr lang="en-US" altLang="zh-CN" sz="3200" dirty="0">
                <a:solidFill>
                  <a:srgbClr val="FF0000"/>
                </a:solidFill>
              </a:rPr>
              <a:t>R</a:t>
            </a:r>
            <a:r>
              <a:rPr lang="zh-CN" altLang="en-US" sz="3200" dirty="0">
                <a:solidFill>
                  <a:srgbClr val="FF0000"/>
                </a:solidFill>
              </a:rPr>
              <a:t>两端的电压不变。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6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utoUpdateAnimBg="0"/>
      <p:bldP spid="116739" grpId="0" autoUpdateAnimBg="0"/>
      <p:bldP spid="21508" grpId="0"/>
      <p:bldP spid="116741" grpId="0" autoUpdateAnimBg="0"/>
      <p:bldP spid="11674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143000" y="1905000"/>
            <a:ext cx="6858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>
              <a:latin typeface="Times New Roman" pitchFamily="18" charset="0"/>
            </a:endParaRPr>
          </a:p>
        </p:txBody>
      </p:sp>
      <p:graphicFrame>
        <p:nvGraphicFramePr>
          <p:cNvPr id="5123" name="Group 3"/>
          <p:cNvGraphicFramePr>
            <a:graphicFrameLocks noGrp="1"/>
          </p:cNvGraphicFramePr>
          <p:nvPr/>
        </p:nvGraphicFramePr>
        <p:xfrm>
          <a:off x="395536" y="1196752"/>
          <a:ext cx="8401050" cy="3762377"/>
        </p:xfrm>
        <a:graphic>
          <a:graphicData uri="http://schemas.openxmlformats.org/drawingml/2006/table">
            <a:tbl>
              <a:tblPr/>
              <a:tblGrid>
                <a:gridCol w="1524000"/>
                <a:gridCol w="3524250"/>
                <a:gridCol w="971550"/>
                <a:gridCol w="1066800"/>
                <a:gridCol w="1314450"/>
              </a:tblGrid>
              <a:tr h="94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物理量</a:t>
                      </a:r>
                    </a:p>
                  </a:txBody>
                  <a:tcPr marL="54000" marR="54000" marT="46800" marB="46800" anchor="ctr" anchorCtr="1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物理意义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符号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国际单位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测量工具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9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5" name="Rectangle 36"/>
          <p:cNvSpPr>
            <a:spLocks noChangeArrowheads="1"/>
          </p:cNvSpPr>
          <p:nvPr/>
        </p:nvSpPr>
        <p:spPr bwMode="auto">
          <a:xfrm>
            <a:off x="611560" y="2348880"/>
            <a:ext cx="1149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800" b="1" dirty="0">
                <a:latin typeface="Times New Roman" pitchFamily="18" charset="0"/>
              </a:rPr>
              <a:t>电流</a:t>
            </a:r>
          </a:p>
        </p:txBody>
      </p:sp>
      <p:sp>
        <p:nvSpPr>
          <p:cNvPr id="5156" name="Rectangle 37"/>
          <p:cNvSpPr>
            <a:spLocks noChangeArrowheads="1"/>
          </p:cNvSpPr>
          <p:nvPr/>
        </p:nvSpPr>
        <p:spPr bwMode="auto">
          <a:xfrm>
            <a:off x="1979712" y="2132856"/>
            <a:ext cx="3384550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Arial Narrow" pitchFamily="2" charset="0"/>
              </a:rPr>
              <a:t>电荷定向移动形成电流</a:t>
            </a:r>
          </a:p>
        </p:txBody>
      </p:sp>
      <p:sp>
        <p:nvSpPr>
          <p:cNvPr id="5157" name="Rectangle 38"/>
          <p:cNvSpPr>
            <a:spLocks noChangeArrowheads="1"/>
          </p:cNvSpPr>
          <p:nvPr/>
        </p:nvSpPr>
        <p:spPr bwMode="auto">
          <a:xfrm>
            <a:off x="5724128" y="2276872"/>
            <a:ext cx="32226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I</a:t>
            </a:r>
          </a:p>
        </p:txBody>
      </p:sp>
      <p:sp>
        <p:nvSpPr>
          <p:cNvPr id="5158" name="Rectangle 39"/>
          <p:cNvSpPr>
            <a:spLocks noChangeArrowheads="1"/>
          </p:cNvSpPr>
          <p:nvPr/>
        </p:nvSpPr>
        <p:spPr bwMode="auto">
          <a:xfrm>
            <a:off x="6660232" y="2348880"/>
            <a:ext cx="4413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A</a:t>
            </a:r>
          </a:p>
        </p:txBody>
      </p:sp>
      <p:sp>
        <p:nvSpPr>
          <p:cNvPr id="5159" name="Rectangle 40"/>
          <p:cNvSpPr>
            <a:spLocks noChangeArrowheads="1"/>
          </p:cNvSpPr>
          <p:nvPr/>
        </p:nvSpPr>
        <p:spPr bwMode="auto">
          <a:xfrm>
            <a:off x="7524328" y="2348880"/>
            <a:ext cx="12954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</a:rPr>
              <a:t>电流表</a:t>
            </a:r>
          </a:p>
        </p:txBody>
      </p:sp>
      <p:sp>
        <p:nvSpPr>
          <p:cNvPr id="5160" name="Rectangle 41"/>
          <p:cNvSpPr>
            <a:spLocks noChangeArrowheads="1"/>
          </p:cNvSpPr>
          <p:nvPr/>
        </p:nvSpPr>
        <p:spPr bwMode="auto">
          <a:xfrm>
            <a:off x="611560" y="3140968"/>
            <a:ext cx="122237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</a:rPr>
              <a:t>电压</a:t>
            </a:r>
          </a:p>
        </p:txBody>
      </p:sp>
      <p:sp>
        <p:nvSpPr>
          <p:cNvPr id="5161" name="Rectangle 42"/>
          <p:cNvSpPr>
            <a:spLocks noChangeArrowheads="1"/>
          </p:cNvSpPr>
          <p:nvPr/>
        </p:nvSpPr>
        <p:spPr bwMode="auto">
          <a:xfrm>
            <a:off x="1979712" y="3212976"/>
            <a:ext cx="341947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800" b="1" dirty="0">
                <a:latin typeface="Times New Roman" pitchFamily="18" charset="0"/>
              </a:rPr>
              <a:t>形成电流的原因</a:t>
            </a:r>
          </a:p>
        </p:txBody>
      </p:sp>
      <p:sp>
        <p:nvSpPr>
          <p:cNvPr id="5162" name="Rectangle 43"/>
          <p:cNvSpPr>
            <a:spLocks noChangeArrowheads="1"/>
          </p:cNvSpPr>
          <p:nvPr/>
        </p:nvSpPr>
        <p:spPr bwMode="auto">
          <a:xfrm>
            <a:off x="5724128" y="3212976"/>
            <a:ext cx="44132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U</a:t>
            </a:r>
          </a:p>
        </p:txBody>
      </p:sp>
      <p:sp>
        <p:nvSpPr>
          <p:cNvPr id="5163" name="Rectangle 44"/>
          <p:cNvSpPr>
            <a:spLocks noChangeArrowheads="1"/>
          </p:cNvSpPr>
          <p:nvPr/>
        </p:nvSpPr>
        <p:spPr bwMode="auto">
          <a:xfrm>
            <a:off x="6660232" y="3212976"/>
            <a:ext cx="67786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</a:rPr>
              <a:t>V</a:t>
            </a:r>
          </a:p>
        </p:txBody>
      </p:sp>
      <p:sp>
        <p:nvSpPr>
          <p:cNvPr id="5164" name="Rectangle 45"/>
          <p:cNvSpPr>
            <a:spLocks noChangeArrowheads="1"/>
          </p:cNvSpPr>
          <p:nvPr/>
        </p:nvSpPr>
        <p:spPr bwMode="auto">
          <a:xfrm>
            <a:off x="7452320" y="3212976"/>
            <a:ext cx="12954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</a:rPr>
              <a:t>电压表</a:t>
            </a:r>
          </a:p>
        </p:txBody>
      </p:sp>
      <p:sp>
        <p:nvSpPr>
          <p:cNvPr id="5165" name="Rectangle 46"/>
          <p:cNvSpPr>
            <a:spLocks noChangeArrowheads="1"/>
          </p:cNvSpPr>
          <p:nvPr/>
        </p:nvSpPr>
        <p:spPr bwMode="auto">
          <a:xfrm>
            <a:off x="611560" y="4149080"/>
            <a:ext cx="1143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</a:rPr>
              <a:t>电阻</a:t>
            </a:r>
          </a:p>
        </p:txBody>
      </p:sp>
      <p:sp>
        <p:nvSpPr>
          <p:cNvPr id="5166" name="Rectangle 47"/>
          <p:cNvSpPr>
            <a:spLocks noChangeArrowheads="1"/>
          </p:cNvSpPr>
          <p:nvPr/>
        </p:nvSpPr>
        <p:spPr bwMode="auto">
          <a:xfrm>
            <a:off x="2051720" y="4005064"/>
            <a:ext cx="3306763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800" b="1" dirty="0">
                <a:latin typeface="Times New Roman" pitchFamily="18" charset="0"/>
              </a:rPr>
              <a:t>导体对电流阻碍作用的大小</a:t>
            </a:r>
          </a:p>
        </p:txBody>
      </p:sp>
      <p:sp>
        <p:nvSpPr>
          <p:cNvPr id="5167" name="Rectangle 48"/>
          <p:cNvSpPr>
            <a:spLocks noChangeArrowheads="1"/>
          </p:cNvSpPr>
          <p:nvPr/>
        </p:nvSpPr>
        <p:spPr bwMode="auto">
          <a:xfrm>
            <a:off x="5724128" y="4149080"/>
            <a:ext cx="4413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R</a:t>
            </a:r>
          </a:p>
        </p:txBody>
      </p:sp>
      <p:sp>
        <p:nvSpPr>
          <p:cNvPr id="5168" name="Rectangle 49"/>
          <p:cNvSpPr>
            <a:spLocks noChangeArrowheads="1"/>
          </p:cNvSpPr>
          <p:nvPr/>
        </p:nvSpPr>
        <p:spPr bwMode="auto">
          <a:xfrm>
            <a:off x="6588224" y="4149080"/>
            <a:ext cx="539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Ω</a:t>
            </a:r>
          </a:p>
        </p:txBody>
      </p:sp>
      <p:sp>
        <p:nvSpPr>
          <p:cNvPr id="5169" name="WordArt 49"/>
          <p:cNvSpPr>
            <a:spLocks noChangeArrowheads="1" noChangeShapeType="1"/>
          </p:cNvSpPr>
          <p:nvPr/>
        </p:nvSpPr>
        <p:spPr bwMode="auto">
          <a:xfrm>
            <a:off x="251520" y="0"/>
            <a:ext cx="1727200" cy="1295400"/>
          </a:xfrm>
          <a:prstGeom prst="rect">
            <a:avLst/>
          </a:prstGeom>
        </p:spPr>
        <p:txBody>
          <a:bodyPr wrap="none" fromWordArt="1">
            <a:prstTxWarp prst="textFadeLeft">
              <a:avLst>
                <a:gd name="adj" fmla="val 33333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 dirty="0">
                <a:ln w="9525" cmpd="sng"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回顾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55776" y="260648"/>
            <a:ext cx="424815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4000" b="0">
                <a:latin typeface="Times New Roman" pitchFamily="18" charset="0"/>
                <a:ea typeface="隶书" pitchFamily="49" charset="-122"/>
              </a:rPr>
              <a:t>你一定还记得：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0" y="5013176"/>
            <a:ext cx="1547664" cy="792162"/>
          </a:xfrm>
          <a:prstGeom prst="cloudCallout">
            <a:avLst>
              <a:gd name="adj1" fmla="val 49218"/>
              <a:gd name="adj2" fmla="val 111926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r>
              <a:rPr lang="zh-CN" altLang="en-US" sz="3200">
                <a:solidFill>
                  <a:srgbClr val="FF0000"/>
                </a:solidFill>
              </a:rPr>
              <a:t>问题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115616" y="5085184"/>
            <a:ext cx="7704138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Times New Roman" pitchFamily="18" charset="0"/>
              </a:rPr>
              <a:t>        </a:t>
            </a:r>
            <a:r>
              <a:rPr lang="zh-CN" altLang="en-US" sz="2800" b="1" dirty="0">
                <a:latin typeface="Times New Roman" pitchFamily="18" charset="0"/>
              </a:rPr>
              <a:t>那么通过某一导体的</a:t>
            </a:r>
            <a:r>
              <a:rPr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电流</a:t>
            </a:r>
            <a:r>
              <a:rPr lang="zh-CN" altLang="en-US" sz="2800" b="1" dirty="0">
                <a:latin typeface="Times New Roman" pitchFamily="18" charset="0"/>
              </a:rPr>
              <a:t>与导体两端的</a:t>
            </a:r>
            <a:r>
              <a:rPr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电压</a:t>
            </a:r>
            <a:r>
              <a:rPr lang="zh-CN" altLang="en-US" sz="2800" b="1" dirty="0">
                <a:latin typeface="Times New Roman" pitchFamily="18" charset="0"/>
              </a:rPr>
              <a:t>、导体的</a:t>
            </a:r>
            <a:r>
              <a:rPr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电阻</a:t>
            </a:r>
            <a:r>
              <a:rPr lang="zh-CN" altLang="en-US" sz="2800" b="1" dirty="0">
                <a:latin typeface="Times New Roman" pitchFamily="18" charset="0"/>
              </a:rPr>
              <a:t>之间是不是存在着某种关系呢？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75"/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75"/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9" dur="75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75"/>
                                        <p:tgtEl>
                                          <p:spTgt spid="5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3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75"/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5" grpId="0" autoUpdateAnimBg="0"/>
      <p:bldP spid="5156" grpId="0" build="p" autoUpdateAnimBg="0"/>
      <p:bldP spid="5157" grpId="0" build="p" autoUpdateAnimBg="0"/>
      <p:bldP spid="5158" grpId="0" build="p" autoUpdateAnimBg="0"/>
      <p:bldP spid="5159" grpId="0" autoUpdateAnimBg="0"/>
      <p:bldP spid="5160" grpId="0" autoUpdateAnimBg="0"/>
      <p:bldP spid="5161" grpId="0" build="p" autoUpdateAnimBg="0"/>
      <p:bldP spid="5162" grpId="0" build="p" autoUpdateAnimBg="0"/>
      <p:bldP spid="5163" grpId="0" build="p" autoUpdateAnimBg="0"/>
      <p:bldP spid="5164" grpId="0" autoUpdateAnimBg="0"/>
      <p:bldP spid="5165" grpId="0" autoUpdateAnimBg="0"/>
      <p:bldP spid="5166" grpId="0" build="p" autoUpdateAnimBg="0"/>
      <p:bldP spid="5167" grpId="0" build="p" autoUpdateAnimBg="0"/>
      <p:bldP spid="5168" grpId="0" build="p" autoUpdateAnimBg="0"/>
      <p:bldP spid="19" grpId="0" autoUpdateAnimBg="0"/>
      <p:bldP spid="20" grpId="0" animBg="1" autoUpdateAnimBg="0"/>
      <p:bldP spid="2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25"/>
          <p:cNvSpPr txBox="1">
            <a:spLocks noChangeArrowheads="1"/>
          </p:cNvSpPr>
          <p:nvPr/>
        </p:nvSpPr>
        <p:spPr bwMode="auto">
          <a:xfrm>
            <a:off x="323528" y="332656"/>
            <a:ext cx="3096344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 smtClean="0"/>
              <a:t>3</a:t>
            </a:r>
            <a:r>
              <a:rPr lang="zh-CN" altLang="en-US" sz="3600" b="1" dirty="0" smtClean="0"/>
              <a:t>实</a:t>
            </a:r>
            <a:r>
              <a:rPr lang="zh-CN" altLang="en-US" sz="3600" b="1" dirty="0"/>
              <a:t>验的电路</a:t>
            </a:r>
            <a:r>
              <a:rPr lang="zh-CN" altLang="en-US" sz="3600" b="1" dirty="0" smtClean="0"/>
              <a:t>图</a:t>
            </a:r>
            <a:r>
              <a:rPr lang="en-US" altLang="zh-CN" sz="3600" b="1" dirty="0" smtClean="0"/>
              <a:t>(</a:t>
            </a:r>
            <a:r>
              <a:rPr lang="zh-CN" altLang="en-US" sz="3600" b="1" dirty="0" smtClean="0"/>
              <a:t>同上）</a:t>
            </a:r>
            <a:endParaRPr lang="zh-CN" altLang="en-US" sz="3600" dirty="0"/>
          </a:p>
        </p:txBody>
      </p:sp>
      <p:sp>
        <p:nvSpPr>
          <p:cNvPr id="121882" name="AutoShape 26"/>
          <p:cNvSpPr>
            <a:spLocks noChangeArrowheads="1"/>
          </p:cNvSpPr>
          <p:nvPr/>
        </p:nvSpPr>
        <p:spPr bwMode="auto">
          <a:xfrm>
            <a:off x="6804248" y="2564904"/>
            <a:ext cx="2339752" cy="1466848"/>
          </a:xfrm>
          <a:prstGeom prst="wedgeEllipseCallout">
            <a:avLst>
              <a:gd name="adj1" fmla="val -16945"/>
              <a:gd name="adj2" fmla="val -933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3200" dirty="0">
                <a:solidFill>
                  <a:srgbClr val="FF0000"/>
                </a:solidFill>
              </a:rPr>
              <a:t>滑动变阻器的作用？</a:t>
            </a:r>
          </a:p>
        </p:txBody>
      </p:sp>
      <p:sp>
        <p:nvSpPr>
          <p:cNvPr id="121883" name="Text Box 27"/>
          <p:cNvSpPr txBox="1">
            <a:spLocks noChangeArrowheads="1"/>
          </p:cNvSpPr>
          <p:nvPr/>
        </p:nvSpPr>
        <p:spPr bwMode="auto">
          <a:xfrm>
            <a:off x="323528" y="2564904"/>
            <a:ext cx="6696744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/>
              <a:t>4</a:t>
            </a:r>
            <a:r>
              <a:rPr lang="en-US" altLang="zh-CN" sz="3200" dirty="0" smtClean="0"/>
              <a:t>.</a:t>
            </a:r>
            <a:r>
              <a:rPr lang="zh-CN" altLang="en-US" sz="3200" b="1" dirty="0"/>
              <a:t>滑动变阻器的作用：</a:t>
            </a:r>
          </a:p>
          <a:p>
            <a:pPr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FF0000"/>
                </a:solidFill>
              </a:rPr>
              <a:t>确保定值电阻</a:t>
            </a:r>
            <a:r>
              <a:rPr lang="en-US" altLang="zh-CN" sz="3200" dirty="0" smtClean="0">
                <a:solidFill>
                  <a:srgbClr val="FF0000"/>
                </a:solidFill>
              </a:rPr>
              <a:t>R</a:t>
            </a:r>
            <a:r>
              <a:rPr lang="zh-CN" altLang="en-US" sz="3200" dirty="0">
                <a:solidFill>
                  <a:srgbClr val="FF0000"/>
                </a:solidFill>
              </a:rPr>
              <a:t>两端的电压保持不变</a:t>
            </a: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251520" y="5589240"/>
            <a:ext cx="6629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/>
              <a:t>5</a:t>
            </a:r>
            <a:r>
              <a:rPr lang="en-US" altLang="zh-CN" sz="3600" dirty="0" smtClean="0"/>
              <a:t>.</a:t>
            </a:r>
            <a:r>
              <a:rPr lang="zh-CN" altLang="en-US" sz="3600" b="1" dirty="0"/>
              <a:t>实验时，电路中</a:t>
            </a:r>
            <a:r>
              <a:rPr lang="zh-CN" altLang="en-US" sz="3600" b="1" dirty="0" smtClean="0"/>
              <a:t>要更</a:t>
            </a:r>
            <a:r>
              <a:rPr lang="zh-CN" altLang="en-US" sz="3600" b="1" dirty="0"/>
              <a:t>换的器材</a:t>
            </a: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2627784" y="6156325"/>
            <a:ext cx="381000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</a:rPr>
              <a:t>R</a:t>
            </a:r>
            <a:r>
              <a:rPr lang="zh-CN" altLang="en-US" sz="3200" dirty="0">
                <a:solidFill>
                  <a:srgbClr val="FF0000"/>
                </a:solidFill>
              </a:rPr>
              <a:t>的大小</a:t>
            </a:r>
          </a:p>
        </p:txBody>
      </p:sp>
      <p:grpSp>
        <p:nvGrpSpPr>
          <p:cNvPr id="30" name="Group 16"/>
          <p:cNvGrpSpPr/>
          <p:nvPr/>
        </p:nvGrpSpPr>
        <p:grpSpPr bwMode="auto">
          <a:xfrm>
            <a:off x="4211960" y="188640"/>
            <a:ext cx="3888432" cy="2376264"/>
            <a:chOff x="0" y="0"/>
            <a:chExt cx="2592" cy="1728"/>
          </a:xfrm>
        </p:grpSpPr>
        <p:sp>
          <p:nvSpPr>
            <p:cNvPr id="31" name="Line 17"/>
            <p:cNvSpPr>
              <a:spLocks noChangeShapeType="1"/>
            </p:cNvSpPr>
            <p:nvPr/>
          </p:nvSpPr>
          <p:spPr bwMode="auto">
            <a:xfrm>
              <a:off x="432" y="1584"/>
              <a:ext cx="91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2" name="Group 18"/>
            <p:cNvGrpSpPr/>
            <p:nvPr/>
          </p:nvGrpSpPr>
          <p:grpSpPr bwMode="auto">
            <a:xfrm>
              <a:off x="0" y="0"/>
              <a:ext cx="2592" cy="1728"/>
              <a:chOff x="0" y="0"/>
              <a:chExt cx="2592" cy="1728"/>
            </a:xfrm>
          </p:grpSpPr>
          <p:sp>
            <p:nvSpPr>
              <p:cNvPr id="33" name="Text Box 19"/>
              <p:cNvSpPr txBox="1">
                <a:spLocks noChangeArrowheads="1"/>
              </p:cNvSpPr>
              <p:nvPr/>
            </p:nvSpPr>
            <p:spPr bwMode="auto">
              <a:xfrm>
                <a:off x="851" y="746"/>
                <a:ext cx="450" cy="47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chemeClr val="accent2"/>
                    </a:solidFill>
                    <a:latin typeface="Times New Roman" pitchFamily="18" charset="0"/>
                  </a:rPr>
                  <a:t>R</a:t>
                </a:r>
              </a:p>
            </p:txBody>
          </p:sp>
          <p:grpSp>
            <p:nvGrpSpPr>
              <p:cNvPr id="34" name="Group 20"/>
              <p:cNvGrpSpPr/>
              <p:nvPr/>
            </p:nvGrpSpPr>
            <p:grpSpPr bwMode="auto">
              <a:xfrm>
                <a:off x="0" y="0"/>
                <a:ext cx="2592" cy="1728"/>
                <a:chOff x="0" y="0"/>
                <a:chExt cx="2592" cy="1728"/>
              </a:xfrm>
            </p:grpSpPr>
            <p:sp>
              <p:nvSpPr>
                <p:cNvPr id="3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09" y="794"/>
                  <a:ext cx="547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i="1" dirty="0">
                      <a:solidFill>
                        <a:schemeClr val="accent2"/>
                      </a:solidFill>
                      <a:latin typeface="Times New Roman" pitchFamily="18" charset="0"/>
                    </a:rPr>
                    <a:t>R</a:t>
                  </a:r>
                  <a:r>
                    <a:rPr lang="en-US" altLang="zh-CN" sz="2400" i="1" dirty="0">
                      <a:solidFill>
                        <a:schemeClr val="accent2"/>
                      </a:solidFill>
                    </a:rPr>
                    <a:t>’</a:t>
                  </a:r>
                </a:p>
              </p:txBody>
            </p:sp>
            <p:grpSp>
              <p:nvGrpSpPr>
                <p:cNvPr id="36" name="Group 22"/>
                <p:cNvGrpSpPr/>
                <p:nvPr/>
              </p:nvGrpSpPr>
              <p:grpSpPr bwMode="auto">
                <a:xfrm>
                  <a:off x="0" y="0"/>
                  <a:ext cx="2592" cy="1728"/>
                  <a:chOff x="0" y="0"/>
                  <a:chExt cx="2592" cy="1728"/>
                </a:xfrm>
              </p:grpSpPr>
              <p:sp>
                <p:nvSpPr>
                  <p:cNvPr id="3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13" y="240"/>
                    <a:ext cx="411" cy="4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2400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S</a:t>
                    </a:r>
                  </a:p>
                </p:txBody>
              </p:sp>
              <p:grpSp>
                <p:nvGrpSpPr>
                  <p:cNvPr id="38" name="Group 24"/>
                  <p:cNvGrpSpPr/>
                  <p:nvPr/>
                </p:nvGrpSpPr>
                <p:grpSpPr bwMode="auto">
                  <a:xfrm>
                    <a:off x="0" y="0"/>
                    <a:ext cx="2592" cy="1728"/>
                    <a:chOff x="0" y="0"/>
                    <a:chExt cx="2592" cy="1728"/>
                  </a:xfrm>
                </p:grpSpPr>
                <p:grpSp>
                  <p:nvGrpSpPr>
                    <p:cNvPr id="41" name="Group 25"/>
                    <p:cNvGrpSpPr/>
                    <p:nvPr/>
                  </p:nvGrpSpPr>
                  <p:grpSpPr bwMode="auto">
                    <a:xfrm>
                      <a:off x="0" y="96"/>
                      <a:ext cx="2592" cy="1632"/>
                      <a:chOff x="0" y="0"/>
                      <a:chExt cx="2592" cy="1632"/>
                    </a:xfrm>
                  </p:grpSpPr>
                  <p:sp>
                    <p:nvSpPr>
                      <p:cNvPr id="44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2448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5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0" cy="100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6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1104"/>
                        <a:ext cx="2016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7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92" y="96"/>
                        <a:ext cx="0" cy="62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8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208" y="720"/>
                        <a:ext cx="384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9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208" y="720"/>
                        <a:ext cx="0" cy="28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0" name="Rectangle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968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51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72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5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32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head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44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4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8" y="1344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V</a:t>
                        </a:r>
                      </a:p>
                    </p:txBody>
                  </p:sp>
                  <p:sp>
                    <p:nvSpPr>
                      <p:cNvPr id="55" name="Oval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480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 dirty="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56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728" y="0"/>
                        <a:ext cx="192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noFill/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5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4" y="0"/>
                        <a:ext cx="0" cy="19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42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48"/>
                      <a:ext cx="96" cy="28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1400"/>
                    </a:p>
                  </p:txBody>
                </p:sp>
                <p:sp>
                  <p:nvSpPr>
                    <p:cNvPr id="43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0"/>
                      <a:ext cx="0" cy="336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9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76" y="96"/>
                    <a:ext cx="240" cy="96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0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44"/>
                    <a:ext cx="96" cy="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1400"/>
                  </a:p>
                </p:txBody>
              </p:sp>
            </p:grpSp>
          </p:grpSp>
        </p:grpSp>
      </p:grpSp>
      <p:sp>
        <p:nvSpPr>
          <p:cNvPr id="58" name="TextBox 57"/>
          <p:cNvSpPr txBox="1"/>
          <p:nvPr/>
        </p:nvSpPr>
        <p:spPr>
          <a:xfrm>
            <a:off x="395536" y="4005064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66FF"/>
                </a:solidFill>
              </a:rPr>
              <a:t>调节方法：电阻</a:t>
            </a:r>
            <a:r>
              <a:rPr lang="en-US" altLang="zh-CN" sz="3200" b="1" dirty="0" smtClean="0">
                <a:solidFill>
                  <a:srgbClr val="0066FF"/>
                </a:solidFill>
              </a:rPr>
              <a:t>R</a:t>
            </a:r>
            <a:r>
              <a:rPr lang="zh-CN" altLang="en-US" sz="3200" b="1" dirty="0" smtClean="0">
                <a:solidFill>
                  <a:srgbClr val="0066FF"/>
                </a:solidFill>
              </a:rPr>
              <a:t>变大，滑动变阻器接入的电阻值变大（大大原则）（小小原则）；另外调节时眼睛应该观察电压表的示数</a:t>
            </a:r>
            <a:endParaRPr lang="zh-CN" altLang="en-US" sz="32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2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82" grpId="0" bldLvl="0" animBg="1" autoUpdateAnimBg="0"/>
      <p:bldP spid="121882" grpId="1" bldLvl="0" animBg="1" autoUpdateAnimBg="0"/>
      <p:bldP spid="121883" grpId="0" autoUpdateAnimBg="0"/>
      <p:bldP spid="121884" grpId="0" autoUpdateAnimBg="0"/>
      <p:bldP spid="121885" grpId="0" autoUpdateAnimBg="0"/>
      <p:bldP spid="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42910" y="571480"/>
            <a:ext cx="8072494" cy="13849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 smtClean="0">
                <a:solidFill>
                  <a:srgbClr val="0000FF"/>
                </a:solidFill>
                <a:latin typeface="Times New Roman" pitchFamily="18" charset="0"/>
              </a:rPr>
              <a:t>调节</a:t>
            </a: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滑动变阻器使电阻两端的电压保持 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</a:rPr>
              <a:t>U=3V</a:t>
            </a: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不变，电阻分别换用为 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</a:rPr>
              <a:t>R=5 Ω</a:t>
            </a: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、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</a:rPr>
              <a:t>10 Ω</a:t>
            </a: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、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</a:rPr>
              <a:t>15 Ω</a:t>
            </a: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，读出此时相应的电流值</a:t>
            </a:r>
          </a:p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0000FF"/>
                </a:solidFill>
                <a:latin typeface="Times New Roman" pitchFamily="18" charset="0"/>
              </a:rPr>
              <a:t>把数据填入表格中</a:t>
            </a:r>
          </a:p>
        </p:txBody>
      </p:sp>
      <p:sp>
        <p:nvSpPr>
          <p:cNvPr id="122883" name="Text Box 29"/>
          <p:cNvSpPr txBox="1">
            <a:spLocks noChangeArrowheads="1"/>
          </p:cNvSpPr>
          <p:nvPr/>
        </p:nvSpPr>
        <p:spPr bwMode="auto">
          <a:xfrm>
            <a:off x="395288" y="5518150"/>
            <a:ext cx="85344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在电</a:t>
            </a:r>
            <a:r>
              <a:rPr lang="zh-CN" altLang="en-US" sz="2800" b="1" dirty="0" smtClean="0">
                <a:latin typeface="Times New Roman" pitchFamily="18" charset="0"/>
              </a:rPr>
              <a:t>压一定的</a:t>
            </a:r>
            <a:r>
              <a:rPr lang="zh-CN" altLang="en-US" sz="2800" b="1" dirty="0">
                <a:latin typeface="Times New Roman" pitchFamily="18" charset="0"/>
              </a:rPr>
              <a:t>情况下，导体中的电流跟导体的电阻成</a:t>
            </a:r>
            <a:r>
              <a:rPr lang="zh-CN" altLang="en-US" sz="3600" b="1" dirty="0">
                <a:solidFill>
                  <a:srgbClr val="FF3300"/>
                </a:solidFill>
                <a:latin typeface="Times New Roman" pitchFamily="18" charset="0"/>
              </a:rPr>
              <a:t>反比</a:t>
            </a:r>
          </a:p>
        </p:txBody>
      </p:sp>
      <p:graphicFrame>
        <p:nvGraphicFramePr>
          <p:cNvPr id="122885" name="Group 5"/>
          <p:cNvGraphicFramePr>
            <a:graphicFrameLocks noGrp="1"/>
          </p:cNvGraphicFramePr>
          <p:nvPr/>
        </p:nvGraphicFramePr>
        <p:xfrm>
          <a:off x="468313" y="2062163"/>
          <a:ext cx="4679950" cy="2925763"/>
        </p:xfrm>
        <a:graphic>
          <a:graphicData uri="http://schemas.openxmlformats.org/drawingml/2006/table">
            <a:tbl>
              <a:tblPr/>
              <a:tblGrid>
                <a:gridCol w="1169987"/>
                <a:gridCol w="1169988"/>
                <a:gridCol w="1169987"/>
                <a:gridCol w="1169988"/>
              </a:tblGrid>
              <a:tr h="1095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实验次数</a:t>
                      </a:r>
                      <a:endParaRPr kumimoji="0" 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电阻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R/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宋体" pitchFamily="2" charset="-122"/>
                        </a:rPr>
                        <a:t>Ώ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电压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U/V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电流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I/A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第一次</a:t>
                      </a:r>
                      <a:endParaRPr kumimoji="0" 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   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第二次</a:t>
                      </a:r>
                      <a:endParaRPr kumimoji="0" 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10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   3      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第三次</a:t>
                      </a:r>
                      <a:endParaRPr kumimoji="0" 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15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黑体" pitchFamily="49" charset="-122"/>
                        </a:rPr>
                        <a:t>    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12" name="Rectangle 58"/>
          <p:cNvSpPr>
            <a:spLocks noChangeArrowheads="1"/>
          </p:cNvSpPr>
          <p:nvPr/>
        </p:nvSpPr>
        <p:spPr bwMode="auto">
          <a:xfrm>
            <a:off x="250825" y="5013325"/>
            <a:ext cx="336823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latin typeface="Times New Roman" pitchFamily="18" charset="0"/>
              </a:rPr>
              <a:t>分析</a:t>
            </a:r>
            <a:r>
              <a:rPr lang="zh-CN" altLang="en-US" sz="2400" dirty="0">
                <a:latin typeface="Times New Roman" pitchFamily="18" charset="0"/>
              </a:rPr>
              <a:t>数据，得</a:t>
            </a:r>
            <a:r>
              <a:rPr lang="zh-CN" altLang="en-US" sz="2400" dirty="0" smtClean="0">
                <a:latin typeface="Times New Roman" pitchFamily="18" charset="0"/>
              </a:rPr>
              <a:t>出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结</a:t>
            </a:r>
            <a:r>
              <a:rPr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论</a:t>
            </a:r>
            <a:r>
              <a:rPr lang="zh-CN" altLang="en-US" sz="2400" dirty="0">
                <a:latin typeface="Times New Roman" pitchFamily="18" charset="0"/>
              </a:rPr>
              <a:t>：</a:t>
            </a:r>
          </a:p>
        </p:txBody>
      </p:sp>
      <p:sp>
        <p:nvSpPr>
          <p:cNvPr id="122913" name="Rectangle 59"/>
          <p:cNvSpPr>
            <a:spLocks noChangeArrowheads="1"/>
          </p:cNvSpPr>
          <p:nvPr/>
        </p:nvSpPr>
        <p:spPr bwMode="auto">
          <a:xfrm>
            <a:off x="4217988" y="3286125"/>
            <a:ext cx="569912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0.6</a:t>
            </a:r>
          </a:p>
        </p:txBody>
      </p:sp>
      <p:sp>
        <p:nvSpPr>
          <p:cNvPr id="122914" name="Rectangle 60"/>
          <p:cNvSpPr>
            <a:spLocks noChangeArrowheads="1"/>
          </p:cNvSpPr>
          <p:nvPr/>
        </p:nvSpPr>
        <p:spPr bwMode="auto">
          <a:xfrm>
            <a:off x="4211638" y="3789363"/>
            <a:ext cx="569912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0.3</a:t>
            </a:r>
          </a:p>
        </p:txBody>
      </p:sp>
      <p:sp>
        <p:nvSpPr>
          <p:cNvPr id="122915" name="Rectangle 61"/>
          <p:cNvSpPr>
            <a:spLocks noChangeArrowheads="1"/>
          </p:cNvSpPr>
          <p:nvPr/>
        </p:nvSpPr>
        <p:spPr bwMode="auto">
          <a:xfrm>
            <a:off x="4211638" y="4406900"/>
            <a:ext cx="569912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0.2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9592" y="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6</a:t>
            </a:r>
            <a:r>
              <a:rPr lang="zh-CN" altLang="en-US" sz="3200" dirty="0" smtClean="0"/>
              <a:t>、步骤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  <p:grpSp>
        <p:nvGrpSpPr>
          <p:cNvPr id="11" name="Group 16"/>
          <p:cNvGrpSpPr/>
          <p:nvPr/>
        </p:nvGrpSpPr>
        <p:grpSpPr bwMode="auto">
          <a:xfrm>
            <a:off x="5508104" y="2492896"/>
            <a:ext cx="3456384" cy="2232248"/>
            <a:chOff x="0" y="0"/>
            <a:chExt cx="2592" cy="1728"/>
          </a:xfrm>
        </p:grpSpPr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432" y="1584"/>
              <a:ext cx="91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3" name="Group 18"/>
            <p:cNvGrpSpPr/>
            <p:nvPr/>
          </p:nvGrpSpPr>
          <p:grpSpPr bwMode="auto">
            <a:xfrm>
              <a:off x="0" y="0"/>
              <a:ext cx="2592" cy="1728"/>
              <a:chOff x="0" y="0"/>
              <a:chExt cx="2592" cy="1728"/>
            </a:xfrm>
          </p:grpSpPr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851" y="746"/>
                <a:ext cx="450" cy="47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chemeClr val="accent2"/>
                    </a:solidFill>
                    <a:latin typeface="Times New Roman" pitchFamily="18" charset="0"/>
                  </a:rPr>
                  <a:t>R</a:t>
                </a:r>
              </a:p>
            </p:txBody>
          </p:sp>
          <p:grpSp>
            <p:nvGrpSpPr>
              <p:cNvPr id="15" name="Group 20"/>
              <p:cNvGrpSpPr/>
              <p:nvPr/>
            </p:nvGrpSpPr>
            <p:grpSpPr bwMode="auto">
              <a:xfrm>
                <a:off x="0" y="0"/>
                <a:ext cx="2592" cy="1728"/>
                <a:chOff x="0" y="0"/>
                <a:chExt cx="2592" cy="1728"/>
              </a:xfrm>
            </p:grpSpPr>
            <p:sp>
              <p:nvSpPr>
                <p:cNvPr id="1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09" y="794"/>
                  <a:ext cx="547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i="1" dirty="0">
                      <a:solidFill>
                        <a:schemeClr val="accent2"/>
                      </a:solidFill>
                      <a:latin typeface="Times New Roman" pitchFamily="18" charset="0"/>
                    </a:rPr>
                    <a:t>R</a:t>
                  </a:r>
                  <a:r>
                    <a:rPr lang="en-US" altLang="zh-CN" sz="2400" i="1" dirty="0">
                      <a:solidFill>
                        <a:schemeClr val="accent2"/>
                      </a:solidFill>
                    </a:rPr>
                    <a:t>’</a:t>
                  </a:r>
                </a:p>
              </p:txBody>
            </p:sp>
            <p:grpSp>
              <p:nvGrpSpPr>
                <p:cNvPr id="17" name="Group 22"/>
                <p:cNvGrpSpPr/>
                <p:nvPr/>
              </p:nvGrpSpPr>
              <p:grpSpPr bwMode="auto">
                <a:xfrm>
                  <a:off x="0" y="0"/>
                  <a:ext cx="2592" cy="1728"/>
                  <a:chOff x="0" y="0"/>
                  <a:chExt cx="2592" cy="1728"/>
                </a:xfrm>
              </p:grpSpPr>
              <p:sp>
                <p:nvSpPr>
                  <p:cNvPr id="18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13" y="240"/>
                    <a:ext cx="411" cy="4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2400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S</a:t>
                    </a:r>
                  </a:p>
                </p:txBody>
              </p:sp>
              <p:grpSp>
                <p:nvGrpSpPr>
                  <p:cNvPr id="19" name="Group 24"/>
                  <p:cNvGrpSpPr/>
                  <p:nvPr/>
                </p:nvGrpSpPr>
                <p:grpSpPr bwMode="auto">
                  <a:xfrm>
                    <a:off x="0" y="0"/>
                    <a:ext cx="2592" cy="1728"/>
                    <a:chOff x="0" y="0"/>
                    <a:chExt cx="2592" cy="1728"/>
                  </a:xfrm>
                </p:grpSpPr>
                <p:grpSp>
                  <p:nvGrpSpPr>
                    <p:cNvPr id="22" name="Group 25"/>
                    <p:cNvGrpSpPr/>
                    <p:nvPr/>
                  </p:nvGrpSpPr>
                  <p:grpSpPr bwMode="auto">
                    <a:xfrm>
                      <a:off x="0" y="96"/>
                      <a:ext cx="2592" cy="1632"/>
                      <a:chOff x="0" y="0"/>
                      <a:chExt cx="2592" cy="1632"/>
                    </a:xfrm>
                  </p:grpSpPr>
                  <p:sp>
                    <p:nvSpPr>
                      <p:cNvPr id="25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2448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6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96"/>
                        <a:ext cx="0" cy="100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" y="1104"/>
                        <a:ext cx="2016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92" y="96"/>
                        <a:ext cx="0" cy="62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9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208" y="720"/>
                        <a:ext cx="384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208" y="720"/>
                        <a:ext cx="0" cy="28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" name="Rectangle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968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32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72" y="1008"/>
                        <a:ext cx="480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33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32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head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4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44" y="1104"/>
                        <a:ext cx="0" cy="38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tailEnd type="oval" w="med" len="med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5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8" y="1344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V</a:t>
                        </a:r>
                      </a:p>
                    </p:txBody>
                  </p:sp>
                  <p:sp>
                    <p:nvSpPr>
                      <p:cNvPr id="36" name="Oval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480"/>
                        <a:ext cx="288" cy="28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pPr algn="ctr"/>
                        <a:r>
                          <a:rPr lang="en-US" altLang="zh-CN" sz="2400" dirty="0">
                            <a:solidFill>
                              <a:schemeClr val="accent2"/>
                            </a:solidFill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37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728" y="0"/>
                        <a:ext cx="192" cy="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noFill/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en-US" sz="1400"/>
                      </a:p>
                    </p:txBody>
                  </p:sp>
                  <p:sp>
                    <p:nvSpPr>
                      <p:cNvPr id="38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4" y="0"/>
                        <a:ext cx="0" cy="19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23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48"/>
                      <a:ext cx="96" cy="28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1400"/>
                    </a:p>
                  </p:txBody>
                </p:sp>
                <p:sp>
                  <p:nvSpPr>
                    <p:cNvPr id="24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0"/>
                      <a:ext cx="0" cy="336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0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76" y="96"/>
                    <a:ext cx="240" cy="96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44"/>
                    <a:ext cx="96" cy="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1400"/>
                  </a:p>
                </p:txBody>
              </p:sp>
            </p:grpSp>
          </p:grp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2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22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2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122883" grpId="0" autoUpdateAnimBg="0"/>
      <p:bldP spid="122912" grpId="0" autoUpdateAnimBg="0"/>
      <p:bldP spid="122913" grpId="0" autoUpdateAnimBg="0"/>
      <p:bldP spid="122914" grpId="0" autoUpdateAnimBg="0"/>
      <p:bldP spid="122915" grpId="0" autoUpdateAnimBg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7" name="Group 3"/>
          <p:cNvGraphicFramePr>
            <a:graphicFrameLocks noGrp="1"/>
          </p:cNvGraphicFramePr>
          <p:nvPr/>
        </p:nvGraphicFramePr>
        <p:xfrm>
          <a:off x="5795963" y="1196975"/>
          <a:ext cx="3348037" cy="3089276"/>
        </p:xfrm>
        <a:graphic>
          <a:graphicData uri="http://schemas.openxmlformats.org/drawingml/2006/table">
            <a:tbl>
              <a:tblPr/>
              <a:tblGrid>
                <a:gridCol w="1004887"/>
                <a:gridCol w="1227138"/>
                <a:gridCol w="1116012"/>
              </a:tblGrid>
              <a:tr h="520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实验次序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U=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＿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V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99218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/Ω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安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(1)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(2)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(3)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54000" marR="54000" marT="46793" marB="46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31" name="Text Box 28"/>
          <p:cNvSpPr txBox="1">
            <a:spLocks noChangeArrowheads="1"/>
          </p:cNvSpPr>
          <p:nvPr/>
        </p:nvSpPr>
        <p:spPr bwMode="auto">
          <a:xfrm>
            <a:off x="8243888" y="1123950"/>
            <a:ext cx="57626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7150100" y="3716338"/>
            <a:ext cx="3873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7092950" y="3213100"/>
            <a:ext cx="3873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7092950" y="2636838"/>
            <a:ext cx="3873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chemeClr val="folHlin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1535" name="Text Box 41"/>
          <p:cNvSpPr txBox="1">
            <a:spLocks noChangeArrowheads="1"/>
          </p:cNvSpPr>
          <p:nvPr/>
        </p:nvSpPr>
        <p:spPr bwMode="auto">
          <a:xfrm>
            <a:off x="8135938" y="3213100"/>
            <a:ext cx="100806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1010"/>
                </a:solidFill>
              </a:rPr>
              <a:t>0.5</a:t>
            </a:r>
          </a:p>
        </p:txBody>
      </p:sp>
      <p:sp>
        <p:nvSpPr>
          <p:cNvPr id="21536" name="Text Box 42"/>
          <p:cNvSpPr txBox="1">
            <a:spLocks noChangeArrowheads="1"/>
          </p:cNvSpPr>
          <p:nvPr/>
        </p:nvSpPr>
        <p:spPr bwMode="auto">
          <a:xfrm>
            <a:off x="7991475" y="3716338"/>
            <a:ext cx="115252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1010"/>
                </a:solidFill>
              </a:rPr>
              <a:t>0.25</a:t>
            </a:r>
          </a:p>
        </p:txBody>
      </p:sp>
      <p:sp>
        <p:nvSpPr>
          <p:cNvPr id="21537" name="Text Box 43"/>
          <p:cNvSpPr txBox="1">
            <a:spLocks noChangeArrowheads="1"/>
          </p:cNvSpPr>
          <p:nvPr/>
        </p:nvSpPr>
        <p:spPr bwMode="auto">
          <a:xfrm>
            <a:off x="8172450" y="2636838"/>
            <a:ext cx="72072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1010"/>
                </a:solidFill>
              </a:rPr>
              <a:t>1</a:t>
            </a:r>
          </a:p>
        </p:txBody>
      </p:sp>
      <p:pic>
        <p:nvPicPr>
          <p:cNvPr id="21538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3738"/>
            <a:ext cx="5724525" cy="5040312"/>
          </a:xfrm>
          <a:prstGeom prst="rect">
            <a:avLst/>
          </a:prstGeom>
          <a:noFill/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1" grpId="0" autoUpdateAnimBg="0"/>
      <p:bldP spid="21532" grpId="0" autoUpdateAnimBg="0"/>
      <p:bldP spid="21533" grpId="0" autoUpdateAnimBg="0"/>
      <p:bldP spid="21534" grpId="0" autoUpdateAnimBg="0"/>
      <p:bldP spid="21535" grpId="0" autoUpdateAnimBg="0"/>
      <p:bldP spid="21536" grpId="0" autoUpdateAnimBg="0"/>
      <p:bldP spid="21537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6"/>
          <p:cNvSpPr>
            <a:spLocks noChangeShapeType="1"/>
          </p:cNvSpPr>
          <p:nvPr/>
        </p:nvSpPr>
        <p:spPr bwMode="auto">
          <a:xfrm>
            <a:off x="1981200" y="5749925"/>
            <a:ext cx="6299200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55" name="Line 7"/>
          <p:cNvSpPr>
            <a:spLocks noChangeShapeType="1"/>
          </p:cNvSpPr>
          <p:nvPr/>
        </p:nvSpPr>
        <p:spPr bwMode="auto">
          <a:xfrm flipV="1">
            <a:off x="2024063" y="800100"/>
            <a:ext cx="0" cy="494982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56" name="Line 8"/>
          <p:cNvSpPr>
            <a:spLocks noChangeShapeType="1"/>
          </p:cNvSpPr>
          <p:nvPr/>
        </p:nvSpPr>
        <p:spPr bwMode="auto">
          <a:xfrm>
            <a:off x="2024063" y="5300663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57" name="Line 9"/>
          <p:cNvSpPr>
            <a:spLocks noChangeShapeType="1"/>
          </p:cNvSpPr>
          <p:nvPr/>
        </p:nvSpPr>
        <p:spPr bwMode="auto">
          <a:xfrm>
            <a:off x="2024063" y="4849813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58" name="Line 10"/>
          <p:cNvSpPr>
            <a:spLocks noChangeShapeType="1"/>
          </p:cNvSpPr>
          <p:nvPr/>
        </p:nvSpPr>
        <p:spPr bwMode="auto">
          <a:xfrm>
            <a:off x="2024063" y="4400550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>
            <a:off x="2024063" y="3905250"/>
            <a:ext cx="5940425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0" name="Line 12"/>
          <p:cNvSpPr>
            <a:spLocks noChangeShapeType="1"/>
          </p:cNvSpPr>
          <p:nvPr/>
        </p:nvSpPr>
        <p:spPr bwMode="auto">
          <a:xfrm>
            <a:off x="2024063" y="3455988"/>
            <a:ext cx="5940425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>
            <a:off x="2024063" y="2960688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2" name="Line 14"/>
          <p:cNvSpPr>
            <a:spLocks noChangeShapeType="1"/>
          </p:cNvSpPr>
          <p:nvPr/>
        </p:nvSpPr>
        <p:spPr bwMode="auto">
          <a:xfrm>
            <a:off x="2024063" y="2420938"/>
            <a:ext cx="5940425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3" name="Line 15"/>
          <p:cNvSpPr>
            <a:spLocks noChangeShapeType="1"/>
          </p:cNvSpPr>
          <p:nvPr/>
        </p:nvSpPr>
        <p:spPr bwMode="auto">
          <a:xfrm>
            <a:off x="2024063" y="1925638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4" name="Line 16"/>
          <p:cNvSpPr>
            <a:spLocks noChangeShapeType="1"/>
          </p:cNvSpPr>
          <p:nvPr/>
        </p:nvSpPr>
        <p:spPr bwMode="auto">
          <a:xfrm>
            <a:off x="2024063" y="1430338"/>
            <a:ext cx="5986462" cy="0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5" name="Line 17"/>
          <p:cNvSpPr>
            <a:spLocks noChangeShapeType="1"/>
          </p:cNvSpPr>
          <p:nvPr/>
        </p:nvSpPr>
        <p:spPr bwMode="auto">
          <a:xfrm flipV="1">
            <a:off x="2563813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6" name="Line 18"/>
          <p:cNvSpPr>
            <a:spLocks noChangeShapeType="1"/>
          </p:cNvSpPr>
          <p:nvPr/>
        </p:nvSpPr>
        <p:spPr bwMode="auto">
          <a:xfrm flipV="1">
            <a:off x="3149600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7" name="Line 19"/>
          <p:cNvSpPr>
            <a:spLocks noChangeShapeType="1"/>
          </p:cNvSpPr>
          <p:nvPr/>
        </p:nvSpPr>
        <p:spPr bwMode="auto">
          <a:xfrm flipV="1">
            <a:off x="3689350" y="1428750"/>
            <a:ext cx="0" cy="427672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8" name="Line 20"/>
          <p:cNvSpPr>
            <a:spLocks noChangeShapeType="1"/>
          </p:cNvSpPr>
          <p:nvPr/>
        </p:nvSpPr>
        <p:spPr bwMode="auto">
          <a:xfrm flipV="1">
            <a:off x="4229100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69" name="Line 21"/>
          <p:cNvSpPr>
            <a:spLocks noChangeShapeType="1"/>
          </p:cNvSpPr>
          <p:nvPr/>
        </p:nvSpPr>
        <p:spPr bwMode="auto">
          <a:xfrm flipV="1">
            <a:off x="4768850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0" name="Line 22"/>
          <p:cNvSpPr>
            <a:spLocks noChangeShapeType="1"/>
          </p:cNvSpPr>
          <p:nvPr/>
        </p:nvSpPr>
        <p:spPr bwMode="auto">
          <a:xfrm flipV="1">
            <a:off x="5310188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1" name="Line 23"/>
          <p:cNvSpPr>
            <a:spLocks noChangeShapeType="1"/>
          </p:cNvSpPr>
          <p:nvPr/>
        </p:nvSpPr>
        <p:spPr bwMode="auto">
          <a:xfrm flipV="1">
            <a:off x="5849938" y="1428750"/>
            <a:ext cx="0" cy="427672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2" name="Line 24"/>
          <p:cNvSpPr>
            <a:spLocks noChangeShapeType="1"/>
          </p:cNvSpPr>
          <p:nvPr/>
        </p:nvSpPr>
        <p:spPr bwMode="auto">
          <a:xfrm flipV="1">
            <a:off x="6389688" y="1428750"/>
            <a:ext cx="0" cy="427672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3" name="Line 25"/>
          <p:cNvSpPr>
            <a:spLocks noChangeShapeType="1"/>
          </p:cNvSpPr>
          <p:nvPr/>
        </p:nvSpPr>
        <p:spPr bwMode="auto">
          <a:xfrm flipV="1">
            <a:off x="6975475" y="1428750"/>
            <a:ext cx="0" cy="427672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4" name="Line 26"/>
          <p:cNvSpPr>
            <a:spLocks noChangeShapeType="1"/>
          </p:cNvSpPr>
          <p:nvPr/>
        </p:nvSpPr>
        <p:spPr bwMode="auto">
          <a:xfrm flipV="1">
            <a:off x="7515225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5" name="Line 27"/>
          <p:cNvSpPr>
            <a:spLocks noChangeShapeType="1"/>
          </p:cNvSpPr>
          <p:nvPr/>
        </p:nvSpPr>
        <p:spPr bwMode="auto">
          <a:xfrm flipV="1">
            <a:off x="8010525" y="1428750"/>
            <a:ext cx="0" cy="4321175"/>
          </a:xfrm>
          <a:prstGeom prst="line">
            <a:avLst/>
          </a:prstGeom>
          <a:noFill/>
          <a:ln w="9525" cap="flat" cmpd="sng">
            <a:solidFill>
              <a:srgbClr val="00CCFF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576" name="Text Box 28"/>
          <p:cNvSpPr txBox="1">
            <a:spLocks noChangeArrowheads="1"/>
          </p:cNvSpPr>
          <p:nvPr/>
        </p:nvSpPr>
        <p:spPr bwMode="auto">
          <a:xfrm>
            <a:off x="971550" y="908050"/>
            <a:ext cx="1123950" cy="457200"/>
          </a:xfrm>
          <a:prstGeom prst="rect">
            <a:avLst/>
          </a:prstGeom>
          <a:noFill/>
          <a:ln w="9525" cap="flat" cmpd="sng">
            <a:solidFill>
              <a:srgbClr val="00CCFF"/>
            </a:solidFill>
            <a:miter lim="800000"/>
          </a:ln>
          <a:effectLst/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solidFill>
                  <a:srgbClr val="000000"/>
                </a:solidFill>
              </a:rPr>
              <a:t>Ｒ/ </a:t>
            </a:r>
            <a:r>
              <a:rPr lang="el-GR" altLang="en-US" sz="2000">
                <a:solidFill>
                  <a:srgbClr val="000000"/>
                </a:solidFill>
              </a:rPr>
              <a:t>Ω</a:t>
            </a:r>
            <a:endParaRPr lang="zh-CN" altLang="en-US" sz="2000">
              <a:solidFill>
                <a:srgbClr val="000000"/>
              </a:solidFill>
            </a:endParaRPr>
          </a:p>
        </p:txBody>
      </p:sp>
      <p:sp>
        <p:nvSpPr>
          <p:cNvPr id="23577" name="Text Box 29"/>
          <p:cNvSpPr txBox="1">
            <a:spLocks noChangeArrowheads="1"/>
          </p:cNvSpPr>
          <p:nvPr/>
        </p:nvSpPr>
        <p:spPr bwMode="auto">
          <a:xfrm>
            <a:off x="7829550" y="5749925"/>
            <a:ext cx="631825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00"/>
                </a:solidFill>
              </a:rPr>
              <a:t>I/A</a:t>
            </a:r>
          </a:p>
        </p:txBody>
      </p:sp>
      <p:sp>
        <p:nvSpPr>
          <p:cNvPr id="23578" name="Text Box 30"/>
          <p:cNvSpPr txBox="1">
            <a:spLocks noChangeArrowheads="1"/>
          </p:cNvSpPr>
          <p:nvPr/>
        </p:nvSpPr>
        <p:spPr bwMode="auto">
          <a:xfrm>
            <a:off x="1755775" y="5795963"/>
            <a:ext cx="49530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23579" name="Text Box 45"/>
          <p:cNvSpPr txBox="1">
            <a:spLocks noChangeArrowheads="1"/>
          </p:cNvSpPr>
          <p:nvPr/>
        </p:nvSpPr>
        <p:spPr bwMode="auto">
          <a:xfrm>
            <a:off x="3348038" y="549275"/>
            <a:ext cx="5486400" cy="609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1700"/>
              <a:t>在分析实验数据时，还可采用图像法</a:t>
            </a:r>
          </a:p>
          <a:p>
            <a:r>
              <a:rPr lang="zh-CN" altLang="en-US" sz="1700"/>
              <a:t>保持压不变时，电流随电阻变化的图像。</a:t>
            </a:r>
          </a:p>
        </p:txBody>
      </p:sp>
      <p:sp>
        <p:nvSpPr>
          <p:cNvPr id="23580" name="Text Box 46"/>
          <p:cNvSpPr txBox="1">
            <a:spLocks noChangeArrowheads="1"/>
          </p:cNvSpPr>
          <p:nvPr/>
        </p:nvSpPr>
        <p:spPr bwMode="auto">
          <a:xfrm>
            <a:off x="1476375" y="4581525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2</a:t>
            </a:r>
          </a:p>
        </p:txBody>
      </p:sp>
      <p:sp>
        <p:nvSpPr>
          <p:cNvPr id="23581" name="Text Box 47"/>
          <p:cNvSpPr txBox="1">
            <a:spLocks noChangeArrowheads="1"/>
          </p:cNvSpPr>
          <p:nvPr/>
        </p:nvSpPr>
        <p:spPr bwMode="auto">
          <a:xfrm>
            <a:off x="1476375" y="2708275"/>
            <a:ext cx="488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3582" name="Text Box 48"/>
          <p:cNvSpPr txBox="1">
            <a:spLocks noChangeArrowheads="1"/>
          </p:cNvSpPr>
          <p:nvPr/>
        </p:nvSpPr>
        <p:spPr bwMode="auto">
          <a:xfrm>
            <a:off x="1476375" y="3717925"/>
            <a:ext cx="504825" cy="517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3583" name="Text Box 49"/>
          <p:cNvSpPr txBox="1">
            <a:spLocks noChangeArrowheads="1"/>
          </p:cNvSpPr>
          <p:nvPr/>
        </p:nvSpPr>
        <p:spPr bwMode="auto">
          <a:xfrm>
            <a:off x="2700338" y="5661025"/>
            <a:ext cx="8382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00"/>
                </a:solidFill>
              </a:rPr>
              <a:t>0.２</a:t>
            </a:r>
          </a:p>
        </p:txBody>
      </p:sp>
      <p:sp>
        <p:nvSpPr>
          <p:cNvPr id="23584" name="Text Box 50"/>
          <p:cNvSpPr txBox="1">
            <a:spLocks noChangeArrowheads="1"/>
          </p:cNvSpPr>
          <p:nvPr/>
        </p:nvSpPr>
        <p:spPr bwMode="auto">
          <a:xfrm>
            <a:off x="4932363" y="5734050"/>
            <a:ext cx="1143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00"/>
                </a:solidFill>
              </a:rPr>
              <a:t>0.６</a:t>
            </a:r>
          </a:p>
        </p:txBody>
      </p:sp>
      <p:sp>
        <p:nvSpPr>
          <p:cNvPr id="23585" name="Text Box 51"/>
          <p:cNvSpPr txBox="1">
            <a:spLocks noChangeArrowheads="1"/>
          </p:cNvSpPr>
          <p:nvPr/>
        </p:nvSpPr>
        <p:spPr bwMode="auto">
          <a:xfrm>
            <a:off x="3852863" y="5734050"/>
            <a:ext cx="706437" cy="517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00"/>
                </a:solidFill>
              </a:rPr>
              <a:t>0.4</a:t>
            </a:r>
          </a:p>
        </p:txBody>
      </p:sp>
      <p:sp>
        <p:nvSpPr>
          <p:cNvPr id="23586" name="Rectangle 52"/>
          <p:cNvSpPr>
            <a:spLocks noChangeArrowheads="1"/>
          </p:cNvSpPr>
          <p:nvPr/>
        </p:nvSpPr>
        <p:spPr bwMode="auto">
          <a:xfrm>
            <a:off x="0" y="260350"/>
            <a:ext cx="21336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彩云" pitchFamily="2" charset="-122"/>
              </a:rPr>
              <a:t>分析数据</a:t>
            </a:r>
          </a:p>
        </p:txBody>
      </p:sp>
      <p:sp>
        <p:nvSpPr>
          <p:cNvPr id="23587" name="Text Box 53"/>
          <p:cNvSpPr txBox="1">
            <a:spLocks noChangeArrowheads="1"/>
          </p:cNvSpPr>
          <p:nvPr/>
        </p:nvSpPr>
        <p:spPr bwMode="auto">
          <a:xfrm>
            <a:off x="5148263" y="5157788"/>
            <a:ext cx="3048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/>
              <a:t>.</a:t>
            </a:r>
          </a:p>
        </p:txBody>
      </p:sp>
      <p:sp>
        <p:nvSpPr>
          <p:cNvPr id="23588" name="Text Box 54"/>
          <p:cNvSpPr txBox="1">
            <a:spLocks noChangeArrowheads="1"/>
          </p:cNvSpPr>
          <p:nvPr/>
        </p:nvSpPr>
        <p:spPr bwMode="auto">
          <a:xfrm>
            <a:off x="4068763" y="5229225"/>
            <a:ext cx="3048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/>
              <a:t>.</a:t>
            </a:r>
          </a:p>
        </p:txBody>
      </p:sp>
      <p:sp>
        <p:nvSpPr>
          <p:cNvPr id="23589" name="Text Box 55"/>
          <p:cNvSpPr txBox="1">
            <a:spLocks noChangeArrowheads="1"/>
          </p:cNvSpPr>
          <p:nvPr/>
        </p:nvSpPr>
        <p:spPr bwMode="auto">
          <a:xfrm>
            <a:off x="2987675" y="5157788"/>
            <a:ext cx="3048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/>
              <a:t>.</a:t>
            </a:r>
          </a:p>
        </p:txBody>
      </p:sp>
      <p:sp>
        <p:nvSpPr>
          <p:cNvPr id="23590" name="Text Box 59"/>
          <p:cNvSpPr txBox="1">
            <a:spLocks noChangeArrowheads="1"/>
          </p:cNvSpPr>
          <p:nvPr/>
        </p:nvSpPr>
        <p:spPr bwMode="auto">
          <a:xfrm>
            <a:off x="3203575" y="908050"/>
            <a:ext cx="609600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8000">
                <a:solidFill>
                  <a:srgbClr val="0000FF"/>
                </a:solidFill>
              </a:rPr>
              <a:t>．</a:t>
            </a:r>
          </a:p>
        </p:txBody>
      </p:sp>
      <p:sp>
        <p:nvSpPr>
          <p:cNvPr id="23591" name="Text Box 60"/>
          <p:cNvSpPr txBox="1">
            <a:spLocks noChangeArrowheads="1"/>
          </p:cNvSpPr>
          <p:nvPr/>
        </p:nvSpPr>
        <p:spPr bwMode="auto">
          <a:xfrm>
            <a:off x="4500563" y="2924175"/>
            <a:ext cx="609600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8000">
                <a:solidFill>
                  <a:srgbClr val="0000FF"/>
                </a:solidFill>
              </a:rPr>
              <a:t>．</a:t>
            </a:r>
          </a:p>
        </p:txBody>
      </p:sp>
      <p:sp>
        <p:nvSpPr>
          <p:cNvPr id="23592" name="Text Box 61"/>
          <p:cNvSpPr txBox="1">
            <a:spLocks noChangeArrowheads="1"/>
          </p:cNvSpPr>
          <p:nvPr/>
        </p:nvSpPr>
        <p:spPr bwMode="auto">
          <a:xfrm>
            <a:off x="7237413" y="3860800"/>
            <a:ext cx="609600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8000">
                <a:solidFill>
                  <a:srgbClr val="0000FF"/>
                </a:solidFill>
              </a:rPr>
              <a:t>．</a:t>
            </a:r>
          </a:p>
        </p:txBody>
      </p:sp>
      <p:sp>
        <p:nvSpPr>
          <p:cNvPr id="23593" name="Text Box 63"/>
          <p:cNvSpPr txBox="1">
            <a:spLocks noChangeArrowheads="1"/>
          </p:cNvSpPr>
          <p:nvPr/>
        </p:nvSpPr>
        <p:spPr bwMode="auto">
          <a:xfrm>
            <a:off x="1403350" y="1701800"/>
            <a:ext cx="5762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00"/>
                </a:solidFill>
                <a:latin typeface="Times New Roman" pitchFamily="18" charset="0"/>
              </a:rPr>
              <a:t>8   </a:t>
            </a:r>
            <a:r>
              <a:rPr lang="en-US" altLang="zh-CN" sz="2400">
                <a:solidFill>
                  <a:schemeClr val="accent1"/>
                </a:solidFill>
                <a:latin typeface="Times New Roman" pitchFamily="18" charset="0"/>
              </a:rPr>
              <a:t> 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23594" name="Text Box 64"/>
          <p:cNvSpPr txBox="1">
            <a:spLocks noChangeArrowheads="1"/>
          </p:cNvSpPr>
          <p:nvPr/>
        </p:nvSpPr>
        <p:spPr bwMode="auto">
          <a:xfrm>
            <a:off x="6156325" y="5734050"/>
            <a:ext cx="10096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00"/>
                </a:solidFill>
                <a:latin typeface="Times New Roman" pitchFamily="18" charset="0"/>
              </a:rPr>
              <a:t>0.8</a:t>
            </a:r>
          </a:p>
        </p:txBody>
      </p:sp>
      <p:sp>
        <p:nvSpPr>
          <p:cNvPr id="23595" name="Text Box 65"/>
          <p:cNvSpPr txBox="1">
            <a:spLocks noChangeArrowheads="1"/>
          </p:cNvSpPr>
          <p:nvPr/>
        </p:nvSpPr>
        <p:spPr bwMode="auto">
          <a:xfrm>
            <a:off x="7308850" y="5734050"/>
            <a:ext cx="503238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3596" name="Freeform 67"/>
          <p:cNvSpPr/>
          <p:nvPr/>
        </p:nvSpPr>
        <p:spPr bwMode="auto">
          <a:xfrm>
            <a:off x="3492500" y="1917700"/>
            <a:ext cx="4032250" cy="29511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1271"/>
              </a:cxn>
              <a:cxn ang="0">
                <a:pos x="2540" y="1860"/>
              </a:cxn>
            </a:cxnLst>
            <a:rect l="0" t="0" r="r" b="b"/>
            <a:pathLst>
              <a:path w="2540" h="1860">
                <a:moveTo>
                  <a:pt x="0" y="0"/>
                </a:moveTo>
                <a:cubicBezTo>
                  <a:pt x="196" y="480"/>
                  <a:pt x="393" y="961"/>
                  <a:pt x="816" y="1271"/>
                </a:cubicBezTo>
                <a:cubicBezTo>
                  <a:pt x="1239" y="1581"/>
                  <a:pt x="2253" y="1762"/>
                  <a:pt x="2540" y="186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0" grpId="0" autoUpdateAnimBg="0"/>
      <p:bldP spid="23591" grpId="0" autoUpdateAnimBg="0"/>
      <p:bldP spid="23592" grpId="0" autoUpdateAnimBg="0"/>
      <p:bldP spid="2359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475656" y="260648"/>
            <a:ext cx="2232025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7</a:t>
            </a:r>
            <a:r>
              <a:rPr lang="zh-CN" altLang="en-US" sz="3200" dirty="0" smtClean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、</a:t>
            </a:r>
            <a:r>
              <a:rPr lang="zh-CN" altLang="en-US" sz="3200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</a:rPr>
              <a:t>结论：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15900" y="1052513"/>
            <a:ext cx="8928100" cy="1066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/>
              <a:t>在电压一定的情况下，通过导体的电流跟导体的电阻成</a:t>
            </a:r>
            <a:r>
              <a:rPr lang="zh-CN" altLang="en-US" sz="3200" u="sng">
                <a:solidFill>
                  <a:srgbClr val="FF3300"/>
                </a:solidFill>
              </a:rPr>
              <a:t>反比</a:t>
            </a:r>
            <a:r>
              <a:rPr lang="zh-CN" altLang="en-US" sz="3200"/>
              <a:t>。</a:t>
            </a:r>
            <a:endParaRPr lang="zh-CN" altLang="en-US" sz="3200">
              <a:solidFill>
                <a:srgbClr val="FF3300"/>
              </a:solidFill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51520" y="2204865"/>
            <a:ext cx="8892480" cy="31293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800" b="1" dirty="0"/>
              <a:t>对这一关系的理解要</a:t>
            </a:r>
            <a:r>
              <a:rPr lang="zh-CN" altLang="en-US" sz="2800" b="1" dirty="0">
                <a:solidFill>
                  <a:srgbClr val="FF3300"/>
                </a:solidFill>
              </a:rPr>
              <a:t>注意</a:t>
            </a:r>
            <a:r>
              <a:rPr lang="zh-CN" altLang="en-US" sz="2800" b="1" dirty="0"/>
              <a:t>：</a:t>
            </a:r>
          </a:p>
          <a:p>
            <a:r>
              <a:rPr lang="zh-CN" altLang="en-US" sz="2800" b="1" dirty="0"/>
              <a:t>（1）电流和电阻也是针对同一导体而言，谁的电阻就影响谁的电流，不能说一个导体的电流与另一个导体的电阻成反比。</a:t>
            </a:r>
          </a:p>
          <a:p>
            <a:r>
              <a:rPr lang="zh-CN" altLang="en-US" sz="2800" b="1" dirty="0"/>
              <a:t>（2）同样不能说导体的电阻与通过它的电流成反比。因为，</a:t>
            </a:r>
            <a:r>
              <a:rPr lang="zh-CN" altLang="en-US" sz="2800" b="1" dirty="0">
                <a:solidFill>
                  <a:srgbClr val="FF3300"/>
                </a:solidFill>
              </a:rPr>
              <a:t>电阻是导体本身的一个性质，它的大小由导体本身来决定，与导体中通过的电流无关。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95537" y="5517232"/>
            <a:ext cx="8568952" cy="946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800" b="1" dirty="0"/>
              <a:t>上述关系都有必不可少的条件，</a:t>
            </a:r>
            <a:r>
              <a:rPr lang="zh-CN" altLang="en-US" sz="2800" b="1" dirty="0">
                <a:solidFill>
                  <a:srgbClr val="FF3300"/>
                </a:solidFill>
              </a:rPr>
              <a:t>电阻一定或电压一定</a:t>
            </a:r>
            <a:r>
              <a:rPr lang="zh-CN" altLang="en-US" sz="2800" b="1" dirty="0"/>
              <a:t>，</a:t>
            </a:r>
          </a:p>
          <a:p>
            <a:r>
              <a:rPr lang="zh-CN" altLang="en-US" sz="2800" b="1" dirty="0"/>
              <a:t>这一点是不能忽略的</a:t>
            </a:r>
            <a:r>
              <a:rPr lang="zh-CN" altLang="en-US" sz="2800" dirty="0"/>
              <a:t>。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autoUpdateAnimBg="0"/>
      <p:bldP spid="24580" grpId="0" autoUpdateAnimBg="0"/>
      <p:bldP spid="2458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2" descr="本课小结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3975" y="727075"/>
            <a:ext cx="403225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857224" y="1928802"/>
            <a:ext cx="7489825" cy="298543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zh-CN" sz="4000" dirty="0">
                <a:latin typeface="+mn-ea"/>
                <a:ea typeface="+mn-ea"/>
              </a:rPr>
              <a:t>电流跟电压、电阻的关系</a:t>
            </a:r>
            <a:r>
              <a:rPr lang="en-US" altLang="zh-CN" sz="4000" dirty="0">
                <a:latin typeface="+mn-ea"/>
                <a:ea typeface="+mn-ea"/>
              </a:rPr>
              <a:t>:</a:t>
            </a:r>
            <a:endParaRPr lang="zh-CN" altLang="zh-CN" sz="4000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zh-CN" sz="3600" dirty="0" smtClean="0">
                <a:solidFill>
                  <a:srgbClr val="FF0000"/>
                </a:solidFill>
                <a:latin typeface="+mn-ea"/>
                <a:ea typeface="+mn-ea"/>
              </a:rPr>
              <a:t>1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.</a:t>
            </a:r>
            <a:r>
              <a:rPr lang="zh-CN" altLang="zh-CN" sz="3600" dirty="0">
                <a:solidFill>
                  <a:srgbClr val="FF0000"/>
                </a:solidFill>
                <a:latin typeface="+mn-ea"/>
                <a:ea typeface="+mn-ea"/>
              </a:rPr>
              <a:t>在电阻一定的情况下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,</a:t>
            </a:r>
            <a:r>
              <a:rPr lang="zh-CN" altLang="zh-CN" sz="3600" dirty="0">
                <a:solidFill>
                  <a:srgbClr val="FF0000"/>
                </a:solidFill>
                <a:latin typeface="+mn-ea"/>
                <a:ea typeface="+mn-ea"/>
              </a:rPr>
              <a:t>导体中的电流跟这段导体两端的电压成正比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.</a:t>
            </a:r>
            <a:endParaRPr lang="zh-CN" altLang="zh-CN" sz="360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en-US" altLang="zh-CN" sz="3600" dirty="0" smtClean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.</a:t>
            </a:r>
            <a:r>
              <a:rPr lang="zh-CN" altLang="zh-CN" sz="3600" dirty="0">
                <a:solidFill>
                  <a:srgbClr val="FF0000"/>
                </a:solidFill>
                <a:latin typeface="+mn-ea"/>
                <a:ea typeface="+mn-ea"/>
              </a:rPr>
              <a:t>在电压一定的情况下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,</a:t>
            </a:r>
            <a:r>
              <a:rPr lang="zh-CN" altLang="zh-CN" sz="3600" dirty="0">
                <a:solidFill>
                  <a:srgbClr val="FF0000"/>
                </a:solidFill>
                <a:latin typeface="+mn-ea"/>
                <a:ea typeface="+mn-ea"/>
              </a:rPr>
              <a:t>导体中的电流跟导体的电阻成反比</a:t>
            </a: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.</a:t>
            </a:r>
            <a:endParaRPr lang="zh-CN" altLang="zh-CN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143000" y="1066800"/>
            <a:ext cx="7543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260475" y="836613"/>
            <a:ext cx="7315200" cy="1066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1.</a:t>
            </a:r>
            <a:r>
              <a:rPr lang="zh-CN" altLang="en-US" sz="3200" b="1">
                <a:latin typeface="Times New Roman" pitchFamily="18" charset="0"/>
                <a:ea typeface="黑体" pitchFamily="49" charset="-122"/>
              </a:rPr>
              <a:t>试根据电阻不变时，电流跟电压成</a:t>
            </a:r>
            <a:r>
              <a:rPr lang="zh-CN" altLang="en-US" sz="3200" b="1" u="sng">
                <a:latin typeface="Times New Roman" pitchFamily="18" charset="0"/>
                <a:ea typeface="黑体" pitchFamily="49" charset="-122"/>
              </a:rPr>
              <a:t>正比</a:t>
            </a:r>
            <a:r>
              <a:rPr lang="zh-CN" altLang="en-US" sz="3200" b="1">
                <a:latin typeface="Times New Roman" pitchFamily="18" charset="0"/>
                <a:ea typeface="黑体" pitchFamily="49" charset="-122"/>
              </a:rPr>
              <a:t>关系。完成下列表格</a:t>
            </a:r>
            <a:r>
              <a:rPr lang="zh-CN" altLang="en-US" sz="3200" b="1">
                <a:latin typeface="Times New Roman" pitchFamily="18" charset="0"/>
              </a:rPr>
              <a:t>。</a:t>
            </a:r>
          </a:p>
        </p:txBody>
      </p:sp>
      <p:graphicFrame>
        <p:nvGraphicFramePr>
          <p:cNvPr id="25604" name="Group 4"/>
          <p:cNvGraphicFramePr>
            <a:graphicFrameLocks noGrp="1"/>
          </p:cNvGraphicFramePr>
          <p:nvPr/>
        </p:nvGraphicFramePr>
        <p:xfrm>
          <a:off x="827088" y="2349500"/>
          <a:ext cx="7772400" cy="30226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次序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  <a:cs typeface="Times New Roman" pitchFamily="18" charset="0"/>
                        </a:rPr>
                        <a:t>Ω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5219700" y="3141663"/>
            <a:ext cx="7207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0.2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3505200" y="3859213"/>
            <a:ext cx="1841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3563938" y="4724400"/>
            <a:ext cx="3873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5634" name="WordArt 34"/>
          <p:cNvSpPr>
            <a:spLocks noChangeArrowheads="1" noChangeShapeType="1"/>
          </p:cNvSpPr>
          <p:nvPr/>
        </p:nvSpPr>
        <p:spPr bwMode="auto">
          <a:xfrm>
            <a:off x="36513" y="117475"/>
            <a:ext cx="1944687" cy="9350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>
                <a:ln w="9525" cmpd="sng"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练习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31" grpId="0" autoUpdateAnimBg="0"/>
      <p:bldP spid="25632" grpId="0" autoUpdateAnimBg="0"/>
      <p:bldP spid="2563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143000" y="1066800"/>
            <a:ext cx="7543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331913" y="908050"/>
            <a:ext cx="7315200" cy="1066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2.</a:t>
            </a:r>
            <a:r>
              <a:rPr lang="zh-CN" altLang="en-US" sz="3200" b="1">
                <a:latin typeface="Times New Roman" pitchFamily="18" charset="0"/>
                <a:ea typeface="黑体" pitchFamily="49" charset="-122"/>
              </a:rPr>
              <a:t>试根据电压不变时，电流跟电阻成</a:t>
            </a:r>
            <a:r>
              <a:rPr lang="zh-CN" altLang="en-US" sz="3200" b="1" u="sng">
                <a:latin typeface="Times New Roman" pitchFamily="18" charset="0"/>
                <a:ea typeface="黑体" pitchFamily="49" charset="-122"/>
              </a:rPr>
              <a:t>反比</a:t>
            </a:r>
            <a:r>
              <a:rPr lang="zh-CN" altLang="en-US" sz="3200" b="1">
                <a:latin typeface="Times New Roman" pitchFamily="18" charset="0"/>
                <a:ea typeface="黑体" pitchFamily="49" charset="-122"/>
              </a:rPr>
              <a:t>关系。完成下列表格</a:t>
            </a:r>
            <a:r>
              <a:rPr lang="zh-CN" altLang="en-US" sz="3200" b="1">
                <a:latin typeface="Times New Roman" pitchFamily="18" charset="0"/>
              </a:rPr>
              <a:t>。</a:t>
            </a:r>
          </a:p>
        </p:txBody>
      </p:sp>
      <p:graphicFrame>
        <p:nvGraphicFramePr>
          <p:cNvPr id="26628" name="Group 4"/>
          <p:cNvGraphicFramePr>
            <a:graphicFrameLocks noGrp="1"/>
          </p:cNvGraphicFramePr>
          <p:nvPr/>
        </p:nvGraphicFramePr>
        <p:xfrm>
          <a:off x="827088" y="2349500"/>
          <a:ext cx="7772400" cy="30226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次序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电阻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R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  <a:cs typeface="Times New Roman" pitchFamily="18" charset="0"/>
                        </a:rPr>
                        <a:t>Ω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（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endParaRPr kumimoji="0" lang="zh-CN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5364163" y="3141663"/>
            <a:ext cx="7207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0.8</a:t>
            </a:r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3505200" y="3859213"/>
            <a:ext cx="1841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5364163" y="4724400"/>
            <a:ext cx="6921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1.6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  <p:bldP spid="26655" grpId="0" autoUpdateAnimBg="0"/>
      <p:bldP spid="26656" grpId="0" autoUpdateAnimBg="0"/>
      <p:bldP spid="2665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827088" y="981075"/>
            <a:ext cx="7678737" cy="399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3200" b="1">
                <a:latin typeface="Times New Roman" pitchFamily="18" charset="0"/>
              </a:rPr>
              <a:t>3、图中是小明同学研究的电流与电压</a:t>
            </a:r>
          </a:p>
          <a:p>
            <a:r>
              <a:rPr lang="zh-CN" altLang="en-US" sz="3200" b="1">
                <a:latin typeface="Times New Roman" pitchFamily="18" charset="0"/>
              </a:rPr>
              <a:t>     关系时利用所测数据画出的U-I图像，</a:t>
            </a:r>
          </a:p>
          <a:p>
            <a:r>
              <a:rPr lang="zh-CN" altLang="en-US" sz="3200" b="1">
                <a:latin typeface="Times New Roman" pitchFamily="18" charset="0"/>
              </a:rPr>
              <a:t>    由图可知，R1与R2的大小关系是（    ）</a:t>
            </a:r>
          </a:p>
          <a:p>
            <a:r>
              <a:rPr lang="zh-CN" altLang="en-US" sz="3200" b="1">
                <a:latin typeface="Times New Roman" pitchFamily="18" charset="0"/>
              </a:rPr>
              <a:t>  </a:t>
            </a:r>
          </a:p>
          <a:p>
            <a:r>
              <a:rPr lang="zh-CN" altLang="en-US" sz="3200" b="1">
                <a:latin typeface="Times New Roman" pitchFamily="18" charset="0"/>
              </a:rPr>
              <a:t>  A   R1</a:t>
            </a:r>
            <a:r>
              <a:rPr lang="zh-CN" altLang="en-US" sz="3200" b="1">
                <a:latin typeface="Times New Roman" pitchFamily="18" charset="0"/>
                <a:cs typeface="Arial" pitchFamily="34" charset="0"/>
              </a:rPr>
              <a:t>&gt;</a:t>
            </a:r>
            <a:r>
              <a:rPr lang="zh-CN" altLang="en-US" sz="3200" b="1">
                <a:latin typeface="Times New Roman" pitchFamily="18" charset="0"/>
              </a:rPr>
              <a:t>R2  </a:t>
            </a:r>
          </a:p>
          <a:p>
            <a:r>
              <a:rPr lang="zh-CN" altLang="en-US" sz="3200" b="1">
                <a:latin typeface="Times New Roman" pitchFamily="18" charset="0"/>
              </a:rPr>
              <a:t>  B   R1</a:t>
            </a:r>
            <a:r>
              <a:rPr lang="zh-CN" altLang="en-US" sz="3200" b="1">
                <a:latin typeface="Times New Roman" pitchFamily="18" charset="0"/>
                <a:cs typeface="Arial" pitchFamily="34" charset="0"/>
              </a:rPr>
              <a:t>&lt;</a:t>
            </a:r>
            <a:r>
              <a:rPr lang="zh-CN" altLang="en-US" sz="3200" b="1">
                <a:latin typeface="Times New Roman" pitchFamily="18" charset="0"/>
              </a:rPr>
              <a:t>R2 </a:t>
            </a:r>
          </a:p>
          <a:p>
            <a:r>
              <a:rPr lang="zh-CN" altLang="en-US" sz="3200" b="1">
                <a:latin typeface="Times New Roman" pitchFamily="18" charset="0"/>
              </a:rPr>
              <a:t>  C   R1=R2  </a:t>
            </a:r>
          </a:p>
          <a:p>
            <a:r>
              <a:rPr lang="zh-CN" altLang="en-US" sz="3200" b="1">
                <a:latin typeface="Times New Roman" pitchFamily="18" charset="0"/>
              </a:rPr>
              <a:t>  D  无法确定</a:t>
            </a: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 flipV="1">
            <a:off x="4789488" y="4725988"/>
            <a:ext cx="3024187" cy="71437"/>
          </a:xfrm>
          <a:prstGeom prst="line">
            <a:avLst/>
          </a:prstGeom>
          <a:noFill/>
          <a:ln w="28575" cap="flat" cmpd="sng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V="1">
            <a:off x="4787900" y="2565400"/>
            <a:ext cx="0" cy="2209800"/>
          </a:xfrm>
          <a:prstGeom prst="line">
            <a:avLst/>
          </a:prstGeom>
          <a:noFill/>
          <a:ln w="28575" cap="flat" cmpd="sng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4787900" y="2925763"/>
            <a:ext cx="963613" cy="1905000"/>
          </a:xfrm>
          <a:prstGeom prst="line">
            <a:avLst/>
          </a:prstGeom>
          <a:noFill/>
          <a:ln w="28575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4787900" y="3933825"/>
            <a:ext cx="1765300" cy="838200"/>
          </a:xfrm>
          <a:prstGeom prst="line">
            <a:avLst/>
          </a:prstGeom>
          <a:noFill/>
          <a:ln w="28575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708400" y="2565400"/>
            <a:ext cx="9461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chemeClr val="accent2"/>
                </a:solidFill>
                <a:latin typeface="Times New Roman" pitchFamily="18" charset="0"/>
              </a:rPr>
              <a:t>U/V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8029575" y="4510088"/>
            <a:ext cx="7683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chemeClr val="accent2"/>
                </a:solidFill>
                <a:latin typeface="Times New Roman" pitchFamily="18" charset="0"/>
              </a:rPr>
              <a:t>I/A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5707063" y="2557463"/>
            <a:ext cx="684212" cy="639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chemeClr val="accent2"/>
                </a:solidFill>
                <a:latin typeface="Times New Roman" pitchFamily="18" charset="0"/>
              </a:rPr>
              <a:t>R</a:t>
            </a:r>
            <a:r>
              <a:rPr lang="en-US" altLang="zh-CN" sz="3600" b="1" baseline="-25000">
                <a:solidFill>
                  <a:schemeClr val="accent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6562725" y="3622675"/>
            <a:ext cx="68580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chemeClr val="accent2"/>
                </a:solidFill>
                <a:latin typeface="Times New Roman" pitchFamily="18" charset="0"/>
              </a:rPr>
              <a:t>R</a:t>
            </a:r>
            <a:r>
              <a:rPr lang="en-US" altLang="zh-CN" sz="3600" b="1" baseline="-25000">
                <a:solidFill>
                  <a:schemeClr val="accent2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7596188" y="1989138"/>
            <a:ext cx="330200" cy="517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 bldLvl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17488" y="1547813"/>
            <a:ext cx="9144000" cy="1384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1</a:t>
            </a:r>
            <a:r>
              <a:rPr lang="zh-CN" altLang="en-US" sz="2800" dirty="0">
                <a:latin typeface="+mn-ea"/>
                <a:ea typeface="+mn-ea"/>
              </a:rPr>
              <a:t>、一段导体两端电压扩大几倍时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en-US" sz="2800" dirty="0">
                <a:latin typeface="+mn-ea"/>
                <a:ea typeface="+mn-ea"/>
              </a:rPr>
              <a:t>通过它的电流</a:t>
            </a:r>
          </a:p>
          <a:p>
            <a:pPr>
              <a:defRPr/>
            </a:pPr>
            <a:r>
              <a:rPr lang="zh-CN" altLang="en-US" sz="2800" dirty="0">
                <a:latin typeface="+mn-ea"/>
                <a:ea typeface="+mn-ea"/>
              </a:rPr>
              <a:t>     将</a:t>
            </a:r>
            <a:r>
              <a:rPr lang="en-US" altLang="zh-CN" sz="2800" dirty="0">
                <a:latin typeface="+mn-ea"/>
                <a:ea typeface="+mn-ea"/>
              </a:rPr>
              <a:t>___  ____;</a:t>
            </a:r>
            <a:r>
              <a:rPr lang="zh-CN" altLang="en-US" sz="2800" dirty="0">
                <a:latin typeface="+mn-ea"/>
                <a:ea typeface="+mn-ea"/>
              </a:rPr>
              <a:t>导体两端的电压改变时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en-US" sz="2800" dirty="0">
                <a:latin typeface="+mn-ea"/>
                <a:ea typeface="+mn-ea"/>
              </a:rPr>
              <a:t>导体电阻</a:t>
            </a:r>
          </a:p>
          <a:p>
            <a:pPr>
              <a:defRPr/>
            </a:pPr>
            <a:r>
              <a:rPr lang="zh-CN" altLang="en-US" sz="2800" dirty="0">
                <a:latin typeface="+mn-ea"/>
                <a:ea typeface="+mn-ea"/>
              </a:rPr>
              <a:t>     将</a:t>
            </a:r>
            <a:r>
              <a:rPr lang="en-US" altLang="zh-CN" sz="2800" dirty="0">
                <a:latin typeface="+mn-ea"/>
                <a:ea typeface="+mn-ea"/>
              </a:rPr>
              <a:t>_______.</a:t>
            </a:r>
          </a:p>
        </p:txBody>
      </p:sp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396875" y="2928938"/>
            <a:ext cx="8572500" cy="3108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2</a:t>
            </a:r>
            <a:r>
              <a:rPr lang="zh-CN" altLang="en-US" sz="2800" dirty="0">
                <a:latin typeface="+mn-ea"/>
                <a:ea typeface="+mn-ea"/>
              </a:rPr>
              <a:t>、在‘研电流跟电压、电阻的关系”的实验中，</a:t>
            </a:r>
          </a:p>
          <a:p>
            <a:pPr>
              <a:defRPr/>
            </a:pPr>
            <a:r>
              <a:rPr lang="zh-CN" altLang="en-US" sz="2800" dirty="0">
                <a:latin typeface="+mn-ea"/>
                <a:ea typeface="+mn-ea"/>
              </a:rPr>
              <a:t>   我们先使电阻取某一定值 ，多次改变滑动变阻器的阻值 ，记录每次的电流值和相应的</a:t>
            </a:r>
            <a:r>
              <a:rPr lang="en-US" altLang="zh-CN" sz="2800" dirty="0">
                <a:latin typeface="+mn-ea"/>
                <a:ea typeface="+mn-ea"/>
              </a:rPr>
              <a:t>______</a:t>
            </a:r>
            <a:r>
              <a:rPr lang="zh-CN" altLang="en-US" sz="2800" dirty="0">
                <a:latin typeface="+mn-ea"/>
                <a:ea typeface="+mn-ea"/>
              </a:rPr>
              <a:t>值 </a:t>
            </a:r>
            <a:r>
              <a:rPr lang="en-US" altLang="zh-CN" sz="2800" dirty="0">
                <a:latin typeface="+mn-ea"/>
                <a:ea typeface="+mn-ea"/>
              </a:rPr>
              <a:t>, </a:t>
            </a:r>
            <a:r>
              <a:rPr lang="zh-CN" altLang="en-US" sz="2800" dirty="0">
                <a:latin typeface="+mn-ea"/>
                <a:ea typeface="+mn-ea"/>
              </a:rPr>
              <a:t>得到电阻不变时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en-US" sz="2800" dirty="0">
                <a:latin typeface="+mn-ea"/>
                <a:ea typeface="+mn-ea"/>
              </a:rPr>
              <a:t>电流跟</a:t>
            </a:r>
            <a:r>
              <a:rPr lang="en-US" altLang="zh-CN" sz="2800" dirty="0">
                <a:latin typeface="+mn-ea"/>
                <a:ea typeface="+mn-ea"/>
              </a:rPr>
              <a:t>____   </a:t>
            </a:r>
            <a:r>
              <a:rPr lang="zh-CN" altLang="en-US" sz="2800" dirty="0">
                <a:latin typeface="+mn-ea"/>
                <a:ea typeface="+mn-ea"/>
              </a:rPr>
              <a:t>成正比的关系 </a:t>
            </a:r>
            <a:r>
              <a:rPr lang="en-US" altLang="zh-CN" sz="2800" dirty="0">
                <a:latin typeface="+mn-ea"/>
                <a:ea typeface="+mn-ea"/>
              </a:rPr>
              <a:t>, </a:t>
            </a:r>
            <a:r>
              <a:rPr lang="zh-CN" altLang="en-US" sz="2800" dirty="0">
                <a:latin typeface="+mn-ea"/>
                <a:ea typeface="+mn-ea"/>
              </a:rPr>
              <a:t>然后多次改变电阻的阻值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en-US" sz="2800" dirty="0">
                <a:latin typeface="+mn-ea"/>
                <a:ea typeface="+mn-ea"/>
              </a:rPr>
              <a:t>调节滑动变阻器的滑片 </a:t>
            </a:r>
            <a:r>
              <a:rPr lang="en-US" altLang="zh-CN" sz="2800" dirty="0">
                <a:latin typeface="+mn-ea"/>
                <a:ea typeface="+mn-ea"/>
              </a:rPr>
              <a:t>, </a:t>
            </a:r>
            <a:r>
              <a:rPr lang="zh-CN" altLang="en-US" sz="2800" dirty="0">
                <a:latin typeface="+mn-ea"/>
                <a:ea typeface="+mn-ea"/>
              </a:rPr>
              <a:t>使每次</a:t>
            </a:r>
            <a:r>
              <a:rPr lang="en-US" altLang="zh-CN" sz="2800" dirty="0">
                <a:latin typeface="+mn-ea"/>
                <a:ea typeface="+mn-ea"/>
              </a:rPr>
              <a:t>______</a:t>
            </a:r>
            <a:r>
              <a:rPr lang="zh-CN" altLang="en-US" sz="2800" dirty="0">
                <a:latin typeface="+mn-ea"/>
                <a:ea typeface="+mn-ea"/>
              </a:rPr>
              <a:t>保持不变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en-US" sz="2800" dirty="0">
                <a:latin typeface="+mn-ea"/>
                <a:ea typeface="+mn-ea"/>
              </a:rPr>
              <a:t>记录每次电阻的阻值</a:t>
            </a:r>
            <a:r>
              <a:rPr lang="en-US" altLang="zh-CN" sz="2800" dirty="0">
                <a:latin typeface="+mn-ea"/>
                <a:ea typeface="+mn-ea"/>
              </a:rPr>
              <a:t>R</a:t>
            </a:r>
            <a:r>
              <a:rPr lang="zh-CN" altLang="en-US" sz="2800" dirty="0">
                <a:latin typeface="+mn-ea"/>
                <a:ea typeface="+mn-ea"/>
              </a:rPr>
              <a:t>和相应的</a:t>
            </a:r>
            <a:r>
              <a:rPr lang="en-US" altLang="zh-CN" sz="2800" dirty="0">
                <a:latin typeface="+mn-ea"/>
                <a:ea typeface="+mn-ea"/>
              </a:rPr>
              <a:t>___  _</a:t>
            </a:r>
            <a:r>
              <a:rPr lang="zh-CN" altLang="en-US" sz="2800" dirty="0">
                <a:latin typeface="+mn-ea"/>
                <a:ea typeface="+mn-ea"/>
              </a:rPr>
              <a:t>值得到此时电流跟</a:t>
            </a:r>
            <a:r>
              <a:rPr lang="en-US" altLang="zh-CN" sz="2800" dirty="0">
                <a:latin typeface="+mn-ea"/>
                <a:ea typeface="+mn-ea"/>
              </a:rPr>
              <a:t>_______</a:t>
            </a:r>
            <a:r>
              <a:rPr lang="zh-CN" altLang="en-US" sz="2800" dirty="0">
                <a:latin typeface="+mn-ea"/>
                <a:ea typeface="+mn-ea"/>
              </a:rPr>
              <a:t>成反比的关系</a:t>
            </a:r>
            <a:r>
              <a:rPr lang="en-US" altLang="zh-CN" sz="2800" dirty="0">
                <a:latin typeface="+mn-ea"/>
                <a:ea typeface="+mn-ea"/>
              </a:rPr>
              <a:t>.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577975" y="1992313"/>
            <a:ext cx="1833563" cy="5238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扩大几倍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549400" y="2424113"/>
            <a:ext cx="1008063" cy="5222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>
                <a:solidFill>
                  <a:srgbClr val="FF0000"/>
                </a:solidFill>
                <a:latin typeface="+mn-ea"/>
                <a:ea typeface="+mn-ea"/>
              </a:rPr>
              <a:t>不变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454775" y="3817938"/>
            <a:ext cx="1009650" cy="5222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844925" y="4194175"/>
            <a:ext cx="1009650" cy="5238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636588" y="5081588"/>
            <a:ext cx="1009650" cy="5222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877175" y="5086350"/>
            <a:ext cx="1295400" cy="5238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71888" y="5457825"/>
            <a:ext cx="1152525" cy="52228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电阻</a:t>
            </a:r>
          </a:p>
        </p:txBody>
      </p:sp>
      <p:grpSp>
        <p:nvGrpSpPr>
          <p:cNvPr id="2" name="Group 8"/>
          <p:cNvGrpSpPr/>
          <p:nvPr/>
        </p:nvGrpSpPr>
        <p:grpSpPr bwMode="auto">
          <a:xfrm>
            <a:off x="431800" y="579438"/>
            <a:ext cx="2789238" cy="920750"/>
            <a:chOff x="0" y="0"/>
            <a:chExt cx="2231" cy="580"/>
          </a:xfrm>
        </p:grpSpPr>
        <p:pic>
          <p:nvPicPr>
            <p:cNvPr id="279564" name="圆角矩形 1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9565" name="Text Box 10"/>
            <p:cNvSpPr txBox="1"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600" b="1">
                  <a:solidFill>
                    <a:srgbClr val="FFFFFF"/>
                  </a:solidFill>
                  <a:latin typeface="宋体" charset="-122"/>
                </a:rPr>
                <a:t>练一练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/>
      <p:bldP spid="30726" grpId="0"/>
      <p:bldP spid="30727" grpId="0"/>
      <p:bldP spid="30728" grpId="0"/>
      <p:bldP spid="30729" grpId="0"/>
      <p:bldP spid="30730" grpId="0"/>
      <p:bldP spid="30731" grpId="0"/>
      <p:bldP spid="307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84325" y="554038"/>
            <a:ext cx="184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l"/>
            <a:endParaRPr lang="zh-CN" altLang="en-US" sz="2400" b="0">
              <a:latin typeface="Times New Roman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 bwMode="auto">
          <a:xfrm>
            <a:off x="971550" y="188913"/>
            <a:ext cx="1600200" cy="1295400"/>
            <a:chOff x="0" y="0"/>
            <a:chExt cx="1008" cy="816"/>
          </a:xfrm>
        </p:grpSpPr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0" y="0"/>
              <a:ext cx="1008" cy="816"/>
            </a:xfrm>
            <a:prstGeom prst="cloudCallout">
              <a:avLst>
                <a:gd name="adj1" fmla="val -81250"/>
                <a:gd name="adj2" fmla="val 99389"/>
              </a:avLst>
            </a:prstGeom>
            <a:solidFill>
              <a:srgbClr val="EBF965"/>
            </a:solidFill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 b="0">
                <a:latin typeface="Times New Roman" pitchFamily="18" charset="0"/>
              </a:endParaRPr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181" y="130"/>
              <a:ext cx="723" cy="59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zh-CN" altLang="en-US" sz="280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</a:rPr>
                <a:t>观察思考</a:t>
              </a:r>
            </a:p>
          </p:txBody>
        </p:sp>
      </p:grp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762250" y="836613"/>
            <a:ext cx="55541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(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一</a:t>
            </a:r>
            <a:r>
              <a:rPr lang="en-US" altLang="zh-CN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、</a:t>
            </a:r>
            <a:r>
              <a:rPr lang="zh-CN" altLang="en-US" sz="3200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观察以下实验并思考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50825" y="1844675"/>
          <a:ext cx="417195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3" imgW="3019425" imgH="1857375" progId="PBrush">
                  <p:embed/>
                </p:oleObj>
              </mc:Choice>
              <mc:Fallback>
                <p:oleObj r:id="rId3" imgW="3019425" imgH="1857375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844675"/>
                        <a:ext cx="4171950" cy="25654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Grp="1" noChangeAspect="1"/>
          </p:cNvGraphicFramePr>
          <p:nvPr>
            <p:ph/>
          </p:nvPr>
        </p:nvGraphicFramePr>
        <p:xfrm>
          <a:off x="4787900" y="1844675"/>
          <a:ext cx="3816350" cy="260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BMP 图像" r:id="rId5" imgW="2981325" imgH="1809750" progId="PBrush">
                  <p:embed/>
                </p:oleObj>
              </mc:Choice>
              <mc:Fallback>
                <p:oleObj name="BMP 图像" r:id="rId5" imgW="2981325" imgH="1809750" progId="PBrush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844675"/>
                        <a:ext cx="3816350" cy="26066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755650" y="4724400"/>
            <a:ext cx="7489825" cy="15875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>
                <a:solidFill>
                  <a:srgbClr val="000066"/>
                </a:solidFill>
                <a:latin typeface="Times New Roman" pitchFamily="18" charset="0"/>
              </a:rPr>
              <a:t>现象：用两节电池供电时，灯泡发光更</a:t>
            </a:r>
            <a:r>
              <a:rPr lang="en-US" altLang="zh-CN" sz="2800">
                <a:solidFill>
                  <a:srgbClr val="000066"/>
                </a:solidFill>
                <a:latin typeface="Times New Roman" pitchFamily="18" charset="0"/>
              </a:rPr>
              <a:t>____</a:t>
            </a:r>
            <a:r>
              <a:rPr lang="zh-CN" altLang="en-US" sz="2800">
                <a:solidFill>
                  <a:srgbClr val="000066"/>
                </a:solidFill>
                <a:latin typeface="Times New Roman" pitchFamily="18" charset="0"/>
              </a:rPr>
              <a:t>；分析：灯泡两端的电压升高，灯泡中的电流                 </a:t>
            </a:r>
          </a:p>
          <a:p>
            <a:pPr algn="l">
              <a:spcBef>
                <a:spcPct val="50000"/>
              </a:spcBef>
            </a:pPr>
            <a:r>
              <a:rPr lang="zh-CN" altLang="en-US" sz="2800">
                <a:solidFill>
                  <a:srgbClr val="000066"/>
                </a:solidFill>
                <a:latin typeface="Times New Roman" pitchFamily="18" charset="0"/>
              </a:rPr>
              <a:t>            随之</a:t>
            </a:r>
            <a:r>
              <a:rPr lang="en-US" altLang="zh-CN" sz="2800">
                <a:solidFill>
                  <a:srgbClr val="000066"/>
                </a:solidFill>
                <a:latin typeface="Times New Roman" pitchFamily="18" charset="0"/>
              </a:rPr>
              <a:t>_______</a:t>
            </a:r>
            <a:r>
              <a:rPr lang="zh-CN" altLang="en-US" sz="2800">
                <a:solidFill>
                  <a:srgbClr val="000066"/>
                </a:solidFill>
                <a:latin typeface="Times New Roman" pitchFamily="18" charset="0"/>
              </a:rPr>
              <a:t>。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52425" y="1196975"/>
            <a:ext cx="8748713" cy="4362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  </a:t>
            </a:r>
            <a:r>
              <a:rPr lang="en-US" altLang="zh-CN" sz="2800" dirty="0" smtClean="0">
                <a:latin typeface="+mn-ea"/>
                <a:ea typeface="+mn-ea"/>
              </a:rPr>
              <a:t>3. </a:t>
            </a:r>
            <a:r>
              <a:rPr lang="zh-CN" altLang="en-US" sz="2800" dirty="0">
                <a:latin typeface="+mn-ea"/>
                <a:ea typeface="+mn-ea"/>
              </a:rPr>
              <a:t>如图为“研究电流与电阻关系”的实验电路图</a:t>
            </a:r>
            <a:r>
              <a:rPr lang="en-US" altLang="zh-CN" sz="2800" dirty="0">
                <a:latin typeface="+mn-ea"/>
                <a:ea typeface="+mn-ea"/>
              </a:rPr>
              <a:t>.</a:t>
            </a:r>
          </a:p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(1)</a:t>
            </a:r>
            <a:r>
              <a:rPr lang="zh-CN" altLang="en-US" sz="2800" dirty="0">
                <a:latin typeface="+mn-ea"/>
                <a:ea typeface="+mn-ea"/>
              </a:rPr>
              <a:t>为了达到研究的目的，实验过程中必须保持</a:t>
            </a:r>
          </a:p>
          <a:p>
            <a:pPr>
              <a:defRPr/>
            </a:pPr>
            <a:r>
              <a:rPr lang="en-US" altLang="zh-CN" sz="2800" u="sng" dirty="0">
                <a:latin typeface="+mn-ea"/>
                <a:ea typeface="+mn-ea"/>
              </a:rPr>
              <a:t>____</a:t>
            </a:r>
            <a:r>
              <a:rPr lang="zh-CN" altLang="en-US" sz="2800" u="sng" dirty="0">
                <a:latin typeface="+mn-ea"/>
                <a:ea typeface="+mn-ea"/>
              </a:rPr>
              <a:t>　　</a:t>
            </a:r>
            <a:r>
              <a:rPr lang="en-US" altLang="zh-CN" sz="2800" u="sng" dirty="0">
                <a:latin typeface="+mn-ea"/>
                <a:ea typeface="+mn-ea"/>
              </a:rPr>
              <a:t>___________</a:t>
            </a:r>
            <a:r>
              <a:rPr lang="zh-CN" altLang="en-US" sz="2800" dirty="0">
                <a:latin typeface="+mn-ea"/>
                <a:ea typeface="+mn-ea"/>
              </a:rPr>
              <a:t>不变；</a:t>
            </a:r>
          </a:p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(2)</a:t>
            </a:r>
            <a:r>
              <a:rPr lang="zh-CN" altLang="en-US" sz="2800" dirty="0">
                <a:latin typeface="+mn-ea"/>
                <a:ea typeface="+mn-ea"/>
              </a:rPr>
              <a:t>当开关</a:t>
            </a:r>
            <a:r>
              <a:rPr lang="en-US" altLang="zh-CN" sz="2800" dirty="0">
                <a:latin typeface="+mn-ea"/>
                <a:ea typeface="+mn-ea"/>
              </a:rPr>
              <a:t>S</a:t>
            </a:r>
            <a:r>
              <a:rPr lang="zh-CN" altLang="en-US" sz="2800" dirty="0">
                <a:latin typeface="+mn-ea"/>
                <a:ea typeface="+mn-ea"/>
              </a:rPr>
              <a:t>闭合后，电压表的读数是</a:t>
            </a:r>
            <a:r>
              <a:rPr lang="en-US" altLang="zh-CN" sz="2800" dirty="0">
                <a:latin typeface="+mn-ea"/>
                <a:ea typeface="+mn-ea"/>
              </a:rPr>
              <a:t>2.5 V</a:t>
            </a:r>
            <a:r>
              <a:rPr lang="zh-CN" altLang="en-US" sz="2800" dirty="0">
                <a:latin typeface="+mn-ea"/>
                <a:ea typeface="+mn-ea"/>
              </a:rPr>
              <a:t>，电流表的读数是</a:t>
            </a:r>
            <a:r>
              <a:rPr lang="en-US" altLang="zh-CN" sz="2800" dirty="0">
                <a:latin typeface="+mn-ea"/>
                <a:ea typeface="+mn-ea"/>
              </a:rPr>
              <a:t>0.5A</a:t>
            </a:r>
            <a:r>
              <a:rPr lang="zh-CN" altLang="en-US" sz="2800" dirty="0">
                <a:latin typeface="+mn-ea"/>
                <a:ea typeface="+mn-ea"/>
              </a:rPr>
              <a:t>，现在将阻值为</a:t>
            </a:r>
            <a:r>
              <a:rPr lang="en-US" altLang="zh-CN" sz="2800" dirty="0">
                <a:latin typeface="+mn-ea"/>
                <a:ea typeface="+mn-ea"/>
              </a:rPr>
              <a:t>5Ω</a:t>
            </a:r>
            <a:r>
              <a:rPr lang="zh-CN" altLang="en-US" sz="2800" dirty="0">
                <a:latin typeface="+mn-ea"/>
                <a:ea typeface="+mn-ea"/>
              </a:rPr>
              <a:t>的电阻</a:t>
            </a:r>
            <a:r>
              <a:rPr lang="en-US" altLang="zh-CN" sz="2800" dirty="0">
                <a:latin typeface="+mn-ea"/>
                <a:ea typeface="+mn-ea"/>
              </a:rPr>
              <a:t>R</a:t>
            </a:r>
            <a:r>
              <a:rPr lang="zh-CN" altLang="en-US" sz="2800" dirty="0">
                <a:latin typeface="+mn-ea"/>
                <a:ea typeface="+mn-ea"/>
              </a:rPr>
              <a:t>换成阻值为</a:t>
            </a:r>
            <a:r>
              <a:rPr lang="en-US" altLang="zh-CN" sz="2800" dirty="0">
                <a:latin typeface="+mn-ea"/>
                <a:ea typeface="+mn-ea"/>
              </a:rPr>
              <a:t>10 Ω</a:t>
            </a:r>
            <a:r>
              <a:rPr lang="zh-CN" altLang="en-US" sz="2800" dirty="0">
                <a:latin typeface="+mn-ea"/>
                <a:ea typeface="+mn-ea"/>
              </a:rPr>
              <a:t>的电阻接入电路来进行研究，则下一步应进行的操作是</a:t>
            </a:r>
          </a:p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________________</a:t>
            </a:r>
          </a:p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____________________</a:t>
            </a:r>
          </a:p>
          <a:p>
            <a:pPr>
              <a:defRPr/>
            </a:pPr>
            <a:r>
              <a:rPr lang="en-US" altLang="zh-CN" sz="2800" dirty="0">
                <a:latin typeface="+mn-ea"/>
                <a:ea typeface="+mn-ea"/>
              </a:rPr>
              <a:t>___________.</a:t>
            </a:r>
          </a:p>
        </p:txBody>
      </p:sp>
      <p:pic>
        <p:nvPicPr>
          <p:cNvPr id="282627" name="Picture 3" descr="w44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38" y="4046538"/>
            <a:ext cx="3143250" cy="234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568325" y="1989138"/>
            <a:ext cx="2863850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>
                <a:solidFill>
                  <a:srgbClr val="FF0000"/>
                </a:solidFill>
                <a:latin typeface="+mn-ea"/>
                <a:ea typeface="+mn-ea"/>
              </a:rPr>
              <a:t>电阻两端的电压 </a:t>
            </a:r>
          </a:p>
        </p:txBody>
      </p:sp>
      <p:sp>
        <p:nvSpPr>
          <p:cNvPr id="221189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76263" y="4221163"/>
            <a:ext cx="4493538" cy="138499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（向左）调</a:t>
            </a: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节滑动变阻器，</a:t>
            </a:r>
          </a:p>
          <a:p>
            <a:pPr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使电压表的示数保持</a:t>
            </a:r>
          </a:p>
          <a:p>
            <a:pPr>
              <a:defRPr/>
            </a:pP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为</a:t>
            </a:r>
            <a:r>
              <a:rPr lang="en-US" altLang="zh-CN" sz="2800" dirty="0">
                <a:solidFill>
                  <a:srgbClr val="FF0000"/>
                </a:solidFill>
                <a:latin typeface="+mn-ea"/>
                <a:ea typeface="+mn-ea"/>
              </a:rPr>
              <a:t>2.5V</a:t>
            </a:r>
            <a:r>
              <a:rPr lang="zh-CN" altLang="en-US" sz="2800" dirty="0">
                <a:solidFill>
                  <a:srgbClr val="FF0000"/>
                </a:solidFill>
                <a:latin typeface="+mn-ea"/>
                <a:ea typeface="+mn-ea"/>
              </a:rPr>
              <a:t>不变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1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8" grpId="0"/>
      <p:bldP spid="22118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203575" y="3213100"/>
          <a:ext cx="5400603" cy="2592288"/>
        </p:xfrm>
        <a:graphic>
          <a:graphicData uri="http://schemas.openxmlformats.org/drawingml/2006/table">
            <a:tbl>
              <a:tblPr/>
              <a:tblGrid>
                <a:gridCol w="1227063"/>
                <a:gridCol w="490824"/>
                <a:gridCol w="490824"/>
                <a:gridCol w="490824"/>
                <a:gridCol w="1228596"/>
                <a:gridCol w="490824"/>
                <a:gridCol w="490824"/>
                <a:gridCol w="490824"/>
              </a:tblGrid>
              <a:tr h="864096">
                <a:tc grid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表一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(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R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=15 Ω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)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表二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(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U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=2 V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)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电压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U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/V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1.5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3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4.5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电阻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R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/Ω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5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10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20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电流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I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/A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0.1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0.2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0.3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电流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I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/A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0.4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0.2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0.1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68313" y="307975"/>
            <a:ext cx="8674100" cy="25225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    </a:t>
            </a:r>
            <a:r>
              <a:rPr lang="en-US" altLang="zh-CN" sz="2800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5.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如图所示是研究电流跟电压、电阻关系的实验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电路图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表一、表二记录的是实验数据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分析表一数据可得出结论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: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            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;</a:t>
            </a:r>
          </a:p>
          <a:p>
            <a:pPr indent="228600" eaLnBrk="0" hangingPunct="0">
              <a:defRPr/>
            </a:pP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分析表二数据可得出结论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: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             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 </a:t>
            </a:r>
            <a:endParaRPr lang="en-US" altLang="zh-CN" sz="2800" dirty="0">
              <a:latin typeface="+mn-ea"/>
              <a:ea typeface="+mn-ea"/>
            </a:endParaRPr>
          </a:p>
          <a:p>
            <a:pPr indent="228600" eaLnBrk="0" hangingPunct="0">
              <a:defRPr/>
            </a:pPr>
            <a:endParaRPr lang="en-US" altLang="zh-CN" dirty="0">
              <a:latin typeface="Arial" pitchFamily="34" charset="0"/>
            </a:endParaRPr>
          </a:p>
        </p:txBody>
      </p:sp>
      <p:pic>
        <p:nvPicPr>
          <p:cNvPr id="38913" name="图片 3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213100"/>
            <a:ext cx="2881313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8" name="Rectangle 3"/>
          <p:cNvSpPr>
            <a:spLocks noChangeArrowheads="1"/>
          </p:cNvSpPr>
          <p:nvPr/>
        </p:nvSpPr>
        <p:spPr bwMode="auto">
          <a:xfrm>
            <a:off x="0" y="1762125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endParaRPr lang="zh-CN" altLang="zh-CN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828676" y="1230312"/>
            <a:ext cx="8027987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                                                  </a:t>
            </a:r>
            <a:r>
              <a:rPr lang="zh-CN" altLang="zh-CN" sz="2400" b="1" dirty="0">
                <a:solidFill>
                  <a:srgbClr val="FF0000"/>
                </a:solidFill>
              </a:rPr>
              <a:t>在导体电阻一定时</a:t>
            </a:r>
            <a:r>
              <a:rPr lang="en-US" altLang="zh-CN" sz="2400" b="1" dirty="0">
                <a:solidFill>
                  <a:srgbClr val="FF0000"/>
                </a:solidFill>
              </a:rPr>
              <a:t>,</a:t>
            </a:r>
            <a:r>
              <a:rPr lang="zh-CN" altLang="zh-CN" sz="2400" b="1" dirty="0">
                <a:solidFill>
                  <a:srgbClr val="FF0000"/>
                </a:solidFill>
              </a:rPr>
              <a:t>通过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zh-CN" sz="2400" b="1" dirty="0">
                <a:solidFill>
                  <a:srgbClr val="FF0000"/>
                </a:solidFill>
              </a:rPr>
              <a:t>导体的电流与导体两端的电压成正比</a:t>
            </a:r>
            <a:endParaRPr lang="en-US" altLang="zh-CN" sz="2400" b="1" dirty="0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827088" y="2060575"/>
            <a:ext cx="8029575" cy="831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                           </a:t>
            </a:r>
            <a:r>
              <a:rPr lang="zh-CN" altLang="zh-CN" sz="2400" b="1" dirty="0">
                <a:solidFill>
                  <a:srgbClr val="FF0000"/>
                </a:solidFill>
                <a:latin typeface="+mn-ea"/>
                <a:ea typeface="+mn-ea"/>
              </a:rPr>
              <a:t>在电压一定时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，</a:t>
            </a:r>
            <a:r>
              <a:rPr lang="zh-CN" altLang="zh-CN" sz="2400" b="1" dirty="0">
                <a:solidFill>
                  <a:srgbClr val="FF0000"/>
                </a:solidFill>
                <a:latin typeface="+mn-ea"/>
                <a:ea typeface="+mn-ea"/>
              </a:rPr>
              <a:t>通过导体</a:t>
            </a:r>
            <a:endParaRPr lang="en-US" altLang="zh-CN" sz="2400" b="1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zh-CN" altLang="zh-CN" sz="2400" b="1" dirty="0">
                <a:solidFill>
                  <a:srgbClr val="FF0000"/>
                </a:solidFill>
                <a:latin typeface="+mn-ea"/>
                <a:ea typeface="+mn-ea"/>
              </a:rPr>
              <a:t>的电流与导体的电阻成反比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灯片编号占位符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fld id="{00371CAD-9ABE-40F1-BF67-26EAAC2CD87A}" type="slidenum">
              <a:rPr lang="en-US" altLang="zh-CN" smtClean="0">
                <a:latin typeface="Arial" charset="0"/>
              </a:rPr>
              <a:t>32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85720" y="1000108"/>
            <a:ext cx="7842250" cy="4195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ts val="4000"/>
              </a:lnSpc>
              <a:defRPr/>
            </a:pPr>
            <a:r>
              <a:rPr lang="en-US" altLang="zh-CN" sz="2800" b="1" dirty="0" smtClean="0">
                <a:latin typeface="+mn-ea"/>
                <a:ea typeface="+mn-ea"/>
              </a:rPr>
              <a:t>1</a:t>
            </a:r>
            <a:r>
              <a:rPr lang="en-US" altLang="zh-CN" sz="2800" b="1" dirty="0">
                <a:latin typeface="+mn-ea"/>
                <a:ea typeface="+mn-ea"/>
              </a:rPr>
              <a:t>.</a:t>
            </a:r>
            <a:r>
              <a:rPr lang="zh-CN" altLang="zh-CN" sz="2800" b="1" dirty="0">
                <a:latin typeface="+mn-ea"/>
                <a:ea typeface="+mn-ea"/>
              </a:rPr>
              <a:t>关于导体中的电流与导体两端的电压的关系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下列叙述正确的是</a:t>
            </a:r>
            <a:r>
              <a:rPr lang="en-US" altLang="zh-CN" sz="2800" b="1" dirty="0">
                <a:latin typeface="+mn-ea"/>
                <a:ea typeface="+mn-ea"/>
              </a:rPr>
              <a:t>(</a:t>
            </a:r>
            <a:r>
              <a:rPr lang="zh-CN" altLang="zh-CN" sz="2800" b="1" dirty="0">
                <a:latin typeface="+mn-ea"/>
                <a:ea typeface="+mn-ea"/>
              </a:rPr>
              <a:t>　　</a:t>
            </a:r>
            <a:r>
              <a:rPr lang="en-US" altLang="zh-CN" sz="2800" b="1" dirty="0">
                <a:latin typeface="+mn-ea"/>
                <a:ea typeface="+mn-ea"/>
              </a:rPr>
              <a:t>)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A.</a:t>
            </a:r>
            <a:r>
              <a:rPr lang="zh-CN" altLang="zh-CN" sz="2800" b="1" dirty="0">
                <a:latin typeface="+mn-ea"/>
                <a:ea typeface="+mn-ea"/>
              </a:rPr>
              <a:t>在导体电阻不变的情况下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导体中的电流与导体两端的电压成正比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B.</a:t>
            </a:r>
            <a:r>
              <a:rPr lang="zh-CN" altLang="zh-CN" sz="2800" b="1" dirty="0">
                <a:latin typeface="+mn-ea"/>
                <a:ea typeface="+mn-ea"/>
              </a:rPr>
              <a:t>在导体电阻不变的情况下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导体两端的电压与导体中的电流成正比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C.</a:t>
            </a:r>
            <a:r>
              <a:rPr lang="zh-CN" altLang="zh-CN" sz="2800" b="1" dirty="0">
                <a:latin typeface="+mn-ea"/>
                <a:ea typeface="+mn-ea"/>
              </a:rPr>
              <a:t>导体中的电流越大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其电压越大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D.</a:t>
            </a:r>
            <a:r>
              <a:rPr lang="zh-CN" altLang="zh-CN" sz="2800" b="1" dirty="0">
                <a:latin typeface="+mn-ea"/>
                <a:ea typeface="+mn-ea"/>
              </a:rPr>
              <a:t>导体中的电流越小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其电压越小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71868" y="1500174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A</a:t>
            </a:r>
          </a:p>
        </p:txBody>
      </p:sp>
      <p:grpSp>
        <p:nvGrpSpPr>
          <p:cNvPr id="10" name="Group 9"/>
          <p:cNvGrpSpPr/>
          <p:nvPr/>
        </p:nvGrpSpPr>
        <p:grpSpPr bwMode="auto">
          <a:xfrm>
            <a:off x="6357950" y="214290"/>
            <a:ext cx="2484437" cy="1008062"/>
            <a:chOff x="-1951" y="453"/>
            <a:chExt cx="1682" cy="635"/>
          </a:xfrm>
        </p:grpSpPr>
        <p:pic>
          <p:nvPicPr>
            <p:cNvPr id="11" name="Picture 10" descr="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2"/>
            <p:cNvSpPr txBox="1">
              <a:spLocks noChangeArrowheads="1"/>
            </p:cNvSpPr>
            <p:nvPr/>
          </p:nvSpPr>
          <p:spPr bwMode="auto">
            <a:xfrm>
              <a:off x="-1951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检测反馈</a:t>
              </a:r>
            </a:p>
          </p:txBody>
        </p:sp>
      </p:grpSp>
      <p:sp>
        <p:nvSpPr>
          <p:cNvPr id="13" name="矩形 12"/>
          <p:cNvSpPr/>
          <p:nvPr/>
        </p:nvSpPr>
        <p:spPr>
          <a:xfrm>
            <a:off x="357158" y="5143512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/>
              <a:t>解析</a:t>
            </a:r>
            <a:r>
              <a:rPr lang="en-US" sz="2800" b="1" dirty="0" smtClean="0"/>
              <a:t>: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在电阻不变的情况下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导体中的电流与导体两端的电压成正比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是电流由电压决定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不是电流决定电压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,A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正确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,B,C,D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错误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故选</a:t>
            </a:r>
            <a:r>
              <a:rPr lang="en-US" sz="2800" dirty="0" smtClean="0">
                <a:latin typeface="楷体_GB2312" pitchFamily="49" charset="-122"/>
                <a:ea typeface="楷体_GB2312" pitchFamily="49" charset="-122"/>
              </a:rPr>
              <a:t>A.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9" grpId="0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214290"/>
            <a:ext cx="7200900" cy="3683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 </a:t>
            </a:r>
            <a:r>
              <a:rPr lang="en-US" altLang="zh-CN" sz="2400" b="1" dirty="0" smtClean="0">
                <a:latin typeface="+mn-ea"/>
                <a:ea typeface="+mn-ea"/>
              </a:rPr>
              <a:t>2</a:t>
            </a:r>
            <a:r>
              <a:rPr lang="en-US" altLang="zh-CN" sz="2400" b="1" dirty="0">
                <a:latin typeface="+mn-ea"/>
                <a:ea typeface="+mn-ea"/>
              </a:rPr>
              <a:t>.</a:t>
            </a:r>
            <a:r>
              <a:rPr lang="zh-CN" altLang="zh-CN" sz="2400" b="1" dirty="0">
                <a:latin typeface="+mn-ea"/>
                <a:ea typeface="+mn-ea"/>
              </a:rPr>
              <a:t>如图是小明连接的“电流跟电压、电阻的关系”实验电路图</a:t>
            </a:r>
            <a:r>
              <a:rPr lang="en-US" altLang="zh-CN" sz="2400" b="1" dirty="0">
                <a:latin typeface="+mn-ea"/>
                <a:ea typeface="+mn-ea"/>
              </a:rPr>
              <a:t>,</a:t>
            </a:r>
            <a:r>
              <a:rPr lang="zh-CN" altLang="zh-CN" sz="2400" b="1" dirty="0">
                <a:latin typeface="+mn-ea"/>
                <a:ea typeface="+mn-ea"/>
              </a:rPr>
              <a:t>闭合开关</a:t>
            </a:r>
            <a:r>
              <a:rPr lang="en-US" altLang="zh-CN" sz="2400" b="1" dirty="0">
                <a:latin typeface="+mn-ea"/>
                <a:ea typeface="+mn-ea"/>
              </a:rPr>
              <a:t>S,</a:t>
            </a:r>
            <a:r>
              <a:rPr lang="zh-CN" altLang="zh-CN" sz="2400" b="1" dirty="0">
                <a:latin typeface="+mn-ea"/>
                <a:ea typeface="+mn-ea"/>
              </a:rPr>
              <a:t>电流表、电压表可能出现的现象是</a:t>
            </a:r>
            <a:r>
              <a:rPr lang="en-US" altLang="zh-CN" sz="2400" b="1" dirty="0">
                <a:latin typeface="+mn-ea"/>
                <a:ea typeface="+mn-ea"/>
              </a:rPr>
              <a:t>(</a:t>
            </a:r>
            <a:r>
              <a:rPr lang="zh-CN" altLang="zh-CN" sz="2400" b="1" dirty="0">
                <a:latin typeface="+mn-ea"/>
                <a:ea typeface="+mn-ea"/>
              </a:rPr>
              <a:t>　　</a:t>
            </a:r>
            <a:r>
              <a:rPr lang="en-US" altLang="zh-CN" sz="2400" b="1" dirty="0">
                <a:latin typeface="+mn-ea"/>
                <a:ea typeface="+mn-ea"/>
              </a:rPr>
              <a:t>)</a:t>
            </a:r>
            <a:endParaRPr lang="zh-CN" altLang="zh-CN" sz="2400" b="1" dirty="0">
              <a:latin typeface="+mn-ea"/>
              <a:ea typeface="+mn-ea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A.</a:t>
            </a:r>
            <a:r>
              <a:rPr lang="zh-CN" altLang="zh-CN" sz="2400" b="1" dirty="0">
                <a:latin typeface="+mn-ea"/>
                <a:ea typeface="+mn-ea"/>
              </a:rPr>
              <a:t>电流表、电压表示数均为零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B.</a:t>
            </a:r>
            <a:r>
              <a:rPr lang="zh-CN" altLang="zh-CN" sz="2400" b="1" dirty="0">
                <a:latin typeface="+mn-ea"/>
                <a:ea typeface="+mn-ea"/>
              </a:rPr>
              <a:t>电流表和电压表指针迅速发生最大偏转</a:t>
            </a:r>
            <a:r>
              <a:rPr lang="en-US" altLang="zh-CN" sz="2400" b="1" dirty="0">
                <a:latin typeface="+mn-ea"/>
                <a:ea typeface="+mn-ea"/>
              </a:rPr>
              <a:t>,</a:t>
            </a:r>
            <a:r>
              <a:rPr lang="zh-CN" altLang="zh-CN" sz="2400" b="1" dirty="0">
                <a:latin typeface="+mn-ea"/>
                <a:ea typeface="+mn-ea"/>
              </a:rPr>
              <a:t>电表损坏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C.</a:t>
            </a:r>
            <a:r>
              <a:rPr lang="zh-CN" altLang="zh-CN" sz="2400" b="1" dirty="0">
                <a:latin typeface="+mn-ea"/>
                <a:ea typeface="+mn-ea"/>
              </a:rPr>
              <a:t>电流表示数为零</a:t>
            </a:r>
            <a:r>
              <a:rPr lang="en-US" altLang="zh-CN" sz="2400" b="1" dirty="0">
                <a:latin typeface="+mn-ea"/>
                <a:ea typeface="+mn-ea"/>
              </a:rPr>
              <a:t>,</a:t>
            </a:r>
            <a:r>
              <a:rPr lang="zh-CN" altLang="zh-CN" sz="2400" b="1" dirty="0">
                <a:latin typeface="+mn-ea"/>
                <a:ea typeface="+mn-ea"/>
              </a:rPr>
              <a:t>电压表示数接近电源电压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D.</a:t>
            </a:r>
            <a:r>
              <a:rPr lang="zh-CN" altLang="zh-CN" sz="2400" b="1" dirty="0">
                <a:latin typeface="+mn-ea"/>
                <a:ea typeface="+mn-ea"/>
              </a:rPr>
              <a:t>电流表示数为</a:t>
            </a:r>
            <a:r>
              <a:rPr lang="en-US" altLang="zh-CN" sz="2400" b="1" dirty="0">
                <a:latin typeface="+mn-ea"/>
                <a:ea typeface="+mn-ea"/>
              </a:rPr>
              <a:t>0.4 A,</a:t>
            </a:r>
            <a:r>
              <a:rPr lang="zh-CN" altLang="zh-CN" sz="2400" b="1" dirty="0">
                <a:latin typeface="+mn-ea"/>
                <a:ea typeface="+mn-ea"/>
              </a:rPr>
              <a:t>电压表示数为</a:t>
            </a:r>
            <a:r>
              <a:rPr lang="en-US" altLang="zh-CN" sz="2400" b="1" dirty="0">
                <a:latin typeface="+mn-ea"/>
                <a:ea typeface="+mn-ea"/>
              </a:rPr>
              <a:t>3 V</a:t>
            </a:r>
            <a:endParaRPr lang="zh-CN" altLang="zh-CN" sz="2400" b="1" dirty="0">
              <a:latin typeface="+mn-ea"/>
              <a:ea typeface="+mn-ea"/>
            </a:endParaRP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857884" y="3786190"/>
            <a:ext cx="3047948" cy="159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214546" y="1214422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C</a:t>
            </a:r>
          </a:p>
        </p:txBody>
      </p:sp>
      <p:sp>
        <p:nvSpPr>
          <p:cNvPr id="6" name="矩形 5"/>
          <p:cNvSpPr/>
          <p:nvPr/>
        </p:nvSpPr>
        <p:spPr>
          <a:xfrm>
            <a:off x="285720" y="3929066"/>
            <a:ext cx="5357850" cy="26776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2400" b="1" dirty="0" smtClean="0"/>
              <a:t>解析</a:t>
            </a:r>
            <a:r>
              <a:rPr lang="en-US" sz="2400" b="1" dirty="0" smtClean="0"/>
              <a:t>:</a:t>
            </a:r>
            <a:r>
              <a:rPr lang="zh-CN" altLang="en-US" sz="2400" dirty="0" smtClean="0"/>
              <a:t>电流表内阻很小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相当于导线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电流表与电阻并联会将电阻短路</a:t>
            </a:r>
            <a:r>
              <a:rPr lang="en-US" sz="2400" dirty="0" smtClean="0"/>
              <a:t>.</a:t>
            </a:r>
            <a:r>
              <a:rPr lang="zh-CN" altLang="en-US" sz="2400" dirty="0" smtClean="0"/>
              <a:t>电压表内阻很大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相当于断路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此时电路中电流很小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电流表示数为</a:t>
            </a:r>
            <a:r>
              <a:rPr lang="en-US" sz="2400" dirty="0" smtClean="0"/>
              <a:t>0,</a:t>
            </a:r>
            <a:r>
              <a:rPr lang="zh-CN" altLang="en-US" sz="2400" dirty="0" smtClean="0"/>
              <a:t>不会损坏电流表</a:t>
            </a:r>
            <a:r>
              <a:rPr lang="en-US" sz="2400" dirty="0" smtClean="0"/>
              <a:t>;</a:t>
            </a:r>
            <a:r>
              <a:rPr lang="zh-CN" altLang="en-US" sz="2400" dirty="0" smtClean="0"/>
              <a:t>电压表通过电流表、滑动变阻器与电源两极相连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此时电压表测量电源两端电压</a:t>
            </a:r>
            <a:r>
              <a:rPr lang="en-US" sz="2400" dirty="0" smtClean="0"/>
              <a:t>,</a:t>
            </a:r>
            <a:r>
              <a:rPr lang="zh-CN" altLang="en-US" sz="2400" dirty="0" smtClean="0"/>
              <a:t>示数接近电源电压</a:t>
            </a:r>
            <a:r>
              <a:rPr lang="en-US" sz="2400" dirty="0" smtClean="0"/>
              <a:t>.</a:t>
            </a:r>
            <a:r>
              <a:rPr lang="zh-CN" altLang="en-US" sz="2400" dirty="0" smtClean="0"/>
              <a:t>故选</a:t>
            </a:r>
            <a:r>
              <a:rPr lang="en-US" sz="2400" dirty="0" smtClean="0"/>
              <a:t>C.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42852"/>
            <a:ext cx="7200900" cy="3683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000"/>
              </a:lnSpc>
              <a:defRPr/>
            </a:pPr>
            <a:r>
              <a:rPr lang="en-US" altLang="zh-CN" sz="2800" b="1" dirty="0" smtClean="0">
                <a:latin typeface="+mn-ea"/>
                <a:ea typeface="+mn-ea"/>
              </a:rPr>
              <a:t>3</a:t>
            </a:r>
            <a:r>
              <a:rPr lang="en-US" altLang="zh-CN" sz="2800" b="1" dirty="0">
                <a:latin typeface="+mn-ea"/>
                <a:ea typeface="+mn-ea"/>
              </a:rPr>
              <a:t>.</a:t>
            </a:r>
            <a:r>
              <a:rPr lang="zh-CN" altLang="zh-CN" sz="2800" b="1" dirty="0">
                <a:latin typeface="+mn-ea"/>
                <a:ea typeface="+mn-ea"/>
              </a:rPr>
              <a:t>小强同学用如图所示电路研究电流跟电阻关系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在实验过程中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当电阻</a:t>
            </a:r>
            <a:r>
              <a:rPr lang="en-US" altLang="zh-CN" sz="2800" b="1" i="1" dirty="0">
                <a:latin typeface="+mn-ea"/>
                <a:ea typeface="+mn-ea"/>
              </a:rPr>
              <a:t>R</a:t>
            </a:r>
            <a:r>
              <a:rPr lang="zh-CN" altLang="zh-CN" sz="2800" b="1" dirty="0">
                <a:latin typeface="+mn-ea"/>
                <a:ea typeface="+mn-ea"/>
              </a:rPr>
              <a:t>由</a:t>
            </a:r>
            <a:r>
              <a:rPr lang="en-US" altLang="zh-CN" sz="2800" b="1" dirty="0">
                <a:latin typeface="+mn-ea"/>
                <a:ea typeface="+mn-ea"/>
              </a:rPr>
              <a:t>5 Ω</a:t>
            </a:r>
            <a:r>
              <a:rPr lang="zh-CN" altLang="zh-CN" sz="2800" b="1" dirty="0">
                <a:latin typeface="+mn-ea"/>
                <a:ea typeface="+mn-ea"/>
              </a:rPr>
              <a:t>换成</a:t>
            </a:r>
            <a:r>
              <a:rPr lang="en-US" altLang="zh-CN" sz="2800" b="1" dirty="0">
                <a:latin typeface="+mn-ea"/>
                <a:ea typeface="+mn-ea"/>
              </a:rPr>
              <a:t>10 Ω</a:t>
            </a:r>
            <a:r>
              <a:rPr lang="zh-CN" altLang="zh-CN" sz="2800" b="1" dirty="0">
                <a:latin typeface="+mn-ea"/>
                <a:ea typeface="+mn-ea"/>
              </a:rPr>
              <a:t>后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他下一步的操作是</a:t>
            </a:r>
            <a:r>
              <a:rPr lang="en-US" altLang="zh-CN" sz="2800" b="1" dirty="0">
                <a:latin typeface="+mn-ea"/>
                <a:ea typeface="+mn-ea"/>
              </a:rPr>
              <a:t>(</a:t>
            </a:r>
            <a:r>
              <a:rPr lang="zh-CN" altLang="zh-CN" sz="2800" b="1" dirty="0">
                <a:latin typeface="+mn-ea"/>
                <a:ea typeface="+mn-ea"/>
              </a:rPr>
              <a:t>　　</a:t>
            </a:r>
            <a:r>
              <a:rPr lang="en-US" altLang="zh-CN" sz="2800" b="1" dirty="0">
                <a:latin typeface="+mn-ea"/>
                <a:ea typeface="+mn-ea"/>
              </a:rPr>
              <a:t>)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A.</a:t>
            </a:r>
            <a:r>
              <a:rPr lang="zh-CN" altLang="zh-CN" sz="2800" b="1" dirty="0">
                <a:latin typeface="+mn-ea"/>
                <a:ea typeface="+mn-ea"/>
              </a:rPr>
              <a:t>记录电流表和电压表示数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B.</a:t>
            </a:r>
            <a:r>
              <a:rPr lang="zh-CN" altLang="zh-CN" sz="2800" b="1" dirty="0">
                <a:latin typeface="+mn-ea"/>
                <a:ea typeface="+mn-ea"/>
              </a:rPr>
              <a:t>将变阻器滑片向左适当移动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C.</a:t>
            </a:r>
            <a:r>
              <a:rPr lang="zh-CN" altLang="zh-CN" sz="2800" b="1" dirty="0">
                <a:latin typeface="+mn-ea"/>
                <a:ea typeface="+mn-ea"/>
              </a:rPr>
              <a:t>将变阻器滑片向右适当移动</a:t>
            </a:r>
          </a:p>
          <a:p>
            <a:pPr>
              <a:lnSpc>
                <a:spcPts val="400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D.</a:t>
            </a:r>
            <a:r>
              <a:rPr lang="zh-CN" altLang="zh-CN" sz="2800" b="1" dirty="0">
                <a:latin typeface="+mn-ea"/>
                <a:ea typeface="+mn-ea"/>
              </a:rPr>
              <a:t>增加电池个数</a:t>
            </a: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2958" y="1714488"/>
            <a:ext cx="3044152" cy="157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072066" y="1142984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B</a:t>
            </a:r>
          </a:p>
        </p:txBody>
      </p:sp>
      <p:sp>
        <p:nvSpPr>
          <p:cNvPr id="5" name="矩形 4"/>
          <p:cNvSpPr/>
          <p:nvPr/>
        </p:nvSpPr>
        <p:spPr>
          <a:xfrm>
            <a:off x="285720" y="3714752"/>
            <a:ext cx="86439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解析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zh-CN" altLang="en-US" sz="2800" dirty="0" smtClean="0"/>
              <a:t>在滑动变阻器阻值不变的情况下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将</a:t>
            </a:r>
            <a:r>
              <a:rPr lang="en-US" sz="2800" dirty="0" smtClean="0"/>
              <a:t>5 Ω</a:t>
            </a:r>
            <a:r>
              <a:rPr lang="zh-CN" altLang="en-US" sz="2800" dirty="0" smtClean="0"/>
              <a:t>定值电阻换成</a:t>
            </a:r>
            <a:r>
              <a:rPr lang="en-US" sz="2800" dirty="0" smtClean="0"/>
              <a:t>10 Ω</a:t>
            </a:r>
            <a:r>
              <a:rPr lang="zh-CN" altLang="en-US" sz="2800" dirty="0" smtClean="0"/>
              <a:t>定值电阻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整个电路阻值变大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此时电路中电流减小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滑动变阻器两端电压减小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此时定值电阻两端的电压变大</a:t>
            </a:r>
            <a:r>
              <a:rPr lang="en-US" sz="2800" dirty="0" smtClean="0"/>
              <a:t>.</a:t>
            </a:r>
            <a:r>
              <a:rPr lang="zh-CN" altLang="en-US" sz="2800" dirty="0" smtClean="0"/>
              <a:t>要使定值电阻两端电压不变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应减小电路中电流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增大滑动变阻器接入电路的阻值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即将变阻器滑片适当向左移动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才可能使电压表的示数不变</a:t>
            </a:r>
            <a:r>
              <a:rPr lang="en-US" sz="2800" dirty="0" smtClean="0"/>
              <a:t>.</a:t>
            </a:r>
            <a:r>
              <a:rPr lang="zh-CN" altLang="en-US" sz="2800" dirty="0" smtClean="0"/>
              <a:t>故选</a:t>
            </a:r>
            <a:r>
              <a:rPr lang="en-US" sz="2800" dirty="0" smtClean="0"/>
              <a:t>B.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203575" y="3213100"/>
          <a:ext cx="5400603" cy="2592288"/>
        </p:xfrm>
        <a:graphic>
          <a:graphicData uri="http://schemas.openxmlformats.org/drawingml/2006/table">
            <a:tbl>
              <a:tblPr/>
              <a:tblGrid>
                <a:gridCol w="1227063"/>
                <a:gridCol w="490824"/>
                <a:gridCol w="490824"/>
                <a:gridCol w="490824"/>
                <a:gridCol w="1228596"/>
                <a:gridCol w="490824"/>
                <a:gridCol w="490824"/>
                <a:gridCol w="490824"/>
              </a:tblGrid>
              <a:tr h="864096">
                <a:tc grid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表一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(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R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=15 Ω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)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表二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(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U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=2 V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方正书宋_GBK"/>
                          <a:ea typeface="方正书宋_GBK"/>
                          <a:cs typeface="Times New Roman"/>
                        </a:rPr>
                        <a:t>)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电压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U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/V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1.5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3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4.5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电阻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R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/Ω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5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10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20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电流</a:t>
                      </a:r>
                      <a:r>
                        <a:rPr lang="en-US" sz="2000" i="1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I</a:t>
                      </a: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/A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0.1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0.2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0.3</a:t>
                      </a:r>
                      <a:endParaRPr lang="zh-CN" sz="20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电流</a:t>
                      </a:r>
                      <a:r>
                        <a:rPr lang="en-US" sz="2000" i="1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I</a:t>
                      </a: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/A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0.4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0.2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latin typeface="NEU-BZ-S92"/>
                          <a:ea typeface="方正书宋_GBK"/>
                          <a:cs typeface="Times New Roman"/>
                        </a:rPr>
                        <a:t>0.1</a:t>
                      </a:r>
                      <a:endParaRPr lang="zh-CN" sz="2000" kern="100" dirty="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68313" y="307975"/>
            <a:ext cx="8674100" cy="25225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    4.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如图所示是研究电流跟电压、电阻关系的实验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电路图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表一、表二记录的是实验数据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分析表一数据可得出结论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: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            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;</a:t>
            </a:r>
          </a:p>
          <a:p>
            <a:pPr indent="228600" eaLnBrk="0" hangingPunct="0">
              <a:defRPr/>
            </a:pP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分析表二数据可得出结论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: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             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 </a:t>
            </a:r>
            <a:endParaRPr lang="en-US" altLang="zh-CN" sz="2800" dirty="0">
              <a:latin typeface="+mn-ea"/>
              <a:ea typeface="+mn-ea"/>
            </a:endParaRPr>
          </a:p>
          <a:p>
            <a:pPr indent="228600" eaLnBrk="0" hangingPunct="0">
              <a:defRPr/>
            </a:pPr>
            <a:endParaRPr lang="en-US" altLang="zh-CN" dirty="0">
              <a:latin typeface="Arial" pitchFamily="34" charset="0"/>
            </a:endParaRPr>
          </a:p>
        </p:txBody>
      </p:sp>
      <p:pic>
        <p:nvPicPr>
          <p:cNvPr id="38913" name="图片 3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3213100"/>
            <a:ext cx="2881313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8" name="Rectangle 3"/>
          <p:cNvSpPr>
            <a:spLocks noChangeArrowheads="1"/>
          </p:cNvSpPr>
          <p:nvPr/>
        </p:nvSpPr>
        <p:spPr bwMode="auto">
          <a:xfrm>
            <a:off x="0" y="1762125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endParaRPr lang="zh-CN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84325" y="554038"/>
            <a:ext cx="184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l"/>
            <a:endParaRPr lang="zh-CN" altLang="en-US" sz="2400" b="0">
              <a:latin typeface="Times New Roman" pitchFamily="18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042988" y="188913"/>
            <a:ext cx="1600200" cy="1295400"/>
          </a:xfrm>
          <a:prstGeom prst="cloudCallout">
            <a:avLst>
              <a:gd name="adj1" fmla="val -81250"/>
              <a:gd name="adj2" fmla="val 99389"/>
            </a:avLst>
          </a:prstGeom>
          <a:solidFill>
            <a:srgbClr val="EBF965"/>
          </a:solidFill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 sz="2400" b="0">
              <a:latin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58888" y="395288"/>
            <a:ext cx="1081087" cy="946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/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华文行楷" pitchFamily="2" charset="-122"/>
              </a:rPr>
              <a:t>观察思考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743200" y="836613"/>
            <a:ext cx="5717232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(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二</a:t>
            </a:r>
            <a:r>
              <a:rPr lang="en-US" altLang="zh-CN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、</a:t>
            </a:r>
            <a:r>
              <a:rPr lang="zh-CN" altLang="en-US" sz="3200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观察以下实验并思考</a:t>
            </a:r>
          </a:p>
        </p:txBody>
      </p:sp>
      <p:graphicFrame>
        <p:nvGraphicFramePr>
          <p:cNvPr id="7174" name="Object 6"/>
          <p:cNvGraphicFramePr>
            <a:graphicFrameLocks noGrp="1" noChangeAspect="1"/>
          </p:cNvGraphicFramePr>
          <p:nvPr>
            <p:ph/>
          </p:nvPr>
        </p:nvGraphicFramePr>
        <p:xfrm>
          <a:off x="250825" y="2012950"/>
          <a:ext cx="3790950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3" imgW="2981325" imgH="1809750" progId="PBrush">
                  <p:embed/>
                </p:oleObj>
              </mc:Choice>
              <mc:Fallback>
                <p:oleObj r:id="rId3" imgW="2981325" imgH="1809750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012950"/>
                        <a:ext cx="3790950" cy="24955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4663" y="2052638"/>
            <a:ext cx="477043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11188" y="4868863"/>
            <a:ext cx="8208962" cy="946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>
                <a:latin typeface="Times New Roman" pitchFamily="18" charset="0"/>
              </a:rPr>
              <a:t>        电流与电阻有关。电路中电阻增大，电路中的电流反而</a:t>
            </a:r>
            <a:r>
              <a:rPr lang="en-US" altLang="zh-CN" sz="2800">
                <a:latin typeface="Times New Roman" pitchFamily="18" charset="0"/>
              </a:rPr>
              <a:t>_______</a:t>
            </a:r>
            <a:r>
              <a:rPr lang="zh-CN" altLang="en-US" sz="2800">
                <a:latin typeface="Times New Roman" pitchFamily="18" charset="0"/>
              </a:rPr>
              <a:t>。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4213" y="404813"/>
            <a:ext cx="7632700" cy="4243387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4400" b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   </a:t>
            </a: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从以上实验我们看到</a:t>
            </a:r>
            <a:r>
              <a:rPr lang="zh-CN" altLang="en-US" sz="4400">
                <a:latin typeface="华文中宋" pitchFamily="2" charset="-122"/>
                <a:ea typeface="华文中宋" pitchFamily="2" charset="-122"/>
              </a:rPr>
              <a:t>：</a:t>
            </a:r>
          </a:p>
          <a:p>
            <a:pPr algn="l">
              <a:spcBef>
                <a:spcPct val="50000"/>
              </a:spcBef>
            </a:pPr>
            <a:r>
              <a:rPr lang="zh-CN" altLang="en-US" sz="4400">
                <a:latin typeface="华文中宋" pitchFamily="2" charset="-122"/>
                <a:ea typeface="华文中宋" pitchFamily="2" charset="-122"/>
              </a:rPr>
              <a:t>   </a:t>
            </a: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电路中的</a:t>
            </a:r>
            <a:r>
              <a:rPr lang="zh-CN" altLang="en-US" sz="320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电流</a:t>
            </a: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与</a:t>
            </a:r>
            <a:r>
              <a:rPr lang="zh-CN" altLang="en-US" sz="320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电压</a:t>
            </a: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和</a:t>
            </a:r>
            <a:r>
              <a:rPr lang="zh-CN" altLang="en-US" sz="320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电阻</a:t>
            </a: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有关系。电路中的电流随电压的增大而增大，随电阻的增大而减小。</a:t>
            </a:r>
          </a:p>
          <a:p>
            <a:pPr algn="l">
              <a:spcBef>
                <a:spcPct val="50000"/>
              </a:spcBef>
            </a:pP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    </a:t>
            </a:r>
          </a:p>
          <a:p>
            <a:pPr algn="l">
              <a:spcBef>
                <a:spcPct val="50000"/>
              </a:spcBef>
            </a:pPr>
            <a:r>
              <a:rPr lang="zh-CN" altLang="en-US" sz="3200">
                <a:latin typeface="华文中宋" pitchFamily="2" charset="-122"/>
                <a:ea typeface="华文中宋" pitchFamily="2" charset="-122"/>
              </a:rPr>
              <a:t>    </a:t>
            </a:r>
            <a:endParaRPr lang="zh-CN" altLang="en-US" sz="320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11188" y="3500438"/>
            <a:ext cx="7848600" cy="1066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/>
              <a:t>        那么，它们之间究竟有着怎样的</a:t>
            </a:r>
            <a:r>
              <a:rPr lang="zh-CN" altLang="en-US" sz="3200">
                <a:solidFill>
                  <a:srgbClr val="FF0000"/>
                </a:solidFill>
              </a:rPr>
              <a:t>定量关系</a:t>
            </a:r>
            <a:r>
              <a:rPr lang="zh-CN" altLang="en-US" sz="3200"/>
              <a:t>呢？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03350" y="4868863"/>
            <a:ext cx="7056438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/>
              <a:t>本节课我们通过实验来探究这个关系。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857224" y="214290"/>
            <a:ext cx="8001056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3200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电流同时受电压、电阻两个因素的影响，我们该用什么方法来研究每一个因素是怎样影响的呢？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1071538" y="2071678"/>
            <a:ext cx="3240088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 smtClean="0">
                <a:latin typeface="Times New Roman" pitchFamily="18" charset="0"/>
              </a:rPr>
              <a:t>研</a:t>
            </a:r>
            <a:r>
              <a:rPr lang="zh-CN" altLang="en-US" sz="3600" dirty="0">
                <a:latin typeface="Times New Roman" pitchFamily="18" charset="0"/>
              </a:rPr>
              <a:t>究方法：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4429124" y="2000240"/>
            <a:ext cx="2808288" cy="738187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>
                <a:solidFill>
                  <a:schemeClr val="bg1"/>
                </a:solidFill>
                <a:latin typeface="Times New Roman" pitchFamily="18" charset="0"/>
                <a:ea typeface="华文中宋" pitchFamily="2" charset="-122"/>
              </a:rPr>
              <a:t>控制变量法</a:t>
            </a:r>
            <a:endParaRPr lang="zh-CN" altLang="en-US" sz="40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1285852" y="4572008"/>
            <a:ext cx="26638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具体做法：</a:t>
            </a:r>
            <a:endParaRPr lang="zh-CN" altLang="en-US" sz="2800" dirty="0">
              <a:solidFill>
                <a:srgbClr val="0000FF"/>
              </a:solidFill>
              <a:latin typeface="Times New Roman" pitchFamily="18" charset="0"/>
              <a:ea typeface="楷体_GB2312" pitchFamily="49" charset="-122"/>
            </a:endParaRP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1428728" y="5857892"/>
            <a:ext cx="698500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latin typeface="Times New Roman" pitchFamily="18" charset="0"/>
              </a:rPr>
              <a:t>2.</a:t>
            </a:r>
            <a:r>
              <a:rPr lang="zh-CN" altLang="en-US" sz="2800" dirty="0">
                <a:latin typeface="Times New Roman" pitchFamily="18" charset="0"/>
              </a:rPr>
              <a:t>控制电压一定，探究电流与电阻的关系。</a:t>
            </a:r>
            <a:endParaRPr lang="zh-CN" altLang="en-US" sz="4000" dirty="0">
              <a:latin typeface="Times New Roman" pitchFamily="18" charset="0"/>
            </a:endParaRP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1357290" y="5143512"/>
            <a:ext cx="6696075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/>
              <a:t>1.</a:t>
            </a:r>
            <a:r>
              <a:rPr lang="zh-CN" altLang="en-US" sz="2800" dirty="0"/>
              <a:t>控制电阻一定，探究电流与电压的关系。</a:t>
            </a:r>
            <a:endParaRPr lang="zh-CN" altLang="en-US" sz="2800" dirty="0">
              <a:latin typeface="Times New Roman" pitchFamily="18" charset="0"/>
              <a:ea typeface="楷体_GB2312" pitchFamily="49" charset="-122"/>
            </a:endParaRPr>
          </a:p>
        </p:txBody>
      </p:sp>
      <p:sp>
        <p:nvSpPr>
          <p:cNvPr id="6158" name="Text Box 33"/>
          <p:cNvSpPr txBox="1">
            <a:spLocks noChangeArrowheads="1"/>
          </p:cNvSpPr>
          <p:nvPr/>
        </p:nvSpPr>
        <p:spPr bwMode="auto">
          <a:xfrm>
            <a:off x="714348" y="3071810"/>
            <a:ext cx="8026787" cy="14773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使</a:t>
            </a:r>
            <a:r>
              <a:rPr lang="zh-CN" altLang="en-US" sz="2800" u="sng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　　</a:t>
            </a: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个</a:t>
            </a:r>
            <a:r>
              <a:rPr lang="zh-CN" altLang="en-US" sz="2800" dirty="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物理量保持</a:t>
            </a: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不变，研究另</a:t>
            </a:r>
            <a:r>
              <a:rPr lang="en-US" altLang="zh-CN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___</a:t>
            </a: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个物理量之间的变化关系；这种方法叫</a:t>
            </a:r>
            <a:r>
              <a:rPr lang="en-US" altLang="zh-CN" sz="2800" dirty="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_________ </a:t>
            </a:r>
            <a:r>
              <a:rPr lang="zh-CN" altLang="en-US" sz="3200" dirty="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法</a:t>
            </a:r>
            <a:r>
              <a:rPr lang="zh-CN" altLang="en-US" sz="32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。</a:t>
            </a:r>
          </a:p>
        </p:txBody>
      </p:sp>
      <p:sp>
        <p:nvSpPr>
          <p:cNvPr id="97292" name="Rectangle 34"/>
          <p:cNvSpPr>
            <a:spLocks noChangeArrowheads="1"/>
          </p:cNvSpPr>
          <p:nvPr/>
        </p:nvSpPr>
        <p:spPr bwMode="auto">
          <a:xfrm>
            <a:off x="1214414" y="3063877"/>
            <a:ext cx="58896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一</a:t>
            </a:r>
          </a:p>
        </p:txBody>
      </p:sp>
      <p:sp>
        <p:nvSpPr>
          <p:cNvPr id="97293" name="Rectangle 35"/>
          <p:cNvSpPr>
            <a:spLocks noChangeArrowheads="1"/>
          </p:cNvSpPr>
          <p:nvPr/>
        </p:nvSpPr>
        <p:spPr bwMode="auto">
          <a:xfrm>
            <a:off x="6126178" y="3143248"/>
            <a:ext cx="58896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二</a:t>
            </a:r>
          </a:p>
        </p:txBody>
      </p:sp>
      <p:sp>
        <p:nvSpPr>
          <p:cNvPr id="97294" name="Rectangle 26"/>
          <p:cNvSpPr>
            <a:spLocks noChangeArrowheads="1"/>
          </p:cNvSpPr>
          <p:nvPr/>
        </p:nvSpPr>
        <p:spPr bwMode="auto">
          <a:xfrm>
            <a:off x="4976828" y="3786190"/>
            <a:ext cx="18097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控制变量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animBg="1" autoUpdateAnimBg="0"/>
      <p:bldP spid="97286" grpId="0" autoUpdateAnimBg="0"/>
      <p:bldP spid="97287" grpId="0" autoUpdateAnimBg="0"/>
      <p:bldP spid="97288" grpId="0" autoUpdateAnimBg="0"/>
      <p:bldP spid="97292" grpId="0" autoUpdateAnimBg="0"/>
      <p:bldP spid="97293" grpId="0" autoUpdateAnimBg="0"/>
      <p:bldP spid="9729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4"/>
          <p:cNvSpPr txBox="1">
            <a:spLocks noChangeArrowheads="1"/>
          </p:cNvSpPr>
          <p:nvPr/>
        </p:nvSpPr>
        <p:spPr bwMode="auto">
          <a:xfrm>
            <a:off x="1066800" y="3889375"/>
            <a:ext cx="7753672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 smtClean="0">
                <a:latin typeface="华文行楷" pitchFamily="2" charset="-122"/>
                <a:ea typeface="华文行楷" pitchFamily="2" charset="-122"/>
              </a:rPr>
              <a:t>实</a:t>
            </a:r>
            <a:r>
              <a:rPr lang="zh-CN" altLang="en-US" sz="4000" b="1" dirty="0">
                <a:latin typeface="华文行楷" pitchFamily="2" charset="-122"/>
                <a:ea typeface="华文行楷" pitchFamily="2" charset="-122"/>
              </a:rPr>
              <a:t>验</a:t>
            </a:r>
            <a:r>
              <a:rPr lang="en-US" altLang="zh-CN" sz="4000" b="1" dirty="0">
                <a:latin typeface="华文行楷" pitchFamily="2" charset="-122"/>
                <a:ea typeface="华文行楷" pitchFamily="2" charset="-122"/>
              </a:rPr>
              <a:t>1</a:t>
            </a:r>
            <a:r>
              <a:rPr lang="en-US" altLang="zh-CN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 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探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究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:(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电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阻上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的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)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电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流与电压的关系</a:t>
            </a:r>
          </a:p>
        </p:txBody>
      </p:sp>
      <p:sp>
        <p:nvSpPr>
          <p:cNvPr id="99331" name="Text Box 5"/>
          <p:cNvSpPr txBox="1">
            <a:spLocks noChangeArrowheads="1"/>
          </p:cNvSpPr>
          <p:nvPr/>
        </p:nvSpPr>
        <p:spPr bwMode="auto">
          <a:xfrm>
            <a:off x="1143000" y="5259388"/>
            <a:ext cx="6957392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华文行楷" pitchFamily="2" charset="-122"/>
                <a:ea typeface="华文行楷" pitchFamily="2" charset="-122"/>
              </a:rPr>
              <a:t>实验</a:t>
            </a:r>
            <a:r>
              <a:rPr lang="en-US" altLang="zh-CN" sz="4000" b="1" dirty="0">
                <a:latin typeface="华文行楷" pitchFamily="2" charset="-122"/>
                <a:ea typeface="华文行楷" pitchFamily="2" charset="-122"/>
              </a:rPr>
              <a:t>2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探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究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:(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电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阻上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的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)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电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流与电阻的关系</a:t>
            </a:r>
          </a:p>
        </p:txBody>
      </p:sp>
      <p:pic>
        <p:nvPicPr>
          <p:cNvPr id="8196" name="Rectangle 9"/>
          <p:cNvPicPr>
            <a:picLocks noGrp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42852"/>
            <a:ext cx="4765675" cy="1566863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99333" name="Text Box 10"/>
          <p:cNvSpPr txBox="1">
            <a:spLocks noChangeArrowheads="1"/>
          </p:cNvSpPr>
          <p:nvPr/>
        </p:nvSpPr>
        <p:spPr bwMode="auto">
          <a:xfrm>
            <a:off x="304800" y="990600"/>
            <a:ext cx="8839200" cy="1311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4000" dirty="0">
                <a:solidFill>
                  <a:srgbClr val="FF0000"/>
                </a:solidFill>
                <a:ea typeface="华文行楷" pitchFamily="2" charset="-122"/>
              </a:rPr>
              <a:t>    </a:t>
            </a:r>
            <a:r>
              <a:rPr lang="en-US" altLang="zh-CN" sz="4000" b="1" dirty="0">
                <a:solidFill>
                  <a:srgbClr val="FF0000"/>
                </a:solidFill>
                <a:ea typeface="华文行楷" pitchFamily="2" charset="-122"/>
              </a:rPr>
              <a:t>1.</a:t>
            </a:r>
            <a:r>
              <a:rPr lang="zh-CN" altLang="en-US" sz="4000" b="1" dirty="0">
                <a:ea typeface="华文行楷" pitchFamily="2" charset="-122"/>
              </a:rPr>
              <a:t>在电路中，选择一段电路（电阻为</a:t>
            </a:r>
            <a:r>
              <a:rPr lang="en-US" altLang="zh-CN" sz="4000" b="1" dirty="0">
                <a:ea typeface="华文行楷" pitchFamily="2" charset="-122"/>
              </a:rPr>
              <a:t>R</a:t>
            </a:r>
            <a:r>
              <a:rPr lang="zh-CN" altLang="en-US" sz="4000" b="1" dirty="0">
                <a:ea typeface="华文行楷" pitchFamily="2" charset="-122"/>
              </a:rPr>
              <a:t>）作为研究对象。</a:t>
            </a:r>
          </a:p>
        </p:txBody>
      </p:sp>
      <p:sp>
        <p:nvSpPr>
          <p:cNvPr id="99334" name="Text Box 11"/>
          <p:cNvSpPr txBox="1">
            <a:spLocks noChangeArrowheads="1"/>
          </p:cNvSpPr>
          <p:nvPr/>
        </p:nvSpPr>
        <p:spPr bwMode="auto">
          <a:xfrm>
            <a:off x="381000" y="2289175"/>
            <a:ext cx="8229600" cy="1311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dirty="0">
                <a:solidFill>
                  <a:srgbClr val="FF0000"/>
                </a:solidFill>
                <a:ea typeface="华文行楷" pitchFamily="2" charset="-122"/>
              </a:rPr>
              <a:t>    </a:t>
            </a:r>
            <a:r>
              <a:rPr lang="en-US" altLang="zh-CN" sz="4000" b="1" dirty="0">
                <a:solidFill>
                  <a:srgbClr val="FF0000"/>
                </a:solidFill>
                <a:ea typeface="华文行楷" pitchFamily="2" charset="-122"/>
              </a:rPr>
              <a:t>2.</a:t>
            </a:r>
            <a:r>
              <a:rPr lang="en-US" altLang="zh-CN" sz="4000" b="1" dirty="0">
                <a:ea typeface="华文行楷" pitchFamily="2" charset="-122"/>
              </a:rPr>
              <a:t> </a:t>
            </a:r>
            <a:r>
              <a:rPr lang="zh-CN" altLang="en-US" sz="4000" b="1" dirty="0">
                <a:ea typeface="华文行楷" pitchFamily="2" charset="-122"/>
              </a:rPr>
              <a:t>探究通过这段电路的电流、电压、电阻三者之间的关系。</a:t>
            </a:r>
          </a:p>
        </p:txBody>
      </p:sp>
      <p:sp>
        <p:nvSpPr>
          <p:cNvPr id="99335" name="Text Box 12"/>
          <p:cNvSpPr txBox="1">
            <a:spLocks noChangeArrowheads="1"/>
          </p:cNvSpPr>
          <p:nvPr/>
        </p:nvSpPr>
        <p:spPr bwMode="auto">
          <a:xfrm>
            <a:off x="4427984" y="4509120"/>
            <a:ext cx="40386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/>
              <a:t>控制电阻一定</a:t>
            </a:r>
          </a:p>
        </p:txBody>
      </p:sp>
      <p:sp>
        <p:nvSpPr>
          <p:cNvPr id="99336" name="Text Box 13"/>
          <p:cNvSpPr txBox="1">
            <a:spLocks noChangeArrowheads="1"/>
          </p:cNvSpPr>
          <p:nvPr/>
        </p:nvSpPr>
        <p:spPr bwMode="auto">
          <a:xfrm>
            <a:off x="4067944" y="5877272"/>
            <a:ext cx="40386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/>
              <a:t>控制电压一定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utoUpdateAnimBg="0"/>
      <p:bldP spid="99331" grpId="0" autoUpdateAnimBg="0"/>
      <p:bldP spid="99333" grpId="0" autoUpdateAnimBg="0"/>
      <p:bldP spid="99334" grpId="0" autoUpdateAnimBg="0"/>
      <p:bldP spid="99335" grpId="0" autoUpdateAnimBg="0"/>
      <p:bldP spid="9933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250825" y="1052513"/>
            <a:ext cx="1081088" cy="5256212"/>
          </a:xfrm>
          <a:prstGeom prst="verticalScroll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zh-CN" altLang="en-US" sz="4000">
                <a:solidFill>
                  <a:srgbClr val="EAEF11"/>
                </a:solidFill>
                <a:latin typeface="Times New Roman" pitchFamily="18" charset="0"/>
                <a:ea typeface="隶书" pitchFamily="49" charset="-122"/>
              </a:rPr>
              <a:t>探</a:t>
            </a:r>
          </a:p>
          <a:p>
            <a:pPr algn="ctr"/>
            <a:endParaRPr lang="zh-CN" altLang="en-US" sz="4000">
              <a:solidFill>
                <a:srgbClr val="EAEF11"/>
              </a:solidFill>
              <a:latin typeface="Times New Roman" pitchFamily="18" charset="0"/>
              <a:ea typeface="隶书" pitchFamily="49" charset="-122"/>
            </a:endParaRPr>
          </a:p>
          <a:p>
            <a:pPr algn="ctr"/>
            <a:r>
              <a:rPr lang="zh-CN" altLang="en-US" sz="4000">
                <a:solidFill>
                  <a:srgbClr val="EAEF11"/>
                </a:solidFill>
                <a:latin typeface="Times New Roman" pitchFamily="18" charset="0"/>
                <a:ea typeface="隶书" pitchFamily="49" charset="-122"/>
              </a:rPr>
              <a:t>究</a:t>
            </a:r>
          </a:p>
          <a:p>
            <a:pPr algn="ctr"/>
            <a:endParaRPr lang="zh-CN" altLang="en-US" sz="4000">
              <a:solidFill>
                <a:srgbClr val="EAEF11"/>
              </a:solidFill>
              <a:latin typeface="Times New Roman" pitchFamily="18" charset="0"/>
              <a:ea typeface="隶书" pitchFamily="49" charset="-122"/>
            </a:endParaRPr>
          </a:p>
          <a:p>
            <a:pPr algn="ctr"/>
            <a:r>
              <a:rPr lang="zh-CN" altLang="en-US" sz="4000">
                <a:solidFill>
                  <a:srgbClr val="EAEF11"/>
                </a:solidFill>
                <a:latin typeface="Times New Roman" pitchFamily="18" charset="0"/>
                <a:ea typeface="隶书" pitchFamily="49" charset="-122"/>
              </a:rPr>
              <a:t>过</a:t>
            </a:r>
          </a:p>
          <a:p>
            <a:pPr algn="ctr"/>
            <a:endParaRPr lang="zh-CN" altLang="en-US" sz="4000">
              <a:solidFill>
                <a:srgbClr val="EAEF11"/>
              </a:solidFill>
              <a:latin typeface="Times New Roman" pitchFamily="18" charset="0"/>
              <a:ea typeface="隶书" pitchFamily="49" charset="-122"/>
            </a:endParaRPr>
          </a:p>
          <a:p>
            <a:pPr algn="ctr"/>
            <a:r>
              <a:rPr lang="zh-CN" altLang="en-US" sz="4000">
                <a:solidFill>
                  <a:srgbClr val="EAEF11"/>
                </a:solidFill>
                <a:latin typeface="Times New Roman" pitchFamily="18" charset="0"/>
                <a:ea typeface="隶书" pitchFamily="49" charset="-122"/>
              </a:rPr>
              <a:t>程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187624" y="1268760"/>
            <a:ext cx="1944687" cy="936625"/>
          </a:xfrm>
          <a:prstGeom prst="cloudCallout">
            <a:avLst>
              <a:gd name="adj1" fmla="val -33838"/>
              <a:gd name="adj2" fmla="val 103898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pPr algn="ctr"/>
            <a:r>
              <a:rPr lang="zh-CN" altLang="en-US" sz="4000" dirty="0">
                <a:solidFill>
                  <a:srgbClr val="000099"/>
                </a:solidFill>
                <a:latin typeface="Times New Roman" pitchFamily="18" charset="0"/>
                <a:ea typeface="华文行楷" pitchFamily="2" charset="-122"/>
              </a:rPr>
              <a:t>讨论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131840" y="1196752"/>
            <a:ext cx="5616253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>       要探究当</a:t>
            </a:r>
            <a:r>
              <a:rPr lang="zh-CN" altLang="en-US" sz="3200" dirty="0">
                <a:solidFill>
                  <a:srgbClr val="FF0000"/>
                </a:solidFill>
              </a:rPr>
              <a:t>电阻一定</a:t>
            </a:r>
            <a:r>
              <a:rPr lang="zh-CN" altLang="en-US" sz="3200" dirty="0"/>
              <a:t>时，</a:t>
            </a:r>
            <a:r>
              <a:rPr lang="zh-CN" altLang="en-US" sz="3200" dirty="0">
                <a:solidFill>
                  <a:srgbClr val="FF0000"/>
                </a:solidFill>
              </a:rPr>
              <a:t>电流与电压</a:t>
            </a:r>
            <a:r>
              <a:rPr lang="zh-CN" altLang="en-US" sz="3200" dirty="0"/>
              <a:t>的关系，应</a:t>
            </a:r>
            <a:r>
              <a:rPr lang="zh-CN" altLang="en-US" sz="3200" dirty="0">
                <a:latin typeface="Times New Roman" pitchFamily="18" charset="0"/>
              </a:rPr>
              <a:t>如何设计实验方案？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124075" y="2278063"/>
            <a:ext cx="2735263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1547813" y="2638425"/>
            <a:ext cx="352742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i="1">
                <a:ea typeface="楷体_GB2312" pitchFamily="49" charset="-122"/>
              </a:rPr>
              <a:t>你可以这样考虑</a:t>
            </a:r>
            <a:r>
              <a:rPr lang="zh-CN" altLang="en-US" sz="3200"/>
              <a:t>：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908175" y="3933825"/>
            <a:ext cx="5400675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 sz="320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endParaRPr lang="zh-CN" altLang="en-US" sz="320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1403350" y="3286125"/>
            <a:ext cx="45370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200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1.</a:t>
            </a:r>
            <a:r>
              <a:rPr lang="zh-CN" altLang="en-US" sz="3200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要</a:t>
            </a:r>
            <a:r>
              <a:rPr lang="zh-CN" altLang="en-US" sz="3200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测量哪些物理量？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1643042" y="4500570"/>
            <a:ext cx="46085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2.</a:t>
            </a:r>
            <a:r>
              <a:rPr lang="zh-CN" altLang="en-US" sz="3200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需要</a:t>
            </a:r>
            <a:r>
              <a:rPr lang="zh-CN" altLang="en-US" sz="3200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什么测量工具？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403350" y="3862388"/>
            <a:ext cx="640873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导体中的电流</a:t>
            </a:r>
            <a:r>
              <a:rPr lang="en-US" altLang="zh-CN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I</a:t>
            </a:r>
            <a:r>
              <a:rPr lang="zh-CN" altLang="en-US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和导体两端的电压</a:t>
            </a:r>
            <a:r>
              <a:rPr lang="en-US" altLang="zh-CN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U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1547813" y="5157788"/>
            <a:ext cx="69135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电流</a:t>
            </a:r>
            <a:r>
              <a:rPr lang="en-US" altLang="zh-CN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I</a:t>
            </a:r>
            <a:r>
              <a:rPr lang="en-US" altLang="zh-CN" sz="3200">
                <a:solidFill>
                  <a:srgbClr val="FF0000"/>
                </a:solidFill>
                <a:ea typeface="楷体_GB2312" pitchFamily="49" charset="-122"/>
              </a:rPr>
              <a:t>——</a:t>
            </a:r>
            <a:r>
              <a:rPr lang="zh-CN" altLang="en-US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电流表；电压</a:t>
            </a:r>
            <a:r>
              <a:rPr lang="en-US" altLang="zh-CN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U</a:t>
            </a:r>
            <a:r>
              <a:rPr lang="en-US" altLang="zh-CN" sz="3200">
                <a:solidFill>
                  <a:srgbClr val="FF0000"/>
                </a:solidFill>
                <a:ea typeface="楷体_GB2312" pitchFamily="49" charset="-122"/>
              </a:rPr>
              <a:t>——</a:t>
            </a:r>
            <a:r>
              <a:rPr lang="zh-CN" altLang="en-US" sz="320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电压表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043608" y="1"/>
            <a:ext cx="7632848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 smtClean="0">
                <a:latin typeface="华文行楷" pitchFamily="2" charset="-122"/>
                <a:ea typeface="华文行楷" pitchFamily="2" charset="-122"/>
              </a:rPr>
              <a:t>(</a:t>
            </a:r>
            <a:r>
              <a:rPr lang="zh-CN" altLang="en-US" sz="4000" b="1" dirty="0" smtClean="0">
                <a:latin typeface="华文行楷" pitchFamily="2" charset="-122"/>
                <a:ea typeface="华文行楷" pitchFamily="2" charset="-122"/>
              </a:rPr>
              <a:t>一）实验：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探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究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(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阻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上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的</a:t>
            </a:r>
            <a:r>
              <a:rPr lang="en-US" altLang="zh-CN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)</a:t>
            </a:r>
            <a:r>
              <a:rPr lang="zh-CN" altLang="en-US" sz="40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电</a:t>
            </a:r>
            <a:r>
              <a:rPr lang="zh-CN" altLang="en-US" sz="4000" b="1" dirty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流与电压的关系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0" grpId="0" autoUpdateAnimBg="0"/>
      <p:bldP spid="98312" grpId="0" autoUpdateAnimBg="0"/>
      <p:bldP spid="98313" grpId="0" autoUpdateAnimBg="0"/>
      <p:bldP spid="98314" grpId="0" autoUpdateAnimBg="0"/>
      <p:bldP spid="98315" grpId="0" autoUpdateAnimBg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27584" y="0"/>
            <a:ext cx="518457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smtClean="0">
                <a:solidFill>
                  <a:schemeClr val="hlink"/>
                </a:solidFill>
                <a:latin typeface="Tahoma" pitchFamily="34" charset="0"/>
              </a:rPr>
              <a:t>3</a:t>
            </a:r>
            <a:r>
              <a:rPr lang="zh-CN" altLang="en-US" sz="3200" dirty="0" smtClean="0">
                <a:solidFill>
                  <a:schemeClr val="hlink"/>
                </a:solidFill>
                <a:latin typeface="Tahoma" pitchFamily="34" charset="0"/>
              </a:rPr>
              <a:t>、探</a:t>
            </a:r>
            <a:r>
              <a:rPr lang="zh-CN" altLang="en-US" sz="3200" dirty="0">
                <a:solidFill>
                  <a:schemeClr val="hlink"/>
                </a:solidFill>
                <a:latin typeface="Tahoma" pitchFamily="34" charset="0"/>
              </a:rPr>
              <a:t>究过程的基本方法 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51520" y="548680"/>
            <a:ext cx="273630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latin typeface="Tahoma" pitchFamily="34" charset="0"/>
              </a:rPr>
              <a:t>（</a:t>
            </a:r>
            <a:r>
              <a:rPr lang="en-US" altLang="zh-CN" sz="2800" dirty="0" smtClean="0">
                <a:latin typeface="Tahoma" pitchFamily="34" charset="0"/>
              </a:rPr>
              <a:t>1</a:t>
            </a:r>
            <a:r>
              <a:rPr lang="zh-CN" altLang="en-US" sz="2800" dirty="0" smtClean="0">
                <a:latin typeface="Tahoma" pitchFamily="34" charset="0"/>
              </a:rPr>
              <a:t>）</a:t>
            </a:r>
            <a:r>
              <a:rPr lang="en-US" altLang="zh-CN" sz="2800" dirty="0" smtClean="0">
                <a:latin typeface="Tahoma" pitchFamily="34" charset="0"/>
              </a:rPr>
              <a:t>.</a:t>
            </a:r>
            <a:r>
              <a:rPr lang="zh-CN" altLang="en-US" sz="2800" dirty="0" smtClean="0">
                <a:latin typeface="Tahoma" pitchFamily="34" charset="0"/>
              </a:rPr>
              <a:t>提出</a:t>
            </a:r>
            <a:r>
              <a:rPr lang="zh-CN" altLang="en-US" sz="2800" dirty="0">
                <a:latin typeface="Tahoma" pitchFamily="34" charset="0"/>
              </a:rPr>
              <a:t>问题</a:t>
            </a:r>
            <a:r>
              <a:rPr lang="en-US" altLang="zh-CN" sz="2800" dirty="0">
                <a:latin typeface="Tahoma" pitchFamily="34" charset="0"/>
              </a:rPr>
              <a:t>: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3419872" y="620688"/>
            <a:ext cx="525658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DC4324"/>
                </a:solidFill>
                <a:latin typeface="Tahoma" pitchFamily="34" charset="0"/>
              </a:rPr>
              <a:t>电阻上的电流与电压有何关系</a:t>
            </a:r>
            <a:r>
              <a:rPr lang="en-US" altLang="zh-CN" sz="2800" dirty="0">
                <a:solidFill>
                  <a:srgbClr val="DC4324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323528" y="1052736"/>
            <a:ext cx="3203848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latin typeface="Tahoma" pitchFamily="34" charset="0"/>
              </a:rPr>
              <a:t>（</a:t>
            </a:r>
            <a:r>
              <a:rPr lang="en-US" altLang="zh-CN" sz="2800" dirty="0" smtClean="0">
                <a:latin typeface="Tahoma" pitchFamily="34" charset="0"/>
              </a:rPr>
              <a:t>2</a:t>
            </a:r>
            <a:r>
              <a:rPr lang="zh-CN" altLang="en-US" sz="2800" dirty="0" smtClean="0">
                <a:latin typeface="Tahoma" pitchFamily="34" charset="0"/>
              </a:rPr>
              <a:t>）</a:t>
            </a:r>
            <a:r>
              <a:rPr lang="en-US" altLang="zh-CN" sz="2800" dirty="0" smtClean="0">
                <a:latin typeface="Tahoma" pitchFamily="34" charset="0"/>
              </a:rPr>
              <a:t>.</a:t>
            </a:r>
            <a:r>
              <a:rPr lang="zh-CN" altLang="en-US" sz="2800" dirty="0" smtClean="0">
                <a:latin typeface="Tahoma" pitchFamily="34" charset="0"/>
              </a:rPr>
              <a:t>猜想</a:t>
            </a:r>
            <a:r>
              <a:rPr lang="en-US" altLang="zh-CN" sz="2800" dirty="0">
                <a:latin typeface="Tahoma" pitchFamily="34" charset="0"/>
              </a:rPr>
              <a:t>: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611560" y="3068960"/>
            <a:ext cx="75438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smtClean="0">
                <a:solidFill>
                  <a:srgbClr val="0066FF"/>
                </a:solidFill>
                <a:latin typeface="Tahoma" pitchFamily="34" charset="0"/>
              </a:rPr>
              <a:t>4</a:t>
            </a:r>
            <a:r>
              <a:rPr lang="zh-CN" altLang="en-US" sz="2800" b="1" dirty="0" smtClean="0">
                <a:solidFill>
                  <a:srgbClr val="0066FF"/>
                </a:solidFill>
                <a:latin typeface="Tahoma" pitchFamily="34" charset="0"/>
              </a:rPr>
              <a:t>、需要确定改变电阻两端电压的方</a:t>
            </a:r>
            <a:r>
              <a:rPr lang="zh-CN" altLang="en-US" sz="2800" b="1" dirty="0">
                <a:solidFill>
                  <a:srgbClr val="0066FF"/>
                </a:solidFill>
                <a:latin typeface="Tahoma" pitchFamily="34" charset="0"/>
              </a:rPr>
              <a:t>法</a:t>
            </a:r>
            <a:r>
              <a:rPr lang="en-US" altLang="zh-CN" sz="2800" b="1" dirty="0">
                <a:solidFill>
                  <a:srgbClr val="0066FF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102410" name="Text Box 10"/>
          <p:cNvSpPr txBox="1">
            <a:spLocks noChangeArrowheads="1"/>
          </p:cNvSpPr>
          <p:nvPr/>
        </p:nvSpPr>
        <p:spPr bwMode="auto">
          <a:xfrm>
            <a:off x="683568" y="3645024"/>
            <a:ext cx="66294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  <a:latin typeface="Tahoma" pitchFamily="34" charset="0"/>
              </a:rPr>
              <a:t>A</a:t>
            </a:r>
            <a:r>
              <a:rPr lang="en-US" altLang="zh-CN" sz="2800" b="1" dirty="0">
                <a:solidFill>
                  <a:schemeClr val="tx2"/>
                </a:solidFill>
                <a:latin typeface="Tahoma" pitchFamily="34" charset="0"/>
              </a:rPr>
              <a:t>:</a:t>
            </a:r>
            <a:r>
              <a:rPr lang="zh-CN" altLang="en-US" sz="2800" b="1" dirty="0">
                <a:solidFill>
                  <a:schemeClr val="tx2"/>
                </a:solidFill>
                <a:latin typeface="Tahoma" pitchFamily="34" charset="0"/>
              </a:rPr>
              <a:t>改变电池的个数可以改</a:t>
            </a:r>
            <a:r>
              <a:rPr lang="zh-CN" altLang="en-US" sz="2800" b="1" dirty="0" smtClean="0">
                <a:solidFill>
                  <a:schemeClr val="tx2"/>
                </a:solidFill>
                <a:latin typeface="Tahoma" pitchFamily="34" charset="0"/>
              </a:rPr>
              <a:t>变电</a:t>
            </a:r>
            <a:r>
              <a:rPr lang="zh-CN" altLang="en-US" sz="2800" b="1" dirty="0">
                <a:solidFill>
                  <a:schemeClr val="tx2"/>
                </a:solidFill>
                <a:latin typeface="Tahoma" pitchFamily="34" charset="0"/>
              </a:rPr>
              <a:t>压</a:t>
            </a:r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683568" y="4149080"/>
            <a:ext cx="7848872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  <a:latin typeface="Tahoma" pitchFamily="34" charset="0"/>
              </a:rPr>
              <a:t>B</a:t>
            </a:r>
            <a:r>
              <a:rPr lang="en-US" altLang="zh-CN" sz="2800" dirty="0" smtClean="0">
                <a:solidFill>
                  <a:schemeClr val="tx2"/>
                </a:solidFill>
                <a:latin typeface="Tahoma" pitchFamily="34" charset="0"/>
              </a:rPr>
              <a:t>:</a:t>
            </a:r>
            <a:r>
              <a:rPr lang="zh-CN" altLang="en-US" sz="2800" b="1" dirty="0" smtClean="0">
                <a:solidFill>
                  <a:schemeClr val="tx2"/>
                </a:solidFill>
                <a:latin typeface="Tahoma" pitchFamily="34" charset="0"/>
              </a:rPr>
              <a:t>如果用学生电源做实验 </a:t>
            </a:r>
            <a:r>
              <a:rPr lang="zh-CN" altLang="en-US" sz="2800" b="1" dirty="0">
                <a:solidFill>
                  <a:schemeClr val="tx2"/>
                </a:solidFill>
                <a:latin typeface="Tahoma" pitchFamily="34" charset="0"/>
              </a:rPr>
              <a:t>可</a:t>
            </a:r>
            <a:r>
              <a:rPr lang="zh-CN" altLang="en-US" sz="2800" b="1" dirty="0" smtClean="0">
                <a:solidFill>
                  <a:schemeClr val="tx2"/>
                </a:solidFill>
                <a:latin typeface="Tahoma" pitchFamily="34" charset="0"/>
              </a:rPr>
              <a:t>以改变学生电源的电压输出大小</a:t>
            </a:r>
            <a:endParaRPr lang="zh-CN" altLang="en-US" sz="2800" b="1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755576" y="5085184"/>
            <a:ext cx="7920880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  <a:latin typeface="Tahoma" pitchFamily="34" charset="0"/>
              </a:rPr>
              <a:t>C:</a:t>
            </a:r>
            <a:r>
              <a:rPr lang="zh-CN" altLang="en-US" sz="2800" b="1" dirty="0">
                <a:solidFill>
                  <a:schemeClr val="tx2"/>
                </a:solidFill>
                <a:latin typeface="Tahoma" pitchFamily="34" charset="0"/>
              </a:rPr>
              <a:t>电路中连接滑动变阻器可</a:t>
            </a:r>
            <a:r>
              <a:rPr lang="zh-CN" altLang="en-US" sz="2800" b="1" dirty="0" smtClean="0">
                <a:solidFill>
                  <a:schemeClr val="tx2"/>
                </a:solidFill>
                <a:latin typeface="Tahoma" pitchFamily="34" charset="0"/>
              </a:rPr>
              <a:t>以调节滑动变阻器的滑片位置</a:t>
            </a:r>
            <a:endParaRPr lang="zh-CN" altLang="en-US" sz="2800" b="1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571440" y="1772816"/>
            <a:ext cx="8572560" cy="393954"/>
          </a:xfrm>
          <a:prstGeom prst="rect">
            <a:avLst/>
          </a:prstGeom>
          <a:solidFill>
            <a:srgbClr val="00FFCC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当</a:t>
            </a:r>
            <a:r>
              <a:rPr lang="zh-CN" altLang="en-US" sz="28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电路</a:t>
            </a:r>
            <a:r>
              <a:rPr lang="zh-CN" altLang="en-US" sz="2800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中电阻一定</a:t>
            </a:r>
            <a:r>
              <a:rPr lang="zh-CN" altLang="en-US" sz="28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时，电压越大</a:t>
            </a:r>
            <a:r>
              <a:rPr lang="en-US" altLang="zh-CN" sz="28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,</a:t>
            </a:r>
            <a:r>
              <a:rPr lang="zh-CN" altLang="en-US" sz="28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电流</a:t>
            </a:r>
            <a:r>
              <a:rPr lang="zh-CN" altLang="en-US" sz="2800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越大</a:t>
            </a:r>
            <a:endParaRPr lang="en-US" altLang="zh-CN" sz="2800" dirty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3568" y="220486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66FF"/>
                </a:solidFill>
              </a:rPr>
              <a:t>要研究通过电阻的电流</a:t>
            </a:r>
            <a:r>
              <a:rPr lang="en-US" altLang="zh-CN" sz="2800" b="1" dirty="0" smtClean="0">
                <a:solidFill>
                  <a:srgbClr val="0066FF"/>
                </a:solidFill>
              </a:rPr>
              <a:t>I</a:t>
            </a:r>
            <a:r>
              <a:rPr lang="zh-CN" altLang="en-US" sz="2800" b="1" dirty="0" smtClean="0">
                <a:solidFill>
                  <a:srgbClr val="0066FF"/>
                </a:solidFill>
              </a:rPr>
              <a:t>怎样随着电阻两端的电压</a:t>
            </a:r>
            <a:r>
              <a:rPr lang="en-US" altLang="zh-CN" sz="2800" b="1" dirty="0" smtClean="0">
                <a:solidFill>
                  <a:srgbClr val="0066FF"/>
                </a:solidFill>
              </a:rPr>
              <a:t>U</a:t>
            </a:r>
            <a:r>
              <a:rPr lang="zh-CN" altLang="en-US" sz="2800" b="1" dirty="0" smtClean="0">
                <a:solidFill>
                  <a:srgbClr val="0066FF"/>
                </a:solidFill>
              </a:rPr>
              <a:t>的改变而改变</a:t>
            </a:r>
            <a:endParaRPr lang="zh-CN" altLang="en-US" sz="28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  <p:bldP spid="102405" grpId="0" autoUpdateAnimBg="0"/>
      <p:bldP spid="102406" grpId="0" autoUpdateAnimBg="0"/>
      <p:bldP spid="102409" grpId="0" autoUpdateAnimBg="0"/>
      <p:bldP spid="102410" grpId="0" autoUpdateAnimBg="0"/>
      <p:bldP spid="102411" grpId="0" autoUpdateAnimBg="0"/>
      <p:bldP spid="102412" grpId="0" autoUpdateAnimBg="0"/>
      <p:bldP spid="13" grpId="0" animBg="1" autoUpdateAnimBg="0"/>
      <p:bldP spid="11" grpId="0"/>
    </p:bldLst>
  </p:timing>
</p:sld>
</file>

<file path=ppt/theme/theme1.xml><?xml version="1.0" encoding="utf-8"?>
<a:theme xmlns:a="http://schemas.openxmlformats.org/drawingml/2006/main" name="吉林人民出版社PPT模板（定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0</TotalTime>
  <Words>3467</Words>
  <Application>Microsoft Office PowerPoint</Application>
  <PresentationFormat>全屏显示(4:3)</PresentationFormat>
  <Paragraphs>432</Paragraphs>
  <Slides>35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37" baseType="lpstr">
      <vt:lpstr>吉林人民出版社PPT模板（定）</vt:lpstr>
      <vt:lpstr>BMP 图像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2</cp:revision>
  <dcterms:created xsi:type="dcterms:W3CDTF">2015-11-21T11:10:00Z</dcterms:created>
  <dcterms:modified xsi:type="dcterms:W3CDTF">2020-08-15T02:43:32Z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2052-10.8.0.5391</vt:lpwstr>
  </property>
</Properties>
</file>