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341" r:id="rId2"/>
    <p:sldId id="256" r:id="rId3"/>
    <p:sldId id="358" r:id="rId4"/>
    <p:sldId id="315" r:id="rId5"/>
    <p:sldId id="317" r:id="rId6"/>
    <p:sldId id="297" r:id="rId7"/>
    <p:sldId id="258" r:id="rId8"/>
    <p:sldId id="262" r:id="rId9"/>
    <p:sldId id="320" r:id="rId10"/>
    <p:sldId id="319" r:id="rId11"/>
    <p:sldId id="263" r:id="rId12"/>
    <p:sldId id="270" r:id="rId13"/>
    <p:sldId id="321" r:id="rId14"/>
    <p:sldId id="271" r:id="rId15"/>
    <p:sldId id="322" r:id="rId16"/>
    <p:sldId id="323" r:id="rId17"/>
    <p:sldId id="324" r:id="rId18"/>
  </p:sldIdLst>
  <p:sldSz cx="12192000" cy="6858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微软雅黑" pitchFamily="34" charset="-122"/>
      <p:regular r:id="rId24"/>
      <p:bold r:id="rId25"/>
    </p:embeddedFont>
    <p:embeddedFont>
      <p:font typeface="华文新魏" pitchFamily="2" charset="-122"/>
      <p:regular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992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2020/7/4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888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85" y="35560"/>
            <a:ext cx="12231370" cy="69018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92475" y="2455545"/>
            <a:ext cx="51790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solidFill>
                  <a:srgbClr val="FF0000"/>
                </a:solidFill>
                <a:latin typeface="华康魏碑W7" panose="03000709000000000000" charset="-122"/>
                <a:ea typeface="华康魏碑W7" panose="03000709000000000000" charset="-122"/>
              </a:rPr>
              <a:t>满分冲刺</a:t>
            </a:r>
            <a:endParaRPr lang="zh-CN" altLang="en-US" sz="9600" b="1" dirty="0">
              <a:solidFill>
                <a:srgbClr val="FF0000"/>
              </a:solidFill>
              <a:latin typeface="华康魏碑W7" panose="03000709000000000000" charset="-122"/>
              <a:ea typeface="华康魏碑W7" panose="03000709000000000000" charset="-122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华康魏碑W7" panose="03000709000000000000" charset="-122"/>
                <a:ea typeface="华康魏碑W7" panose="03000709000000000000" charset="-122"/>
              </a:rPr>
              <a:t>            </a:t>
            </a:r>
            <a:r>
              <a:rPr lang="en-US" altLang="zh-CN" sz="4800" b="1" dirty="0">
                <a:solidFill>
                  <a:srgbClr val="FF0000"/>
                </a:solidFill>
                <a:latin typeface="华康魏碑W7" panose="03000709000000000000" charset="-122"/>
                <a:ea typeface="华康魏碑W7" panose="03000709000000000000" charset="-122"/>
              </a:rPr>
              <a:t>—</a:t>
            </a:r>
            <a:r>
              <a:rPr lang="zh-CN" altLang="en-US" sz="4800" b="1" dirty="0">
                <a:solidFill>
                  <a:srgbClr val="FF0000"/>
                </a:solidFill>
                <a:latin typeface="华康魏碑W7" panose="03000709000000000000" charset="-122"/>
                <a:ea typeface="华康魏碑W7" panose="03000709000000000000" charset="-122"/>
              </a:rPr>
              <a:t>力</a:t>
            </a:r>
            <a:endParaRPr lang="zh-CN" altLang="en-US" sz="4000" b="1" dirty="0">
              <a:solidFill>
                <a:srgbClr val="FF0000"/>
              </a:solidFill>
              <a:latin typeface="华康魏碑W7" panose="03000709000000000000" charset="-122"/>
              <a:ea typeface="华康魏碑W7" panose="03000709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24837" y="813350"/>
            <a:ext cx="2713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真题演练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72380" y="238125"/>
            <a:ext cx="41935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华康魏碑W7" panose="03000709000000000000" charset="-122"/>
                <a:ea typeface="华康魏碑W7" panose="03000709000000000000" charset="-122"/>
              </a:rPr>
              <a:t>考点</a:t>
            </a:r>
            <a:r>
              <a:rPr lang="en-US" altLang="zh-CN" sz="4000">
                <a:latin typeface="华康魏碑W7" panose="03000709000000000000" charset="-122"/>
                <a:ea typeface="华康魏碑W7" panose="03000709000000000000" charset="-122"/>
              </a:rPr>
              <a:t>2-</a:t>
            </a:r>
            <a:r>
              <a:rPr lang="zh-CN" altLang="en-US" sz="4000">
                <a:latin typeface="华康魏碑W7" panose="03000709000000000000" charset="-122"/>
                <a:ea typeface="华康魏碑W7" panose="03000709000000000000" charset="-122"/>
              </a:rPr>
              <a:t>弹力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83105" y="4711700"/>
            <a:ext cx="875919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</a:rPr>
              <a:t>【解析</a:t>
            </a:r>
            <a:r>
              <a:rPr lang="zh-CN" altLang="en-US" sz="2000">
                <a:solidFill>
                  <a:srgbClr val="FF0000"/>
                </a:solidFill>
              </a:rPr>
              <a:t>】</a:t>
            </a:r>
            <a:r>
              <a:rPr lang="zh-CN" altLang="en-US" sz="2000"/>
              <a:t>（1）根据弹簧测力计的正确使用方法分析判断：①观察测力计的量程及分度值，加在测力计上的力不能超过其量程；②检查测力器是否被卡住，拉一下弹簧挂钩看看是否灵活；③使用时力的方向应与弹簧的轴线一致；④弹簧测力计的原理是：在弹性限度内，弹簧的伸长和所受拉力成正比；</a:t>
            </a:r>
          </a:p>
          <a:p>
            <a:r>
              <a:rPr lang="zh-CN" altLang="en-US" sz="2000"/>
              <a:t>（2）先明确弹簧测力计的分度值，再按指针位置读数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83105" y="4135755"/>
            <a:ext cx="2540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</a:rPr>
              <a:t>【答案】</a:t>
            </a:r>
            <a:r>
              <a:rPr lang="zh-CN" altLang="en-US" sz="2000"/>
              <a:t>AB；2.8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983105" y="1407795"/>
            <a:ext cx="9265920" cy="2861310"/>
            <a:chOff x="3211" y="2270"/>
            <a:chExt cx="14592" cy="4506"/>
          </a:xfrm>
        </p:grpSpPr>
        <p:sp>
          <p:nvSpPr>
            <p:cNvPr id="3" name="文本框 2"/>
            <p:cNvSpPr txBox="1"/>
            <p:nvPr/>
          </p:nvSpPr>
          <p:spPr>
            <a:xfrm>
              <a:off x="3211" y="2270"/>
              <a:ext cx="12955" cy="450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0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【</a:t>
              </a:r>
              <a:r>
                <a:rPr lang="en-US" altLang="zh-CN" sz="20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2018</a:t>
              </a:r>
              <a:r>
                <a:rPr lang="zh-CN" altLang="en-US" sz="20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北京模考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】</a:t>
              </a:r>
              <a:r>
                <a:rPr lang="zh-CN" altLang="en-US" sz="2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弹簧测力计是科学实验中常用的仪器。下列关于它的说法中正确的是___</a:t>
              </a:r>
            </a:p>
            <a:p>
              <a:endPara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r>
                <a:rPr lang="zh-CN" altLang="en-US" sz="2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A. 测量力前首先应估计被测力的大小，以免超过量程</a:t>
              </a:r>
            </a:p>
            <a:p>
              <a:r>
                <a:rPr lang="zh-CN" altLang="en-US" sz="2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B. 测量前，要轻轻拉动几下弹簧，这是为了避免弹簧卡在外壳上</a:t>
              </a:r>
            </a:p>
            <a:p>
              <a:r>
                <a:rPr lang="zh-CN" altLang="en-US" sz="2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C. 测量时可以朝任意方向拉动弹簧测力计</a:t>
              </a:r>
            </a:p>
            <a:p>
              <a:r>
                <a:rPr lang="zh-CN" altLang="en-US" sz="2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D. 如图中，静止的物体A所受拉力与重力是一对相互作用力</a:t>
              </a:r>
            </a:p>
            <a:p>
              <a:r>
                <a:rPr lang="zh-CN" altLang="en-US" sz="2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图中，弹簧测力计的读数为___N.</a:t>
              </a:r>
            </a:p>
            <a:p>
              <a:endPara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7" name="图片 6" descr="微信图片_201912241635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57" y="3758"/>
              <a:ext cx="2347" cy="234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298827" y="825591"/>
            <a:ext cx="2713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真题演练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72380" y="238125"/>
            <a:ext cx="41935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华康魏碑W7" panose="03000709000000000000" charset="-122"/>
                <a:ea typeface="华康魏碑W7" panose="03000709000000000000" charset="-122"/>
              </a:rPr>
              <a:t>考点</a:t>
            </a:r>
            <a:r>
              <a:rPr lang="en-US" altLang="zh-CN" sz="4000">
                <a:latin typeface="华康魏碑W7" panose="03000709000000000000" charset="-122"/>
                <a:ea typeface="华康魏碑W7" panose="03000709000000000000" charset="-122"/>
              </a:rPr>
              <a:t>2-</a:t>
            </a:r>
            <a:r>
              <a:rPr lang="zh-CN" altLang="en-US" sz="4000">
                <a:latin typeface="华康魏碑W7" panose="03000709000000000000" charset="-122"/>
                <a:ea typeface="华康魏碑W7" panose="03000709000000000000" charset="-122"/>
              </a:rPr>
              <a:t>弹力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042795" y="1501775"/>
            <a:ext cx="914146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2019</a:t>
            </a:r>
            <a:r>
              <a:rPr 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湖南常德】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如图所示，弹簧测力计和细线的重力及一切摩擦均不计，物重</a:t>
            </a:r>
            <a:r>
              <a:rPr lang="en-US" sz="2000" b="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en-US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=5 N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，则弹簧测力计</a:t>
            </a:r>
            <a:r>
              <a:rPr lang="en-US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 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的示数为</a:t>
            </a:r>
            <a:r>
              <a:rPr lang="en-US" sz="2000" b="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lang="en-US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，弹簧测力计</a:t>
            </a:r>
            <a:r>
              <a:rPr lang="en-US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en-US" sz="2000" b="0" i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的示数为</a:t>
            </a:r>
            <a:r>
              <a:rPr lang="en-US" sz="2000" b="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lang="en-US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-2147482565" descr="学科网(www.zxxk.com)--教育资源门户，提供试题试卷、教案、课件、教学论文、素材等各类教学资源库下载，还有大量丰富的教学资讯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480" y="2595245"/>
            <a:ext cx="7848600" cy="181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096770" y="5163185"/>
            <a:ext cx="851598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lang="zh-CN" sz="2000" b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/>
            <a:r>
              <a:rPr 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弹簧测力计和细线的重力及一切摩擦均不计，因为物重</a:t>
            </a:r>
            <a:r>
              <a:rPr lang="en-US" sz="2000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=5 N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，所以</a:t>
            </a:r>
            <a:r>
              <a:rPr lang="en-US" sz="2000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 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弹簧测力计受到向右</a:t>
            </a: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 N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的拉力，静止，向左受的拉力也是</a:t>
            </a: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 N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，示数也为</a:t>
            </a: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 N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；同理，</a:t>
            </a:r>
            <a:r>
              <a:rPr lang="en-US" sz="2000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 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测力计两端受的力都是</a:t>
            </a: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 N</a:t>
            </a:r>
            <a:r>
              <a:rPr 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，示数也为</a:t>
            </a: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 N</a:t>
            </a:r>
            <a:endParaRPr lang="en-US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96770" y="4764405"/>
            <a:ext cx="164719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/>
            <a:r>
              <a:rPr 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【答案】</a:t>
            </a:r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5  5</a:t>
            </a:r>
            <a:endParaRPr lang="zh-CN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4" grpId="0"/>
      <p:bldP spid="4" grpId="1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4987" y="843195"/>
            <a:ext cx="2713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考点详情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48455" y="76835"/>
            <a:ext cx="45123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latin typeface="华康魏碑W7" panose="03000709000000000000" charset="-122"/>
                <a:ea typeface="华康魏碑W7" panose="03000709000000000000" charset="-122"/>
              </a:rPr>
              <a:t>    </a:t>
            </a:r>
            <a:r>
              <a:rPr lang="zh-CN" altLang="en-US" sz="4000">
                <a:latin typeface="华康魏碑W7" panose="03000709000000000000" charset="-122"/>
                <a:ea typeface="华康魏碑W7" panose="03000709000000000000" charset="-122"/>
              </a:rPr>
              <a:t>考点</a:t>
            </a:r>
            <a:r>
              <a:rPr lang="en-US" altLang="zh-CN" sz="4000">
                <a:latin typeface="华康魏碑W7" panose="03000709000000000000" charset="-122"/>
                <a:ea typeface="华康魏碑W7" panose="03000709000000000000" charset="-122"/>
              </a:rPr>
              <a:t>3-</a:t>
            </a:r>
            <a:r>
              <a:rPr lang="zh-CN" altLang="en-US" sz="4000">
                <a:latin typeface="华康魏碑W7" panose="03000709000000000000" charset="-122"/>
                <a:ea typeface="华康魏碑W7" panose="03000709000000000000" charset="-122"/>
              </a:rPr>
              <a:t>重力</a:t>
            </a:r>
          </a:p>
        </p:txBody>
      </p:sp>
      <p:pic>
        <p:nvPicPr>
          <p:cNvPr id="4" name="图片 3" descr="重力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804670"/>
            <a:ext cx="7277100" cy="3248025"/>
          </a:xfrm>
          <a:prstGeom prst="rect">
            <a:avLst/>
          </a:prstGeom>
        </p:spPr>
      </p:pic>
      <p:pic>
        <p:nvPicPr>
          <p:cNvPr id="6" name="图片 5" descr="u=1222312334,50863360&amp;fm=26&amp;gp=0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520" y="2958465"/>
            <a:ext cx="1146175" cy="9417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4987" y="843195"/>
            <a:ext cx="2713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真题演练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148455" y="76835"/>
            <a:ext cx="45123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latin typeface="华康魏碑W7" panose="03000709000000000000" charset="-122"/>
                <a:ea typeface="华康魏碑W7" panose="03000709000000000000" charset="-122"/>
              </a:rPr>
              <a:t>    </a:t>
            </a:r>
            <a:r>
              <a:rPr lang="zh-CN" altLang="en-US" sz="4000">
                <a:latin typeface="华康魏碑W7" panose="03000709000000000000" charset="-122"/>
                <a:ea typeface="华康魏碑W7" panose="03000709000000000000" charset="-122"/>
              </a:rPr>
              <a:t>考点</a:t>
            </a:r>
            <a:r>
              <a:rPr lang="en-US" altLang="zh-CN" sz="4000">
                <a:latin typeface="华康魏碑W7" panose="03000709000000000000" charset="-122"/>
                <a:ea typeface="华康魏碑W7" panose="03000709000000000000" charset="-122"/>
              </a:rPr>
              <a:t>3-</a:t>
            </a:r>
            <a:r>
              <a:rPr lang="zh-CN" altLang="en-US" sz="4000">
                <a:latin typeface="华康魏碑W7" panose="03000709000000000000" charset="-122"/>
                <a:ea typeface="华康魏碑W7" panose="03000709000000000000" charset="-122"/>
              </a:rPr>
              <a:t>重力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73935" y="1753235"/>
            <a:ext cx="629094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2019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贵州】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下列物体重力最接近1N的是(   )</a:t>
            </a: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 一枚大头针</a:t>
            </a: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 一头奶牛</a:t>
            </a: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 两个鸡蛋</a:t>
            </a: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 一张书桌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73935" y="4683125"/>
            <a:ext cx="9726930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 一枚大头针的质量非常小，重力也非常小，一般不超过</a:t>
            </a:r>
            <a:r>
              <a:rPr lang="en-US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0.01</a:t>
            </a:r>
            <a:r>
              <a:rPr lang="en-US" sz="2000" b="0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，故</a:t>
            </a:r>
            <a:r>
              <a:rPr lang="en-US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不符合题意；</a:t>
            </a:r>
          </a:p>
          <a:p>
            <a:pPr indent="0"/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 一头奶牛质量</a:t>
            </a:r>
            <a:r>
              <a:rPr lang="en-US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300</a:t>
            </a:r>
            <a:r>
              <a:rPr lang="en-US" sz="2000" b="0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kg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左右，受到的重力约为</a:t>
            </a:r>
            <a:r>
              <a:rPr lang="en-US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3000</a:t>
            </a:r>
            <a:r>
              <a:rPr lang="en-US" sz="2000" b="0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左右，故</a:t>
            </a:r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不符合题意；</a:t>
            </a:r>
          </a:p>
          <a:p>
            <a:pPr indent="0"/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 两个鸡蛋的质量</a:t>
            </a:r>
            <a:r>
              <a:rPr lang="en-US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</a:t>
            </a:r>
            <a:r>
              <a:rPr lang="en-US" sz="2000" b="0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左右，受到的重力为</a:t>
            </a:r>
            <a:r>
              <a:rPr lang="en-US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sz="2000" b="0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，故</a:t>
            </a:r>
            <a:r>
              <a:rPr lang="en-US" sz="2000" b="0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符合题意；</a:t>
            </a:r>
          </a:p>
          <a:p>
            <a:pPr indent="0"/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 一张书桌的质量在</a:t>
            </a:r>
            <a:r>
              <a:rPr lang="en-US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</a:t>
            </a:r>
            <a:r>
              <a:rPr lang="en-US" sz="2000" b="0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kg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左右，受到的重力为故</a:t>
            </a:r>
            <a:r>
              <a:rPr lang="en-US" sz="2000" b="0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不符合题意。</a:t>
            </a:r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73935" y="4059555"/>
            <a:ext cx="22802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【答案】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4987" y="843195"/>
            <a:ext cx="2713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真题演练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148455" y="76835"/>
            <a:ext cx="45123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latin typeface="华康魏碑W7" panose="03000709000000000000" charset="-122"/>
                <a:ea typeface="华康魏碑W7" panose="03000709000000000000" charset="-122"/>
              </a:rPr>
              <a:t>    </a:t>
            </a:r>
            <a:r>
              <a:rPr lang="zh-CN" altLang="en-US" sz="4000">
                <a:latin typeface="华康魏碑W7" panose="03000709000000000000" charset="-122"/>
                <a:ea typeface="华康魏碑W7" panose="03000709000000000000" charset="-122"/>
              </a:rPr>
              <a:t>考点</a:t>
            </a:r>
            <a:r>
              <a:rPr lang="en-US" altLang="zh-CN" sz="4000">
                <a:latin typeface="华康魏碑W7" panose="03000709000000000000" charset="-122"/>
                <a:ea typeface="华康魏碑W7" panose="03000709000000000000" charset="-122"/>
              </a:rPr>
              <a:t>3-</a:t>
            </a:r>
            <a:r>
              <a:rPr lang="zh-CN" altLang="en-US" sz="4000">
                <a:latin typeface="华康魏碑W7" panose="03000709000000000000" charset="-122"/>
                <a:ea typeface="华康魏碑W7" panose="03000709000000000000" charset="-122"/>
              </a:rPr>
              <a:t>重力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200" y="2781300"/>
            <a:ext cx="2156460" cy="157734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743710" y="1435735"/>
            <a:ext cx="741680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2019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湖北】</a:t>
            </a:r>
            <a:r>
              <a:rPr lang="zh-CN" sz="2000" b="0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如图所示纸做的“不倒翁小鸟翅膀上装有两个回形针</a:t>
            </a:r>
            <a:r>
              <a:rPr lang="en-US" sz="2000" b="0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sz="2000" b="0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将鸟嘴放在指尖上转动而不会掉下来。下列说法正确的是</a:t>
            </a:r>
            <a:r>
              <a:rPr lang="en-US" sz="2000" b="0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 )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18640" y="2497455"/>
            <a:ext cx="556958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/>
              <a:t>A. 装回形针降低了小鸟的重心</a:t>
            </a:r>
          </a:p>
          <a:p>
            <a:pPr fontAlgn="auto">
              <a:lnSpc>
                <a:spcPct val="150000"/>
              </a:lnSpc>
            </a:pPr>
            <a:r>
              <a:rPr lang="zh-CN" altLang="en-US" sz="2000"/>
              <a:t>B. 装回形针升高了小鸟的重心</a:t>
            </a:r>
          </a:p>
          <a:p>
            <a:pPr fontAlgn="auto">
              <a:lnSpc>
                <a:spcPct val="150000"/>
              </a:lnSpc>
            </a:pPr>
            <a:r>
              <a:rPr lang="zh-CN" altLang="en-US" sz="2000"/>
              <a:t>C. 小鸟的重心一定在其几何中心上</a:t>
            </a:r>
          </a:p>
          <a:p>
            <a:pPr fontAlgn="auto">
              <a:lnSpc>
                <a:spcPct val="150000"/>
              </a:lnSpc>
            </a:pPr>
            <a:r>
              <a:rPr lang="zh-CN" altLang="en-US" sz="2000"/>
              <a:t>D. 小鸟不掉下来是因为鸟嘴上有胶水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43710" y="5370830"/>
            <a:ext cx="75520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【解析】</a:t>
            </a:r>
            <a:r>
              <a:rPr lang="zh-CN" altLang="en-US"/>
              <a:t>装上回形针小鸟的重心降低，稳定性增强；小鸟的形状不规则，重心不在几何重心上，鸟嘴上并没有胶水，故A正确，BCD错误。故选：A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18640" y="4704715"/>
            <a:ext cx="1433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【答案】</a:t>
            </a:r>
            <a:r>
              <a:rPr lang="en-US" altLang="zh-CN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4" grpId="0"/>
      <p:bldP spid="4" grpId="1"/>
      <p:bldP spid="6" grpId="0"/>
      <p:bldP spid="6" grpId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4987" y="843195"/>
            <a:ext cx="2713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真题演练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148455" y="76835"/>
            <a:ext cx="45123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latin typeface="华康魏碑W7" panose="03000709000000000000" charset="-122"/>
                <a:ea typeface="华康魏碑W7" panose="03000709000000000000" charset="-122"/>
              </a:rPr>
              <a:t>    </a:t>
            </a:r>
            <a:r>
              <a:rPr lang="zh-CN" altLang="en-US" sz="4000">
                <a:latin typeface="华康魏碑W7" panose="03000709000000000000" charset="-122"/>
                <a:ea typeface="华康魏碑W7" panose="03000709000000000000" charset="-122"/>
              </a:rPr>
              <a:t>考点</a:t>
            </a:r>
            <a:r>
              <a:rPr lang="en-US" altLang="zh-CN" sz="4000">
                <a:latin typeface="华康魏碑W7" panose="03000709000000000000" charset="-122"/>
                <a:ea typeface="华康魏碑W7" panose="03000709000000000000" charset="-122"/>
              </a:rPr>
              <a:t>3-</a:t>
            </a:r>
            <a:r>
              <a:rPr lang="zh-CN" altLang="en-US" sz="4000">
                <a:latin typeface="华康魏碑W7" panose="03000709000000000000" charset="-122"/>
                <a:ea typeface="华康魏碑W7" panose="03000709000000000000" charset="-122"/>
              </a:rPr>
              <a:t>重力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921000" y="1603375"/>
            <a:ext cx="718629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2019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四川德阳】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如图，雨燕沿虚线方向匀速自由飞翔，在图中画出雨燕所受重力和空气对它的作用力的示意图。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825115" y="3038475"/>
            <a:ext cx="18662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</a:rPr>
              <a:t>【答案】</a:t>
            </a:r>
          </a:p>
        </p:txBody>
      </p:sp>
      <p:pic>
        <p:nvPicPr>
          <p:cNvPr id="14" name="图片 13" descr="微信图片_201912241947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235" y="3038475"/>
            <a:ext cx="1932940" cy="1634490"/>
          </a:xfrm>
          <a:prstGeom prst="rect">
            <a:avLst/>
          </a:prstGeom>
        </p:spPr>
      </p:pic>
      <p:pic>
        <p:nvPicPr>
          <p:cNvPr id="15" name="图片 14" descr="微信图片_201912241947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945" y="3437255"/>
            <a:ext cx="2036445" cy="129794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921000" y="5410835"/>
            <a:ext cx="884999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【解析】</a:t>
            </a:r>
            <a:r>
              <a:rPr lang="zh-CN" altLang="en-US"/>
              <a:t>雨燕沿虚线方向匀速自由飞翔，处于平衡状态，受到的是平衡力，故雨燕所受重力和空气对它的作用力大小相等、方向相反。过雨燕重心分别沿竖直向下和竖直向上的方向画一条有向线段，并分别用G和F表示，注意两条线段长度要相等，如答案图所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3" grpId="0"/>
      <p:bldP spid="13" grpId="1"/>
      <p:bldP spid="16" grpId="0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4987" y="843195"/>
            <a:ext cx="2713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真题演练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148455" y="76835"/>
            <a:ext cx="45123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latin typeface="华康魏碑W7" panose="03000709000000000000" charset="-122"/>
                <a:ea typeface="华康魏碑W7" panose="03000709000000000000" charset="-122"/>
              </a:rPr>
              <a:t>    </a:t>
            </a:r>
            <a:r>
              <a:rPr lang="zh-CN" altLang="en-US" sz="4000">
                <a:latin typeface="华康魏碑W7" panose="03000709000000000000" charset="-122"/>
                <a:ea typeface="华康魏碑W7" panose="03000709000000000000" charset="-122"/>
              </a:rPr>
              <a:t>考点</a:t>
            </a:r>
            <a:r>
              <a:rPr lang="en-US" altLang="zh-CN" sz="4000">
                <a:latin typeface="华康魏碑W7" panose="03000709000000000000" charset="-122"/>
                <a:ea typeface="华康魏碑W7" panose="03000709000000000000" charset="-122"/>
              </a:rPr>
              <a:t>3-</a:t>
            </a:r>
            <a:r>
              <a:rPr lang="zh-CN" altLang="en-US" sz="4000">
                <a:latin typeface="华康魏碑W7" panose="03000709000000000000" charset="-122"/>
                <a:ea typeface="华康魏碑W7" panose="03000709000000000000" charset="-122"/>
              </a:rPr>
              <a:t>重力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02410" y="1444625"/>
            <a:ext cx="91871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2019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苏州模考】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</a:t>
            </a:r>
            <a:r>
              <a:rPr lang="en-US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探究重力的大小与质量的关系</a:t>
            </a:r>
            <a:r>
              <a:rPr lang="en-US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中，得到下表所示的数据：</a:t>
            </a:r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1611477" y="2266315"/>
          <a:ext cx="9269095" cy="23247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6685"/>
                <a:gridCol w="1088390"/>
                <a:gridCol w="1177290"/>
                <a:gridCol w="1196340"/>
                <a:gridCol w="1074420"/>
                <a:gridCol w="1181100"/>
                <a:gridCol w="1059815"/>
                <a:gridCol w="1075055"/>
              </a:tblGrid>
              <a:tr h="94488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spc="13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质量m/kg</a:t>
                      </a:r>
                    </a:p>
                  </a:txBody>
                  <a:tcPr marL="317500" marR="317500" marT="215900" marB="215900" anchor="ctr">
                    <a:lnL w="19050" cap="rnd">
                      <a:solidFill>
                        <a:srgbClr val="D7B7C9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D7B7C9"/>
                      </a:solidFill>
                      <a:prstDash val="solid"/>
                    </a:lnT>
                    <a:lnB w="19050">
                      <a:solidFill>
                        <a:srgbClr val="D7B7C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3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0.1</a:t>
                      </a:r>
                    </a:p>
                  </a:txBody>
                  <a:tcPr marL="317500" marR="317500" marT="215900" marB="2159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D7B7C9"/>
                      </a:solidFill>
                      <a:prstDash val="solid"/>
                    </a:lnT>
                    <a:lnB w="19050">
                      <a:solidFill>
                        <a:srgbClr val="D7B7C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3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0.2</a:t>
                      </a:r>
                    </a:p>
                  </a:txBody>
                  <a:tcPr marL="317500" marR="317500" marT="215900" marB="2159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D7B7C9"/>
                      </a:solidFill>
                      <a:prstDash val="solid"/>
                    </a:lnT>
                    <a:lnB w="19050">
                      <a:solidFill>
                        <a:srgbClr val="D7B7C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3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0.3</a:t>
                      </a:r>
                    </a:p>
                  </a:txBody>
                  <a:tcPr marL="317500" marR="317500" marT="215900" marB="2159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D7B7C9"/>
                      </a:solidFill>
                      <a:prstDash val="solid"/>
                    </a:lnT>
                    <a:lnB w="19050">
                      <a:solidFill>
                        <a:srgbClr val="D7B7C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3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0.4</a:t>
                      </a:r>
                    </a:p>
                  </a:txBody>
                  <a:tcPr marL="317500" marR="317500" marT="215900" marB="2159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D7B7C9"/>
                      </a:solidFill>
                      <a:prstDash val="solid"/>
                    </a:lnT>
                    <a:lnB w="19050">
                      <a:solidFill>
                        <a:srgbClr val="D7B7C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3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0.5</a:t>
                      </a:r>
                    </a:p>
                  </a:txBody>
                  <a:tcPr marL="317500" marR="317500" marT="215900" marB="2159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D7B7C9"/>
                      </a:solidFill>
                      <a:prstDash val="solid"/>
                    </a:lnT>
                    <a:lnB w="19050">
                      <a:solidFill>
                        <a:srgbClr val="D7B7C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3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0.6</a:t>
                      </a:r>
                    </a:p>
                  </a:txBody>
                  <a:tcPr marL="317500" marR="317500" marT="215900" marB="2159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D7B7C9"/>
                      </a:solidFill>
                      <a:prstDash val="solid"/>
                    </a:lnT>
                    <a:lnB w="19050">
                      <a:solidFill>
                        <a:srgbClr val="D7B7C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3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</a:rPr>
                        <a:t>0.7</a:t>
                      </a:r>
                    </a:p>
                  </a:txBody>
                  <a:tcPr marL="317500" marR="317500" marT="215900" marB="2159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D7B7C9"/>
                      </a:solidFill>
                      <a:prstDash val="solid"/>
                    </a:lnR>
                    <a:lnT w="19050" cap="rnd">
                      <a:solidFill>
                        <a:srgbClr val="D7B7C9"/>
                      </a:solidFill>
                      <a:prstDash val="solid"/>
                    </a:lnT>
                    <a:lnB w="19050">
                      <a:solidFill>
                        <a:srgbClr val="D7B7C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3507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重力G/N</a:t>
                      </a:r>
                    </a:p>
                  </a:txBody>
                  <a:tcPr marL="317500" marR="317500" marT="215900" marB="215900" anchor="ctr">
                    <a:lnL w="19050" cap="rnd">
                      <a:solidFill>
                        <a:srgbClr val="D7B7C9"/>
                      </a:solidFill>
                      <a:prstDash val="solid"/>
                    </a:lnL>
                    <a:lnR w="3175">
                      <a:solidFill>
                        <a:srgbClr val="D7B7C9"/>
                      </a:solidFill>
                      <a:prstDash val="dot"/>
                    </a:lnR>
                    <a:lnT w="19050">
                      <a:solidFill>
                        <a:srgbClr val="D7B7C9"/>
                      </a:solidFill>
                      <a:prstDash val="solid"/>
                    </a:lnT>
                    <a:lnB w="19050" cap="rnd">
                      <a:solidFill>
                        <a:srgbClr val="D7B7C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0.98</a:t>
                      </a:r>
                    </a:p>
                  </a:txBody>
                  <a:tcPr marL="317500" marR="317500" marT="215900" marB="215900" anchor="ctr">
                    <a:lnL w="3175">
                      <a:solidFill>
                        <a:srgbClr val="D7B7C9"/>
                      </a:solidFill>
                      <a:prstDash val="dot"/>
                    </a:lnL>
                    <a:lnR w="3175">
                      <a:solidFill>
                        <a:srgbClr val="D7B7C9"/>
                      </a:solidFill>
                      <a:prstDash val="dot"/>
                    </a:lnR>
                    <a:lnT w="19050">
                      <a:solidFill>
                        <a:srgbClr val="D7B7C9"/>
                      </a:solidFill>
                      <a:prstDash val="solid"/>
                    </a:lnT>
                    <a:lnB w="19050" cap="rnd">
                      <a:solidFill>
                        <a:srgbClr val="D7B7C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1.96</a:t>
                      </a:r>
                    </a:p>
                  </a:txBody>
                  <a:tcPr marL="317500" marR="317500" marT="215900" marB="215900" anchor="ctr">
                    <a:lnL w="3175">
                      <a:solidFill>
                        <a:srgbClr val="D7B7C9"/>
                      </a:solidFill>
                      <a:prstDash val="dot"/>
                    </a:lnL>
                    <a:lnR w="3175">
                      <a:solidFill>
                        <a:srgbClr val="D7B7C9"/>
                      </a:solidFill>
                      <a:prstDash val="dot"/>
                    </a:lnR>
                    <a:lnT w="19050">
                      <a:solidFill>
                        <a:srgbClr val="D7B7C9"/>
                      </a:solidFill>
                      <a:prstDash val="solid"/>
                    </a:lnT>
                    <a:lnB w="19050" cap="rnd">
                      <a:solidFill>
                        <a:srgbClr val="D7B7C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2.94</a:t>
                      </a:r>
                    </a:p>
                  </a:txBody>
                  <a:tcPr marL="317500" marR="317500" marT="215900" marB="215900" anchor="ctr">
                    <a:lnL w="3175">
                      <a:solidFill>
                        <a:srgbClr val="D7B7C9"/>
                      </a:solidFill>
                      <a:prstDash val="dot"/>
                    </a:lnL>
                    <a:lnR w="3175">
                      <a:solidFill>
                        <a:srgbClr val="D7B7C9"/>
                      </a:solidFill>
                      <a:prstDash val="dot"/>
                    </a:lnR>
                    <a:lnT w="19050">
                      <a:solidFill>
                        <a:srgbClr val="D7B7C9"/>
                      </a:solidFill>
                      <a:prstDash val="solid"/>
                    </a:lnT>
                    <a:lnB w="19050" cap="rnd">
                      <a:solidFill>
                        <a:srgbClr val="D7B7C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3.92</a:t>
                      </a:r>
                    </a:p>
                  </a:txBody>
                  <a:tcPr marL="317500" marR="317500" marT="215900" marB="215900" anchor="ctr">
                    <a:lnL w="3175">
                      <a:solidFill>
                        <a:srgbClr val="D7B7C9"/>
                      </a:solidFill>
                      <a:prstDash val="dot"/>
                    </a:lnL>
                    <a:lnR w="3175">
                      <a:solidFill>
                        <a:srgbClr val="D7B7C9"/>
                      </a:solidFill>
                      <a:prstDash val="dot"/>
                    </a:lnR>
                    <a:lnT w="19050">
                      <a:solidFill>
                        <a:srgbClr val="D7B7C9"/>
                      </a:solidFill>
                      <a:prstDash val="solid"/>
                    </a:lnT>
                    <a:lnB w="19050" cap="rnd">
                      <a:solidFill>
                        <a:srgbClr val="D7B7C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4.90</a:t>
                      </a:r>
                    </a:p>
                  </a:txBody>
                  <a:tcPr marL="317500" marR="317500" marT="215900" marB="215900" anchor="ctr">
                    <a:lnL w="3175">
                      <a:solidFill>
                        <a:srgbClr val="D7B7C9"/>
                      </a:solidFill>
                      <a:prstDash val="dot"/>
                    </a:lnL>
                    <a:lnR w="3175">
                      <a:solidFill>
                        <a:srgbClr val="D7B7C9"/>
                      </a:solidFill>
                      <a:prstDash val="dot"/>
                    </a:lnR>
                    <a:lnT w="19050">
                      <a:solidFill>
                        <a:srgbClr val="D7B7C9"/>
                      </a:solidFill>
                      <a:prstDash val="solid"/>
                    </a:lnT>
                    <a:lnB w="19050" cap="rnd">
                      <a:solidFill>
                        <a:srgbClr val="D7B7C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5.88</a:t>
                      </a:r>
                    </a:p>
                  </a:txBody>
                  <a:tcPr marL="317500" marR="317500" marT="215900" marB="215900" anchor="ctr">
                    <a:lnL w="3175">
                      <a:solidFill>
                        <a:srgbClr val="D7B7C9"/>
                      </a:solidFill>
                      <a:prstDash val="dot"/>
                    </a:lnL>
                    <a:lnR w="3175">
                      <a:solidFill>
                        <a:srgbClr val="D7B7C9"/>
                      </a:solidFill>
                      <a:prstDash val="dot"/>
                    </a:lnR>
                    <a:lnT w="19050">
                      <a:solidFill>
                        <a:srgbClr val="D7B7C9"/>
                      </a:solidFill>
                      <a:prstDash val="solid"/>
                    </a:lnT>
                    <a:lnB w="19050" cap="rnd">
                      <a:solidFill>
                        <a:srgbClr val="D7B7C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3175">
                      <a:solidFill>
                        <a:srgbClr val="D7B7C9"/>
                      </a:solidFill>
                      <a:prstDash val="dot"/>
                    </a:lnL>
                    <a:lnR w="19050" cap="rnd">
                      <a:solidFill>
                        <a:srgbClr val="D7B7C9"/>
                      </a:solidFill>
                      <a:prstDash val="solid"/>
                    </a:lnR>
                    <a:lnT w="19050">
                      <a:solidFill>
                        <a:srgbClr val="D7B7C9"/>
                      </a:solidFill>
                      <a:prstDash val="solid"/>
                    </a:lnT>
                    <a:lnB w="19050" cap="rnd">
                      <a:solidFill>
                        <a:srgbClr val="D7B7C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611630" y="4841875"/>
            <a:ext cx="863917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本实验中用到的主要测量工具有</a:t>
            </a:r>
            <a:r>
              <a:rPr lang="en-US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zh-CN" sz="2000" b="0" u="sng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en-US" alt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sz="2000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/>
            <a:r>
              <a:rPr lang="en-US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分析表中数据可知：物体的质量为</a:t>
            </a:r>
            <a:r>
              <a:rPr lang="en-US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0.7kg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时，它受到的重力是</a:t>
            </a:r>
            <a:r>
              <a:rPr lang="en-US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</a:t>
            </a:r>
            <a:r>
              <a:rPr lang="en-US" sz="2000" b="0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sz="2000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/>
            <a:r>
              <a:rPr lang="en-US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根据表中数据可以作出物体重力</a:t>
            </a:r>
            <a:r>
              <a:rPr lang="en-US" sz="2000" b="0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 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与质量</a:t>
            </a:r>
            <a:r>
              <a:rPr lang="en-US" sz="2000" b="0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的关系图象，下列四个图象中能表示这种关系的是</a:t>
            </a:r>
            <a:r>
              <a:rPr lang="zh-CN" sz="2000" b="0" u="sng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</a:t>
            </a:r>
            <a:r>
              <a:rPr lang="en-US" altLang="zh-CN" sz="2000" b="0" u="sng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2000" b="0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4987" y="843195"/>
            <a:ext cx="2713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真题演练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148455" y="76835"/>
            <a:ext cx="45123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latin typeface="华康魏碑W7" panose="03000709000000000000" charset="-122"/>
                <a:ea typeface="华康魏碑W7" panose="03000709000000000000" charset="-122"/>
              </a:rPr>
              <a:t>    </a:t>
            </a:r>
            <a:r>
              <a:rPr lang="zh-CN" altLang="en-US" sz="4000">
                <a:latin typeface="华康魏碑W7" panose="03000709000000000000" charset="-122"/>
                <a:ea typeface="华康魏碑W7" panose="03000709000000000000" charset="-122"/>
              </a:rPr>
              <a:t>考点</a:t>
            </a:r>
            <a:r>
              <a:rPr lang="en-US" altLang="zh-CN" sz="4000">
                <a:latin typeface="华康魏碑W7" panose="03000709000000000000" charset="-122"/>
                <a:ea typeface="华康魏碑W7" panose="03000709000000000000" charset="-122"/>
              </a:rPr>
              <a:t>3-</a:t>
            </a:r>
            <a:r>
              <a:rPr lang="zh-CN" altLang="en-US" sz="4000">
                <a:latin typeface="华康魏碑W7" panose="03000709000000000000" charset="-122"/>
                <a:ea typeface="华康魏碑W7" panose="03000709000000000000" charset="-122"/>
              </a:rPr>
              <a:t>重力</a:t>
            </a:r>
          </a:p>
        </p:txBody>
      </p:sp>
      <p:pic>
        <p:nvPicPr>
          <p:cNvPr id="4" name="图片 3" descr="3333333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310" y="1433195"/>
            <a:ext cx="7129145" cy="168211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188720" y="3486150"/>
            <a:ext cx="82346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(4)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月球上的重力大约是地球上的</a:t>
            </a:r>
            <a:r>
              <a:rPr lang="en-US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1/6.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若在月球上做此实验，则所测的物理量会发生变化的是</a:t>
            </a:r>
            <a:r>
              <a:rPr lang="zh-CN" sz="2000" b="0" u="sng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.(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选填</a:t>
            </a:r>
            <a:r>
              <a:rPr lang="en-US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</a:t>
            </a:r>
            <a:r>
              <a:rPr lang="en-US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重力</a:t>
            </a:r>
            <a:r>
              <a:rPr lang="en-US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lang="en-US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质量和重力</a:t>
            </a:r>
            <a:r>
              <a:rPr lang="en-US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“)</a:t>
            </a:r>
            <a:r>
              <a:rPr lang="zh-CN" sz="20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54760" y="4431665"/>
            <a:ext cx="7167880" cy="529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1050" b="0"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endParaRPr lang="zh-CN" sz="700" b="0">
              <a:solidFill>
                <a:srgbClr val="6666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0"/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【答案】</a:t>
            </a:r>
            <a:r>
              <a:rPr lang="zh-CN" altLang="en-US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lang="zh-CN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弹簧测力计</a:t>
            </a:r>
            <a:r>
              <a:rPr lang="en-US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;</a:t>
            </a:r>
            <a:r>
              <a:rPr lang="zh-CN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天平</a:t>
            </a:r>
            <a:r>
              <a:rPr lang="en-US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;(2)6.86;(3)</a:t>
            </a:r>
            <a:r>
              <a:rPr lang="zh-CN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</a:t>
            </a:r>
            <a:r>
              <a:rPr lang="en-US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;(4)</a:t>
            </a:r>
            <a:r>
              <a:rPr lang="zh-CN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重力。</a:t>
            </a:r>
            <a:endParaRPr lang="zh-CN" altLang="en-US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54760" y="5153660"/>
            <a:ext cx="878459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</a:t>
            </a:r>
            <a:r>
              <a:rPr lang="en-US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lang="zh-CN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测量物体的质量和重力，测量质量需要托盘天平，测重力需要弹簧测力计。</a:t>
            </a:r>
            <a:endParaRPr lang="en-US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/>
            <a:r>
              <a:rPr lang="en-US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</a:t>
            </a:r>
            <a:r>
              <a:rPr lang="zh-CN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物体受到的重力为：</a:t>
            </a:r>
            <a:r>
              <a:rPr lang="en-US" b="0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en-US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en-US" b="0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lang="en-US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×9.8</a:t>
            </a:r>
            <a:r>
              <a:rPr lang="en-US" b="0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lang="en-US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en-US" b="0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kg</a:t>
            </a:r>
            <a:r>
              <a:rPr lang="en-US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=0.7</a:t>
            </a:r>
            <a:r>
              <a:rPr lang="en-US" b="0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kg</a:t>
            </a:r>
            <a:r>
              <a:rPr lang="en-US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×9.8</a:t>
            </a:r>
            <a:r>
              <a:rPr lang="en-US" b="0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lang="en-US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en-US" b="0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kg</a:t>
            </a:r>
            <a:r>
              <a:rPr lang="en-US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=6.86</a:t>
            </a:r>
            <a:r>
              <a:rPr lang="en-US" b="0" i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lang="zh-CN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en-US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/>
            <a:r>
              <a:rPr lang="en-US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</a:t>
            </a:r>
            <a:r>
              <a:rPr lang="zh-CN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物体所受的重力跟它的质量成正比，图象过坐标原点的倾斜直线，</a:t>
            </a:r>
            <a:endParaRPr lang="en-US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/>
            <a:r>
              <a:rPr lang="en-US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(4)</a:t>
            </a:r>
            <a:r>
              <a:rPr lang="zh-CN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因质量是物体本身的一种属性，与物体所处的空间位置无关，在月球物体的质量不变。物体在月球上重力大约是地球上重力的</a:t>
            </a:r>
            <a:r>
              <a: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1/6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9" grpId="0"/>
      <p:bldP spid="9" grpId="1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328672" y="808446"/>
            <a:ext cx="2713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考点梳理</a:t>
            </a:r>
          </a:p>
        </p:txBody>
      </p:sp>
      <p:pic>
        <p:nvPicPr>
          <p:cNvPr id="3" name="图片 2" descr="力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705" y="1863725"/>
            <a:ext cx="4472940" cy="38341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403340" y="219710"/>
            <a:ext cx="42913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华康魏碑W7" panose="03000709000000000000" charset="-122"/>
                <a:ea typeface="华康魏碑W7" panose="03000709000000000000" charset="-122"/>
              </a:rPr>
              <a:t>力</a:t>
            </a:r>
          </a:p>
        </p:txBody>
      </p:sp>
      <p:pic>
        <p:nvPicPr>
          <p:cNvPr id="2" name="图片 1" descr="3-1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495" y="4474210"/>
            <a:ext cx="969010" cy="9328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328672" y="808446"/>
            <a:ext cx="2713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考点详情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160645" y="219710"/>
            <a:ext cx="42913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华康魏碑W7" panose="03000709000000000000" charset="-122"/>
                <a:ea typeface="华康魏碑W7" panose="03000709000000000000" charset="-122"/>
              </a:rPr>
              <a:t>考点</a:t>
            </a:r>
            <a:r>
              <a:rPr lang="en-US" altLang="zh-CN" sz="4000">
                <a:latin typeface="华康魏碑W7" panose="03000709000000000000" charset="-122"/>
                <a:ea typeface="华康魏碑W7" panose="03000709000000000000" charset="-122"/>
              </a:rPr>
              <a:t>1-</a:t>
            </a:r>
            <a:r>
              <a:rPr lang="zh-CN" altLang="en-US" sz="4000">
                <a:latin typeface="华康魏碑W7" panose="03000709000000000000" charset="-122"/>
                <a:ea typeface="华康魏碑W7" panose="03000709000000000000" charset="-122"/>
              </a:rPr>
              <a:t>力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440" y="1509395"/>
            <a:ext cx="6520815" cy="4773295"/>
          </a:xfrm>
          <a:prstGeom prst="rect">
            <a:avLst/>
          </a:prstGeom>
        </p:spPr>
      </p:pic>
      <p:pic>
        <p:nvPicPr>
          <p:cNvPr id="6" name="图片 5" descr="3-3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125" y="3219450"/>
            <a:ext cx="368300" cy="746125"/>
          </a:xfrm>
          <a:prstGeom prst="rect">
            <a:avLst/>
          </a:prstGeom>
        </p:spPr>
      </p:pic>
      <p:pic>
        <p:nvPicPr>
          <p:cNvPr id="3" name="图片 2" descr="3-4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0745" y="4701540"/>
            <a:ext cx="530225" cy="4927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328672" y="808446"/>
            <a:ext cx="2713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真题演练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69210" y="1479550"/>
            <a:ext cx="846264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2018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湖北恩施】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下列有关力的说法中，正确的是（　　）</a:t>
            </a: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A．产生力的两个物体一定发生了作用 </a:t>
            </a: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B．一个物体也能产生力的作用 </a:t>
            </a: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C．力能脱离物体而存在 </a:t>
            </a: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D．相互接触的两个物体一定产生力的作用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69210" y="3690620"/>
            <a:ext cx="2524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【答案】</a:t>
            </a:r>
            <a:r>
              <a:rPr lang="en-US" altLang="zh-CN"/>
              <a:t>A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69210" y="4392295"/>
            <a:ext cx="80651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【解析】</a:t>
            </a:r>
            <a:r>
              <a:rPr lang="zh-CN" altLang="en-US"/>
              <a:t>力是一个物体对另一个物体的作用，有接触力和不接触力两种。一个物体对另一个物体有力的作用时，另一个物体也同时对这个物体有力的作用，即力的作用是相互的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160645" y="219710"/>
            <a:ext cx="42913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华康魏碑W7" panose="03000709000000000000" charset="-122"/>
                <a:ea typeface="华康魏碑W7" panose="03000709000000000000" charset="-122"/>
              </a:rPr>
              <a:t>考点</a:t>
            </a:r>
            <a:r>
              <a:rPr lang="en-US" altLang="zh-CN" sz="4000">
                <a:latin typeface="华康魏碑W7" panose="03000709000000000000" charset="-122"/>
                <a:ea typeface="华康魏碑W7" panose="03000709000000000000" charset="-122"/>
              </a:rPr>
              <a:t>1-</a:t>
            </a:r>
            <a:r>
              <a:rPr lang="zh-CN" altLang="en-US" sz="4000">
                <a:latin typeface="华康魏碑W7" panose="03000709000000000000" charset="-122"/>
                <a:ea typeface="华康魏碑W7" panose="03000709000000000000" charset="-122"/>
              </a:rPr>
              <a:t>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328672" y="808446"/>
            <a:ext cx="2713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真题演练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304415" y="1805940"/>
            <a:ext cx="862457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2019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湖南邵阳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俗话说“鸡蛋碰石头−−自不量力”,从物理学角度看（   ）</a:t>
            </a:r>
          </a:p>
          <a:p>
            <a:pPr fontAlgn="auto">
              <a:lnSpc>
                <a:spcPct val="130000"/>
              </a:lnSpc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 石头对鸡蛋的作用力更大</a:t>
            </a:r>
          </a:p>
          <a:p>
            <a:pPr fontAlgn="auto">
              <a:lnSpc>
                <a:spcPct val="13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 先有石头对鸡蛋的作用力</a:t>
            </a:r>
          </a:p>
          <a:p>
            <a:pPr fontAlgn="auto">
              <a:lnSpc>
                <a:spcPct val="13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 鸡蛋对石头的没有作用力</a:t>
            </a:r>
          </a:p>
          <a:p>
            <a:pPr fontAlgn="auto">
              <a:lnSpc>
                <a:spcPct val="13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 石头和鸡蛋间同时有等大的相互作用力</a:t>
            </a: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94255" y="4302760"/>
            <a:ext cx="8310880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【答案】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</a:t>
            </a:r>
          </a:p>
          <a:p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【解析】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石头对鸡蛋的作用力和鸡蛋对石头的作用力是作用力和反作用力，大小相等，方向相反，故ABC错误，D正确。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u=1507766688,296302904&amp;fm=26&amp;gp=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505" y="2477135"/>
            <a:ext cx="2150745" cy="14236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60645" y="219710"/>
            <a:ext cx="42913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华康魏碑W7" panose="03000709000000000000" charset="-122"/>
                <a:ea typeface="华康魏碑W7" panose="03000709000000000000" charset="-122"/>
              </a:rPr>
              <a:t>考点</a:t>
            </a:r>
            <a:r>
              <a:rPr lang="en-US" altLang="zh-CN" sz="4000">
                <a:latin typeface="华康魏碑W7" panose="03000709000000000000" charset="-122"/>
                <a:ea typeface="华康魏碑W7" panose="03000709000000000000" charset="-122"/>
              </a:rPr>
              <a:t>1-</a:t>
            </a:r>
            <a:r>
              <a:rPr lang="zh-CN" altLang="en-US" sz="4000">
                <a:latin typeface="华康魏碑W7" panose="03000709000000000000" charset="-122"/>
                <a:ea typeface="华康魏碑W7" panose="03000709000000000000" charset="-122"/>
              </a:rPr>
              <a:t>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4987" y="843195"/>
            <a:ext cx="2713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真题演练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1335020" y="1604790"/>
            <a:ext cx="8399160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b="1" kern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en-US" altLang="zh-CN" sz="2000" b="1" kern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2019</a:t>
            </a:r>
            <a:r>
              <a:rPr lang="zh-CN" altLang="en-US" sz="2000" b="1" kern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天津】</a:t>
            </a:r>
            <a:r>
              <a:rPr lang="zh-CN" altLang="en-US" sz="2000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如图所示,人坐在小船上,在用力向前推另一艘小船时,人和自己坐的小船却向后移动。该现象说明了(　　)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1463675" y="2926080"/>
            <a:ext cx="5534660" cy="1846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A.力能使物体发生形变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B.物体间力的作用是相互的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C.力的作用效果与力的大小有关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D.力的作用效果与力的作用点有关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1383363" y="5027932"/>
            <a:ext cx="8399160" cy="1384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b="1" kern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【答案 】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 </a:t>
            </a:r>
            <a:r>
              <a:rPr lang="zh-CN" altLang="en-US" sz="2000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B　</a:t>
            </a: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b="1" kern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</a:t>
            </a:r>
            <a:r>
              <a:rPr lang="zh-CN" altLang="en-US" sz="2000" kern="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当人用力推另一艘小船时,物体间力的作用是相互的,另一艘小船同时对人施加作用力,这个力使人和船向相反的方向运动,故选项B正确。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4" descr="textimage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177" y="3096568"/>
            <a:ext cx="3258085" cy="138822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943475" y="187960"/>
            <a:ext cx="39058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华康魏碑W7" panose="03000709000000000000" charset="-122"/>
                <a:ea typeface="华康魏碑W7" panose="03000709000000000000" charset="-122"/>
              </a:rPr>
              <a:t>考点</a:t>
            </a:r>
            <a:r>
              <a:rPr lang="en-US" altLang="zh-CN" sz="4000">
                <a:latin typeface="华康魏碑W7" panose="03000709000000000000" charset="-122"/>
                <a:ea typeface="华康魏碑W7" panose="03000709000000000000" charset="-122"/>
              </a:rPr>
              <a:t>1-</a:t>
            </a:r>
            <a:r>
              <a:rPr lang="zh-CN" altLang="en-US" sz="4000">
                <a:latin typeface="华康魏碑W7" panose="03000709000000000000" charset="-122"/>
                <a:ea typeface="华康魏碑W7" panose="03000709000000000000" charset="-122"/>
              </a:rPr>
              <a:t>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288667" y="805271"/>
            <a:ext cx="2713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真题演练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943475" y="187960"/>
            <a:ext cx="39058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华康魏碑W7" panose="03000709000000000000" charset="-122"/>
                <a:ea typeface="华康魏碑W7" panose="03000709000000000000" charset="-122"/>
              </a:rPr>
              <a:t>考点</a:t>
            </a:r>
            <a:r>
              <a:rPr lang="en-US" altLang="zh-CN" sz="4000">
                <a:latin typeface="华康魏碑W7" panose="03000709000000000000" charset="-122"/>
                <a:ea typeface="华康魏碑W7" panose="03000709000000000000" charset="-122"/>
              </a:rPr>
              <a:t>1-</a:t>
            </a:r>
            <a:r>
              <a:rPr lang="zh-CN" altLang="en-US" sz="4000">
                <a:latin typeface="华康魏碑W7" panose="03000709000000000000" charset="-122"/>
                <a:ea typeface="华康魏碑W7" panose="03000709000000000000" charset="-122"/>
              </a:rPr>
              <a:t>力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22705" y="1420495"/>
            <a:ext cx="954595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2019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苏州】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图中，物块沿绝对光滑的斜面下滑，请画出物块受力的示意图。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50" y="2667635"/>
            <a:ext cx="2736215" cy="15227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86230" y="4859655"/>
            <a:ext cx="862203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</a:rPr>
              <a:t>【解析】</a:t>
            </a:r>
            <a:r>
              <a:rPr lang="zh-CN" altLang="en-US" sz="2000"/>
              <a:t>由于斜面是光滑的，所以此时物体不会受到摩擦力的作用，它只受到竖直向下的重力和斜面对它的支持力的作用，支持力的方向是垂直于斜面向上的，图见答案。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895" y="2146300"/>
            <a:ext cx="2175510" cy="23063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33830" y="2344420"/>
            <a:ext cx="1381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</a:rPr>
              <a:t>【答案】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24837" y="813350"/>
            <a:ext cx="271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考点详情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72380" y="238125"/>
            <a:ext cx="41935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华康魏碑W7" panose="03000709000000000000" charset="-122"/>
                <a:ea typeface="华康魏碑W7" panose="03000709000000000000" charset="-122"/>
              </a:rPr>
              <a:t>考点</a:t>
            </a:r>
            <a:r>
              <a:rPr lang="en-US" altLang="zh-CN" sz="4000">
                <a:latin typeface="华康魏碑W7" panose="03000709000000000000" charset="-122"/>
                <a:ea typeface="华康魏碑W7" panose="03000709000000000000" charset="-122"/>
              </a:rPr>
              <a:t>2-</a:t>
            </a:r>
            <a:r>
              <a:rPr lang="zh-CN" altLang="en-US" sz="4000">
                <a:latin typeface="华康魏碑W7" panose="03000709000000000000" charset="-122"/>
                <a:ea typeface="华康魏碑W7" panose="03000709000000000000" charset="-122"/>
              </a:rPr>
              <a:t>弹力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220" y="1336675"/>
            <a:ext cx="6846570" cy="5002530"/>
          </a:xfrm>
          <a:prstGeom prst="rect">
            <a:avLst/>
          </a:prstGeom>
        </p:spPr>
      </p:pic>
      <p:pic>
        <p:nvPicPr>
          <p:cNvPr id="7" name="图片 6" descr="3-3-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84620" y="2952750"/>
            <a:ext cx="735965" cy="6318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24837" y="813350"/>
            <a:ext cx="2713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真题演练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72380" y="238125"/>
            <a:ext cx="41935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华康魏碑W7" panose="03000709000000000000" charset="-122"/>
                <a:ea typeface="华康魏碑W7" panose="03000709000000000000" charset="-122"/>
              </a:rPr>
              <a:t>考点</a:t>
            </a:r>
            <a:r>
              <a:rPr lang="en-US" altLang="zh-CN" sz="4000">
                <a:latin typeface="华康魏碑W7" panose="03000709000000000000" charset="-122"/>
                <a:ea typeface="华康魏碑W7" panose="03000709000000000000" charset="-122"/>
              </a:rPr>
              <a:t>2-</a:t>
            </a:r>
            <a:r>
              <a:rPr lang="zh-CN" altLang="en-US" sz="4000">
                <a:latin typeface="华康魏碑W7" panose="03000709000000000000" charset="-122"/>
                <a:ea typeface="华康魏碑W7" panose="03000709000000000000" charset="-122"/>
              </a:rPr>
              <a:t>弹力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16760" y="4256405"/>
            <a:ext cx="863981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【答案】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endParaRPr lang="zh-CN" altLang="en-US" sz="2000">
              <a:solidFill>
                <a:schemeClr val="tx1"/>
              </a:solidFill>
            </a:endParaRPr>
          </a:p>
          <a:p>
            <a:r>
              <a:rPr lang="zh-CN" altLang="en-US" sz="2000" b="1">
                <a:solidFill>
                  <a:srgbClr val="FF0000"/>
                </a:solidFill>
              </a:rPr>
              <a:t>【解析】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 足球受到的支持力是由木板发生弹性形变而产生的，故A正确；</a:t>
            </a: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 木板对足球有弹力的作用，物体间力作用是相互的，足球产生的弹力作用在木板上，故B正确；</a:t>
            </a: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 木板形变是由于木板发生弹性形变形成的，故C错误；</a:t>
            </a: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 足球产生的弹力就是足球因为受到重力对木板产生压力的结果，故D正确。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950085" y="1472565"/>
            <a:ext cx="8291195" cy="2166620"/>
            <a:chOff x="3071" y="2319"/>
            <a:chExt cx="13057" cy="3412"/>
          </a:xfrm>
        </p:grpSpPr>
        <p:sp>
          <p:nvSpPr>
            <p:cNvPr id="3" name="文本框 2"/>
            <p:cNvSpPr txBox="1"/>
            <p:nvPr/>
          </p:nvSpPr>
          <p:spPr>
            <a:xfrm>
              <a:off x="3071" y="2319"/>
              <a:ext cx="13057" cy="15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0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【</a:t>
              </a:r>
              <a:r>
                <a:rPr lang="en-US" altLang="zh-CN" sz="20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2019</a:t>
              </a:r>
              <a:r>
                <a:rPr lang="zh-CN" altLang="en-US" sz="20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北京模考】</a:t>
              </a:r>
              <a:r>
                <a:rPr lang="zh-CN" altLang="en-US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一个</a:t>
              </a:r>
              <a:r>
                <a:rPr lang="zh-CN" altLang="en-US" sz="2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足球放在一块长木板上,如图所示,木板和足球均发生了弹性形变,关于它们弹力的情况,以下说法错误的是    （   ）</a:t>
              </a:r>
            </a:p>
            <a:p>
              <a:endPara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4" name="图片 -2147482621" descr="IMG_2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20" y="4465"/>
              <a:ext cx="3937" cy="11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文本框 6"/>
            <p:cNvSpPr txBox="1"/>
            <p:nvPr/>
          </p:nvSpPr>
          <p:spPr>
            <a:xfrm>
              <a:off x="3176" y="3649"/>
              <a:ext cx="8923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000">
                  <a:sym typeface="+mn-ea"/>
                </a:rPr>
                <a:t>A. 足球受到的支持力是木板产生的弹力</a:t>
              </a:r>
              <a:endParaRPr lang="zh-CN" altLang="en-US" sz="2000"/>
            </a:p>
            <a:p>
              <a:r>
                <a:rPr lang="zh-CN" altLang="en-US" sz="2000">
                  <a:sym typeface="+mn-ea"/>
                </a:rPr>
                <a:t>B. 足球产生的弹力作用在木板上</a:t>
              </a:r>
              <a:endParaRPr lang="zh-CN" altLang="en-US" sz="2000"/>
            </a:p>
            <a:p>
              <a:r>
                <a:rPr lang="zh-CN" altLang="en-US" sz="2000">
                  <a:sym typeface="+mn-ea"/>
                </a:rPr>
                <a:t>C. 木板形变是由于木板产生弹力造成的</a:t>
              </a:r>
              <a:endParaRPr lang="zh-CN" altLang="en-US" sz="2000"/>
            </a:p>
            <a:p>
              <a:r>
                <a:rPr lang="zh-CN" altLang="en-US" sz="2000">
                  <a:sym typeface="+mn-ea"/>
                </a:rPr>
                <a:t>D. 足球产生的弹力就是足球对木板的压力</a:t>
              </a:r>
              <a:endParaRPr lang="zh-CN" altLang="en-US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3f1e969-16b3-4070-8825-fe05aee6c18e}"/>
  <p:tag name="TABLE_SKINIDX" val="0"/>
  <p:tag name="TABLE_COLORIDX" val="g"/>
  <p:tag name="TABLE_RECT" val="88.375*272.213*783.25*122.7"/>
  <p:tag name="TABLE_ONEKEY_SKIN_IDX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2244</Words>
  <Application>Microsoft Office PowerPoint</Application>
  <PresentationFormat>自定义</PresentationFormat>
  <Paragraphs>132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宋体</vt:lpstr>
      <vt:lpstr>华康魏碑W7</vt:lpstr>
      <vt:lpstr>Calibri</vt:lpstr>
      <vt:lpstr>微软雅黑</vt:lpstr>
      <vt:lpstr>Wingdings</vt:lpstr>
      <vt:lpstr>Times New Roman</vt:lpstr>
      <vt:lpstr>华文新魏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2019-12-23T02:54:00Z</dcterms:created>
  <dcterms:modified xsi:type="dcterms:W3CDTF">2020-07-04T02:01:48Z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