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3"/>
  </p:notesMasterIdLst>
  <p:sldIdLst>
    <p:sldId id="259" r:id="rId3"/>
    <p:sldId id="257" r:id="rId4"/>
    <p:sldId id="301" r:id="rId5"/>
    <p:sldId id="307" r:id="rId6"/>
    <p:sldId id="302" r:id="rId7"/>
    <p:sldId id="308" r:id="rId8"/>
    <p:sldId id="303" r:id="rId9"/>
    <p:sldId id="314" r:id="rId10"/>
    <p:sldId id="304" r:id="rId11"/>
    <p:sldId id="305" r:id="rId12"/>
    <p:sldId id="316" r:id="rId13"/>
    <p:sldId id="306" r:id="rId14"/>
    <p:sldId id="312" r:id="rId15"/>
    <p:sldId id="309" r:id="rId16"/>
    <p:sldId id="310" r:id="rId17"/>
    <p:sldId id="311" r:id="rId18"/>
    <p:sldId id="313" r:id="rId19"/>
    <p:sldId id="315" r:id="rId20"/>
    <p:sldId id="289" r:id="rId21"/>
    <p:sldId id="26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8F67-6FE8-4F96-9E69-B211A4FC1C87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D072-7311-4C8F-98D9-8F067C066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1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hui\Desktop\bg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7" y="0"/>
            <a:ext cx="1008063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484543" y="2305875"/>
            <a:ext cx="7368209" cy="14401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4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第十二章 简单机械</a:t>
            </a:r>
            <a:endParaRPr kumimoji="1" lang="en-US" altLang="zh-CN" sz="4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复习课</a:t>
            </a:r>
            <a:endParaRPr kumimoji="1"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362503" y="845220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</a:t>
            </a:r>
            <a:r>
              <a:rPr lang="zh-CN" altLang="en-US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年级 物理</a:t>
            </a:r>
            <a:endParaRPr lang="en-US" altLang="zh-CN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组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097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4" t="50961" r="52742" b="31154"/>
          <a:stretch>
            <a:fillRect/>
          </a:stretch>
        </p:blipFill>
        <p:spPr bwMode="auto">
          <a:xfrm>
            <a:off x="9069859" y="1388045"/>
            <a:ext cx="1938861" cy="34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8475" y="1677757"/>
            <a:ext cx="86213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 ( P84)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利用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如图甲所示的滑轮组提起一个重为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2000N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的物体，不计摩擦及滑轮自重，绳子的拉力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等于多少？如果要用这个滑轮组达到更加省力的效果，绳子应该怎样绕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？请在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图乙中画出绳子的绕法，并计算此时拉力的大小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3" name="Group 2"/>
          <p:cNvGrpSpPr/>
          <p:nvPr/>
        </p:nvGrpSpPr>
        <p:grpSpPr>
          <a:xfrm>
            <a:off x="1105367" y="3683335"/>
            <a:ext cx="2416309" cy="989013"/>
            <a:chOff x="2773" y="1313"/>
            <a:chExt cx="1392" cy="623"/>
          </a:xfrm>
        </p:grpSpPr>
        <p:grpSp>
          <p:nvGrpSpPr>
            <p:cNvPr id="34" name="Group 3"/>
            <p:cNvGrpSpPr/>
            <p:nvPr/>
          </p:nvGrpSpPr>
          <p:grpSpPr>
            <a:xfrm>
              <a:off x="3301" y="1313"/>
              <a:ext cx="473" cy="623"/>
              <a:chOff x="2149" y="1217"/>
              <a:chExt cx="473" cy="623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2149" y="1543"/>
                <a:ext cx="473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2248" y="1217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2230" y="1472"/>
                <a:ext cx="312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4</a:t>
                </a:r>
                <a:endPara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3877" y="1455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521676" y="3902359"/>
            <a:ext cx="642551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4109957" y="4200860"/>
            <a:ext cx="821059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281807" y="3683335"/>
            <a:ext cx="47736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250561" y="4088148"/>
            <a:ext cx="541586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2018" y="3921580"/>
            <a:ext cx="1428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×2000N</a:t>
            </a:r>
            <a:endParaRPr lang="zh-CN" altLang="en-US" sz="2800" dirty="0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430613" y="3908760"/>
            <a:ext cx="214497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6" name="Group 2"/>
          <p:cNvGrpSpPr/>
          <p:nvPr/>
        </p:nvGrpSpPr>
        <p:grpSpPr>
          <a:xfrm>
            <a:off x="1127577" y="4881103"/>
            <a:ext cx="2416309" cy="989013"/>
            <a:chOff x="2773" y="1313"/>
            <a:chExt cx="1392" cy="623"/>
          </a:xfrm>
        </p:grpSpPr>
        <p:grpSp>
          <p:nvGrpSpPr>
            <p:cNvPr id="47" name="Group 3"/>
            <p:cNvGrpSpPr/>
            <p:nvPr/>
          </p:nvGrpSpPr>
          <p:grpSpPr>
            <a:xfrm>
              <a:off x="3301" y="1313"/>
              <a:ext cx="473" cy="623"/>
              <a:chOff x="2149" y="1217"/>
              <a:chExt cx="473" cy="623"/>
            </a:xfrm>
          </p:grpSpPr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 flipV="1">
                <a:off x="2149" y="1543"/>
                <a:ext cx="473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2248" y="1217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2230" y="1472"/>
                <a:ext cx="312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5</a:t>
                </a:r>
                <a:endPara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614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320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2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3877" y="1455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543886" y="5100127"/>
            <a:ext cx="642551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 flipV="1">
            <a:off x="4132167" y="5398628"/>
            <a:ext cx="821059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4304017" y="4881103"/>
            <a:ext cx="47736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272771" y="5285916"/>
            <a:ext cx="541586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024228" y="5119348"/>
            <a:ext cx="1428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×2000N</a:t>
            </a:r>
            <a:endParaRPr lang="zh-CN" altLang="en-US" sz="2800" dirty="0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452823" y="5106528"/>
            <a:ext cx="214497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400N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476" y="3945228"/>
            <a:ext cx="67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解：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653" y="473719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更省力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0738022" y="2174789"/>
            <a:ext cx="111210" cy="741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589741" y="2174789"/>
            <a:ext cx="49427" cy="959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0849232" y="1729946"/>
            <a:ext cx="79744" cy="14046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0540313" y="1729946"/>
            <a:ext cx="49429" cy="1841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10928976" y="2654683"/>
            <a:ext cx="39872" cy="9164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68056" y="2458204"/>
            <a:ext cx="86752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619653" y="2819438"/>
            <a:ext cx="312737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/>
      <p:bldP spid="7" grpId="0"/>
      <p:bldP spid="45" grpId="0"/>
      <p:bldP spid="53" grpId="0"/>
      <p:bldP spid="54" grpId="0" animBg="1"/>
      <p:bldP spid="55" grpId="0"/>
      <p:bldP spid="56" grpId="0"/>
      <p:bldP spid="57" grpId="0"/>
      <p:bldP spid="58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组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19653" y="1522322"/>
            <a:ext cx="7658073" cy="223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、如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图，建筑工人用滑轮组提升重为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220N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的泥桶，动滑轮重为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，不计滑轮与轴之间的摩擦及绳重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若工人在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5s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内将绳子匀速向上拉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6m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，则泥桶上升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___________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，手拉绳子的力为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80" y="1089916"/>
            <a:ext cx="1908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直接连接符 61"/>
          <p:cNvCxnSpPr/>
          <p:nvPr/>
        </p:nvCxnSpPr>
        <p:spPr>
          <a:xfrm>
            <a:off x="6315655" y="2073193"/>
            <a:ext cx="86752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2218740" y="2641442"/>
            <a:ext cx="86752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159962" y="3144004"/>
            <a:ext cx="86752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155824" y="3183861"/>
            <a:ext cx="86752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090827" y="2680993"/>
            <a:ext cx="925253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3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663282" y="3027754"/>
            <a:ext cx="364202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261806" y="3065543"/>
            <a:ext cx="69382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80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2" name="圆角矩形 61">
            <a:hlinkClick r:id="rId3" action="ppaction://hlinksldjump"/>
          </p:cNvPr>
          <p:cNvSpPr/>
          <p:nvPr/>
        </p:nvSpPr>
        <p:spPr>
          <a:xfrm>
            <a:off x="1292729" y="2030305"/>
            <a:ext cx="634925" cy="2702333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机械的三种功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圆角矩形 63">
            <a:hlinkClick r:id="rId3" action="ppaction://hlinksldjump"/>
          </p:cNvPr>
          <p:cNvSpPr/>
          <p:nvPr/>
        </p:nvSpPr>
        <p:spPr>
          <a:xfrm>
            <a:off x="2109281" y="3251390"/>
            <a:ext cx="1468687" cy="336947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额外功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圆角矩形 64">
            <a:hlinkClick r:id="rId3" action="ppaction://hlinksldjump"/>
          </p:cNvPr>
          <p:cNvSpPr/>
          <p:nvPr/>
        </p:nvSpPr>
        <p:spPr>
          <a:xfrm>
            <a:off x="2109281" y="1744981"/>
            <a:ext cx="1347497" cy="485379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有用功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6" name="圆角矩形 65">
            <a:hlinkClick r:id="rId3" action="ppaction://hlinksldjump"/>
          </p:cNvPr>
          <p:cNvSpPr/>
          <p:nvPr/>
        </p:nvSpPr>
        <p:spPr>
          <a:xfrm>
            <a:off x="2109281" y="4896261"/>
            <a:ext cx="1047798" cy="438590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总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</a:t>
            </a:r>
          </a:p>
        </p:txBody>
      </p:sp>
      <p:sp>
        <p:nvSpPr>
          <p:cNvPr id="67" name="AutoShape 7"/>
          <p:cNvSpPr/>
          <p:nvPr/>
        </p:nvSpPr>
        <p:spPr bwMode="auto">
          <a:xfrm rot="10800000" flipH="1" flipV="1">
            <a:off x="1944707" y="1787615"/>
            <a:ext cx="176528" cy="3291011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456777" y="1787615"/>
            <a:ext cx="707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滑轮组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竖直方向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水平方向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696501" y="2794538"/>
            <a:ext cx="5205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（绳重、摩擦不计）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516062" y="4900885"/>
            <a:ext cx="613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FL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endParaRPr lang="zh-CN" altLang="en-US" sz="24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36982" y="3979446"/>
            <a:ext cx="99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斜面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96501" y="3357504"/>
            <a:ext cx="540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-  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（绳重不计）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96501" y="2322083"/>
            <a:ext cx="4496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-  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  -  Gh</a:t>
            </a:r>
            <a:endParaRPr lang="zh-CN" altLang="en-US" sz="24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27345" y="2783126"/>
            <a:ext cx="1247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滑轮组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AutoShape 7"/>
          <p:cNvSpPr/>
          <p:nvPr/>
        </p:nvSpPr>
        <p:spPr bwMode="auto">
          <a:xfrm rot="10800000" flipH="1" flipV="1">
            <a:off x="3160455" y="3013959"/>
            <a:ext cx="176527" cy="1148755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7"/>
          <p:cNvSpPr/>
          <p:nvPr/>
        </p:nvSpPr>
        <p:spPr bwMode="auto">
          <a:xfrm rot="10800000" flipH="1" flipV="1">
            <a:off x="4397844" y="2358255"/>
            <a:ext cx="176528" cy="133365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96501" y="3979161"/>
            <a:ext cx="353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fL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/>
      <p:bldP spid="69" grpId="0"/>
      <p:bldP spid="70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0" name="Text Box 68"/>
          <p:cNvSpPr>
            <a:spLocks noChangeArrowheads="1"/>
          </p:cNvSpPr>
          <p:nvPr/>
        </p:nvSpPr>
        <p:spPr bwMode="auto">
          <a:xfrm>
            <a:off x="487848" y="2263307"/>
            <a:ext cx="673687" cy="212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" name="AutoShape 7"/>
          <p:cNvSpPr/>
          <p:nvPr/>
        </p:nvSpPr>
        <p:spPr bwMode="auto">
          <a:xfrm rot="10800000" flipH="1" flipV="1">
            <a:off x="1161533" y="1927653"/>
            <a:ext cx="262609" cy="3188043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357819" y="1696822"/>
            <a:ext cx="565058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有用功跟总功的比值，叫做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1436331" y="2863317"/>
            <a:ext cx="118493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公式：</a:t>
            </a: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1512474" y="5049363"/>
            <a:ext cx="396054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(∵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&lt;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η&lt;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1410840" y="4587702"/>
            <a:ext cx="547842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机械效率一般用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百分数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表示，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没有单位 </a:t>
            </a:r>
          </a:p>
        </p:txBody>
      </p:sp>
      <p:sp>
        <p:nvSpPr>
          <p:cNvPr id="27" name="AutoShape 7"/>
          <p:cNvSpPr/>
          <p:nvPr/>
        </p:nvSpPr>
        <p:spPr bwMode="auto">
          <a:xfrm rot="10800000" flipH="1" flipV="1">
            <a:off x="2555612" y="2526241"/>
            <a:ext cx="131304" cy="1061671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41108" y="3347975"/>
            <a:ext cx="1027110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 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3577562" y="3689820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747028" y="3209477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47028" y="3694869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66598" y="2326424"/>
            <a:ext cx="1027110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 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3703052" y="2668269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820885" y="2167561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72518" y="2673318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66263" y="2326423"/>
            <a:ext cx="513555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5075754" y="2649586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191087" y="2167560"/>
            <a:ext cx="56136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37497" y="2709501"/>
            <a:ext cx="527700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02893" y="2365471"/>
            <a:ext cx="513555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6612384" y="2688634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157401" y="3242284"/>
            <a:ext cx="40747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774127" y="2748549"/>
            <a:ext cx="587012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66262" y="3371705"/>
            <a:ext cx="513555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5075754" y="3670100"/>
            <a:ext cx="1263262" cy="2477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412458" y="3233207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55456" y="3763471"/>
            <a:ext cx="134843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75706" y="3372715"/>
            <a:ext cx="513555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6827625" y="3679167"/>
            <a:ext cx="1071264" cy="1688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820484" y="3763469"/>
            <a:ext cx="108554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G+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G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04661" y="2167561"/>
            <a:ext cx="40747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906030" y="3492314"/>
            <a:ext cx="2825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（绳重、摩擦不计）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74" grpId="0"/>
      <p:bldP spid="80" grpId="0"/>
      <p:bldP spid="82" grpId="0"/>
      <p:bldP spid="83" grpId="0"/>
      <p:bldP spid="27" grpId="0" animBg="1"/>
      <p:bldP spid="28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9554" y="2641014"/>
            <a:ext cx="1088307" cy="255454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7" name="矩形 6"/>
          <p:cNvSpPr/>
          <p:nvPr/>
        </p:nvSpPr>
        <p:spPr>
          <a:xfrm>
            <a:off x="5045559" y="1825084"/>
            <a:ext cx="1027110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 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782013" y="2166929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99846" y="1666221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1479" y="2171978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/>
          <p:nvPr/>
        </p:nvSpPr>
        <p:spPr bwMode="auto">
          <a:xfrm rot="10800000" flipH="1" flipV="1">
            <a:off x="1707960" y="2148247"/>
            <a:ext cx="219802" cy="361000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84491" y="1976023"/>
            <a:ext cx="164954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实验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原理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27762" y="2684022"/>
            <a:ext cx="339334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需要测量的物理量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84491" y="3390344"/>
            <a:ext cx="339334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需要计算的物理量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9374" y="2684022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009374" y="3328785"/>
            <a:ext cx="2858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 、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 、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884492" y="4098913"/>
            <a:ext cx="2934644" cy="868503"/>
          </a:xfrm>
          <a:prstGeom prst="rect">
            <a:avLst/>
          </a:prstGeom>
        </p:spPr>
        <p:txBody>
          <a:bodyPr anchor="ctr"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6435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影响滑轮组机械效率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因素：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AutoShape 7"/>
          <p:cNvSpPr/>
          <p:nvPr/>
        </p:nvSpPr>
        <p:spPr bwMode="auto">
          <a:xfrm rot="10800000" flipH="1" flipV="1">
            <a:off x="4921110" y="4142625"/>
            <a:ext cx="88264" cy="1052930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09374" y="4098913"/>
            <a:ext cx="412118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09374" y="4872719"/>
            <a:ext cx="398525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G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增大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62488" y="5512592"/>
            <a:ext cx="308307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提高机械效率的方法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921109" y="5512590"/>
            <a:ext cx="5174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自重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减小摩擦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加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物重</a:t>
            </a:r>
          </a:p>
        </p:txBody>
      </p:sp>
      <p:sp>
        <p:nvSpPr>
          <p:cNvPr id="2" name="矩形 1"/>
          <p:cNvSpPr/>
          <p:nvPr/>
        </p:nvSpPr>
        <p:spPr>
          <a:xfrm>
            <a:off x="2023479" y="478223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物重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轮重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5224" y="1825083"/>
            <a:ext cx="513555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7154715" y="2148246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270048" y="1666220"/>
            <a:ext cx="56136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16458" y="2208161"/>
            <a:ext cx="527700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" grpId="0"/>
      <p:bldP spid="2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53987" y="1884916"/>
            <a:ext cx="8639347" cy="286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练习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、关于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机械效率的说法中正确的是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  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．越省力的机械，效率越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高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．做有用功越多的机械，效率越高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．做相同的功，额外功的值越小，效率越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高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D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．做功越快的机械，效率越高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5268" y="1913951"/>
            <a:ext cx="566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5602753" y="3121481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0919" y="2581651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73661" y="4168235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3292" y="3697677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15863" y="1523869"/>
            <a:ext cx="8874125" cy="1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P88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斜面上拉一个重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4.5N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的物体到高处（如图），沿斜面向上的拉力为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1.8N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，斜面长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1.2m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、高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0.3m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把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重物直接提升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所做的功作为有用功，求这个斜面的机械效率。</a:t>
            </a:r>
          </a:p>
        </p:txBody>
      </p:sp>
      <p:pic>
        <p:nvPicPr>
          <p:cNvPr id="8194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0" t="55804" r="52029" b="36966"/>
          <a:stretch>
            <a:fillRect/>
          </a:stretch>
        </p:blipFill>
        <p:spPr bwMode="auto">
          <a:xfrm>
            <a:off x="7154494" y="3157188"/>
            <a:ext cx="4213379" cy="1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406136" y="3707901"/>
            <a:ext cx="438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=4.5N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×0.3m=1.35J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653" y="3677123"/>
            <a:ext cx="661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en-US" altLang="zh-CN" sz="2800" baseline="-250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6136" y="4489448"/>
            <a:ext cx="613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FL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1.8N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×1.2m=2.16J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5910" y="5236100"/>
            <a:ext cx="1027110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 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232364" y="5577945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401830" y="5097602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01830" y="5582994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29756" y="5259831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733773" y="5574702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95683" y="5145064"/>
            <a:ext cx="84349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1.35J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54121" y="5630456"/>
            <a:ext cx="84349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2.16J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35816" y="5283561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32330" y="5375894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62.5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252451" y="2688248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93957" y="2030540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409928" y="2648119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161338" y="2688248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423381" y="5446244"/>
            <a:ext cx="4802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</a:t>
            </a:r>
            <a:r>
              <a:rPr lang="zh-CN" altLang="en-US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这个斜面的</a:t>
            </a:r>
            <a:r>
              <a:rPr lang="zh-CN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62.5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</a:p>
          <a:p>
            <a:pPr>
              <a:defRPr/>
            </a:pPr>
            <a:endParaRPr lang="en-US" altLang="zh-CN" baseline="-250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Rectangle 476"/>
          <p:cNvSpPr>
            <a:spLocks noChangeArrowheads="1"/>
          </p:cNvSpPr>
          <p:nvPr/>
        </p:nvSpPr>
        <p:spPr bwMode="auto">
          <a:xfrm>
            <a:off x="619652" y="1523870"/>
            <a:ext cx="9392379" cy="313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algn="just"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、质量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的物体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放在水平桌面上，利用下图装置使物体以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0.2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m/s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的速度做匀速直线运动，弹簧测力计始终保持水平，其示数为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，不计绳子的伸长和滑轮组内部的摩擦，则（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 N/kg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</a:p>
          <a:p>
            <a:pPr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）作用在绳端的拉力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为＿＿＿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</a:p>
          <a:p>
            <a:pPr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）水平桌面对物体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的摩擦力是＿＿＿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</a:p>
          <a:p>
            <a:pPr eaLnBrk="0" hangingPunct="0">
              <a:lnSpc>
                <a:spcPct val="150000"/>
              </a:lnSpc>
              <a:buSzPct val="100000"/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 s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内拉力作用点移动＿＿＿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1" name="Group 477"/>
          <p:cNvGrpSpPr/>
          <p:nvPr/>
        </p:nvGrpSpPr>
        <p:grpSpPr bwMode="auto">
          <a:xfrm>
            <a:off x="1922265" y="4804605"/>
            <a:ext cx="5379674" cy="1298844"/>
            <a:chOff x="1182" y="2954"/>
            <a:chExt cx="3459" cy="960"/>
          </a:xfrm>
        </p:grpSpPr>
        <p:sp>
          <p:nvSpPr>
            <p:cNvPr id="32" name="Rectangle 478"/>
            <p:cNvSpPr>
              <a:spLocks noChangeArrowheads="1"/>
            </p:cNvSpPr>
            <p:nvPr/>
          </p:nvSpPr>
          <p:spPr bwMode="auto">
            <a:xfrm>
              <a:off x="1182" y="3007"/>
              <a:ext cx="3459" cy="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buSzPct val="100000"/>
              </a:pPr>
              <a:endParaRPr lang="zh-CN" altLang="zh-CN" sz="2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" name="Group 479"/>
            <p:cNvGrpSpPr/>
            <p:nvPr/>
          </p:nvGrpSpPr>
          <p:grpSpPr bwMode="auto">
            <a:xfrm>
              <a:off x="1604" y="2954"/>
              <a:ext cx="2812" cy="817"/>
              <a:chOff x="1519" y="3248"/>
              <a:chExt cx="2812" cy="817"/>
            </a:xfrm>
          </p:grpSpPr>
          <p:grpSp>
            <p:nvGrpSpPr>
              <p:cNvPr id="34" name="Group 480"/>
              <p:cNvGrpSpPr/>
              <p:nvPr/>
            </p:nvGrpSpPr>
            <p:grpSpPr bwMode="auto">
              <a:xfrm rot="16200000" flipV="1">
                <a:off x="2964" y="3635"/>
                <a:ext cx="98" cy="166"/>
                <a:chOff x="3976" y="2544"/>
                <a:chExt cx="152" cy="275"/>
              </a:xfrm>
            </p:grpSpPr>
            <p:sp>
              <p:nvSpPr>
                <p:cNvPr id="75" name="Oval 481"/>
                <p:cNvSpPr>
                  <a:spLocks noChangeArrowheads="1"/>
                </p:cNvSpPr>
                <p:nvPr/>
              </p:nvSpPr>
              <p:spPr bwMode="auto">
                <a:xfrm>
                  <a:off x="4030" y="2721"/>
                  <a:ext cx="98" cy="98"/>
                </a:xfrm>
                <a:prstGeom prst="ellips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Rectangle 482"/>
                <p:cNvSpPr>
                  <a:spLocks noChangeArrowheads="1"/>
                </p:cNvSpPr>
                <p:nvPr/>
              </p:nvSpPr>
              <p:spPr bwMode="auto">
                <a:xfrm>
                  <a:off x="3976" y="2697"/>
                  <a:ext cx="80" cy="80"/>
                </a:xfrm>
                <a:prstGeom prst="rect">
                  <a:avLst/>
                </a:prstGeom>
                <a:noFill/>
                <a:ln w="38100" cap="flat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4076" y="2544"/>
                  <a:ext cx="0" cy="162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Line 484"/>
              <p:cNvSpPr>
                <a:spLocks noChangeShapeType="1"/>
              </p:cNvSpPr>
              <p:nvPr/>
            </p:nvSpPr>
            <p:spPr bwMode="auto">
              <a:xfrm rot="16200000" flipH="1">
                <a:off x="2911" y="2660"/>
                <a:ext cx="0" cy="2724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485"/>
              <p:cNvSpPr>
                <a:spLocks noChangeShapeType="1"/>
              </p:cNvSpPr>
              <p:nvPr/>
            </p:nvSpPr>
            <p:spPr bwMode="auto">
              <a:xfrm rot="16200000" flipH="1">
                <a:off x="2964" y="2698"/>
                <a:ext cx="0" cy="2734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7" name="Group 486"/>
              <p:cNvGrpSpPr/>
              <p:nvPr/>
            </p:nvGrpSpPr>
            <p:grpSpPr bwMode="auto">
              <a:xfrm>
                <a:off x="3041" y="3516"/>
                <a:ext cx="662" cy="397"/>
                <a:chOff x="9529" y="5023"/>
                <a:chExt cx="605" cy="341"/>
              </a:xfrm>
            </p:grpSpPr>
            <p:grpSp>
              <p:nvGrpSpPr>
                <p:cNvPr id="65" name="Group 487"/>
                <p:cNvGrpSpPr/>
                <p:nvPr/>
              </p:nvGrpSpPr>
              <p:grpSpPr bwMode="auto">
                <a:xfrm rot="-5400000">
                  <a:off x="9942" y="5140"/>
                  <a:ext cx="84" cy="151"/>
                  <a:chOff x="3976" y="2544"/>
                  <a:chExt cx="152" cy="275"/>
                </a:xfrm>
              </p:grpSpPr>
              <p:sp>
                <p:nvSpPr>
                  <p:cNvPr id="72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2721"/>
                    <a:ext cx="98" cy="98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3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3976" y="2697"/>
                    <a:ext cx="80" cy="80"/>
                  </a:xfrm>
                  <a:prstGeom prst="rect">
                    <a:avLst/>
                  </a:prstGeom>
                  <a:noFill/>
                  <a:ln w="38100" cap="flat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4" name="Line 4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6" y="2544"/>
                    <a:ext cx="0" cy="162"/>
                  </a:xfrm>
                  <a:prstGeom prst="lin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" name="Group 491"/>
                <p:cNvGrpSpPr/>
                <p:nvPr/>
              </p:nvGrpSpPr>
              <p:grpSpPr bwMode="auto">
                <a:xfrm rot="5400000" flipV="1">
                  <a:off x="9589" y="5023"/>
                  <a:ext cx="341" cy="341"/>
                  <a:chOff x="2650" y="1809"/>
                  <a:chExt cx="620" cy="620"/>
                </a:xfrm>
              </p:grpSpPr>
              <p:sp>
                <p:nvSpPr>
                  <p:cNvPr id="70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1809"/>
                    <a:ext cx="620" cy="620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2710" y="1869"/>
                    <a:ext cx="498" cy="498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" name="Rectangle 494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729" y="4958"/>
                  <a:ext cx="63" cy="463"/>
                </a:xfrm>
                <a:prstGeom prst="rect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Oval 49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749" y="5180"/>
                  <a:ext cx="22" cy="22"/>
                </a:xfrm>
                <a:prstGeom prst="ellipse">
                  <a:avLst/>
                </a:prstGeom>
                <a:solidFill>
                  <a:srgbClr val="000000"/>
                </a:solidFill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Line 496"/>
                <p:cNvSpPr>
                  <a:spLocks noChangeShapeType="1"/>
                </p:cNvSpPr>
                <p:nvPr/>
              </p:nvSpPr>
              <p:spPr bwMode="auto">
                <a:xfrm rot="16200000" flipH="1" flipV="1">
                  <a:off x="10072" y="5122"/>
                  <a:ext cx="0" cy="127"/>
                </a:xfrm>
                <a:prstGeom prst="line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Rectangle 497"/>
              <p:cNvSpPr>
                <a:spLocks noChangeArrowheads="1"/>
              </p:cNvSpPr>
              <p:nvPr/>
            </p:nvSpPr>
            <p:spPr bwMode="auto">
              <a:xfrm>
                <a:off x="3715" y="3429"/>
                <a:ext cx="331" cy="592"/>
              </a:xfrm>
              <a:prstGeom prst="rect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>
                  <a:buSzPct val="100000"/>
                </a:pPr>
                <a:endParaRPr lang="zh-CN" altLang="zh-CN" sz="24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498"/>
              <p:cNvSpPr>
                <a:spLocks noChangeArrowheads="1"/>
              </p:cNvSpPr>
              <p:nvPr/>
            </p:nvSpPr>
            <p:spPr bwMode="auto">
              <a:xfrm>
                <a:off x="3805" y="3542"/>
                <a:ext cx="278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>
                  <a:buSzPct val="100000"/>
                </a:pP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0" name="Line 499"/>
              <p:cNvSpPr>
                <a:spLocks noChangeShapeType="1"/>
              </p:cNvSpPr>
              <p:nvPr/>
            </p:nvSpPr>
            <p:spPr bwMode="auto">
              <a:xfrm rot="10800000" flipH="1">
                <a:off x="1519" y="3414"/>
                <a:ext cx="0" cy="616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500"/>
              <p:cNvSpPr>
                <a:spLocks noChangeShapeType="1"/>
              </p:cNvSpPr>
              <p:nvPr/>
            </p:nvSpPr>
            <p:spPr bwMode="auto">
              <a:xfrm rot="10800000" flipH="1">
                <a:off x="1562" y="3459"/>
                <a:ext cx="0" cy="573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501"/>
              <p:cNvSpPr>
                <a:spLocks noChangeShapeType="1"/>
              </p:cNvSpPr>
              <p:nvPr/>
            </p:nvSpPr>
            <p:spPr bwMode="auto">
              <a:xfrm flipH="1">
                <a:off x="2692" y="3518"/>
                <a:ext cx="623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3" name="Group 502"/>
              <p:cNvGrpSpPr/>
              <p:nvPr/>
            </p:nvGrpSpPr>
            <p:grpSpPr bwMode="auto">
              <a:xfrm>
                <a:off x="2379" y="3863"/>
                <a:ext cx="417" cy="105"/>
                <a:chOff x="5356" y="5262"/>
                <a:chExt cx="380" cy="91"/>
              </a:xfrm>
            </p:grpSpPr>
            <p:sp>
              <p:nvSpPr>
                <p:cNvPr id="63" name="Rectangle 503"/>
                <p:cNvSpPr>
                  <a:spLocks noChangeArrowheads="1"/>
                </p:cNvSpPr>
                <p:nvPr/>
              </p:nvSpPr>
              <p:spPr bwMode="auto">
                <a:xfrm>
                  <a:off x="5356" y="5262"/>
                  <a:ext cx="380" cy="91"/>
                </a:xfrm>
                <a:prstGeom prst="rect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504"/>
                <p:cNvSpPr/>
                <p:nvPr/>
              </p:nvSpPr>
              <p:spPr bwMode="auto">
                <a:xfrm>
                  <a:off x="5376" y="5291"/>
                  <a:ext cx="335" cy="28"/>
                </a:xfrm>
                <a:custGeom>
                  <a:avLst/>
                  <a:gdLst>
                    <a:gd name="T0" fmla="*/ 0 w 1680"/>
                    <a:gd name="T1" fmla="*/ 140 h 280"/>
                    <a:gd name="T2" fmla="*/ 80 w 1680"/>
                    <a:gd name="T3" fmla="*/ 0 h 280"/>
                    <a:gd name="T4" fmla="*/ 160 w 1680"/>
                    <a:gd name="T5" fmla="*/ 280 h 280"/>
                    <a:gd name="T6" fmla="*/ 240 w 1680"/>
                    <a:gd name="T7" fmla="*/ 0 h 280"/>
                    <a:gd name="T8" fmla="*/ 320 w 1680"/>
                    <a:gd name="T9" fmla="*/ 280 h 280"/>
                    <a:gd name="T10" fmla="*/ 400 w 1680"/>
                    <a:gd name="T11" fmla="*/ 0 h 280"/>
                    <a:gd name="T12" fmla="*/ 480 w 1680"/>
                    <a:gd name="T13" fmla="*/ 280 h 280"/>
                    <a:gd name="T14" fmla="*/ 560 w 1680"/>
                    <a:gd name="T15" fmla="*/ 0 h 280"/>
                    <a:gd name="T16" fmla="*/ 640 w 1680"/>
                    <a:gd name="T17" fmla="*/ 280 h 280"/>
                    <a:gd name="T18" fmla="*/ 720 w 1680"/>
                    <a:gd name="T19" fmla="*/ 0 h 280"/>
                    <a:gd name="T20" fmla="*/ 800 w 1680"/>
                    <a:gd name="T21" fmla="*/ 280 h 280"/>
                    <a:gd name="T22" fmla="*/ 880 w 1680"/>
                    <a:gd name="T23" fmla="*/ 0 h 280"/>
                    <a:gd name="T24" fmla="*/ 960 w 1680"/>
                    <a:gd name="T25" fmla="*/ 280 h 280"/>
                    <a:gd name="T26" fmla="*/ 1040 w 1680"/>
                    <a:gd name="T27" fmla="*/ 0 h 280"/>
                    <a:gd name="T28" fmla="*/ 1120 w 1680"/>
                    <a:gd name="T29" fmla="*/ 280 h 280"/>
                    <a:gd name="T30" fmla="*/ 1200 w 1680"/>
                    <a:gd name="T31" fmla="*/ 0 h 280"/>
                    <a:gd name="T32" fmla="*/ 1280 w 1680"/>
                    <a:gd name="T33" fmla="*/ 280 h 280"/>
                    <a:gd name="T34" fmla="*/ 1360 w 1680"/>
                    <a:gd name="T35" fmla="*/ 0 h 280"/>
                    <a:gd name="T36" fmla="*/ 1440 w 1680"/>
                    <a:gd name="T37" fmla="*/ 280 h 280"/>
                    <a:gd name="T38" fmla="*/ 1520 w 1680"/>
                    <a:gd name="T39" fmla="*/ 0 h 280"/>
                    <a:gd name="T40" fmla="*/ 1600 w 1680"/>
                    <a:gd name="T41" fmla="*/ 280 h 280"/>
                    <a:gd name="T42" fmla="*/ 1680 w 1680"/>
                    <a:gd name="T43" fmla="*/ 14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Rectangle 505"/>
              <p:cNvSpPr>
                <a:spLocks noChangeArrowheads="1"/>
              </p:cNvSpPr>
              <p:nvPr/>
            </p:nvSpPr>
            <p:spPr bwMode="auto">
              <a:xfrm>
                <a:off x="2627" y="3248"/>
                <a:ext cx="226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just">
                  <a:buSzPct val="100000"/>
                </a:pPr>
                <a:r>
                  <a:rPr lang="en-US" altLang="zh-CN" sz="2800" b="1" i="1">
                    <a:latin typeface="Times New Roman" panose="02020603050405020304" pitchFamily="18" charset="0"/>
                  </a:rPr>
                  <a:t>F</a:t>
                </a:r>
              </a:p>
            </p:txBody>
          </p:sp>
          <p:grpSp>
            <p:nvGrpSpPr>
              <p:cNvPr id="45" name="Group 506"/>
              <p:cNvGrpSpPr/>
              <p:nvPr/>
            </p:nvGrpSpPr>
            <p:grpSpPr bwMode="auto">
              <a:xfrm>
                <a:off x="1617" y="3516"/>
                <a:ext cx="691" cy="397"/>
                <a:chOff x="8229" y="5023"/>
                <a:chExt cx="630" cy="341"/>
              </a:xfrm>
            </p:grpSpPr>
            <p:grpSp>
              <p:nvGrpSpPr>
                <p:cNvPr id="50" name="Group 507"/>
                <p:cNvGrpSpPr/>
                <p:nvPr/>
              </p:nvGrpSpPr>
              <p:grpSpPr bwMode="auto">
                <a:xfrm rot="16200000" flipV="1">
                  <a:off x="8262" y="5120"/>
                  <a:ext cx="84" cy="151"/>
                  <a:chOff x="3976" y="2544"/>
                  <a:chExt cx="152" cy="275"/>
                </a:xfrm>
              </p:grpSpPr>
              <p:sp>
                <p:nvSpPr>
                  <p:cNvPr id="60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2721"/>
                    <a:ext cx="98" cy="98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3976" y="2697"/>
                    <a:ext cx="80" cy="80"/>
                  </a:xfrm>
                  <a:prstGeom prst="rect">
                    <a:avLst/>
                  </a:prstGeom>
                  <a:noFill/>
                  <a:ln w="38100" cap="flat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2" name="Line 5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6" y="2544"/>
                    <a:ext cx="0" cy="162"/>
                  </a:xfrm>
                  <a:prstGeom prst="lin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" name="Group 511"/>
                <p:cNvGrpSpPr/>
                <p:nvPr/>
              </p:nvGrpSpPr>
              <p:grpSpPr bwMode="auto">
                <a:xfrm rot="-5400000">
                  <a:off x="8742" y="5140"/>
                  <a:ext cx="84" cy="151"/>
                  <a:chOff x="3976" y="2544"/>
                  <a:chExt cx="152" cy="275"/>
                </a:xfrm>
              </p:grpSpPr>
              <p:sp>
                <p:nvSpPr>
                  <p:cNvPr id="57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2721"/>
                    <a:ext cx="98" cy="98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3976" y="2697"/>
                    <a:ext cx="80" cy="80"/>
                  </a:xfrm>
                  <a:prstGeom prst="rect">
                    <a:avLst/>
                  </a:prstGeom>
                  <a:noFill/>
                  <a:ln w="38100" cap="flat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" name="Line 5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6" y="2544"/>
                    <a:ext cx="0" cy="162"/>
                  </a:xfrm>
                  <a:prstGeom prst="lin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" name="Group 515"/>
                <p:cNvGrpSpPr/>
                <p:nvPr/>
              </p:nvGrpSpPr>
              <p:grpSpPr bwMode="auto">
                <a:xfrm rot="5400000" flipV="1">
                  <a:off x="8388" y="5023"/>
                  <a:ext cx="341" cy="341"/>
                  <a:chOff x="2650" y="1809"/>
                  <a:chExt cx="620" cy="620"/>
                </a:xfrm>
              </p:grpSpPr>
              <p:sp>
                <p:nvSpPr>
                  <p:cNvPr id="55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1809"/>
                    <a:ext cx="620" cy="620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2710" y="1869"/>
                    <a:ext cx="498" cy="498"/>
                  </a:xfrm>
                  <a:prstGeom prst="ellipse">
                    <a:avLst/>
                  </a:prstGeom>
                  <a:noFill/>
                  <a:ln w="38100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buSzPct val="100000"/>
                    </a:pPr>
                    <a:endParaRPr lang="zh-CN" altLang="zh-CN" sz="24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" name="Rectangle 51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8528" y="4958"/>
                  <a:ext cx="63" cy="463"/>
                </a:xfrm>
                <a:prstGeom prst="rect">
                  <a:avLst/>
                </a:prstGeom>
                <a:noFill/>
                <a:ln w="38100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Oval 519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8548" y="5180"/>
                  <a:ext cx="22" cy="22"/>
                </a:xfrm>
                <a:prstGeom prst="ellipse">
                  <a:avLst/>
                </a:prstGeom>
                <a:solidFill>
                  <a:srgbClr val="000000"/>
                </a:solidFill>
                <a:ln w="38100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>
                    <a:buSzPct val="100000"/>
                  </a:pPr>
                  <a:endParaRPr lang="zh-CN" altLang="zh-CN" sz="24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Line 520"/>
              <p:cNvSpPr>
                <a:spLocks noChangeShapeType="1"/>
              </p:cNvSpPr>
              <p:nvPr/>
            </p:nvSpPr>
            <p:spPr bwMode="auto">
              <a:xfrm rot="16200000" flipH="1">
                <a:off x="2849" y="2779"/>
                <a:ext cx="0" cy="2569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521"/>
              <p:cNvSpPr>
                <a:spLocks noChangeShapeType="1"/>
              </p:cNvSpPr>
              <p:nvPr/>
            </p:nvSpPr>
            <p:spPr bwMode="auto">
              <a:xfrm flipH="1" flipV="1">
                <a:off x="1969" y="3534"/>
                <a:ext cx="968" cy="139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522"/>
              <p:cNvSpPr>
                <a:spLocks noChangeShapeType="1"/>
              </p:cNvSpPr>
              <p:nvPr/>
            </p:nvSpPr>
            <p:spPr bwMode="auto">
              <a:xfrm>
                <a:off x="1985" y="3920"/>
                <a:ext cx="1363" cy="0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523"/>
              <p:cNvSpPr>
                <a:spLocks noChangeShapeType="1"/>
              </p:cNvSpPr>
              <p:nvPr/>
            </p:nvSpPr>
            <p:spPr bwMode="auto">
              <a:xfrm flipV="1">
                <a:off x="1558" y="3673"/>
                <a:ext cx="115" cy="19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2695087" y="2038752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19653" y="2655672"/>
            <a:ext cx="125720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425834" y="3134377"/>
            <a:ext cx="71578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2857773" y="2655672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657238" y="3150906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619653" y="3069198"/>
            <a:ext cx="628601" cy="2198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"/>
          <p:cNvGrpSpPr/>
          <p:nvPr/>
        </p:nvGrpSpPr>
        <p:grpSpPr>
          <a:xfrm>
            <a:off x="7810403" y="3652452"/>
            <a:ext cx="2176728" cy="989013"/>
            <a:chOff x="2773" y="1275"/>
            <a:chExt cx="870" cy="623"/>
          </a:xfrm>
        </p:grpSpPr>
        <p:grpSp>
          <p:nvGrpSpPr>
            <p:cNvPr id="85" name="Group 3"/>
            <p:cNvGrpSpPr/>
            <p:nvPr/>
          </p:nvGrpSpPr>
          <p:grpSpPr>
            <a:xfrm>
              <a:off x="3100" y="1275"/>
              <a:ext cx="320" cy="623"/>
              <a:chOff x="1948" y="1179"/>
              <a:chExt cx="320" cy="623"/>
            </a:xfrm>
          </p:grpSpPr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 flipV="1">
                <a:off x="1948" y="1551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 Box 5"/>
              <p:cNvSpPr txBox="1">
                <a:spLocks noChangeArrowheads="1"/>
              </p:cNvSpPr>
              <p:nvPr/>
            </p:nvSpPr>
            <p:spPr bwMode="auto">
              <a:xfrm>
                <a:off x="1993" y="1179"/>
                <a:ext cx="275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0" name="Text Box 6"/>
              <p:cNvSpPr txBox="1">
                <a:spLocks noChangeArrowheads="1"/>
              </p:cNvSpPr>
              <p:nvPr/>
            </p:nvSpPr>
            <p:spPr bwMode="auto">
              <a:xfrm>
                <a:off x="1993" y="1511"/>
                <a:ext cx="20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87" name="Text Box 8"/>
            <p:cNvSpPr txBox="1">
              <a:spLocks noChangeArrowheads="1"/>
            </p:cNvSpPr>
            <p:nvPr/>
          </p:nvSpPr>
          <p:spPr bwMode="auto">
            <a:xfrm>
              <a:off x="3420" y="146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91" name="矩形 90"/>
          <p:cNvSpPr/>
          <p:nvPr/>
        </p:nvSpPr>
        <p:spPr>
          <a:xfrm>
            <a:off x="7810403" y="4743365"/>
            <a:ext cx="353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0.2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×10=2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m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810403" y="5316713"/>
            <a:ext cx="2853249" cy="60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zh-CN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×2=6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m</a:t>
            </a:r>
            <a:endParaRPr lang="en-US" altLang="zh-CN" sz="24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3" name="Rectangle 525"/>
          <p:cNvSpPr>
            <a:spLocks noChangeArrowheads="1"/>
          </p:cNvSpPr>
          <p:nvPr/>
        </p:nvSpPr>
        <p:spPr bwMode="auto">
          <a:xfrm>
            <a:off x="4397706" y="3150906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SzPct val="100000"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4" name="Rectangle 526"/>
          <p:cNvSpPr>
            <a:spLocks noChangeArrowheads="1"/>
          </p:cNvSpPr>
          <p:nvPr/>
        </p:nvSpPr>
        <p:spPr bwMode="auto">
          <a:xfrm>
            <a:off x="5379497" y="3663565"/>
            <a:ext cx="93430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SzPct val="100000"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5" name="Rectangle 526"/>
          <p:cNvSpPr>
            <a:spLocks noChangeArrowheads="1"/>
          </p:cNvSpPr>
          <p:nvPr/>
        </p:nvSpPr>
        <p:spPr bwMode="auto">
          <a:xfrm>
            <a:off x="4914203" y="4215985"/>
            <a:ext cx="93430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SzPct val="100000"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6" name="矩形 95"/>
          <p:cNvSpPr/>
          <p:nvPr/>
        </p:nvSpPr>
        <p:spPr>
          <a:xfrm>
            <a:off x="4499328" y="5892818"/>
            <a:ext cx="106043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3</a:t>
            </a:r>
            <a:endParaRPr lang="en-US" altLang="zh-CN" sz="24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en-US" altLang="zh-CN" sz="3200" b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19652" y="1619798"/>
            <a:ext cx="10702063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一个动滑轮在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5s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内将一重为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的物体向上提起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3m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，拉力为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150N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。这个动滑轮的机械效率是多少？拉力的功率有多大？</a:t>
            </a:r>
          </a:p>
        </p:txBody>
      </p:sp>
      <p:sp>
        <p:nvSpPr>
          <p:cNvPr id="97" name="矩形 96"/>
          <p:cNvSpPr/>
          <p:nvPr/>
        </p:nvSpPr>
        <p:spPr>
          <a:xfrm>
            <a:off x="2405834" y="1889627"/>
            <a:ext cx="106043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2</a:t>
            </a:r>
            <a:endParaRPr lang="en-US" altLang="zh-CN" sz="24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2219510" y="2092460"/>
            <a:ext cx="125720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813143" y="2194129"/>
            <a:ext cx="67376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5748496" y="2231259"/>
            <a:ext cx="78465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9763723" y="2264046"/>
            <a:ext cx="125720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8296478" y="2194129"/>
            <a:ext cx="67376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1506923" y="2956625"/>
            <a:ext cx="438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Gh=200N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×3m=600J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44409" y="2895070"/>
            <a:ext cx="661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en-US" altLang="zh-CN" sz="2800" baseline="-250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506923" y="3906540"/>
            <a:ext cx="613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FS= 150N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×6m=900J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506923" y="3297975"/>
            <a:ext cx="2606804" cy="60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h=2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=6m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74640" y="4687906"/>
            <a:ext cx="1027110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 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2111094" y="4952757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2280560" y="4472414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307447" y="4957806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08486" y="4634643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3612503" y="4949514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3674413" y="4519876"/>
            <a:ext cx="76654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732851" y="5005268"/>
            <a:ext cx="76654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900J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514546" y="4658373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911060" y="4750706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66.67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406136" y="5573322"/>
            <a:ext cx="1027110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2157045" y="5849371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2473257" y="5923022"/>
            <a:ext cx="26961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280560" y="5387710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349987" y="5556449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720364" y="5416490"/>
            <a:ext cx="76654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3778802" y="5901882"/>
            <a:ext cx="49243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5s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560497" y="5554987"/>
            <a:ext cx="736454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4957011" y="564732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180W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31" name="直接连接符 130"/>
          <p:cNvCxnSpPr/>
          <p:nvPr/>
        </p:nvCxnSpPr>
        <p:spPr>
          <a:xfrm>
            <a:off x="3674413" y="5849371"/>
            <a:ext cx="9020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6300647" y="5647320"/>
            <a:ext cx="477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r>
              <a:rPr lang="zh-CN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66.67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拉力</a:t>
            </a:r>
            <a:r>
              <a:rPr lang="zh-CN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zh-CN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功率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180W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baseline="-250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3" grpId="0"/>
      <p:bldP spid="104" grpId="0"/>
      <p:bldP spid="105" grpId="0"/>
      <p:bldP spid="107" grpId="0"/>
      <p:bldP spid="112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课后作业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2247" y="2211717"/>
            <a:ext cx="810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、把今天总结的知识、方法、公式写在书中你认为好的位置。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00767" y="627438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72247" y="3309742"/>
            <a:ext cx="8424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、总结前三节作业错题涉及的知识点，加以巩固，总结好的做题方法。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2247" y="4407767"/>
            <a:ext cx="842419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、把这一章的知识设计一个思维导图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03337" y="652719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555" y="1508254"/>
            <a:ext cx="10067753" cy="5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 、</a:t>
            </a:r>
            <a:r>
              <a:rPr lang="zh-CN" altLang="en-US" sz="2800" b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</a:t>
            </a:r>
            <a:r>
              <a:rPr lang="zh-CN" altLang="en-US" sz="2800" b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的五</a:t>
            </a:r>
            <a:r>
              <a:rPr lang="zh-CN" altLang="en-US" sz="2800" b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要素</a:t>
            </a:r>
            <a:endParaRPr lang="zh-CN" altLang="en-US" sz="2800" b="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26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54297" r="68338" b="40488"/>
          <a:stretch>
            <a:fillRect/>
          </a:stretch>
        </p:blipFill>
        <p:spPr bwMode="auto">
          <a:xfrm>
            <a:off x="2373377" y="3408601"/>
            <a:ext cx="6397436" cy="28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4715998" y="4371744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88229" y="45191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3558745" y="4780712"/>
            <a:ext cx="528665" cy="615288"/>
          </a:xfrm>
          <a:prstGeom prst="line">
            <a:avLst/>
          </a:prstGeom>
          <a:noFill/>
          <a:ln w="47625">
            <a:solidFill>
              <a:srgbClr val="0070C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68178" y="4413999"/>
            <a:ext cx="762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 rot="12960000">
            <a:off x="4194261" y="3709065"/>
            <a:ext cx="1018392" cy="19758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772930" y="3473406"/>
            <a:ext cx="762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860460" y="4173315"/>
            <a:ext cx="196878" cy="240683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841190" y="447063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56071" y="4470547"/>
            <a:ext cx="832158" cy="705624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27252" y="423971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7006117" y="5187860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64190" y="49145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 flipV="1">
            <a:off x="8394356" y="4648743"/>
            <a:ext cx="0" cy="747257"/>
          </a:xfrm>
          <a:prstGeom prst="line">
            <a:avLst/>
          </a:prstGeom>
          <a:noFill/>
          <a:ln w="47625">
            <a:solidFill>
              <a:srgbClr val="0070C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rot="12960000" flipV="1">
            <a:off x="5890624" y="5529365"/>
            <a:ext cx="1355606" cy="4998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7131470" y="5283005"/>
            <a:ext cx="126288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6740431" y="5303156"/>
            <a:ext cx="337916" cy="38284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720841" y="4342322"/>
            <a:ext cx="762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806427" y="4743828"/>
            <a:ext cx="762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矩形 29"/>
          <p:cNvSpPr/>
          <p:nvPr/>
        </p:nvSpPr>
        <p:spPr>
          <a:xfrm>
            <a:off x="7585511" y="48414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65644" y="50335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1603" y="2100650"/>
            <a:ext cx="885147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支点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、动力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、阻力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、动力臂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L1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、阻力臂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603" y="2745142"/>
            <a:ext cx="3775393" cy="559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画出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图示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五要素</a:t>
            </a:r>
          </a:p>
        </p:txBody>
      </p:sp>
      <p:sp>
        <p:nvSpPr>
          <p:cNvPr id="32" name="矩形 31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6331" y="2034965"/>
            <a:ext cx="6195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35"/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全力以赴，用勤奋改变人生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defTabSz="686435"/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永不言败，以执着成就未来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559058" y="69120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45555" y="1555116"/>
            <a:ext cx="9528313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杠杆平衡条件：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图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62856" r="71117" b="23213"/>
          <a:stretch>
            <a:fillRect/>
          </a:stretch>
        </p:blipFill>
        <p:spPr bwMode="auto">
          <a:xfrm>
            <a:off x="8340456" y="2834162"/>
            <a:ext cx="2335440" cy="25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59058" y="2490177"/>
            <a:ext cx="7534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P80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题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搬运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砖头的独轮车，车厢和砖头所受的总重力G=1000N，独轮车的有关尺寸如图所示。推车时，人手向上的力F应为多大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4409" y="4338986"/>
            <a:ext cx="2703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=G 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文本框 7"/>
          <p:cNvSpPr txBox="1">
            <a:spLocks noChangeArrowheads="1"/>
          </p:cNvSpPr>
          <p:nvPr/>
        </p:nvSpPr>
        <p:spPr bwMode="auto">
          <a:xfrm>
            <a:off x="645555" y="2078336"/>
            <a:ext cx="9528313" cy="5847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动力臂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阻力臂，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n-US" altLang="zh-CN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矩形 33"/>
          <p:cNvSpPr/>
          <p:nvPr/>
        </p:nvSpPr>
        <p:spPr>
          <a:xfrm>
            <a:off x="1480383" y="4870447"/>
            <a:ext cx="4107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×1m =1000N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×0.3m</a:t>
            </a:r>
            <a:endParaRPr lang="en-US" altLang="zh-CN" sz="28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80383" y="5463303"/>
            <a:ext cx="193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=300N</a:t>
            </a:r>
            <a:endParaRPr lang="en-US" altLang="zh-CN" sz="28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34032" y="5589209"/>
            <a:ext cx="49275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人手向上的力F应</a:t>
            </a:r>
            <a:r>
              <a:rPr lang="zh-CN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300N</a:t>
            </a:r>
            <a:endParaRPr lang="en-US" altLang="zh-CN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baseline="-25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3" grpId="0"/>
      <p:bldP spid="34" grpId="0"/>
      <p:bldP spid="3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559058" y="69120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392729" y="1424629"/>
            <a:ext cx="3662347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杠杆平衡条件：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9058" y="1947849"/>
            <a:ext cx="941777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：小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阳同学在做“探究杠杆平衡条件”的实验时，他把杠杆挂在支架上，发现左端向下倾斜。</a:t>
            </a:r>
          </a:p>
          <a:p>
            <a:pPr algn="just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）若使杠杆在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位置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平衡，需把平衡螺母向</a:t>
            </a:r>
          </a:p>
          <a:p>
            <a:pPr algn="just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端调节。</a:t>
            </a:r>
          </a:p>
          <a:p>
            <a:pPr algn="just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）如果在杠杆的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处挂三个相同的钩码，则在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处要挂   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同样的钩码，杠杆才能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重新在水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位置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平衡。</a:t>
            </a:r>
          </a:p>
          <a:p>
            <a:pPr algn="just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）若在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处挂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 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的钩码，用弹簧测力计作用在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点，要使杠杆在水平位置平衡，最小拉力的方向应该       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，此时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弹簧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测力计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示数为    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。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848233" y="3224011"/>
            <a:ext cx="12068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66706" y="3115726"/>
            <a:ext cx="12068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401707" y="3822293"/>
            <a:ext cx="879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784501" y="5353004"/>
            <a:ext cx="1166813" cy="111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695091" y="4958309"/>
            <a:ext cx="11480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30808" y="2704897"/>
            <a:ext cx="111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水平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382986" y="259661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右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21191" y="3303181"/>
            <a:ext cx="51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450208" y="4507627"/>
            <a:ext cx="1637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竖直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向上   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949708" y="4912236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N</a:t>
            </a:r>
          </a:p>
        </p:txBody>
      </p:sp>
      <p:grpSp>
        <p:nvGrpSpPr>
          <p:cNvPr id="30" name="Group 42"/>
          <p:cNvGrpSpPr/>
          <p:nvPr/>
        </p:nvGrpSpPr>
        <p:grpSpPr bwMode="auto">
          <a:xfrm>
            <a:off x="5684236" y="646099"/>
            <a:ext cx="4967288" cy="1301750"/>
            <a:chOff x="1292" y="3294"/>
            <a:chExt cx="3129" cy="820"/>
          </a:xfrm>
        </p:grpSpPr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605" y="3678"/>
              <a:ext cx="250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latin typeface="Comic Sans MS" panose="030F0702030302020204" pitchFamily="66" charset="0"/>
              </a:endParaRP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2022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2438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854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3270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3686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flipH="1" flipV="1">
              <a:off x="2849" y="3294"/>
              <a:ext cx="7" cy="3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2525" y="3294"/>
              <a:ext cx="67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H="1">
              <a:off x="1292" y="3756"/>
              <a:ext cx="3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H="1">
              <a:off x="4108" y="3756"/>
              <a:ext cx="3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397" y="3629"/>
              <a:ext cx="52" cy="2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4265" y="3629"/>
              <a:ext cx="53" cy="2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latin typeface="Comic Sans MS" panose="030F0702030302020204" pitchFamily="66" charset="0"/>
              </a:endParaRPr>
            </a:p>
          </p:txBody>
        </p:sp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2752" y="3787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1871" y="3358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8" name="Text Box 38"/>
            <p:cNvSpPr txBox="1">
              <a:spLocks noChangeArrowheads="1"/>
            </p:cNvSpPr>
            <p:nvPr/>
          </p:nvSpPr>
          <p:spPr bwMode="auto">
            <a:xfrm>
              <a:off x="3162" y="335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3996" y="3356"/>
              <a:ext cx="2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45555" y="1489378"/>
            <a:ext cx="9528313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杠杆分类：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554" y="2337315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省力杠杆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9691" y="2025803"/>
            <a:ext cx="771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特点：动力臂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大于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臂，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力，但是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9691" y="2763048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：撬棒、起子、羊角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锤、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铁剪、园艺剪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AutoShape 7"/>
          <p:cNvSpPr/>
          <p:nvPr/>
        </p:nvSpPr>
        <p:spPr bwMode="auto">
          <a:xfrm flipV="1">
            <a:off x="2449371" y="2167466"/>
            <a:ext cx="176212" cy="1075088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3554" y="38172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等臂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9691" y="3500293"/>
            <a:ext cx="6939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特点：动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臂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动力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等于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29691" y="423753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举例：天平、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AutoShape 7"/>
          <p:cNvSpPr/>
          <p:nvPr/>
        </p:nvSpPr>
        <p:spPr bwMode="auto">
          <a:xfrm flipV="1">
            <a:off x="2441370" y="3657832"/>
            <a:ext cx="192213" cy="1102926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5555" y="5222632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29691" y="4974783"/>
            <a:ext cx="771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小于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臂，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力，但是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9691" y="5712027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船桨、镊子、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钓鱼竿、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纸剪、裁剪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AutoShape 7"/>
          <p:cNvSpPr/>
          <p:nvPr/>
        </p:nvSpPr>
        <p:spPr bwMode="auto">
          <a:xfrm flipV="1">
            <a:off x="2449371" y="5066168"/>
            <a:ext cx="176213" cy="1110571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2" y="2186021"/>
            <a:ext cx="914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868" y="4885806"/>
            <a:ext cx="914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  <p:bldP spid="14" grpId="0"/>
      <p:bldP spid="15" grpId="0"/>
      <p:bldP spid="16" grpId="0"/>
      <p:bldP spid="18" grpId="0" animBg="1"/>
      <p:bldP spid="19" grpId="0"/>
      <p:bldP spid="20" grpId="0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45555" y="1489378"/>
            <a:ext cx="9528313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杠杆分类：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36728" y="2041945"/>
            <a:ext cx="968001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、下列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工具在正常使用中，属于费力杠杆的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）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4" name="Picture 17" descr="OE0564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11" y="2832101"/>
            <a:ext cx="1997333" cy="17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19545209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829409"/>
            <a:ext cx="19907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30986214_3d9fae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4958" b="20866"/>
          <a:stretch>
            <a:fillRect/>
          </a:stretch>
        </p:blipFill>
        <p:spPr bwMode="auto">
          <a:xfrm>
            <a:off x="1079501" y="2829409"/>
            <a:ext cx="199733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22" y="2832100"/>
            <a:ext cx="1990725" cy="17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143129" y="4843334"/>
            <a:ext cx="1870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．启瓶器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3328530" y="4843334"/>
            <a:ext cx="220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．切纸铡刀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850481" y="4843334"/>
            <a:ext cx="187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．食品夹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8035883" y="4843334"/>
            <a:ext cx="1870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D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．羊角锤</a:t>
            </a:r>
          </a:p>
        </p:txBody>
      </p:sp>
      <p:sp>
        <p:nvSpPr>
          <p:cNvPr id="2" name="矩形 1"/>
          <p:cNvSpPr/>
          <p:nvPr/>
        </p:nvSpPr>
        <p:spPr>
          <a:xfrm>
            <a:off x="9306998" y="20958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4647" y="2743957"/>
            <a:ext cx="865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AutoShape 7"/>
          <p:cNvSpPr/>
          <p:nvPr/>
        </p:nvSpPr>
        <p:spPr bwMode="auto">
          <a:xfrm flipV="1">
            <a:off x="1223695" y="2079600"/>
            <a:ext cx="176212" cy="2527300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88013" y="1653646"/>
            <a:ext cx="455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88013" y="4061632"/>
            <a:ext cx="455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动滑轮</a:t>
            </a:r>
          </a:p>
        </p:txBody>
      </p:sp>
      <p:sp>
        <p:nvSpPr>
          <p:cNvPr id="28" name="AutoShape 7"/>
          <p:cNvSpPr/>
          <p:nvPr/>
        </p:nvSpPr>
        <p:spPr bwMode="auto">
          <a:xfrm flipV="1">
            <a:off x="1964731" y="1579457"/>
            <a:ext cx="176212" cy="160386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7"/>
          <p:cNvSpPr/>
          <p:nvPr/>
        </p:nvSpPr>
        <p:spPr bwMode="auto">
          <a:xfrm flipV="1">
            <a:off x="2031459" y="3745757"/>
            <a:ext cx="172788" cy="168329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2106602" y="1417634"/>
            <a:ext cx="45985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相当于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臂杠杆。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2143213" y="2771064"/>
            <a:ext cx="400977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力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117853" y="2048399"/>
            <a:ext cx="66760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定滑轮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可以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改变力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方向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2179023" y="3536631"/>
            <a:ext cx="55933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28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动滑轮相当于</a:t>
            </a:r>
            <a:r>
              <a:rPr lang="zh-CN" altLang="en-US" sz="28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</a:t>
            </a:r>
            <a:r>
              <a:rPr lang="zh-CN" altLang="en-US" sz="28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力臂是阻力臂</a:t>
            </a:r>
            <a:r>
              <a:rPr lang="zh-CN" altLang="en-US" sz="28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二倍</a:t>
            </a:r>
            <a:endParaRPr lang="en-US" altLang="zh-CN" sz="2800" b="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/>
            <a:r>
              <a:rPr lang="zh-CN" altLang="en-US" sz="2800" b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800" b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省力杠杆</a:t>
            </a:r>
          </a:p>
        </p:txBody>
      </p:sp>
      <p:sp>
        <p:nvSpPr>
          <p:cNvPr id="34" name="矩形 33"/>
          <p:cNvSpPr/>
          <p:nvPr/>
        </p:nvSpPr>
        <p:spPr>
          <a:xfrm>
            <a:off x="2204247" y="472701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使用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动滑轮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能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省一半力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70211" y="5304653"/>
            <a:ext cx="6560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费距离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还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不能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改变用力方向</a:t>
            </a:r>
          </a:p>
        </p:txBody>
      </p:sp>
      <p:sp>
        <p:nvSpPr>
          <p:cNvPr id="36" name="矩形 35"/>
          <p:cNvSpPr/>
          <p:nvPr/>
        </p:nvSpPr>
        <p:spPr>
          <a:xfrm>
            <a:off x="9086648" y="5906251"/>
            <a:ext cx="636658" cy="3650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13000" y="5067028"/>
            <a:ext cx="1504569" cy="4571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579016" y="4366347"/>
            <a:ext cx="1538553" cy="142358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8564714" y="3723910"/>
            <a:ext cx="0" cy="135422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371791" y="5144091"/>
            <a:ext cx="1629" cy="7612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47" idx="2"/>
          </p:cNvCxnSpPr>
          <p:nvPr/>
        </p:nvCxnSpPr>
        <p:spPr>
          <a:xfrm flipV="1">
            <a:off x="10114369" y="4401023"/>
            <a:ext cx="3200" cy="677115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左大括号 41"/>
          <p:cNvSpPr/>
          <p:nvPr/>
        </p:nvSpPr>
        <p:spPr>
          <a:xfrm rot="16200000" flipV="1">
            <a:off x="8897291" y="4788936"/>
            <a:ext cx="167043" cy="768944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左大括号 42"/>
          <p:cNvSpPr/>
          <p:nvPr/>
        </p:nvSpPr>
        <p:spPr>
          <a:xfrm rot="5400000">
            <a:off x="9293193" y="4209552"/>
            <a:ext cx="144184" cy="1504568"/>
          </a:xfrm>
          <a:prstGeom prst="leftBrace">
            <a:avLst>
              <a:gd name="adj1" fmla="val 33144"/>
              <a:gd name="adj2" fmla="val 5120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8593363" y="5445329"/>
            <a:ext cx="432694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24182" y="5256930"/>
            <a:ext cx="57706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02901" y="4426303"/>
            <a:ext cx="977484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01222" y="3865492"/>
            <a:ext cx="432694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80137" y="5820995"/>
            <a:ext cx="432694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endParaRPr lang="zh-CN" altLang="en-US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908332" y="3700038"/>
            <a:ext cx="1312764" cy="45719"/>
            <a:chOff x="1948070" y="1325213"/>
            <a:chExt cx="7580243" cy="371065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/>
          <p:nvPr/>
        </p:nvSpPr>
        <p:spPr>
          <a:xfrm>
            <a:off x="7208014" y="3199098"/>
            <a:ext cx="695788" cy="33753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566418" y="2259291"/>
            <a:ext cx="1805345" cy="50718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989045" y="777866"/>
            <a:ext cx="3060347" cy="91467"/>
            <a:chOff x="1948070" y="1325213"/>
            <a:chExt cx="7580243" cy="371065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948070" y="1696278"/>
              <a:ext cx="758024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237213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287011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336808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386606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436404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486201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535999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585796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6355944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6853920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7351896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7849872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347848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845823" y="1325213"/>
              <a:ext cx="357809" cy="3710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椭圆 84"/>
          <p:cNvSpPr/>
          <p:nvPr/>
        </p:nvSpPr>
        <p:spPr>
          <a:xfrm>
            <a:off x="7559015" y="1371314"/>
            <a:ext cx="1805345" cy="180703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直接连接符 85"/>
          <p:cNvCxnSpPr>
            <a:endCxn id="68" idx="0"/>
          </p:cNvCxnSpPr>
          <p:nvPr/>
        </p:nvCxnSpPr>
        <p:spPr>
          <a:xfrm>
            <a:off x="8450315" y="889834"/>
            <a:ext cx="18776" cy="136945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7545398" y="2256824"/>
            <a:ext cx="21020" cy="9742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9367518" y="2252841"/>
            <a:ext cx="17326" cy="925509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左大括号 88"/>
          <p:cNvSpPr/>
          <p:nvPr/>
        </p:nvSpPr>
        <p:spPr>
          <a:xfrm rot="5400000">
            <a:off x="7954183" y="1707382"/>
            <a:ext cx="91509" cy="867041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左大括号 89"/>
          <p:cNvSpPr/>
          <p:nvPr/>
        </p:nvSpPr>
        <p:spPr>
          <a:xfrm rot="5400000">
            <a:off x="8824512" y="1728744"/>
            <a:ext cx="161700" cy="819619"/>
          </a:xfrm>
          <a:prstGeom prst="leftBrace">
            <a:avLst>
              <a:gd name="adj1" fmla="val 33144"/>
              <a:gd name="adj2" fmla="val 5120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8223263" y="2387364"/>
            <a:ext cx="47288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545398" y="1443987"/>
            <a:ext cx="982534" cy="496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11514" y="1470820"/>
            <a:ext cx="987695" cy="496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29978" y="3149667"/>
            <a:ext cx="472880" cy="496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564237" y="2652800"/>
            <a:ext cx="472880" cy="496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>
          <a:xfrm>
            <a:off x="566619" y="1929923"/>
            <a:ext cx="9046212" cy="1583297"/>
          </a:xfrm>
          <a:prstGeom prst="rect">
            <a:avLst/>
          </a:prstGeom>
        </p:spPr>
        <p:txBody>
          <a:bodyPr/>
          <a:lstStyle>
            <a:lvl1pPr marL="228600" indent="-228600" algn="l" defTabSz="9150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4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6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1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3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65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434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154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937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练习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、用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下列简单机械，使重同为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G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的物体都处于静止状态，其中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用力最大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的是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机械自重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摩擦不计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)(   )</a:t>
            </a:r>
          </a:p>
        </p:txBody>
      </p:sp>
      <p:pic>
        <p:nvPicPr>
          <p:cNvPr id="92" name="Picture 4" descr="clip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3" y="3513220"/>
            <a:ext cx="7859712" cy="14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944857" y="2429183"/>
            <a:ext cx="452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9" name="矩形 98"/>
          <p:cNvSpPr/>
          <p:nvPr/>
        </p:nvSpPr>
        <p:spPr>
          <a:xfrm>
            <a:off x="984652" y="5143138"/>
            <a:ext cx="156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1/2G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544560" y="5143138"/>
            <a:ext cx="156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1/2G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754826" y="5143138"/>
            <a:ext cx="156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G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338622" y="5143138"/>
            <a:ext cx="156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2G</a:t>
            </a:r>
            <a:endParaRPr lang="zh-CN" altLang="en-US" sz="24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9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8"/>
          <p:cNvSpPr>
            <a:spLocks noChangeArrowheads="1"/>
          </p:cNvSpPr>
          <p:nvPr/>
        </p:nvSpPr>
        <p:spPr bwMode="auto">
          <a:xfrm>
            <a:off x="619653" y="790444"/>
            <a:ext cx="625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200" b="0" dirty="0">
                <a:latin typeface="黑体" panose="02010609060101010101" charset="-122"/>
                <a:ea typeface="黑体" panose="02010609060101010101" charset="-122"/>
              </a:rPr>
              <a:t>三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0" dirty="0" smtClean="0">
                <a:latin typeface="黑体" panose="02010609060101010101" charset="-122"/>
                <a:ea typeface="黑体" panose="02010609060101010101" charset="-122"/>
              </a:rPr>
              <a:t>简单机械</a:t>
            </a:r>
            <a:r>
              <a:rPr lang="en-US" altLang="zh-CN" sz="3200" b="0" dirty="0" smtClean="0">
                <a:latin typeface="黑体" panose="02010609060101010101" charset="-122"/>
                <a:ea typeface="黑体" panose="02010609060101010101" charset="-122"/>
              </a:rPr>
              <a:t>---</a:t>
            </a:r>
            <a:r>
              <a:rPr lang="zh-CN" altLang="en-US" sz="3200" b="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</a:t>
            </a:r>
            <a:r>
              <a:rPr lang="zh-CN" altLang="en-US" sz="3200" b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组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32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1" name="Text Box 3"/>
          <p:cNvSpPr>
            <a:spLocks noChangeArrowheads="1"/>
          </p:cNvSpPr>
          <p:nvPr/>
        </p:nvSpPr>
        <p:spPr bwMode="auto">
          <a:xfrm>
            <a:off x="619653" y="2702648"/>
            <a:ext cx="522460" cy="204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3200" b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滑轮组</a:t>
            </a:r>
            <a:endParaRPr lang="zh-CN" altLang="en-US" sz="3200" b="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3200" b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</a:t>
            </a:r>
            <a:endParaRPr lang="en-US" altLang="zh-CN" sz="3200" b="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3939" y="1492193"/>
            <a:ext cx="4687329" cy="9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拉力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大小与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重力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大小的关系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忽略绳重及摩擦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8524" y="4573901"/>
            <a:ext cx="493220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自由端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移动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距离与重物移动距离的关系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     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" name="AutoShape 7"/>
          <p:cNvSpPr/>
          <p:nvPr/>
        </p:nvSpPr>
        <p:spPr bwMode="auto">
          <a:xfrm rot="10800000" flipH="1" flipV="1">
            <a:off x="1142113" y="2551374"/>
            <a:ext cx="176528" cy="1932324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2"/>
          <p:cNvGrpSpPr/>
          <p:nvPr/>
        </p:nvGrpSpPr>
        <p:grpSpPr>
          <a:xfrm>
            <a:off x="6999452" y="1199955"/>
            <a:ext cx="3430223" cy="1022350"/>
            <a:chOff x="2773" y="1329"/>
            <a:chExt cx="1371" cy="644"/>
          </a:xfrm>
        </p:grpSpPr>
        <p:grpSp>
          <p:nvGrpSpPr>
            <p:cNvPr id="99" name="Group 3"/>
            <p:cNvGrpSpPr/>
            <p:nvPr/>
          </p:nvGrpSpPr>
          <p:grpSpPr>
            <a:xfrm>
              <a:off x="3145" y="1329"/>
              <a:ext cx="275" cy="644"/>
              <a:chOff x="1993" y="1233"/>
              <a:chExt cx="275" cy="644"/>
            </a:xfrm>
          </p:grpSpPr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993" y="1585"/>
                <a:ext cx="237" cy="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1993" y="1233"/>
                <a:ext cx="275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04" name="Text Box 6"/>
              <p:cNvSpPr txBox="1">
                <a:spLocks noChangeArrowheads="1"/>
              </p:cNvSpPr>
              <p:nvPr/>
            </p:nvSpPr>
            <p:spPr bwMode="auto">
              <a:xfrm>
                <a:off x="2009" y="1547"/>
                <a:ext cx="207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3420" y="1463"/>
              <a:ext cx="724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G+</a:t>
              </a:r>
              <a:r>
                <a:rPr lang="zh-CN" altLang="zh-C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G</a:t>
              </a:r>
              <a:r>
                <a:rPr lang="zh-CN" altLang="en-US" sz="2800" baseline="-250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动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）</a:t>
              </a:r>
              <a:endPara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6999452" y="2309993"/>
            <a:ext cx="1293944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zh-CN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341397" y="5498614"/>
            <a:ext cx="510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动滑轮接触的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绳子段数</a:t>
            </a: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1345024" y="1528141"/>
            <a:ext cx="4843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竖直方向</a:t>
            </a:r>
            <a:endParaRPr lang="en-US" altLang="zh-CN" sz="2800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1381813" y="3575757"/>
            <a:ext cx="44754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水平方向</a:t>
            </a:r>
            <a:endParaRPr lang="en-US" altLang="zh-CN" sz="2800" b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9" name="AutoShape 7"/>
          <p:cNvSpPr/>
          <p:nvPr/>
        </p:nvSpPr>
        <p:spPr bwMode="auto">
          <a:xfrm flipV="1">
            <a:off x="1792566" y="1698604"/>
            <a:ext cx="185958" cy="1474949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7"/>
          <p:cNvSpPr/>
          <p:nvPr/>
        </p:nvSpPr>
        <p:spPr bwMode="auto">
          <a:xfrm flipV="1">
            <a:off x="1903939" y="3726456"/>
            <a:ext cx="149169" cy="1532265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2"/>
          <p:cNvGrpSpPr/>
          <p:nvPr/>
        </p:nvGrpSpPr>
        <p:grpSpPr>
          <a:xfrm>
            <a:off x="6999452" y="3177125"/>
            <a:ext cx="3430223" cy="1082675"/>
            <a:chOff x="2773" y="1329"/>
            <a:chExt cx="1371" cy="682"/>
          </a:xfrm>
        </p:grpSpPr>
        <p:grpSp>
          <p:nvGrpSpPr>
            <p:cNvPr id="112" name="Group 3"/>
            <p:cNvGrpSpPr/>
            <p:nvPr/>
          </p:nvGrpSpPr>
          <p:grpSpPr>
            <a:xfrm>
              <a:off x="3145" y="1329"/>
              <a:ext cx="275" cy="682"/>
              <a:chOff x="1993" y="1233"/>
              <a:chExt cx="275" cy="682"/>
            </a:xfrm>
          </p:grpSpPr>
          <p:sp>
            <p:nvSpPr>
              <p:cNvPr id="115" name="Line 4"/>
              <p:cNvSpPr>
                <a:spLocks noChangeShapeType="1"/>
              </p:cNvSpPr>
              <p:nvPr/>
            </p:nvSpPr>
            <p:spPr bwMode="auto">
              <a:xfrm>
                <a:off x="1993" y="1585"/>
                <a:ext cx="237" cy="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 Box 5"/>
              <p:cNvSpPr txBox="1">
                <a:spLocks noChangeArrowheads="1"/>
              </p:cNvSpPr>
              <p:nvPr/>
            </p:nvSpPr>
            <p:spPr bwMode="auto">
              <a:xfrm>
                <a:off x="1993" y="1233"/>
                <a:ext cx="275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7" name="Text Box 6"/>
              <p:cNvSpPr txBox="1">
                <a:spLocks noChangeArrowheads="1"/>
              </p:cNvSpPr>
              <p:nvPr/>
            </p:nvSpPr>
            <p:spPr bwMode="auto">
              <a:xfrm>
                <a:off x="2009" y="1547"/>
                <a:ext cx="207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773" y="1459"/>
              <a:ext cx="327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114" name="Text Box 8"/>
            <p:cNvSpPr txBox="1">
              <a:spLocks noChangeArrowheads="1"/>
            </p:cNvSpPr>
            <p:nvPr/>
          </p:nvSpPr>
          <p:spPr bwMode="auto">
            <a:xfrm>
              <a:off x="3420" y="1463"/>
              <a:ext cx="724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118" name="矩形 117"/>
          <p:cNvSpPr/>
          <p:nvPr/>
        </p:nvSpPr>
        <p:spPr>
          <a:xfrm>
            <a:off x="1970954" y="3517536"/>
            <a:ext cx="4903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拉力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大小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物体所受摩擦力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大小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的关系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：（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忽略绳重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及绳与轮摩擦）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942194" y="2538807"/>
            <a:ext cx="493220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绳子自由端移动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距离与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重物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上升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距离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的关系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     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999452" y="4347488"/>
            <a:ext cx="168828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= </a:t>
            </a:r>
            <a:r>
              <a:rPr lang="zh-CN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36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endParaRPr lang="en-US" altLang="zh-CN" sz="3600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600767" y="6274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5" grpId="0"/>
      <p:bldP spid="106" grpId="0"/>
      <p:bldP spid="107" grpId="0"/>
      <p:bldP spid="108" grpId="0"/>
      <p:bldP spid="109" grpId="0" animBg="1"/>
      <p:bldP spid="110" grpId="0" animBg="1"/>
      <p:bldP spid="118" grpId="0"/>
      <p:bldP spid="119" grpId="0"/>
      <p:bldP spid="120" grpId="0"/>
    </p:bldLst>
  </p:timing>
</p:sld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3262</Words>
  <Application>Microsoft Office PowerPoint</Application>
  <PresentationFormat>自定义</PresentationFormat>
  <Paragraphs>326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.</vt:lpstr>
      <vt:lpstr>1_千图网海量PPT模板www.58pic.com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2020-04-11T12:44:00Z</dcterms:created>
  <dcterms:modified xsi:type="dcterms:W3CDTF">2020-06-27T09:43:34Z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