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85" r:id="rId2"/>
    <p:sldId id="786" r:id="rId3"/>
    <p:sldId id="800" r:id="rId4"/>
    <p:sldId id="799" r:id="rId5"/>
    <p:sldId id="787" r:id="rId6"/>
    <p:sldId id="788" r:id="rId7"/>
    <p:sldId id="789" r:id="rId8"/>
    <p:sldId id="790" r:id="rId9"/>
    <p:sldId id="791" r:id="rId10"/>
    <p:sldId id="801" r:id="rId11"/>
    <p:sldId id="792" r:id="rId12"/>
    <p:sldId id="805" r:id="rId13"/>
    <p:sldId id="802" r:id="rId14"/>
    <p:sldId id="806" r:id="rId15"/>
    <p:sldId id="803" r:id="rId16"/>
    <p:sldId id="804" r:id="rId17"/>
    <p:sldId id="793" r:id="rId18"/>
    <p:sldId id="794" r:id="rId19"/>
    <p:sldId id="795" r:id="rId20"/>
    <p:sldId id="808" r:id="rId21"/>
    <p:sldId id="797" r:id="rId22"/>
    <p:sldId id="810" r:id="rId23"/>
    <p:sldId id="807" r:id="rId24"/>
    <p:sldId id="809" r:id="rId25"/>
    <p:sldId id="798" r:id="rId26"/>
    <p:sldId id="774" r:id="rId27"/>
  </p:sldIdLst>
  <p:sldSz cx="9144000" cy="5143500" type="screen16x9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5pPr>
    <a:lvl6pPr marL="22860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6pPr>
    <a:lvl7pPr marL="27432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7pPr>
    <a:lvl8pPr marL="32004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8pPr>
    <a:lvl9pPr marL="36576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7DFFFC"/>
    <a:srgbClr val="00D1CC"/>
    <a:srgbClr val="CC0000"/>
    <a:srgbClr val="969696"/>
    <a:srgbClr val="828282"/>
    <a:srgbClr val="77777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62" autoAdjust="0"/>
    <p:restoredTop sz="87426" autoAdjust="0"/>
  </p:normalViewPr>
  <p:slideViewPr>
    <p:cSldViewPr>
      <p:cViewPr>
        <p:scale>
          <a:sx n="99" d="100"/>
          <a:sy n="99" d="100"/>
        </p:scale>
        <p:origin x="-968" y="-848"/>
      </p:cViewPr>
      <p:guideLst>
        <p:guide orient="horz" pos="701"/>
        <p:guide pos="6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1"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kumimoji="1" sz="1200"/>
            </a:lvl1pPr>
          </a:lstStyle>
          <a:p>
            <a:pPr>
              <a:defRPr/>
            </a:pPr>
            <a:fld id="{F9AE45F9-63BF-CC46-A0CB-2C36C12012F9}" type="datetimeFigureOut">
              <a:rPr lang="zh-CN" altLang="en-US"/>
              <a:pPr>
                <a:defRPr/>
              </a:pPr>
              <a:t>20/3/26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二级</a:t>
            </a:r>
          </a:p>
          <a:p>
            <a:pPr lvl="2"/>
            <a:r>
              <a:rPr lang="zh-CN" altLang="en-US" noProof="0" smtClean="0"/>
              <a:t>三级</a:t>
            </a:r>
          </a:p>
          <a:p>
            <a:pPr lvl="3"/>
            <a:r>
              <a:rPr lang="zh-CN" altLang="en-US" noProof="0" smtClean="0"/>
              <a:t>四级</a:t>
            </a:r>
          </a:p>
          <a:p>
            <a:pPr lvl="4"/>
            <a:r>
              <a:rPr lang="zh-CN" altLang="en-US" noProof="0" smtClean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1"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kumimoji="1" sz="1200"/>
            </a:lvl1pPr>
          </a:lstStyle>
          <a:p>
            <a:pPr>
              <a:defRPr/>
            </a:pPr>
            <a:fld id="{C717A408-8A27-3644-AF58-CA86BD27E78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2304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宋体" charset="0"/>
      </a:defRPr>
    </a:lvl1pPr>
    <a:lvl2pPr marL="4572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0EB4A-A10F-D948-A50B-1B167658BC45}" type="datetimeFigureOut">
              <a:rPr lang="zh-CN" altLang="en-US"/>
              <a:pPr>
                <a:defRPr/>
              </a:pPr>
              <a:t>20/3/26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50B1E-3116-F042-B6EA-09FF6F2D7EF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68987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702E1-3869-874E-B346-40BF34B43C7A}" type="datetimeFigureOut">
              <a:rPr lang="zh-CN" altLang="en-US"/>
              <a:pPr>
                <a:defRPr/>
              </a:pPr>
              <a:t>20/3/26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16C8E-0463-EC49-9B47-1D524A7974E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05263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E8F74-BFD6-5848-BFC3-357F9A224ED6}" type="datetimeFigureOut">
              <a:rPr lang="zh-CN" altLang="en-US"/>
              <a:pPr>
                <a:defRPr/>
              </a:pPr>
              <a:t>20/3/26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1E6B6-546A-2D4C-A9E7-0BF1DC9F30C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4781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F4825-7CA5-5F48-A0DE-2FA4AEA12C76}" type="datetimeFigureOut">
              <a:rPr lang="zh-CN" altLang="en-US"/>
              <a:pPr>
                <a:defRPr/>
              </a:pPr>
              <a:t>20/3/26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BF379-541E-DF4A-A4DD-36500B4E9C3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9039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48FA4-584E-9A4A-A12B-BCA74ACB73D6}" type="datetimeFigureOut">
              <a:rPr lang="zh-CN" altLang="en-US"/>
              <a:pPr>
                <a:defRPr/>
              </a:pPr>
              <a:t>20/3/26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70BED-B79D-1641-858B-B73E0B5C0F7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87083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C804D-8206-7C4C-9EED-E91EA4D26136}" type="datetimeFigureOut">
              <a:rPr lang="zh-CN" altLang="en-US"/>
              <a:pPr>
                <a:defRPr/>
              </a:pPr>
              <a:t>20/3/26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CDC2F-BC3F-BF41-8E23-1E32E61CCBB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4344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306BC-01FB-4446-8F84-EE190481D425}" type="datetimeFigureOut">
              <a:rPr lang="zh-CN" altLang="en-US"/>
              <a:pPr>
                <a:defRPr/>
              </a:pPr>
              <a:t>20/3/26</a:t>
            </a:fld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8E343-BAE8-564A-B95B-387C498542C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84328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ABDFC-ABC8-8F49-8ED7-1A663C5FB24B}" type="datetimeFigureOut">
              <a:rPr lang="zh-CN" altLang="en-US"/>
              <a:pPr>
                <a:defRPr/>
              </a:pPr>
              <a:t>20/3/26</a:t>
            </a:fld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1A3D7-7AFD-5A45-BE1E-431E2270170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7808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3EE43-76F2-844B-B158-DCB3C4BAA66D}" type="datetimeFigureOut">
              <a:rPr lang="zh-CN" altLang="en-US"/>
              <a:pPr>
                <a:defRPr/>
              </a:pPr>
              <a:t>20/3/26</a:t>
            </a:fld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84ACF-7841-E148-8716-91CD34B9015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83752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8BB68-8380-0C47-94BE-89F3A739007E}" type="datetimeFigureOut">
              <a:rPr lang="zh-CN" altLang="en-US"/>
              <a:pPr>
                <a:defRPr/>
              </a:pPr>
              <a:t>20/3/26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E917D-E602-1141-8525-D0A9C43F06C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1566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62C8C-6240-3F44-98EC-BD997287CC0F}" type="datetimeFigureOut">
              <a:rPr lang="zh-CN" altLang="en-US"/>
              <a:pPr>
                <a:defRPr/>
              </a:pPr>
              <a:t>20/3/26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D4512-A7A9-BA44-9181-2B26275AA3E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6363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C96978B9-0307-9E45-9F83-383352CB9239}" type="datetimeFigureOut">
              <a:rPr lang="zh-CN" altLang="en-US"/>
              <a:pPr>
                <a:defRPr/>
              </a:pPr>
              <a:t>20/3/26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4B992CBE-B8A1-0F46-9441-C5855EAFDD0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宋体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宋体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5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3"/>
          <p:cNvSpPr txBox="1">
            <a:spLocks noChangeArrowheads="1"/>
          </p:cNvSpPr>
          <p:nvPr/>
        </p:nvSpPr>
        <p:spPr bwMode="auto">
          <a:xfrm>
            <a:off x="971550" y="1660928"/>
            <a:ext cx="7380288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1" lang="zh-CN" altLang="en-US" sz="4400" dirty="0" smtClean="0">
                <a:solidFill>
                  <a:srgbClr val="111111"/>
                </a:solidFill>
                <a:latin typeface="楷体_GB2312" charset="0"/>
                <a:ea typeface="楷体_GB2312" charset="0"/>
                <a:cs typeface="楷体_GB2312" charset="0"/>
              </a:rPr>
              <a:t>第十章 </a:t>
            </a:r>
            <a:r>
              <a:rPr kumimoji="1" lang="en-US" altLang="zh-CN" sz="4400" dirty="0" smtClean="0">
                <a:solidFill>
                  <a:srgbClr val="111111"/>
                </a:solidFill>
                <a:latin typeface="楷体_GB2312" charset="0"/>
                <a:ea typeface="楷体_GB2312" charset="0"/>
                <a:cs typeface="楷体_GB2312" charset="0"/>
              </a:rPr>
              <a:t>  </a:t>
            </a:r>
            <a:r>
              <a:rPr kumimoji="1" lang="zh-CN" altLang="en-US" sz="4400" dirty="0" smtClean="0">
                <a:solidFill>
                  <a:srgbClr val="111111"/>
                </a:solidFill>
                <a:latin typeface="楷体_GB2312" charset="0"/>
                <a:ea typeface="楷体_GB2312" charset="0"/>
                <a:cs typeface="楷体_GB2312" charset="0"/>
              </a:rPr>
              <a:t>机械与人</a:t>
            </a:r>
            <a:endParaRPr kumimoji="1" lang="en-US" altLang="zh-CN" sz="3200" dirty="0">
              <a:solidFill>
                <a:srgbClr val="111111"/>
              </a:solidFill>
              <a:latin typeface="楷体_GB2312" charset="0"/>
              <a:ea typeface="楷体_GB2312" charset="0"/>
              <a:cs typeface="楷体_GB2312" charset="0"/>
            </a:endParaRPr>
          </a:p>
          <a:p>
            <a:endParaRPr kumimoji="1" lang="en-US" altLang="zh-CN" sz="3200" dirty="0">
              <a:solidFill>
                <a:srgbClr val="111111"/>
              </a:solidFill>
              <a:latin typeface="楷体_GB2312" charset="0"/>
              <a:ea typeface="楷体_GB2312" charset="0"/>
              <a:cs typeface="楷体_GB2312" charset="0"/>
            </a:endParaRPr>
          </a:p>
          <a:p>
            <a:r>
              <a:rPr kumimoji="1" lang="zh-CN" altLang="en-US" sz="3200" dirty="0" smtClean="0">
                <a:solidFill>
                  <a:srgbClr val="FF0000"/>
                </a:solidFill>
                <a:latin typeface="楷体_GB2312" charset="0"/>
                <a:ea typeface="楷体_GB2312" charset="0"/>
                <a:cs typeface="楷体_GB2312" charset="0"/>
              </a:rPr>
              <a:t>第</a:t>
            </a:r>
            <a:r>
              <a:rPr kumimoji="1" lang="zh-CN" altLang="zh-CN" sz="3200" dirty="0">
                <a:solidFill>
                  <a:srgbClr val="FF0000"/>
                </a:solidFill>
                <a:latin typeface="楷体_GB2312" charset="0"/>
                <a:ea typeface="楷体_GB2312" charset="0"/>
                <a:cs typeface="楷体_GB2312" charset="0"/>
              </a:rPr>
              <a:t>3</a:t>
            </a:r>
            <a:r>
              <a:rPr kumimoji="1" lang="zh-CN" altLang="en-US" sz="3200" dirty="0" smtClean="0">
                <a:solidFill>
                  <a:srgbClr val="FF0000"/>
                </a:solidFill>
                <a:latin typeface="楷体_GB2312" charset="0"/>
                <a:ea typeface="楷体_GB2312" charset="0"/>
                <a:cs typeface="楷体_GB2312" charset="0"/>
              </a:rPr>
              <a:t>节</a:t>
            </a:r>
            <a:r>
              <a:rPr kumimoji="1" lang="en-US" altLang="zh-CN" sz="3200" dirty="0" smtClean="0">
                <a:solidFill>
                  <a:srgbClr val="FF0000"/>
                </a:solidFill>
                <a:latin typeface="楷体_GB2312" charset="0"/>
                <a:ea typeface="楷体_GB2312" charset="0"/>
                <a:cs typeface="楷体_GB2312" charset="0"/>
              </a:rPr>
              <a:t>  </a:t>
            </a:r>
            <a:r>
              <a:rPr kumimoji="1" lang="zh-CN" altLang="en-US" sz="3200" dirty="0" smtClean="0">
                <a:solidFill>
                  <a:srgbClr val="FF0000"/>
                </a:solidFill>
                <a:latin typeface="楷体_GB2312" charset="0"/>
                <a:ea typeface="楷体_GB2312" charset="0"/>
                <a:cs typeface="楷体_GB2312" charset="0"/>
              </a:rPr>
              <a:t>做功了吗</a:t>
            </a:r>
            <a:endParaRPr lang="zh-CN" altLang="en-US" sz="3200" dirty="0">
              <a:solidFill>
                <a:srgbClr val="FF0000"/>
              </a:solidFill>
              <a:latin typeface="楷体_GB2312" charset="0"/>
              <a:ea typeface="楷体_GB2312" charset="0"/>
              <a:cs typeface="楷体_GB2312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60036" y="-1103095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6504396" y="-91069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7800143" y="-123136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48693" r="20990" b="7884"/>
          <a:stretch/>
        </p:blipFill>
        <p:spPr>
          <a:xfrm>
            <a:off x="1466655" y="591530"/>
            <a:ext cx="5948161" cy="29253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36885" y="387689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000000"/>
                </a:solidFill>
              </a:rPr>
              <a:t>做功了吗？</a:t>
            </a:r>
            <a:endParaRPr kumimoji="1" lang="zh-CN" alt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82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6"/>
          <p:cNvSpPr txBox="1">
            <a:spLocks noChangeArrowheads="1"/>
          </p:cNvSpPr>
          <p:nvPr/>
        </p:nvSpPr>
        <p:spPr bwMode="auto">
          <a:xfrm>
            <a:off x="251519" y="231490"/>
            <a:ext cx="3915435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 dirty="0" smtClean="0">
                <a:solidFill>
                  <a:srgbClr val="000000"/>
                </a:solidFill>
                <a:latin typeface="Times New Roman" pitchFamily="18" charset="0"/>
              </a:rPr>
              <a:t>三</a:t>
            </a:r>
            <a:r>
              <a:rPr kumimoji="1" lang="zh-CN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、不做功的三种情况：</a:t>
            </a:r>
            <a:endParaRPr kumimoji="1" lang="zh-CN" altLang="en-US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630" y="906565"/>
            <a:ext cx="3735415" cy="292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66"/>
          <p:cNvSpPr txBox="1">
            <a:spLocks noChangeArrowheads="1"/>
          </p:cNvSpPr>
          <p:nvPr/>
        </p:nvSpPr>
        <p:spPr bwMode="auto">
          <a:xfrm>
            <a:off x="5607115" y="2076695"/>
            <a:ext cx="2254516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推石头没动</a:t>
            </a:r>
            <a:endParaRPr kumimoji="1" lang="zh-CN" altLang="en-US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" name="AutoShape 7"/>
          <p:cNvSpPr>
            <a:spLocks/>
          </p:cNvSpPr>
          <p:nvPr/>
        </p:nvSpPr>
        <p:spPr bwMode="auto">
          <a:xfrm flipH="1">
            <a:off x="2726794" y="4011910"/>
            <a:ext cx="144462" cy="900113"/>
          </a:xfrm>
          <a:prstGeom prst="leftBrace">
            <a:avLst>
              <a:gd name="adj1" fmla="val 51923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1" lang="zh-CN" altLang="en-US" sz="28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3221849" y="4461960"/>
            <a:ext cx="1008062" cy="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346975" y="4191930"/>
            <a:ext cx="40504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000000"/>
                </a:solidFill>
                <a:latin typeface="Times New Roman" charset="0"/>
              </a:rPr>
              <a:t>没有做功</a:t>
            </a:r>
            <a:r>
              <a:rPr kumimoji="1" lang="zh-CN" altLang="en-US" sz="2800" b="1" dirty="0" smtClean="0">
                <a:solidFill>
                  <a:srgbClr val="000000"/>
                </a:solidFill>
                <a:latin typeface="Times New Roman" charset="0"/>
              </a:rPr>
              <a:t>（</a:t>
            </a:r>
            <a:r>
              <a:rPr kumimoji="1" lang="zh-CN" altLang="en-US" sz="2800" dirty="0" smtClean="0">
                <a:solidFill>
                  <a:srgbClr val="000000"/>
                </a:solidFill>
                <a:latin typeface="Times New Roman" charset="0"/>
              </a:rPr>
              <a:t>有力无距离</a:t>
            </a:r>
            <a:r>
              <a:rPr kumimoji="1" lang="zh-CN" altLang="en-US" sz="2800" b="1" dirty="0" smtClean="0">
                <a:solidFill>
                  <a:srgbClr val="000000"/>
                </a:solidFill>
                <a:latin typeface="Times New Roman" charset="0"/>
              </a:rPr>
              <a:t>）</a:t>
            </a:r>
            <a:endParaRPr kumimoji="1" lang="zh-CN" altLang="en-US" sz="280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" name="Text Box 42"/>
          <p:cNvSpPr txBox="1">
            <a:spLocks noChangeArrowheads="1"/>
          </p:cNvSpPr>
          <p:nvPr/>
        </p:nvSpPr>
        <p:spPr bwMode="auto">
          <a:xfrm>
            <a:off x="1376644" y="4461960"/>
            <a:ext cx="1117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>
                <a:solidFill>
                  <a:srgbClr val="000000"/>
                </a:solidFill>
                <a:latin typeface="Times New Roman" charset="0"/>
              </a:rPr>
              <a:t>s </a:t>
            </a:r>
            <a:r>
              <a:rPr lang="en-US" altLang="zh-CN" sz="2800" dirty="0">
                <a:solidFill>
                  <a:srgbClr val="000000"/>
                </a:solidFill>
                <a:latin typeface="Times New Roman" charset="0"/>
              </a:rPr>
              <a:t>=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charset="0"/>
              </a:rPr>
              <a:t>0</a:t>
            </a:r>
          </a:p>
        </p:txBody>
      </p:sp>
      <p:sp>
        <p:nvSpPr>
          <p:cNvPr id="17" name="Text Box 43"/>
          <p:cNvSpPr txBox="1">
            <a:spLocks noChangeArrowheads="1"/>
          </p:cNvSpPr>
          <p:nvPr/>
        </p:nvSpPr>
        <p:spPr bwMode="auto">
          <a:xfrm>
            <a:off x="1394224" y="3910773"/>
            <a:ext cx="111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 smtClean="0">
                <a:solidFill>
                  <a:srgbClr val="000000"/>
                </a:solidFill>
                <a:latin typeface="Times New Roman" charset="0"/>
              </a:rPr>
              <a:t>F</a:t>
            </a:r>
            <a:r>
              <a:rPr lang="en-US" altLang="zh-CN" sz="2800" i="1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</a:rPr>
              <a:t>≠</a:t>
            </a:r>
            <a:r>
              <a:rPr lang="en-US" altLang="zh-CN" sz="2800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charset="0"/>
              </a:rPr>
              <a:t>0</a:t>
            </a:r>
            <a:endParaRPr lang="en-US" altLang="zh-CN" sz="2800" b="1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212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推桌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5" y="636535"/>
            <a:ext cx="2835315" cy="293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376645" y="3966905"/>
            <a:ext cx="22650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000000"/>
                </a:solidFill>
              </a:rPr>
              <a:t>推讲台没动时不做功</a:t>
            </a:r>
            <a:endParaRPr kumimoji="1" lang="zh-CN" altLang="en-US" sz="2800" dirty="0">
              <a:solidFill>
                <a:srgbClr val="0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035" y="546525"/>
            <a:ext cx="3510390" cy="297097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787135" y="3966905"/>
            <a:ext cx="22650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000000"/>
                </a:solidFill>
              </a:rPr>
              <a:t>举着杠铃不动时不做功</a:t>
            </a:r>
            <a:endParaRPr kumimoji="1" lang="zh-CN" alt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022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5" y="321500"/>
            <a:ext cx="4995555" cy="345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5877145" y="1626645"/>
            <a:ext cx="2745305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000000"/>
                </a:solidFill>
                <a:latin typeface="Times New Roman" pitchFamily="18" charset="0"/>
              </a:rPr>
              <a:t>球</a:t>
            </a:r>
            <a:r>
              <a:rPr kumimoji="1" lang="zh-CN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踢出后，</a:t>
            </a:r>
            <a:r>
              <a:rPr kumimoji="1" lang="zh-CN" altLang="en-US" sz="2800" dirty="0" smtClean="0">
                <a:solidFill>
                  <a:srgbClr val="000000"/>
                </a:solidFill>
                <a:latin typeface="Times New Roman" pitchFamily="18" charset="0"/>
              </a:rPr>
              <a:t>球在空中继续运动</a:t>
            </a:r>
            <a:endParaRPr kumimoji="1" lang="zh-CN" altLang="en-US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AutoShape 7"/>
          <p:cNvSpPr>
            <a:spLocks/>
          </p:cNvSpPr>
          <p:nvPr/>
        </p:nvSpPr>
        <p:spPr bwMode="auto">
          <a:xfrm flipH="1">
            <a:off x="2546775" y="4056915"/>
            <a:ext cx="135015" cy="765085"/>
          </a:xfrm>
          <a:prstGeom prst="leftBrace">
            <a:avLst>
              <a:gd name="adj1" fmla="val 51923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1" lang="zh-CN" altLang="en-US" sz="28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3086835" y="4461960"/>
            <a:ext cx="1008062" cy="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211960" y="4146925"/>
            <a:ext cx="4140459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000000"/>
                </a:solidFill>
                <a:latin typeface="Times New Roman" charset="0"/>
              </a:rPr>
              <a:t>没有做功</a:t>
            </a:r>
            <a:r>
              <a:rPr kumimoji="1" lang="zh-CN" altLang="en-US" sz="2800" b="1" dirty="0" smtClean="0">
                <a:solidFill>
                  <a:srgbClr val="000000"/>
                </a:solidFill>
                <a:latin typeface="Times New Roman" charset="0"/>
              </a:rPr>
              <a:t>（</a:t>
            </a:r>
            <a:r>
              <a:rPr kumimoji="1" lang="zh-CN" altLang="en-US" sz="2800" dirty="0" smtClean="0">
                <a:solidFill>
                  <a:srgbClr val="000000"/>
                </a:solidFill>
                <a:latin typeface="Times New Roman" charset="0"/>
              </a:rPr>
              <a:t>有距离无力</a:t>
            </a:r>
            <a:r>
              <a:rPr kumimoji="1" lang="zh-CN" altLang="en-US" sz="2800" b="1" dirty="0" smtClean="0">
                <a:solidFill>
                  <a:srgbClr val="000000"/>
                </a:solidFill>
                <a:latin typeface="Times New Roman" charset="0"/>
              </a:rPr>
              <a:t>）</a:t>
            </a:r>
            <a:endParaRPr kumimoji="1" lang="zh-CN" altLang="en-US" sz="280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" name="Text Box 42"/>
          <p:cNvSpPr txBox="1">
            <a:spLocks noChangeArrowheads="1"/>
          </p:cNvSpPr>
          <p:nvPr/>
        </p:nvSpPr>
        <p:spPr bwMode="auto">
          <a:xfrm>
            <a:off x="1376645" y="4461960"/>
            <a:ext cx="1117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>
                <a:solidFill>
                  <a:srgbClr val="000000"/>
                </a:solidFill>
                <a:latin typeface="Times New Roman" charset="0"/>
              </a:rPr>
              <a:t>s </a:t>
            </a:r>
            <a:r>
              <a:rPr lang="en-US" altLang="zh-CN" sz="2800" b="1" dirty="0">
                <a:solidFill>
                  <a:srgbClr val="000000"/>
                </a:solidFill>
              </a:rPr>
              <a:t>≠</a:t>
            </a:r>
            <a:r>
              <a:rPr lang="en-US" altLang="zh-CN" sz="2800" b="1" dirty="0">
                <a:solidFill>
                  <a:srgbClr val="000000"/>
                </a:solidFill>
                <a:latin typeface="Times New Roman" charset="0"/>
              </a:rPr>
              <a:t> 0</a:t>
            </a:r>
          </a:p>
        </p:txBody>
      </p:sp>
      <p:sp>
        <p:nvSpPr>
          <p:cNvPr id="9" name="Text Box 43"/>
          <p:cNvSpPr txBox="1">
            <a:spLocks noChangeArrowheads="1"/>
          </p:cNvSpPr>
          <p:nvPr/>
        </p:nvSpPr>
        <p:spPr bwMode="auto">
          <a:xfrm>
            <a:off x="1376645" y="3844914"/>
            <a:ext cx="1117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>
                <a:solidFill>
                  <a:srgbClr val="000000"/>
                </a:solidFill>
                <a:latin typeface="Times New Roman" charset="0"/>
              </a:rPr>
              <a:t>F </a:t>
            </a:r>
            <a:r>
              <a:rPr lang="en-US" altLang="zh-CN" sz="2800" b="1">
                <a:solidFill>
                  <a:srgbClr val="000000"/>
                </a:solidFill>
                <a:latin typeface="Times New Roman" charset="0"/>
              </a:rPr>
              <a:t>= 0</a:t>
            </a:r>
          </a:p>
        </p:txBody>
      </p:sp>
    </p:spTree>
    <p:extLst>
      <p:ext uri="{BB962C8B-B14F-4D97-AF65-F5344CB8AC3E}">
        <p14:creationId xmlns:p14="http://schemas.microsoft.com/office/powerpoint/2010/main" val="2674697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6" descr="冰壶比赛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695" y="276495"/>
            <a:ext cx="5265585" cy="356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781690" y="4146925"/>
            <a:ext cx="5570756" cy="595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宋体" charset="0"/>
              </a:rPr>
              <a:t>冰壶在平滑的冰面</a:t>
            </a:r>
            <a:r>
              <a:rPr lang="zh-CN" altLang="en-US" sz="2800" dirty="0" smtClean="0">
                <a:solidFill>
                  <a:srgbClr val="000000"/>
                </a:solidFill>
                <a:latin typeface="宋体" charset="0"/>
              </a:rPr>
              <a:t>上滑行时不做功</a:t>
            </a:r>
            <a:endParaRPr lang="en-US" altLang="zh-CN" sz="2800" dirty="0">
              <a:solidFill>
                <a:srgbClr val="000000"/>
              </a:solidFill>
              <a:latin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237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6"/>
          <p:cNvSpPr txBox="1">
            <a:spLocks noChangeArrowheads="1"/>
          </p:cNvSpPr>
          <p:nvPr/>
        </p:nvSpPr>
        <p:spPr bwMode="auto">
          <a:xfrm>
            <a:off x="5382090" y="1446625"/>
            <a:ext cx="2736304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提包水平移动</a:t>
            </a:r>
            <a:endParaRPr kumimoji="1" lang="zh-CN" altLang="en-US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" name="Picture 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5" y="231490"/>
            <a:ext cx="4455495" cy="320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AutoShape 16"/>
          <p:cNvSpPr>
            <a:spLocks/>
          </p:cNvSpPr>
          <p:nvPr/>
        </p:nvSpPr>
        <p:spPr bwMode="auto">
          <a:xfrm flipH="1">
            <a:off x="2636785" y="3786885"/>
            <a:ext cx="116107" cy="935657"/>
          </a:xfrm>
          <a:prstGeom prst="leftBrace">
            <a:avLst>
              <a:gd name="adj1" fmla="val 91392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1" lang="zh-CN" altLang="en-US" sz="28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" name="Line 19"/>
          <p:cNvSpPr>
            <a:spLocks noChangeShapeType="1"/>
          </p:cNvSpPr>
          <p:nvPr/>
        </p:nvSpPr>
        <p:spPr bwMode="auto">
          <a:xfrm>
            <a:off x="3041830" y="4281940"/>
            <a:ext cx="1008062" cy="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4211959" y="3966905"/>
            <a:ext cx="445549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000000"/>
                </a:solidFill>
                <a:latin typeface="Times New Roman" charset="0"/>
              </a:rPr>
              <a:t>没有做功</a:t>
            </a:r>
            <a:r>
              <a:rPr kumimoji="1" lang="zh-CN" altLang="en-US" sz="2800" b="1" dirty="0" smtClean="0">
                <a:solidFill>
                  <a:srgbClr val="000000"/>
                </a:solidFill>
                <a:latin typeface="Times New Roman" charset="0"/>
              </a:rPr>
              <a:t>（</a:t>
            </a:r>
            <a:r>
              <a:rPr lang="zh-CN" altLang="en-US" sz="2800" dirty="0">
                <a:solidFill>
                  <a:srgbClr val="000000"/>
                </a:solidFill>
                <a:latin typeface="Times New Roman" charset="0"/>
              </a:rPr>
              <a:t>力的方向与运动方向</a:t>
            </a:r>
            <a:r>
              <a:rPr lang="zh-CN" altLang="en-US" sz="2800" dirty="0" smtClean="0">
                <a:solidFill>
                  <a:srgbClr val="000000"/>
                </a:solidFill>
                <a:latin typeface="Times New Roman" charset="0"/>
              </a:rPr>
              <a:t>垂直</a:t>
            </a:r>
            <a:r>
              <a:rPr kumimoji="1" lang="zh-CN" altLang="en-US" sz="2800" b="1" dirty="0" smtClean="0">
                <a:solidFill>
                  <a:srgbClr val="000000"/>
                </a:solidFill>
                <a:latin typeface="Times New Roman" charset="0"/>
              </a:rPr>
              <a:t>）</a:t>
            </a:r>
            <a:endParaRPr kumimoji="1" lang="zh-CN" altLang="en-US" sz="280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" name="Line 30"/>
          <p:cNvSpPr>
            <a:spLocks noChangeShapeType="1"/>
          </p:cNvSpPr>
          <p:nvPr/>
        </p:nvSpPr>
        <p:spPr bwMode="auto">
          <a:xfrm>
            <a:off x="3051613" y="3471850"/>
            <a:ext cx="44640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" name="Text Box 37"/>
          <p:cNvSpPr txBox="1">
            <a:spLocks noChangeArrowheads="1"/>
          </p:cNvSpPr>
          <p:nvPr/>
        </p:nvSpPr>
        <p:spPr bwMode="auto">
          <a:xfrm>
            <a:off x="1286635" y="3651870"/>
            <a:ext cx="1260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>
                <a:solidFill>
                  <a:srgbClr val="000000"/>
                </a:solidFill>
                <a:latin typeface="Times New Roman" charset="0"/>
              </a:rPr>
              <a:t>F</a:t>
            </a:r>
            <a:r>
              <a:rPr lang="en-US" altLang="zh-CN" sz="2800" b="1" i="1" dirty="0">
                <a:solidFill>
                  <a:srgbClr val="000000"/>
                </a:solidFill>
              </a:rPr>
              <a:t>≠ </a:t>
            </a:r>
            <a:r>
              <a:rPr lang="en-US" altLang="zh-CN" sz="2800" b="1" dirty="0">
                <a:solidFill>
                  <a:srgbClr val="000000"/>
                </a:solidFill>
                <a:latin typeface="Times New Roman" charset="0"/>
              </a:rPr>
              <a:t>0</a:t>
            </a:r>
          </a:p>
        </p:txBody>
      </p:sp>
      <p:sp>
        <p:nvSpPr>
          <p:cNvPr id="11" name="Text Box 38"/>
          <p:cNvSpPr txBox="1">
            <a:spLocks noChangeArrowheads="1"/>
          </p:cNvSpPr>
          <p:nvPr/>
        </p:nvSpPr>
        <p:spPr bwMode="auto">
          <a:xfrm>
            <a:off x="1286635" y="4326945"/>
            <a:ext cx="1260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>
                <a:solidFill>
                  <a:srgbClr val="000000"/>
                </a:solidFill>
                <a:latin typeface="Times New Roman" charset="0"/>
              </a:rPr>
              <a:t>s</a:t>
            </a:r>
            <a:r>
              <a:rPr lang="en-US" altLang="zh-CN" sz="2800" b="1" i="1" dirty="0">
                <a:solidFill>
                  <a:srgbClr val="000000"/>
                </a:solidFill>
              </a:rPr>
              <a:t>≠ </a:t>
            </a:r>
            <a:r>
              <a:rPr lang="en-US" altLang="zh-CN" sz="2800" b="1" dirty="0">
                <a:solidFill>
                  <a:srgbClr val="000000"/>
                </a:solidFill>
                <a:latin typeface="Times New Roman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6667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 descr="起重机不做功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5" y="141480"/>
            <a:ext cx="7281102" cy="482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3851920" y="3291830"/>
            <a:ext cx="44525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000000"/>
                </a:solidFill>
              </a:rPr>
              <a:t>水平移动时，向上的拉力对货箱不做功</a:t>
            </a:r>
            <a:endParaRPr kumimoji="1" lang="zh-CN" alt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841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.2013-20150601wv\appdata\roaming\360se6\User Data\temp\image0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91630"/>
            <a:ext cx="5127514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箭头连接符 2"/>
          <p:cNvCxnSpPr/>
          <p:nvPr/>
        </p:nvCxnSpPr>
        <p:spPr>
          <a:xfrm flipV="1">
            <a:off x="3131840" y="1761660"/>
            <a:ext cx="0" cy="75608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V="1">
            <a:off x="1115616" y="897564"/>
            <a:ext cx="0" cy="75608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3294338" y="1542370"/>
            <a:ext cx="43533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3200" b="1" dirty="0">
                <a:solidFill>
                  <a:srgbClr val="000000"/>
                </a:solidFill>
                <a:latin typeface="Times New Roman" pitchFamily="18" charset="0"/>
              </a:rPr>
              <a:t>F</a:t>
            </a:r>
            <a:endParaRPr lang="zh-CN" altLang="en-US" sz="3200" dirty="0">
              <a:solidFill>
                <a:srgbClr val="0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59331" y="678274"/>
            <a:ext cx="43533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3200" b="1" dirty="0">
                <a:solidFill>
                  <a:srgbClr val="000000"/>
                </a:solidFill>
                <a:latin typeface="Times New Roman" pitchFamily="18" charset="0"/>
              </a:rPr>
              <a:t>F</a:t>
            </a:r>
            <a:endParaRPr lang="zh-CN" altLang="en-US" sz="3200" dirty="0">
              <a:solidFill>
                <a:srgbClr val="000000"/>
              </a:solidFill>
            </a:endParaRPr>
          </a:p>
        </p:txBody>
      </p:sp>
      <p:sp>
        <p:nvSpPr>
          <p:cNvPr id="8" name="标题 3"/>
          <p:cNvSpPr txBox="1">
            <a:spLocks/>
          </p:cNvSpPr>
          <p:nvPr/>
        </p:nvSpPr>
        <p:spPr>
          <a:xfrm>
            <a:off x="2366755" y="4011910"/>
            <a:ext cx="4239471" cy="59406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 smtClean="0">
                <a:solidFill>
                  <a:srgbClr val="000000"/>
                </a:solidFill>
              </a:rPr>
              <a:t>力</a:t>
            </a:r>
            <a:r>
              <a:rPr lang="en-US" altLang="zh-CN" sz="3200" dirty="0">
                <a:solidFill>
                  <a:srgbClr val="000000"/>
                </a:solidFill>
              </a:rPr>
              <a:t>F</a:t>
            </a:r>
            <a:r>
              <a:rPr lang="zh-CN" altLang="en-US" sz="3200" dirty="0" smtClean="0">
                <a:solidFill>
                  <a:srgbClr val="000000"/>
                </a:solidFill>
              </a:rPr>
              <a:t>做功吗？</a:t>
            </a:r>
            <a:endParaRPr lang="zh-CN" altLang="en-US" sz="3200" dirty="0">
              <a:solidFill>
                <a:srgbClr val="00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52120" y="1671650"/>
            <a:ext cx="31000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沿斜面用力将小球从</a:t>
            </a:r>
            <a:r>
              <a:rPr kumimoji="1" lang="en-US" altLang="zh-CN" sz="28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A</a:t>
            </a:r>
            <a:r>
              <a:rPr kumimoji="1" lang="zh-CN" altLang="en-US" sz="28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提升至</a:t>
            </a:r>
            <a:r>
              <a:rPr kumimoji="1" lang="en-US" altLang="zh-CN" sz="28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B</a:t>
            </a:r>
            <a:endParaRPr kumimoji="1" lang="zh-CN" altLang="en-US" sz="2800" dirty="0">
              <a:solidFill>
                <a:srgbClr val="000000"/>
              </a:solidFill>
              <a:latin typeface="宋体"/>
              <a:ea typeface="宋体"/>
              <a:cs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472176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2951819" y="456515"/>
            <a:ext cx="2339974" cy="1044575"/>
            <a:chOff x="4241" y="2636"/>
            <a:chExt cx="1474" cy="658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4241" y="2795"/>
              <a:ext cx="726" cy="499"/>
              <a:chOff x="2335" y="2251"/>
              <a:chExt cx="726" cy="499"/>
            </a:xfrm>
          </p:grpSpPr>
          <p:sp>
            <p:nvSpPr>
              <p:cNvPr id="8" name="Rectangle 22"/>
              <p:cNvSpPr>
                <a:spLocks noChangeArrowheads="1"/>
              </p:cNvSpPr>
              <p:nvPr/>
            </p:nvSpPr>
            <p:spPr bwMode="auto">
              <a:xfrm>
                <a:off x="2335" y="2251"/>
                <a:ext cx="726" cy="408"/>
              </a:xfrm>
              <a:prstGeom prst="rect">
                <a:avLst/>
              </a:prstGeom>
              <a:solidFill>
                <a:srgbClr val="FCD6B6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1" lang="zh-CN" altLang="en-US" sz="2800" b="1">
                  <a:latin typeface="Times New Roman" charset="0"/>
                </a:endParaRPr>
              </a:p>
            </p:txBody>
          </p:sp>
          <p:grpSp>
            <p:nvGrpSpPr>
              <p:cNvPr id="9" name="Group 23"/>
              <p:cNvGrpSpPr>
                <a:grpSpLocks/>
              </p:cNvGrpSpPr>
              <p:nvPr/>
            </p:nvGrpSpPr>
            <p:grpSpPr bwMode="auto">
              <a:xfrm>
                <a:off x="2789" y="2568"/>
                <a:ext cx="182" cy="182"/>
                <a:chOff x="3446" y="1683"/>
                <a:chExt cx="182" cy="182"/>
              </a:xfrm>
            </p:grpSpPr>
            <p:sp>
              <p:nvSpPr>
                <p:cNvPr id="13" name="Oval 24"/>
                <p:cNvSpPr>
                  <a:spLocks noChangeArrowheads="1"/>
                </p:cNvSpPr>
                <p:nvPr/>
              </p:nvSpPr>
              <p:spPr bwMode="auto">
                <a:xfrm>
                  <a:off x="3446" y="1683"/>
                  <a:ext cx="182" cy="18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kumimoji="1" lang="zh-CN" altLang="en-US" sz="2800" b="1">
                    <a:latin typeface="Times New Roman" charset="0"/>
                  </a:endParaRPr>
                </a:p>
              </p:txBody>
            </p:sp>
            <p:sp>
              <p:nvSpPr>
                <p:cNvPr id="14" name="Oval 25"/>
                <p:cNvSpPr>
                  <a:spLocks noChangeArrowheads="1"/>
                </p:cNvSpPr>
                <p:nvPr/>
              </p:nvSpPr>
              <p:spPr bwMode="auto">
                <a:xfrm flipH="1">
                  <a:off x="3515" y="1752"/>
                  <a:ext cx="45" cy="46"/>
                </a:xfrm>
                <a:prstGeom prst="ellipse">
                  <a:avLst/>
                </a:prstGeom>
                <a:solidFill>
                  <a:srgbClr val="000808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kumimoji="1" lang="zh-CN" altLang="en-US" sz="2800" b="1">
                    <a:latin typeface="Times New Roman" charset="0"/>
                  </a:endParaRPr>
                </a:p>
              </p:txBody>
            </p:sp>
          </p:grpSp>
          <p:grpSp>
            <p:nvGrpSpPr>
              <p:cNvPr id="10" name="Group 26"/>
              <p:cNvGrpSpPr>
                <a:grpSpLocks/>
              </p:cNvGrpSpPr>
              <p:nvPr/>
            </p:nvGrpSpPr>
            <p:grpSpPr bwMode="auto">
              <a:xfrm>
                <a:off x="2426" y="2568"/>
                <a:ext cx="182" cy="182"/>
                <a:chOff x="3446" y="1683"/>
                <a:chExt cx="182" cy="182"/>
              </a:xfrm>
            </p:grpSpPr>
            <p:sp>
              <p:nvSpPr>
                <p:cNvPr id="11" name="Oval 27"/>
                <p:cNvSpPr>
                  <a:spLocks noChangeArrowheads="1"/>
                </p:cNvSpPr>
                <p:nvPr/>
              </p:nvSpPr>
              <p:spPr bwMode="auto">
                <a:xfrm>
                  <a:off x="3446" y="1683"/>
                  <a:ext cx="182" cy="18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kumimoji="1" lang="zh-CN" altLang="en-US" sz="2800" b="1">
                    <a:latin typeface="Times New Roman" charset="0"/>
                  </a:endParaRPr>
                </a:p>
              </p:txBody>
            </p:sp>
            <p:sp>
              <p:nvSpPr>
                <p:cNvPr id="12" name="Oval 28"/>
                <p:cNvSpPr>
                  <a:spLocks noChangeArrowheads="1"/>
                </p:cNvSpPr>
                <p:nvPr/>
              </p:nvSpPr>
              <p:spPr bwMode="auto">
                <a:xfrm flipH="1">
                  <a:off x="3515" y="1752"/>
                  <a:ext cx="45" cy="46"/>
                </a:xfrm>
                <a:prstGeom prst="ellipse">
                  <a:avLst/>
                </a:prstGeom>
                <a:solidFill>
                  <a:srgbClr val="000808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kumimoji="1" lang="zh-CN" altLang="en-US" sz="2800" b="1">
                    <a:latin typeface="Times New Roman" charset="0"/>
                  </a:endParaRPr>
                </a:p>
              </p:txBody>
            </p:sp>
          </p:grpSp>
        </p:grpSp>
        <p:sp>
          <p:nvSpPr>
            <p:cNvPr id="6" name="Line 32"/>
            <p:cNvSpPr>
              <a:spLocks noChangeShapeType="1"/>
            </p:cNvSpPr>
            <p:nvPr/>
          </p:nvSpPr>
          <p:spPr bwMode="auto">
            <a:xfrm rot="5400000" flipV="1">
              <a:off x="4955" y="2670"/>
              <a:ext cx="0" cy="65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oval" w="med" len="med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Text Box 33"/>
            <p:cNvSpPr txBox="1">
              <a:spLocks noChangeArrowheads="1"/>
            </p:cNvSpPr>
            <p:nvPr/>
          </p:nvSpPr>
          <p:spPr bwMode="auto">
            <a:xfrm>
              <a:off x="5125" y="2636"/>
              <a:ext cx="590" cy="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i="1" dirty="0">
                  <a:solidFill>
                    <a:srgbClr val="CC0000"/>
                  </a:solidFill>
                  <a:latin typeface="Times New Roman" charset="0"/>
                </a:rPr>
                <a:t>10N</a:t>
              </a:r>
            </a:p>
          </p:txBody>
        </p:sp>
      </p:grpSp>
      <p:grpSp>
        <p:nvGrpSpPr>
          <p:cNvPr id="15" name="Group 43"/>
          <p:cNvGrpSpPr>
            <a:grpSpLocks/>
          </p:cNvGrpSpPr>
          <p:nvPr/>
        </p:nvGrpSpPr>
        <p:grpSpPr bwMode="auto">
          <a:xfrm>
            <a:off x="503895" y="708928"/>
            <a:ext cx="4500562" cy="792162"/>
            <a:chOff x="2699" y="2795"/>
            <a:chExt cx="2835" cy="499"/>
          </a:xfrm>
        </p:grpSpPr>
        <p:grpSp>
          <p:nvGrpSpPr>
            <p:cNvPr id="16" name="Group 11"/>
            <p:cNvGrpSpPr>
              <a:grpSpLocks/>
            </p:cNvGrpSpPr>
            <p:nvPr/>
          </p:nvGrpSpPr>
          <p:grpSpPr bwMode="auto">
            <a:xfrm>
              <a:off x="2880" y="2795"/>
              <a:ext cx="726" cy="499"/>
              <a:chOff x="2335" y="2251"/>
              <a:chExt cx="726" cy="499"/>
            </a:xfrm>
          </p:grpSpPr>
          <p:sp>
            <p:nvSpPr>
              <p:cNvPr id="18" name="Rectangle 22"/>
              <p:cNvSpPr>
                <a:spLocks noChangeArrowheads="1"/>
              </p:cNvSpPr>
              <p:nvPr/>
            </p:nvSpPr>
            <p:spPr bwMode="auto">
              <a:xfrm>
                <a:off x="2335" y="2251"/>
                <a:ext cx="726" cy="408"/>
              </a:xfrm>
              <a:prstGeom prst="rect">
                <a:avLst/>
              </a:prstGeom>
              <a:solidFill>
                <a:srgbClr val="FCD6B6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1" lang="zh-CN" altLang="en-US" sz="2800" b="1">
                  <a:latin typeface="Times New Roman" charset="0"/>
                </a:endParaRPr>
              </a:p>
            </p:txBody>
          </p:sp>
          <p:grpSp>
            <p:nvGrpSpPr>
              <p:cNvPr id="19" name="Group 23"/>
              <p:cNvGrpSpPr>
                <a:grpSpLocks/>
              </p:cNvGrpSpPr>
              <p:nvPr/>
            </p:nvGrpSpPr>
            <p:grpSpPr bwMode="auto">
              <a:xfrm>
                <a:off x="2789" y="2568"/>
                <a:ext cx="182" cy="182"/>
                <a:chOff x="3446" y="1683"/>
                <a:chExt cx="182" cy="182"/>
              </a:xfrm>
            </p:grpSpPr>
            <p:sp>
              <p:nvSpPr>
                <p:cNvPr id="23" name="Oval 24"/>
                <p:cNvSpPr>
                  <a:spLocks noChangeArrowheads="1"/>
                </p:cNvSpPr>
                <p:nvPr/>
              </p:nvSpPr>
              <p:spPr bwMode="auto">
                <a:xfrm>
                  <a:off x="3446" y="1683"/>
                  <a:ext cx="182" cy="18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kumimoji="1" lang="zh-CN" altLang="en-US" sz="2800" b="1">
                    <a:latin typeface="Times New Roman" charset="0"/>
                  </a:endParaRPr>
                </a:p>
              </p:txBody>
            </p:sp>
            <p:sp>
              <p:nvSpPr>
                <p:cNvPr id="24" name="Oval 25"/>
                <p:cNvSpPr>
                  <a:spLocks noChangeArrowheads="1"/>
                </p:cNvSpPr>
                <p:nvPr/>
              </p:nvSpPr>
              <p:spPr bwMode="auto">
                <a:xfrm flipH="1">
                  <a:off x="3515" y="1752"/>
                  <a:ext cx="45" cy="46"/>
                </a:xfrm>
                <a:prstGeom prst="ellipse">
                  <a:avLst/>
                </a:prstGeom>
                <a:solidFill>
                  <a:srgbClr val="000808"/>
                </a:solidFill>
                <a:ln w="19050">
                  <a:solidFill>
                    <a:srgbClr val="000808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kumimoji="1" lang="zh-CN" altLang="en-US" sz="2800" b="1">
                    <a:latin typeface="Times New Roman" charset="0"/>
                  </a:endParaRPr>
                </a:p>
              </p:txBody>
            </p:sp>
          </p:grpSp>
          <p:grpSp>
            <p:nvGrpSpPr>
              <p:cNvPr id="20" name="Group 26"/>
              <p:cNvGrpSpPr>
                <a:grpSpLocks/>
              </p:cNvGrpSpPr>
              <p:nvPr/>
            </p:nvGrpSpPr>
            <p:grpSpPr bwMode="auto">
              <a:xfrm>
                <a:off x="2426" y="2568"/>
                <a:ext cx="182" cy="182"/>
                <a:chOff x="3446" y="1683"/>
                <a:chExt cx="182" cy="182"/>
              </a:xfrm>
            </p:grpSpPr>
            <p:sp>
              <p:nvSpPr>
                <p:cNvPr id="21" name="Oval 27"/>
                <p:cNvSpPr>
                  <a:spLocks noChangeArrowheads="1"/>
                </p:cNvSpPr>
                <p:nvPr/>
              </p:nvSpPr>
              <p:spPr bwMode="auto">
                <a:xfrm>
                  <a:off x="3446" y="1683"/>
                  <a:ext cx="182" cy="18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kumimoji="1" lang="zh-CN" altLang="en-US" sz="2800" b="1">
                    <a:latin typeface="Times New Roman" charset="0"/>
                  </a:endParaRPr>
                </a:p>
              </p:txBody>
            </p:sp>
            <p:sp>
              <p:nvSpPr>
                <p:cNvPr id="22" name="Oval 28"/>
                <p:cNvSpPr>
                  <a:spLocks noChangeArrowheads="1"/>
                </p:cNvSpPr>
                <p:nvPr/>
              </p:nvSpPr>
              <p:spPr bwMode="auto">
                <a:xfrm flipH="1">
                  <a:off x="3515" y="1752"/>
                  <a:ext cx="45" cy="46"/>
                </a:xfrm>
                <a:prstGeom prst="ellipse">
                  <a:avLst/>
                </a:prstGeom>
                <a:solidFill>
                  <a:srgbClr val="000808"/>
                </a:solidFill>
                <a:ln w="19050">
                  <a:solidFill>
                    <a:srgbClr val="000808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kumimoji="1" lang="zh-CN" altLang="en-US" sz="2800" b="1">
                    <a:latin typeface="Times New Roman" charset="0"/>
                  </a:endParaRPr>
                </a:p>
              </p:txBody>
            </p:sp>
          </p:grpSp>
        </p:grpSp>
        <p:sp>
          <p:nvSpPr>
            <p:cNvPr id="17" name="Line 34"/>
            <p:cNvSpPr>
              <a:spLocks noChangeShapeType="1"/>
            </p:cNvSpPr>
            <p:nvPr/>
          </p:nvSpPr>
          <p:spPr bwMode="auto">
            <a:xfrm>
              <a:off x="2699" y="3294"/>
              <a:ext cx="2835" cy="0"/>
            </a:xfrm>
            <a:prstGeom prst="line">
              <a:avLst/>
            </a:prstGeom>
            <a:noFill/>
            <a:ln w="38100">
              <a:solidFill>
                <a:srgbClr val="5F5F5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5" name="Group 39"/>
          <p:cNvGrpSpPr>
            <a:grpSpLocks/>
          </p:cNvGrpSpPr>
          <p:nvPr/>
        </p:nvGrpSpPr>
        <p:grpSpPr bwMode="auto">
          <a:xfrm>
            <a:off x="1404007" y="1537607"/>
            <a:ext cx="2159000" cy="523875"/>
            <a:chOff x="3266" y="3317"/>
            <a:chExt cx="1360" cy="330"/>
          </a:xfrm>
        </p:grpSpPr>
        <p:sp>
          <p:nvSpPr>
            <p:cNvPr id="26" name="Line 35"/>
            <p:cNvSpPr>
              <a:spLocks noChangeShapeType="1"/>
            </p:cNvSpPr>
            <p:nvPr/>
          </p:nvSpPr>
          <p:spPr bwMode="auto">
            <a:xfrm>
              <a:off x="3266" y="3339"/>
              <a:ext cx="0" cy="295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Line 36"/>
            <p:cNvSpPr>
              <a:spLocks noChangeShapeType="1"/>
            </p:cNvSpPr>
            <p:nvPr/>
          </p:nvSpPr>
          <p:spPr bwMode="auto">
            <a:xfrm>
              <a:off x="4626" y="3317"/>
              <a:ext cx="0" cy="272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Line 37"/>
            <p:cNvSpPr>
              <a:spLocks noChangeShapeType="1"/>
            </p:cNvSpPr>
            <p:nvPr/>
          </p:nvSpPr>
          <p:spPr bwMode="auto">
            <a:xfrm>
              <a:off x="3288" y="3498"/>
              <a:ext cx="133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Text Box 38"/>
            <p:cNvSpPr txBox="1">
              <a:spLocks noChangeArrowheads="1"/>
            </p:cNvSpPr>
            <p:nvPr/>
          </p:nvSpPr>
          <p:spPr bwMode="auto">
            <a:xfrm>
              <a:off x="3810" y="3317"/>
              <a:ext cx="488" cy="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i="1" dirty="0" smtClean="0">
                  <a:solidFill>
                    <a:srgbClr val="CC0000"/>
                  </a:solidFill>
                  <a:latin typeface="Times New Roman" charset="0"/>
                </a:rPr>
                <a:t>5m</a:t>
              </a:r>
            </a:p>
          </p:txBody>
        </p:sp>
      </p:grpSp>
      <p:grpSp>
        <p:nvGrpSpPr>
          <p:cNvPr id="30" name="Group 40"/>
          <p:cNvGrpSpPr>
            <a:grpSpLocks/>
          </p:cNvGrpSpPr>
          <p:nvPr/>
        </p:nvGrpSpPr>
        <p:grpSpPr bwMode="auto">
          <a:xfrm>
            <a:off x="1404009" y="385078"/>
            <a:ext cx="1503363" cy="611187"/>
            <a:chOff x="3266" y="2591"/>
            <a:chExt cx="947" cy="385"/>
          </a:xfrm>
        </p:grpSpPr>
        <p:sp>
          <p:nvSpPr>
            <p:cNvPr id="31" name="Line 30"/>
            <p:cNvSpPr>
              <a:spLocks noChangeShapeType="1"/>
            </p:cNvSpPr>
            <p:nvPr/>
          </p:nvSpPr>
          <p:spPr bwMode="auto">
            <a:xfrm rot="5400000" flipV="1">
              <a:off x="3595" y="2647"/>
              <a:ext cx="0" cy="65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oval" w="med" len="med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3651" y="2591"/>
              <a:ext cx="562" cy="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 dirty="0" smtClean="0">
                  <a:solidFill>
                    <a:srgbClr val="CC0000"/>
                  </a:solidFill>
                  <a:latin typeface="Times New Roman" charset="0"/>
                </a:rPr>
                <a:t>10N</a:t>
              </a:r>
              <a:endParaRPr lang="en-US" altLang="zh-CN" sz="2800" b="1" i="1" dirty="0">
                <a:solidFill>
                  <a:srgbClr val="CC0000"/>
                </a:solidFill>
                <a:latin typeface="Times New Roman" charset="0"/>
              </a:endParaRPr>
            </a:p>
          </p:txBody>
        </p:sp>
      </p:grpSp>
      <p:grpSp>
        <p:nvGrpSpPr>
          <p:cNvPr id="33" name="Group 41"/>
          <p:cNvGrpSpPr>
            <a:grpSpLocks/>
          </p:cNvGrpSpPr>
          <p:nvPr/>
        </p:nvGrpSpPr>
        <p:grpSpPr bwMode="auto">
          <a:xfrm>
            <a:off x="3896924" y="2886785"/>
            <a:ext cx="2295524" cy="1044575"/>
            <a:chOff x="4241" y="2636"/>
            <a:chExt cx="1446" cy="658"/>
          </a:xfrm>
        </p:grpSpPr>
        <p:grpSp>
          <p:nvGrpSpPr>
            <p:cNvPr id="34" name="Group 19"/>
            <p:cNvGrpSpPr>
              <a:grpSpLocks/>
            </p:cNvGrpSpPr>
            <p:nvPr/>
          </p:nvGrpSpPr>
          <p:grpSpPr bwMode="auto">
            <a:xfrm>
              <a:off x="4241" y="2795"/>
              <a:ext cx="726" cy="499"/>
              <a:chOff x="2335" y="2251"/>
              <a:chExt cx="726" cy="499"/>
            </a:xfrm>
          </p:grpSpPr>
          <p:sp>
            <p:nvSpPr>
              <p:cNvPr id="37" name="Rectangle 22"/>
              <p:cNvSpPr>
                <a:spLocks noChangeArrowheads="1"/>
              </p:cNvSpPr>
              <p:nvPr/>
            </p:nvSpPr>
            <p:spPr bwMode="auto">
              <a:xfrm>
                <a:off x="2335" y="2251"/>
                <a:ext cx="726" cy="408"/>
              </a:xfrm>
              <a:prstGeom prst="rect">
                <a:avLst/>
              </a:prstGeom>
              <a:solidFill>
                <a:srgbClr val="FCD6B6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1" lang="zh-CN" altLang="en-US" sz="2800" b="1">
                  <a:latin typeface="Times New Roman" charset="0"/>
                </a:endParaRPr>
              </a:p>
            </p:txBody>
          </p:sp>
          <p:grpSp>
            <p:nvGrpSpPr>
              <p:cNvPr id="38" name="Group 23"/>
              <p:cNvGrpSpPr>
                <a:grpSpLocks/>
              </p:cNvGrpSpPr>
              <p:nvPr/>
            </p:nvGrpSpPr>
            <p:grpSpPr bwMode="auto">
              <a:xfrm>
                <a:off x="2789" y="2568"/>
                <a:ext cx="182" cy="182"/>
                <a:chOff x="3446" y="1683"/>
                <a:chExt cx="182" cy="182"/>
              </a:xfrm>
            </p:grpSpPr>
            <p:sp>
              <p:nvSpPr>
                <p:cNvPr id="42" name="Oval 24"/>
                <p:cNvSpPr>
                  <a:spLocks noChangeArrowheads="1"/>
                </p:cNvSpPr>
                <p:nvPr/>
              </p:nvSpPr>
              <p:spPr bwMode="auto">
                <a:xfrm>
                  <a:off x="3446" y="1683"/>
                  <a:ext cx="182" cy="18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kumimoji="1" lang="zh-CN" altLang="en-US" sz="2800" b="1">
                    <a:latin typeface="Times New Roman" charset="0"/>
                  </a:endParaRPr>
                </a:p>
              </p:txBody>
            </p:sp>
            <p:sp>
              <p:nvSpPr>
                <p:cNvPr id="43" name="Oval 25"/>
                <p:cNvSpPr>
                  <a:spLocks noChangeArrowheads="1"/>
                </p:cNvSpPr>
                <p:nvPr/>
              </p:nvSpPr>
              <p:spPr bwMode="auto">
                <a:xfrm flipH="1">
                  <a:off x="3515" y="1752"/>
                  <a:ext cx="45" cy="46"/>
                </a:xfrm>
                <a:prstGeom prst="ellipse">
                  <a:avLst/>
                </a:prstGeom>
                <a:solidFill>
                  <a:srgbClr val="000808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kumimoji="1" lang="zh-CN" altLang="en-US" sz="2800" b="1">
                    <a:latin typeface="Times New Roman" charset="0"/>
                  </a:endParaRPr>
                </a:p>
              </p:txBody>
            </p:sp>
          </p:grpSp>
          <p:grpSp>
            <p:nvGrpSpPr>
              <p:cNvPr id="39" name="Group 26"/>
              <p:cNvGrpSpPr>
                <a:grpSpLocks/>
              </p:cNvGrpSpPr>
              <p:nvPr/>
            </p:nvGrpSpPr>
            <p:grpSpPr bwMode="auto">
              <a:xfrm>
                <a:off x="2426" y="2568"/>
                <a:ext cx="182" cy="182"/>
                <a:chOff x="3446" y="1683"/>
                <a:chExt cx="182" cy="182"/>
              </a:xfrm>
            </p:grpSpPr>
            <p:sp>
              <p:nvSpPr>
                <p:cNvPr id="40" name="Oval 27"/>
                <p:cNvSpPr>
                  <a:spLocks noChangeArrowheads="1"/>
                </p:cNvSpPr>
                <p:nvPr/>
              </p:nvSpPr>
              <p:spPr bwMode="auto">
                <a:xfrm>
                  <a:off x="3446" y="1683"/>
                  <a:ext cx="182" cy="18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kumimoji="1" lang="zh-CN" altLang="en-US" sz="2800" b="1">
                    <a:latin typeface="Times New Roman" charset="0"/>
                  </a:endParaRPr>
                </a:p>
              </p:txBody>
            </p:sp>
            <p:sp>
              <p:nvSpPr>
                <p:cNvPr id="41" name="Oval 28"/>
                <p:cNvSpPr>
                  <a:spLocks noChangeArrowheads="1"/>
                </p:cNvSpPr>
                <p:nvPr/>
              </p:nvSpPr>
              <p:spPr bwMode="auto">
                <a:xfrm flipH="1">
                  <a:off x="3515" y="1752"/>
                  <a:ext cx="45" cy="46"/>
                </a:xfrm>
                <a:prstGeom prst="ellipse">
                  <a:avLst/>
                </a:prstGeom>
                <a:solidFill>
                  <a:srgbClr val="000808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kumimoji="1" lang="zh-CN" altLang="en-US" sz="2800" b="1">
                    <a:latin typeface="Times New Roman" charset="0"/>
                  </a:endParaRPr>
                </a:p>
              </p:txBody>
            </p:sp>
          </p:grpSp>
        </p:grp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 rot="5400000" flipV="1">
              <a:off x="4955" y="2670"/>
              <a:ext cx="0" cy="65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oval" w="med" len="med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Text Box 33"/>
            <p:cNvSpPr txBox="1">
              <a:spLocks noChangeArrowheads="1"/>
            </p:cNvSpPr>
            <p:nvPr/>
          </p:nvSpPr>
          <p:spPr bwMode="auto">
            <a:xfrm>
              <a:off x="5125" y="2636"/>
              <a:ext cx="562" cy="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i="1" dirty="0">
                  <a:solidFill>
                    <a:srgbClr val="CC0000"/>
                  </a:solidFill>
                  <a:latin typeface="Times New Roman" charset="0"/>
                </a:rPr>
                <a:t>10N</a:t>
              </a:r>
            </a:p>
          </p:txBody>
        </p:sp>
      </p:grp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503895" y="3139198"/>
            <a:ext cx="4500562" cy="792162"/>
            <a:chOff x="2699" y="2795"/>
            <a:chExt cx="2835" cy="499"/>
          </a:xfrm>
        </p:grpSpPr>
        <p:grpSp>
          <p:nvGrpSpPr>
            <p:cNvPr id="45" name="Group 11"/>
            <p:cNvGrpSpPr>
              <a:grpSpLocks/>
            </p:cNvGrpSpPr>
            <p:nvPr/>
          </p:nvGrpSpPr>
          <p:grpSpPr bwMode="auto">
            <a:xfrm>
              <a:off x="2880" y="2795"/>
              <a:ext cx="726" cy="499"/>
              <a:chOff x="2335" y="2251"/>
              <a:chExt cx="726" cy="499"/>
            </a:xfrm>
          </p:grpSpPr>
          <p:sp>
            <p:nvSpPr>
              <p:cNvPr id="47" name="Rectangle 22"/>
              <p:cNvSpPr>
                <a:spLocks noChangeArrowheads="1"/>
              </p:cNvSpPr>
              <p:nvPr/>
            </p:nvSpPr>
            <p:spPr bwMode="auto">
              <a:xfrm>
                <a:off x="2335" y="2251"/>
                <a:ext cx="726" cy="408"/>
              </a:xfrm>
              <a:prstGeom prst="rect">
                <a:avLst/>
              </a:prstGeom>
              <a:solidFill>
                <a:srgbClr val="FCD6B6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kumimoji="1" lang="zh-CN" altLang="en-US" sz="2800" b="1">
                  <a:latin typeface="Times New Roman" charset="0"/>
                </a:endParaRPr>
              </a:p>
            </p:txBody>
          </p:sp>
          <p:grpSp>
            <p:nvGrpSpPr>
              <p:cNvPr id="48" name="Group 23"/>
              <p:cNvGrpSpPr>
                <a:grpSpLocks/>
              </p:cNvGrpSpPr>
              <p:nvPr/>
            </p:nvGrpSpPr>
            <p:grpSpPr bwMode="auto">
              <a:xfrm>
                <a:off x="2789" y="2568"/>
                <a:ext cx="182" cy="182"/>
                <a:chOff x="3446" y="1683"/>
                <a:chExt cx="182" cy="182"/>
              </a:xfrm>
            </p:grpSpPr>
            <p:sp>
              <p:nvSpPr>
                <p:cNvPr id="52" name="Oval 24"/>
                <p:cNvSpPr>
                  <a:spLocks noChangeArrowheads="1"/>
                </p:cNvSpPr>
                <p:nvPr/>
              </p:nvSpPr>
              <p:spPr bwMode="auto">
                <a:xfrm>
                  <a:off x="3446" y="1683"/>
                  <a:ext cx="182" cy="18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kumimoji="1" lang="zh-CN" altLang="en-US" sz="2800" b="1">
                    <a:latin typeface="Times New Roman" charset="0"/>
                  </a:endParaRPr>
                </a:p>
              </p:txBody>
            </p:sp>
            <p:sp>
              <p:nvSpPr>
                <p:cNvPr id="53" name="Oval 25"/>
                <p:cNvSpPr>
                  <a:spLocks noChangeArrowheads="1"/>
                </p:cNvSpPr>
                <p:nvPr/>
              </p:nvSpPr>
              <p:spPr bwMode="auto">
                <a:xfrm flipH="1">
                  <a:off x="3515" y="1752"/>
                  <a:ext cx="45" cy="46"/>
                </a:xfrm>
                <a:prstGeom prst="ellipse">
                  <a:avLst/>
                </a:prstGeom>
                <a:solidFill>
                  <a:srgbClr val="000808"/>
                </a:solidFill>
                <a:ln w="19050">
                  <a:solidFill>
                    <a:srgbClr val="000808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kumimoji="1" lang="zh-CN" altLang="en-US" sz="2800" b="1">
                    <a:latin typeface="Times New Roman" charset="0"/>
                  </a:endParaRPr>
                </a:p>
              </p:txBody>
            </p:sp>
          </p:grpSp>
          <p:grpSp>
            <p:nvGrpSpPr>
              <p:cNvPr id="49" name="Group 26"/>
              <p:cNvGrpSpPr>
                <a:grpSpLocks/>
              </p:cNvGrpSpPr>
              <p:nvPr/>
            </p:nvGrpSpPr>
            <p:grpSpPr bwMode="auto">
              <a:xfrm>
                <a:off x="2426" y="2568"/>
                <a:ext cx="182" cy="182"/>
                <a:chOff x="3446" y="1683"/>
                <a:chExt cx="182" cy="182"/>
              </a:xfrm>
            </p:grpSpPr>
            <p:sp>
              <p:nvSpPr>
                <p:cNvPr id="50" name="Oval 27"/>
                <p:cNvSpPr>
                  <a:spLocks noChangeArrowheads="1"/>
                </p:cNvSpPr>
                <p:nvPr/>
              </p:nvSpPr>
              <p:spPr bwMode="auto">
                <a:xfrm>
                  <a:off x="3446" y="1683"/>
                  <a:ext cx="182" cy="18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kumimoji="1" lang="zh-CN" altLang="en-US" sz="2800" b="1">
                    <a:latin typeface="Times New Roman" charset="0"/>
                  </a:endParaRPr>
                </a:p>
              </p:txBody>
            </p:sp>
            <p:sp>
              <p:nvSpPr>
                <p:cNvPr id="51" name="Oval 28"/>
                <p:cNvSpPr>
                  <a:spLocks noChangeArrowheads="1"/>
                </p:cNvSpPr>
                <p:nvPr/>
              </p:nvSpPr>
              <p:spPr bwMode="auto">
                <a:xfrm flipH="1">
                  <a:off x="3515" y="1752"/>
                  <a:ext cx="45" cy="46"/>
                </a:xfrm>
                <a:prstGeom prst="ellipse">
                  <a:avLst/>
                </a:prstGeom>
                <a:solidFill>
                  <a:srgbClr val="000808"/>
                </a:solidFill>
                <a:ln w="19050">
                  <a:solidFill>
                    <a:srgbClr val="000808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kumimoji="1" lang="zh-CN" altLang="en-US" sz="2800" b="1">
                    <a:latin typeface="Times New Roman" charset="0"/>
                  </a:endParaRPr>
                </a:p>
              </p:txBody>
            </p:sp>
          </p:grpSp>
        </p:grpSp>
        <p:sp>
          <p:nvSpPr>
            <p:cNvPr id="46" name="Line 34"/>
            <p:cNvSpPr>
              <a:spLocks noChangeShapeType="1"/>
            </p:cNvSpPr>
            <p:nvPr/>
          </p:nvSpPr>
          <p:spPr bwMode="auto">
            <a:xfrm>
              <a:off x="2699" y="3294"/>
              <a:ext cx="2835" cy="0"/>
            </a:xfrm>
            <a:prstGeom prst="line">
              <a:avLst/>
            </a:prstGeom>
            <a:noFill/>
            <a:ln w="38100">
              <a:solidFill>
                <a:srgbClr val="5F5F5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4" name="Group 39"/>
          <p:cNvGrpSpPr>
            <a:grpSpLocks/>
          </p:cNvGrpSpPr>
          <p:nvPr/>
        </p:nvGrpSpPr>
        <p:grpSpPr bwMode="auto">
          <a:xfrm>
            <a:off x="1404008" y="3966291"/>
            <a:ext cx="3078163" cy="523875"/>
            <a:chOff x="3266" y="3316"/>
            <a:chExt cx="1939" cy="330"/>
          </a:xfrm>
        </p:grpSpPr>
        <p:sp>
          <p:nvSpPr>
            <p:cNvPr id="55" name="Line 35"/>
            <p:cNvSpPr>
              <a:spLocks noChangeShapeType="1"/>
            </p:cNvSpPr>
            <p:nvPr/>
          </p:nvSpPr>
          <p:spPr bwMode="auto">
            <a:xfrm>
              <a:off x="3266" y="3339"/>
              <a:ext cx="0" cy="295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Line 36"/>
            <p:cNvSpPr>
              <a:spLocks noChangeShapeType="1"/>
            </p:cNvSpPr>
            <p:nvPr/>
          </p:nvSpPr>
          <p:spPr bwMode="auto">
            <a:xfrm>
              <a:off x="5205" y="3345"/>
              <a:ext cx="0" cy="272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Line 37"/>
            <p:cNvSpPr>
              <a:spLocks noChangeShapeType="1"/>
            </p:cNvSpPr>
            <p:nvPr/>
          </p:nvSpPr>
          <p:spPr bwMode="auto">
            <a:xfrm flipV="1">
              <a:off x="3288" y="3486"/>
              <a:ext cx="1889" cy="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Text Box 38"/>
            <p:cNvSpPr txBox="1">
              <a:spLocks noChangeArrowheads="1"/>
            </p:cNvSpPr>
            <p:nvPr/>
          </p:nvSpPr>
          <p:spPr bwMode="auto">
            <a:xfrm>
              <a:off x="3986" y="3316"/>
              <a:ext cx="510" cy="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 dirty="0" smtClean="0">
                  <a:solidFill>
                    <a:srgbClr val="CC0000"/>
                  </a:solidFill>
                  <a:latin typeface="Times New Roman" charset="0"/>
                </a:rPr>
                <a:t>8m</a:t>
              </a:r>
            </a:p>
          </p:txBody>
        </p:sp>
      </p:grpSp>
      <p:grpSp>
        <p:nvGrpSpPr>
          <p:cNvPr id="59" name="Group 40"/>
          <p:cNvGrpSpPr>
            <a:grpSpLocks/>
          </p:cNvGrpSpPr>
          <p:nvPr/>
        </p:nvGrpSpPr>
        <p:grpSpPr bwMode="auto">
          <a:xfrm>
            <a:off x="1404009" y="2815348"/>
            <a:ext cx="1592263" cy="611187"/>
            <a:chOff x="3266" y="2591"/>
            <a:chExt cx="1003" cy="385"/>
          </a:xfrm>
        </p:grpSpPr>
        <p:sp>
          <p:nvSpPr>
            <p:cNvPr id="60" name="Line 30"/>
            <p:cNvSpPr>
              <a:spLocks noChangeShapeType="1"/>
            </p:cNvSpPr>
            <p:nvPr/>
          </p:nvSpPr>
          <p:spPr bwMode="auto">
            <a:xfrm rot="5400000" flipV="1">
              <a:off x="3595" y="2647"/>
              <a:ext cx="0" cy="65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oval" w="med" len="med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Text Box 31"/>
            <p:cNvSpPr txBox="1">
              <a:spLocks noChangeArrowheads="1"/>
            </p:cNvSpPr>
            <p:nvPr/>
          </p:nvSpPr>
          <p:spPr bwMode="auto">
            <a:xfrm>
              <a:off x="3651" y="2591"/>
              <a:ext cx="618" cy="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i="1" dirty="0">
                  <a:solidFill>
                    <a:srgbClr val="CC0000"/>
                  </a:solidFill>
                  <a:latin typeface="Times New Roman" charset="0"/>
                </a:rPr>
                <a:t>10N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462210" y="2031690"/>
            <a:ext cx="2070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000000"/>
                </a:solidFill>
              </a:rPr>
              <a:t>两次拉力做功相同吗？</a:t>
            </a:r>
            <a:endParaRPr kumimoji="1" lang="zh-CN" alt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872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6"/>
          <p:cNvSpPr txBox="1">
            <a:spLocks noChangeArrowheads="1"/>
          </p:cNvSpPr>
          <p:nvPr/>
        </p:nvSpPr>
        <p:spPr bwMode="auto">
          <a:xfrm>
            <a:off x="341530" y="276495"/>
            <a:ext cx="2970330" cy="58477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1" lang="zh-CN" altLang="en-US" sz="32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四</a:t>
            </a:r>
            <a:r>
              <a:rPr kumimoji="1" lang="zh-CN" altLang="en-US" sz="3200" b="1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、功的计算</a:t>
            </a:r>
            <a:endParaRPr kumimoji="1" lang="zh-CN" altLang="en-US" sz="3200" b="1" dirty="0">
              <a:solidFill>
                <a:srgbClr val="000000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01570" y="951570"/>
            <a:ext cx="7650850" cy="1112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en-US" altLang="zh-CN" sz="2800" b="1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1</a:t>
            </a:r>
            <a:r>
              <a:rPr kumimoji="1" lang="zh-CN" altLang="en-US" sz="28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、定义：</a:t>
            </a:r>
            <a:r>
              <a:rPr kumimoji="1" lang="zh-CN" altLang="en-US" sz="2800" b="1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功等于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力</a:t>
            </a:r>
            <a:r>
              <a:rPr kumimoji="1" lang="zh-CN" altLang="en-US" sz="2800" b="1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和</a:t>
            </a:r>
            <a:r>
              <a:rPr kumimoji="1" lang="zh-CN" altLang="en-US" sz="2800" b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物体在</a:t>
            </a:r>
            <a:r>
              <a:rPr kumimoji="1" lang="zh-CN" altLang="en-US" sz="2800" b="1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力的方向</a:t>
            </a:r>
            <a:r>
              <a:rPr kumimoji="1" lang="zh-CN" altLang="en-US" sz="2800" b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上通过的</a:t>
            </a:r>
            <a:r>
              <a:rPr kumimoji="1" lang="zh-CN" altLang="en-US" sz="2800" b="1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距离</a:t>
            </a:r>
            <a:r>
              <a:rPr kumimoji="1" lang="zh-CN" altLang="en-US" sz="2800" b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的</a:t>
            </a:r>
            <a:r>
              <a:rPr kumimoji="1" lang="zh-CN" altLang="en-US" sz="2800" b="1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乘积</a:t>
            </a:r>
            <a:r>
              <a:rPr kumimoji="1" lang="zh-CN" altLang="en-US" sz="2800" b="1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。（符号：</a:t>
            </a:r>
            <a:r>
              <a:rPr lang="en-US" altLang="zh-CN" sz="2800" i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W</a:t>
            </a:r>
            <a:r>
              <a:rPr kumimoji="1" lang="zh-CN" altLang="en-US" sz="2800" b="1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）</a:t>
            </a:r>
            <a:endParaRPr kumimoji="1" lang="en-US" altLang="zh-CN" sz="2800" b="1" dirty="0">
              <a:solidFill>
                <a:srgbClr val="000000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701570" y="2301720"/>
            <a:ext cx="1981200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zh-CN" sz="2800" i="1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2</a:t>
            </a:r>
            <a:r>
              <a:rPr lang="zh-CN" altLang="en-US" sz="2800" i="1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、</a:t>
            </a:r>
            <a:r>
              <a:rPr lang="en-US" altLang="zh-CN" sz="2800" b="1" i="1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W </a:t>
            </a:r>
            <a:r>
              <a:rPr lang="en-US" altLang="zh-CN" sz="2800" b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= </a:t>
            </a:r>
            <a:r>
              <a:rPr lang="en-US" altLang="zh-CN" sz="2800" b="1" i="1" dirty="0" err="1">
                <a:solidFill>
                  <a:srgbClr val="000000"/>
                </a:solidFill>
                <a:latin typeface="宋体"/>
                <a:ea typeface="宋体"/>
                <a:cs typeface="宋体"/>
              </a:rPr>
              <a:t>Fs</a:t>
            </a:r>
            <a:endParaRPr lang="en-US" altLang="zh-CN" sz="2800" b="1" i="1" dirty="0">
              <a:solidFill>
                <a:srgbClr val="000000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3806915" y="2976795"/>
            <a:ext cx="1890210" cy="52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10800" rIns="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>
              <a:lnSpc>
                <a:spcPct val="120000"/>
              </a:lnSpc>
            </a:pPr>
            <a:r>
              <a:rPr kumimoji="1" lang="zh-CN" altLang="en-US" sz="2800" b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 </a:t>
            </a:r>
            <a:r>
              <a:rPr lang="en-US" altLang="zh-CN" sz="2800" i="1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F</a:t>
            </a:r>
            <a:r>
              <a:rPr lang="zh-CN" altLang="en-US" sz="2800" i="1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：</a:t>
            </a:r>
            <a:r>
              <a:rPr kumimoji="1" lang="zh-CN" altLang="en-US" sz="2800" b="1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牛</a:t>
            </a:r>
            <a:r>
              <a:rPr kumimoji="1" lang="zh-CN" altLang="en-US" sz="2800" b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（</a:t>
            </a:r>
            <a:r>
              <a:rPr kumimoji="1" lang="en-US" altLang="zh-CN" sz="2800" b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N</a:t>
            </a:r>
            <a:r>
              <a:rPr kumimoji="1" lang="zh-CN" altLang="en-US" sz="2800" b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）</a:t>
            </a: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6057164" y="2976795"/>
            <a:ext cx="2295255" cy="46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0" rIns="18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kumimoji="1" lang="zh-CN" altLang="en-US" sz="2800" b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  </a:t>
            </a:r>
            <a:r>
              <a:rPr lang="en-US" altLang="zh-CN" sz="2800" i="1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s</a:t>
            </a:r>
            <a:r>
              <a:rPr kumimoji="1" lang="zh-CN" altLang="en-US" sz="2800" b="1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：米（</a:t>
            </a:r>
            <a:r>
              <a:rPr kumimoji="1" lang="en-US" altLang="zh-CN" sz="2800" b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m</a:t>
            </a:r>
            <a:r>
              <a:rPr kumimoji="1" lang="zh-CN" altLang="en-US" sz="2800" b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）</a:t>
            </a: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1106614" y="2976795"/>
            <a:ext cx="2328469" cy="52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>
              <a:lnSpc>
                <a:spcPct val="120000"/>
              </a:lnSpc>
            </a:pPr>
            <a:r>
              <a:rPr lang="en-US" altLang="zh-CN" sz="2800" i="1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W</a:t>
            </a:r>
            <a:r>
              <a:rPr lang="zh-CN" altLang="en-US" sz="2800" i="1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：</a:t>
            </a:r>
            <a:r>
              <a:rPr kumimoji="1" lang="zh-CN" altLang="en-US" sz="2800" b="1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焦</a:t>
            </a:r>
            <a:r>
              <a:rPr kumimoji="1" lang="zh-CN" altLang="en-US" sz="2800" b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耳（</a:t>
            </a:r>
            <a:r>
              <a:rPr kumimoji="1" lang="en-US" altLang="zh-CN" sz="2800" b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J</a:t>
            </a:r>
            <a:r>
              <a:rPr kumimoji="1" lang="zh-CN" altLang="en-US" sz="2800" b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）</a:t>
            </a: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2771800" y="3831890"/>
            <a:ext cx="34653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即：</a:t>
            </a:r>
            <a:r>
              <a:rPr kumimoji="1" lang="en-US" altLang="zh-CN" sz="2800" b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1 J</a:t>
            </a:r>
            <a:r>
              <a:rPr kumimoji="1" lang="zh-CN" altLang="en-US" sz="2800" b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＝</a:t>
            </a:r>
            <a:r>
              <a:rPr kumimoji="1" lang="en-US" altLang="zh-CN" sz="2800" b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1 N · m</a:t>
            </a:r>
          </a:p>
        </p:txBody>
      </p:sp>
    </p:spTree>
    <p:extLst>
      <p:ext uri="{BB962C8B-B14F-4D97-AF65-F5344CB8AC3E}">
        <p14:creationId xmlns:p14="http://schemas.microsoft.com/office/powerpoint/2010/main" val="3773835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举杠铃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650" y="546525"/>
            <a:ext cx="6228693" cy="389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30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idx="1"/>
          </p:nvPr>
        </p:nvSpPr>
        <p:spPr>
          <a:xfrm>
            <a:off x="296525" y="1041580"/>
            <a:ext cx="8740157" cy="3798537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altLang="zh-CN" sz="2800" noProof="1">
                <a:latin typeface="宋体"/>
                <a:ea typeface="宋体"/>
                <a:cs typeface="宋体"/>
              </a:rPr>
              <a:t>①</a:t>
            </a:r>
            <a:r>
              <a:rPr sz="2800" noProof="1">
                <a:latin typeface="宋体"/>
                <a:ea typeface="宋体"/>
                <a:cs typeface="宋体"/>
              </a:rPr>
              <a:t>将两个鸡蛋举高一米所做的功？ </a:t>
            </a:r>
          </a:p>
          <a:p>
            <a:pPr marL="0" indent="0">
              <a:lnSpc>
                <a:spcPct val="130000"/>
              </a:lnSpc>
              <a:buFontTx/>
              <a:buNone/>
            </a:pPr>
            <a:r>
              <a:rPr sz="2800" noProof="1">
                <a:latin typeface="宋体"/>
                <a:ea typeface="宋体"/>
                <a:cs typeface="宋体"/>
              </a:rPr>
              <a:t>             </a:t>
            </a:r>
            <a:r>
              <a:rPr altLang="zh-CN" sz="2800" i="1" noProof="1">
                <a:solidFill>
                  <a:srgbClr val="0000FF"/>
                </a:solidFill>
                <a:latin typeface="宋体"/>
                <a:ea typeface="宋体"/>
                <a:cs typeface="宋体"/>
              </a:rPr>
              <a:t>W</a:t>
            </a:r>
            <a:r>
              <a:rPr altLang="zh-CN" sz="2800" noProof="1">
                <a:solidFill>
                  <a:srgbClr val="0000FF"/>
                </a:solidFill>
                <a:latin typeface="宋体"/>
                <a:ea typeface="宋体"/>
                <a:cs typeface="宋体"/>
              </a:rPr>
              <a:t>=</a:t>
            </a:r>
            <a:r>
              <a:rPr altLang="zh-CN" sz="2800" i="1" noProof="1">
                <a:solidFill>
                  <a:srgbClr val="0000FF"/>
                </a:solidFill>
                <a:latin typeface="宋体"/>
                <a:ea typeface="宋体"/>
                <a:cs typeface="宋体"/>
              </a:rPr>
              <a:t>Fs</a:t>
            </a:r>
            <a:r>
              <a:rPr altLang="zh-CN" sz="2800" noProof="1">
                <a:solidFill>
                  <a:srgbClr val="0000FF"/>
                </a:solidFill>
                <a:latin typeface="宋体"/>
                <a:ea typeface="宋体"/>
                <a:cs typeface="宋体"/>
              </a:rPr>
              <a:t>=1N×1m=1J</a:t>
            </a:r>
          </a:p>
          <a:p>
            <a:pPr marL="0" indent="0">
              <a:lnSpc>
                <a:spcPct val="130000"/>
              </a:lnSpc>
              <a:buFontTx/>
              <a:buNone/>
            </a:pPr>
            <a:r>
              <a:rPr altLang="zh-CN" sz="2800" noProof="1">
                <a:latin typeface="宋体"/>
                <a:ea typeface="宋体"/>
                <a:cs typeface="宋体"/>
              </a:rPr>
              <a:t>②</a:t>
            </a:r>
            <a:r>
              <a:rPr sz="2800" noProof="1">
                <a:latin typeface="宋体"/>
                <a:ea typeface="宋体"/>
                <a:cs typeface="宋体"/>
              </a:rPr>
              <a:t>体重为</a:t>
            </a:r>
            <a:r>
              <a:rPr altLang="zh-CN" sz="2800" noProof="1">
                <a:latin typeface="宋体"/>
                <a:ea typeface="宋体"/>
                <a:cs typeface="宋体"/>
              </a:rPr>
              <a:t>500N</a:t>
            </a:r>
            <a:r>
              <a:rPr sz="2800" noProof="1">
                <a:latin typeface="宋体"/>
                <a:ea typeface="宋体"/>
                <a:cs typeface="宋体"/>
              </a:rPr>
              <a:t>的学生从</a:t>
            </a:r>
            <a:r>
              <a:rPr altLang="zh-CN" sz="2800" noProof="1">
                <a:latin typeface="宋体"/>
                <a:ea typeface="宋体"/>
                <a:cs typeface="宋体"/>
              </a:rPr>
              <a:t>1</a:t>
            </a:r>
            <a:r>
              <a:rPr sz="2800" noProof="1">
                <a:latin typeface="宋体"/>
                <a:ea typeface="宋体"/>
                <a:cs typeface="宋体"/>
              </a:rPr>
              <a:t>楼上到</a:t>
            </a:r>
            <a:r>
              <a:rPr altLang="zh-CN" sz="2800" noProof="1">
                <a:latin typeface="宋体"/>
                <a:ea typeface="宋体"/>
                <a:cs typeface="宋体"/>
              </a:rPr>
              <a:t>3</a:t>
            </a:r>
            <a:r>
              <a:rPr sz="2800" noProof="1">
                <a:latin typeface="宋体"/>
                <a:ea typeface="宋体"/>
                <a:cs typeface="宋体"/>
              </a:rPr>
              <a:t>楼所做功？        </a:t>
            </a:r>
          </a:p>
          <a:p>
            <a:pPr marL="0" indent="0">
              <a:lnSpc>
                <a:spcPct val="130000"/>
              </a:lnSpc>
              <a:buFontTx/>
              <a:buNone/>
            </a:pPr>
            <a:r>
              <a:rPr sz="2800" noProof="1">
                <a:latin typeface="宋体"/>
                <a:ea typeface="宋体"/>
                <a:cs typeface="宋体"/>
              </a:rPr>
              <a:t>            </a:t>
            </a:r>
            <a:r>
              <a:rPr altLang="zh-CN" sz="2800" i="1" noProof="1">
                <a:solidFill>
                  <a:srgbClr val="0000FF"/>
                </a:solidFill>
                <a:latin typeface="宋体"/>
                <a:ea typeface="宋体"/>
                <a:cs typeface="宋体"/>
              </a:rPr>
              <a:t>W</a:t>
            </a:r>
            <a:r>
              <a:rPr altLang="zh-CN" sz="2800" noProof="1">
                <a:solidFill>
                  <a:srgbClr val="0000FF"/>
                </a:solidFill>
                <a:latin typeface="宋体"/>
                <a:ea typeface="宋体"/>
                <a:cs typeface="宋体"/>
              </a:rPr>
              <a:t>=</a:t>
            </a:r>
            <a:r>
              <a:rPr altLang="zh-CN" sz="2800" i="1" noProof="1">
                <a:solidFill>
                  <a:srgbClr val="0000FF"/>
                </a:solidFill>
                <a:latin typeface="宋体"/>
                <a:ea typeface="宋体"/>
                <a:cs typeface="宋体"/>
              </a:rPr>
              <a:t>Fs</a:t>
            </a:r>
            <a:r>
              <a:rPr altLang="zh-CN" sz="2800" noProof="1">
                <a:solidFill>
                  <a:srgbClr val="0000FF"/>
                </a:solidFill>
                <a:latin typeface="宋体"/>
                <a:ea typeface="宋体"/>
                <a:cs typeface="宋体"/>
              </a:rPr>
              <a:t>=500N×6m=3000J</a:t>
            </a:r>
          </a:p>
          <a:p>
            <a:pPr marL="0" indent="0">
              <a:lnSpc>
                <a:spcPct val="130000"/>
              </a:lnSpc>
              <a:buFontTx/>
              <a:buNone/>
            </a:pPr>
            <a:r>
              <a:rPr altLang="zh-CN" sz="2800" noProof="1">
                <a:latin typeface="宋体"/>
                <a:ea typeface="宋体"/>
                <a:cs typeface="宋体"/>
              </a:rPr>
              <a:t>③</a:t>
            </a:r>
            <a:r>
              <a:rPr sz="2800" noProof="1">
                <a:latin typeface="宋体"/>
                <a:ea typeface="宋体"/>
                <a:cs typeface="宋体"/>
              </a:rPr>
              <a:t>将</a:t>
            </a:r>
            <a:r>
              <a:rPr altLang="zh-CN" sz="2800" noProof="1">
                <a:latin typeface="宋体"/>
                <a:ea typeface="宋体"/>
                <a:cs typeface="宋体"/>
              </a:rPr>
              <a:t>500mL</a:t>
            </a:r>
            <a:r>
              <a:rPr sz="2800" noProof="1">
                <a:latin typeface="宋体"/>
                <a:ea typeface="宋体"/>
                <a:cs typeface="宋体"/>
              </a:rPr>
              <a:t>的矿泉水从地上拿到</a:t>
            </a:r>
            <a:r>
              <a:rPr altLang="zh-CN" sz="2800" noProof="1">
                <a:latin typeface="宋体"/>
                <a:ea typeface="宋体"/>
                <a:cs typeface="宋体"/>
              </a:rPr>
              <a:t>3m</a:t>
            </a:r>
            <a:r>
              <a:rPr sz="2800" noProof="1">
                <a:latin typeface="宋体"/>
                <a:ea typeface="宋体"/>
                <a:cs typeface="宋体"/>
              </a:rPr>
              <a:t>高的位置所做的功？</a:t>
            </a:r>
          </a:p>
          <a:p>
            <a:pPr marL="0" indent="0">
              <a:lnSpc>
                <a:spcPct val="130000"/>
              </a:lnSpc>
              <a:buFontTx/>
              <a:buNone/>
            </a:pPr>
            <a:r>
              <a:rPr sz="2800" noProof="1">
                <a:latin typeface="宋体"/>
                <a:ea typeface="宋体"/>
                <a:cs typeface="宋体"/>
              </a:rPr>
              <a:t>            </a:t>
            </a:r>
            <a:r>
              <a:rPr altLang="zh-CN" sz="2800" i="1" noProof="1">
                <a:solidFill>
                  <a:srgbClr val="0000FF"/>
                </a:solidFill>
                <a:latin typeface="宋体"/>
                <a:ea typeface="宋体"/>
                <a:cs typeface="宋体"/>
              </a:rPr>
              <a:t>W</a:t>
            </a:r>
            <a:r>
              <a:rPr altLang="zh-CN" sz="2800" noProof="1">
                <a:solidFill>
                  <a:srgbClr val="0000FF"/>
                </a:solidFill>
                <a:latin typeface="宋体"/>
                <a:ea typeface="宋体"/>
                <a:cs typeface="宋体"/>
              </a:rPr>
              <a:t>=</a:t>
            </a:r>
            <a:r>
              <a:rPr altLang="zh-CN" sz="2800" i="1" noProof="1">
                <a:solidFill>
                  <a:srgbClr val="0000FF"/>
                </a:solidFill>
                <a:latin typeface="宋体"/>
                <a:ea typeface="宋体"/>
                <a:cs typeface="宋体"/>
              </a:rPr>
              <a:t>Fs</a:t>
            </a:r>
            <a:r>
              <a:rPr altLang="zh-CN" sz="2800" noProof="1">
                <a:solidFill>
                  <a:srgbClr val="0000FF"/>
                </a:solidFill>
                <a:latin typeface="宋体"/>
                <a:ea typeface="宋体"/>
                <a:cs typeface="宋体"/>
              </a:rPr>
              <a:t>=0.5kg×10N/kg× 2m=10J</a:t>
            </a:r>
          </a:p>
        </p:txBody>
      </p:sp>
      <p:sp>
        <p:nvSpPr>
          <p:cNvPr id="19459" name="Text Box 27"/>
          <p:cNvSpPr txBox="1">
            <a:spLocks noChangeArrowheads="1"/>
          </p:cNvSpPr>
          <p:nvPr/>
        </p:nvSpPr>
        <p:spPr bwMode="auto">
          <a:xfrm>
            <a:off x="3086835" y="231490"/>
            <a:ext cx="3510390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感受做功的大小</a:t>
            </a:r>
          </a:p>
        </p:txBody>
      </p:sp>
    </p:spTree>
    <p:extLst>
      <p:ext uri="{BB962C8B-B14F-4D97-AF65-F5344CB8AC3E}">
        <p14:creationId xmlns:p14="http://schemas.microsoft.com/office/powerpoint/2010/main" val="4588595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431540" y="276495"/>
            <a:ext cx="8101012" cy="1629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>
              <a:lnSpc>
                <a:spcPct val="120000"/>
              </a:lnSpc>
            </a:pPr>
            <a:r>
              <a:rPr kumimoji="1" lang="zh-CN" altLang="en-US" sz="2800" dirty="0" smtClean="0">
                <a:solidFill>
                  <a:srgbClr val="FF0000"/>
                </a:solidFill>
                <a:latin typeface="Times New Roman" pitchFamily="18" charset="0"/>
              </a:rPr>
              <a:t>练习：</a:t>
            </a:r>
            <a:r>
              <a:rPr kumimoji="1" lang="zh-CN" altLang="en-US" sz="2800" b="1" dirty="0" smtClean="0">
                <a:latin typeface="Times New Roman" pitchFamily="18" charset="0"/>
              </a:rPr>
              <a:t>在平地上</a:t>
            </a:r>
            <a:r>
              <a:rPr kumimoji="1" lang="zh-CN" altLang="en-US" sz="2800" b="1" dirty="0">
                <a:latin typeface="Times New Roman" pitchFamily="18" charset="0"/>
              </a:rPr>
              <a:t>，用</a:t>
            </a:r>
            <a:r>
              <a:rPr kumimoji="1" lang="en-US" altLang="zh-CN" sz="2800" b="1" dirty="0">
                <a:latin typeface="Times New Roman" pitchFamily="18" charset="0"/>
              </a:rPr>
              <a:t>50 N</a:t>
            </a:r>
            <a:r>
              <a:rPr kumimoji="1" lang="zh-CN" altLang="en-US" sz="2800" b="1" dirty="0">
                <a:latin typeface="Times New Roman" pitchFamily="18" charset="0"/>
              </a:rPr>
              <a:t>的水平推力推动重</a:t>
            </a:r>
            <a:r>
              <a:rPr kumimoji="1" lang="en-US" altLang="zh-CN" sz="2800" b="1" dirty="0">
                <a:latin typeface="Times New Roman" pitchFamily="18" charset="0"/>
              </a:rPr>
              <a:t>100 N</a:t>
            </a:r>
            <a:r>
              <a:rPr kumimoji="1" lang="zh-CN" altLang="en-US" sz="2800" b="1" dirty="0">
                <a:latin typeface="Times New Roman" pitchFamily="18" charset="0"/>
              </a:rPr>
              <a:t>的箱子，前进了</a:t>
            </a:r>
            <a:r>
              <a:rPr kumimoji="1" lang="en-US" altLang="zh-CN" sz="2800" b="1" dirty="0">
                <a:latin typeface="Times New Roman" pitchFamily="18" charset="0"/>
              </a:rPr>
              <a:t>10 m</a:t>
            </a:r>
            <a:r>
              <a:rPr kumimoji="1" lang="zh-CN" altLang="en-US" sz="2800" b="1" dirty="0">
                <a:latin typeface="Times New Roman" pitchFamily="18" charset="0"/>
              </a:rPr>
              <a:t>，</a:t>
            </a:r>
            <a:r>
              <a:rPr kumimoji="1" lang="zh-CN" altLang="en-US" sz="2800" b="1" dirty="0" smtClean="0">
                <a:latin typeface="Times New Roman" pitchFamily="18" charset="0"/>
              </a:rPr>
              <a:t>推箱子的小屁孩儿做</a:t>
            </a:r>
            <a:r>
              <a:rPr kumimoji="1" lang="zh-CN" altLang="en-US" sz="2800" b="1" dirty="0">
                <a:latin typeface="Times New Roman" pitchFamily="18" charset="0"/>
              </a:rPr>
              <a:t>了多少功？如果把这个箱子匀速举高</a:t>
            </a:r>
            <a:r>
              <a:rPr kumimoji="1" lang="en-US" altLang="zh-CN" sz="2800" b="1" dirty="0">
                <a:latin typeface="Times New Roman" pitchFamily="18" charset="0"/>
              </a:rPr>
              <a:t>1.5 m</a:t>
            </a:r>
            <a:r>
              <a:rPr kumimoji="1" lang="zh-CN" altLang="en-US" sz="2800" b="1" dirty="0" smtClean="0">
                <a:latin typeface="Times New Roman" pitchFamily="18" charset="0"/>
              </a:rPr>
              <a:t>，做</a:t>
            </a:r>
            <a:r>
              <a:rPr kumimoji="1" lang="zh-CN" altLang="en-US" sz="2800" b="1" dirty="0">
                <a:latin typeface="Times New Roman" pitchFamily="18" charset="0"/>
              </a:rPr>
              <a:t>了多少功？</a:t>
            </a:r>
          </a:p>
        </p:txBody>
      </p:sp>
      <p:sp>
        <p:nvSpPr>
          <p:cNvPr id="52229" name="Rectangle 4"/>
          <p:cNvSpPr>
            <a:spLocks noChangeArrowheads="1"/>
          </p:cNvSpPr>
          <p:nvPr/>
        </p:nvSpPr>
        <p:spPr bwMode="auto">
          <a:xfrm>
            <a:off x="1903505" y="1930869"/>
            <a:ext cx="765175" cy="335756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1" lang="zh-CN" altLang="en-US" sz="2800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9103" name="Text Box 15"/>
          <p:cNvSpPr txBox="1">
            <a:spLocks noChangeArrowheads="1"/>
          </p:cNvSpPr>
          <p:nvPr/>
        </p:nvSpPr>
        <p:spPr bwMode="auto">
          <a:xfrm>
            <a:off x="701570" y="2346725"/>
            <a:ext cx="5715000" cy="595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1" lang="zh-CN" altLang="en-US" sz="2800" b="1" dirty="0">
                <a:solidFill>
                  <a:srgbClr val="FF0000"/>
                </a:solidFill>
                <a:latin typeface="Times New Roman" pitchFamily="18" charset="0"/>
              </a:rPr>
              <a:t>解：</a:t>
            </a:r>
            <a:r>
              <a:rPr kumimoji="1" lang="en-US" altLang="zh-CN" sz="2800" b="1" i="1" dirty="0">
                <a:solidFill>
                  <a:srgbClr val="FF0000"/>
                </a:solidFill>
                <a:latin typeface="Times New Roman" pitchFamily="18" charset="0"/>
              </a:rPr>
              <a:t>W</a:t>
            </a:r>
            <a:r>
              <a:rPr kumimoji="1" lang="en-US" altLang="zh-CN" sz="2800" b="1" baseline="-25000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itchFamily="18" charset="0"/>
              </a:rPr>
              <a:t>＝ </a:t>
            </a:r>
            <a:r>
              <a:rPr kumimoji="1" lang="en-US" altLang="zh-CN" sz="2800" b="1" i="1" dirty="0" err="1">
                <a:solidFill>
                  <a:srgbClr val="FF0000"/>
                </a:solidFill>
                <a:latin typeface="Times New Roman" pitchFamily="18" charset="0"/>
              </a:rPr>
              <a:t>Fs</a:t>
            </a:r>
            <a:r>
              <a:rPr kumimoji="1" lang="en-US" altLang="zh-CN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itchFamily="18" charset="0"/>
              </a:rPr>
              <a:t>＝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50 N×10 m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itchFamily="18" charset="0"/>
              </a:rPr>
              <a:t>＝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500 J </a:t>
            </a:r>
          </a:p>
        </p:txBody>
      </p:sp>
      <p:sp>
        <p:nvSpPr>
          <p:cNvPr id="52252" name="Rectangle 4"/>
          <p:cNvSpPr>
            <a:spLocks noChangeArrowheads="1"/>
          </p:cNvSpPr>
          <p:nvPr/>
        </p:nvSpPr>
        <p:spPr bwMode="auto">
          <a:xfrm>
            <a:off x="4829266" y="1930868"/>
            <a:ext cx="755650" cy="351234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1" lang="zh-CN" altLang="en-US" sz="2800" b="1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52261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780228"/>
              </p:ext>
            </p:extLst>
          </p:nvPr>
        </p:nvGraphicFramePr>
        <p:xfrm>
          <a:off x="1601670" y="3336835"/>
          <a:ext cx="6885765" cy="487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公式" r:id="rId3" imgW="2425680" imgH="228600" progId="Equation.3">
                  <p:embed/>
                </p:oleObj>
              </mc:Choice>
              <mc:Fallback>
                <p:oleObj name="公式" r:id="rId3" imgW="2425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670" y="3336835"/>
                        <a:ext cx="6885765" cy="48725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4820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nimBg="1"/>
      <p:bldP spid="8910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296525" y="321500"/>
            <a:ext cx="8730970" cy="266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lnSpc>
                <a:spcPct val="120000"/>
              </a:lnSpc>
            </a:pPr>
            <a:r>
              <a:rPr kumimoji="1" lang="zh-CN" altLang="en-US" sz="2800" b="1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例</a:t>
            </a:r>
            <a:r>
              <a:rPr kumimoji="1" lang="en-US" altLang="zh-CN" sz="28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:</a:t>
            </a:r>
            <a:r>
              <a:rPr kumimoji="1" lang="zh-CN" altLang="en-US" sz="2800" dirty="0" smtClean="0">
                <a:latin typeface="宋体"/>
                <a:ea typeface="宋体"/>
                <a:cs typeface="宋体"/>
              </a:rPr>
              <a:t>下列几种情况下，哪一种没有力对物体做功</a:t>
            </a:r>
            <a:r>
              <a:rPr kumimoji="1" lang="zh-CN" altLang="en-US" sz="2800" b="1" dirty="0" smtClean="0">
                <a:solidFill>
                  <a:srgbClr val="000808"/>
                </a:solidFill>
                <a:latin typeface="宋体"/>
                <a:ea typeface="宋体"/>
                <a:cs typeface="宋体"/>
              </a:rPr>
              <a:t>（   ）</a:t>
            </a:r>
            <a:endParaRPr kumimoji="1" lang="zh-CN" altLang="en-US" sz="2800" b="1" dirty="0">
              <a:solidFill>
                <a:srgbClr val="000808"/>
              </a:solidFill>
              <a:latin typeface="宋体"/>
              <a:ea typeface="宋体"/>
              <a:cs typeface="宋体"/>
            </a:endParaRPr>
          </a:p>
          <a:p>
            <a:pPr algn="l" eaLnBrk="1" hangingPunct="1">
              <a:lnSpc>
                <a:spcPct val="120000"/>
              </a:lnSpc>
            </a:pPr>
            <a:r>
              <a:rPr kumimoji="1" lang="en-US" altLang="zh-CN" sz="2800" b="1" dirty="0">
                <a:solidFill>
                  <a:srgbClr val="000808"/>
                </a:solidFill>
                <a:latin typeface="宋体"/>
                <a:ea typeface="宋体"/>
                <a:cs typeface="宋体"/>
              </a:rPr>
              <a:t>      </a:t>
            </a:r>
            <a:r>
              <a:rPr kumimoji="1" lang="en-US" altLang="zh-CN" sz="2800" b="1" dirty="0" smtClean="0">
                <a:solidFill>
                  <a:srgbClr val="000808"/>
                </a:solidFill>
                <a:latin typeface="宋体"/>
                <a:ea typeface="宋体"/>
                <a:cs typeface="宋体"/>
              </a:rPr>
              <a:t>A</a:t>
            </a:r>
            <a:r>
              <a:rPr kumimoji="1" lang="zh-CN" altLang="en-US" sz="2800" b="1" dirty="0" smtClean="0">
                <a:solidFill>
                  <a:srgbClr val="000808"/>
                </a:solidFill>
                <a:latin typeface="宋体"/>
                <a:ea typeface="宋体"/>
                <a:cs typeface="宋体"/>
              </a:rPr>
              <a:t>．</a:t>
            </a:r>
            <a:r>
              <a:rPr kumimoji="1" lang="zh-CN" altLang="en-US" sz="2800" dirty="0" smtClean="0">
                <a:solidFill>
                  <a:srgbClr val="000808"/>
                </a:solidFill>
                <a:latin typeface="宋体"/>
                <a:ea typeface="宋体"/>
                <a:cs typeface="宋体"/>
              </a:rPr>
              <a:t>一个人跑上山顶</a:t>
            </a:r>
            <a:r>
              <a:rPr kumimoji="1" lang="en-US" altLang="zh-CN" sz="2800" b="1" dirty="0" smtClean="0">
                <a:solidFill>
                  <a:srgbClr val="000808"/>
                </a:solidFill>
                <a:latin typeface="宋体"/>
                <a:ea typeface="宋体"/>
                <a:cs typeface="宋体"/>
              </a:rPr>
              <a:t>         </a:t>
            </a:r>
          </a:p>
          <a:p>
            <a:pPr algn="l" eaLnBrk="1" hangingPunct="1">
              <a:lnSpc>
                <a:spcPct val="120000"/>
              </a:lnSpc>
            </a:pPr>
            <a:r>
              <a:rPr kumimoji="1" lang="en-US" altLang="zh-CN" sz="2800" dirty="0">
                <a:solidFill>
                  <a:srgbClr val="000808"/>
                </a:solidFill>
                <a:latin typeface="宋体"/>
                <a:ea typeface="宋体"/>
                <a:cs typeface="宋体"/>
              </a:rPr>
              <a:t> </a:t>
            </a:r>
            <a:r>
              <a:rPr kumimoji="1" lang="en-US" altLang="zh-CN" sz="2800" dirty="0" smtClean="0">
                <a:solidFill>
                  <a:srgbClr val="000808"/>
                </a:solidFill>
                <a:latin typeface="宋体"/>
                <a:ea typeface="宋体"/>
                <a:cs typeface="宋体"/>
              </a:rPr>
              <a:t>     </a:t>
            </a:r>
            <a:r>
              <a:rPr kumimoji="1" lang="en-US" altLang="zh-CN" sz="2800" b="1" dirty="0" smtClean="0">
                <a:solidFill>
                  <a:srgbClr val="000808"/>
                </a:solidFill>
                <a:latin typeface="宋体"/>
                <a:ea typeface="宋体"/>
                <a:cs typeface="宋体"/>
              </a:rPr>
              <a:t>B</a:t>
            </a:r>
            <a:r>
              <a:rPr kumimoji="1" lang="zh-CN" altLang="en-US" sz="2800" b="1" dirty="0" smtClean="0">
                <a:solidFill>
                  <a:srgbClr val="000808"/>
                </a:solidFill>
                <a:latin typeface="宋体"/>
                <a:ea typeface="宋体"/>
                <a:cs typeface="宋体"/>
              </a:rPr>
              <a:t>．</a:t>
            </a:r>
            <a:r>
              <a:rPr kumimoji="1" lang="zh-CN" altLang="en-US" sz="2800" dirty="0" smtClean="0">
                <a:solidFill>
                  <a:srgbClr val="000808"/>
                </a:solidFill>
                <a:latin typeface="宋体"/>
                <a:ea typeface="宋体"/>
                <a:cs typeface="宋体"/>
              </a:rPr>
              <a:t>汽车沿粗糙斜面行驶</a:t>
            </a:r>
            <a:r>
              <a:rPr kumimoji="1" lang="en-US" altLang="zh-CN" sz="2800" b="1" dirty="0" smtClean="0">
                <a:solidFill>
                  <a:srgbClr val="000808"/>
                </a:solidFill>
                <a:latin typeface="宋体"/>
                <a:ea typeface="宋体"/>
                <a:cs typeface="宋体"/>
              </a:rPr>
              <a:t>    </a:t>
            </a:r>
            <a:endParaRPr kumimoji="1" lang="en-US" altLang="zh-CN" sz="2800" b="1" dirty="0">
              <a:solidFill>
                <a:srgbClr val="000808"/>
              </a:solidFill>
              <a:latin typeface="宋体"/>
              <a:ea typeface="宋体"/>
              <a:cs typeface="宋体"/>
            </a:endParaRPr>
          </a:p>
          <a:p>
            <a:pPr algn="l" eaLnBrk="1" hangingPunct="1">
              <a:lnSpc>
                <a:spcPct val="120000"/>
              </a:lnSpc>
            </a:pPr>
            <a:r>
              <a:rPr kumimoji="1" lang="en-US" altLang="zh-CN" sz="2800" b="1" dirty="0">
                <a:solidFill>
                  <a:srgbClr val="000808"/>
                </a:solidFill>
                <a:latin typeface="宋体"/>
                <a:ea typeface="宋体"/>
                <a:cs typeface="宋体"/>
              </a:rPr>
              <a:t>     </a:t>
            </a:r>
            <a:r>
              <a:rPr kumimoji="1" lang="en-US" altLang="zh-CN" sz="2800" b="1" dirty="0" smtClean="0">
                <a:solidFill>
                  <a:srgbClr val="000808"/>
                </a:solidFill>
                <a:latin typeface="宋体"/>
                <a:ea typeface="宋体"/>
                <a:cs typeface="宋体"/>
              </a:rPr>
              <a:t> </a:t>
            </a:r>
            <a:r>
              <a:rPr kumimoji="1" lang="en-US" altLang="zh-CN" sz="2800" b="1" dirty="0">
                <a:solidFill>
                  <a:srgbClr val="000808"/>
                </a:solidFill>
                <a:latin typeface="宋体"/>
                <a:ea typeface="宋体"/>
                <a:cs typeface="宋体"/>
              </a:rPr>
              <a:t>C</a:t>
            </a:r>
            <a:r>
              <a:rPr kumimoji="1" lang="zh-CN" altLang="en-US" sz="2800" b="1" dirty="0" smtClean="0">
                <a:solidFill>
                  <a:srgbClr val="000808"/>
                </a:solidFill>
                <a:latin typeface="宋体"/>
                <a:ea typeface="宋体"/>
                <a:cs typeface="宋体"/>
              </a:rPr>
              <a:t>．</a:t>
            </a:r>
            <a:r>
              <a:rPr kumimoji="1" lang="zh-CN" altLang="en-US" sz="2800" dirty="0" smtClean="0">
                <a:solidFill>
                  <a:srgbClr val="000808"/>
                </a:solidFill>
                <a:latin typeface="宋体"/>
                <a:ea typeface="宋体"/>
                <a:cs typeface="宋体"/>
              </a:rPr>
              <a:t>雨滴从空中落下来</a:t>
            </a:r>
          </a:p>
          <a:p>
            <a:pPr algn="l" eaLnBrk="1" hangingPunct="1">
              <a:lnSpc>
                <a:spcPct val="120000"/>
              </a:lnSpc>
            </a:pPr>
            <a:r>
              <a:rPr kumimoji="1" lang="en-US" altLang="zh-CN" sz="2800" b="1" dirty="0">
                <a:solidFill>
                  <a:srgbClr val="000808"/>
                </a:solidFill>
                <a:latin typeface="宋体"/>
                <a:ea typeface="宋体"/>
                <a:cs typeface="宋体"/>
              </a:rPr>
              <a:t> </a:t>
            </a:r>
            <a:r>
              <a:rPr kumimoji="1" lang="en-US" altLang="zh-CN" sz="2800" b="1" dirty="0" smtClean="0">
                <a:solidFill>
                  <a:srgbClr val="000808"/>
                </a:solidFill>
                <a:latin typeface="宋体"/>
                <a:ea typeface="宋体"/>
                <a:cs typeface="宋体"/>
              </a:rPr>
              <a:t>     </a:t>
            </a:r>
            <a:r>
              <a:rPr kumimoji="1" lang="en-US" altLang="zh-CN" sz="2800" b="1" dirty="0">
                <a:solidFill>
                  <a:srgbClr val="000808"/>
                </a:solidFill>
                <a:latin typeface="宋体"/>
                <a:ea typeface="宋体"/>
                <a:cs typeface="宋体"/>
              </a:rPr>
              <a:t>D</a:t>
            </a:r>
            <a:r>
              <a:rPr kumimoji="1" lang="zh-CN" altLang="en-US" sz="2800" b="1" dirty="0" smtClean="0">
                <a:solidFill>
                  <a:srgbClr val="000808"/>
                </a:solidFill>
                <a:latin typeface="宋体"/>
                <a:ea typeface="宋体"/>
                <a:cs typeface="宋体"/>
              </a:rPr>
              <a:t>．</a:t>
            </a:r>
            <a:r>
              <a:rPr kumimoji="1" lang="zh-CN" altLang="en-US" sz="2800" dirty="0" smtClean="0">
                <a:solidFill>
                  <a:srgbClr val="000808"/>
                </a:solidFill>
                <a:latin typeface="宋体"/>
                <a:ea typeface="宋体"/>
                <a:cs typeface="宋体"/>
              </a:rPr>
              <a:t>背着书包在水平地面上行走</a:t>
            </a:r>
            <a:endParaRPr kumimoji="1" lang="en-US" altLang="zh-CN" sz="2800" b="1" dirty="0">
              <a:solidFill>
                <a:srgbClr val="000808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8127395" y="411510"/>
            <a:ext cx="431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solidFill>
                  <a:srgbClr val="FF0000"/>
                </a:solidFill>
                <a:latin typeface="Times New Roman" charset="0"/>
              </a:rPr>
              <a:t>D</a:t>
            </a:r>
            <a:endParaRPr kumimoji="1" lang="zh-CN" altLang="en-US" sz="2800" b="1" dirty="0">
              <a:solidFill>
                <a:srgbClr val="FF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597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296525" y="321500"/>
            <a:ext cx="8730970" cy="266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l" eaLnBrk="1" hangingPunct="1">
              <a:lnSpc>
                <a:spcPct val="120000"/>
              </a:lnSpc>
            </a:pPr>
            <a:r>
              <a:rPr kumimoji="1" lang="zh-CN" altLang="en-US" sz="2800" b="1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例</a:t>
            </a:r>
            <a:r>
              <a:rPr kumimoji="1" lang="en-US" altLang="zh-CN" sz="2800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:</a:t>
            </a:r>
            <a:r>
              <a:rPr kumimoji="1" lang="zh-CN" altLang="en-US" sz="2800" b="1" dirty="0" smtClean="0">
                <a:solidFill>
                  <a:srgbClr val="000808"/>
                </a:solidFill>
                <a:latin typeface="宋体"/>
                <a:ea typeface="宋体"/>
                <a:cs typeface="宋体"/>
              </a:rPr>
              <a:t>某足球运动员在</a:t>
            </a:r>
            <a:r>
              <a:rPr kumimoji="1" lang="zh-CN" altLang="en-US" sz="2800" b="1" dirty="0">
                <a:solidFill>
                  <a:srgbClr val="000808"/>
                </a:solidFill>
                <a:latin typeface="宋体"/>
                <a:ea typeface="宋体"/>
                <a:cs typeface="宋体"/>
              </a:rPr>
              <a:t>水平方向用</a:t>
            </a:r>
            <a:r>
              <a:rPr kumimoji="1" lang="en-US" altLang="zh-CN" sz="2800" b="1" dirty="0" smtClean="0">
                <a:solidFill>
                  <a:srgbClr val="000808"/>
                </a:solidFill>
                <a:latin typeface="宋体"/>
                <a:ea typeface="宋体"/>
                <a:cs typeface="宋体"/>
              </a:rPr>
              <a:t>25N</a:t>
            </a:r>
            <a:r>
              <a:rPr kumimoji="1" lang="zh-CN" altLang="en-US" sz="2800" b="1" dirty="0">
                <a:solidFill>
                  <a:srgbClr val="000808"/>
                </a:solidFill>
                <a:latin typeface="宋体"/>
                <a:ea typeface="宋体"/>
                <a:cs typeface="宋体"/>
              </a:rPr>
              <a:t>的力，将</a:t>
            </a:r>
            <a:r>
              <a:rPr kumimoji="1" lang="en-US" altLang="zh-CN" sz="2800" b="1" dirty="0" smtClean="0">
                <a:solidFill>
                  <a:srgbClr val="000808"/>
                </a:solidFill>
                <a:latin typeface="宋体"/>
                <a:ea typeface="宋体"/>
                <a:cs typeface="宋体"/>
              </a:rPr>
              <a:t>10N</a:t>
            </a:r>
            <a:r>
              <a:rPr kumimoji="1" lang="zh-CN" altLang="en-US" sz="2800" b="1" dirty="0">
                <a:solidFill>
                  <a:srgbClr val="000808"/>
                </a:solidFill>
                <a:latin typeface="宋体"/>
                <a:ea typeface="宋体"/>
                <a:cs typeface="宋体"/>
              </a:rPr>
              <a:t>的球沿水平地面踢出，踢出后球在地面上滚了</a:t>
            </a:r>
            <a:r>
              <a:rPr kumimoji="1" lang="en-US" altLang="zh-CN" sz="2800" b="1" dirty="0" smtClean="0">
                <a:solidFill>
                  <a:srgbClr val="000808"/>
                </a:solidFill>
                <a:latin typeface="宋体"/>
                <a:ea typeface="宋体"/>
                <a:cs typeface="宋体"/>
              </a:rPr>
              <a:t>30m</a:t>
            </a:r>
            <a:r>
              <a:rPr kumimoji="1" lang="zh-CN" altLang="en-US" sz="2800" b="1" dirty="0">
                <a:solidFill>
                  <a:srgbClr val="000808"/>
                </a:solidFill>
                <a:latin typeface="宋体"/>
                <a:ea typeface="宋体"/>
                <a:cs typeface="宋体"/>
              </a:rPr>
              <a:t>才停下来。在球滚动过程中，脚对球所做的功为（   </a:t>
            </a:r>
            <a:r>
              <a:rPr kumimoji="1" lang="zh-CN" altLang="en-US" sz="2800" b="1" dirty="0" smtClean="0">
                <a:solidFill>
                  <a:srgbClr val="000808"/>
                </a:solidFill>
                <a:latin typeface="宋体"/>
                <a:ea typeface="宋体"/>
                <a:cs typeface="宋体"/>
              </a:rPr>
              <a:t>）</a:t>
            </a:r>
            <a:endParaRPr kumimoji="1" lang="zh-CN" altLang="en-US" sz="2800" b="1" dirty="0">
              <a:solidFill>
                <a:srgbClr val="000808"/>
              </a:solidFill>
              <a:latin typeface="宋体"/>
              <a:ea typeface="宋体"/>
              <a:cs typeface="宋体"/>
            </a:endParaRPr>
          </a:p>
          <a:p>
            <a:pPr algn="l" eaLnBrk="1" hangingPunct="1">
              <a:lnSpc>
                <a:spcPct val="120000"/>
              </a:lnSpc>
            </a:pPr>
            <a:r>
              <a:rPr kumimoji="1" lang="en-US" altLang="zh-CN" sz="2800" b="1" dirty="0">
                <a:solidFill>
                  <a:srgbClr val="000808"/>
                </a:solidFill>
                <a:latin typeface="宋体"/>
                <a:ea typeface="宋体"/>
                <a:cs typeface="宋体"/>
              </a:rPr>
              <a:t>      </a:t>
            </a:r>
            <a:r>
              <a:rPr kumimoji="1" lang="en-US" altLang="zh-CN" sz="2800" b="1" dirty="0" smtClean="0">
                <a:solidFill>
                  <a:srgbClr val="000808"/>
                </a:solidFill>
                <a:latin typeface="宋体"/>
                <a:ea typeface="宋体"/>
                <a:cs typeface="宋体"/>
              </a:rPr>
              <a:t>A</a:t>
            </a:r>
            <a:r>
              <a:rPr kumimoji="1" lang="zh-CN" altLang="en-US" sz="2800" b="1" dirty="0">
                <a:solidFill>
                  <a:srgbClr val="000808"/>
                </a:solidFill>
                <a:latin typeface="宋体"/>
                <a:ea typeface="宋体"/>
                <a:cs typeface="宋体"/>
              </a:rPr>
              <a:t>．</a:t>
            </a:r>
            <a:r>
              <a:rPr kumimoji="1" lang="en-US" altLang="zh-CN" sz="2800" b="1" dirty="0">
                <a:solidFill>
                  <a:srgbClr val="000808"/>
                </a:solidFill>
                <a:latin typeface="宋体"/>
                <a:ea typeface="宋体"/>
                <a:cs typeface="宋体"/>
              </a:rPr>
              <a:t>750 J        </a:t>
            </a:r>
            <a:r>
              <a:rPr kumimoji="1" lang="en-US" altLang="zh-CN" sz="2800" b="1" dirty="0" smtClean="0">
                <a:solidFill>
                  <a:srgbClr val="000808"/>
                </a:solidFill>
                <a:latin typeface="宋体"/>
                <a:ea typeface="宋体"/>
                <a:cs typeface="宋体"/>
              </a:rPr>
              <a:t> </a:t>
            </a:r>
            <a:r>
              <a:rPr kumimoji="1" lang="en-US" altLang="zh-CN" sz="2800" b="1" dirty="0">
                <a:solidFill>
                  <a:srgbClr val="000808"/>
                </a:solidFill>
                <a:latin typeface="宋体"/>
                <a:ea typeface="宋体"/>
                <a:cs typeface="宋体"/>
              </a:rPr>
              <a:t>B</a:t>
            </a:r>
            <a:r>
              <a:rPr kumimoji="1" lang="zh-CN" altLang="en-US" sz="2800" b="1" dirty="0">
                <a:solidFill>
                  <a:srgbClr val="000808"/>
                </a:solidFill>
                <a:latin typeface="宋体"/>
                <a:ea typeface="宋体"/>
                <a:cs typeface="宋体"/>
              </a:rPr>
              <a:t>．</a:t>
            </a:r>
            <a:r>
              <a:rPr kumimoji="1" lang="en-US" altLang="zh-CN" sz="2800" b="1" dirty="0">
                <a:solidFill>
                  <a:srgbClr val="000808"/>
                </a:solidFill>
                <a:latin typeface="宋体"/>
                <a:ea typeface="宋体"/>
                <a:cs typeface="宋体"/>
              </a:rPr>
              <a:t>300 J    </a:t>
            </a:r>
          </a:p>
          <a:p>
            <a:pPr algn="l" eaLnBrk="1" hangingPunct="1">
              <a:lnSpc>
                <a:spcPct val="120000"/>
              </a:lnSpc>
            </a:pPr>
            <a:r>
              <a:rPr kumimoji="1" lang="en-US" altLang="zh-CN" sz="2800" b="1" dirty="0">
                <a:solidFill>
                  <a:srgbClr val="000808"/>
                </a:solidFill>
                <a:latin typeface="宋体"/>
                <a:ea typeface="宋体"/>
                <a:cs typeface="宋体"/>
              </a:rPr>
              <a:t>     </a:t>
            </a:r>
            <a:r>
              <a:rPr kumimoji="1" lang="en-US" altLang="zh-CN" sz="2800" b="1" dirty="0" smtClean="0">
                <a:solidFill>
                  <a:srgbClr val="000808"/>
                </a:solidFill>
                <a:latin typeface="宋体"/>
                <a:ea typeface="宋体"/>
                <a:cs typeface="宋体"/>
              </a:rPr>
              <a:t> </a:t>
            </a:r>
            <a:r>
              <a:rPr kumimoji="1" lang="en-US" altLang="zh-CN" sz="2800" b="1" dirty="0">
                <a:solidFill>
                  <a:srgbClr val="000808"/>
                </a:solidFill>
                <a:latin typeface="宋体"/>
                <a:ea typeface="宋体"/>
                <a:cs typeface="宋体"/>
              </a:rPr>
              <a:t>C</a:t>
            </a:r>
            <a:r>
              <a:rPr kumimoji="1" lang="zh-CN" altLang="en-US" sz="2800" b="1" dirty="0">
                <a:solidFill>
                  <a:srgbClr val="000808"/>
                </a:solidFill>
                <a:latin typeface="宋体"/>
                <a:ea typeface="宋体"/>
                <a:cs typeface="宋体"/>
              </a:rPr>
              <a:t>．</a:t>
            </a:r>
            <a:r>
              <a:rPr kumimoji="1" lang="en-US" altLang="zh-CN" sz="2800" b="1" dirty="0">
                <a:solidFill>
                  <a:srgbClr val="000808"/>
                </a:solidFill>
                <a:latin typeface="宋体"/>
                <a:ea typeface="宋体"/>
                <a:cs typeface="宋体"/>
              </a:rPr>
              <a:t>450 J      </a:t>
            </a:r>
            <a:r>
              <a:rPr kumimoji="1" lang="en-US" altLang="zh-CN" sz="2800" b="1" dirty="0" smtClean="0">
                <a:solidFill>
                  <a:srgbClr val="000808"/>
                </a:solidFill>
                <a:latin typeface="宋体"/>
                <a:ea typeface="宋体"/>
                <a:cs typeface="宋体"/>
              </a:rPr>
              <a:t>   </a:t>
            </a:r>
            <a:r>
              <a:rPr kumimoji="1" lang="en-US" altLang="zh-CN" sz="2800" b="1" dirty="0">
                <a:solidFill>
                  <a:srgbClr val="000808"/>
                </a:solidFill>
                <a:latin typeface="宋体"/>
                <a:ea typeface="宋体"/>
                <a:cs typeface="宋体"/>
              </a:rPr>
              <a:t>D</a:t>
            </a:r>
            <a:r>
              <a:rPr kumimoji="1" lang="zh-CN" altLang="en-US" sz="2800" b="1" dirty="0">
                <a:solidFill>
                  <a:srgbClr val="000808"/>
                </a:solidFill>
                <a:latin typeface="宋体"/>
                <a:ea typeface="宋体"/>
                <a:cs typeface="宋体"/>
              </a:rPr>
              <a:t>．</a:t>
            </a:r>
            <a:r>
              <a:rPr kumimoji="1" lang="en-US" altLang="zh-CN" sz="2800" b="1" dirty="0">
                <a:solidFill>
                  <a:srgbClr val="000808"/>
                </a:solidFill>
                <a:latin typeface="宋体"/>
                <a:ea typeface="宋体"/>
                <a:cs typeface="宋体"/>
              </a:rPr>
              <a:t>0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507215" y="1401620"/>
            <a:ext cx="431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solidFill>
                  <a:srgbClr val="FF0000"/>
                </a:solidFill>
                <a:latin typeface="Times New Roman" charset="0"/>
              </a:rPr>
              <a:t>D</a:t>
            </a:r>
            <a:endParaRPr kumimoji="1" lang="zh-CN" altLang="en-US" sz="2800" b="1" dirty="0">
              <a:solidFill>
                <a:srgbClr val="FF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724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../../屏幕快照%202017-09-26%2011.12.4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775" y="2976795"/>
            <a:ext cx="4455495" cy="19352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341529" y="276495"/>
            <a:ext cx="8415935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例：</a:t>
            </a:r>
            <a:r>
              <a:rPr lang="zh-CN" altLang="zh-CN" sz="2800" dirty="0" smtClean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如图所示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，三种情况中物体所受的拉力都是</a:t>
            </a:r>
            <a:r>
              <a:rPr lang="en-US" altLang="zh-CN" sz="2800" i="1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F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，图甲中物体上升的高度为</a:t>
            </a:r>
            <a:r>
              <a:rPr lang="en-US" altLang="zh-CN" sz="2800" i="1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s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，图乙中物体沿斜面向上移动距离为</a:t>
            </a:r>
            <a:r>
              <a:rPr lang="en-US" altLang="zh-CN" sz="2800" i="1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s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，图丙中物体沿水平方向移动的距离为</a:t>
            </a:r>
            <a:r>
              <a:rPr lang="en-US" altLang="zh-CN" sz="2800" i="1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s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。比较三种情况拉力</a:t>
            </a:r>
            <a:r>
              <a:rPr lang="en-US" altLang="zh-CN" sz="2800" i="1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F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做的功，结论是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(    )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。</a:t>
            </a:r>
          </a:p>
          <a:p>
            <a:pPr algn="l"/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A. 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图甲中力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F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做功最多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   B. 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图乙中力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F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做功最多</a:t>
            </a:r>
          </a:p>
          <a:p>
            <a:pPr algn="l"/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C. 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图丙中力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F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做功最多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   D. 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做功一样多</a:t>
            </a:r>
          </a:p>
          <a:p>
            <a:pPr algn="l"/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 </a:t>
            </a:r>
            <a:endParaRPr lang="zh-CN" altLang="zh-CN" sz="2800" dirty="0">
              <a:solidFill>
                <a:schemeClr val="tx1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69366" y="158164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D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394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611560" y="366505"/>
            <a:ext cx="7812088" cy="1629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>
              <a:lnSpc>
                <a:spcPct val="120000"/>
              </a:lnSpc>
            </a:pPr>
            <a:r>
              <a:rPr kumimoji="1" lang="zh-CN" altLang="en-US" sz="2800" dirty="0" smtClean="0">
                <a:solidFill>
                  <a:srgbClr val="FF0000"/>
                </a:solidFill>
                <a:latin typeface="Times New Roman" pitchFamily="18" charset="0"/>
              </a:rPr>
              <a:t>练习：</a:t>
            </a:r>
            <a:r>
              <a:rPr kumimoji="1" lang="zh-CN" altLang="en-US" sz="2800" b="1" dirty="0" smtClean="0">
                <a:latin typeface="Times New Roman" pitchFamily="18" charset="0"/>
              </a:rPr>
              <a:t>起</a:t>
            </a:r>
            <a:r>
              <a:rPr kumimoji="1" lang="zh-CN" altLang="en-US" sz="2800" b="1" dirty="0">
                <a:latin typeface="Times New Roman" pitchFamily="18" charset="0"/>
              </a:rPr>
              <a:t>重机将</a:t>
            </a:r>
            <a:r>
              <a:rPr kumimoji="1" lang="en-US" altLang="zh-CN" sz="2800" b="1" dirty="0">
                <a:latin typeface="Times New Roman" pitchFamily="18" charset="0"/>
              </a:rPr>
              <a:t>2×10</a:t>
            </a:r>
            <a:r>
              <a:rPr kumimoji="1" lang="en-US" altLang="zh-CN" sz="2800" b="1" baseline="30000" dirty="0">
                <a:latin typeface="Times New Roman" pitchFamily="18" charset="0"/>
              </a:rPr>
              <a:t>4 </a:t>
            </a:r>
            <a:r>
              <a:rPr kumimoji="1" lang="en-US" altLang="zh-CN" sz="2800" b="1" dirty="0">
                <a:latin typeface="Times New Roman" pitchFamily="18" charset="0"/>
              </a:rPr>
              <a:t>kg</a:t>
            </a:r>
            <a:r>
              <a:rPr kumimoji="1" lang="zh-CN" altLang="en-US" sz="2800" b="1" dirty="0">
                <a:latin typeface="Times New Roman" pitchFamily="18" charset="0"/>
              </a:rPr>
              <a:t>的货物从地上吊起</a:t>
            </a:r>
            <a:r>
              <a:rPr kumimoji="1" lang="en-US" altLang="zh-CN" sz="2800" b="1" dirty="0">
                <a:latin typeface="Times New Roman" pitchFamily="18" charset="0"/>
              </a:rPr>
              <a:t>3 m</a:t>
            </a:r>
            <a:r>
              <a:rPr kumimoji="1" lang="zh-CN" altLang="en-US" sz="2800" b="1" dirty="0">
                <a:latin typeface="Times New Roman" pitchFamily="18" charset="0"/>
              </a:rPr>
              <a:t>高后，又在水平方向上移动</a:t>
            </a:r>
            <a:r>
              <a:rPr kumimoji="1" lang="en-US" altLang="zh-CN" sz="2800" b="1" dirty="0">
                <a:latin typeface="Times New Roman" pitchFamily="18" charset="0"/>
              </a:rPr>
              <a:t>5 m</a:t>
            </a:r>
            <a:r>
              <a:rPr kumimoji="1" lang="zh-CN" altLang="en-US" sz="2800" b="1" dirty="0">
                <a:latin typeface="Times New Roman" pitchFamily="18" charset="0"/>
              </a:rPr>
              <a:t>，求起重机做了多少功？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881590" y="2211710"/>
            <a:ext cx="7524750" cy="222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kumimoji="1" lang="zh-CN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解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itchFamily="18" charset="0"/>
              </a:rPr>
              <a:t>起重机的拉力等于货物的重力，在水平方向移动，拉力不做功，所以，起重机做的功为：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algn="l" eaLnBrk="1" hangingPunct="1">
              <a:lnSpc>
                <a:spcPct val="125000"/>
              </a:lnSpc>
            </a:pPr>
            <a:r>
              <a:rPr kumimoji="1" lang="zh-CN" altLang="en-US" sz="2800" b="1" dirty="0">
                <a:solidFill>
                  <a:srgbClr val="FF0000"/>
                </a:solidFill>
                <a:latin typeface="Times New Roman" pitchFamily="18" charset="0"/>
              </a:rPr>
              <a:t>　</a:t>
            </a:r>
            <a:r>
              <a:rPr kumimoji="1" lang="en-US" altLang="zh-CN" sz="2800" b="1" i="1" dirty="0">
                <a:solidFill>
                  <a:srgbClr val="FF0000"/>
                </a:solidFill>
                <a:latin typeface="Times New Roman" pitchFamily="18" charset="0"/>
              </a:rPr>
              <a:t>W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itchFamily="18" charset="0"/>
              </a:rPr>
              <a:t>＝</a:t>
            </a:r>
            <a:r>
              <a:rPr kumimoji="1" lang="en-US" altLang="zh-CN" sz="2800" b="1" i="1" dirty="0" err="1">
                <a:solidFill>
                  <a:srgbClr val="FF0000"/>
                </a:solidFill>
                <a:latin typeface="Times New Roman" pitchFamily="18" charset="0"/>
              </a:rPr>
              <a:t>Fs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itchFamily="18" charset="0"/>
              </a:rPr>
              <a:t>＝</a:t>
            </a:r>
            <a:r>
              <a:rPr kumimoji="1" lang="en-US" altLang="zh-CN" sz="2800" b="1" i="1" dirty="0" err="1">
                <a:solidFill>
                  <a:srgbClr val="FF0000"/>
                </a:solidFill>
                <a:latin typeface="Times New Roman" pitchFamily="18" charset="0"/>
              </a:rPr>
              <a:t>Gh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itchFamily="18" charset="0"/>
              </a:rPr>
              <a:t>＝</a:t>
            </a:r>
            <a:r>
              <a:rPr kumimoji="1" lang="en-US" altLang="zh-CN" sz="2800" b="1" i="1" dirty="0" err="1">
                <a:solidFill>
                  <a:srgbClr val="FF0000"/>
                </a:solidFill>
                <a:latin typeface="Times New Roman" pitchFamily="18" charset="0"/>
              </a:rPr>
              <a:t>mgh</a:t>
            </a:r>
            <a:endParaRPr kumimoji="1" lang="en-US" altLang="zh-CN" sz="2800" b="1" i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l" eaLnBrk="1" hangingPunct="1">
              <a:lnSpc>
                <a:spcPct val="125000"/>
              </a:lnSpc>
            </a:pPr>
            <a:r>
              <a:rPr kumimoji="1" lang="zh-CN" altLang="en-US" sz="2800" b="1" dirty="0">
                <a:solidFill>
                  <a:srgbClr val="FF0000"/>
                </a:solidFill>
                <a:latin typeface="Times New Roman" pitchFamily="18" charset="0"/>
              </a:rPr>
              <a:t>　　＝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2×10</a:t>
            </a:r>
            <a:r>
              <a:rPr kumimoji="1" lang="en-US" altLang="zh-CN" sz="2800" b="1" baseline="30000" dirty="0">
                <a:solidFill>
                  <a:srgbClr val="FF0000"/>
                </a:solidFill>
                <a:latin typeface="Times New Roman" pitchFamily="18" charset="0"/>
              </a:rPr>
              <a:t>4 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kg×10 N/kg×3 m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itchFamily="18" charset="0"/>
              </a:rPr>
              <a:t>＝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6×10</a:t>
            </a:r>
            <a:r>
              <a:rPr kumimoji="1" lang="en-US" altLang="zh-CN" sz="2800" b="1" baseline="30000" dirty="0">
                <a:solidFill>
                  <a:srgbClr val="FF0000"/>
                </a:solidFill>
                <a:latin typeface="Times New Roman" pitchFamily="18" charset="0"/>
              </a:rPr>
              <a:t>5 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3233883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"/>
          <p:cNvSpPr txBox="1">
            <a:spLocks noChangeArrowheads="1"/>
          </p:cNvSpPr>
          <p:nvPr/>
        </p:nvSpPr>
        <p:spPr bwMode="auto">
          <a:xfrm>
            <a:off x="431540" y="366504"/>
            <a:ext cx="8370930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 eaLnBrk="0" hangingPunct="0"/>
            <a:r>
              <a:rPr lang="zh-CN" altLang="en-US" sz="2800" dirty="0" smtClean="0">
                <a:solidFill>
                  <a:srgbClr val="FF0000"/>
                </a:solidFill>
                <a:latin typeface="+mn-ea"/>
                <a:ea typeface="+mn-ea"/>
                <a:cs typeface="黑体" charset="0"/>
              </a:rPr>
              <a:t>例：</a:t>
            </a:r>
            <a:r>
              <a:rPr lang="zh-CN" altLang="en-US" sz="2800" b="1" dirty="0" smtClean="0">
                <a:solidFill>
                  <a:srgbClr val="000000"/>
                </a:solidFill>
                <a:latin typeface="+mn-ea"/>
                <a:ea typeface="+mn-ea"/>
                <a:cs typeface="黑体" charset="0"/>
              </a:rPr>
              <a:t>一名工人用如图所示</a:t>
            </a:r>
            <a:r>
              <a:rPr lang="zh-CN" altLang="en-US" sz="2800" b="1" dirty="0">
                <a:solidFill>
                  <a:srgbClr val="000000"/>
                </a:solidFill>
                <a:latin typeface="+mn-ea"/>
                <a:ea typeface="+mn-ea"/>
                <a:cs typeface="黑体" charset="0"/>
              </a:rPr>
              <a:t>的滑轮组提起</a:t>
            </a:r>
            <a:r>
              <a:rPr lang="en-US" altLang="zh-CN" sz="2800" b="1" dirty="0">
                <a:solidFill>
                  <a:srgbClr val="000000"/>
                </a:solidFill>
                <a:latin typeface="+mn-ea"/>
                <a:ea typeface="+mn-ea"/>
                <a:cs typeface="黑体" charset="0"/>
              </a:rPr>
              <a:t>500 N</a:t>
            </a:r>
            <a:r>
              <a:rPr lang="zh-CN" altLang="en-US" sz="2800" b="1" dirty="0">
                <a:solidFill>
                  <a:srgbClr val="000000"/>
                </a:solidFill>
                <a:latin typeface="+mn-ea"/>
                <a:ea typeface="+mn-ea"/>
                <a:cs typeface="黑体" charset="0"/>
              </a:rPr>
              <a:t>的重物，动滑轮重</a:t>
            </a:r>
            <a:r>
              <a:rPr lang="en-US" altLang="zh-CN" sz="2800" b="1" dirty="0">
                <a:solidFill>
                  <a:srgbClr val="000000"/>
                </a:solidFill>
                <a:latin typeface="+mn-ea"/>
                <a:ea typeface="+mn-ea"/>
                <a:cs typeface="黑体" charset="0"/>
              </a:rPr>
              <a:t>10 N</a:t>
            </a:r>
            <a:r>
              <a:rPr lang="zh-CN" altLang="en-US" sz="2800" b="1" dirty="0">
                <a:solidFill>
                  <a:srgbClr val="000000"/>
                </a:solidFill>
                <a:latin typeface="+mn-ea"/>
                <a:ea typeface="+mn-ea"/>
                <a:cs typeface="黑体" charset="0"/>
              </a:rPr>
              <a:t>，不计绳重和摩擦，则绳子自由端的拉力为</a:t>
            </a:r>
            <a:r>
              <a:rPr lang="en-US" altLang="zh-CN" sz="2800" b="1" dirty="0" smtClean="0">
                <a:solidFill>
                  <a:srgbClr val="000000"/>
                </a:solidFill>
                <a:latin typeface="+mn-ea"/>
                <a:ea typeface="+mn-ea"/>
                <a:cs typeface="黑体" charset="0"/>
              </a:rPr>
              <a:t>_</a:t>
            </a:r>
            <a:r>
              <a:rPr lang="en-US" altLang="zh-CN" sz="2800" dirty="0">
                <a:solidFill>
                  <a:srgbClr val="000000"/>
                </a:solidFill>
                <a:latin typeface="+mn-ea"/>
                <a:cs typeface="黑体" charset="0"/>
              </a:rPr>
              <a:t>__</a:t>
            </a:r>
            <a:r>
              <a:rPr lang="en-US" altLang="zh-CN" sz="2800" b="1" dirty="0" smtClean="0">
                <a:solidFill>
                  <a:srgbClr val="000000"/>
                </a:solidFill>
                <a:latin typeface="+mn-ea"/>
                <a:ea typeface="+mn-ea"/>
                <a:cs typeface="黑体" charset="0"/>
              </a:rPr>
              <a:t>___N</a:t>
            </a:r>
            <a:r>
              <a:rPr lang="zh-CN" altLang="en-US" sz="2800" dirty="0">
                <a:solidFill>
                  <a:srgbClr val="000000"/>
                </a:solidFill>
                <a:latin typeface="+mn-ea"/>
                <a:ea typeface="+mn-ea"/>
                <a:cs typeface="黑体" charset="0"/>
              </a:rPr>
              <a:t>，重物上升了</a:t>
            </a:r>
            <a:r>
              <a:rPr lang="en-US" altLang="zh-CN" sz="2800" dirty="0" smtClean="0">
                <a:solidFill>
                  <a:srgbClr val="000000"/>
                </a:solidFill>
                <a:latin typeface="+mn-ea"/>
                <a:ea typeface="+mn-ea"/>
                <a:cs typeface="黑体" charset="0"/>
              </a:rPr>
              <a:t>2m</a:t>
            </a:r>
            <a:r>
              <a:rPr lang="zh-CN" altLang="en-US" sz="2800" dirty="0" smtClean="0">
                <a:solidFill>
                  <a:srgbClr val="000000"/>
                </a:solidFill>
                <a:latin typeface="+mn-ea"/>
                <a:ea typeface="+mn-ea"/>
                <a:cs typeface="黑体" charset="0"/>
              </a:rPr>
              <a:t>，</a:t>
            </a:r>
            <a:r>
              <a:rPr lang="zh-CN" altLang="en-US" sz="2800" b="1" dirty="0" smtClean="0">
                <a:solidFill>
                  <a:srgbClr val="000000"/>
                </a:solidFill>
                <a:latin typeface="+mn-ea"/>
                <a:ea typeface="+mn-ea"/>
                <a:cs typeface="黑体" charset="0"/>
              </a:rPr>
              <a:t>绳子自由端的拉力做了</a:t>
            </a:r>
            <a:r>
              <a:rPr lang="en-US" altLang="zh-CN" sz="2800" dirty="0" smtClean="0">
                <a:solidFill>
                  <a:srgbClr val="000000"/>
                </a:solidFill>
                <a:latin typeface="+mn-ea"/>
                <a:cs typeface="黑体" charset="0"/>
              </a:rPr>
              <a:t>______</a:t>
            </a:r>
            <a:r>
              <a:rPr lang="en-US" altLang="zh-CN" sz="2800" dirty="0">
                <a:solidFill>
                  <a:srgbClr val="000000"/>
                </a:solidFill>
                <a:latin typeface="+mn-ea"/>
                <a:cs typeface="黑体" charset="0"/>
              </a:rPr>
              <a:t>J</a:t>
            </a:r>
            <a:r>
              <a:rPr lang="zh-CN" altLang="en-US" sz="2800" dirty="0" smtClean="0">
                <a:solidFill>
                  <a:srgbClr val="000000"/>
                </a:solidFill>
                <a:latin typeface="+mn-ea"/>
                <a:cs typeface="黑体" charset="0"/>
              </a:rPr>
              <a:t>的</a:t>
            </a:r>
            <a:r>
              <a:rPr lang="zh-CN" altLang="en-US" sz="2800" b="1" dirty="0" smtClean="0">
                <a:solidFill>
                  <a:srgbClr val="000000"/>
                </a:solidFill>
                <a:latin typeface="+mn-ea"/>
                <a:ea typeface="+mn-ea"/>
                <a:cs typeface="黑体" charset="0"/>
              </a:rPr>
              <a:t>功。</a:t>
            </a:r>
            <a:endParaRPr lang="zh-CN" altLang="en-US" sz="2800" b="1" dirty="0">
              <a:solidFill>
                <a:srgbClr val="000000"/>
              </a:solidFill>
              <a:latin typeface="+mn-ea"/>
              <a:ea typeface="+mn-ea"/>
              <a:cs typeface="黑体" charset="0"/>
            </a:endParaRPr>
          </a:p>
        </p:txBody>
      </p:sp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155" y="1941682"/>
            <a:ext cx="2205245" cy="273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46775" y="1176595"/>
            <a:ext cx="12398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170 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91780" y="1626645"/>
            <a:ext cx="12398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1020  </a:t>
            </a:r>
            <a:endParaRPr lang="en-US" altLang="zh-CN" sz="2800" b="1" dirty="0">
              <a:solidFill>
                <a:srgbClr val="FF0000"/>
              </a:solidFill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969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举杠铃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591530"/>
            <a:ext cx="6975775" cy="396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04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 3"/>
          <p:cNvGrpSpPr/>
          <p:nvPr/>
        </p:nvGrpSpPr>
        <p:grpSpPr>
          <a:xfrm>
            <a:off x="1556666" y="591530"/>
            <a:ext cx="5993562" cy="3972055"/>
            <a:chOff x="1556666" y="591530"/>
            <a:chExt cx="5993562" cy="3972055"/>
          </a:xfrm>
        </p:grpSpPr>
        <p:pic>
          <p:nvPicPr>
            <p:cNvPr id="2" name="杠铃.gif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601670" y="591530"/>
              <a:ext cx="5940660" cy="3960440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" name="文本框 2"/>
            <p:cNvSpPr txBox="1"/>
            <p:nvPr/>
          </p:nvSpPr>
          <p:spPr>
            <a:xfrm>
              <a:off x="1556666" y="4101920"/>
              <a:ext cx="5993562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endParaRPr kumimoji="1"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01879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51520" y="141480"/>
            <a:ext cx="243027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1" lang="zh-CN" altLang="en-US" sz="3200" b="1" dirty="0">
                <a:latin typeface="宋体"/>
                <a:ea typeface="宋体"/>
                <a:cs typeface="宋体"/>
              </a:rPr>
              <a:t>一</a:t>
            </a:r>
            <a:r>
              <a:rPr kumimoji="1" lang="zh-CN" altLang="en-US" sz="3200" b="1" dirty="0" smtClean="0">
                <a:latin typeface="宋体"/>
                <a:ea typeface="宋体"/>
                <a:cs typeface="宋体"/>
              </a:rPr>
              <a:t>、功（</a:t>
            </a:r>
            <a:r>
              <a:rPr lang="en-US" altLang="zh-CN" sz="3200" b="1" i="1" dirty="0" smtClean="0">
                <a:latin typeface="宋体"/>
                <a:ea typeface="宋体"/>
                <a:cs typeface="宋体"/>
              </a:rPr>
              <a:t>W</a:t>
            </a:r>
            <a:r>
              <a:rPr lang="zh-CN" altLang="en-US" sz="3200" b="1" i="1" dirty="0" smtClean="0">
                <a:latin typeface="宋体"/>
                <a:ea typeface="宋体"/>
                <a:cs typeface="宋体"/>
              </a:rPr>
              <a:t>）</a:t>
            </a:r>
            <a:endParaRPr kumimoji="1" lang="zh-CN" altLang="en-US" sz="3200" b="1" dirty="0">
              <a:latin typeface="宋体"/>
              <a:ea typeface="宋体"/>
              <a:cs typeface="宋体"/>
            </a:endParaRPr>
          </a:p>
        </p:txBody>
      </p:sp>
      <p:sp>
        <p:nvSpPr>
          <p:cNvPr id="4" name="TextBox 8"/>
          <p:cNvSpPr>
            <a:spLocks noChangeArrowheads="1"/>
          </p:cNvSpPr>
          <p:nvPr/>
        </p:nvSpPr>
        <p:spPr bwMode="auto">
          <a:xfrm>
            <a:off x="656564" y="771550"/>
            <a:ext cx="8235916" cy="1069078"/>
          </a:xfrm>
          <a:prstGeom prst="roundRect">
            <a:avLst>
              <a:gd name="adj" fmla="val 7949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wrap="square" lIns="18000" tIns="0" rIns="18000" bIns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zh-CN" altLang="en-US" sz="2800" b="1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 </a:t>
            </a:r>
            <a:r>
              <a:rPr kumimoji="1" lang="en-US" altLang="zh-CN" sz="2800" b="1" dirty="0" smtClean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1</a:t>
            </a:r>
            <a:r>
              <a:rPr kumimoji="1" lang="zh-CN" altLang="en-US" sz="2800" b="1" dirty="0" smtClean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、定义：一个</a:t>
            </a:r>
            <a:r>
              <a:rPr kumimoji="1" lang="zh-CN" altLang="en-US" sz="2800" b="1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力</a:t>
            </a:r>
            <a:r>
              <a:rPr kumimoji="1" lang="zh-CN" altLang="en-US" sz="2800" b="1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作用在物体上，物体在这个</a:t>
            </a:r>
            <a:r>
              <a:rPr kumimoji="1" lang="zh-CN" altLang="en-US" sz="2800" b="1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力的方向</a:t>
            </a:r>
            <a:r>
              <a:rPr kumimoji="1" lang="zh-CN" altLang="en-US" sz="2800" b="1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上移动了</a:t>
            </a:r>
            <a:r>
              <a:rPr kumimoji="1" lang="zh-CN" altLang="en-US" sz="2800" b="1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一段距离</a:t>
            </a:r>
            <a:r>
              <a:rPr kumimoji="1" lang="zh-CN" altLang="en-US" sz="2800" b="1" dirty="0" smtClean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，就说这个力对物体做</a:t>
            </a:r>
            <a:r>
              <a:rPr kumimoji="1" lang="zh-CN" altLang="en-US" sz="2800" b="1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了功。</a:t>
            </a:r>
            <a:endParaRPr lang="zh-CN" altLang="en-US" sz="2800" b="1" dirty="0">
              <a:solidFill>
                <a:schemeClr val="tx1"/>
              </a:solidFill>
              <a:latin typeface="宋体"/>
              <a:ea typeface="宋体"/>
              <a:cs typeface="宋体"/>
            </a:endParaRPr>
          </a:p>
        </p:txBody>
      </p: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2861810" y="2391730"/>
            <a:ext cx="1871662" cy="783431"/>
            <a:chOff x="4241" y="2636"/>
            <a:chExt cx="1179" cy="658"/>
          </a:xfrm>
        </p:grpSpPr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4241" y="2795"/>
              <a:ext cx="726" cy="499"/>
              <a:chOff x="2335" y="2251"/>
              <a:chExt cx="726" cy="499"/>
            </a:xfrm>
          </p:grpSpPr>
          <p:sp>
            <p:nvSpPr>
              <p:cNvPr id="9" name="Rectangle 22"/>
              <p:cNvSpPr>
                <a:spLocks noChangeArrowheads="1"/>
              </p:cNvSpPr>
              <p:nvPr/>
            </p:nvSpPr>
            <p:spPr bwMode="auto">
              <a:xfrm>
                <a:off x="2335" y="2251"/>
                <a:ext cx="726" cy="408"/>
              </a:xfrm>
              <a:prstGeom prst="rect">
                <a:avLst/>
              </a:prstGeom>
              <a:solidFill>
                <a:srgbClr val="FCD6B6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kumimoji="1" lang="zh-CN" altLang="en-US" sz="2800" b="1">
                  <a:solidFill>
                    <a:schemeClr val="tx1"/>
                  </a:solidFill>
                  <a:latin typeface="宋体"/>
                  <a:ea typeface="宋体"/>
                  <a:cs typeface="宋体"/>
                </a:endParaRPr>
              </a:p>
            </p:txBody>
          </p:sp>
          <p:grpSp>
            <p:nvGrpSpPr>
              <p:cNvPr id="10" name="Group 23"/>
              <p:cNvGrpSpPr>
                <a:grpSpLocks/>
              </p:cNvGrpSpPr>
              <p:nvPr/>
            </p:nvGrpSpPr>
            <p:grpSpPr bwMode="auto">
              <a:xfrm>
                <a:off x="2789" y="2568"/>
                <a:ext cx="182" cy="182"/>
                <a:chOff x="3446" y="1683"/>
                <a:chExt cx="182" cy="182"/>
              </a:xfrm>
            </p:grpSpPr>
            <p:sp>
              <p:nvSpPr>
                <p:cNvPr id="14" name="Oval 24"/>
                <p:cNvSpPr>
                  <a:spLocks noChangeArrowheads="1"/>
                </p:cNvSpPr>
                <p:nvPr/>
              </p:nvSpPr>
              <p:spPr bwMode="auto">
                <a:xfrm>
                  <a:off x="3446" y="1683"/>
                  <a:ext cx="182" cy="18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/>
                  <a:endParaRPr kumimoji="1" lang="zh-CN" altLang="en-US" sz="2800" b="1">
                    <a:solidFill>
                      <a:schemeClr val="tx1"/>
                    </a:solidFill>
                    <a:latin typeface="宋体"/>
                    <a:ea typeface="宋体"/>
                    <a:cs typeface="宋体"/>
                  </a:endParaRPr>
                </a:p>
              </p:txBody>
            </p:sp>
            <p:sp>
              <p:nvSpPr>
                <p:cNvPr id="15" name="Oval 25"/>
                <p:cNvSpPr>
                  <a:spLocks noChangeArrowheads="1"/>
                </p:cNvSpPr>
                <p:nvPr/>
              </p:nvSpPr>
              <p:spPr bwMode="auto">
                <a:xfrm flipH="1">
                  <a:off x="3515" y="1752"/>
                  <a:ext cx="45" cy="46"/>
                </a:xfrm>
                <a:prstGeom prst="ellipse">
                  <a:avLst/>
                </a:prstGeom>
                <a:solidFill>
                  <a:srgbClr val="000808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/>
                  <a:endParaRPr kumimoji="1" lang="zh-CN" altLang="en-US" sz="2800" b="1">
                    <a:solidFill>
                      <a:schemeClr val="tx1"/>
                    </a:solidFill>
                    <a:latin typeface="宋体"/>
                    <a:ea typeface="宋体"/>
                    <a:cs typeface="宋体"/>
                  </a:endParaRPr>
                </a:p>
              </p:txBody>
            </p:sp>
          </p:grpSp>
          <p:grpSp>
            <p:nvGrpSpPr>
              <p:cNvPr id="11" name="Group 26"/>
              <p:cNvGrpSpPr>
                <a:grpSpLocks/>
              </p:cNvGrpSpPr>
              <p:nvPr/>
            </p:nvGrpSpPr>
            <p:grpSpPr bwMode="auto">
              <a:xfrm>
                <a:off x="2426" y="2568"/>
                <a:ext cx="182" cy="182"/>
                <a:chOff x="3446" y="1683"/>
                <a:chExt cx="182" cy="182"/>
              </a:xfrm>
            </p:grpSpPr>
            <p:sp>
              <p:nvSpPr>
                <p:cNvPr id="12" name="Oval 27"/>
                <p:cNvSpPr>
                  <a:spLocks noChangeArrowheads="1"/>
                </p:cNvSpPr>
                <p:nvPr/>
              </p:nvSpPr>
              <p:spPr bwMode="auto">
                <a:xfrm>
                  <a:off x="3446" y="1683"/>
                  <a:ext cx="182" cy="18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/>
                  <a:endParaRPr kumimoji="1" lang="zh-CN" altLang="en-US" sz="2800" b="1">
                    <a:solidFill>
                      <a:schemeClr val="tx1"/>
                    </a:solidFill>
                    <a:latin typeface="宋体"/>
                    <a:ea typeface="宋体"/>
                    <a:cs typeface="宋体"/>
                  </a:endParaRPr>
                </a:p>
              </p:txBody>
            </p:sp>
            <p:sp>
              <p:nvSpPr>
                <p:cNvPr id="13" name="Oval 28"/>
                <p:cNvSpPr>
                  <a:spLocks noChangeArrowheads="1"/>
                </p:cNvSpPr>
                <p:nvPr/>
              </p:nvSpPr>
              <p:spPr bwMode="auto">
                <a:xfrm flipH="1">
                  <a:off x="3515" y="1752"/>
                  <a:ext cx="45" cy="46"/>
                </a:xfrm>
                <a:prstGeom prst="ellipse">
                  <a:avLst/>
                </a:prstGeom>
                <a:solidFill>
                  <a:srgbClr val="000808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/>
                  <a:endParaRPr kumimoji="1" lang="zh-CN" altLang="en-US" sz="2800" b="1">
                    <a:solidFill>
                      <a:schemeClr val="tx1"/>
                    </a:solidFill>
                    <a:latin typeface="宋体"/>
                    <a:ea typeface="宋体"/>
                    <a:cs typeface="宋体"/>
                  </a:endParaRPr>
                </a:p>
              </p:txBody>
            </p:sp>
          </p:grpSp>
        </p:grpSp>
        <p:sp>
          <p:nvSpPr>
            <p:cNvPr id="7" name="Line 32"/>
            <p:cNvSpPr>
              <a:spLocks noChangeShapeType="1"/>
            </p:cNvSpPr>
            <p:nvPr/>
          </p:nvSpPr>
          <p:spPr bwMode="auto">
            <a:xfrm rot="5400000" flipV="1">
              <a:off x="4955" y="2670"/>
              <a:ext cx="0" cy="65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zh-CN" altLang="en-US" sz="2800">
                <a:solidFill>
                  <a:schemeClr val="tx1"/>
                </a:solidFill>
                <a:latin typeface="宋体"/>
                <a:ea typeface="宋体"/>
                <a:cs typeface="宋体"/>
              </a:endParaRPr>
            </a:p>
          </p:txBody>
        </p:sp>
        <p:sp>
          <p:nvSpPr>
            <p:cNvPr id="8" name="Text Box 33"/>
            <p:cNvSpPr txBox="1">
              <a:spLocks noChangeArrowheads="1"/>
            </p:cNvSpPr>
            <p:nvPr/>
          </p:nvSpPr>
          <p:spPr bwMode="auto">
            <a:xfrm>
              <a:off x="5125" y="2636"/>
              <a:ext cx="295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2800" b="1" i="1" dirty="0">
                  <a:solidFill>
                    <a:schemeClr val="tx1"/>
                  </a:solidFill>
                  <a:latin typeface="宋体"/>
                  <a:ea typeface="宋体"/>
                  <a:cs typeface="宋体"/>
                </a:rPr>
                <a:t>F</a:t>
              </a:r>
            </a:p>
          </p:txBody>
        </p:sp>
      </p:grpSp>
      <p:grpSp>
        <p:nvGrpSpPr>
          <p:cNvPr id="16" name="Group 43"/>
          <p:cNvGrpSpPr>
            <a:grpSpLocks/>
          </p:cNvGrpSpPr>
          <p:nvPr/>
        </p:nvGrpSpPr>
        <p:grpSpPr bwMode="auto">
          <a:xfrm>
            <a:off x="413885" y="2581039"/>
            <a:ext cx="4500562" cy="594122"/>
            <a:chOff x="2699" y="2795"/>
            <a:chExt cx="2835" cy="499"/>
          </a:xfrm>
        </p:grpSpPr>
        <p:grpSp>
          <p:nvGrpSpPr>
            <p:cNvPr id="17" name="Group 11"/>
            <p:cNvGrpSpPr>
              <a:grpSpLocks/>
            </p:cNvGrpSpPr>
            <p:nvPr/>
          </p:nvGrpSpPr>
          <p:grpSpPr bwMode="auto">
            <a:xfrm>
              <a:off x="2880" y="2795"/>
              <a:ext cx="726" cy="499"/>
              <a:chOff x="2335" y="2251"/>
              <a:chExt cx="726" cy="499"/>
            </a:xfrm>
          </p:grpSpPr>
          <p:sp>
            <p:nvSpPr>
              <p:cNvPr id="19" name="Rectangle 22"/>
              <p:cNvSpPr>
                <a:spLocks noChangeArrowheads="1"/>
              </p:cNvSpPr>
              <p:nvPr/>
            </p:nvSpPr>
            <p:spPr bwMode="auto">
              <a:xfrm>
                <a:off x="2335" y="2251"/>
                <a:ext cx="726" cy="408"/>
              </a:xfrm>
              <a:prstGeom prst="rect">
                <a:avLst/>
              </a:prstGeom>
              <a:solidFill>
                <a:srgbClr val="FCD6B6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kumimoji="1" lang="zh-CN" altLang="en-US" sz="2800" b="1">
                  <a:solidFill>
                    <a:schemeClr val="tx1"/>
                  </a:solidFill>
                  <a:latin typeface="宋体"/>
                  <a:ea typeface="宋体"/>
                  <a:cs typeface="宋体"/>
                </a:endParaRPr>
              </a:p>
            </p:txBody>
          </p:sp>
          <p:grpSp>
            <p:nvGrpSpPr>
              <p:cNvPr id="20" name="Group 23"/>
              <p:cNvGrpSpPr>
                <a:grpSpLocks/>
              </p:cNvGrpSpPr>
              <p:nvPr/>
            </p:nvGrpSpPr>
            <p:grpSpPr bwMode="auto">
              <a:xfrm>
                <a:off x="2789" y="2568"/>
                <a:ext cx="182" cy="182"/>
                <a:chOff x="3446" y="1683"/>
                <a:chExt cx="182" cy="182"/>
              </a:xfrm>
            </p:grpSpPr>
            <p:sp>
              <p:nvSpPr>
                <p:cNvPr id="24" name="Oval 24"/>
                <p:cNvSpPr>
                  <a:spLocks noChangeArrowheads="1"/>
                </p:cNvSpPr>
                <p:nvPr/>
              </p:nvSpPr>
              <p:spPr bwMode="auto">
                <a:xfrm>
                  <a:off x="3446" y="1683"/>
                  <a:ext cx="182" cy="18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/>
                  <a:endParaRPr kumimoji="1" lang="zh-CN" altLang="en-US" sz="2800" b="1">
                    <a:solidFill>
                      <a:schemeClr val="tx1"/>
                    </a:solidFill>
                    <a:latin typeface="宋体"/>
                    <a:ea typeface="宋体"/>
                    <a:cs typeface="宋体"/>
                  </a:endParaRPr>
                </a:p>
              </p:txBody>
            </p:sp>
            <p:sp>
              <p:nvSpPr>
                <p:cNvPr id="25" name="Oval 25"/>
                <p:cNvSpPr>
                  <a:spLocks noChangeArrowheads="1"/>
                </p:cNvSpPr>
                <p:nvPr/>
              </p:nvSpPr>
              <p:spPr bwMode="auto">
                <a:xfrm flipH="1">
                  <a:off x="3515" y="1752"/>
                  <a:ext cx="45" cy="46"/>
                </a:xfrm>
                <a:prstGeom prst="ellipse">
                  <a:avLst/>
                </a:prstGeom>
                <a:solidFill>
                  <a:srgbClr val="000808"/>
                </a:solidFill>
                <a:ln w="19050">
                  <a:solidFill>
                    <a:srgbClr val="000808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/>
                  <a:endParaRPr kumimoji="1" lang="zh-CN" altLang="en-US" sz="2800" b="1">
                    <a:solidFill>
                      <a:schemeClr val="tx1"/>
                    </a:solidFill>
                    <a:latin typeface="宋体"/>
                    <a:ea typeface="宋体"/>
                    <a:cs typeface="宋体"/>
                  </a:endParaRPr>
                </a:p>
              </p:txBody>
            </p:sp>
          </p:grpSp>
          <p:grpSp>
            <p:nvGrpSpPr>
              <p:cNvPr id="21" name="Group 26"/>
              <p:cNvGrpSpPr>
                <a:grpSpLocks/>
              </p:cNvGrpSpPr>
              <p:nvPr/>
            </p:nvGrpSpPr>
            <p:grpSpPr bwMode="auto">
              <a:xfrm>
                <a:off x="2426" y="2568"/>
                <a:ext cx="182" cy="182"/>
                <a:chOff x="3446" y="1683"/>
                <a:chExt cx="182" cy="182"/>
              </a:xfrm>
            </p:grpSpPr>
            <p:sp>
              <p:nvSpPr>
                <p:cNvPr id="22" name="Oval 27"/>
                <p:cNvSpPr>
                  <a:spLocks noChangeArrowheads="1"/>
                </p:cNvSpPr>
                <p:nvPr/>
              </p:nvSpPr>
              <p:spPr bwMode="auto">
                <a:xfrm>
                  <a:off x="3446" y="1683"/>
                  <a:ext cx="182" cy="18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/>
                  <a:endParaRPr kumimoji="1" lang="zh-CN" altLang="en-US" sz="2800" b="1">
                    <a:solidFill>
                      <a:schemeClr val="tx1"/>
                    </a:solidFill>
                    <a:latin typeface="宋体"/>
                    <a:ea typeface="宋体"/>
                    <a:cs typeface="宋体"/>
                  </a:endParaRPr>
                </a:p>
              </p:txBody>
            </p:sp>
            <p:sp>
              <p:nvSpPr>
                <p:cNvPr id="23" name="Oval 28"/>
                <p:cNvSpPr>
                  <a:spLocks noChangeArrowheads="1"/>
                </p:cNvSpPr>
                <p:nvPr/>
              </p:nvSpPr>
              <p:spPr bwMode="auto">
                <a:xfrm flipH="1">
                  <a:off x="3515" y="1752"/>
                  <a:ext cx="45" cy="46"/>
                </a:xfrm>
                <a:prstGeom prst="ellipse">
                  <a:avLst/>
                </a:prstGeom>
                <a:solidFill>
                  <a:srgbClr val="000808"/>
                </a:solidFill>
                <a:ln w="19050">
                  <a:solidFill>
                    <a:srgbClr val="000808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/>
                  <a:endParaRPr kumimoji="1" lang="zh-CN" altLang="en-US" sz="2800" b="1">
                    <a:solidFill>
                      <a:schemeClr val="tx1"/>
                    </a:solidFill>
                    <a:latin typeface="宋体"/>
                    <a:ea typeface="宋体"/>
                    <a:cs typeface="宋体"/>
                  </a:endParaRPr>
                </a:p>
              </p:txBody>
            </p:sp>
          </p:grpSp>
        </p:grpSp>
        <p:sp>
          <p:nvSpPr>
            <p:cNvPr id="18" name="Line 34"/>
            <p:cNvSpPr>
              <a:spLocks noChangeShapeType="1"/>
            </p:cNvSpPr>
            <p:nvPr/>
          </p:nvSpPr>
          <p:spPr bwMode="auto">
            <a:xfrm>
              <a:off x="2699" y="3294"/>
              <a:ext cx="2835" cy="0"/>
            </a:xfrm>
            <a:prstGeom prst="line">
              <a:avLst/>
            </a:prstGeom>
            <a:noFill/>
            <a:ln w="38100">
              <a:solidFill>
                <a:srgbClr val="5F5F5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zh-CN" altLang="en-US" sz="2800">
                <a:solidFill>
                  <a:schemeClr val="tx1"/>
                </a:solidFill>
                <a:latin typeface="宋体"/>
                <a:ea typeface="宋体"/>
                <a:cs typeface="宋体"/>
              </a:endParaRPr>
            </a:p>
          </p:txBody>
        </p:sp>
      </p:grpSp>
      <p:grpSp>
        <p:nvGrpSpPr>
          <p:cNvPr id="26" name="Group 39"/>
          <p:cNvGrpSpPr>
            <a:grpSpLocks/>
          </p:cNvGrpSpPr>
          <p:nvPr/>
        </p:nvGrpSpPr>
        <p:grpSpPr bwMode="auto">
          <a:xfrm>
            <a:off x="1313997" y="3202546"/>
            <a:ext cx="2159000" cy="738187"/>
            <a:chOff x="3266" y="3317"/>
            <a:chExt cx="1360" cy="620"/>
          </a:xfrm>
        </p:grpSpPr>
        <p:sp>
          <p:nvSpPr>
            <p:cNvPr id="27" name="Line 35"/>
            <p:cNvSpPr>
              <a:spLocks noChangeShapeType="1"/>
            </p:cNvSpPr>
            <p:nvPr/>
          </p:nvSpPr>
          <p:spPr bwMode="auto">
            <a:xfrm>
              <a:off x="3266" y="3339"/>
              <a:ext cx="0" cy="29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zh-CN" altLang="en-US" sz="2800">
                <a:solidFill>
                  <a:schemeClr val="tx1"/>
                </a:solidFill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8" name="Line 36"/>
            <p:cNvSpPr>
              <a:spLocks noChangeShapeType="1"/>
            </p:cNvSpPr>
            <p:nvPr/>
          </p:nvSpPr>
          <p:spPr bwMode="auto">
            <a:xfrm>
              <a:off x="4626" y="3317"/>
              <a:ext cx="0" cy="27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zh-CN" altLang="en-US" sz="2800">
                <a:solidFill>
                  <a:schemeClr val="tx1"/>
                </a:solidFill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9" name="Line 37"/>
            <p:cNvSpPr>
              <a:spLocks noChangeShapeType="1"/>
            </p:cNvSpPr>
            <p:nvPr/>
          </p:nvSpPr>
          <p:spPr bwMode="auto">
            <a:xfrm>
              <a:off x="3288" y="3498"/>
              <a:ext cx="133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zh-CN" altLang="en-US" sz="280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宋体"/>
                <a:ea typeface="宋体"/>
                <a:cs typeface="宋体"/>
              </a:endParaRPr>
            </a:p>
          </p:txBody>
        </p:sp>
        <p:sp>
          <p:nvSpPr>
            <p:cNvPr id="30" name="Text Box 38"/>
            <p:cNvSpPr txBox="1">
              <a:spLocks noChangeArrowheads="1"/>
            </p:cNvSpPr>
            <p:nvPr/>
          </p:nvSpPr>
          <p:spPr bwMode="auto">
            <a:xfrm>
              <a:off x="3821" y="3498"/>
              <a:ext cx="295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2800" b="1" i="1" dirty="0">
                  <a:solidFill>
                    <a:schemeClr val="tx1"/>
                  </a:solidFill>
                  <a:latin typeface="宋体"/>
                  <a:ea typeface="宋体"/>
                  <a:cs typeface="宋体"/>
                </a:rPr>
                <a:t>s</a:t>
              </a:r>
            </a:p>
          </p:txBody>
        </p:sp>
      </p:grpSp>
      <p:grpSp>
        <p:nvGrpSpPr>
          <p:cNvPr id="31" name="Group 40"/>
          <p:cNvGrpSpPr>
            <a:grpSpLocks/>
          </p:cNvGrpSpPr>
          <p:nvPr/>
        </p:nvGrpSpPr>
        <p:grpSpPr bwMode="auto">
          <a:xfrm>
            <a:off x="1313997" y="2338154"/>
            <a:ext cx="1079500" cy="522684"/>
            <a:chOff x="3266" y="2591"/>
            <a:chExt cx="680" cy="439"/>
          </a:xfrm>
        </p:grpSpPr>
        <p:sp>
          <p:nvSpPr>
            <p:cNvPr id="32" name="Line 30"/>
            <p:cNvSpPr>
              <a:spLocks noChangeShapeType="1"/>
            </p:cNvSpPr>
            <p:nvPr/>
          </p:nvSpPr>
          <p:spPr bwMode="auto">
            <a:xfrm rot="5400000" flipV="1">
              <a:off x="3595" y="2647"/>
              <a:ext cx="0" cy="65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zh-CN" altLang="en-US" sz="2800">
                <a:solidFill>
                  <a:schemeClr val="tx1"/>
                </a:solidFill>
                <a:latin typeface="宋体"/>
                <a:ea typeface="宋体"/>
                <a:cs typeface="宋体"/>
              </a:endParaRPr>
            </a:p>
          </p:txBody>
        </p:sp>
        <p:sp>
          <p:nvSpPr>
            <p:cNvPr id="33" name="Text Box 31"/>
            <p:cNvSpPr txBox="1">
              <a:spLocks noChangeArrowheads="1"/>
            </p:cNvSpPr>
            <p:nvPr/>
          </p:nvSpPr>
          <p:spPr bwMode="auto">
            <a:xfrm>
              <a:off x="3651" y="2591"/>
              <a:ext cx="295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2800" b="1" i="1" dirty="0">
                  <a:solidFill>
                    <a:schemeClr val="tx1"/>
                  </a:solidFill>
                  <a:latin typeface="宋体"/>
                  <a:ea typeface="宋体"/>
                  <a:cs typeface="宋体"/>
                </a:rPr>
                <a:t>F</a:t>
              </a:r>
            </a:p>
          </p:txBody>
        </p:sp>
      </p:grpSp>
      <p:sp>
        <p:nvSpPr>
          <p:cNvPr id="36" name="Text Box 47"/>
          <p:cNvSpPr txBox="1">
            <a:spLocks noChangeArrowheads="1"/>
          </p:cNvSpPr>
          <p:nvPr/>
        </p:nvSpPr>
        <p:spPr bwMode="auto">
          <a:xfrm>
            <a:off x="2591780" y="4236935"/>
            <a:ext cx="17551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 smtClean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拉力做功</a:t>
            </a:r>
            <a:endParaRPr lang="en-US" altLang="zh-CN" sz="2800" b="1" dirty="0">
              <a:solidFill>
                <a:schemeClr val="tx1"/>
              </a:solidFill>
              <a:latin typeface="宋体"/>
              <a:ea typeface="宋体"/>
              <a:cs typeface="宋体"/>
            </a:endParaRPr>
          </a:p>
        </p:txBody>
      </p:sp>
      <p:grpSp>
        <p:nvGrpSpPr>
          <p:cNvPr id="37" name="Group 18"/>
          <p:cNvGrpSpPr>
            <a:grpSpLocks/>
          </p:cNvGrpSpPr>
          <p:nvPr/>
        </p:nvGrpSpPr>
        <p:grpSpPr bwMode="auto">
          <a:xfrm>
            <a:off x="7376029" y="2856110"/>
            <a:ext cx="755651" cy="1642408"/>
            <a:chOff x="5091" y="1821"/>
            <a:chExt cx="476" cy="1462"/>
          </a:xfrm>
        </p:grpSpPr>
        <p:sp>
          <p:nvSpPr>
            <p:cNvPr id="38" name="Line 10"/>
            <p:cNvSpPr>
              <a:spLocks noChangeShapeType="1"/>
            </p:cNvSpPr>
            <p:nvPr/>
          </p:nvSpPr>
          <p:spPr bwMode="auto">
            <a:xfrm>
              <a:off x="5125" y="3283"/>
              <a:ext cx="295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zh-CN" altLang="en-US" sz="2800">
                <a:solidFill>
                  <a:schemeClr val="tx1"/>
                </a:solidFill>
                <a:latin typeface="宋体"/>
                <a:ea typeface="宋体"/>
                <a:cs typeface="宋体"/>
              </a:endParaRPr>
            </a:p>
          </p:txBody>
        </p:sp>
        <p:sp>
          <p:nvSpPr>
            <p:cNvPr id="39" name="Line 11"/>
            <p:cNvSpPr>
              <a:spLocks noChangeShapeType="1"/>
            </p:cNvSpPr>
            <p:nvPr/>
          </p:nvSpPr>
          <p:spPr bwMode="auto">
            <a:xfrm>
              <a:off x="5091" y="1821"/>
              <a:ext cx="295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zh-CN" altLang="en-US" sz="2800">
                <a:solidFill>
                  <a:schemeClr val="tx1"/>
                </a:solidFill>
                <a:latin typeface="宋体"/>
                <a:ea typeface="宋体"/>
                <a:cs typeface="宋体"/>
              </a:endParaRPr>
            </a:p>
          </p:txBody>
        </p:sp>
        <p:sp>
          <p:nvSpPr>
            <p:cNvPr id="40" name="Line 12"/>
            <p:cNvSpPr>
              <a:spLocks noChangeShapeType="1"/>
            </p:cNvSpPr>
            <p:nvPr/>
          </p:nvSpPr>
          <p:spPr bwMode="auto">
            <a:xfrm flipV="1">
              <a:off x="5238" y="1855"/>
              <a:ext cx="12" cy="141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zh-CN" altLang="en-US" sz="2800">
                <a:solidFill>
                  <a:schemeClr val="tx1"/>
                </a:solidFill>
                <a:latin typeface="宋体"/>
                <a:ea typeface="宋体"/>
                <a:cs typeface="宋体"/>
              </a:endParaRPr>
            </a:p>
          </p:txBody>
        </p:sp>
        <p:sp>
          <p:nvSpPr>
            <p:cNvPr id="41" name="Text Box 13"/>
            <p:cNvSpPr txBox="1">
              <a:spLocks noChangeArrowheads="1"/>
            </p:cNvSpPr>
            <p:nvPr/>
          </p:nvSpPr>
          <p:spPr bwMode="auto">
            <a:xfrm>
              <a:off x="5272" y="2283"/>
              <a:ext cx="295" cy="4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2800" b="1" i="1" dirty="0">
                  <a:solidFill>
                    <a:schemeClr val="tx1"/>
                  </a:solidFill>
                  <a:latin typeface="宋体"/>
                  <a:ea typeface="宋体"/>
                  <a:cs typeface="宋体"/>
                </a:rPr>
                <a:t>s</a:t>
              </a:r>
            </a:p>
          </p:txBody>
        </p:sp>
      </p:grpSp>
      <p:grpSp>
        <p:nvGrpSpPr>
          <p:cNvPr id="42" name="Group 20"/>
          <p:cNvGrpSpPr>
            <a:grpSpLocks/>
          </p:cNvGrpSpPr>
          <p:nvPr/>
        </p:nvGrpSpPr>
        <p:grpSpPr bwMode="auto">
          <a:xfrm>
            <a:off x="6122596" y="3420745"/>
            <a:ext cx="1219199" cy="1307306"/>
            <a:chOff x="4289" y="2717"/>
            <a:chExt cx="768" cy="1098"/>
          </a:xfrm>
        </p:grpSpPr>
        <p:sp>
          <p:nvSpPr>
            <p:cNvPr id="43" name="Rectangle 5"/>
            <p:cNvSpPr>
              <a:spLocks noChangeArrowheads="1"/>
            </p:cNvSpPr>
            <p:nvPr/>
          </p:nvSpPr>
          <p:spPr bwMode="auto">
            <a:xfrm>
              <a:off x="4354" y="3430"/>
              <a:ext cx="703" cy="385"/>
            </a:xfrm>
            <a:prstGeom prst="rect">
              <a:avLst/>
            </a:prstGeom>
            <a:solidFill>
              <a:srgbClr val="FCD6B6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lang="zh-CN" altLang="en-US" sz="2800">
                <a:solidFill>
                  <a:schemeClr val="tx1"/>
                </a:solidFill>
                <a:latin typeface="宋体"/>
                <a:ea typeface="宋体"/>
                <a:cs typeface="宋体"/>
              </a:endParaRPr>
            </a:p>
          </p:txBody>
        </p:sp>
        <p:sp>
          <p:nvSpPr>
            <p:cNvPr id="44" name="Line 8"/>
            <p:cNvSpPr>
              <a:spLocks noChangeShapeType="1"/>
            </p:cNvSpPr>
            <p:nvPr/>
          </p:nvSpPr>
          <p:spPr bwMode="auto">
            <a:xfrm flipV="1">
              <a:off x="4717" y="2954"/>
              <a:ext cx="0" cy="65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zh-CN" altLang="en-US" sz="2800">
                <a:solidFill>
                  <a:schemeClr val="tx1"/>
                </a:solidFill>
                <a:latin typeface="宋体"/>
                <a:ea typeface="宋体"/>
                <a:cs typeface="宋体"/>
              </a:endParaRPr>
            </a:p>
          </p:txBody>
        </p: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4289" y="2717"/>
              <a:ext cx="295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2800" b="1" i="1" dirty="0">
                  <a:solidFill>
                    <a:schemeClr val="tx1"/>
                  </a:solidFill>
                  <a:latin typeface="宋体"/>
                  <a:ea typeface="宋体"/>
                  <a:cs typeface="宋体"/>
                </a:rPr>
                <a:t>F</a:t>
              </a:r>
            </a:p>
          </p:txBody>
        </p:sp>
      </p:grpSp>
      <p:grpSp>
        <p:nvGrpSpPr>
          <p:cNvPr id="46" name="Group 21"/>
          <p:cNvGrpSpPr>
            <a:grpSpLocks/>
          </p:cNvGrpSpPr>
          <p:nvPr/>
        </p:nvGrpSpPr>
        <p:grpSpPr bwMode="auto">
          <a:xfrm>
            <a:off x="6102170" y="2076695"/>
            <a:ext cx="1209674" cy="1046560"/>
            <a:chOff x="4295" y="918"/>
            <a:chExt cx="762" cy="879"/>
          </a:xfrm>
        </p:grpSpPr>
        <p:sp>
          <p:nvSpPr>
            <p:cNvPr id="47" name="Rectangle 6"/>
            <p:cNvSpPr>
              <a:spLocks noChangeArrowheads="1"/>
            </p:cNvSpPr>
            <p:nvPr/>
          </p:nvSpPr>
          <p:spPr bwMode="auto">
            <a:xfrm>
              <a:off x="4354" y="1412"/>
              <a:ext cx="703" cy="385"/>
            </a:xfrm>
            <a:prstGeom prst="rect">
              <a:avLst/>
            </a:prstGeom>
            <a:solidFill>
              <a:srgbClr val="FCD6B6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lang="zh-CN" altLang="en-US" sz="2800">
                <a:solidFill>
                  <a:schemeClr val="tx1"/>
                </a:solidFill>
                <a:latin typeface="宋体"/>
                <a:ea typeface="宋体"/>
                <a:cs typeface="宋体"/>
              </a:endParaRPr>
            </a:p>
          </p:txBody>
        </p:sp>
        <p:grpSp>
          <p:nvGrpSpPr>
            <p:cNvPr id="48" name="Group 16"/>
            <p:cNvGrpSpPr>
              <a:grpSpLocks/>
            </p:cNvGrpSpPr>
            <p:nvPr/>
          </p:nvGrpSpPr>
          <p:grpSpPr bwMode="auto">
            <a:xfrm>
              <a:off x="4295" y="918"/>
              <a:ext cx="422" cy="675"/>
              <a:chOff x="4295" y="918"/>
              <a:chExt cx="422" cy="675"/>
            </a:xfrm>
          </p:grpSpPr>
          <p:sp>
            <p:nvSpPr>
              <p:cNvPr id="49" name="Line 9"/>
              <p:cNvSpPr>
                <a:spLocks noChangeShapeType="1"/>
              </p:cNvSpPr>
              <p:nvPr/>
            </p:nvSpPr>
            <p:spPr bwMode="auto">
              <a:xfrm flipV="1">
                <a:off x="4717" y="935"/>
                <a:ext cx="0" cy="65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oval" w="med" len="med"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/>
                <a:endParaRPr lang="zh-CN" altLang="en-US" sz="2800">
                  <a:solidFill>
                    <a:schemeClr val="tx1"/>
                  </a:solidFill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50" name="Text Box 15"/>
              <p:cNvSpPr txBox="1">
                <a:spLocks noChangeArrowheads="1"/>
              </p:cNvSpPr>
              <p:nvPr/>
            </p:nvSpPr>
            <p:spPr bwMode="auto">
              <a:xfrm>
                <a:off x="4295" y="918"/>
                <a:ext cx="295" cy="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CN" sz="2800" b="1" i="1" dirty="0">
                    <a:solidFill>
                      <a:schemeClr val="tx1"/>
                    </a:solidFill>
                    <a:latin typeface="宋体"/>
                    <a:ea typeface="宋体"/>
                    <a:cs typeface="宋体"/>
                  </a:rPr>
                  <a:t>F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3095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476689"/>
              </p:ext>
            </p:extLst>
          </p:nvPr>
        </p:nvGraphicFramePr>
        <p:xfrm>
          <a:off x="1106615" y="231490"/>
          <a:ext cx="6711132" cy="3969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BMP 图像" r:id="rId3" imgW="5934903" imgH="3790476" progId="PBrush">
                  <p:embed/>
                </p:oleObj>
              </mc:Choice>
              <mc:Fallback>
                <p:oleObj name="BMP 图像" r:id="rId3" imgW="5934903" imgH="3790476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615" y="231490"/>
                        <a:ext cx="6711132" cy="39694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标题 3"/>
          <p:cNvSpPr txBox="1">
            <a:spLocks/>
          </p:cNvSpPr>
          <p:nvPr/>
        </p:nvSpPr>
        <p:spPr>
          <a:xfrm>
            <a:off x="2771800" y="4281940"/>
            <a:ext cx="3600400" cy="59406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 smtClean="0"/>
              <a:t>做功了吗？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72788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95486"/>
            <a:ext cx="6048672" cy="3839412"/>
          </a:xfrm>
          <a:prstGeom prst="rect">
            <a:avLst/>
          </a:prstGeom>
        </p:spPr>
      </p:pic>
      <p:sp>
        <p:nvSpPr>
          <p:cNvPr id="3" name="标题 3"/>
          <p:cNvSpPr txBox="1">
            <a:spLocks/>
          </p:cNvSpPr>
          <p:nvPr/>
        </p:nvSpPr>
        <p:spPr>
          <a:xfrm>
            <a:off x="2366755" y="4236935"/>
            <a:ext cx="4373678" cy="59406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 smtClean="0">
                <a:solidFill>
                  <a:srgbClr val="000000"/>
                </a:solidFill>
              </a:rPr>
              <a:t>做功了吗？</a:t>
            </a:r>
            <a:endParaRPr lang="zh-CN" alt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022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47" name="Text Box 55"/>
          <p:cNvSpPr txBox="1">
            <a:spLocks noChangeArrowheads="1"/>
          </p:cNvSpPr>
          <p:nvPr/>
        </p:nvSpPr>
        <p:spPr bwMode="auto">
          <a:xfrm>
            <a:off x="2681790" y="996575"/>
            <a:ext cx="38528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000000"/>
                </a:solidFill>
                <a:latin typeface="Times New Roman" pitchFamily="18" charset="0"/>
              </a:rPr>
              <a:t>（作用在物体上的力）</a:t>
            </a:r>
          </a:p>
        </p:txBody>
      </p:sp>
      <p:sp>
        <p:nvSpPr>
          <p:cNvPr id="33848" name="Text Box 56"/>
          <p:cNvSpPr txBox="1">
            <a:spLocks noChangeArrowheads="1"/>
          </p:cNvSpPr>
          <p:nvPr/>
        </p:nvSpPr>
        <p:spPr bwMode="auto">
          <a:xfrm>
            <a:off x="2771800" y="1671650"/>
            <a:ext cx="5543550" cy="45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000000"/>
                </a:solidFill>
                <a:latin typeface="Times New Roman" pitchFamily="18" charset="0"/>
              </a:rPr>
              <a:t>（物体在力的方向上移动的距离）</a:t>
            </a:r>
          </a:p>
        </p:txBody>
      </p:sp>
      <p:sp>
        <p:nvSpPr>
          <p:cNvPr id="33850" name="Text Box 58"/>
          <p:cNvSpPr txBox="1">
            <a:spLocks noChangeArrowheads="1"/>
          </p:cNvSpPr>
          <p:nvPr/>
        </p:nvSpPr>
        <p:spPr bwMode="auto">
          <a:xfrm>
            <a:off x="2006716" y="996575"/>
            <a:ext cx="6300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1" lang="zh-CN" altLang="en-US" sz="2800" b="1" i="1" dirty="0">
                <a:solidFill>
                  <a:srgbClr val="000000"/>
                </a:solidFill>
                <a:latin typeface="Times New Roman" pitchFamily="18" charset="0"/>
              </a:rPr>
              <a:t>Ｆ</a:t>
            </a:r>
          </a:p>
        </p:txBody>
      </p:sp>
      <p:sp>
        <p:nvSpPr>
          <p:cNvPr id="38929" name="Text Box 66"/>
          <p:cNvSpPr txBox="1">
            <a:spLocks noChangeArrowheads="1"/>
          </p:cNvSpPr>
          <p:nvPr/>
        </p:nvSpPr>
        <p:spPr bwMode="auto">
          <a:xfrm>
            <a:off x="386535" y="276495"/>
            <a:ext cx="3105345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 dirty="0" smtClean="0">
                <a:solidFill>
                  <a:srgbClr val="000000"/>
                </a:solidFill>
                <a:latin typeface="Times New Roman" pitchFamily="18" charset="0"/>
              </a:rPr>
              <a:t>二</a:t>
            </a:r>
            <a:r>
              <a:rPr kumimoji="1" lang="zh-CN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、做功必要因素：</a:t>
            </a:r>
            <a:endParaRPr kumimoji="1" lang="zh-CN" altLang="en-US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32" name="Rectangle 52"/>
          <p:cNvSpPr>
            <a:spLocks noChangeArrowheads="1"/>
          </p:cNvSpPr>
          <p:nvPr/>
        </p:nvSpPr>
        <p:spPr bwMode="auto">
          <a:xfrm>
            <a:off x="2141730" y="1581640"/>
            <a:ext cx="503237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1" lang="en-US" altLang="zh-CN" sz="3200" b="1" i="1" dirty="0">
                <a:solidFill>
                  <a:srgbClr val="000000"/>
                </a:solidFill>
                <a:latin typeface="Times New Roman" pitchFamily="18" charset="0"/>
              </a:rPr>
              <a:t>s</a:t>
            </a:r>
          </a:p>
        </p:txBody>
      </p:sp>
      <p:grpSp>
        <p:nvGrpSpPr>
          <p:cNvPr id="38984" name="Group 72"/>
          <p:cNvGrpSpPr>
            <a:grpSpLocks/>
          </p:cNvGrpSpPr>
          <p:nvPr/>
        </p:nvGrpSpPr>
        <p:grpSpPr bwMode="auto">
          <a:xfrm>
            <a:off x="2366755" y="2886785"/>
            <a:ext cx="4275475" cy="1755195"/>
            <a:chOff x="2699" y="2591"/>
            <a:chExt cx="2835" cy="1406"/>
          </a:xfrm>
        </p:grpSpPr>
        <p:grpSp>
          <p:nvGrpSpPr>
            <p:cNvPr id="38955" name="Group 43"/>
            <p:cNvGrpSpPr>
              <a:grpSpLocks/>
            </p:cNvGrpSpPr>
            <p:nvPr/>
          </p:nvGrpSpPr>
          <p:grpSpPr bwMode="auto">
            <a:xfrm>
              <a:off x="4241" y="2636"/>
              <a:ext cx="1179" cy="658"/>
              <a:chOff x="4241" y="2636"/>
              <a:chExt cx="1179" cy="658"/>
            </a:xfrm>
          </p:grpSpPr>
          <p:grpSp>
            <p:nvGrpSpPr>
              <p:cNvPr id="38956" name="Group 44"/>
              <p:cNvGrpSpPr>
                <a:grpSpLocks/>
              </p:cNvGrpSpPr>
              <p:nvPr/>
            </p:nvGrpSpPr>
            <p:grpSpPr bwMode="auto">
              <a:xfrm>
                <a:off x="4241" y="2795"/>
                <a:ext cx="726" cy="499"/>
                <a:chOff x="2335" y="2251"/>
                <a:chExt cx="726" cy="499"/>
              </a:xfrm>
            </p:grpSpPr>
            <p:sp>
              <p:nvSpPr>
                <p:cNvPr id="38957" name="Rectangle 22"/>
                <p:cNvSpPr>
                  <a:spLocks noChangeArrowheads="1"/>
                </p:cNvSpPr>
                <p:nvPr/>
              </p:nvSpPr>
              <p:spPr bwMode="auto">
                <a:xfrm>
                  <a:off x="2335" y="2251"/>
                  <a:ext cx="726" cy="408"/>
                </a:xfrm>
                <a:prstGeom prst="rect">
                  <a:avLst/>
                </a:prstGeom>
                <a:solidFill>
                  <a:srgbClr val="FCD6B6"/>
                </a:soli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kumimoji="1" lang="zh-CN" altLang="en-US" sz="28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grpSp>
              <p:nvGrpSpPr>
                <p:cNvPr id="38958" name="Group 23"/>
                <p:cNvGrpSpPr>
                  <a:grpSpLocks/>
                </p:cNvGrpSpPr>
                <p:nvPr/>
              </p:nvGrpSpPr>
              <p:grpSpPr bwMode="auto">
                <a:xfrm>
                  <a:off x="2789" y="2568"/>
                  <a:ext cx="182" cy="182"/>
                  <a:chOff x="3446" y="1683"/>
                  <a:chExt cx="182" cy="182"/>
                </a:xfrm>
              </p:grpSpPr>
              <p:sp>
                <p:nvSpPr>
                  <p:cNvPr id="38959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3446" y="1683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46275"/>
                          <a:invGamma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kumimoji="1" lang="zh-CN" altLang="en-US" sz="2800" b="1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8960" name="Oval 25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515" y="1752"/>
                    <a:ext cx="45" cy="46"/>
                  </a:xfrm>
                  <a:prstGeom prst="ellipse">
                    <a:avLst/>
                  </a:prstGeom>
                  <a:solidFill>
                    <a:srgbClr val="000808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kumimoji="1" lang="zh-CN" altLang="en-US" sz="2800" b="1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38961" name="Group 26"/>
                <p:cNvGrpSpPr>
                  <a:grpSpLocks/>
                </p:cNvGrpSpPr>
                <p:nvPr/>
              </p:nvGrpSpPr>
              <p:grpSpPr bwMode="auto">
                <a:xfrm>
                  <a:off x="2426" y="2568"/>
                  <a:ext cx="182" cy="182"/>
                  <a:chOff x="3446" y="1683"/>
                  <a:chExt cx="182" cy="182"/>
                </a:xfrm>
              </p:grpSpPr>
              <p:sp>
                <p:nvSpPr>
                  <p:cNvPr id="38962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3446" y="1683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46275"/>
                          <a:invGamma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kumimoji="1" lang="zh-CN" altLang="en-US" sz="2800" b="1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8963" name="Oval 2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515" y="1752"/>
                    <a:ext cx="45" cy="46"/>
                  </a:xfrm>
                  <a:prstGeom prst="ellipse">
                    <a:avLst/>
                  </a:prstGeom>
                  <a:solidFill>
                    <a:srgbClr val="000808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kumimoji="1" lang="zh-CN" altLang="en-US" sz="2800" b="1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38964" name="Line 52"/>
              <p:cNvSpPr>
                <a:spLocks noChangeShapeType="1"/>
              </p:cNvSpPr>
              <p:nvPr/>
            </p:nvSpPr>
            <p:spPr bwMode="auto">
              <a:xfrm rot="5400000" flipV="1">
                <a:off x="4955" y="2670"/>
                <a:ext cx="0" cy="658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 type="oval" w="med" len="med"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965" name="Text Box 53"/>
              <p:cNvSpPr txBox="1">
                <a:spLocks noChangeArrowheads="1"/>
              </p:cNvSpPr>
              <p:nvPr/>
            </p:nvSpPr>
            <p:spPr bwMode="auto">
              <a:xfrm>
                <a:off x="5125" y="2636"/>
                <a:ext cx="295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 i="1">
                    <a:solidFill>
                      <a:srgbClr val="000000"/>
                    </a:solidFill>
                    <a:latin typeface="Times New Roman" pitchFamily="18" charset="0"/>
                  </a:rPr>
                  <a:t>F</a:t>
                </a:r>
              </a:p>
            </p:txBody>
          </p:sp>
        </p:grpSp>
        <p:grpSp>
          <p:nvGrpSpPr>
            <p:cNvPr id="38966" name="Group 54"/>
            <p:cNvGrpSpPr>
              <a:grpSpLocks/>
            </p:cNvGrpSpPr>
            <p:nvPr/>
          </p:nvGrpSpPr>
          <p:grpSpPr bwMode="auto">
            <a:xfrm>
              <a:off x="2699" y="2795"/>
              <a:ext cx="2835" cy="499"/>
              <a:chOff x="2699" y="2795"/>
              <a:chExt cx="2835" cy="499"/>
            </a:xfrm>
          </p:grpSpPr>
          <p:grpSp>
            <p:nvGrpSpPr>
              <p:cNvPr id="38967" name="Group 55"/>
              <p:cNvGrpSpPr>
                <a:grpSpLocks/>
              </p:cNvGrpSpPr>
              <p:nvPr/>
            </p:nvGrpSpPr>
            <p:grpSpPr bwMode="auto">
              <a:xfrm>
                <a:off x="2880" y="2795"/>
                <a:ext cx="726" cy="499"/>
                <a:chOff x="2335" y="2251"/>
                <a:chExt cx="726" cy="499"/>
              </a:xfrm>
            </p:grpSpPr>
            <p:sp>
              <p:nvSpPr>
                <p:cNvPr id="38968" name="Rectangle 22"/>
                <p:cNvSpPr>
                  <a:spLocks noChangeArrowheads="1"/>
                </p:cNvSpPr>
                <p:nvPr/>
              </p:nvSpPr>
              <p:spPr bwMode="auto">
                <a:xfrm>
                  <a:off x="2335" y="2251"/>
                  <a:ext cx="726" cy="408"/>
                </a:xfrm>
                <a:prstGeom prst="rect">
                  <a:avLst/>
                </a:prstGeom>
                <a:solidFill>
                  <a:srgbClr val="FCD6B6"/>
                </a:soli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kumimoji="1" lang="zh-CN" altLang="en-US" sz="28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grpSp>
              <p:nvGrpSpPr>
                <p:cNvPr id="38969" name="Group 23"/>
                <p:cNvGrpSpPr>
                  <a:grpSpLocks/>
                </p:cNvGrpSpPr>
                <p:nvPr/>
              </p:nvGrpSpPr>
              <p:grpSpPr bwMode="auto">
                <a:xfrm>
                  <a:off x="2789" y="2568"/>
                  <a:ext cx="182" cy="182"/>
                  <a:chOff x="3446" y="1683"/>
                  <a:chExt cx="182" cy="182"/>
                </a:xfrm>
              </p:grpSpPr>
              <p:sp>
                <p:nvSpPr>
                  <p:cNvPr id="38970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3446" y="1683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46275"/>
                          <a:invGamma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kumimoji="1" lang="zh-CN" altLang="en-US" sz="2800" b="1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8971" name="Oval 25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515" y="1752"/>
                    <a:ext cx="45" cy="46"/>
                  </a:xfrm>
                  <a:prstGeom prst="ellipse">
                    <a:avLst/>
                  </a:prstGeom>
                  <a:solidFill>
                    <a:srgbClr val="000808"/>
                  </a:solidFill>
                  <a:ln w="19050">
                    <a:solidFill>
                      <a:srgbClr val="000808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kumimoji="1" lang="zh-CN" altLang="en-US" sz="2800" b="1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38972" name="Group 26"/>
                <p:cNvGrpSpPr>
                  <a:grpSpLocks/>
                </p:cNvGrpSpPr>
                <p:nvPr/>
              </p:nvGrpSpPr>
              <p:grpSpPr bwMode="auto">
                <a:xfrm>
                  <a:off x="2426" y="2568"/>
                  <a:ext cx="182" cy="182"/>
                  <a:chOff x="3446" y="1683"/>
                  <a:chExt cx="182" cy="182"/>
                </a:xfrm>
              </p:grpSpPr>
              <p:sp>
                <p:nvSpPr>
                  <p:cNvPr id="38973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3446" y="1683"/>
                    <a:ext cx="182" cy="1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46275"/>
                          <a:invGamma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kumimoji="1" lang="zh-CN" altLang="en-US" sz="2800" b="1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8974" name="Oval 2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515" y="1752"/>
                    <a:ext cx="45" cy="46"/>
                  </a:xfrm>
                  <a:prstGeom prst="ellipse">
                    <a:avLst/>
                  </a:prstGeom>
                  <a:solidFill>
                    <a:srgbClr val="000808"/>
                  </a:solidFill>
                  <a:ln w="19050">
                    <a:solidFill>
                      <a:srgbClr val="000808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kumimoji="1" lang="zh-CN" altLang="en-US" sz="2800" b="1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38975" name="Line 63"/>
              <p:cNvSpPr>
                <a:spLocks noChangeShapeType="1"/>
              </p:cNvSpPr>
              <p:nvPr/>
            </p:nvSpPr>
            <p:spPr bwMode="auto">
              <a:xfrm>
                <a:off x="2699" y="3294"/>
                <a:ext cx="2835" cy="0"/>
              </a:xfrm>
              <a:prstGeom prst="line">
                <a:avLst/>
              </a:prstGeom>
              <a:noFill/>
              <a:ln w="38100">
                <a:solidFill>
                  <a:srgbClr val="5F5F5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8976" name="Group 64"/>
            <p:cNvGrpSpPr>
              <a:grpSpLocks/>
            </p:cNvGrpSpPr>
            <p:nvPr/>
          </p:nvGrpSpPr>
          <p:grpSpPr bwMode="auto">
            <a:xfrm>
              <a:off x="3266" y="3317"/>
              <a:ext cx="1360" cy="680"/>
              <a:chOff x="3266" y="3317"/>
              <a:chExt cx="1360" cy="680"/>
            </a:xfrm>
          </p:grpSpPr>
          <p:sp>
            <p:nvSpPr>
              <p:cNvPr id="38977" name="Line 65"/>
              <p:cNvSpPr>
                <a:spLocks noChangeShapeType="1"/>
              </p:cNvSpPr>
              <p:nvPr/>
            </p:nvSpPr>
            <p:spPr bwMode="auto">
              <a:xfrm>
                <a:off x="3266" y="3339"/>
                <a:ext cx="0" cy="295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978" name="Line 66"/>
              <p:cNvSpPr>
                <a:spLocks noChangeShapeType="1"/>
              </p:cNvSpPr>
              <p:nvPr/>
            </p:nvSpPr>
            <p:spPr bwMode="auto">
              <a:xfrm>
                <a:off x="4626" y="3317"/>
                <a:ext cx="0" cy="272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979" name="Line 67"/>
              <p:cNvSpPr>
                <a:spLocks noChangeShapeType="1"/>
              </p:cNvSpPr>
              <p:nvPr/>
            </p:nvSpPr>
            <p:spPr bwMode="auto">
              <a:xfrm>
                <a:off x="3288" y="3498"/>
                <a:ext cx="1338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980" name="Text Box 68"/>
              <p:cNvSpPr txBox="1">
                <a:spLocks noChangeArrowheads="1"/>
              </p:cNvSpPr>
              <p:nvPr/>
            </p:nvSpPr>
            <p:spPr bwMode="auto">
              <a:xfrm>
                <a:off x="3777" y="3511"/>
                <a:ext cx="295" cy="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 i="1">
                    <a:solidFill>
                      <a:srgbClr val="000000"/>
                    </a:solidFill>
                    <a:latin typeface="Times New Roman" pitchFamily="18" charset="0"/>
                  </a:rPr>
                  <a:t>s</a:t>
                </a:r>
              </a:p>
            </p:txBody>
          </p:sp>
        </p:grpSp>
        <p:grpSp>
          <p:nvGrpSpPr>
            <p:cNvPr id="38981" name="Group 69"/>
            <p:cNvGrpSpPr>
              <a:grpSpLocks/>
            </p:cNvGrpSpPr>
            <p:nvPr/>
          </p:nvGrpSpPr>
          <p:grpSpPr bwMode="auto">
            <a:xfrm>
              <a:off x="3266" y="2591"/>
              <a:ext cx="680" cy="486"/>
              <a:chOff x="3266" y="2591"/>
              <a:chExt cx="680" cy="486"/>
            </a:xfrm>
          </p:grpSpPr>
          <p:sp>
            <p:nvSpPr>
              <p:cNvPr id="38982" name="Line 70"/>
              <p:cNvSpPr>
                <a:spLocks noChangeShapeType="1"/>
              </p:cNvSpPr>
              <p:nvPr/>
            </p:nvSpPr>
            <p:spPr bwMode="auto">
              <a:xfrm rot="5400000" flipV="1">
                <a:off x="3595" y="2647"/>
                <a:ext cx="0" cy="658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 type="oval" w="med" len="med"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983" name="Text Box 71"/>
              <p:cNvSpPr txBox="1">
                <a:spLocks noChangeArrowheads="1"/>
              </p:cNvSpPr>
              <p:nvPr/>
            </p:nvSpPr>
            <p:spPr bwMode="auto">
              <a:xfrm>
                <a:off x="3651" y="2591"/>
                <a:ext cx="295" cy="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 pitchFamily="18" charset="0"/>
                  </a:rPr>
                  <a:t>F</a:t>
                </a:r>
              </a:p>
            </p:txBody>
          </p:sp>
        </p:grpSp>
      </p:grpSp>
      <p:sp>
        <p:nvSpPr>
          <p:cNvPr id="59" name="AutoShape 57"/>
          <p:cNvSpPr>
            <a:spLocks/>
          </p:cNvSpPr>
          <p:nvPr/>
        </p:nvSpPr>
        <p:spPr bwMode="auto">
          <a:xfrm>
            <a:off x="1781690" y="1131590"/>
            <a:ext cx="238911" cy="912386"/>
          </a:xfrm>
          <a:prstGeom prst="leftBrace">
            <a:avLst>
              <a:gd name="adj1" fmla="val 30112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kumimoji="1" lang="zh-CN" altLang="en-US" sz="2800" b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516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47" grpId="0"/>
      <p:bldP spid="33848" grpId="0"/>
      <p:bldP spid="33850" grpId="0"/>
      <p:bldP spid="38932" grpId="0"/>
      <p:bldP spid="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r="67842" b="58282"/>
          <a:stretch/>
        </p:blipFill>
        <p:spPr>
          <a:xfrm>
            <a:off x="1151620" y="816555"/>
            <a:ext cx="1997224" cy="260356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536885" y="383189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000000"/>
                </a:solidFill>
              </a:rPr>
              <a:t>做功了吗？</a:t>
            </a:r>
            <a:endParaRPr kumimoji="1" lang="zh-CN" altLang="en-US" sz="2800" dirty="0">
              <a:solidFill>
                <a:srgbClr val="00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32365" b="58282"/>
          <a:stretch/>
        </p:blipFill>
        <p:spPr>
          <a:xfrm>
            <a:off x="4481990" y="816555"/>
            <a:ext cx="4200636" cy="260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14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13212</TotalTime>
  <Words>565</Words>
  <Application>Microsoft Macintosh PowerPoint</Application>
  <PresentationFormat>全屏显示(16:9)</PresentationFormat>
  <Paragraphs>90</Paragraphs>
  <Slides>26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嵌入的 OLE 服务器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29" baseType="lpstr">
      <vt:lpstr>Office 主题</vt:lpstr>
      <vt:lpstr>BMP 图像</vt:lpstr>
      <vt:lpstr>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2012-04-02T08:15:09Z</dcterms:created>
  <dcterms:modified xsi:type="dcterms:W3CDTF">2020-03-26T12:53:29Z</dcterms:modified>
</cp:coreProperties>
</file>