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5" r:id="rId2"/>
    <p:sldId id="601" r:id="rId3"/>
    <p:sldId id="620" r:id="rId4"/>
    <p:sldId id="602" r:id="rId5"/>
    <p:sldId id="621" r:id="rId6"/>
    <p:sldId id="605" r:id="rId7"/>
    <p:sldId id="606" r:id="rId8"/>
    <p:sldId id="622" r:id="rId9"/>
    <p:sldId id="611" r:id="rId10"/>
    <p:sldId id="612" r:id="rId11"/>
    <p:sldId id="613" r:id="rId12"/>
    <p:sldId id="614" r:id="rId13"/>
    <p:sldId id="631" r:id="rId14"/>
    <p:sldId id="624" r:id="rId15"/>
    <p:sldId id="607" r:id="rId16"/>
    <p:sldId id="608" r:id="rId17"/>
    <p:sldId id="609" r:id="rId18"/>
    <p:sldId id="616" r:id="rId19"/>
    <p:sldId id="626" r:id="rId20"/>
    <p:sldId id="617" r:id="rId21"/>
    <p:sldId id="618" r:id="rId22"/>
    <p:sldId id="627" r:id="rId23"/>
    <p:sldId id="628" r:id="rId24"/>
    <p:sldId id="630" r:id="rId25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2" autoAdjust="0"/>
    <p:restoredTop sz="99465" autoAdjust="0"/>
  </p:normalViewPr>
  <p:slideViewPr>
    <p:cSldViewPr>
      <p:cViewPr>
        <p:scale>
          <a:sx n="99" d="100"/>
          <a:sy n="99" d="100"/>
        </p:scale>
        <p:origin x="-496" y="-560"/>
      </p:cViewPr>
      <p:guideLst>
        <p:guide orient="horz" pos="701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1660923"/>
            <a:ext cx="738028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第九章章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浮力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1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认识浮力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60036" y="-110309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504396" y="-91069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00143" y="-12313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836585" y="1294470"/>
            <a:ext cx="2819400" cy="2400300"/>
          </a:xfrm>
          <a:prstGeom prst="can">
            <a:avLst>
              <a:gd name="adj" fmla="val 28678"/>
            </a:avLst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</a:endParaRPr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 flipV="1">
            <a:off x="2131985" y="2666070"/>
            <a:ext cx="0" cy="971550"/>
          </a:xfrm>
          <a:prstGeom prst="line">
            <a:avLst/>
          </a:prstGeom>
          <a:noFill/>
          <a:ln w="120650">
            <a:solidFill>
              <a:srgbClr val="FF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750985" y="2266020"/>
            <a:ext cx="762000" cy="45720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Times New Roman" charset="0"/>
            </a:endParaRPr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 flipH="1" flipV="1">
            <a:off x="2208185" y="1808820"/>
            <a:ext cx="0" cy="342900"/>
          </a:xfrm>
          <a:prstGeom prst="line">
            <a:avLst/>
          </a:prstGeom>
          <a:noFill/>
          <a:ln w="92075">
            <a:solidFill>
              <a:srgbClr val="FF3300"/>
            </a:solidFill>
            <a:round/>
            <a:headEnd type="triangl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 flipH="1">
            <a:off x="1293785" y="272322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H="1">
            <a:off x="1293785" y="186597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17768" name="AutoShape 8"/>
          <p:cNvCxnSpPr>
            <a:cxnSpLocks noChangeShapeType="1"/>
          </p:cNvCxnSpPr>
          <p:nvPr/>
        </p:nvCxnSpPr>
        <p:spPr bwMode="auto">
          <a:xfrm>
            <a:off x="1598585" y="1865970"/>
            <a:ext cx="0" cy="857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2970185" y="186597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988985" y="209457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r>
              <a:rPr lang="en-US" altLang="zh-CN" sz="2400" b="1" i="1">
                <a:latin typeface="Times New Roman" charset="0"/>
              </a:rPr>
              <a:t>h</a:t>
            </a:r>
            <a:r>
              <a:rPr lang="en-US" altLang="zh-CN" sz="2400" b="1" baseline="-25000">
                <a:latin typeface="Times New Roman" charset="0"/>
              </a:rPr>
              <a:t>2</a:t>
            </a:r>
            <a:endParaRPr lang="en-US" altLang="zh-CN" sz="2400" b="1">
              <a:latin typeface="Times New Roman" charset="0"/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046385" y="192312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r>
              <a:rPr lang="en-US" altLang="zh-CN" sz="2400" b="1" i="1">
                <a:latin typeface="Times New Roman" charset="0"/>
              </a:rPr>
              <a:t>h</a:t>
            </a:r>
            <a:r>
              <a:rPr lang="en-US" altLang="zh-CN" sz="2400" baseline="-25000">
                <a:latin typeface="Times New Roman" charset="0"/>
              </a:rPr>
              <a:t>1</a:t>
            </a:r>
            <a:endParaRPr lang="en-US" altLang="zh-CN" sz="2400">
              <a:latin typeface="Times New Roman" charset="0"/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2360585" y="3008971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400" b="1" i="1">
                <a:latin typeface="Times New Roman" charset="0"/>
              </a:rPr>
              <a:t>F</a:t>
            </a:r>
            <a:r>
              <a:rPr lang="zh-CN" altLang="en-US" sz="2400" b="1" baseline="-25000">
                <a:latin typeface="Times New Roman" charset="0"/>
              </a:rPr>
              <a:t>上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2284385" y="1865971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400" b="1" i="1">
                <a:latin typeface="Times New Roman" charset="0"/>
              </a:rPr>
              <a:t>F</a:t>
            </a:r>
            <a:r>
              <a:rPr lang="zh-CN" altLang="en-US" sz="2400" b="1" baseline="-25000">
                <a:latin typeface="Times New Roman" charset="0"/>
              </a:rPr>
              <a:t>下</a:t>
            </a:r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auto">
          <a:xfrm>
            <a:off x="836585" y="951570"/>
            <a:ext cx="2819400" cy="2743200"/>
          </a:xfrm>
          <a:prstGeom prst="can">
            <a:avLst>
              <a:gd name="adj" fmla="val 2822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23848" y="2481524"/>
            <a:ext cx="3186112" cy="65484"/>
            <a:chOff x="3259" y="2917"/>
            <a:chExt cx="2007" cy="55"/>
          </a:xfrm>
        </p:grpSpPr>
        <p:sp>
          <p:nvSpPr>
            <p:cNvPr id="15384" name="Line 16"/>
            <p:cNvSpPr>
              <a:spLocks noChangeShapeType="1"/>
            </p:cNvSpPr>
            <p:nvPr/>
          </p:nvSpPr>
          <p:spPr bwMode="auto">
            <a:xfrm rot="5324176" flipV="1">
              <a:off x="3632" y="2529"/>
              <a:ext cx="1" cy="771"/>
            </a:xfrm>
            <a:prstGeom prst="line">
              <a:avLst/>
            </a:prstGeom>
            <a:noFill/>
            <a:ln w="120650">
              <a:solidFill>
                <a:srgbClr val="FF33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Line 17"/>
            <p:cNvSpPr>
              <a:spLocks noChangeShapeType="1"/>
            </p:cNvSpPr>
            <p:nvPr/>
          </p:nvSpPr>
          <p:spPr bwMode="auto">
            <a:xfrm rot="16040024" flipV="1">
              <a:off x="4849" y="2556"/>
              <a:ext cx="55" cy="754"/>
            </a:xfrm>
            <a:prstGeom prst="line">
              <a:avLst/>
            </a:prstGeom>
            <a:noFill/>
            <a:ln w="120650">
              <a:solidFill>
                <a:srgbClr val="FF33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7778" name="Line 18"/>
          <p:cNvSpPr>
            <a:spLocks noChangeShapeType="1"/>
          </p:cNvSpPr>
          <p:nvPr/>
        </p:nvSpPr>
        <p:spPr bwMode="auto">
          <a:xfrm>
            <a:off x="2741585" y="215172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>
            <a:off x="2741585" y="186597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476545" y="4011910"/>
            <a:ext cx="7920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6.</a:t>
            </a:r>
            <a:r>
              <a:rPr lang="zh-CN" altLang="en-US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浮力产生原因：是由于液体对</a:t>
            </a: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物体向上向下的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压力差</a:t>
            </a: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产生的。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1016605" y="439375"/>
            <a:ext cx="24674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600" b="1" i="1">
                <a:solidFill>
                  <a:srgbClr val="0000FF"/>
                </a:solidFill>
                <a:latin typeface="Times New Roman" charset="0"/>
              </a:rPr>
              <a:t>F</a:t>
            </a:r>
            <a:r>
              <a:rPr lang="en-US" altLang="zh-CN" sz="2600" b="1">
                <a:solidFill>
                  <a:srgbClr val="0000FF"/>
                </a:solidFill>
                <a:latin typeface="Times New Roman" charset="0"/>
              </a:rPr>
              <a:t>=</a:t>
            </a:r>
            <a:r>
              <a:rPr lang="en-US" altLang="zh-CN" sz="2600" b="1" i="1">
                <a:solidFill>
                  <a:srgbClr val="0000FF"/>
                </a:solidFill>
                <a:latin typeface="Times New Roman" charset="0"/>
              </a:rPr>
              <a:t>pS</a:t>
            </a:r>
            <a:r>
              <a:rPr lang="en-US" altLang="zh-CN" sz="2600" b="1">
                <a:solidFill>
                  <a:srgbClr val="0000FF"/>
                </a:solidFill>
                <a:latin typeface="Times New Roman" charset="0"/>
              </a:rPr>
              <a:t> = </a:t>
            </a:r>
            <a:r>
              <a:rPr lang="zh-CN" sz="2600" b="1" i="1">
                <a:solidFill>
                  <a:srgbClr val="0000FF"/>
                </a:solidFill>
                <a:latin typeface="Times New Roman" charset="0"/>
              </a:rPr>
              <a:t>ρ</a:t>
            </a:r>
            <a:r>
              <a:rPr lang="zh-CN" altLang="en-US" sz="2600" b="1" baseline="-25000">
                <a:solidFill>
                  <a:srgbClr val="0000FF"/>
                </a:solidFill>
                <a:latin typeface="Times New Roman" charset="0"/>
              </a:rPr>
              <a:t>水</a:t>
            </a:r>
            <a:r>
              <a:rPr lang="zh-CN" sz="2600" b="1" i="1">
                <a:solidFill>
                  <a:srgbClr val="0000FF"/>
                </a:solidFill>
                <a:latin typeface="Times New Roman" charset="0"/>
              </a:rPr>
              <a:t>ghS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842030" y="456515"/>
            <a:ext cx="3330370" cy="24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物体的下表面：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600" b="1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向</a:t>
            </a:r>
            <a:r>
              <a:rPr lang="zh-CN" altLang="en-US" sz="2600" b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上</a:t>
            </a:r>
            <a:r>
              <a:rPr lang="en-US" altLang="zh-CN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p</a:t>
            </a:r>
            <a:r>
              <a:rPr lang="zh-CN" altLang="en-US" sz="2600" b="1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向</a:t>
            </a:r>
            <a:r>
              <a:rPr lang="zh-CN" altLang="en-US" sz="2600" b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上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S </a:t>
            </a:r>
            <a:r>
              <a:rPr lang="en-US" altLang="zh-CN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 </a:t>
            </a:r>
            <a:r>
              <a:rPr 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ρ</a:t>
            </a:r>
            <a:r>
              <a:rPr lang="zh-CN" sz="2600" b="1" baseline="-250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液</a:t>
            </a:r>
            <a:r>
              <a:rPr 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gh</a:t>
            </a:r>
            <a:r>
              <a:rPr lang="en-US" altLang="zh-CN" sz="2600" b="1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2</a:t>
            </a:r>
            <a:r>
              <a:rPr 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S</a:t>
            </a:r>
            <a:endParaRPr lang="zh-CN" sz="2600" b="1" i="1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物体的上表面：</a:t>
            </a:r>
          </a:p>
          <a:p>
            <a:pPr eaLnBrk="1" hangingPunct="1">
              <a:lnSpc>
                <a:spcPct val="150000"/>
              </a:lnSpc>
            </a:pPr>
            <a:r>
              <a:rPr 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600" b="1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向</a:t>
            </a:r>
            <a:r>
              <a:rPr lang="zh-CN" sz="2600" b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下</a:t>
            </a:r>
            <a:r>
              <a:rPr lang="zh-CN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p</a:t>
            </a:r>
            <a:r>
              <a:rPr lang="zh-CN" altLang="en-US" sz="2600" b="1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向</a:t>
            </a:r>
            <a:r>
              <a:rPr lang="zh-CN" altLang="en-US" sz="2600" b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下</a:t>
            </a:r>
            <a:r>
              <a:rPr 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S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 </a:t>
            </a:r>
            <a:r>
              <a:rPr lang="zh-CN" sz="26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</a:t>
            </a:r>
            <a:r>
              <a:rPr 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ρ</a:t>
            </a:r>
            <a:r>
              <a:rPr lang="zh-CN" sz="2600" b="1" baseline="-250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液</a:t>
            </a:r>
            <a:r>
              <a:rPr 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gh</a:t>
            </a:r>
            <a:r>
              <a:rPr lang="en-US" altLang="zh-CN" sz="2600" b="1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1</a:t>
            </a:r>
            <a:r>
              <a:rPr 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S</a:t>
            </a:r>
            <a:endParaRPr lang="zh-CN" sz="2600" b="1" i="1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572000" y="3201820"/>
            <a:ext cx="4148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浮</a:t>
            </a:r>
            <a:r>
              <a:rPr lang="en-US" altLang="zh-CN" sz="2800" b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 </a:t>
            </a:r>
            <a:r>
              <a:rPr lang="en-US" altLang="zh-CN" sz="28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向上</a:t>
            </a:r>
            <a:r>
              <a:rPr lang="en-US" altLang="zh-CN" sz="2800" b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- </a:t>
            </a:r>
            <a:r>
              <a:rPr lang="en-US" altLang="zh-CN" sz="28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向下（压力差法）</a:t>
            </a:r>
          </a:p>
        </p:txBody>
      </p:sp>
    </p:spTree>
    <p:extLst>
      <p:ext uri="{BB962C8B-B14F-4D97-AF65-F5344CB8AC3E}">
        <p14:creationId xmlns:p14="http://schemas.microsoft.com/office/powerpoint/2010/main" val="2645673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ldLvl="0" animBg="1"/>
      <p:bldP spid="117763" grpId="0" animBg="1"/>
      <p:bldP spid="117764" grpId="0" bldLvl="0" animBg="1"/>
      <p:bldP spid="117765" grpId="0" animBg="1"/>
      <p:bldP spid="117766" grpId="0" animBg="1"/>
      <p:bldP spid="117767" grpId="0" animBg="1"/>
      <p:bldP spid="117769" grpId="0" animBg="1"/>
      <p:bldP spid="117770" grpId="0"/>
      <p:bldP spid="117771" grpId="0"/>
      <p:bldP spid="117772" grpId="0"/>
      <p:bldP spid="117773" grpId="0"/>
      <p:bldP spid="117774" grpId="0" bldLvl="0" animBg="1"/>
      <p:bldP spid="117778" grpId="0" animBg="1"/>
      <p:bldP spid="117779" grpId="0" animBg="1"/>
      <p:bldP spid="117782" grpId="0"/>
      <p:bldP spid="117783" grpId="0"/>
      <p:bldP spid="26" grpId="0" build="p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36585" y="764867"/>
            <a:ext cx="2836862" cy="3238500"/>
          </a:xfrm>
          <a:prstGeom prst="can">
            <a:avLst>
              <a:gd name="adj" fmla="val 32103"/>
            </a:avLst>
          </a:prstGeom>
          <a:solidFill>
            <a:srgbClr val="FFFFFF">
              <a:alpha val="50000"/>
            </a:srgbClr>
          </a:solidFill>
          <a:ln w="57150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zh-CN" sz="2400" b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836585" y="3484255"/>
            <a:ext cx="2836862" cy="575072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bg2"/>
            </a:solidFill>
            <a:round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zh-CN" sz="2400" b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836585" y="1806665"/>
            <a:ext cx="2836862" cy="2245519"/>
          </a:xfrm>
          <a:prstGeom prst="can">
            <a:avLst>
              <a:gd name="adj" fmla="val 26220"/>
            </a:avLst>
          </a:prstGeom>
          <a:solidFill>
            <a:srgbClr val="6666FF">
              <a:alpha val="50000"/>
            </a:srgb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zh-CN" sz="2400" b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701772" y="3175884"/>
            <a:ext cx="1106488" cy="731044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9050">
            <a:solidFill>
              <a:schemeClr val="bg2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zh-CN" sz="2400" b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7022" y="2619861"/>
            <a:ext cx="915988" cy="572691"/>
            <a:chOff x="0" y="0"/>
            <a:chExt cx="1104" cy="480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191" cy="48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432" y="0"/>
              <a:ext cx="191" cy="48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913" y="0"/>
              <a:ext cx="191" cy="48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031940" y="681540"/>
            <a:ext cx="4950550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＊物体与容器</a:t>
            </a:r>
            <a:r>
              <a:rPr lang="zh-CN" altLang="en-US" sz="2800" dirty="0" smtClean="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底部紧密接</a:t>
            </a:r>
            <a:r>
              <a:rPr lang="zh-CN" altLang="en-US" sz="2800" dirty="0" smtClean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触时：</a:t>
            </a:r>
            <a:endParaRPr lang="en-US" altLang="zh-CN" sz="2800" dirty="0">
              <a:solidFill>
                <a:schemeClr val="tx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8445" y="1671650"/>
            <a:ext cx="4995555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由于物体没有受到向上的压力，</a:t>
            </a:r>
            <a:endParaRPr lang="en-US" altLang="zh-CN" sz="2800" dirty="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所以浮力等于</a:t>
            </a:r>
            <a:r>
              <a:rPr lang="en-US" altLang="zh-CN" sz="2800" dirty="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0</a:t>
            </a:r>
            <a:r>
              <a:rPr lang="zh-CN" altLang="en-US" sz="2800" dirty="0" smtClean="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  <a:p>
            <a:pPr algn="l">
              <a:lnSpc>
                <a:spcPct val="150000"/>
              </a:lnSpc>
            </a:pPr>
            <a:endParaRPr lang="en-US" altLang="zh-CN" sz="2800" dirty="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例：桥墩、船陷入海底、木桩</a:t>
            </a:r>
            <a:r>
              <a:rPr lang="zh-CN" altLang="en-US" sz="2800" dirty="0" smtClean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黑体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9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2096725" y="321500"/>
            <a:ext cx="5570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沉在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水底的铁球</a:t>
            </a: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有没有受到</a:t>
            </a:r>
            <a:r>
              <a:rPr lang="zh-CN" altLang="en-US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浮力？</a:t>
            </a:r>
            <a:endParaRPr lang="zh-CN" altLang="en-US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996575"/>
            <a:ext cx="5130570" cy="36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517105" y="1581640"/>
            <a:ext cx="3393885" cy="26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只要上下表面存在压力差，物体在液体中就受到浮力</a:t>
            </a:r>
            <a:r>
              <a:rPr lang="en-US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—</a:t>
            </a:r>
            <a:r>
              <a:rPr lang="zh-CN" altLang="en-US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与它</a:t>
            </a:r>
            <a:r>
              <a:rPr lang="zh-CN" altLang="en-US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的沉浮无关。</a:t>
            </a:r>
          </a:p>
        </p:txBody>
      </p:sp>
    </p:spTree>
    <p:extLst>
      <p:ext uri="{BB962C8B-B14F-4D97-AF65-F5344CB8AC3E}">
        <p14:creationId xmlns:p14="http://schemas.microsoft.com/office/powerpoint/2010/main" val="24332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5" y="321500"/>
            <a:ext cx="6300700" cy="450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0238" y="996575"/>
            <a:ext cx="249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桥墩在水中受到浮力吗？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5" y="186485"/>
            <a:ext cx="6300700" cy="4718524"/>
          </a:xfrm>
          <a:prstGeom prst="rect">
            <a:avLst/>
          </a:prstGeom>
        </p:spPr>
      </p:pic>
      <p:pic>
        <p:nvPicPr>
          <p:cNvPr id="2" name="图片 1" descr="屏幕快照 2020-03-11 下午3.11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276494"/>
            <a:ext cx="4703170" cy="2655295"/>
          </a:xfrm>
          <a:prstGeom prst="rect">
            <a:avLst/>
          </a:prstGeom>
        </p:spPr>
      </p:pic>
      <p:pic>
        <p:nvPicPr>
          <p:cNvPr id="3" name="图片 2" descr="屏幕快照 2020-03-11 下午3.11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66705"/>
            <a:ext cx="4680520" cy="25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8433"/>
          <p:cNvSpPr txBox="1">
            <a:spLocks noChangeArrowheads="1"/>
          </p:cNvSpPr>
          <p:nvPr/>
        </p:nvSpPr>
        <p:spPr bwMode="auto">
          <a:xfrm>
            <a:off x="431540" y="186485"/>
            <a:ext cx="8096250" cy="199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练习：</a:t>
            </a:r>
            <a:r>
              <a:rPr lang="en-US" altLang="zh-CN" sz="2800" b="1" dirty="0" err="1" smtClean="0">
                <a:latin typeface="宋体"/>
                <a:ea typeface="宋体"/>
                <a:cs typeface="宋体"/>
              </a:rPr>
              <a:t>如图所示</a:t>
            </a:r>
            <a:r>
              <a:rPr lang="en-US" altLang="zh-CN" sz="2800" b="1" dirty="0" err="1">
                <a:latin typeface="宋体"/>
                <a:ea typeface="宋体"/>
                <a:cs typeface="宋体"/>
              </a:rPr>
              <a:t>，AB为可以自由移动的物体，CD为容器里自身凸起的一部分，现往容器里加一些水。则下面说法错误的是</a:t>
            </a:r>
            <a:r>
              <a:rPr lang="en-US" altLang="zh-CN" sz="2800" b="1" dirty="0">
                <a:latin typeface="宋体"/>
                <a:ea typeface="宋体"/>
                <a:cs typeface="宋体"/>
              </a:rPr>
              <a:t>（    ）</a:t>
            </a:r>
          </a:p>
        </p:txBody>
      </p:sp>
      <p:sp>
        <p:nvSpPr>
          <p:cNvPr id="18435" name="矩形 18434"/>
          <p:cNvSpPr>
            <a:spLocks noChangeArrowheads="1"/>
          </p:cNvSpPr>
          <p:nvPr/>
        </p:nvSpPr>
        <p:spPr bwMode="auto">
          <a:xfrm>
            <a:off x="4256965" y="1626645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C</a:t>
            </a:r>
          </a:p>
        </p:txBody>
      </p:sp>
      <p:sp>
        <p:nvSpPr>
          <p:cNvPr id="22532" name="文本框 18435"/>
          <p:cNvSpPr txBox="1">
            <a:spLocks noChangeArrowheads="1"/>
          </p:cNvSpPr>
          <p:nvPr/>
        </p:nvSpPr>
        <p:spPr bwMode="auto">
          <a:xfrm>
            <a:off x="521550" y="2211710"/>
            <a:ext cx="5355595" cy="26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A. </a:t>
            </a:r>
            <a:r>
              <a:rPr lang="en-US" altLang="zh-CN" sz="2800" b="1" dirty="0" err="1">
                <a:latin typeface="宋体"/>
                <a:ea typeface="宋体"/>
                <a:cs typeface="宋体"/>
              </a:rPr>
              <a:t>A物体一定受到浮力的作用</a:t>
            </a:r>
            <a:endParaRPr lang="en-US" altLang="zh-CN" sz="2800" b="1" dirty="0">
              <a:latin typeface="宋体"/>
              <a:ea typeface="宋体"/>
              <a:cs typeface="宋体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B. </a:t>
            </a:r>
            <a:r>
              <a:rPr lang="en-US" altLang="zh-CN" sz="2800" b="1" dirty="0" err="1">
                <a:latin typeface="宋体"/>
                <a:ea typeface="宋体"/>
                <a:cs typeface="宋体"/>
              </a:rPr>
              <a:t>B物体一定受到浮力的作用</a:t>
            </a:r>
            <a:endParaRPr lang="en-US" altLang="zh-CN" sz="2800" b="1" dirty="0">
              <a:latin typeface="宋体"/>
              <a:ea typeface="宋体"/>
              <a:cs typeface="宋体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C. </a:t>
            </a:r>
            <a:r>
              <a:rPr lang="en-US" altLang="zh-CN" sz="2800" b="1" dirty="0" err="1">
                <a:latin typeface="宋体"/>
                <a:ea typeface="宋体"/>
                <a:cs typeface="宋体"/>
              </a:rPr>
              <a:t>C物体一定受到浮力的作用</a:t>
            </a:r>
            <a:endParaRPr lang="en-US" altLang="zh-CN" sz="2800" b="1" dirty="0">
              <a:latin typeface="宋体"/>
              <a:ea typeface="宋体"/>
              <a:cs typeface="宋体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D. </a:t>
            </a:r>
            <a:r>
              <a:rPr lang="en-US" altLang="zh-CN" sz="2800" b="1" dirty="0" err="1">
                <a:latin typeface="宋体"/>
                <a:ea typeface="宋体"/>
                <a:cs typeface="宋体"/>
              </a:rPr>
              <a:t>D物体一定受到浮力的作用</a:t>
            </a:r>
            <a:endParaRPr lang="en-US" altLang="zh-CN" sz="2800" b="1" dirty="0">
              <a:latin typeface="宋体"/>
              <a:ea typeface="宋体"/>
              <a:cs typeface="宋体"/>
            </a:endParaRPr>
          </a:p>
        </p:txBody>
      </p:sp>
      <p:grpSp>
        <p:nvGrpSpPr>
          <p:cNvPr id="22533" name="组合 18436"/>
          <p:cNvGrpSpPr>
            <a:grpSpLocks/>
          </p:cNvGrpSpPr>
          <p:nvPr/>
        </p:nvGrpSpPr>
        <p:grpSpPr bwMode="auto">
          <a:xfrm>
            <a:off x="6327195" y="2436735"/>
            <a:ext cx="2057400" cy="1885950"/>
            <a:chOff x="0" y="0"/>
            <a:chExt cx="1296" cy="1584"/>
          </a:xfrm>
        </p:grpSpPr>
        <p:grpSp>
          <p:nvGrpSpPr>
            <p:cNvPr id="22535" name="组合 18437"/>
            <p:cNvGrpSpPr>
              <a:grpSpLocks/>
            </p:cNvGrpSpPr>
            <p:nvPr/>
          </p:nvGrpSpPr>
          <p:grpSpPr bwMode="auto">
            <a:xfrm>
              <a:off x="0" y="0"/>
              <a:ext cx="1296" cy="1584"/>
              <a:chOff x="0" y="0"/>
              <a:chExt cx="1296" cy="1584"/>
            </a:xfrm>
          </p:grpSpPr>
          <p:sp>
            <p:nvSpPr>
              <p:cNvPr id="22540" name="矩形 18438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296" cy="1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800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2541" name="直接连接符 18439"/>
              <p:cNvSpPr>
                <a:spLocks noChangeShapeType="1"/>
              </p:cNvSpPr>
              <p:nvPr/>
            </p:nvSpPr>
            <p:spPr bwMode="auto">
              <a:xfrm>
                <a:off x="48" y="1584"/>
                <a:ext cx="12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2542" name="直接连接符 18440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158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2543" name="直接连接符 18441"/>
              <p:cNvSpPr>
                <a:spLocks noChangeShapeType="1"/>
              </p:cNvSpPr>
              <p:nvPr/>
            </p:nvSpPr>
            <p:spPr bwMode="auto">
              <a:xfrm flipV="1">
                <a:off x="1296" y="0"/>
                <a:ext cx="0" cy="158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2544" name="直接连接符 18442"/>
              <p:cNvSpPr>
                <a:spLocks noChangeShapeType="1"/>
              </p:cNvSpPr>
              <p:nvPr/>
            </p:nvSpPr>
            <p:spPr bwMode="auto">
              <a:xfrm>
                <a:off x="0" y="1584"/>
                <a:ext cx="12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latin typeface="宋体"/>
                  <a:ea typeface="宋体"/>
                  <a:cs typeface="宋体"/>
                </a:endParaRPr>
              </a:p>
            </p:txBody>
          </p:sp>
        </p:grpSp>
        <p:sp>
          <p:nvSpPr>
            <p:cNvPr id="22536" name="矩形 18443"/>
            <p:cNvSpPr>
              <a:spLocks noChangeArrowheads="1"/>
            </p:cNvSpPr>
            <p:nvPr/>
          </p:nvSpPr>
          <p:spPr bwMode="auto">
            <a:xfrm>
              <a:off x="720" y="240"/>
              <a:ext cx="240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宋体"/>
                  <a:ea typeface="宋体"/>
                  <a:cs typeface="宋体"/>
                </a:rPr>
                <a:t>B</a:t>
              </a:r>
            </a:p>
          </p:txBody>
        </p:sp>
        <p:sp>
          <p:nvSpPr>
            <p:cNvPr id="22537" name="矩形 18444"/>
            <p:cNvSpPr>
              <a:spLocks noChangeArrowheads="1"/>
            </p:cNvSpPr>
            <p:nvPr/>
          </p:nvSpPr>
          <p:spPr bwMode="auto">
            <a:xfrm>
              <a:off x="144" y="576"/>
              <a:ext cx="240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latin typeface="宋体"/>
                  <a:ea typeface="宋体"/>
                  <a:cs typeface="宋体"/>
                </a:rPr>
                <a:t>A</a:t>
              </a:r>
            </a:p>
          </p:txBody>
        </p:sp>
        <p:sp>
          <p:nvSpPr>
            <p:cNvPr id="22538" name="矩形 18445"/>
            <p:cNvSpPr>
              <a:spLocks noChangeArrowheads="1"/>
            </p:cNvSpPr>
            <p:nvPr/>
          </p:nvSpPr>
          <p:spPr bwMode="auto">
            <a:xfrm>
              <a:off x="1056" y="816"/>
              <a:ext cx="240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宋体"/>
                  <a:ea typeface="宋体"/>
                  <a:cs typeface="宋体"/>
                </a:rPr>
                <a:t>D</a:t>
              </a:r>
            </a:p>
          </p:txBody>
        </p:sp>
        <p:sp>
          <p:nvSpPr>
            <p:cNvPr id="22539" name="矩形 18446"/>
            <p:cNvSpPr>
              <a:spLocks noChangeArrowheads="1"/>
            </p:cNvSpPr>
            <p:nvPr/>
          </p:nvSpPr>
          <p:spPr bwMode="auto">
            <a:xfrm>
              <a:off x="480" y="1248"/>
              <a:ext cx="240" cy="3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宋体"/>
                  <a:ea typeface="宋体"/>
                  <a:cs typeface="宋体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21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5004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5" b="9137"/>
          <a:stretch>
            <a:fillRect/>
          </a:stretch>
        </p:blipFill>
        <p:spPr bwMode="auto">
          <a:xfrm>
            <a:off x="746575" y="906565"/>
            <a:ext cx="1485165" cy="322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05004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b="6454"/>
          <a:stretch>
            <a:fillRect/>
          </a:stretch>
        </p:blipFill>
        <p:spPr bwMode="auto">
          <a:xfrm>
            <a:off x="2636785" y="951570"/>
            <a:ext cx="1971149" cy="33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左箭头 5"/>
          <p:cNvSpPr>
            <a:spLocks noChangeArrowheads="1"/>
          </p:cNvSpPr>
          <p:nvPr/>
        </p:nvSpPr>
        <p:spPr bwMode="auto">
          <a:xfrm flipH="1">
            <a:off x="1916705" y="2391729"/>
            <a:ext cx="750888" cy="225267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 noProof="1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752020" y="1311610"/>
            <a:ext cx="3825425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用弹簧测力计测出铝块的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重力</a:t>
            </a:r>
            <a:r>
              <a:rPr lang="en-US" altLang="zh-CN" sz="2800" b="1" i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G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752020" y="2931790"/>
            <a:ext cx="4050450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(2)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把铝块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浸入水中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，记录弹簧测力计的示数</a:t>
            </a:r>
            <a:r>
              <a:rPr lang="en-US" altLang="zh-CN" sz="2800" b="1" i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示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6373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 descr="05004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b="6454"/>
          <a:stretch>
            <a:fillRect/>
          </a:stretch>
        </p:blipFill>
        <p:spPr bwMode="auto">
          <a:xfrm>
            <a:off x="296525" y="816555"/>
            <a:ext cx="208915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2321750" y="3676407"/>
            <a:ext cx="0" cy="86677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321750" y="2841780"/>
            <a:ext cx="0" cy="8655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328100" y="2526264"/>
            <a:ext cx="0" cy="4167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9"/>
          <p:cNvGrpSpPr>
            <a:grpSpLocks/>
          </p:cNvGrpSpPr>
          <p:nvPr/>
        </p:nvGrpSpPr>
        <p:grpSpPr bwMode="auto">
          <a:xfrm>
            <a:off x="3221850" y="1086585"/>
            <a:ext cx="4365763" cy="492532"/>
            <a:chOff x="1432" y="6602"/>
            <a:chExt cx="6876" cy="1034"/>
          </a:xfrm>
        </p:grpSpPr>
        <p:sp>
          <p:nvSpPr>
            <p:cNvPr id="11279" name="文本框 9"/>
            <p:cNvSpPr txBox="1">
              <a:spLocks noChangeArrowheads="1"/>
            </p:cNvSpPr>
            <p:nvPr/>
          </p:nvSpPr>
          <p:spPr bwMode="auto">
            <a:xfrm>
              <a:off x="1432" y="6602"/>
              <a:ext cx="4040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buFont typeface="Wingdings" charset="0"/>
                <a:buNone/>
              </a:pPr>
              <a:r>
                <a:rPr lang="zh-CN" altLang="zh-CN" sz="2600" dirty="0" smtClean="0">
                  <a:latin typeface="黑体" charset="0"/>
                  <a:ea typeface="黑体" charset="0"/>
                  <a:cs typeface="黑体" charset="0"/>
                </a:rPr>
                <a:t>1</a:t>
              </a:r>
              <a:r>
                <a:rPr lang="zh-CN" altLang="en-US" sz="2600" dirty="0" smtClean="0">
                  <a:latin typeface="黑体" charset="0"/>
                  <a:ea typeface="黑体" charset="0"/>
                  <a:cs typeface="黑体" charset="0"/>
                </a:rPr>
                <a:t>、称重法：</a:t>
              </a:r>
              <a:endParaRPr lang="zh-CN" altLang="en-US" sz="2600" dirty="0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11281" name="文本框 11"/>
            <p:cNvSpPr txBox="1">
              <a:spLocks noChangeArrowheads="1"/>
            </p:cNvSpPr>
            <p:nvPr/>
          </p:nvSpPr>
          <p:spPr bwMode="auto">
            <a:xfrm>
              <a:off x="5189" y="6602"/>
              <a:ext cx="3119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 eaLnBrk="1" hangingPunct="1"/>
              <a:r>
                <a:rPr lang="en-US" altLang="zh-CN" sz="2600" b="1" i="1" dirty="0">
                  <a:solidFill>
                    <a:srgbClr val="FF0000"/>
                  </a:solidFill>
                  <a:latin typeface="Times New Roman" charset="0"/>
                  <a:ea typeface="黑体" charset="0"/>
                  <a:cs typeface="黑体" charset="0"/>
                </a:rPr>
                <a:t>F</a:t>
              </a:r>
              <a:r>
                <a:rPr lang="zh-CN" altLang="en-US" sz="2600" b="1" baseline="-25000" dirty="0">
                  <a:solidFill>
                    <a:srgbClr val="FF0000"/>
                  </a:solidFill>
                  <a:latin typeface="Times New Roman" charset="0"/>
                  <a:ea typeface="黑体" charset="0"/>
                  <a:cs typeface="黑体" charset="0"/>
                </a:rPr>
                <a:t>浮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charset="0"/>
                  <a:ea typeface="黑体" charset="0"/>
                  <a:cs typeface="黑体" charset="0"/>
                </a:rPr>
                <a:t>=</a:t>
              </a:r>
              <a:r>
                <a:rPr lang="en-US" altLang="zh-CN" sz="2600" b="1" i="1" dirty="0">
                  <a:solidFill>
                    <a:srgbClr val="FF0000"/>
                  </a:solidFill>
                  <a:latin typeface="Times New Roman" charset="0"/>
                  <a:ea typeface="黑体" charset="0"/>
                  <a:cs typeface="黑体" charset="0"/>
                </a:rPr>
                <a:t>G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charset="0"/>
                  <a:ea typeface="黑体" charset="0"/>
                  <a:cs typeface="黑体" charset="0"/>
                </a:rPr>
                <a:t>-</a:t>
              </a:r>
              <a:r>
                <a:rPr lang="en-US" altLang="zh-CN" sz="2600" b="1" i="1" dirty="0">
                  <a:solidFill>
                    <a:srgbClr val="FF0000"/>
                  </a:solidFill>
                  <a:latin typeface="Times New Roman" charset="0"/>
                  <a:ea typeface="黑体" charset="0"/>
                  <a:cs typeface="黑体" charset="0"/>
                </a:rPr>
                <a:t>F</a:t>
              </a:r>
              <a:r>
                <a:rPr lang="zh-CN" altLang="en-US" sz="2600" b="1" baseline="-25000" dirty="0">
                  <a:solidFill>
                    <a:srgbClr val="FF0000"/>
                  </a:solidFill>
                  <a:latin typeface="Times New Roman" charset="0"/>
                  <a:ea typeface="黑体" charset="0"/>
                  <a:cs typeface="黑体" charset="0"/>
                </a:rPr>
                <a:t>示</a:t>
              </a:r>
            </a:p>
          </p:txBody>
        </p:sp>
      </p:grpSp>
      <p:sp>
        <p:nvSpPr>
          <p:cNvPr id="11278" name="文本框 8"/>
          <p:cNvSpPr txBox="1">
            <a:spLocks noChangeArrowheads="1"/>
          </p:cNvSpPr>
          <p:nvPr/>
        </p:nvSpPr>
        <p:spPr bwMode="auto">
          <a:xfrm>
            <a:off x="3806915" y="2436735"/>
            <a:ext cx="4635515" cy="185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分析</a:t>
            </a:r>
            <a:r>
              <a:rPr lang="zh-CN" altLang="en-US" sz="26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：</a:t>
            </a:r>
            <a:endParaRPr lang="en-US" altLang="zh-CN" sz="2600" dirty="0" smtClean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600" dirty="0" smtClean="0">
                <a:latin typeface="Times New Roman" charset="0"/>
                <a:ea typeface="黑体" charset="0"/>
                <a:cs typeface="黑体" charset="0"/>
              </a:rPr>
              <a:t>由力的</a:t>
            </a:r>
            <a:r>
              <a:rPr lang="zh-CN" altLang="en-US" sz="2600" dirty="0">
                <a:latin typeface="Times New Roman" charset="0"/>
                <a:ea typeface="黑体" charset="0"/>
                <a:cs typeface="黑体" charset="0"/>
              </a:rPr>
              <a:t>平衡可知，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  <a:r>
              <a:rPr lang="en-US" altLang="zh-CN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600" b="1" baseline="-250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浮</a:t>
            </a:r>
            <a:r>
              <a:rPr lang="en-US" altLang="zh-CN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+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600" b="1" baseline="-250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示</a:t>
            </a:r>
            <a:r>
              <a:rPr lang="zh-CN" altLang="en-US" sz="2600" dirty="0">
                <a:latin typeface="Times New Roman" charset="0"/>
                <a:ea typeface="黑体" charset="0"/>
                <a:cs typeface="黑体" charset="0"/>
              </a:rPr>
              <a:t>，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600" dirty="0">
                <a:latin typeface="Times New Roman" charset="0"/>
                <a:ea typeface="黑体" charset="0"/>
                <a:cs typeface="黑体" charset="0"/>
              </a:rPr>
              <a:t>则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600" b="1" baseline="-250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浮</a:t>
            </a:r>
            <a:r>
              <a:rPr lang="en-US" altLang="zh-CN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  <a:r>
              <a:rPr lang="en-US" altLang="zh-CN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-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600" b="1" baseline="-250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示</a:t>
            </a:r>
            <a:r>
              <a:rPr lang="zh-CN" altLang="en-US" sz="2600" dirty="0">
                <a:latin typeface="Times New Roman" charset="0"/>
                <a:ea typeface="黑体" charset="0"/>
                <a:cs typeface="黑体" charset="0"/>
              </a:rPr>
              <a:t>。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630104" y="4396530"/>
            <a:ext cx="750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b="1" i="1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422200" y="2309570"/>
            <a:ext cx="632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  <a:sym typeface="宋体" charset="0"/>
              </a:rPr>
              <a:t>F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  <a:sym typeface="宋体" charset="0"/>
              </a:rPr>
              <a:t>浮</a:t>
            </a:r>
            <a:endParaRPr lang="zh-CN" altLang="en-US" sz="24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455539" y="2735814"/>
            <a:ext cx="632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  <a:sym typeface="宋体" charset="0"/>
              </a:rPr>
              <a:t>F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  <a:sym typeface="宋体" charset="0"/>
              </a:rPr>
              <a:t>示</a:t>
            </a:r>
            <a:endParaRPr lang="zh-CN" altLang="en-US" sz="24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341530" y="231490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800" dirty="0" smtClean="0">
                <a:latin typeface="宋体"/>
                <a:ea typeface="宋体"/>
                <a:cs typeface="宋体"/>
              </a:rPr>
              <a:t>二、浮力的大小</a:t>
            </a:r>
            <a:endParaRPr lang="zh-CN" altLang="en-US" sz="2800" dirty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6053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5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{AD7C203B-C928-4F37-94E4-444A626AF746}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1520"/>
            <a:ext cx="3555395" cy="21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{B7182268-ED02-4737-86A5-4D00D7047525}0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501520"/>
            <a:ext cx="3616017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文本框 2"/>
          <p:cNvSpPr txBox="1">
            <a:spLocks noChangeArrowheads="1"/>
          </p:cNvSpPr>
          <p:nvPr/>
        </p:nvSpPr>
        <p:spPr bwMode="auto">
          <a:xfrm>
            <a:off x="971600" y="3291830"/>
            <a:ext cx="7020780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液体和气体对浸在其中的物体都有竖直向上的浮力。</a:t>
            </a:r>
          </a:p>
        </p:txBody>
      </p:sp>
    </p:spTree>
    <p:extLst>
      <p:ext uri="{BB962C8B-B14F-4D97-AF65-F5344CB8AC3E}">
        <p14:creationId xmlns:p14="http://schemas.microsoft.com/office/powerpoint/2010/main" val="76208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476545" y="366505"/>
            <a:ext cx="8010890" cy="393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将</a:t>
            </a:r>
            <a:r>
              <a:rPr lang="zh-CN" altLang="en-US" sz="2800" b="1" dirty="0">
                <a:latin typeface="宋体"/>
                <a:ea typeface="宋体"/>
                <a:cs typeface="宋体"/>
              </a:rPr>
              <a:t>重力相同的木块和铁块放入水中后，木块浮上来，铁块沉下去，以下说法中正确的是</a:t>
            </a:r>
            <a:r>
              <a:rPr lang="en-US" altLang="zh-CN" sz="2800" b="1" dirty="0">
                <a:latin typeface="宋体"/>
                <a:ea typeface="宋体"/>
                <a:cs typeface="宋体"/>
              </a:rPr>
              <a:t>(</a:t>
            </a:r>
            <a:r>
              <a:rPr lang="zh-CN" altLang="en-US" sz="2800" b="1" dirty="0">
                <a:latin typeface="宋体"/>
                <a:ea typeface="宋体"/>
                <a:cs typeface="宋体"/>
              </a:rPr>
              <a:t>　　</a:t>
            </a:r>
            <a:r>
              <a:rPr lang="en-US" altLang="zh-CN" sz="2800" b="1" dirty="0">
                <a:latin typeface="宋体"/>
                <a:ea typeface="宋体"/>
                <a:cs typeface="宋体"/>
              </a:rPr>
              <a:t>)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A</a:t>
            </a:r>
            <a:r>
              <a:rPr lang="zh-CN" altLang="en-US" sz="2800" b="1" dirty="0">
                <a:latin typeface="宋体"/>
                <a:ea typeface="宋体"/>
                <a:cs typeface="宋体"/>
              </a:rPr>
              <a:t>．只有木块受到浮力的作用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B</a:t>
            </a:r>
            <a:r>
              <a:rPr lang="zh-CN" altLang="en-US" sz="2800" b="1" dirty="0">
                <a:latin typeface="宋体"/>
                <a:ea typeface="宋体"/>
                <a:cs typeface="宋体"/>
              </a:rPr>
              <a:t>．只有铁块受到浮力的作用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C</a:t>
            </a:r>
            <a:r>
              <a:rPr lang="zh-CN" altLang="en-US" sz="2800" b="1" dirty="0">
                <a:latin typeface="宋体"/>
                <a:ea typeface="宋体"/>
                <a:cs typeface="宋体"/>
              </a:rPr>
              <a:t>．木块和铁块都受到浮力的作用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D</a:t>
            </a:r>
            <a:r>
              <a:rPr lang="zh-CN" altLang="en-US" sz="2800" b="1" dirty="0">
                <a:latin typeface="宋体"/>
                <a:ea typeface="宋体"/>
                <a:cs typeface="宋体"/>
              </a:rPr>
              <a:t>．无法判断它们是否受到浮力的作用</a:t>
            </a:r>
          </a:p>
        </p:txBody>
      </p:sp>
      <p:sp>
        <p:nvSpPr>
          <p:cNvPr id="18435" name="矩形 18434"/>
          <p:cNvSpPr>
            <a:spLocks noChangeArrowheads="1"/>
          </p:cNvSpPr>
          <p:nvPr/>
        </p:nvSpPr>
        <p:spPr bwMode="auto">
          <a:xfrm>
            <a:off x="7272300" y="1266605"/>
            <a:ext cx="443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5843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476545" y="366505"/>
            <a:ext cx="8010890" cy="32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以下关于浮力的说法，错误的是</a:t>
            </a:r>
            <a:r>
              <a:rPr lang="en-US" altLang="zh-CN" sz="2800" b="1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sz="2800" b="1" dirty="0">
                <a:latin typeface="宋体"/>
                <a:ea typeface="宋体"/>
                <a:cs typeface="宋体"/>
              </a:rPr>
              <a:t>　　</a:t>
            </a:r>
            <a:r>
              <a:rPr lang="en-US" altLang="zh-CN" sz="2800" b="1" dirty="0">
                <a:latin typeface="宋体"/>
                <a:ea typeface="宋体"/>
                <a:cs typeface="宋体"/>
              </a:rPr>
              <a:t>)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A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．在海中游泳的人受到海水对他的浮力</a:t>
            </a:r>
            <a:endParaRPr lang="en-US" altLang="zh-CN" sz="2800" b="1" dirty="0" smtClean="0">
              <a:latin typeface="宋体"/>
              <a:ea typeface="宋体"/>
              <a:cs typeface="宋体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宋体"/>
                <a:ea typeface="宋体"/>
                <a:cs typeface="宋体"/>
              </a:rPr>
              <a:t>B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．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在控制漂浮的氢气球受到空气对它的浮力</a:t>
            </a:r>
            <a:endParaRPr lang="zh-CN" altLang="en-US" sz="2800" b="1" dirty="0">
              <a:latin typeface="宋体"/>
              <a:ea typeface="宋体"/>
              <a:cs typeface="宋体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C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．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将一石块扔到水中，在其下沉过程中不受浮力</a:t>
            </a:r>
            <a:endParaRPr lang="zh-CN" altLang="en-US" sz="2800" b="1" dirty="0">
              <a:latin typeface="宋体"/>
              <a:ea typeface="宋体"/>
              <a:cs typeface="宋体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宋体"/>
                <a:ea typeface="宋体"/>
                <a:cs typeface="宋体"/>
              </a:rPr>
              <a:t>D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．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在水中升起的木块受到浮力</a:t>
            </a:r>
            <a:endParaRPr lang="zh-CN" altLang="en-US" sz="2800" b="1" dirty="0">
              <a:latin typeface="宋体"/>
              <a:ea typeface="宋体"/>
              <a:cs typeface="宋体"/>
            </a:endParaRPr>
          </a:p>
        </p:txBody>
      </p:sp>
      <p:sp>
        <p:nvSpPr>
          <p:cNvPr id="18435" name="矩形 18434"/>
          <p:cNvSpPr>
            <a:spLocks noChangeArrowheads="1"/>
          </p:cNvSpPr>
          <p:nvPr/>
        </p:nvSpPr>
        <p:spPr bwMode="auto">
          <a:xfrm>
            <a:off x="6597225" y="546525"/>
            <a:ext cx="443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1244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391980" y="366505"/>
            <a:ext cx="4320480" cy="420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 dirty="0">
                <a:latin typeface="宋体"/>
                <a:ea typeface="宋体"/>
                <a:cs typeface="宋体"/>
              </a:rPr>
              <a:t>相传</a:t>
            </a:r>
            <a:r>
              <a:rPr lang="en-US" altLang="zh-CN" sz="2400" b="1" dirty="0">
                <a:latin typeface="宋体"/>
                <a:ea typeface="宋体"/>
                <a:cs typeface="宋体"/>
              </a:rPr>
              <a:t>2000</a:t>
            </a:r>
            <a:r>
              <a:rPr lang="zh-CN" altLang="en-US" sz="2400" b="1" dirty="0">
                <a:latin typeface="宋体"/>
                <a:ea typeface="宋体"/>
                <a:cs typeface="宋体"/>
              </a:rPr>
              <a:t>年前，罗马帝国的远征军来到了死海附近，击溃了这里的土著人，并抓获了一群俘虏，统帅命令士兵把俘虏们投进死海。奇怪的是，这些俘虏居然没有沉下去，而是个个都浮在水面，统帅认为这是神灵保佑他们，就把俘虏释放了。</a:t>
            </a:r>
          </a:p>
        </p:txBody>
      </p:sp>
      <p:pic>
        <p:nvPicPr>
          <p:cNvPr id="409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550" y="816555"/>
            <a:ext cx="3554730" cy="2565285"/>
          </a:xfrm>
          <a:prstGeom prst="roundRect">
            <a:avLst/>
          </a:prstGeom>
          <a:noFill/>
          <a:ln w="9525"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270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21550" y="501520"/>
            <a:ext cx="8145905" cy="32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en-US" altLang="zh-CN" sz="2800" b="1" dirty="0" smtClean="0">
                <a:latin typeface="Times New Roman" charset="0"/>
              </a:rPr>
              <a:t>一个</a:t>
            </a:r>
            <a:r>
              <a:rPr lang="en-US" altLang="zh-CN" sz="2800" b="1" dirty="0">
                <a:latin typeface="Times New Roman" charset="0"/>
              </a:rPr>
              <a:t>盛有盐水的容器中悬浮着一个鸡蛋，容器放在斜面上，如图所示，图上画出了几个不同方向的力，你认为鸡蛋所受浮力应该是(　　)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charset="0"/>
              </a:rPr>
              <a:t>A．</a:t>
            </a:r>
            <a:r>
              <a:rPr lang="en-US" altLang="zh-CN" sz="2800" b="1" i="1" dirty="0">
                <a:latin typeface="Times New Roman" charset="0"/>
              </a:rPr>
              <a:t>F</a:t>
            </a:r>
            <a:r>
              <a:rPr lang="en-US" altLang="zh-CN" sz="2800" b="1" baseline="-25000" dirty="0">
                <a:latin typeface="Times New Roman" charset="0"/>
              </a:rPr>
              <a:t>1</a:t>
            </a:r>
            <a:r>
              <a:rPr lang="en-US" altLang="zh-CN" sz="2800" b="1" dirty="0">
                <a:latin typeface="Times New Roman" charset="0"/>
              </a:rPr>
              <a:t>      B．</a:t>
            </a:r>
            <a:r>
              <a:rPr lang="en-US" altLang="zh-CN" sz="2800" b="1" i="1" dirty="0">
                <a:latin typeface="Times New Roman" charset="0"/>
              </a:rPr>
              <a:t>F</a:t>
            </a:r>
            <a:r>
              <a:rPr lang="en-US" altLang="zh-CN" sz="2800" b="1" baseline="-25000" dirty="0">
                <a:latin typeface="Times New Roman" charset="0"/>
              </a:rPr>
              <a:t>2</a:t>
            </a:r>
            <a:r>
              <a:rPr lang="en-US" altLang="zh-CN" sz="2800" b="1" dirty="0">
                <a:latin typeface="Times New Roman" charset="0"/>
              </a:rPr>
              <a:t>  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charset="0"/>
              </a:rPr>
              <a:t>C．</a:t>
            </a:r>
            <a:r>
              <a:rPr lang="en-US" altLang="zh-CN" sz="2800" b="1" i="1" dirty="0">
                <a:latin typeface="Times New Roman" charset="0"/>
              </a:rPr>
              <a:t>F</a:t>
            </a:r>
            <a:r>
              <a:rPr lang="en-US" altLang="zh-CN" sz="2800" b="1" baseline="-25000" dirty="0">
                <a:latin typeface="Times New Roman" charset="0"/>
              </a:rPr>
              <a:t>3</a:t>
            </a:r>
            <a:r>
              <a:rPr lang="en-US" altLang="zh-CN" sz="2800" b="1" dirty="0">
                <a:latin typeface="Times New Roman" charset="0"/>
              </a:rPr>
              <a:t>      D．</a:t>
            </a:r>
            <a:r>
              <a:rPr lang="en-US" altLang="zh-CN" sz="2800" b="1" i="1" dirty="0">
                <a:latin typeface="Times New Roman" charset="0"/>
              </a:rPr>
              <a:t>F</a:t>
            </a:r>
            <a:r>
              <a:rPr lang="en-US" altLang="zh-CN" sz="2800" b="1" baseline="-25000" dirty="0">
                <a:latin typeface="Times New Roman" charset="0"/>
              </a:rPr>
              <a:t>4</a:t>
            </a:r>
          </a:p>
        </p:txBody>
      </p:sp>
      <p:pic>
        <p:nvPicPr>
          <p:cNvPr id="20483" name="Picture 6" descr="M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5" y="2571750"/>
            <a:ext cx="2970330" cy="227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18434"/>
          <p:cNvSpPr>
            <a:spLocks noChangeArrowheads="1"/>
          </p:cNvSpPr>
          <p:nvPr/>
        </p:nvSpPr>
        <p:spPr bwMode="auto">
          <a:xfrm>
            <a:off x="6192180" y="1941680"/>
            <a:ext cx="443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5667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76545" y="366505"/>
            <a:ext cx="8100900" cy="24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6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en-US" altLang="zh-CN" sz="2600" b="1" dirty="0" smtClean="0">
                <a:latin typeface="Times New Roman" charset="0"/>
              </a:rPr>
              <a:t>如</a:t>
            </a:r>
            <a:r>
              <a:rPr lang="en-US" altLang="zh-CN" sz="2600" b="1" dirty="0">
                <a:latin typeface="Times New Roman" charset="0"/>
              </a:rPr>
              <a:t>图甲所示，</a:t>
            </a:r>
            <a:r>
              <a:rPr lang="en-US" altLang="zh-CN" sz="2600" b="1" dirty="0" smtClean="0">
                <a:latin typeface="Times New Roman" charset="0"/>
              </a:rPr>
              <a:t>一实</a:t>
            </a:r>
            <a:r>
              <a:rPr lang="en-US" altLang="zh-CN" sz="2600" b="1" dirty="0">
                <a:latin typeface="Times New Roman" charset="0"/>
              </a:rPr>
              <a:t>心物体A悬挂在弹簧测力计下，弹簧测力计读数为2.8 N，若把此物体浸没在某种液体中，弹簧测力计的读数变为1.8 N(如图乙)，物体在这种液体中受到的浮力是________ N。</a:t>
            </a:r>
          </a:p>
        </p:txBody>
      </p:sp>
      <p:pic>
        <p:nvPicPr>
          <p:cNvPr id="21507" name="Picture 6" descr="M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2391730"/>
            <a:ext cx="2745305" cy="25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18434"/>
          <p:cNvSpPr>
            <a:spLocks noChangeArrowheads="1"/>
          </p:cNvSpPr>
          <p:nvPr/>
        </p:nvSpPr>
        <p:spPr bwMode="auto">
          <a:xfrm>
            <a:off x="3896925" y="2211710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361696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15" y="2256715"/>
            <a:ext cx="2857500" cy="2524125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76545" y="366505"/>
            <a:ext cx="8100900" cy="18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6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en-US" altLang="zh-CN" sz="2600" b="1" dirty="0" smtClean="0">
                <a:latin typeface="Times New Roman" charset="0"/>
              </a:rPr>
              <a:t>如图所示</a:t>
            </a:r>
            <a:r>
              <a:rPr lang="en-US" altLang="zh-CN" sz="2600" b="1" dirty="0">
                <a:latin typeface="Times New Roman" charset="0"/>
              </a:rPr>
              <a:t>，</a:t>
            </a:r>
            <a:r>
              <a:rPr lang="en-US" altLang="zh-CN" sz="2600" b="1" dirty="0" smtClean="0">
                <a:latin typeface="Times New Roman" charset="0"/>
              </a:rPr>
              <a:t>一</a:t>
            </a:r>
            <a:r>
              <a:rPr lang="zh-CN" altLang="en-US" sz="2600" b="1" dirty="0" smtClean="0">
                <a:latin typeface="Times New Roman" charset="0"/>
              </a:rPr>
              <a:t>个</a:t>
            </a:r>
            <a:r>
              <a:rPr lang="zh-CN" altLang="en-US" sz="2600" dirty="0" smtClean="0">
                <a:latin typeface="Times New Roman" charset="0"/>
              </a:rPr>
              <a:t>重</a:t>
            </a:r>
            <a:r>
              <a:rPr lang="en-US" altLang="zh-CN" sz="2600" b="1" dirty="0" smtClean="0">
                <a:latin typeface="Times New Roman" charset="0"/>
              </a:rPr>
              <a:t>为</a:t>
            </a:r>
            <a:r>
              <a:rPr lang="zh-CN" altLang="zh-CN" sz="2600" dirty="0" smtClean="0">
                <a:latin typeface="Times New Roman" charset="0"/>
              </a:rPr>
              <a:t>1</a:t>
            </a:r>
            <a:r>
              <a:rPr lang="en-US" altLang="zh-CN" sz="2600" dirty="0" smtClean="0">
                <a:latin typeface="Times New Roman" charset="0"/>
              </a:rPr>
              <a:t>0</a:t>
            </a:r>
            <a:r>
              <a:rPr lang="en-US" altLang="zh-CN" sz="2600" b="1" dirty="0" smtClean="0">
                <a:latin typeface="Times New Roman" charset="0"/>
              </a:rPr>
              <a:t> N</a:t>
            </a:r>
            <a:r>
              <a:rPr lang="zh-CN" altLang="en-US" sz="2600" b="1" dirty="0" smtClean="0">
                <a:latin typeface="Times New Roman" charset="0"/>
              </a:rPr>
              <a:t>的铁块用轻质细线系着浸没在水中，静止时铁块受到的浮力为</a:t>
            </a:r>
            <a:r>
              <a:rPr lang="en-US" altLang="zh-CN" sz="2600" b="1" dirty="0" smtClean="0">
                <a:latin typeface="Times New Roman" charset="0"/>
              </a:rPr>
              <a:t>4</a:t>
            </a:r>
            <a:r>
              <a:rPr lang="en-US" altLang="zh-CN" sz="2600" dirty="0" smtClean="0">
                <a:latin typeface="Times New Roman" charset="0"/>
              </a:rPr>
              <a:t>N</a:t>
            </a:r>
            <a:r>
              <a:rPr lang="zh-CN" altLang="en-US" sz="2600" dirty="0" smtClean="0">
                <a:latin typeface="Times New Roman" charset="0"/>
              </a:rPr>
              <a:t>，细线对铁块的拉力为</a:t>
            </a:r>
            <a:r>
              <a:rPr lang="en-US" altLang="zh-CN" sz="2600" b="1" dirty="0" smtClean="0">
                <a:latin typeface="Times New Roman" charset="0"/>
              </a:rPr>
              <a:t>________ </a:t>
            </a:r>
            <a:r>
              <a:rPr lang="en-US" altLang="zh-CN" sz="2600" b="1" dirty="0">
                <a:latin typeface="Times New Roman" charset="0"/>
              </a:rPr>
              <a:t>N。</a:t>
            </a:r>
          </a:p>
        </p:txBody>
      </p:sp>
      <p:sp>
        <p:nvSpPr>
          <p:cNvPr id="4" name="矩形 3"/>
          <p:cNvSpPr/>
          <p:nvPr/>
        </p:nvSpPr>
        <p:spPr>
          <a:xfrm>
            <a:off x="2141730" y="1671650"/>
            <a:ext cx="577215" cy="46101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r>
              <a:rPr lang="en-US" altLang="zh-CN" sz="2800" dirty="0" smtClean="0">
                <a:solidFill>
                  <a:srgbClr val="FF0000"/>
                </a:solidFill>
                <a:latin typeface="Calibri" panose="020F0502020204030204" pitchFamily="34" charset="0"/>
                <a:ea typeface="等线" pitchFamily="2" charset="-122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402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35" y="2886785"/>
            <a:ext cx="2456815" cy="191262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76545" y="366505"/>
            <a:ext cx="8100900" cy="18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6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en-US" altLang="zh-CN" sz="2600" b="1" dirty="0" smtClean="0">
                <a:latin typeface="Times New Roman" charset="0"/>
              </a:rPr>
              <a:t>如图所示</a:t>
            </a:r>
            <a:r>
              <a:rPr lang="en-US" altLang="zh-CN" sz="2600" b="1" dirty="0">
                <a:latin typeface="Times New Roman" charset="0"/>
              </a:rPr>
              <a:t>，</a:t>
            </a:r>
            <a:r>
              <a:rPr lang="en-US" altLang="zh-CN" sz="2600" b="1" dirty="0" smtClean="0">
                <a:latin typeface="Times New Roman" charset="0"/>
              </a:rPr>
              <a:t>一</a:t>
            </a:r>
            <a:r>
              <a:rPr lang="zh-CN" altLang="en-US" sz="2600" b="1" dirty="0" smtClean="0">
                <a:latin typeface="Times New Roman" charset="0"/>
              </a:rPr>
              <a:t>个正方体浸没在水下某一深度时，上表面受到水</a:t>
            </a:r>
            <a:r>
              <a:rPr lang="en-US" altLang="zh-CN" sz="2600" b="1" dirty="0" smtClean="0">
                <a:latin typeface="Times New Roman" charset="0"/>
              </a:rPr>
              <a:t>15 N</a:t>
            </a:r>
            <a:r>
              <a:rPr lang="zh-CN" altLang="en-US" sz="2600" b="1" dirty="0" smtClean="0">
                <a:latin typeface="Times New Roman" charset="0"/>
              </a:rPr>
              <a:t>的压力，下表面受到水</a:t>
            </a:r>
            <a:r>
              <a:rPr lang="en-US" altLang="zh-CN" sz="2600" b="1" dirty="0" smtClean="0">
                <a:latin typeface="Times New Roman" charset="0"/>
              </a:rPr>
              <a:t>20</a:t>
            </a:r>
            <a:r>
              <a:rPr lang="en-US" altLang="zh-CN" sz="2600" dirty="0" smtClean="0">
                <a:latin typeface="Times New Roman" charset="0"/>
              </a:rPr>
              <a:t>N</a:t>
            </a:r>
            <a:r>
              <a:rPr lang="zh-CN" altLang="zh-CN" sz="2600" dirty="0" smtClean="0">
                <a:latin typeface="Times New Roman" charset="0"/>
              </a:rPr>
              <a:t>，</a:t>
            </a:r>
            <a:r>
              <a:rPr lang="zh-CN" altLang="en-US" sz="2600" dirty="0" smtClean="0">
                <a:latin typeface="Times New Roman" charset="0"/>
              </a:rPr>
              <a:t>则此时物体受到的浮力为</a:t>
            </a:r>
            <a:r>
              <a:rPr lang="en-US" altLang="zh-CN" sz="2600" b="1" dirty="0" smtClean="0">
                <a:latin typeface="Times New Roman" charset="0"/>
              </a:rPr>
              <a:t>________ </a:t>
            </a:r>
            <a:r>
              <a:rPr lang="en-US" altLang="zh-CN" sz="2600" b="1" dirty="0">
                <a:latin typeface="Times New Roman" charset="0"/>
              </a:rPr>
              <a:t>N。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81890" y="1626645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5</a:t>
            </a:r>
            <a:r>
              <a:rPr lang="en-US" altLang="zh-CN" sz="2800" dirty="0">
                <a:solidFill>
                  <a:srgbClr val="FF0000"/>
                </a:solidFill>
                <a:latin typeface="Times New Roman" charset="0"/>
              </a:rPr>
              <a:t>N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6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76545" y="366505"/>
            <a:ext cx="8100900" cy="44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6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en-US" altLang="zh-CN" sz="2600" b="1" dirty="0" smtClean="0">
                <a:latin typeface="Times New Roman" charset="0"/>
              </a:rPr>
              <a:t>如图所示，</a:t>
            </a:r>
            <a:r>
              <a:rPr lang="zh-CN" altLang="en-US" sz="2600" b="1" dirty="0" smtClean="0">
                <a:latin typeface="Times New Roman" charset="0"/>
              </a:rPr>
              <a:t>把一个兵乓球放在瓶内，从上面倒入水，观察到有水从兵乓球与瓶颈之间的缝隙中流出，但兵乓球并不上浮。对兵乓球受力分析正确的是（</a:t>
            </a:r>
            <a:r>
              <a:rPr lang="en-US" altLang="zh-CN" sz="2600" b="1" dirty="0" smtClean="0">
                <a:latin typeface="Times New Roman" charset="0"/>
              </a:rPr>
              <a:t>  </a:t>
            </a:r>
            <a:r>
              <a:rPr lang="zh-CN" altLang="en-US" sz="2600" b="1" dirty="0" smtClean="0">
                <a:latin typeface="Times New Roman" charset="0"/>
              </a:rPr>
              <a:t>）</a:t>
            </a:r>
            <a:endParaRPr lang="en-US" altLang="zh-CN" sz="2600" b="1" dirty="0" smtClean="0">
              <a:latin typeface="Times New Roman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dirty="0">
                <a:latin typeface="宋体"/>
                <a:ea typeface="宋体"/>
                <a:cs typeface="宋体"/>
              </a:rPr>
              <a:t>A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．重力、浮力、压力</a:t>
            </a:r>
            <a:endParaRPr lang="en-US" altLang="zh-CN" sz="2800" dirty="0" smtClean="0">
              <a:latin typeface="宋体"/>
              <a:ea typeface="宋体"/>
              <a:cs typeface="宋体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dirty="0" smtClean="0">
                <a:latin typeface="宋体"/>
                <a:ea typeface="宋体"/>
                <a:cs typeface="宋体"/>
              </a:rPr>
              <a:t>B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．浮力、压力、支持力</a:t>
            </a:r>
            <a:endParaRPr lang="zh-CN" altLang="en-US" sz="2800" dirty="0">
              <a:latin typeface="宋体"/>
              <a:ea typeface="宋体"/>
              <a:cs typeface="宋体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dirty="0">
                <a:latin typeface="宋体"/>
                <a:ea typeface="宋体"/>
                <a:cs typeface="宋体"/>
              </a:rPr>
              <a:t>C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．重力、支持力、浮力</a:t>
            </a:r>
            <a:endParaRPr lang="en-US" altLang="zh-CN" sz="2800" dirty="0" smtClean="0">
              <a:latin typeface="宋体"/>
              <a:ea typeface="宋体"/>
              <a:cs typeface="宋体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dirty="0" smtClean="0">
                <a:latin typeface="宋体"/>
                <a:ea typeface="宋体"/>
                <a:cs typeface="宋体"/>
              </a:rPr>
              <a:t>D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．重力、压力、支持力</a:t>
            </a:r>
            <a:endParaRPr lang="en-US" altLang="zh-CN" sz="2600" b="1" dirty="0">
              <a:latin typeface="Times New Roman" charset="0"/>
            </a:endParaRPr>
          </a:p>
        </p:txBody>
      </p:sp>
      <p:pic>
        <p:nvPicPr>
          <p:cNvPr id="5" name="图片 4" descr="屏幕快照 2020-03-10 下午8.5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45" y="2706765"/>
            <a:ext cx="1800200" cy="17618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2360" y="17166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1520" y="4101920"/>
            <a:ext cx="8640960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为什么人会漂在</a:t>
            </a:r>
            <a:r>
              <a:rPr lang="zh-CN" altLang="en-US" sz="2800" b="1" dirty="0">
                <a:latin typeface="宋体"/>
                <a:ea typeface="宋体"/>
                <a:cs typeface="宋体"/>
              </a:rPr>
              <a:t>死海上？此时都受到哪些方向的力呢？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11866"/>
          <a:stretch/>
        </p:blipFill>
        <p:spPr>
          <a:xfrm>
            <a:off x="1646675" y="186485"/>
            <a:ext cx="5445605" cy="37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" y="276495"/>
            <a:ext cx="5516742" cy="3420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7104"/>
          <a:stretch/>
        </p:blipFill>
        <p:spPr>
          <a:xfrm>
            <a:off x="1331639" y="1401620"/>
            <a:ext cx="7484985" cy="34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91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5" y="231490"/>
            <a:ext cx="6795755" cy="45259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8060" b="11010"/>
          <a:stretch/>
        </p:blipFill>
        <p:spPr>
          <a:xfrm>
            <a:off x="2360563" y="141481"/>
            <a:ext cx="6499119" cy="47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0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56565" y="861560"/>
            <a:ext cx="8190910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lnSpc>
                <a:spcPct val="150000"/>
              </a:lnSpc>
              <a:buFont typeface="Wingdings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定义</a:t>
            </a:r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: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液体或气体</a:t>
            </a: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，对浸在其中的物体都有竖直向上的托力，即浮力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56565" y="2436735"/>
            <a:ext cx="2287806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lnSpc>
                <a:spcPct val="120000"/>
              </a:lnSpc>
              <a:buFont typeface="Wingdings" charset="0"/>
              <a:buNone/>
            </a:pPr>
            <a:r>
              <a:rPr lang="en-US" altLang="zh-CN" sz="2800" dirty="0">
                <a:latin typeface="宋体"/>
                <a:ea typeface="宋体"/>
                <a:cs typeface="宋体"/>
              </a:rPr>
              <a:t>2.</a:t>
            </a:r>
            <a:r>
              <a:rPr lang="zh-CN" altLang="en-US" sz="2800" dirty="0">
                <a:latin typeface="宋体"/>
                <a:ea typeface="宋体"/>
                <a:cs typeface="宋体"/>
              </a:rPr>
              <a:t>符号：</a:t>
            </a:r>
            <a:r>
              <a:rPr lang="en-US" altLang="zh-CN" sz="2800" dirty="0">
                <a:latin typeface="宋体"/>
                <a:ea typeface="宋体"/>
                <a:cs typeface="宋体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浮</a:t>
            </a:r>
            <a:endParaRPr lang="zh-CN" altLang="en-US" sz="2800" b="1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56565" y="3111810"/>
            <a:ext cx="3137022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lnSpc>
                <a:spcPct val="120000"/>
              </a:lnSpc>
              <a:buFont typeface="Wingdings" charset="0"/>
              <a:buNone/>
            </a:pPr>
            <a:r>
              <a:rPr lang="en-US" altLang="zh-CN" sz="2800" dirty="0">
                <a:latin typeface="宋体"/>
                <a:ea typeface="宋体"/>
                <a:cs typeface="宋体"/>
                <a:sym typeface="宋体" charset="0"/>
              </a:rPr>
              <a:t>3.</a:t>
            </a:r>
            <a:r>
              <a:rPr lang="zh-CN" altLang="en-US" sz="2800" dirty="0">
                <a:latin typeface="宋体"/>
                <a:ea typeface="宋体"/>
                <a:cs typeface="宋体"/>
                <a:sym typeface="宋体" charset="0"/>
              </a:rPr>
              <a:t>单位：</a:t>
            </a:r>
            <a:r>
              <a:rPr lang="en-US" altLang="zh-CN" sz="2800" dirty="0">
                <a:latin typeface="宋体"/>
                <a:ea typeface="宋体"/>
                <a:cs typeface="宋体"/>
                <a:sym typeface="宋体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  <a:sym typeface="宋体" charset="0"/>
              </a:rPr>
              <a:t>牛（</a:t>
            </a:r>
            <a:r>
              <a:rPr lang="en-US" altLang="zh-CN" sz="2800" b="1" dirty="0">
                <a:solidFill>
                  <a:srgbClr val="FF0000"/>
                </a:solidFill>
                <a:latin typeface="宋体"/>
                <a:ea typeface="宋体"/>
                <a:cs typeface="宋体"/>
                <a:sym typeface="宋体" charset="0"/>
              </a:rPr>
              <a:t>N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  <a:sym typeface="宋体" charset="0"/>
              </a:rPr>
              <a:t>）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56565" y="3921900"/>
            <a:ext cx="5224507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>
              <a:lnSpc>
                <a:spcPct val="120000"/>
              </a:lnSpc>
              <a:buFont typeface="Wingdings" charset="0"/>
              <a:buNone/>
            </a:pPr>
            <a:r>
              <a:rPr lang="en-US" altLang="zh-CN" sz="2800" dirty="0">
                <a:latin typeface="宋体"/>
                <a:ea typeface="宋体"/>
                <a:cs typeface="宋体"/>
              </a:rPr>
              <a:t>4.</a:t>
            </a:r>
            <a:r>
              <a:rPr lang="zh-CN" altLang="en-US" sz="2800" dirty="0">
                <a:latin typeface="宋体"/>
                <a:ea typeface="宋体"/>
                <a:cs typeface="宋体"/>
              </a:rPr>
              <a:t>浮力的施力物体：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液体或气体</a:t>
            </a:r>
            <a:endParaRPr lang="zh-CN" altLang="en-US" sz="2800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8203" name="矩形 7"/>
          <p:cNvSpPr>
            <a:spLocks noChangeArrowheads="1"/>
          </p:cNvSpPr>
          <p:nvPr/>
        </p:nvSpPr>
        <p:spPr bwMode="auto">
          <a:xfrm>
            <a:off x="946041" y="276495"/>
            <a:ext cx="1670905" cy="571500"/>
          </a:xfrm>
          <a:custGeom>
            <a:avLst/>
            <a:gdLst>
              <a:gd name="T0" fmla="*/ 0 w 2520280"/>
              <a:gd name="T1" fmla="*/ 1200 h 1872208"/>
              <a:gd name="T2" fmla="*/ 2634 w 2520280"/>
              <a:gd name="T3" fmla="*/ 1200 h 1872208"/>
              <a:gd name="T4" fmla="*/ 0 w 2520280"/>
              <a:gd name="T5" fmla="*/ 1200 h 1872208"/>
              <a:gd name="T6" fmla="*/ 0 w 2520280"/>
              <a:gd name="T7" fmla="*/ 0 h 1872208"/>
              <a:gd name="T8" fmla="*/ 1 w 2520280"/>
              <a:gd name="T9" fmla="*/ 0 h 1872208"/>
              <a:gd name="T10" fmla="*/ 0 w 2520280"/>
              <a:gd name="T11" fmla="*/ 0 h 187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280"/>
              <a:gd name="T19" fmla="*/ 0 h 1872208"/>
              <a:gd name="T20" fmla="*/ 2520280 w 2520280"/>
              <a:gd name="T21" fmla="*/ 1872208 h 187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文本框 6151"/>
          <p:cNvSpPr txBox="1">
            <a:spLocks noChangeArrowheads="1"/>
          </p:cNvSpPr>
          <p:nvPr/>
        </p:nvSpPr>
        <p:spPr bwMode="auto">
          <a:xfrm>
            <a:off x="206515" y="231490"/>
            <a:ext cx="305724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  <a:sym typeface="宋体" charset="0"/>
              </a:rPr>
              <a:t>一、</a:t>
            </a:r>
            <a:r>
              <a:rPr lang="zh-CN" sz="32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  <a:sym typeface="宋体" charset="0"/>
              </a:rPr>
              <a:t>什么</a:t>
            </a:r>
            <a:r>
              <a:rPr lang="zh-CN" sz="3200" b="1" dirty="0">
                <a:solidFill>
                  <a:srgbClr val="000000"/>
                </a:solidFill>
                <a:latin typeface="宋体"/>
                <a:ea typeface="宋体"/>
                <a:cs typeface="宋体"/>
                <a:sym typeface="宋体" charset="0"/>
              </a:rPr>
              <a:t>是浮力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806665"/>
            <a:ext cx="2295255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72294" y="1303037"/>
            <a:ext cx="1727200" cy="1565672"/>
            <a:chOff x="1429" y="1344"/>
            <a:chExt cx="1088" cy="1315"/>
          </a:xfrm>
        </p:grpSpPr>
        <p:sp>
          <p:nvSpPr>
            <p:cNvPr id="9251" name="Rectangle 6" descr="横虚线"/>
            <p:cNvSpPr>
              <a:spLocks noChangeArrowheads="1"/>
            </p:cNvSpPr>
            <p:nvPr/>
          </p:nvSpPr>
          <p:spPr bwMode="auto">
            <a:xfrm>
              <a:off x="1447" y="1747"/>
              <a:ext cx="1049" cy="88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charset="0"/>
              </a:endParaRPr>
            </a:p>
          </p:txBody>
        </p:sp>
        <p:grpSp>
          <p:nvGrpSpPr>
            <p:cNvPr id="9252" name="Group 7"/>
            <p:cNvGrpSpPr>
              <a:grpSpLocks/>
            </p:cNvGrpSpPr>
            <p:nvPr/>
          </p:nvGrpSpPr>
          <p:grpSpPr bwMode="auto">
            <a:xfrm>
              <a:off x="1429" y="1344"/>
              <a:ext cx="1088" cy="1315"/>
              <a:chOff x="1429" y="1344"/>
              <a:chExt cx="635" cy="771"/>
            </a:xfrm>
          </p:grpSpPr>
          <p:sp>
            <p:nvSpPr>
              <p:cNvPr id="9254" name="Line 8"/>
              <p:cNvSpPr>
                <a:spLocks noChangeShapeType="1"/>
              </p:cNvSpPr>
              <p:nvPr/>
            </p:nvSpPr>
            <p:spPr bwMode="auto">
              <a:xfrm>
                <a:off x="1429" y="1344"/>
                <a:ext cx="0" cy="771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5" name="Line 9"/>
              <p:cNvSpPr>
                <a:spLocks noChangeShapeType="1"/>
              </p:cNvSpPr>
              <p:nvPr/>
            </p:nvSpPr>
            <p:spPr bwMode="auto">
              <a:xfrm>
                <a:off x="1429" y="2115"/>
                <a:ext cx="635" cy="0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6" name="Line 10"/>
              <p:cNvSpPr>
                <a:spLocks noChangeShapeType="1"/>
              </p:cNvSpPr>
              <p:nvPr/>
            </p:nvSpPr>
            <p:spPr bwMode="auto">
              <a:xfrm flipV="1">
                <a:off x="2064" y="1344"/>
                <a:ext cx="0" cy="771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253" name="Rectangle 11"/>
            <p:cNvSpPr>
              <a:spLocks noChangeArrowheads="1"/>
            </p:cNvSpPr>
            <p:nvPr/>
          </p:nvSpPr>
          <p:spPr bwMode="auto">
            <a:xfrm>
              <a:off x="1764" y="1600"/>
              <a:ext cx="402" cy="3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74001">
                  <a:srgbClr val="FFFFFB"/>
                </a:gs>
                <a:gs pos="83000">
                  <a:srgbClr val="FFFFFB"/>
                </a:gs>
                <a:gs pos="100000">
                  <a:srgbClr val="FFFFFD"/>
                </a:gs>
              </a:gsLst>
              <a:lin ang="5400000"/>
            </a:gra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752020" y="1356615"/>
            <a:ext cx="2881313" cy="1434703"/>
            <a:chOff x="3061" y="1001"/>
            <a:chExt cx="1815" cy="1205"/>
          </a:xfrm>
        </p:grpSpPr>
        <p:sp>
          <p:nvSpPr>
            <p:cNvPr id="9238" name="AutoShape 13"/>
            <p:cNvSpPr>
              <a:spLocks noChangeArrowheads="1"/>
            </p:cNvSpPr>
            <p:nvPr/>
          </p:nvSpPr>
          <p:spPr bwMode="auto">
            <a:xfrm>
              <a:off x="3061" y="1480"/>
              <a:ext cx="1815" cy="726"/>
            </a:xfrm>
            <a:prstGeom prst="rtTriangle">
              <a:avLst/>
            </a:prstGeom>
            <a:solidFill>
              <a:schemeClr val="accent1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charset="0"/>
              </a:endParaRPr>
            </a:p>
          </p:txBody>
        </p:sp>
        <p:grpSp>
          <p:nvGrpSpPr>
            <p:cNvPr id="9239" name="Group 14"/>
            <p:cNvGrpSpPr>
              <a:grpSpLocks/>
            </p:cNvGrpSpPr>
            <p:nvPr/>
          </p:nvGrpSpPr>
          <p:grpSpPr bwMode="auto">
            <a:xfrm rot="1354598">
              <a:off x="3742" y="1026"/>
              <a:ext cx="772" cy="862"/>
              <a:chOff x="2426" y="2704"/>
              <a:chExt cx="772" cy="862"/>
            </a:xfrm>
          </p:grpSpPr>
          <p:sp>
            <p:nvSpPr>
              <p:cNvPr id="9249" name="Line 15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0" cy="86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0" name="Line 17"/>
              <p:cNvSpPr>
                <a:spLocks noChangeShapeType="1"/>
              </p:cNvSpPr>
              <p:nvPr/>
            </p:nvSpPr>
            <p:spPr bwMode="auto">
              <a:xfrm flipV="1">
                <a:off x="3198" y="2704"/>
                <a:ext cx="0" cy="86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240" name="Group 18"/>
            <p:cNvGrpSpPr>
              <a:grpSpLocks/>
            </p:cNvGrpSpPr>
            <p:nvPr/>
          </p:nvGrpSpPr>
          <p:grpSpPr bwMode="auto">
            <a:xfrm>
              <a:off x="3651" y="1298"/>
              <a:ext cx="953" cy="544"/>
              <a:chOff x="3651" y="1298"/>
              <a:chExt cx="953" cy="544"/>
            </a:xfrm>
          </p:grpSpPr>
          <p:sp>
            <p:nvSpPr>
              <p:cNvPr id="9242" name="Line 19"/>
              <p:cNvSpPr>
                <a:spLocks noChangeShapeType="1"/>
              </p:cNvSpPr>
              <p:nvPr/>
            </p:nvSpPr>
            <p:spPr bwMode="auto">
              <a:xfrm>
                <a:off x="3787" y="1298"/>
                <a:ext cx="8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3" name="Line 20"/>
              <p:cNvSpPr>
                <a:spLocks noChangeShapeType="1"/>
              </p:cNvSpPr>
              <p:nvPr/>
            </p:nvSpPr>
            <p:spPr bwMode="auto">
              <a:xfrm>
                <a:off x="3742" y="1389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4" name="Line 21"/>
              <p:cNvSpPr>
                <a:spLocks noChangeShapeType="1"/>
              </p:cNvSpPr>
              <p:nvPr/>
            </p:nvSpPr>
            <p:spPr bwMode="auto">
              <a:xfrm>
                <a:off x="3742" y="1480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5" name="Line 22"/>
              <p:cNvSpPr>
                <a:spLocks noChangeShapeType="1"/>
              </p:cNvSpPr>
              <p:nvPr/>
            </p:nvSpPr>
            <p:spPr bwMode="auto">
              <a:xfrm>
                <a:off x="3696" y="1570"/>
                <a:ext cx="7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6" name="Line 23"/>
              <p:cNvSpPr>
                <a:spLocks noChangeShapeType="1"/>
              </p:cNvSpPr>
              <p:nvPr/>
            </p:nvSpPr>
            <p:spPr bwMode="auto">
              <a:xfrm>
                <a:off x="3651" y="1661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7" name="Line 24"/>
              <p:cNvSpPr>
                <a:spLocks noChangeShapeType="1"/>
              </p:cNvSpPr>
              <p:nvPr/>
            </p:nvSpPr>
            <p:spPr bwMode="auto">
              <a:xfrm>
                <a:off x="3833" y="175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8" name="Line 25"/>
              <p:cNvSpPr>
                <a:spLocks noChangeShapeType="1"/>
              </p:cNvSpPr>
              <p:nvPr/>
            </p:nvSpPr>
            <p:spPr bwMode="auto">
              <a:xfrm>
                <a:off x="4014" y="18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241" name="Oval 26"/>
            <p:cNvSpPr>
              <a:spLocks noChangeArrowheads="1"/>
            </p:cNvSpPr>
            <p:nvPr/>
          </p:nvSpPr>
          <p:spPr bwMode="auto">
            <a:xfrm>
              <a:off x="3973" y="1001"/>
              <a:ext cx="454" cy="454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charset="0"/>
              </a:endParaRPr>
            </a:p>
          </p:txBody>
        </p:sp>
      </p:grpSp>
      <p:grpSp>
        <p:nvGrpSpPr>
          <p:cNvPr id="9" name="组合 13"/>
          <p:cNvGrpSpPr>
            <a:grpSpLocks/>
          </p:cNvGrpSpPr>
          <p:nvPr/>
        </p:nvGrpSpPr>
        <p:grpSpPr bwMode="auto">
          <a:xfrm>
            <a:off x="2735259" y="1032765"/>
            <a:ext cx="1008698" cy="810815"/>
            <a:chOff x="4251" y="2793"/>
            <a:chExt cx="1588" cy="1702"/>
          </a:xfrm>
        </p:grpSpPr>
        <p:sp>
          <p:nvSpPr>
            <p:cNvPr id="9236" name="Line 27"/>
            <p:cNvSpPr>
              <a:spLocks noChangeShapeType="1"/>
            </p:cNvSpPr>
            <p:nvPr/>
          </p:nvSpPr>
          <p:spPr bwMode="auto">
            <a:xfrm flipV="1">
              <a:off x="4251" y="3020"/>
              <a:ext cx="0" cy="1475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7" name="Text Box 28"/>
            <p:cNvSpPr txBox="1">
              <a:spLocks noChangeArrowheads="1"/>
            </p:cNvSpPr>
            <p:nvPr/>
          </p:nvSpPr>
          <p:spPr bwMode="auto">
            <a:xfrm>
              <a:off x="4479" y="2793"/>
              <a:ext cx="1360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0000FF"/>
                  </a:solidFill>
                  <a:latin typeface="Times New Roman" charset="0"/>
                </a:rPr>
                <a:t>F</a:t>
              </a:r>
              <a:r>
                <a:rPr lang="zh-CN" altLang="en-US" sz="2800" b="1" baseline="-25000">
                  <a:solidFill>
                    <a:srgbClr val="0000FF"/>
                  </a:solidFill>
                  <a:latin typeface="Times New Roman" charset="0"/>
                </a:rPr>
                <a:t>浮</a:t>
              </a:r>
            </a:p>
          </p:txBody>
        </p:sp>
      </p:grpSp>
      <p:grpSp>
        <p:nvGrpSpPr>
          <p:cNvPr id="10" name="组合 15"/>
          <p:cNvGrpSpPr>
            <a:grpSpLocks/>
          </p:cNvGrpSpPr>
          <p:nvPr/>
        </p:nvGrpSpPr>
        <p:grpSpPr bwMode="auto">
          <a:xfrm>
            <a:off x="6551609" y="870839"/>
            <a:ext cx="1008698" cy="756047"/>
            <a:chOff x="10261" y="2453"/>
            <a:chExt cx="1588" cy="1587"/>
          </a:xfrm>
        </p:grpSpPr>
        <p:sp>
          <p:nvSpPr>
            <p:cNvPr id="9234" name="Line 29"/>
            <p:cNvSpPr>
              <a:spLocks noChangeShapeType="1"/>
            </p:cNvSpPr>
            <p:nvPr/>
          </p:nvSpPr>
          <p:spPr bwMode="auto">
            <a:xfrm flipV="1">
              <a:off x="10261" y="2565"/>
              <a:ext cx="0" cy="1475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5" name="Text Box 30"/>
            <p:cNvSpPr txBox="1">
              <a:spLocks noChangeArrowheads="1"/>
            </p:cNvSpPr>
            <p:nvPr/>
          </p:nvSpPr>
          <p:spPr bwMode="auto">
            <a:xfrm>
              <a:off x="10489" y="2453"/>
              <a:ext cx="1360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0000FF"/>
                  </a:solidFill>
                  <a:latin typeface="Times New Roman" charset="0"/>
                </a:rPr>
                <a:t>F</a:t>
              </a:r>
              <a:r>
                <a:rPr lang="zh-CN" altLang="en-US" sz="2800" b="1" baseline="-25000">
                  <a:solidFill>
                    <a:srgbClr val="0000FF"/>
                  </a:solidFill>
                  <a:latin typeface="Times New Roman" charset="0"/>
                </a:rPr>
                <a:t>浮</a:t>
              </a: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51720" y="3201820"/>
            <a:ext cx="553561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平衡状态－受平衡力－二力平衡</a:t>
            </a:r>
            <a:endParaRPr lang="zh-CN" altLang="en-US" sz="2800" dirty="0">
              <a:latin typeface="宋体"/>
              <a:ea typeface="宋体"/>
              <a:cs typeface="宋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11560" y="4236935"/>
            <a:ext cx="4134465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20000"/>
              </a:lnSpc>
              <a:buFont typeface="Wingdings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  <a:sym typeface="宋体" charset="0"/>
              </a:rPr>
              <a:t>5.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  <a:sym typeface="宋体" charset="0"/>
              </a:rPr>
              <a:t>浮力的方向：</a:t>
            </a: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  <a:sym typeface="宋体" charset="0"/>
              </a:rPr>
              <a:t>竖直</a:t>
            </a:r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  <a:sym typeface="宋体" charset="0"/>
              </a:rPr>
              <a:t>向上</a:t>
            </a:r>
            <a:endParaRPr lang="zh-CN" altLang="en-US" sz="2800" dirty="0">
              <a:solidFill>
                <a:srgbClr val="FF0000"/>
              </a:solidFill>
              <a:latin typeface="宋体"/>
              <a:ea typeface="宋体"/>
              <a:cs typeface="宋体"/>
              <a:sym typeface="宋体" charset="0"/>
            </a:endParaRPr>
          </a:p>
        </p:txBody>
      </p:sp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1286635" y="231490"/>
            <a:ext cx="6840760" cy="5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2600" dirty="0">
                <a:latin typeface="宋体"/>
                <a:ea typeface="宋体"/>
                <a:cs typeface="宋体"/>
              </a:rPr>
              <a:t>小球静止于水面上，试分析</a:t>
            </a:r>
            <a:r>
              <a:rPr lang="zh-CN" altLang="en-US" sz="2600" dirty="0" smtClean="0">
                <a:latin typeface="宋体"/>
                <a:ea typeface="宋体"/>
                <a:cs typeface="宋体"/>
              </a:rPr>
              <a:t>小球的受力情况。</a:t>
            </a:r>
            <a:endParaRPr lang="zh-CN" altLang="en-US" sz="2600" dirty="0">
              <a:latin typeface="宋体"/>
              <a:ea typeface="宋体"/>
              <a:cs typeface="宋体"/>
            </a:endParaRPr>
          </a:p>
        </p:txBody>
      </p:sp>
      <p:grpSp>
        <p:nvGrpSpPr>
          <p:cNvPr id="12" name="组合 12"/>
          <p:cNvGrpSpPr>
            <a:grpSpLocks/>
          </p:cNvGrpSpPr>
          <p:nvPr/>
        </p:nvGrpSpPr>
        <p:grpSpPr bwMode="auto">
          <a:xfrm>
            <a:off x="2690809" y="1824056"/>
            <a:ext cx="863600" cy="883407"/>
            <a:chOff x="4181" y="4454"/>
            <a:chExt cx="1360" cy="1856"/>
          </a:xfrm>
        </p:grpSpPr>
        <p:sp>
          <p:nvSpPr>
            <p:cNvPr id="9230" name="Line 27"/>
            <p:cNvSpPr>
              <a:spLocks noChangeShapeType="1"/>
            </p:cNvSpPr>
            <p:nvPr/>
          </p:nvSpPr>
          <p:spPr bwMode="auto">
            <a:xfrm>
              <a:off x="4251" y="4454"/>
              <a:ext cx="0" cy="1475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1" name="Text Box 28"/>
            <p:cNvSpPr txBox="1">
              <a:spLocks noChangeArrowheads="1"/>
            </p:cNvSpPr>
            <p:nvPr/>
          </p:nvSpPr>
          <p:spPr bwMode="auto">
            <a:xfrm>
              <a:off x="4181" y="5211"/>
              <a:ext cx="1360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solidFill>
                    <a:srgbClr val="FF0000"/>
                  </a:solidFill>
                  <a:latin typeface="Times New Roman" charset="0"/>
                </a:rPr>
                <a:t>G</a:t>
              </a:r>
              <a:endParaRPr lang="en-US" altLang="zh-CN" sz="2800" b="1" i="1" baseline="-25000" dirty="0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13" name="组合 14"/>
          <p:cNvGrpSpPr>
            <a:grpSpLocks/>
          </p:cNvGrpSpPr>
          <p:nvPr/>
        </p:nvGrpSpPr>
        <p:grpSpPr bwMode="auto">
          <a:xfrm>
            <a:off x="5995032" y="1609742"/>
            <a:ext cx="863600" cy="938413"/>
            <a:chOff x="9384" y="4003"/>
            <a:chExt cx="1360" cy="1971"/>
          </a:xfrm>
        </p:grpSpPr>
        <p:sp>
          <p:nvSpPr>
            <p:cNvPr id="9228" name="Line 27"/>
            <p:cNvSpPr>
              <a:spLocks noChangeShapeType="1"/>
            </p:cNvSpPr>
            <p:nvPr/>
          </p:nvSpPr>
          <p:spPr bwMode="auto">
            <a:xfrm>
              <a:off x="10261" y="4003"/>
              <a:ext cx="0" cy="1475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9" name="Text Box 28"/>
            <p:cNvSpPr txBox="1">
              <a:spLocks noChangeArrowheads="1"/>
            </p:cNvSpPr>
            <p:nvPr/>
          </p:nvSpPr>
          <p:spPr bwMode="auto">
            <a:xfrm>
              <a:off x="9384" y="4875"/>
              <a:ext cx="1360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FF0000"/>
                  </a:solidFill>
                  <a:latin typeface="Times New Roman" charset="0"/>
                </a:rPr>
                <a:t>G</a:t>
              </a:r>
              <a:endParaRPr lang="en-US" altLang="zh-CN" sz="2800" b="1" i="1" baseline="-25000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30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5" y="321500"/>
            <a:ext cx="6300700" cy="450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31925" y="2121700"/>
            <a:ext cx="249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桥墩在水中受到浮力吗？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5" y="186485"/>
            <a:ext cx="6300700" cy="471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36685" y="2931790"/>
            <a:ext cx="5805645" cy="10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浸在液体中的物体受到液体对物体向</a:t>
            </a:r>
            <a:r>
              <a:rPr lang="zh-CN" altLang="en-US" sz="2800" b="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各个方向</a:t>
            </a:r>
            <a:r>
              <a:rPr lang="zh-CN" altLang="en-US" sz="2800" b="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的压力。</a:t>
            </a:r>
          </a:p>
        </p:txBody>
      </p:sp>
      <p:pic>
        <p:nvPicPr>
          <p:cNvPr id="14339" name="Picture 5" descr="8-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480"/>
            <a:ext cx="541655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46675" y="3921900"/>
            <a:ext cx="6615735" cy="10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lnSpc>
                <a:spcPct val="120000"/>
              </a:lnSpc>
            </a:pPr>
            <a:r>
              <a:rPr lang="zh-CN" altLang="en-US" sz="2800" b="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液体压强与液体的</a:t>
            </a:r>
            <a:r>
              <a:rPr lang="zh-CN" altLang="en-US" sz="2800" b="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深度</a:t>
            </a:r>
            <a:r>
              <a:rPr lang="zh-CN" altLang="en-US" sz="2800" b="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和密度有关。</a:t>
            </a:r>
            <a:endParaRPr lang="zh-CN" altLang="en-US" sz="2800" b="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229945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ldLvl="0"/>
      <p:bldP spid="5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11181</TotalTime>
  <Words>639</Words>
  <Application>Microsoft Macintosh PowerPoint</Application>
  <PresentationFormat>全屏显示(16:9)</PresentationFormat>
  <Paragraphs>89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2020-03-11T08:46:33Z</dcterms:modified>
</cp:coreProperties>
</file>