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85" r:id="rId2"/>
    <p:sldId id="491" r:id="rId3"/>
    <p:sldId id="492" r:id="rId4"/>
    <p:sldId id="493" r:id="rId5"/>
    <p:sldId id="494" r:id="rId6"/>
    <p:sldId id="496" r:id="rId7"/>
    <p:sldId id="495" r:id="rId8"/>
    <p:sldId id="511" r:id="rId9"/>
    <p:sldId id="500" r:id="rId10"/>
    <p:sldId id="501" r:id="rId11"/>
    <p:sldId id="497" r:id="rId12"/>
    <p:sldId id="512" r:id="rId13"/>
    <p:sldId id="513" r:id="rId14"/>
    <p:sldId id="514" r:id="rId15"/>
    <p:sldId id="498" r:id="rId16"/>
    <p:sldId id="502" r:id="rId17"/>
    <p:sldId id="508" r:id="rId18"/>
    <p:sldId id="503" r:id="rId19"/>
    <p:sldId id="510" r:id="rId20"/>
    <p:sldId id="515" r:id="rId21"/>
    <p:sldId id="516" r:id="rId22"/>
    <p:sldId id="517" r:id="rId23"/>
  </p:sldIdLst>
  <p:sldSz cx="9144000" cy="5143500" type="screen16x9"/>
  <p:notesSz cx="6858000" cy="9144000"/>
  <p:defaultTextStyle>
    <a:defPPr>
      <a:defRPr lang="zh-CN"/>
    </a:defPPr>
    <a:lvl1pPr algn="ctr" rtl="0" fontAlgn="base">
      <a:spcBef>
        <a:spcPct val="0"/>
      </a:spcBef>
      <a:spcAft>
        <a:spcPct val="0"/>
      </a:spcAft>
      <a:defRPr sz="2400" b="1" kern="1200">
        <a:solidFill>
          <a:schemeClr val="bg1"/>
        </a:solidFill>
        <a:latin typeface="Arial" charset="0"/>
        <a:ea typeface="宋体" charset="0"/>
        <a:cs typeface="宋体" charset="0"/>
      </a:defRPr>
    </a:lvl1pPr>
    <a:lvl2pPr marL="457200" algn="ctr" rtl="0" fontAlgn="base">
      <a:spcBef>
        <a:spcPct val="0"/>
      </a:spcBef>
      <a:spcAft>
        <a:spcPct val="0"/>
      </a:spcAft>
      <a:defRPr sz="2400" b="1" kern="1200">
        <a:solidFill>
          <a:schemeClr val="bg1"/>
        </a:solidFill>
        <a:latin typeface="Arial" charset="0"/>
        <a:ea typeface="宋体" charset="0"/>
        <a:cs typeface="宋体" charset="0"/>
      </a:defRPr>
    </a:lvl2pPr>
    <a:lvl3pPr marL="914400" algn="ctr" rtl="0" fontAlgn="base">
      <a:spcBef>
        <a:spcPct val="0"/>
      </a:spcBef>
      <a:spcAft>
        <a:spcPct val="0"/>
      </a:spcAft>
      <a:defRPr sz="2400" b="1" kern="1200">
        <a:solidFill>
          <a:schemeClr val="bg1"/>
        </a:solidFill>
        <a:latin typeface="Arial" charset="0"/>
        <a:ea typeface="宋体" charset="0"/>
        <a:cs typeface="宋体" charset="0"/>
      </a:defRPr>
    </a:lvl3pPr>
    <a:lvl4pPr marL="1371600" algn="ctr" rtl="0" fontAlgn="base">
      <a:spcBef>
        <a:spcPct val="0"/>
      </a:spcBef>
      <a:spcAft>
        <a:spcPct val="0"/>
      </a:spcAft>
      <a:defRPr sz="2400" b="1" kern="1200">
        <a:solidFill>
          <a:schemeClr val="bg1"/>
        </a:solidFill>
        <a:latin typeface="Arial" charset="0"/>
        <a:ea typeface="宋体" charset="0"/>
        <a:cs typeface="宋体" charset="0"/>
      </a:defRPr>
    </a:lvl4pPr>
    <a:lvl5pPr marL="1828800" algn="ctr" rtl="0" fontAlgn="base">
      <a:spcBef>
        <a:spcPct val="0"/>
      </a:spcBef>
      <a:spcAft>
        <a:spcPct val="0"/>
      </a:spcAft>
      <a:defRPr sz="2400" b="1" kern="1200">
        <a:solidFill>
          <a:schemeClr val="bg1"/>
        </a:solidFill>
        <a:latin typeface="Arial" charset="0"/>
        <a:ea typeface="宋体" charset="0"/>
        <a:cs typeface="宋体" charset="0"/>
      </a:defRPr>
    </a:lvl5pPr>
    <a:lvl6pPr marL="2286000" algn="l" defTabSz="457200" rtl="0" eaLnBrk="1" latinLnBrk="0" hangingPunct="1">
      <a:defRPr sz="2400" b="1" kern="1200">
        <a:solidFill>
          <a:schemeClr val="bg1"/>
        </a:solidFill>
        <a:latin typeface="Arial" charset="0"/>
        <a:ea typeface="宋体" charset="0"/>
        <a:cs typeface="宋体" charset="0"/>
      </a:defRPr>
    </a:lvl6pPr>
    <a:lvl7pPr marL="2743200" algn="l" defTabSz="457200" rtl="0" eaLnBrk="1" latinLnBrk="0" hangingPunct="1">
      <a:defRPr sz="2400" b="1" kern="1200">
        <a:solidFill>
          <a:schemeClr val="bg1"/>
        </a:solidFill>
        <a:latin typeface="Arial" charset="0"/>
        <a:ea typeface="宋体" charset="0"/>
        <a:cs typeface="宋体" charset="0"/>
      </a:defRPr>
    </a:lvl7pPr>
    <a:lvl8pPr marL="3200400" algn="l" defTabSz="457200" rtl="0" eaLnBrk="1" latinLnBrk="0" hangingPunct="1">
      <a:defRPr sz="2400" b="1" kern="1200">
        <a:solidFill>
          <a:schemeClr val="bg1"/>
        </a:solidFill>
        <a:latin typeface="Arial" charset="0"/>
        <a:ea typeface="宋体" charset="0"/>
        <a:cs typeface="宋体" charset="0"/>
      </a:defRPr>
    </a:lvl8pPr>
    <a:lvl9pPr marL="3657600" algn="l" defTabSz="457200" rtl="0" eaLnBrk="1" latinLnBrk="0" hangingPunct="1">
      <a:defRPr sz="2400" b="1" kern="1200">
        <a:solidFill>
          <a:schemeClr val="bg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7DFFFC"/>
    <a:srgbClr val="00D1CC"/>
    <a:srgbClr val="CC0000"/>
    <a:srgbClr val="969696"/>
    <a:srgbClr val="828282"/>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465" autoAdjust="0"/>
  </p:normalViewPr>
  <p:slideViewPr>
    <p:cSldViewPr>
      <p:cViewPr>
        <p:scale>
          <a:sx n="99" d="100"/>
          <a:sy n="99" d="100"/>
        </p:scale>
        <p:origin x="-448" y="-800"/>
      </p:cViewPr>
      <p:guideLst>
        <p:guide orient="horz" pos="701"/>
        <p:guide pos="6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a:lvl1pPr>
          </a:lstStyle>
          <a:p>
            <a:pPr>
              <a:defRPr/>
            </a:pPr>
            <a:fld id="{F9AE45F9-63BF-CC46-A0CB-2C36C12012F9}" type="datetimeFigureOut">
              <a:rPr lang="zh-CN" altLang="en-US"/>
              <a:pPr>
                <a:defRPr/>
              </a:pPr>
              <a:t>20/3/9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二级</a:t>
            </a:r>
          </a:p>
          <a:p>
            <a:pPr lvl="2"/>
            <a:r>
              <a:rPr lang="zh-CN" altLang="en-US" noProof="0" smtClean="0"/>
              <a:t>三级</a:t>
            </a:r>
          </a:p>
          <a:p>
            <a:pPr lvl="3"/>
            <a:r>
              <a:rPr lang="zh-CN" altLang="en-US" noProof="0" smtClean="0"/>
              <a:t>四级</a:t>
            </a:r>
          </a:p>
          <a:p>
            <a:pPr lvl="4"/>
            <a:r>
              <a:rPr lang="zh-CN" altLang="en-US" noProof="0" smtClean="0"/>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a:lvl1pPr>
          </a:lstStyle>
          <a:p>
            <a:pPr>
              <a:defRPr/>
            </a:pPr>
            <a:fld id="{C717A408-8A27-3644-AF58-CA86BD27E781}" type="slidenum">
              <a:rPr lang="zh-CN" altLang="en-US"/>
              <a:pPr>
                <a:defRPr/>
              </a:pPr>
              <a:t>‹#›</a:t>
            </a:fld>
            <a:endParaRPr lang="zh-CN" altLang="en-US"/>
          </a:p>
        </p:txBody>
      </p:sp>
    </p:spTree>
    <p:extLst>
      <p:ext uri="{BB962C8B-B14F-4D97-AF65-F5344CB8AC3E}">
        <p14:creationId xmlns:p14="http://schemas.microsoft.com/office/powerpoint/2010/main" val="1572304289"/>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宋体"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580EB4A-A10F-D948-A50B-1B167658BC45}" type="datetimeFigureOut">
              <a:rPr lang="zh-CN" altLang="en-US"/>
              <a:pPr>
                <a:defRPr/>
              </a:pPr>
              <a:t>20/3/9</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550B1E-3116-F042-B6EA-09FF6F2D7EFE}" type="slidenum">
              <a:rPr lang="zh-CN" altLang="en-US"/>
              <a:pPr>
                <a:defRPr/>
              </a:pPr>
              <a:t>‹#›</a:t>
            </a:fld>
            <a:endParaRPr lang="en-US" altLang="zh-CN"/>
          </a:p>
        </p:txBody>
      </p:sp>
    </p:spTree>
    <p:extLst>
      <p:ext uri="{BB962C8B-B14F-4D97-AF65-F5344CB8AC3E}">
        <p14:creationId xmlns:p14="http://schemas.microsoft.com/office/powerpoint/2010/main" val="366898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79702E1-3869-874E-B346-40BF34B43C7A}" type="datetimeFigureOut">
              <a:rPr lang="zh-CN" altLang="en-US"/>
              <a:pPr>
                <a:defRPr/>
              </a:pPr>
              <a:t>20/3/9</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B16C8E-0463-EC49-9B47-1D524A7974E8}" type="slidenum">
              <a:rPr lang="zh-CN" altLang="en-US"/>
              <a:pPr>
                <a:defRPr/>
              </a:pPr>
              <a:t>‹#›</a:t>
            </a:fld>
            <a:endParaRPr lang="en-US" altLang="zh-CN"/>
          </a:p>
        </p:txBody>
      </p:sp>
    </p:spTree>
    <p:extLst>
      <p:ext uri="{BB962C8B-B14F-4D97-AF65-F5344CB8AC3E}">
        <p14:creationId xmlns:p14="http://schemas.microsoft.com/office/powerpoint/2010/main" val="290526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7CE8F74-BFD6-5848-BFC3-357F9A224ED6}" type="datetimeFigureOut">
              <a:rPr lang="zh-CN" altLang="en-US"/>
              <a:pPr>
                <a:defRPr/>
              </a:pPr>
              <a:t>20/3/9</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A61E6B6-546A-2D4C-A9E7-0BF1DC9F30C4}" type="slidenum">
              <a:rPr lang="zh-CN" altLang="en-US"/>
              <a:pPr>
                <a:defRPr/>
              </a:pPr>
              <a:t>‹#›</a:t>
            </a:fld>
            <a:endParaRPr lang="en-US" altLang="zh-CN"/>
          </a:p>
        </p:txBody>
      </p:sp>
    </p:spTree>
    <p:extLst>
      <p:ext uri="{BB962C8B-B14F-4D97-AF65-F5344CB8AC3E}">
        <p14:creationId xmlns:p14="http://schemas.microsoft.com/office/powerpoint/2010/main" val="284781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7CF4825-7CA5-5F48-A0DE-2FA4AEA12C76}" type="datetimeFigureOut">
              <a:rPr lang="zh-CN" altLang="en-US"/>
              <a:pPr>
                <a:defRPr/>
              </a:pPr>
              <a:t>20/3/9</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08BF379-541E-DF4A-A4DD-36500B4E9C3F}" type="slidenum">
              <a:rPr lang="zh-CN" altLang="en-US"/>
              <a:pPr>
                <a:defRPr/>
              </a:pPr>
              <a:t>‹#›</a:t>
            </a:fld>
            <a:endParaRPr lang="en-US" altLang="zh-CN"/>
          </a:p>
        </p:txBody>
      </p:sp>
    </p:spTree>
    <p:extLst>
      <p:ext uri="{BB962C8B-B14F-4D97-AF65-F5344CB8AC3E}">
        <p14:creationId xmlns:p14="http://schemas.microsoft.com/office/powerpoint/2010/main" val="276903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6E48FA4-584E-9A4A-A12B-BCA74ACB73D6}" type="datetimeFigureOut">
              <a:rPr lang="zh-CN" altLang="en-US"/>
              <a:pPr>
                <a:defRPr/>
              </a:pPr>
              <a:t>20/3/9</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EA70BED-B79D-1641-858B-B73E0B5C0F7D}" type="slidenum">
              <a:rPr lang="zh-CN" altLang="en-US"/>
              <a:pPr>
                <a:defRPr/>
              </a:pPr>
              <a:t>‹#›</a:t>
            </a:fld>
            <a:endParaRPr lang="en-US" altLang="zh-CN"/>
          </a:p>
        </p:txBody>
      </p:sp>
    </p:spTree>
    <p:extLst>
      <p:ext uri="{BB962C8B-B14F-4D97-AF65-F5344CB8AC3E}">
        <p14:creationId xmlns:p14="http://schemas.microsoft.com/office/powerpoint/2010/main" val="687083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E7C804D-8206-7C4C-9EED-E91EA4D26136}" type="datetimeFigureOut">
              <a:rPr lang="zh-CN" altLang="en-US"/>
              <a:pPr>
                <a:defRPr/>
              </a:pPr>
              <a:t>20/3/9</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9CDC2F-BC3F-BF41-8E23-1E32E61CCBB1}" type="slidenum">
              <a:rPr lang="zh-CN" altLang="en-US"/>
              <a:pPr>
                <a:defRPr/>
              </a:pPr>
              <a:t>‹#›</a:t>
            </a:fld>
            <a:endParaRPr lang="en-US" altLang="zh-CN"/>
          </a:p>
        </p:txBody>
      </p:sp>
    </p:spTree>
    <p:extLst>
      <p:ext uri="{BB962C8B-B14F-4D97-AF65-F5344CB8AC3E}">
        <p14:creationId xmlns:p14="http://schemas.microsoft.com/office/powerpoint/2010/main" val="154344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02B306BC-01FB-4446-8F84-EE190481D425}" type="datetimeFigureOut">
              <a:rPr lang="zh-CN" altLang="en-US"/>
              <a:pPr>
                <a:defRPr/>
              </a:pPr>
              <a:t>20/3/9</a:t>
            </a:fld>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608E343-BAE8-564A-B95B-387C498542C7}" type="slidenum">
              <a:rPr lang="zh-CN" altLang="en-US"/>
              <a:pPr>
                <a:defRPr/>
              </a:pPr>
              <a:t>‹#›</a:t>
            </a:fld>
            <a:endParaRPr lang="en-US" altLang="zh-CN"/>
          </a:p>
        </p:txBody>
      </p:sp>
    </p:spTree>
    <p:extLst>
      <p:ext uri="{BB962C8B-B14F-4D97-AF65-F5344CB8AC3E}">
        <p14:creationId xmlns:p14="http://schemas.microsoft.com/office/powerpoint/2010/main" val="428432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FAABDFC-ABC8-8F49-8ED7-1A663C5FB24B}" type="datetimeFigureOut">
              <a:rPr lang="zh-CN" altLang="en-US"/>
              <a:pPr>
                <a:defRPr/>
              </a:pPr>
              <a:t>20/3/9</a:t>
            </a:fld>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0F1A3D7-7AFD-5A45-BE1E-431E22701700}" type="slidenum">
              <a:rPr lang="zh-CN" altLang="en-US"/>
              <a:pPr>
                <a:defRPr/>
              </a:pPr>
              <a:t>‹#›</a:t>
            </a:fld>
            <a:endParaRPr lang="en-US" altLang="zh-CN"/>
          </a:p>
        </p:txBody>
      </p:sp>
    </p:spTree>
    <p:extLst>
      <p:ext uri="{BB962C8B-B14F-4D97-AF65-F5344CB8AC3E}">
        <p14:creationId xmlns:p14="http://schemas.microsoft.com/office/powerpoint/2010/main" val="147808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183EE43-76F2-844B-B158-DCB3C4BAA66D}" type="datetimeFigureOut">
              <a:rPr lang="zh-CN" altLang="en-US"/>
              <a:pPr>
                <a:defRPr/>
              </a:pPr>
              <a:t>20/3/9</a:t>
            </a:fld>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CD84ACF-7841-E148-8716-91CD34B90150}" type="slidenum">
              <a:rPr lang="zh-CN" altLang="en-US"/>
              <a:pPr>
                <a:defRPr/>
              </a:pPr>
              <a:t>‹#›</a:t>
            </a:fld>
            <a:endParaRPr lang="en-US" altLang="zh-CN"/>
          </a:p>
        </p:txBody>
      </p:sp>
    </p:spTree>
    <p:extLst>
      <p:ext uri="{BB962C8B-B14F-4D97-AF65-F5344CB8AC3E}">
        <p14:creationId xmlns:p14="http://schemas.microsoft.com/office/powerpoint/2010/main" val="288375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498BB68-8380-0C47-94BE-89F3A739007E}" type="datetimeFigureOut">
              <a:rPr lang="zh-CN" altLang="en-US"/>
              <a:pPr>
                <a:defRPr/>
              </a:pPr>
              <a:t>20/3/9</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86E917D-E602-1141-8525-D0A9C43F06C4}" type="slidenum">
              <a:rPr lang="zh-CN" altLang="en-US"/>
              <a:pPr>
                <a:defRPr/>
              </a:pPr>
              <a:t>‹#›</a:t>
            </a:fld>
            <a:endParaRPr lang="en-US" altLang="zh-CN"/>
          </a:p>
        </p:txBody>
      </p:sp>
    </p:spTree>
    <p:extLst>
      <p:ext uri="{BB962C8B-B14F-4D97-AF65-F5344CB8AC3E}">
        <p14:creationId xmlns:p14="http://schemas.microsoft.com/office/powerpoint/2010/main" val="392156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1362C8C-6240-3F44-98EC-BD997287CC0F}" type="datetimeFigureOut">
              <a:rPr lang="zh-CN" altLang="en-US"/>
              <a:pPr>
                <a:defRPr/>
              </a:pPr>
              <a:t>20/3/9</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92D4512-A7A9-BA44-9181-2B26275AA3E4}" type="slidenum">
              <a:rPr lang="zh-CN" altLang="en-US"/>
              <a:pPr>
                <a:defRPr/>
              </a:pPr>
              <a:t>‹#›</a:t>
            </a:fld>
            <a:endParaRPr lang="en-US" altLang="zh-CN"/>
          </a:p>
        </p:txBody>
      </p:sp>
    </p:spTree>
    <p:extLst>
      <p:ext uri="{BB962C8B-B14F-4D97-AF65-F5344CB8AC3E}">
        <p14:creationId xmlns:p14="http://schemas.microsoft.com/office/powerpoint/2010/main" val="7063635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l">
              <a:defRPr sz="1200" b="0">
                <a:solidFill>
                  <a:srgbClr val="898989"/>
                </a:solidFill>
                <a:latin typeface="Calibri" charset="0"/>
              </a:defRPr>
            </a:lvl1pPr>
          </a:lstStyle>
          <a:p>
            <a:pPr>
              <a:defRPr/>
            </a:pPr>
            <a:fld id="{C96978B9-0307-9E45-9F83-383352CB9239}" type="datetimeFigureOut">
              <a:rPr lang="zh-CN" altLang="en-US"/>
              <a:pPr>
                <a:defRPr/>
              </a:pPr>
              <a:t>20/3/9</a:t>
            </a:fld>
            <a:endParaRPr lang="en-US" altLang="zh-CN"/>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charset="0"/>
              </a:defRPr>
            </a:lvl1pPr>
          </a:lstStyle>
          <a:p>
            <a:pPr>
              <a:defRPr/>
            </a:pPr>
            <a:fld id="{4B992CBE-B8A1-0F46-9441-C5855EAFDD0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宋体" charset="0"/>
        </a:defRPr>
      </a:lvl1pPr>
      <a:lvl2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2pPr>
      <a:lvl3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3pPr>
      <a:lvl4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4pPr>
      <a:lvl5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宋体"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gif"/><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 Id="rId3" Type="http://schemas.openxmlformats.org/officeDocument/2006/relationships/image" Target="../media/image1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3"/>
          <p:cNvSpPr txBox="1">
            <a:spLocks noChangeArrowheads="1"/>
          </p:cNvSpPr>
          <p:nvPr/>
        </p:nvSpPr>
        <p:spPr bwMode="auto">
          <a:xfrm>
            <a:off x="971550" y="1660923"/>
            <a:ext cx="7380288"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1"/>
                </a:solidFill>
                <a:latin typeface="Arial" charset="0"/>
                <a:ea typeface="宋体" charset="0"/>
                <a:cs typeface="宋体" charset="0"/>
              </a:defRPr>
            </a:lvl1pPr>
            <a:lvl2pPr marL="742950" indent="-285750">
              <a:defRPr sz="2400" b="1">
                <a:solidFill>
                  <a:schemeClr val="bg1"/>
                </a:solidFill>
                <a:latin typeface="Arial" charset="0"/>
                <a:ea typeface="宋体" charset="0"/>
              </a:defRPr>
            </a:lvl2pPr>
            <a:lvl3pPr marL="1143000" indent="-228600">
              <a:defRPr sz="2400" b="1">
                <a:solidFill>
                  <a:schemeClr val="bg1"/>
                </a:solidFill>
                <a:latin typeface="Arial" charset="0"/>
                <a:ea typeface="宋体" charset="0"/>
              </a:defRPr>
            </a:lvl3pPr>
            <a:lvl4pPr marL="1600200" indent="-228600">
              <a:defRPr sz="2400" b="1">
                <a:solidFill>
                  <a:schemeClr val="bg1"/>
                </a:solidFill>
                <a:latin typeface="Arial" charset="0"/>
                <a:ea typeface="宋体" charset="0"/>
              </a:defRPr>
            </a:lvl4pPr>
            <a:lvl5pPr marL="2057400" indent="-228600">
              <a:defRPr sz="2400" b="1">
                <a:solidFill>
                  <a:schemeClr val="bg1"/>
                </a:solidFill>
                <a:latin typeface="Arial" charset="0"/>
                <a:ea typeface="宋体" charset="0"/>
              </a:defRPr>
            </a:lvl5pPr>
            <a:lvl6pPr marL="2514600" indent="-228600" algn="ctr" fontAlgn="base">
              <a:spcBef>
                <a:spcPct val="0"/>
              </a:spcBef>
              <a:spcAft>
                <a:spcPct val="0"/>
              </a:spcAft>
              <a:defRPr sz="2400" b="1">
                <a:solidFill>
                  <a:schemeClr val="bg1"/>
                </a:solidFill>
                <a:latin typeface="Arial" charset="0"/>
                <a:ea typeface="宋体" charset="0"/>
              </a:defRPr>
            </a:lvl6pPr>
            <a:lvl7pPr marL="2971800" indent="-228600" algn="ctr" fontAlgn="base">
              <a:spcBef>
                <a:spcPct val="0"/>
              </a:spcBef>
              <a:spcAft>
                <a:spcPct val="0"/>
              </a:spcAft>
              <a:defRPr sz="2400" b="1">
                <a:solidFill>
                  <a:schemeClr val="bg1"/>
                </a:solidFill>
                <a:latin typeface="Arial" charset="0"/>
                <a:ea typeface="宋体" charset="0"/>
              </a:defRPr>
            </a:lvl7pPr>
            <a:lvl8pPr marL="3429000" indent="-228600" algn="ctr" fontAlgn="base">
              <a:spcBef>
                <a:spcPct val="0"/>
              </a:spcBef>
              <a:spcAft>
                <a:spcPct val="0"/>
              </a:spcAft>
              <a:defRPr sz="2400" b="1">
                <a:solidFill>
                  <a:schemeClr val="bg1"/>
                </a:solidFill>
                <a:latin typeface="Arial" charset="0"/>
                <a:ea typeface="宋体" charset="0"/>
              </a:defRPr>
            </a:lvl8pPr>
            <a:lvl9pPr marL="3886200" indent="-228600" algn="ctr" fontAlgn="base">
              <a:spcBef>
                <a:spcPct val="0"/>
              </a:spcBef>
              <a:spcAft>
                <a:spcPct val="0"/>
              </a:spcAft>
              <a:defRPr sz="2400" b="1">
                <a:solidFill>
                  <a:schemeClr val="bg1"/>
                </a:solidFill>
                <a:latin typeface="Arial" charset="0"/>
                <a:ea typeface="宋体" charset="0"/>
              </a:defRPr>
            </a:lvl9pPr>
          </a:lstStyle>
          <a:p>
            <a:r>
              <a:rPr kumimoji="1" lang="zh-CN" altLang="en-US" sz="4400" dirty="0" smtClean="0">
                <a:solidFill>
                  <a:srgbClr val="111111"/>
                </a:solidFill>
                <a:latin typeface="楷体_GB2312" charset="0"/>
                <a:ea typeface="楷体_GB2312" charset="0"/>
                <a:cs typeface="楷体_GB2312" charset="0"/>
              </a:rPr>
              <a:t>第六章 </a:t>
            </a:r>
            <a:r>
              <a:rPr kumimoji="1" lang="en-US" altLang="zh-CN" sz="4400" dirty="0" smtClean="0">
                <a:solidFill>
                  <a:srgbClr val="111111"/>
                </a:solidFill>
                <a:latin typeface="楷体_GB2312" charset="0"/>
                <a:ea typeface="楷体_GB2312" charset="0"/>
                <a:cs typeface="楷体_GB2312" charset="0"/>
              </a:rPr>
              <a:t>  </a:t>
            </a:r>
            <a:r>
              <a:rPr kumimoji="1" lang="zh-CN" altLang="en-US" sz="4400" dirty="0" smtClean="0">
                <a:solidFill>
                  <a:srgbClr val="111111"/>
                </a:solidFill>
                <a:latin typeface="楷体_GB2312" charset="0"/>
                <a:ea typeface="楷体_GB2312" charset="0"/>
                <a:cs typeface="楷体_GB2312" charset="0"/>
              </a:rPr>
              <a:t>熟悉而陌生的力</a:t>
            </a:r>
            <a:endParaRPr kumimoji="1" lang="en-US" altLang="zh-CN" sz="3200" dirty="0">
              <a:solidFill>
                <a:srgbClr val="111111"/>
              </a:solidFill>
              <a:latin typeface="楷体_GB2312" charset="0"/>
              <a:ea typeface="楷体_GB2312" charset="0"/>
              <a:cs typeface="楷体_GB2312" charset="0"/>
            </a:endParaRPr>
          </a:p>
          <a:p>
            <a:endParaRPr kumimoji="1" lang="en-US" altLang="zh-CN" sz="3200" dirty="0">
              <a:solidFill>
                <a:srgbClr val="111111"/>
              </a:solidFill>
              <a:latin typeface="楷体_GB2312" charset="0"/>
              <a:ea typeface="楷体_GB2312" charset="0"/>
              <a:cs typeface="楷体_GB2312" charset="0"/>
            </a:endParaRPr>
          </a:p>
          <a:p>
            <a:r>
              <a:rPr kumimoji="1" lang="zh-CN" altLang="en-US" sz="3200" dirty="0" smtClean="0">
                <a:solidFill>
                  <a:srgbClr val="FF0000"/>
                </a:solidFill>
                <a:latin typeface="楷体_GB2312" charset="0"/>
                <a:ea typeface="楷体_GB2312" charset="0"/>
                <a:cs typeface="楷体_GB2312" charset="0"/>
              </a:rPr>
              <a:t>第</a:t>
            </a:r>
            <a:r>
              <a:rPr kumimoji="1" lang="zh-CN" altLang="zh-CN" sz="3200" dirty="0">
                <a:solidFill>
                  <a:srgbClr val="FF0000"/>
                </a:solidFill>
                <a:latin typeface="楷体_GB2312" charset="0"/>
                <a:ea typeface="楷体_GB2312" charset="0"/>
                <a:cs typeface="楷体_GB2312" charset="0"/>
              </a:rPr>
              <a:t>3</a:t>
            </a:r>
            <a:r>
              <a:rPr kumimoji="1" lang="zh-CN" altLang="en-US" sz="3200" dirty="0" smtClean="0">
                <a:solidFill>
                  <a:srgbClr val="FF0000"/>
                </a:solidFill>
                <a:latin typeface="楷体_GB2312" charset="0"/>
                <a:ea typeface="楷体_GB2312" charset="0"/>
                <a:cs typeface="楷体_GB2312" charset="0"/>
              </a:rPr>
              <a:t>节</a:t>
            </a:r>
            <a:r>
              <a:rPr kumimoji="1" lang="en-US" altLang="zh-CN" sz="3200" dirty="0" smtClean="0">
                <a:solidFill>
                  <a:srgbClr val="FF0000"/>
                </a:solidFill>
                <a:latin typeface="楷体_GB2312" charset="0"/>
                <a:ea typeface="楷体_GB2312" charset="0"/>
                <a:cs typeface="楷体_GB2312" charset="0"/>
              </a:rPr>
              <a:t>  </a:t>
            </a:r>
            <a:r>
              <a:rPr kumimoji="1" lang="zh-CN" altLang="en-US" sz="3200" dirty="0" smtClean="0">
                <a:solidFill>
                  <a:srgbClr val="FF0000"/>
                </a:solidFill>
                <a:latin typeface="楷体_GB2312" charset="0"/>
                <a:ea typeface="楷体_GB2312" charset="0"/>
                <a:cs typeface="楷体_GB2312" charset="0"/>
              </a:rPr>
              <a:t>弹力与弹簧测力计</a:t>
            </a:r>
            <a:endParaRPr lang="zh-CN" altLang="en-US" sz="3200" dirty="0">
              <a:solidFill>
                <a:srgbClr val="FF0000"/>
              </a:solidFill>
              <a:latin typeface="楷体_GB2312" charset="0"/>
              <a:ea typeface="楷体_GB2312" charset="0"/>
              <a:cs typeface="楷体_GB2312"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341530" y="231490"/>
            <a:ext cx="3297012" cy="50229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normAutofit fontScale="92500" lnSpcReduction="10000"/>
          </a:bodyPr>
          <a:lstStyle>
            <a:lvl1pPr algn="l">
              <a:spcBef>
                <a:spcPts val="3000"/>
              </a:spcBef>
              <a:defRPr sz="4800">
                <a:solidFill>
                  <a:schemeClr val="accent6">
                    <a:hueOff val="119326"/>
                    <a:lumOff val="-26708"/>
                  </a:schemeClr>
                </a:solidFill>
                <a:latin typeface="American Typewriter"/>
                <a:ea typeface="American Typewriter"/>
                <a:cs typeface="American Typewriter"/>
                <a:sym typeface="American Typewriter"/>
              </a:defRPr>
            </a:lvl1pPr>
          </a:lstStyle>
          <a:p>
            <a:r>
              <a:rPr lang="en-US" altLang="zh-CN" sz="3200" dirty="0" smtClean="0">
                <a:solidFill>
                  <a:srgbClr val="000000"/>
                </a:solidFill>
                <a:latin typeface="+mn-ea"/>
                <a:ea typeface="+mn-ea"/>
                <a:cs typeface="微软雅黑"/>
              </a:rPr>
              <a:t>4.</a:t>
            </a:r>
            <a:r>
              <a:rPr lang="zh-CN" altLang="en-US" sz="3200" dirty="0" smtClean="0">
                <a:solidFill>
                  <a:srgbClr val="000000"/>
                </a:solidFill>
                <a:latin typeface="+mn-ea"/>
                <a:ea typeface="+mn-ea"/>
                <a:cs typeface="微软雅黑"/>
              </a:rPr>
              <a:t>弹力产生条件：</a:t>
            </a:r>
            <a:endParaRPr sz="3200" dirty="0">
              <a:solidFill>
                <a:srgbClr val="000000"/>
              </a:solidFill>
              <a:latin typeface="+mn-ea"/>
              <a:ea typeface="+mn-ea"/>
              <a:cs typeface="微软雅黑"/>
            </a:endParaRPr>
          </a:p>
        </p:txBody>
      </p:sp>
      <p:sp>
        <p:nvSpPr>
          <p:cNvPr id="9" name="文本框 10242"/>
          <p:cNvSpPr txBox="1">
            <a:spLocks noChangeArrowheads="1"/>
          </p:cNvSpPr>
          <p:nvPr/>
        </p:nvSpPr>
        <p:spPr bwMode="auto">
          <a:xfrm>
            <a:off x="1376645" y="3651870"/>
            <a:ext cx="6660740" cy="523220"/>
          </a:xfrm>
          <a:prstGeom prst="rect">
            <a:avLst/>
          </a:prstGeom>
          <a:solidFill>
            <a:schemeClr val="accent6">
              <a:lumMod val="40000"/>
              <a:lumOff val="60000"/>
            </a:schemeClr>
          </a:solidFill>
          <a:ln>
            <a:noFill/>
          </a:ln>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spcBef>
                <a:spcPct val="50000"/>
              </a:spcBef>
            </a:pPr>
            <a:r>
              <a:rPr lang="zh-CN" altLang="en-US" sz="2800" dirty="0" smtClean="0">
                <a:solidFill>
                  <a:srgbClr val="FF0000"/>
                </a:solidFill>
                <a:latin typeface="宋体" charset="0"/>
              </a:rPr>
              <a:t>＊推力、拉力、压力、支持力都属于弹力。</a:t>
            </a:r>
            <a:endParaRPr lang="zh-CN" altLang="en-US" sz="2800" dirty="0">
              <a:solidFill>
                <a:srgbClr val="FF0000"/>
              </a:solidFill>
              <a:latin typeface="宋体" charset="0"/>
            </a:endParaRPr>
          </a:p>
        </p:txBody>
      </p:sp>
      <p:sp>
        <p:nvSpPr>
          <p:cNvPr id="14" name="文本框 10242"/>
          <p:cNvSpPr txBox="1">
            <a:spLocks noChangeArrowheads="1"/>
          </p:cNvSpPr>
          <p:nvPr/>
        </p:nvSpPr>
        <p:spPr bwMode="auto">
          <a:xfrm>
            <a:off x="4166955" y="726545"/>
            <a:ext cx="45455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spcBef>
                <a:spcPct val="50000"/>
              </a:spcBef>
            </a:pPr>
            <a:r>
              <a:rPr lang="zh-CN" altLang="en-US" sz="2800" dirty="0" smtClean="0">
                <a:solidFill>
                  <a:srgbClr val="FF0000"/>
                </a:solidFill>
                <a:latin typeface="宋体" charset="0"/>
              </a:rPr>
              <a:t>（</a:t>
            </a:r>
            <a:r>
              <a:rPr lang="zh-CN" altLang="zh-CN" sz="2800" dirty="0">
                <a:solidFill>
                  <a:srgbClr val="FF0000"/>
                </a:solidFill>
                <a:latin typeface="宋体" charset="0"/>
              </a:rPr>
              <a:t>2</a:t>
            </a:r>
            <a:r>
              <a:rPr lang="zh-CN" altLang="en-US" sz="2800" dirty="0" smtClean="0">
                <a:solidFill>
                  <a:srgbClr val="FF0000"/>
                </a:solidFill>
                <a:latin typeface="宋体" charset="0"/>
              </a:rPr>
              <a:t>）相互挤压（弹性形变）</a:t>
            </a:r>
            <a:endParaRPr lang="zh-CN" altLang="en-US" sz="2800" dirty="0">
              <a:solidFill>
                <a:srgbClr val="FF0000"/>
              </a:solidFill>
              <a:latin typeface="宋体" charset="0"/>
            </a:endParaRPr>
          </a:p>
        </p:txBody>
      </p:sp>
      <p:pic>
        <p:nvPicPr>
          <p:cNvPr id="4" name="图片 3"/>
          <p:cNvPicPr>
            <a:picLocks noChangeAspect="1"/>
          </p:cNvPicPr>
          <p:nvPr/>
        </p:nvPicPr>
        <p:blipFill rotWithShape="1">
          <a:blip r:embed="rId2"/>
          <a:srcRect l="13307" t="12468" r="25116" b="34913"/>
          <a:stretch/>
        </p:blipFill>
        <p:spPr>
          <a:xfrm>
            <a:off x="521550" y="1491630"/>
            <a:ext cx="2610290" cy="1761325"/>
          </a:xfrm>
          <a:prstGeom prst="rect">
            <a:avLst/>
          </a:prstGeom>
        </p:spPr>
      </p:pic>
      <p:pic>
        <p:nvPicPr>
          <p:cNvPr id="5" name="图片 4"/>
          <p:cNvPicPr>
            <a:picLocks noChangeAspect="1"/>
          </p:cNvPicPr>
          <p:nvPr/>
        </p:nvPicPr>
        <p:blipFill rotWithShape="1">
          <a:blip r:embed="rId3"/>
          <a:srcRect l="56261" t="52166" r="18911"/>
          <a:stretch/>
        </p:blipFill>
        <p:spPr>
          <a:xfrm>
            <a:off x="3671900" y="1491630"/>
            <a:ext cx="2439235" cy="1620180"/>
          </a:xfrm>
          <a:prstGeom prst="rect">
            <a:avLst/>
          </a:prstGeom>
        </p:spPr>
      </p:pic>
      <p:pic>
        <p:nvPicPr>
          <p:cNvPr id="6" name="图片 5"/>
          <p:cNvPicPr>
            <a:picLocks noChangeAspect="1"/>
          </p:cNvPicPr>
          <p:nvPr/>
        </p:nvPicPr>
        <p:blipFill rotWithShape="1">
          <a:blip r:embed="rId3"/>
          <a:srcRect l="83987" b="17066"/>
          <a:stretch/>
        </p:blipFill>
        <p:spPr>
          <a:xfrm>
            <a:off x="6642230" y="1356615"/>
            <a:ext cx="1411010" cy="2037232"/>
          </a:xfrm>
          <a:prstGeom prst="rect">
            <a:avLst/>
          </a:prstGeom>
        </p:spPr>
      </p:pic>
      <p:sp>
        <p:nvSpPr>
          <p:cNvPr id="16" name="文本框 10242"/>
          <p:cNvSpPr txBox="1">
            <a:spLocks noChangeArrowheads="1"/>
          </p:cNvSpPr>
          <p:nvPr/>
        </p:nvSpPr>
        <p:spPr bwMode="auto">
          <a:xfrm>
            <a:off x="1151620" y="771550"/>
            <a:ext cx="274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spcBef>
                <a:spcPct val="50000"/>
              </a:spcBef>
            </a:pPr>
            <a:r>
              <a:rPr lang="zh-CN" altLang="en-US" sz="2800" dirty="0" smtClean="0">
                <a:solidFill>
                  <a:srgbClr val="FF0000"/>
                </a:solidFill>
                <a:latin typeface="宋体" charset="0"/>
              </a:rPr>
              <a:t>（</a:t>
            </a:r>
            <a:r>
              <a:rPr lang="en-US" altLang="zh-CN" sz="2800" dirty="0" smtClean="0">
                <a:solidFill>
                  <a:srgbClr val="FF0000"/>
                </a:solidFill>
                <a:latin typeface="宋体" charset="0"/>
              </a:rPr>
              <a:t>1</a:t>
            </a:r>
            <a:r>
              <a:rPr lang="zh-CN" altLang="en-US" sz="2800" dirty="0" smtClean="0">
                <a:solidFill>
                  <a:srgbClr val="FF0000"/>
                </a:solidFill>
                <a:latin typeface="宋体" charset="0"/>
              </a:rPr>
              <a:t>）相互接触</a:t>
            </a:r>
            <a:endParaRPr lang="zh-CN" altLang="en-US" sz="2800" dirty="0">
              <a:solidFill>
                <a:srgbClr val="FF0000"/>
              </a:solidFill>
              <a:latin typeface="宋体" charset="0"/>
            </a:endParaRPr>
          </a:p>
        </p:txBody>
      </p:sp>
      <p:sp>
        <p:nvSpPr>
          <p:cNvPr id="19" name="文本框 10242"/>
          <p:cNvSpPr txBox="1">
            <a:spLocks noChangeArrowheads="1"/>
          </p:cNvSpPr>
          <p:nvPr/>
        </p:nvSpPr>
        <p:spPr bwMode="auto">
          <a:xfrm>
            <a:off x="1376645" y="4371950"/>
            <a:ext cx="6660740" cy="523220"/>
          </a:xfrm>
          <a:prstGeom prst="rect">
            <a:avLst/>
          </a:prstGeom>
          <a:solidFill>
            <a:schemeClr val="accent6">
              <a:lumMod val="40000"/>
              <a:lumOff val="60000"/>
            </a:schemeClr>
          </a:solidFill>
          <a:ln>
            <a:noFill/>
          </a:ln>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spcBef>
                <a:spcPct val="50000"/>
              </a:spcBef>
            </a:pPr>
            <a:r>
              <a:rPr lang="zh-CN" altLang="en-US" sz="2800" dirty="0" smtClean="0">
                <a:solidFill>
                  <a:srgbClr val="FF0000"/>
                </a:solidFill>
                <a:latin typeface="宋体" charset="0"/>
              </a:rPr>
              <a:t>＊产生弹力，一定有形变。</a:t>
            </a:r>
            <a:endParaRPr lang="zh-CN" altLang="en-US" sz="2800" dirty="0">
              <a:solidFill>
                <a:srgbClr val="FF0000"/>
              </a:solidFill>
              <a:latin typeface="宋体" charset="0"/>
            </a:endParaRPr>
          </a:p>
        </p:txBody>
      </p:sp>
    </p:spTree>
    <p:extLst>
      <p:ext uri="{BB962C8B-B14F-4D97-AF65-F5344CB8AC3E}">
        <p14:creationId xmlns:p14="http://schemas.microsoft.com/office/powerpoint/2010/main" val="37936778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med">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33"/>
          <p:cNvSpPr/>
          <p:nvPr/>
        </p:nvSpPr>
        <p:spPr>
          <a:xfrm>
            <a:off x="386535" y="231490"/>
            <a:ext cx="5130570" cy="50229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noAutofit/>
          </a:bodyPr>
          <a:lstStyle>
            <a:lvl1pPr algn="l">
              <a:spcBef>
                <a:spcPts val="3000"/>
              </a:spcBef>
              <a:defRPr sz="4800">
                <a:solidFill>
                  <a:schemeClr val="accent6">
                    <a:hueOff val="119326"/>
                    <a:lumOff val="-26708"/>
                  </a:schemeClr>
                </a:solidFill>
                <a:latin typeface="American Typewriter"/>
                <a:ea typeface="American Typewriter"/>
                <a:cs typeface="American Typewriter"/>
                <a:sym typeface="American Typewriter"/>
              </a:defRPr>
            </a:lvl1pPr>
          </a:lstStyle>
          <a:p>
            <a:r>
              <a:rPr lang="zh-CN" altLang="en-US" sz="3200" dirty="0" smtClean="0">
                <a:solidFill>
                  <a:srgbClr val="000000"/>
                </a:solidFill>
                <a:latin typeface="+mn-ea"/>
                <a:ea typeface="+mn-ea"/>
                <a:cs typeface="微软雅黑"/>
              </a:rPr>
              <a:t>二、力的测量</a:t>
            </a:r>
            <a:r>
              <a:rPr lang="zh-CN" altLang="en-US" sz="3200" dirty="0" smtClean="0">
                <a:solidFill>
                  <a:schemeClr val="tx1"/>
                </a:solidFill>
                <a:latin typeface="+mn-ea"/>
                <a:ea typeface="+mn-ea"/>
                <a:cs typeface="微软雅黑"/>
              </a:rPr>
              <a:t>－</a:t>
            </a:r>
            <a:r>
              <a:rPr lang="zh-CN" altLang="en-US" sz="3200" dirty="0" smtClean="0">
                <a:solidFill>
                  <a:srgbClr val="FF0000"/>
                </a:solidFill>
                <a:latin typeface="+mn-ea"/>
                <a:ea typeface="+mn-ea"/>
                <a:cs typeface="微软雅黑"/>
              </a:rPr>
              <a:t>弹簧测力计</a:t>
            </a:r>
            <a:endParaRPr sz="3200" dirty="0">
              <a:solidFill>
                <a:srgbClr val="FF0000"/>
              </a:solidFill>
              <a:latin typeface="+mn-ea"/>
              <a:ea typeface="+mn-ea"/>
              <a:cs typeface="微软雅黑"/>
            </a:endParaRPr>
          </a:p>
        </p:txBody>
      </p:sp>
      <p:sp>
        <p:nvSpPr>
          <p:cNvPr id="3" name="文本框 2"/>
          <p:cNvSpPr txBox="1"/>
          <p:nvPr/>
        </p:nvSpPr>
        <p:spPr>
          <a:xfrm>
            <a:off x="1885890" y="2167709"/>
            <a:ext cx="184666" cy="461665"/>
          </a:xfrm>
          <a:prstGeom prst="rect">
            <a:avLst/>
          </a:prstGeom>
          <a:noFill/>
        </p:spPr>
        <p:txBody>
          <a:bodyPr wrap="none" rtlCol="0">
            <a:spAutoFit/>
          </a:bodyPr>
          <a:lstStyle/>
          <a:p>
            <a:endParaRPr kumimoji="1" lang="zh-CN" altLang="en-US" dirty="0"/>
          </a:p>
        </p:txBody>
      </p:sp>
      <p:pic>
        <p:nvPicPr>
          <p:cNvPr id="4" name="图片 3"/>
          <p:cNvPicPr>
            <a:picLocks noChangeAspect="1"/>
          </p:cNvPicPr>
          <p:nvPr/>
        </p:nvPicPr>
        <p:blipFill rotWithShape="1">
          <a:blip r:embed="rId2"/>
          <a:srcRect l="9937" t="8342" r="25737" b="7156"/>
          <a:stretch/>
        </p:blipFill>
        <p:spPr>
          <a:xfrm>
            <a:off x="386535" y="996575"/>
            <a:ext cx="4172828" cy="3780420"/>
          </a:xfrm>
          <a:prstGeom prst="rect">
            <a:avLst/>
          </a:prstGeom>
        </p:spPr>
      </p:pic>
      <p:sp>
        <p:nvSpPr>
          <p:cNvPr id="9" name="TextBox 2"/>
          <p:cNvSpPr txBox="1">
            <a:spLocks noChangeArrowheads="1"/>
          </p:cNvSpPr>
          <p:nvPr/>
        </p:nvSpPr>
        <p:spPr bwMode="auto">
          <a:xfrm>
            <a:off x="4752020" y="1311610"/>
            <a:ext cx="4143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r>
              <a:rPr kumimoji="0" lang="en-US" altLang="zh-CN" sz="2800" b="1" dirty="0" smtClean="0">
                <a:latin typeface="+mn-ea"/>
                <a:ea typeface="+mn-ea"/>
                <a:cs typeface="仿宋" charset="0"/>
              </a:rPr>
              <a:t>1</a:t>
            </a:r>
            <a:r>
              <a:rPr kumimoji="0" lang="zh-CN" altLang="en-US" sz="2800" dirty="0" smtClean="0">
                <a:latin typeface="+mn-ea"/>
                <a:ea typeface="+mn-ea"/>
              </a:rPr>
              <a:t>.</a:t>
            </a:r>
            <a:r>
              <a:rPr kumimoji="0" lang="zh-CN" altLang="en-US" sz="2800" b="1" dirty="0" smtClean="0">
                <a:latin typeface="+mn-ea"/>
                <a:ea typeface="+mn-ea"/>
              </a:rPr>
              <a:t>原理</a:t>
            </a:r>
            <a:r>
              <a:rPr kumimoji="0" lang="zh-CN" altLang="en-US" sz="2800" b="1" dirty="0">
                <a:latin typeface="+mn-ea"/>
                <a:ea typeface="+mn-ea"/>
              </a:rPr>
              <a:t>：在</a:t>
            </a:r>
            <a:r>
              <a:rPr kumimoji="0" lang="zh-CN" altLang="en-US" sz="2800" b="1" dirty="0">
                <a:solidFill>
                  <a:srgbClr val="FF0000"/>
                </a:solidFill>
                <a:latin typeface="+mn-ea"/>
                <a:ea typeface="+mn-ea"/>
              </a:rPr>
              <a:t>弹性限度内</a:t>
            </a:r>
            <a:r>
              <a:rPr kumimoji="0" lang="zh-CN" altLang="en-US" sz="2800" b="1" dirty="0">
                <a:latin typeface="+mn-ea"/>
                <a:ea typeface="+mn-ea"/>
              </a:rPr>
              <a:t>，弹簧受到的</a:t>
            </a:r>
            <a:r>
              <a:rPr kumimoji="0" lang="zh-CN" altLang="en-US" sz="2800" b="1" dirty="0">
                <a:solidFill>
                  <a:srgbClr val="FF0000"/>
                </a:solidFill>
                <a:latin typeface="+mn-ea"/>
                <a:ea typeface="+mn-ea"/>
              </a:rPr>
              <a:t>拉力</a:t>
            </a:r>
            <a:r>
              <a:rPr kumimoji="0" lang="zh-CN" altLang="en-US" sz="2800" b="1" dirty="0">
                <a:latin typeface="+mn-ea"/>
                <a:ea typeface="+mn-ea"/>
              </a:rPr>
              <a:t>越大，弹簧的</a:t>
            </a:r>
            <a:r>
              <a:rPr kumimoji="0" lang="zh-CN" altLang="en-US" sz="2800" b="1" dirty="0">
                <a:solidFill>
                  <a:srgbClr val="FF0000"/>
                </a:solidFill>
                <a:latin typeface="+mn-ea"/>
                <a:ea typeface="+mn-ea"/>
              </a:rPr>
              <a:t>伸长量</a:t>
            </a:r>
            <a:r>
              <a:rPr kumimoji="0" lang="zh-CN" altLang="en-US" sz="2800" b="1" dirty="0">
                <a:latin typeface="+mn-ea"/>
                <a:ea typeface="+mn-ea"/>
              </a:rPr>
              <a:t>就越长。</a:t>
            </a:r>
          </a:p>
        </p:txBody>
      </p:sp>
      <p:sp>
        <p:nvSpPr>
          <p:cNvPr id="14" name="TextBox 4"/>
          <p:cNvSpPr txBox="1">
            <a:spLocks noChangeArrowheads="1"/>
          </p:cNvSpPr>
          <p:nvPr/>
        </p:nvSpPr>
        <p:spPr bwMode="auto">
          <a:xfrm>
            <a:off x="4752020" y="3021800"/>
            <a:ext cx="39789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r>
              <a:rPr kumimoji="0" lang="zh-CN" altLang="zh-CN" sz="2800" dirty="0" smtClean="0">
                <a:latin typeface="+mn-ea"/>
                <a:ea typeface="+mn-ea"/>
                <a:cs typeface="仿宋" charset="0"/>
              </a:rPr>
              <a:t>2</a:t>
            </a:r>
            <a:r>
              <a:rPr kumimoji="0" lang="en-US" altLang="zh-CN" sz="2800" dirty="0" smtClean="0">
                <a:latin typeface="+mn-ea"/>
                <a:ea typeface="+mn-ea"/>
                <a:cs typeface="仿宋" charset="0"/>
              </a:rPr>
              <a:t>.</a:t>
            </a:r>
            <a:r>
              <a:rPr kumimoji="0" lang="zh-CN" altLang="en-US" sz="2800" b="1" dirty="0" smtClean="0">
                <a:latin typeface="+mn-ea"/>
                <a:ea typeface="+mn-ea"/>
                <a:cs typeface="仿宋" charset="0"/>
              </a:rPr>
              <a:t>认清弹簧测力计的</a:t>
            </a:r>
            <a:r>
              <a:rPr kumimoji="0" lang="zh-CN" altLang="en-US" sz="2800" b="1" dirty="0" smtClean="0">
                <a:solidFill>
                  <a:srgbClr val="FF0000"/>
                </a:solidFill>
                <a:latin typeface="+mn-ea"/>
                <a:ea typeface="+mn-ea"/>
                <a:cs typeface="仿宋" charset="0"/>
              </a:rPr>
              <a:t>量程</a:t>
            </a:r>
            <a:r>
              <a:rPr kumimoji="0" lang="zh-CN" altLang="en-US" sz="2800" b="1" dirty="0" smtClean="0">
                <a:latin typeface="+mn-ea"/>
                <a:ea typeface="+mn-ea"/>
                <a:cs typeface="仿宋" charset="0"/>
              </a:rPr>
              <a:t>和</a:t>
            </a:r>
            <a:r>
              <a:rPr kumimoji="0" lang="zh-CN" altLang="en-US" sz="2800" b="1" dirty="0" smtClean="0">
                <a:solidFill>
                  <a:srgbClr val="FF0000"/>
                </a:solidFill>
                <a:latin typeface="+mn-ea"/>
                <a:ea typeface="+mn-ea"/>
                <a:cs typeface="仿宋" charset="0"/>
              </a:rPr>
              <a:t>分度值</a:t>
            </a:r>
            <a:r>
              <a:rPr kumimoji="0" lang="zh-CN" altLang="en-US" sz="2800" b="1" dirty="0" smtClean="0">
                <a:latin typeface="+mn-ea"/>
                <a:ea typeface="+mn-ea"/>
                <a:cs typeface="仿宋" charset="0"/>
              </a:rPr>
              <a:t>。不要超过量</a:t>
            </a:r>
            <a:r>
              <a:rPr kumimoji="0" lang="zh-CN" altLang="en-US" sz="2800" b="1" dirty="0">
                <a:latin typeface="+mn-ea"/>
                <a:ea typeface="+mn-ea"/>
                <a:cs typeface="仿宋" charset="0"/>
              </a:rPr>
              <a:t>程。 </a:t>
            </a:r>
          </a:p>
        </p:txBody>
      </p:sp>
    </p:spTree>
    <p:extLst>
      <p:ext uri="{BB962C8B-B14F-4D97-AF65-F5344CB8AC3E}">
        <p14:creationId xmlns:p14="http://schemas.microsoft.com/office/powerpoint/2010/main" val="3167534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l="40280" r="26236"/>
          <a:stretch/>
        </p:blipFill>
        <p:spPr>
          <a:xfrm>
            <a:off x="2861810" y="1536635"/>
            <a:ext cx="3555395" cy="2306626"/>
          </a:xfrm>
          <a:prstGeom prst="rect">
            <a:avLst/>
          </a:prstGeom>
        </p:spPr>
      </p:pic>
    </p:spTree>
    <p:extLst>
      <p:ext uri="{BB962C8B-B14F-4D97-AF65-F5344CB8AC3E}">
        <p14:creationId xmlns:p14="http://schemas.microsoft.com/office/powerpoint/2010/main" val="9648071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r="62933" b="37073"/>
          <a:stretch/>
        </p:blipFill>
        <p:spPr>
          <a:xfrm>
            <a:off x="2501770" y="996574"/>
            <a:ext cx="3690410" cy="3255625"/>
          </a:xfrm>
          <a:prstGeom prst="rect">
            <a:avLst/>
          </a:prstGeom>
        </p:spPr>
      </p:pic>
    </p:spTree>
    <p:extLst>
      <p:ext uri="{BB962C8B-B14F-4D97-AF65-F5344CB8AC3E}">
        <p14:creationId xmlns:p14="http://schemas.microsoft.com/office/powerpoint/2010/main" val="2830334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55553" r="4660"/>
          <a:stretch/>
        </p:blipFill>
        <p:spPr>
          <a:xfrm>
            <a:off x="2456765" y="861560"/>
            <a:ext cx="3735415" cy="3533453"/>
          </a:xfrm>
          <a:prstGeom prst="rect">
            <a:avLst/>
          </a:prstGeom>
        </p:spPr>
      </p:pic>
    </p:spTree>
    <p:extLst>
      <p:ext uri="{BB962C8B-B14F-4D97-AF65-F5344CB8AC3E}">
        <p14:creationId xmlns:p14="http://schemas.microsoft.com/office/powerpoint/2010/main" val="3728032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86536" y="231490"/>
            <a:ext cx="2430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spcBef>
                <a:spcPct val="50000"/>
              </a:spcBef>
            </a:pPr>
            <a:r>
              <a:rPr lang="zh-CN" altLang="zh-CN" sz="2800" dirty="0" smtClean="0">
                <a:latin typeface="+mn-ea"/>
                <a:ea typeface="+mn-ea"/>
              </a:rPr>
              <a:t>3</a:t>
            </a:r>
            <a:r>
              <a:rPr lang="en-US" altLang="zh-CN" sz="2800" dirty="0" smtClean="0">
                <a:latin typeface="+mn-ea"/>
                <a:ea typeface="+mn-ea"/>
              </a:rPr>
              <a:t>.</a:t>
            </a:r>
            <a:r>
              <a:rPr lang="zh-CN" altLang="en-US" sz="2800" dirty="0" smtClean="0">
                <a:latin typeface="+mn-ea"/>
                <a:ea typeface="+mn-ea"/>
              </a:rPr>
              <a:t>使用方法：</a:t>
            </a:r>
            <a:endParaRPr lang="zh-CN" altLang="en-US" sz="2800" dirty="0">
              <a:latin typeface="+mn-ea"/>
              <a:ea typeface="+mn-ea"/>
            </a:endParaRPr>
          </a:p>
        </p:txBody>
      </p:sp>
      <p:sp>
        <p:nvSpPr>
          <p:cNvPr id="12" name="TextBox 4"/>
          <p:cNvSpPr txBox="1"/>
          <p:nvPr/>
        </p:nvSpPr>
        <p:spPr>
          <a:xfrm>
            <a:off x="611560" y="861560"/>
            <a:ext cx="7991475" cy="34532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pPr algn="l">
              <a:spcBef>
                <a:spcPct val="20000"/>
              </a:spcBef>
              <a:defRPr/>
            </a:pPr>
            <a:r>
              <a:rPr lang="zh-CN" altLang="en-US" sz="2800" b="1" dirty="0" smtClean="0">
                <a:solidFill>
                  <a:srgbClr val="000000"/>
                </a:solidFill>
                <a:latin typeface="+mn-ea"/>
                <a:ea typeface="+mn-ea"/>
              </a:rPr>
              <a:t>（</a:t>
            </a:r>
            <a:r>
              <a:rPr lang="en-US" altLang="zh-CN" sz="2800" b="1" dirty="0" smtClean="0">
                <a:solidFill>
                  <a:srgbClr val="000000"/>
                </a:solidFill>
                <a:latin typeface="+mn-ea"/>
                <a:ea typeface="+mn-ea"/>
              </a:rPr>
              <a:t>1</a:t>
            </a:r>
            <a:r>
              <a:rPr lang="zh-CN" altLang="en-US" sz="2800" b="1" dirty="0" smtClean="0">
                <a:solidFill>
                  <a:srgbClr val="000000"/>
                </a:solidFill>
                <a:latin typeface="+mn-ea"/>
                <a:ea typeface="+mn-ea"/>
              </a:rPr>
              <a:t>）观察</a:t>
            </a:r>
            <a:r>
              <a:rPr lang="zh-CN" altLang="en-US" sz="2800" b="1" dirty="0" smtClean="0">
                <a:solidFill>
                  <a:srgbClr val="FF0000"/>
                </a:solidFill>
                <a:latin typeface="+mn-ea"/>
                <a:ea typeface="+mn-ea"/>
              </a:rPr>
              <a:t>量程</a:t>
            </a:r>
            <a:r>
              <a:rPr lang="zh-CN" altLang="en-US" sz="2800" dirty="0" smtClean="0">
                <a:solidFill>
                  <a:srgbClr val="000000"/>
                </a:solidFill>
                <a:latin typeface="+mn-ea"/>
                <a:ea typeface="+mn-ea"/>
              </a:rPr>
              <a:t>和</a:t>
            </a:r>
            <a:r>
              <a:rPr lang="zh-CN" altLang="en-US" sz="2800" dirty="0" smtClean="0">
                <a:solidFill>
                  <a:srgbClr val="FF0000"/>
                </a:solidFill>
                <a:latin typeface="+mn-ea"/>
                <a:ea typeface="+mn-ea"/>
              </a:rPr>
              <a:t>分度值</a:t>
            </a:r>
            <a:r>
              <a:rPr lang="zh-CN" altLang="en-US" sz="2800" b="1" dirty="0" smtClean="0">
                <a:solidFill>
                  <a:srgbClr val="000000"/>
                </a:solidFill>
                <a:latin typeface="+mn-ea"/>
                <a:ea typeface="+mn-ea"/>
              </a:rPr>
              <a:t>。</a:t>
            </a:r>
            <a:endParaRPr lang="en-US" altLang="zh-CN" sz="2800" b="1" dirty="0" smtClean="0">
              <a:solidFill>
                <a:srgbClr val="000000"/>
              </a:solidFill>
              <a:latin typeface="+mn-ea"/>
              <a:ea typeface="+mn-ea"/>
            </a:endParaRPr>
          </a:p>
          <a:p>
            <a:pPr algn="l">
              <a:spcBef>
                <a:spcPct val="20000"/>
              </a:spcBef>
              <a:defRPr/>
            </a:pPr>
            <a:r>
              <a:rPr lang="zh-CN" altLang="en-US" sz="2800" b="1" dirty="0" smtClean="0">
                <a:solidFill>
                  <a:srgbClr val="000000"/>
                </a:solidFill>
                <a:latin typeface="+mn-ea"/>
                <a:ea typeface="+mn-ea"/>
              </a:rPr>
              <a:t>（</a:t>
            </a:r>
            <a:r>
              <a:rPr lang="en-US" altLang="zh-CN" sz="2800" b="1" dirty="0" smtClean="0">
                <a:solidFill>
                  <a:srgbClr val="000000"/>
                </a:solidFill>
                <a:latin typeface="+mn-ea"/>
                <a:ea typeface="+mn-ea"/>
              </a:rPr>
              <a:t>2</a:t>
            </a:r>
            <a:r>
              <a:rPr lang="zh-CN" altLang="en-US" sz="2800" b="1" dirty="0" smtClean="0">
                <a:solidFill>
                  <a:srgbClr val="000000"/>
                </a:solidFill>
                <a:latin typeface="+mn-ea"/>
                <a:ea typeface="+mn-ea"/>
              </a:rPr>
              <a:t>）</a:t>
            </a:r>
            <a:r>
              <a:rPr lang="zh-CN" altLang="en-US" sz="2800" b="1" dirty="0" smtClean="0">
                <a:solidFill>
                  <a:srgbClr val="FF0000"/>
                </a:solidFill>
                <a:latin typeface="+mn-ea"/>
                <a:ea typeface="+mn-ea"/>
              </a:rPr>
              <a:t>调零</a:t>
            </a:r>
            <a:r>
              <a:rPr lang="zh-CN" altLang="en-US" sz="2800" b="1" dirty="0" smtClean="0">
                <a:solidFill>
                  <a:srgbClr val="000000"/>
                </a:solidFill>
                <a:latin typeface="+mn-ea"/>
                <a:ea typeface="+mn-ea"/>
              </a:rPr>
              <a:t>。</a:t>
            </a:r>
            <a:endParaRPr lang="en-US" altLang="zh-CN" sz="2800" b="1" dirty="0" smtClean="0">
              <a:solidFill>
                <a:srgbClr val="000000"/>
              </a:solidFill>
              <a:latin typeface="+mn-ea"/>
              <a:ea typeface="+mn-ea"/>
            </a:endParaRPr>
          </a:p>
          <a:p>
            <a:pPr algn="l">
              <a:spcBef>
                <a:spcPct val="20000"/>
              </a:spcBef>
              <a:defRPr/>
            </a:pPr>
            <a:r>
              <a:rPr lang="zh-CN" altLang="en-US" sz="2800" b="1" dirty="0" smtClean="0">
                <a:solidFill>
                  <a:srgbClr val="000000"/>
                </a:solidFill>
                <a:latin typeface="+mn-ea"/>
                <a:ea typeface="+mn-ea"/>
              </a:rPr>
              <a:t>（</a:t>
            </a:r>
            <a:r>
              <a:rPr lang="en-US" altLang="zh-CN" sz="2800" b="1" dirty="0" smtClean="0">
                <a:solidFill>
                  <a:srgbClr val="000000"/>
                </a:solidFill>
                <a:latin typeface="+mn-ea"/>
                <a:ea typeface="+mn-ea"/>
              </a:rPr>
              <a:t>3</a:t>
            </a:r>
            <a:r>
              <a:rPr lang="zh-CN" altLang="en-US" sz="2800" b="1" dirty="0" smtClean="0">
                <a:solidFill>
                  <a:srgbClr val="000000"/>
                </a:solidFill>
                <a:latin typeface="+mn-ea"/>
                <a:ea typeface="+mn-ea"/>
              </a:rPr>
              <a:t>）所测</a:t>
            </a:r>
            <a:r>
              <a:rPr lang="zh-CN" altLang="en-US" sz="2800" b="1" dirty="0" smtClean="0">
                <a:solidFill>
                  <a:srgbClr val="FF0000"/>
                </a:solidFill>
                <a:latin typeface="+mn-ea"/>
                <a:ea typeface="+mn-ea"/>
              </a:rPr>
              <a:t>力的方向</a:t>
            </a:r>
            <a:r>
              <a:rPr lang="zh-CN" altLang="en-US" sz="2800" b="1" dirty="0" smtClean="0">
                <a:solidFill>
                  <a:srgbClr val="000000"/>
                </a:solidFill>
                <a:latin typeface="+mn-ea"/>
                <a:ea typeface="+mn-ea"/>
              </a:rPr>
              <a:t>和</a:t>
            </a:r>
            <a:r>
              <a:rPr lang="zh-CN" altLang="en-US" sz="2800" b="1" dirty="0" smtClean="0">
                <a:solidFill>
                  <a:srgbClr val="FF0000"/>
                </a:solidFill>
                <a:latin typeface="+mn-ea"/>
                <a:ea typeface="+mn-ea"/>
              </a:rPr>
              <a:t>弹簧轴线</a:t>
            </a:r>
            <a:r>
              <a:rPr lang="zh-CN" altLang="en-US" sz="2800" b="1" dirty="0" smtClean="0">
                <a:solidFill>
                  <a:srgbClr val="000000"/>
                </a:solidFill>
                <a:latin typeface="+mn-ea"/>
                <a:ea typeface="+mn-ea"/>
              </a:rPr>
              <a:t>方向</a:t>
            </a:r>
            <a:r>
              <a:rPr lang="zh-CN" altLang="en-US" sz="2800" b="1" dirty="0" smtClean="0">
                <a:solidFill>
                  <a:srgbClr val="FF0000"/>
                </a:solidFill>
                <a:latin typeface="+mn-ea"/>
                <a:ea typeface="+mn-ea"/>
              </a:rPr>
              <a:t>在一条直线上</a:t>
            </a:r>
            <a:r>
              <a:rPr lang="zh-CN" altLang="en-US" sz="2800" b="1" dirty="0" smtClean="0">
                <a:solidFill>
                  <a:srgbClr val="000000"/>
                </a:solidFill>
                <a:latin typeface="+mn-ea"/>
                <a:ea typeface="+mn-ea"/>
              </a:rPr>
              <a:t>，弹簧不要靠在刻度盘上。</a:t>
            </a:r>
            <a:endParaRPr lang="en-US" altLang="zh-CN" sz="2800" b="1" dirty="0" smtClean="0">
              <a:solidFill>
                <a:srgbClr val="000000"/>
              </a:solidFill>
              <a:latin typeface="+mn-ea"/>
              <a:ea typeface="+mn-ea"/>
            </a:endParaRPr>
          </a:p>
          <a:p>
            <a:pPr algn="l">
              <a:spcBef>
                <a:spcPct val="20000"/>
              </a:spcBef>
              <a:defRPr/>
            </a:pPr>
            <a:r>
              <a:rPr lang="zh-CN" altLang="zh-CN" sz="2800" dirty="0" smtClean="0">
                <a:solidFill>
                  <a:srgbClr val="000000"/>
                </a:solidFill>
                <a:latin typeface="+mn-ea"/>
                <a:ea typeface="+mn-ea"/>
              </a:rPr>
              <a:t>（</a:t>
            </a:r>
            <a:r>
              <a:rPr lang="en-US" altLang="zh-CN" sz="2800" dirty="0" smtClean="0">
                <a:solidFill>
                  <a:srgbClr val="000000"/>
                </a:solidFill>
                <a:latin typeface="+mn-ea"/>
                <a:ea typeface="+mn-ea"/>
              </a:rPr>
              <a:t>4</a:t>
            </a:r>
            <a:r>
              <a:rPr lang="zh-CN" altLang="en-US" sz="2800" dirty="0" smtClean="0">
                <a:solidFill>
                  <a:srgbClr val="000000"/>
                </a:solidFill>
                <a:latin typeface="+mn-ea"/>
                <a:ea typeface="+mn-ea"/>
              </a:rPr>
              <a:t>）</a:t>
            </a:r>
            <a:r>
              <a:rPr lang="zh-CN" altLang="en-US" sz="2800" dirty="0" smtClean="0">
                <a:solidFill>
                  <a:srgbClr val="FF0000"/>
                </a:solidFill>
                <a:latin typeface="+mn-ea"/>
                <a:ea typeface="+mn-ea"/>
              </a:rPr>
              <a:t>使用时拉动几下</a:t>
            </a:r>
            <a:r>
              <a:rPr lang="zh-CN" altLang="en-US" sz="2800" dirty="0" smtClean="0">
                <a:solidFill>
                  <a:srgbClr val="000000"/>
                </a:solidFill>
                <a:latin typeface="+mn-ea"/>
                <a:ea typeface="+mn-ea"/>
              </a:rPr>
              <a:t>，防止指针卡住。</a:t>
            </a:r>
            <a:endParaRPr lang="en-US" altLang="zh-CN" sz="2800" dirty="0" smtClean="0">
              <a:solidFill>
                <a:srgbClr val="000000"/>
              </a:solidFill>
              <a:latin typeface="+mn-ea"/>
              <a:ea typeface="+mn-ea"/>
            </a:endParaRPr>
          </a:p>
          <a:p>
            <a:pPr algn="l">
              <a:spcBef>
                <a:spcPct val="20000"/>
              </a:spcBef>
              <a:defRPr/>
            </a:pPr>
            <a:r>
              <a:rPr lang="zh-CN" altLang="zh-CN" sz="2800" b="1" dirty="0" smtClean="0">
                <a:solidFill>
                  <a:srgbClr val="000000"/>
                </a:solidFill>
                <a:latin typeface="+mn-ea"/>
                <a:ea typeface="+mn-ea"/>
              </a:rPr>
              <a:t>（</a:t>
            </a:r>
            <a:r>
              <a:rPr lang="en-US" altLang="zh-CN" sz="2800" b="1" dirty="0" smtClean="0">
                <a:solidFill>
                  <a:srgbClr val="000000"/>
                </a:solidFill>
                <a:latin typeface="+mn-ea"/>
                <a:ea typeface="+mn-ea"/>
              </a:rPr>
              <a:t>5</a:t>
            </a:r>
            <a:r>
              <a:rPr lang="zh-CN" altLang="en-US" sz="2800" b="1" dirty="0" smtClean="0">
                <a:solidFill>
                  <a:srgbClr val="000000"/>
                </a:solidFill>
                <a:latin typeface="+mn-ea"/>
                <a:ea typeface="+mn-ea"/>
              </a:rPr>
              <a:t>）弹簧测力计的示数是作用在挂钩一端拉力的大小。</a:t>
            </a:r>
          </a:p>
        </p:txBody>
      </p:sp>
    </p:spTree>
    <p:extLst>
      <p:ext uri="{BB962C8B-B14F-4D97-AF65-F5344CB8AC3E}">
        <p14:creationId xmlns:p14="http://schemas.microsoft.com/office/powerpoint/2010/main" val="229542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b="9476"/>
          <a:stretch/>
        </p:blipFill>
        <p:spPr>
          <a:xfrm>
            <a:off x="701570" y="141480"/>
            <a:ext cx="2878825" cy="4656086"/>
          </a:xfrm>
          <a:prstGeom prst="rect">
            <a:avLst/>
          </a:prstGeom>
        </p:spPr>
      </p:pic>
      <p:pic>
        <p:nvPicPr>
          <p:cNvPr id="6" name="图片 5"/>
          <p:cNvPicPr>
            <a:picLocks noChangeAspect="1"/>
          </p:cNvPicPr>
          <p:nvPr/>
        </p:nvPicPr>
        <p:blipFill rotWithShape="1">
          <a:blip r:embed="rId3"/>
          <a:srcRect l="-15171" t="-10802" r="72900" b="15561"/>
          <a:stretch/>
        </p:blipFill>
        <p:spPr>
          <a:xfrm>
            <a:off x="3851920" y="591530"/>
            <a:ext cx="4438735" cy="3645406"/>
          </a:xfrm>
          <a:prstGeom prst="rect">
            <a:avLst/>
          </a:prstGeom>
        </p:spPr>
      </p:pic>
    </p:spTree>
    <p:extLst>
      <p:ext uri="{BB962C8B-B14F-4D97-AF65-F5344CB8AC3E}">
        <p14:creationId xmlns:p14="http://schemas.microsoft.com/office/powerpoint/2010/main" val="3249646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 12"/>
          <p:cNvGrpSpPr/>
          <p:nvPr/>
        </p:nvGrpSpPr>
        <p:grpSpPr>
          <a:xfrm>
            <a:off x="206515" y="591530"/>
            <a:ext cx="5064908" cy="1665185"/>
            <a:chOff x="1961709" y="636534"/>
            <a:chExt cx="5064908" cy="1665185"/>
          </a:xfrm>
        </p:grpSpPr>
        <p:grpSp>
          <p:nvGrpSpPr>
            <p:cNvPr id="5" name="组 4"/>
            <p:cNvGrpSpPr/>
            <p:nvPr/>
          </p:nvGrpSpPr>
          <p:grpSpPr>
            <a:xfrm>
              <a:off x="1961709" y="636534"/>
              <a:ext cx="4815535" cy="1665185"/>
              <a:chOff x="2411760" y="951570"/>
              <a:chExt cx="4481086" cy="1422036"/>
            </a:xfrm>
          </p:grpSpPr>
          <p:pic>
            <p:nvPicPr>
              <p:cNvPr id="4" name="图片 3"/>
              <p:cNvPicPr>
                <a:picLocks noChangeAspect="1"/>
              </p:cNvPicPr>
              <p:nvPr/>
            </p:nvPicPr>
            <p:blipFill>
              <a:blip r:embed="rId2"/>
              <a:stretch>
                <a:fillRect/>
              </a:stretch>
            </p:blipFill>
            <p:spPr>
              <a:xfrm>
                <a:off x="2546775" y="951570"/>
                <a:ext cx="4346071" cy="1125125"/>
              </a:xfrm>
              <a:prstGeom prst="rect">
                <a:avLst/>
              </a:prstGeom>
            </p:spPr>
          </p:pic>
          <p:pic>
            <p:nvPicPr>
              <p:cNvPr id="2" name="图片 1"/>
              <p:cNvPicPr>
                <a:picLocks noChangeAspect="1"/>
              </p:cNvPicPr>
              <p:nvPr/>
            </p:nvPicPr>
            <p:blipFill rotWithShape="1">
              <a:blip r:embed="rId3"/>
              <a:srcRect l="16779" r="68406" b="57301"/>
              <a:stretch/>
            </p:blipFill>
            <p:spPr>
              <a:xfrm>
                <a:off x="2411760" y="951570"/>
                <a:ext cx="654415" cy="1422036"/>
              </a:xfrm>
              <a:prstGeom prst="rect">
                <a:avLst/>
              </a:prstGeom>
            </p:spPr>
          </p:pic>
        </p:grpSp>
        <p:sp>
          <p:nvSpPr>
            <p:cNvPr id="9" name="文本框 8"/>
            <p:cNvSpPr txBox="1"/>
            <p:nvPr/>
          </p:nvSpPr>
          <p:spPr>
            <a:xfrm>
              <a:off x="6213574" y="816555"/>
              <a:ext cx="813043" cy="461665"/>
            </a:xfrm>
            <a:prstGeom prst="rect">
              <a:avLst/>
            </a:prstGeom>
            <a:solidFill>
              <a:schemeClr val="bg1"/>
            </a:solidFill>
          </p:spPr>
          <p:txBody>
            <a:bodyPr wrap="none" rtlCol="0">
              <a:spAutoFit/>
            </a:bodyPr>
            <a:lstStyle/>
            <a:p>
              <a:r>
                <a:rPr kumimoji="1" lang="en-US" altLang="zh-CN" dirty="0" smtClean="0">
                  <a:solidFill>
                    <a:schemeClr val="tx1"/>
                  </a:solidFill>
                  <a:latin typeface="+mn-ea"/>
                  <a:ea typeface="+mn-ea"/>
                </a:rPr>
                <a:t>F=5N</a:t>
              </a:r>
              <a:endParaRPr kumimoji="1" lang="zh-CN" altLang="en-US" dirty="0">
                <a:solidFill>
                  <a:schemeClr val="tx1"/>
                </a:solidFill>
                <a:latin typeface="+mn-ea"/>
                <a:ea typeface="+mn-ea"/>
              </a:endParaRPr>
            </a:p>
          </p:txBody>
        </p:sp>
      </p:grpSp>
      <p:grpSp>
        <p:nvGrpSpPr>
          <p:cNvPr id="14" name="组 13"/>
          <p:cNvGrpSpPr/>
          <p:nvPr/>
        </p:nvGrpSpPr>
        <p:grpSpPr>
          <a:xfrm>
            <a:off x="476545" y="2886785"/>
            <a:ext cx="4683473" cy="1317506"/>
            <a:chOff x="2231740" y="2931790"/>
            <a:chExt cx="4683473" cy="1317506"/>
          </a:xfrm>
        </p:grpSpPr>
        <p:pic>
          <p:nvPicPr>
            <p:cNvPr id="11" name="图片 10"/>
            <p:cNvPicPr>
              <a:picLocks noChangeAspect="1"/>
            </p:cNvPicPr>
            <p:nvPr/>
          </p:nvPicPr>
          <p:blipFill>
            <a:blip r:embed="rId4"/>
            <a:stretch>
              <a:fillRect/>
            </a:stretch>
          </p:blipFill>
          <p:spPr>
            <a:xfrm>
              <a:off x="2231740" y="2931790"/>
              <a:ext cx="4545505" cy="1317506"/>
            </a:xfrm>
            <a:prstGeom prst="rect">
              <a:avLst/>
            </a:prstGeom>
          </p:spPr>
        </p:pic>
        <p:sp>
          <p:nvSpPr>
            <p:cNvPr id="15" name="文本框 14"/>
            <p:cNvSpPr txBox="1"/>
            <p:nvPr/>
          </p:nvSpPr>
          <p:spPr>
            <a:xfrm>
              <a:off x="2231740" y="3066805"/>
              <a:ext cx="813043" cy="461665"/>
            </a:xfrm>
            <a:prstGeom prst="rect">
              <a:avLst/>
            </a:prstGeom>
            <a:solidFill>
              <a:schemeClr val="bg1"/>
            </a:solidFill>
          </p:spPr>
          <p:txBody>
            <a:bodyPr wrap="none" rtlCol="0">
              <a:spAutoFit/>
            </a:bodyPr>
            <a:lstStyle/>
            <a:p>
              <a:r>
                <a:rPr kumimoji="1" lang="en-US" altLang="zh-CN" dirty="0" smtClean="0">
                  <a:solidFill>
                    <a:schemeClr val="tx1"/>
                  </a:solidFill>
                  <a:latin typeface="+mn-ea"/>
                  <a:ea typeface="+mn-ea"/>
                </a:rPr>
                <a:t>F=5N</a:t>
              </a:r>
              <a:endParaRPr kumimoji="1" lang="zh-CN" altLang="en-US" dirty="0">
                <a:solidFill>
                  <a:schemeClr val="tx1"/>
                </a:solidFill>
                <a:latin typeface="+mn-ea"/>
                <a:ea typeface="+mn-ea"/>
              </a:endParaRPr>
            </a:p>
          </p:txBody>
        </p:sp>
        <p:sp>
          <p:nvSpPr>
            <p:cNvPr id="16" name="文本框 15"/>
            <p:cNvSpPr txBox="1"/>
            <p:nvPr/>
          </p:nvSpPr>
          <p:spPr>
            <a:xfrm>
              <a:off x="6102170" y="3066805"/>
              <a:ext cx="813043" cy="461665"/>
            </a:xfrm>
            <a:prstGeom prst="rect">
              <a:avLst/>
            </a:prstGeom>
            <a:solidFill>
              <a:schemeClr val="bg1"/>
            </a:solidFill>
          </p:spPr>
          <p:txBody>
            <a:bodyPr wrap="none" rtlCol="0">
              <a:spAutoFit/>
            </a:bodyPr>
            <a:lstStyle/>
            <a:p>
              <a:r>
                <a:rPr kumimoji="1" lang="en-US" altLang="zh-CN" dirty="0" smtClean="0">
                  <a:solidFill>
                    <a:schemeClr val="tx1"/>
                  </a:solidFill>
                  <a:latin typeface="+mn-ea"/>
                  <a:ea typeface="+mn-ea"/>
                </a:rPr>
                <a:t>F=5N</a:t>
              </a:r>
              <a:endParaRPr kumimoji="1" lang="zh-CN" altLang="en-US" dirty="0">
                <a:solidFill>
                  <a:schemeClr val="tx1"/>
                </a:solidFill>
                <a:latin typeface="+mn-ea"/>
                <a:ea typeface="+mn-ea"/>
              </a:endParaRPr>
            </a:p>
          </p:txBody>
        </p:sp>
      </p:grpSp>
      <p:sp>
        <p:nvSpPr>
          <p:cNvPr id="18" name="文本框 17"/>
          <p:cNvSpPr txBox="1"/>
          <p:nvPr/>
        </p:nvSpPr>
        <p:spPr>
          <a:xfrm>
            <a:off x="5472100" y="1041580"/>
            <a:ext cx="3057247" cy="523220"/>
          </a:xfrm>
          <a:prstGeom prst="rect">
            <a:avLst/>
          </a:prstGeom>
          <a:noFill/>
        </p:spPr>
        <p:txBody>
          <a:bodyPr wrap="none" rtlCol="0">
            <a:spAutoFit/>
          </a:bodyPr>
          <a:lstStyle/>
          <a:p>
            <a:r>
              <a:rPr kumimoji="1" lang="zh-CN" altLang="en-US" sz="2800" dirty="0" smtClean="0">
                <a:solidFill>
                  <a:schemeClr val="tx1"/>
                </a:solidFill>
              </a:rPr>
              <a:t>弹簧测力计示数？</a:t>
            </a:r>
            <a:endParaRPr kumimoji="1" lang="zh-CN" altLang="en-US" sz="2800" dirty="0">
              <a:solidFill>
                <a:schemeClr val="tx1"/>
              </a:solidFill>
            </a:endParaRPr>
          </a:p>
        </p:txBody>
      </p:sp>
      <p:sp>
        <p:nvSpPr>
          <p:cNvPr id="20" name="文本框 19"/>
          <p:cNvSpPr txBox="1"/>
          <p:nvPr/>
        </p:nvSpPr>
        <p:spPr>
          <a:xfrm>
            <a:off x="5472100" y="3246825"/>
            <a:ext cx="3057247" cy="523220"/>
          </a:xfrm>
          <a:prstGeom prst="rect">
            <a:avLst/>
          </a:prstGeom>
          <a:noFill/>
        </p:spPr>
        <p:txBody>
          <a:bodyPr wrap="none" rtlCol="0">
            <a:spAutoFit/>
          </a:bodyPr>
          <a:lstStyle/>
          <a:p>
            <a:r>
              <a:rPr kumimoji="1" lang="zh-CN" altLang="en-US" sz="2800" dirty="0" smtClean="0">
                <a:solidFill>
                  <a:schemeClr val="tx1"/>
                </a:solidFill>
              </a:rPr>
              <a:t>弹簧测力计示数？</a:t>
            </a:r>
            <a:endParaRPr kumimoji="1" lang="zh-CN" altLang="en-US" sz="2800" dirty="0">
              <a:solidFill>
                <a:schemeClr val="tx1"/>
              </a:solidFill>
            </a:endParaRPr>
          </a:p>
        </p:txBody>
      </p:sp>
      <p:sp>
        <p:nvSpPr>
          <p:cNvPr id="3" name="文本框 2"/>
          <p:cNvSpPr txBox="1"/>
          <p:nvPr/>
        </p:nvSpPr>
        <p:spPr>
          <a:xfrm>
            <a:off x="6507215" y="1716655"/>
            <a:ext cx="643676" cy="523220"/>
          </a:xfrm>
          <a:prstGeom prst="rect">
            <a:avLst/>
          </a:prstGeom>
          <a:noFill/>
        </p:spPr>
        <p:txBody>
          <a:bodyPr wrap="none" rtlCol="0">
            <a:spAutoFit/>
          </a:bodyPr>
          <a:lstStyle/>
          <a:p>
            <a:r>
              <a:rPr kumimoji="1" lang="en-US" altLang="zh-CN" sz="2800" dirty="0" smtClean="0">
                <a:solidFill>
                  <a:srgbClr val="FF0000"/>
                </a:solidFill>
              </a:rPr>
              <a:t>5N</a:t>
            </a:r>
            <a:endParaRPr kumimoji="1" lang="zh-CN" altLang="en-US" sz="2800" dirty="0">
              <a:solidFill>
                <a:srgbClr val="FF0000"/>
              </a:solidFill>
            </a:endParaRPr>
          </a:p>
        </p:txBody>
      </p:sp>
      <p:sp>
        <p:nvSpPr>
          <p:cNvPr id="17" name="文本框 16"/>
          <p:cNvSpPr txBox="1"/>
          <p:nvPr/>
        </p:nvSpPr>
        <p:spPr>
          <a:xfrm>
            <a:off x="6507215" y="3921900"/>
            <a:ext cx="643676" cy="523220"/>
          </a:xfrm>
          <a:prstGeom prst="rect">
            <a:avLst/>
          </a:prstGeom>
          <a:noFill/>
        </p:spPr>
        <p:txBody>
          <a:bodyPr wrap="none" rtlCol="0">
            <a:spAutoFit/>
          </a:bodyPr>
          <a:lstStyle/>
          <a:p>
            <a:r>
              <a:rPr kumimoji="1" lang="en-US" altLang="zh-CN" sz="2800" dirty="0" smtClean="0">
                <a:solidFill>
                  <a:srgbClr val="FF0000"/>
                </a:solidFill>
              </a:rPr>
              <a:t>5N</a:t>
            </a:r>
            <a:endParaRPr kumimoji="1" lang="zh-CN" altLang="en-US" sz="2800" dirty="0">
              <a:solidFill>
                <a:srgbClr val="FF0000"/>
              </a:solidFill>
            </a:endParaRPr>
          </a:p>
        </p:txBody>
      </p:sp>
    </p:spTree>
    <p:extLst>
      <p:ext uri="{BB962C8B-B14F-4D97-AF65-F5344CB8AC3E}">
        <p14:creationId xmlns:p14="http://schemas.microsoft.com/office/powerpoint/2010/main" val="417292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5"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66555" y="1491630"/>
            <a:ext cx="8100900" cy="3015335"/>
          </a:xfrm>
          <a:prstGeom prst="rect">
            <a:avLst/>
          </a:prstGeom>
        </p:spPr>
      </p:pic>
      <p:sp>
        <p:nvSpPr>
          <p:cNvPr id="3" name="矩形 2"/>
          <p:cNvSpPr/>
          <p:nvPr/>
        </p:nvSpPr>
        <p:spPr>
          <a:xfrm>
            <a:off x="611560" y="456515"/>
            <a:ext cx="8190910" cy="523220"/>
          </a:xfrm>
          <a:prstGeom prst="rect">
            <a:avLst/>
          </a:prstGeom>
        </p:spPr>
        <p:txBody>
          <a:bodyPr wrap="square">
            <a:spAutoFit/>
          </a:bodyPr>
          <a:lstStyle/>
          <a:p>
            <a:pPr algn="l"/>
            <a:r>
              <a:rPr lang="zh-CN" altLang="en-US" sz="2800" dirty="0" smtClean="0">
                <a:solidFill>
                  <a:srgbClr val="FF0000"/>
                </a:solidFill>
                <a:latin typeface="+mn-ea"/>
                <a:ea typeface="+mn-ea"/>
              </a:rPr>
              <a:t>例：</a:t>
            </a:r>
            <a:r>
              <a:rPr lang="zh-CN" altLang="zh-CN" sz="2800" dirty="0" smtClean="0">
                <a:solidFill>
                  <a:schemeClr val="tx1"/>
                </a:solidFill>
                <a:latin typeface="+mn-ea"/>
                <a:ea typeface="+mn-ea"/>
              </a:rPr>
              <a:t>如图所示</a:t>
            </a:r>
            <a:r>
              <a:rPr lang="en-US" altLang="zh-CN" sz="2800" dirty="0">
                <a:solidFill>
                  <a:schemeClr val="tx1"/>
                </a:solidFill>
                <a:latin typeface="+mn-ea"/>
                <a:ea typeface="+mn-ea"/>
              </a:rPr>
              <a:t>,</a:t>
            </a:r>
            <a:r>
              <a:rPr lang="zh-CN" altLang="zh-CN" sz="2800" dirty="0" smtClean="0">
                <a:solidFill>
                  <a:schemeClr val="tx1"/>
                </a:solidFill>
                <a:latin typeface="+mn-ea"/>
                <a:ea typeface="+mn-ea"/>
              </a:rPr>
              <a:t>图中</a:t>
            </a:r>
            <a:r>
              <a:rPr lang="zh-CN" altLang="en-US" sz="2800" dirty="0" smtClean="0">
                <a:solidFill>
                  <a:schemeClr val="tx1"/>
                </a:solidFill>
                <a:latin typeface="+mn-ea"/>
                <a:ea typeface="+mn-ea"/>
              </a:rPr>
              <a:t>力的作用效果不同</a:t>
            </a:r>
            <a:r>
              <a:rPr lang="zh-CN" altLang="zh-CN" sz="2800" dirty="0" smtClean="0">
                <a:solidFill>
                  <a:schemeClr val="tx1"/>
                </a:solidFill>
                <a:latin typeface="+mn-ea"/>
                <a:ea typeface="+mn-ea"/>
              </a:rPr>
              <a:t>的是 </a:t>
            </a:r>
            <a:r>
              <a:rPr lang="en-US" altLang="zh-CN" sz="2800" dirty="0" smtClean="0">
                <a:solidFill>
                  <a:schemeClr val="tx1"/>
                </a:solidFill>
                <a:latin typeface="+mn-ea"/>
                <a:ea typeface="+mn-ea"/>
              </a:rPr>
              <a:t>(</a:t>
            </a:r>
            <a:r>
              <a:rPr lang="zh-CN" altLang="zh-CN" sz="2800" dirty="0">
                <a:solidFill>
                  <a:schemeClr val="tx1"/>
                </a:solidFill>
                <a:latin typeface="+mn-ea"/>
                <a:ea typeface="+mn-ea"/>
              </a:rPr>
              <a:t>　　</a:t>
            </a:r>
            <a:r>
              <a:rPr lang="en-US" altLang="zh-CN" sz="2800" dirty="0">
                <a:solidFill>
                  <a:schemeClr val="tx1"/>
                </a:solidFill>
                <a:latin typeface="+mn-ea"/>
                <a:ea typeface="+mn-ea"/>
              </a:rPr>
              <a:t>)</a:t>
            </a:r>
            <a:endParaRPr lang="zh-CN" altLang="zh-CN" sz="2800" dirty="0">
              <a:solidFill>
                <a:schemeClr val="tx1"/>
              </a:solidFill>
              <a:latin typeface="+mn-ea"/>
              <a:ea typeface="+mn-ea"/>
            </a:endParaRPr>
          </a:p>
        </p:txBody>
      </p:sp>
      <p:sp>
        <p:nvSpPr>
          <p:cNvPr id="4" name="矩形 3"/>
          <p:cNvSpPr/>
          <p:nvPr/>
        </p:nvSpPr>
        <p:spPr>
          <a:xfrm>
            <a:off x="7799536" y="501520"/>
            <a:ext cx="364202" cy="523220"/>
          </a:xfrm>
          <a:prstGeom prst="rect">
            <a:avLst/>
          </a:prstGeom>
        </p:spPr>
        <p:txBody>
          <a:bodyPr wrap="none">
            <a:spAutoFit/>
          </a:bodyPr>
          <a:lstStyle/>
          <a:p>
            <a:r>
              <a:rPr lang="en-US" altLang="zh-CN" sz="2800" dirty="0">
                <a:solidFill>
                  <a:srgbClr val="FF0000"/>
                </a:solidFill>
                <a:latin typeface="+mn-ea"/>
              </a:rPr>
              <a:t>D</a:t>
            </a:r>
            <a:endParaRPr lang="zh-CN" altLang="en-US" sz="2800" dirty="0">
              <a:solidFill>
                <a:srgbClr val="FF0000"/>
              </a:solidFill>
            </a:endParaRPr>
          </a:p>
        </p:txBody>
      </p:sp>
    </p:spTree>
    <p:extLst>
      <p:ext uri="{BB962C8B-B14F-4D97-AF65-F5344CB8AC3E}">
        <p14:creationId xmlns:p14="http://schemas.microsoft.com/office/powerpoint/2010/main" val="24408309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6564" y="366505"/>
            <a:ext cx="7965885" cy="3108544"/>
          </a:xfrm>
          <a:prstGeom prst="rect">
            <a:avLst/>
          </a:prstGeom>
        </p:spPr>
        <p:txBody>
          <a:bodyPr wrap="square">
            <a:spAutoFit/>
          </a:bodyPr>
          <a:lstStyle/>
          <a:p>
            <a:pPr algn="l"/>
            <a:r>
              <a:rPr lang="zh-CN" altLang="en-US" sz="2800" dirty="0" smtClean="0">
                <a:solidFill>
                  <a:srgbClr val="FF0000"/>
                </a:solidFill>
                <a:latin typeface="+mn-ea"/>
                <a:ea typeface="+mn-ea"/>
              </a:rPr>
              <a:t>例：</a:t>
            </a:r>
            <a:r>
              <a:rPr lang="zh-CN" altLang="zh-CN" sz="2800" dirty="0" smtClean="0">
                <a:solidFill>
                  <a:schemeClr val="tx1"/>
                </a:solidFill>
                <a:latin typeface="+mn-ea"/>
                <a:ea typeface="+mn-ea"/>
              </a:rPr>
              <a:t>测量一个大约为</a:t>
            </a:r>
            <a:r>
              <a:rPr lang="en-US" altLang="zh-CN" sz="2800" dirty="0">
                <a:solidFill>
                  <a:schemeClr val="tx1"/>
                </a:solidFill>
                <a:latin typeface="+mn-ea"/>
                <a:ea typeface="+mn-ea"/>
              </a:rPr>
              <a:t>8N</a:t>
            </a:r>
            <a:r>
              <a:rPr lang="zh-CN" altLang="zh-CN" sz="2800" dirty="0">
                <a:solidFill>
                  <a:schemeClr val="tx1"/>
                </a:solidFill>
                <a:latin typeface="+mn-ea"/>
                <a:ea typeface="+mn-ea"/>
              </a:rPr>
              <a:t>的力时</a:t>
            </a:r>
            <a:r>
              <a:rPr lang="en-US" altLang="zh-CN" sz="2800" dirty="0">
                <a:solidFill>
                  <a:schemeClr val="tx1"/>
                </a:solidFill>
                <a:latin typeface="+mn-ea"/>
                <a:ea typeface="+mn-ea"/>
              </a:rPr>
              <a:t>,</a:t>
            </a:r>
            <a:r>
              <a:rPr lang="zh-CN" altLang="zh-CN" sz="2800" dirty="0">
                <a:solidFill>
                  <a:schemeClr val="tx1"/>
                </a:solidFill>
                <a:latin typeface="+mn-ea"/>
                <a:ea typeface="+mn-ea"/>
              </a:rPr>
              <a:t>应选用弹簧测力计的最恰当规格是　</a:t>
            </a:r>
            <a:r>
              <a:rPr lang="en-US" altLang="zh-CN" sz="2800" dirty="0">
                <a:solidFill>
                  <a:schemeClr val="tx1"/>
                </a:solidFill>
                <a:latin typeface="+mn-ea"/>
                <a:ea typeface="+mn-ea"/>
              </a:rPr>
              <a:t>(</a:t>
            </a:r>
            <a:r>
              <a:rPr lang="zh-CN" altLang="zh-CN" sz="2800" dirty="0">
                <a:solidFill>
                  <a:schemeClr val="tx1"/>
                </a:solidFill>
                <a:latin typeface="+mn-ea"/>
                <a:ea typeface="+mn-ea"/>
              </a:rPr>
              <a:t>　　</a:t>
            </a:r>
            <a:r>
              <a:rPr lang="en-US" altLang="zh-CN" sz="2800" dirty="0" smtClean="0">
                <a:solidFill>
                  <a:schemeClr val="tx1"/>
                </a:solidFill>
                <a:latin typeface="+mn-ea"/>
                <a:ea typeface="+mn-ea"/>
              </a:rPr>
              <a:t>)</a:t>
            </a:r>
          </a:p>
          <a:p>
            <a:pPr algn="l"/>
            <a:endParaRPr lang="zh-CN" altLang="zh-CN" sz="2800" dirty="0">
              <a:solidFill>
                <a:schemeClr val="tx1"/>
              </a:solidFill>
              <a:latin typeface="+mn-ea"/>
              <a:ea typeface="+mn-ea"/>
            </a:endParaRPr>
          </a:p>
          <a:p>
            <a:pPr algn="l"/>
            <a:r>
              <a:rPr lang="en-US" altLang="zh-CN" sz="2800" dirty="0">
                <a:solidFill>
                  <a:schemeClr val="tx1"/>
                </a:solidFill>
                <a:latin typeface="+mn-ea"/>
                <a:ea typeface="+mn-ea"/>
              </a:rPr>
              <a:t>A.</a:t>
            </a:r>
            <a:r>
              <a:rPr lang="zh-CN" altLang="zh-CN" sz="2800" dirty="0">
                <a:solidFill>
                  <a:schemeClr val="tx1"/>
                </a:solidFill>
                <a:latin typeface="+mn-ea"/>
                <a:ea typeface="+mn-ea"/>
              </a:rPr>
              <a:t>量程为</a:t>
            </a:r>
            <a:r>
              <a:rPr lang="en-US" altLang="zh-CN" sz="2800" dirty="0">
                <a:solidFill>
                  <a:schemeClr val="tx1"/>
                </a:solidFill>
                <a:latin typeface="+mn-ea"/>
                <a:ea typeface="+mn-ea"/>
              </a:rPr>
              <a:t>10N,</a:t>
            </a:r>
            <a:r>
              <a:rPr lang="zh-CN" altLang="zh-CN" sz="2800" dirty="0">
                <a:solidFill>
                  <a:schemeClr val="tx1"/>
                </a:solidFill>
                <a:latin typeface="+mn-ea"/>
                <a:ea typeface="+mn-ea"/>
              </a:rPr>
              <a:t>分度值为</a:t>
            </a:r>
            <a:r>
              <a:rPr lang="en-US" altLang="zh-CN" sz="2800" dirty="0">
                <a:solidFill>
                  <a:schemeClr val="tx1"/>
                </a:solidFill>
                <a:latin typeface="+mn-ea"/>
                <a:ea typeface="+mn-ea"/>
              </a:rPr>
              <a:t>0.1N</a:t>
            </a:r>
            <a:endParaRPr lang="zh-CN" altLang="zh-CN" sz="2800" dirty="0">
              <a:solidFill>
                <a:schemeClr val="tx1"/>
              </a:solidFill>
              <a:latin typeface="+mn-ea"/>
              <a:ea typeface="+mn-ea"/>
            </a:endParaRPr>
          </a:p>
          <a:p>
            <a:pPr algn="l"/>
            <a:r>
              <a:rPr lang="en-US" altLang="zh-CN" sz="2800" dirty="0">
                <a:solidFill>
                  <a:schemeClr val="tx1"/>
                </a:solidFill>
                <a:latin typeface="+mn-ea"/>
                <a:ea typeface="+mn-ea"/>
              </a:rPr>
              <a:t>B.</a:t>
            </a:r>
            <a:r>
              <a:rPr lang="zh-CN" altLang="zh-CN" sz="2800" dirty="0">
                <a:solidFill>
                  <a:schemeClr val="tx1"/>
                </a:solidFill>
                <a:latin typeface="+mn-ea"/>
                <a:ea typeface="+mn-ea"/>
              </a:rPr>
              <a:t>量程为</a:t>
            </a:r>
            <a:r>
              <a:rPr lang="en-US" altLang="zh-CN" sz="2800" dirty="0">
                <a:solidFill>
                  <a:schemeClr val="tx1"/>
                </a:solidFill>
                <a:latin typeface="+mn-ea"/>
                <a:ea typeface="+mn-ea"/>
              </a:rPr>
              <a:t>5N,</a:t>
            </a:r>
            <a:r>
              <a:rPr lang="zh-CN" altLang="zh-CN" sz="2800" dirty="0">
                <a:solidFill>
                  <a:schemeClr val="tx1"/>
                </a:solidFill>
                <a:latin typeface="+mn-ea"/>
                <a:ea typeface="+mn-ea"/>
              </a:rPr>
              <a:t>分度值为</a:t>
            </a:r>
            <a:r>
              <a:rPr lang="en-US" altLang="zh-CN" sz="2800" dirty="0">
                <a:solidFill>
                  <a:schemeClr val="tx1"/>
                </a:solidFill>
                <a:latin typeface="+mn-ea"/>
                <a:ea typeface="+mn-ea"/>
              </a:rPr>
              <a:t>0.1N</a:t>
            </a:r>
            <a:endParaRPr lang="zh-CN" altLang="zh-CN" sz="2800" dirty="0">
              <a:solidFill>
                <a:schemeClr val="tx1"/>
              </a:solidFill>
              <a:latin typeface="+mn-ea"/>
              <a:ea typeface="+mn-ea"/>
            </a:endParaRPr>
          </a:p>
          <a:p>
            <a:pPr algn="l"/>
            <a:r>
              <a:rPr lang="en-US" altLang="zh-CN" sz="2800" dirty="0">
                <a:solidFill>
                  <a:schemeClr val="tx1"/>
                </a:solidFill>
                <a:latin typeface="+mn-ea"/>
                <a:ea typeface="+mn-ea"/>
              </a:rPr>
              <a:t>C.</a:t>
            </a:r>
            <a:r>
              <a:rPr lang="zh-CN" altLang="zh-CN" sz="2800" dirty="0">
                <a:solidFill>
                  <a:schemeClr val="tx1"/>
                </a:solidFill>
                <a:latin typeface="+mn-ea"/>
                <a:ea typeface="+mn-ea"/>
              </a:rPr>
              <a:t>量程为</a:t>
            </a:r>
            <a:r>
              <a:rPr lang="en-US" altLang="zh-CN" sz="2800" dirty="0">
                <a:solidFill>
                  <a:schemeClr val="tx1"/>
                </a:solidFill>
                <a:latin typeface="+mn-ea"/>
                <a:ea typeface="+mn-ea"/>
              </a:rPr>
              <a:t>15N,</a:t>
            </a:r>
            <a:r>
              <a:rPr lang="zh-CN" altLang="zh-CN" sz="2800" dirty="0">
                <a:solidFill>
                  <a:schemeClr val="tx1"/>
                </a:solidFill>
                <a:latin typeface="+mn-ea"/>
                <a:ea typeface="+mn-ea"/>
              </a:rPr>
              <a:t>分度值为</a:t>
            </a:r>
            <a:r>
              <a:rPr lang="en-US" altLang="zh-CN" sz="2800" dirty="0">
                <a:solidFill>
                  <a:schemeClr val="tx1"/>
                </a:solidFill>
                <a:latin typeface="+mn-ea"/>
                <a:ea typeface="+mn-ea"/>
              </a:rPr>
              <a:t>0.5N</a:t>
            </a:r>
            <a:endParaRPr lang="zh-CN" altLang="zh-CN" sz="2800" dirty="0">
              <a:solidFill>
                <a:schemeClr val="tx1"/>
              </a:solidFill>
              <a:latin typeface="+mn-ea"/>
              <a:ea typeface="+mn-ea"/>
            </a:endParaRPr>
          </a:p>
          <a:p>
            <a:pPr algn="l"/>
            <a:r>
              <a:rPr lang="en-US" altLang="zh-CN" sz="2800" dirty="0">
                <a:solidFill>
                  <a:schemeClr val="tx1"/>
                </a:solidFill>
                <a:latin typeface="+mn-ea"/>
                <a:ea typeface="+mn-ea"/>
              </a:rPr>
              <a:t>D.</a:t>
            </a:r>
            <a:r>
              <a:rPr lang="zh-CN" altLang="zh-CN" sz="2800" dirty="0">
                <a:solidFill>
                  <a:schemeClr val="tx1"/>
                </a:solidFill>
                <a:latin typeface="+mn-ea"/>
                <a:ea typeface="+mn-ea"/>
              </a:rPr>
              <a:t>以上三个测力计都可以</a:t>
            </a:r>
          </a:p>
        </p:txBody>
      </p:sp>
      <p:sp>
        <p:nvSpPr>
          <p:cNvPr id="3" name="矩形 2"/>
          <p:cNvSpPr/>
          <p:nvPr/>
        </p:nvSpPr>
        <p:spPr>
          <a:xfrm>
            <a:off x="3974111" y="861560"/>
            <a:ext cx="364202" cy="523220"/>
          </a:xfrm>
          <a:prstGeom prst="rect">
            <a:avLst/>
          </a:prstGeom>
        </p:spPr>
        <p:txBody>
          <a:bodyPr wrap="none">
            <a:spAutoFit/>
          </a:bodyPr>
          <a:lstStyle/>
          <a:p>
            <a:r>
              <a:rPr lang="en-US" altLang="zh-CN" sz="2800" dirty="0">
                <a:solidFill>
                  <a:srgbClr val="FF0000"/>
                </a:solidFill>
                <a:latin typeface="+mn-ea"/>
              </a:rPr>
              <a:t>C</a:t>
            </a:r>
            <a:endParaRPr lang="zh-CN" altLang="en-US" sz="2800" dirty="0">
              <a:solidFill>
                <a:srgbClr val="FF0000"/>
              </a:solidFill>
            </a:endParaRPr>
          </a:p>
        </p:txBody>
      </p:sp>
    </p:spTree>
    <p:extLst>
      <p:ext uri="{BB962C8B-B14F-4D97-AF65-F5344CB8AC3E}">
        <p14:creationId xmlns:p14="http://schemas.microsoft.com/office/powerpoint/2010/main" val="2759772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3401870" y="1401620"/>
            <a:ext cx="2874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nchor="ctr" anchorCtr="1">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buClr>
                <a:schemeClr val="tx1"/>
              </a:buClr>
              <a:buFont typeface="Wingdings" charset="0"/>
              <a:buNone/>
            </a:pPr>
            <a:r>
              <a:rPr lang="zh-CN" altLang="en-US" sz="2800" dirty="0">
                <a:solidFill>
                  <a:srgbClr val="FF0000"/>
                </a:solidFill>
                <a:latin typeface="宋体"/>
                <a:ea typeface="宋体"/>
                <a:cs typeface="宋体"/>
              </a:rPr>
              <a:t>改变运动状态</a:t>
            </a:r>
          </a:p>
        </p:txBody>
      </p:sp>
      <p:sp>
        <p:nvSpPr>
          <p:cNvPr id="4" name="文本框 3"/>
          <p:cNvSpPr txBox="1">
            <a:spLocks noChangeArrowheads="1"/>
          </p:cNvSpPr>
          <p:nvPr/>
        </p:nvSpPr>
        <p:spPr bwMode="auto">
          <a:xfrm>
            <a:off x="3761910" y="3426845"/>
            <a:ext cx="216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nchor="ctr" anchorCtr="1">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algn="l" eaLnBrk="1" hangingPunct="1">
              <a:buClr>
                <a:schemeClr val="tx1"/>
              </a:buClr>
              <a:buFont typeface="Wingdings" charset="0"/>
              <a:buNone/>
            </a:pPr>
            <a:r>
              <a:rPr lang="zh-CN" altLang="en-US" sz="2800" dirty="0">
                <a:solidFill>
                  <a:srgbClr val="FF0000"/>
                </a:solidFill>
                <a:latin typeface="宋体"/>
                <a:ea typeface="宋体"/>
                <a:cs typeface="宋体"/>
              </a:rPr>
              <a:t>使物体形变</a:t>
            </a:r>
          </a:p>
        </p:txBody>
      </p:sp>
      <p:sp>
        <p:nvSpPr>
          <p:cNvPr id="5" name="文本框 4"/>
          <p:cNvSpPr txBox="1">
            <a:spLocks noChangeArrowheads="1"/>
          </p:cNvSpPr>
          <p:nvPr/>
        </p:nvSpPr>
        <p:spPr bwMode="auto">
          <a:xfrm>
            <a:off x="1655620" y="2389045"/>
            <a:ext cx="17012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eaLnBrk="1" hangingPunct="1">
              <a:spcBef>
                <a:spcPct val="50000"/>
              </a:spcBef>
            </a:pPr>
            <a:r>
              <a:rPr lang="zh-CN" altLang="en-US" sz="2800" dirty="0">
                <a:solidFill>
                  <a:srgbClr val="000000"/>
                </a:solidFill>
                <a:latin typeface="宋体"/>
                <a:ea typeface="宋体"/>
                <a:cs typeface="宋体"/>
              </a:rPr>
              <a:t>力的作用效果</a:t>
            </a:r>
          </a:p>
        </p:txBody>
      </p:sp>
      <p:sp>
        <p:nvSpPr>
          <p:cNvPr id="7" name="左大括号 6"/>
          <p:cNvSpPr>
            <a:spLocks/>
          </p:cNvSpPr>
          <p:nvPr/>
        </p:nvSpPr>
        <p:spPr bwMode="auto">
          <a:xfrm>
            <a:off x="3491880" y="1671650"/>
            <a:ext cx="142875" cy="2016125"/>
          </a:xfrm>
          <a:prstGeom prst="leftBrace">
            <a:avLst>
              <a:gd name="adj1" fmla="val 116874"/>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l"/>
            <a:endParaRPr lang="zh-CN" altLang="en-US" sz="2800">
              <a:solidFill>
                <a:srgbClr val="000000"/>
              </a:solidFill>
              <a:latin typeface="宋体"/>
              <a:ea typeface="宋体"/>
              <a:cs typeface="宋体"/>
            </a:endParaRPr>
          </a:p>
        </p:txBody>
      </p:sp>
    </p:spTree>
    <p:extLst>
      <p:ext uri="{BB962C8B-B14F-4D97-AF65-F5344CB8AC3E}">
        <p14:creationId xmlns:p14="http://schemas.microsoft.com/office/powerpoint/2010/main" val="100036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1+#ppt_w/2"/>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1+#ppt_w/2"/>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6545" y="501520"/>
            <a:ext cx="8100900" cy="3108544"/>
          </a:xfrm>
          <a:prstGeom prst="rect">
            <a:avLst/>
          </a:prstGeom>
        </p:spPr>
        <p:txBody>
          <a:bodyPr wrap="square">
            <a:spAutoFit/>
          </a:bodyPr>
          <a:lstStyle/>
          <a:p>
            <a:pPr algn="l"/>
            <a:r>
              <a:rPr lang="zh-CN" altLang="en-US" sz="2800" dirty="0" smtClean="0">
                <a:solidFill>
                  <a:srgbClr val="FF0000"/>
                </a:solidFill>
                <a:latin typeface="宋体"/>
                <a:ea typeface="宋体"/>
                <a:cs typeface="宋体"/>
              </a:rPr>
              <a:t>例：</a:t>
            </a:r>
            <a:r>
              <a:rPr lang="zh-CN" altLang="zh-CN" sz="2800" dirty="0" smtClean="0">
                <a:solidFill>
                  <a:schemeClr val="tx1"/>
                </a:solidFill>
                <a:latin typeface="宋体"/>
                <a:ea typeface="宋体"/>
                <a:cs typeface="宋体"/>
              </a:rPr>
              <a:t>关于弹簧测力计</a:t>
            </a:r>
            <a:r>
              <a:rPr lang="zh-CN" altLang="zh-CN" sz="2800" dirty="0">
                <a:solidFill>
                  <a:schemeClr val="tx1"/>
                </a:solidFill>
                <a:latin typeface="宋体"/>
                <a:ea typeface="宋体"/>
                <a:cs typeface="宋体"/>
              </a:rPr>
              <a:t>的说法中</a:t>
            </a:r>
            <a:r>
              <a:rPr lang="en-US" altLang="zh-CN" sz="2800" dirty="0">
                <a:solidFill>
                  <a:schemeClr val="tx1"/>
                </a:solidFill>
                <a:latin typeface="宋体"/>
                <a:ea typeface="宋体"/>
                <a:cs typeface="宋体"/>
              </a:rPr>
              <a:t>,</a:t>
            </a:r>
            <a:r>
              <a:rPr lang="zh-CN" altLang="zh-CN" sz="2800" dirty="0">
                <a:solidFill>
                  <a:schemeClr val="tx1"/>
                </a:solidFill>
                <a:latin typeface="宋体"/>
                <a:ea typeface="宋体"/>
                <a:cs typeface="宋体"/>
              </a:rPr>
              <a:t>不正确的</a:t>
            </a:r>
            <a:r>
              <a:rPr lang="zh-CN" altLang="zh-CN" sz="2800" dirty="0" smtClean="0">
                <a:solidFill>
                  <a:schemeClr val="tx1"/>
                </a:solidFill>
                <a:latin typeface="宋体"/>
                <a:ea typeface="宋体"/>
                <a:cs typeface="宋体"/>
              </a:rPr>
              <a:t>是 </a:t>
            </a:r>
            <a:r>
              <a:rPr lang="en-US" altLang="zh-CN" sz="2800" dirty="0" smtClean="0">
                <a:solidFill>
                  <a:schemeClr val="tx1"/>
                </a:solidFill>
                <a:latin typeface="宋体"/>
                <a:ea typeface="宋体"/>
                <a:cs typeface="宋体"/>
              </a:rPr>
              <a:t>(</a:t>
            </a:r>
            <a:r>
              <a:rPr lang="zh-CN" altLang="zh-CN" sz="2800" dirty="0">
                <a:solidFill>
                  <a:schemeClr val="tx1"/>
                </a:solidFill>
                <a:latin typeface="宋体"/>
                <a:ea typeface="宋体"/>
                <a:cs typeface="宋体"/>
              </a:rPr>
              <a:t>　　</a:t>
            </a:r>
            <a:r>
              <a:rPr lang="en-US" altLang="zh-CN" sz="2800" dirty="0" smtClean="0">
                <a:solidFill>
                  <a:schemeClr val="tx1"/>
                </a:solidFill>
                <a:latin typeface="宋体"/>
                <a:ea typeface="宋体"/>
                <a:cs typeface="宋体"/>
              </a:rPr>
              <a:t>)</a:t>
            </a:r>
          </a:p>
          <a:p>
            <a:pPr algn="l"/>
            <a:endParaRPr lang="zh-CN" altLang="zh-CN" sz="2800" dirty="0">
              <a:solidFill>
                <a:schemeClr val="tx1"/>
              </a:solidFill>
              <a:latin typeface="宋体"/>
              <a:ea typeface="宋体"/>
              <a:cs typeface="宋体"/>
            </a:endParaRPr>
          </a:p>
          <a:p>
            <a:pPr algn="l"/>
            <a:r>
              <a:rPr lang="en-US" altLang="zh-CN" sz="2800" dirty="0">
                <a:solidFill>
                  <a:schemeClr val="tx1"/>
                </a:solidFill>
                <a:latin typeface="宋体"/>
                <a:ea typeface="宋体"/>
                <a:cs typeface="宋体"/>
              </a:rPr>
              <a:t>A.</a:t>
            </a:r>
            <a:r>
              <a:rPr lang="zh-CN" altLang="zh-CN" sz="2800" dirty="0">
                <a:solidFill>
                  <a:schemeClr val="tx1"/>
                </a:solidFill>
                <a:latin typeface="宋体"/>
                <a:ea typeface="宋体"/>
                <a:cs typeface="宋体"/>
              </a:rPr>
              <a:t>弹簧测力计是常见的测力计</a:t>
            </a:r>
          </a:p>
          <a:p>
            <a:pPr algn="l"/>
            <a:r>
              <a:rPr lang="en-US" altLang="zh-CN" sz="2800" dirty="0">
                <a:solidFill>
                  <a:schemeClr val="tx1"/>
                </a:solidFill>
                <a:latin typeface="宋体"/>
                <a:ea typeface="宋体"/>
                <a:cs typeface="宋体"/>
              </a:rPr>
              <a:t>B.</a:t>
            </a:r>
            <a:r>
              <a:rPr lang="zh-CN" altLang="zh-CN" sz="2800" dirty="0">
                <a:solidFill>
                  <a:schemeClr val="tx1"/>
                </a:solidFill>
                <a:latin typeface="宋体"/>
                <a:ea typeface="宋体"/>
                <a:cs typeface="宋体"/>
              </a:rPr>
              <a:t>弹簧测力计的最大刻度就是它的量程</a:t>
            </a:r>
          </a:p>
          <a:p>
            <a:pPr algn="l"/>
            <a:r>
              <a:rPr lang="en-US" altLang="zh-CN" sz="2800" dirty="0">
                <a:solidFill>
                  <a:schemeClr val="tx1"/>
                </a:solidFill>
                <a:latin typeface="宋体"/>
                <a:ea typeface="宋体"/>
                <a:cs typeface="宋体"/>
              </a:rPr>
              <a:t>C.</a:t>
            </a:r>
            <a:r>
              <a:rPr lang="zh-CN" altLang="zh-CN" sz="2800" dirty="0">
                <a:solidFill>
                  <a:schemeClr val="tx1"/>
                </a:solidFill>
                <a:latin typeface="宋体"/>
                <a:ea typeface="宋体"/>
                <a:cs typeface="宋体"/>
              </a:rPr>
              <a:t>弹簧测力计的刻度是不均匀的</a:t>
            </a:r>
          </a:p>
          <a:p>
            <a:pPr algn="l"/>
            <a:r>
              <a:rPr lang="en-US" altLang="zh-CN" sz="2800" dirty="0">
                <a:solidFill>
                  <a:schemeClr val="tx1"/>
                </a:solidFill>
                <a:latin typeface="宋体"/>
                <a:ea typeface="宋体"/>
                <a:cs typeface="宋体"/>
              </a:rPr>
              <a:t>D.</a:t>
            </a:r>
            <a:r>
              <a:rPr lang="zh-CN" altLang="zh-CN" sz="2800" dirty="0">
                <a:solidFill>
                  <a:schemeClr val="tx1"/>
                </a:solidFill>
                <a:latin typeface="宋体"/>
                <a:ea typeface="宋体"/>
                <a:cs typeface="宋体"/>
              </a:rPr>
              <a:t>弹簧测力计的刻度是根据弹簧的长度与受到的拉力成正比的原理制成的</a:t>
            </a:r>
          </a:p>
        </p:txBody>
      </p:sp>
      <p:sp>
        <p:nvSpPr>
          <p:cNvPr id="3" name="矩形 2"/>
          <p:cNvSpPr/>
          <p:nvPr/>
        </p:nvSpPr>
        <p:spPr>
          <a:xfrm>
            <a:off x="7664521" y="546525"/>
            <a:ext cx="364202" cy="523220"/>
          </a:xfrm>
          <a:prstGeom prst="rect">
            <a:avLst/>
          </a:prstGeom>
        </p:spPr>
        <p:txBody>
          <a:bodyPr wrap="none">
            <a:spAutoFit/>
          </a:bodyPr>
          <a:lstStyle/>
          <a:p>
            <a:r>
              <a:rPr lang="en-US" altLang="zh-CN" sz="2800" dirty="0">
                <a:solidFill>
                  <a:srgbClr val="FF0000"/>
                </a:solidFill>
                <a:latin typeface="宋体"/>
                <a:ea typeface="宋体"/>
                <a:cs typeface="宋体"/>
              </a:rPr>
              <a:t>C</a:t>
            </a:r>
            <a:endParaRPr lang="zh-CN" altLang="en-US" sz="2800" dirty="0">
              <a:solidFill>
                <a:srgbClr val="FF0000"/>
              </a:solidFill>
            </a:endParaRPr>
          </a:p>
        </p:txBody>
      </p:sp>
    </p:spTree>
    <p:extLst>
      <p:ext uri="{BB962C8B-B14F-4D97-AF65-F5344CB8AC3E}">
        <p14:creationId xmlns:p14="http://schemas.microsoft.com/office/powerpoint/2010/main" val="4096969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1570" y="681540"/>
            <a:ext cx="7785865" cy="2677656"/>
          </a:xfrm>
          <a:prstGeom prst="rect">
            <a:avLst/>
          </a:prstGeom>
        </p:spPr>
        <p:txBody>
          <a:bodyPr wrap="square">
            <a:spAutoFit/>
          </a:bodyPr>
          <a:lstStyle/>
          <a:p>
            <a:pPr algn="l"/>
            <a:r>
              <a:rPr lang="zh-CN" altLang="en-US" sz="2800" dirty="0" smtClean="0">
                <a:solidFill>
                  <a:srgbClr val="FF0000"/>
                </a:solidFill>
                <a:latin typeface="宋体"/>
                <a:ea typeface="宋体"/>
                <a:cs typeface="宋体"/>
              </a:rPr>
              <a:t>例：</a:t>
            </a:r>
            <a:r>
              <a:rPr lang="zh-CN" altLang="zh-CN" sz="2800" dirty="0" smtClean="0">
                <a:solidFill>
                  <a:schemeClr val="tx1"/>
                </a:solidFill>
                <a:latin typeface="宋体"/>
                <a:ea typeface="宋体"/>
                <a:cs typeface="宋体"/>
              </a:rPr>
              <a:t>某</a:t>
            </a:r>
            <a:r>
              <a:rPr lang="zh-CN" altLang="zh-CN" sz="2800" dirty="0">
                <a:solidFill>
                  <a:schemeClr val="tx1"/>
                </a:solidFill>
                <a:latin typeface="宋体"/>
                <a:ea typeface="宋体"/>
                <a:cs typeface="宋体"/>
              </a:rPr>
              <a:t>同学在使用弹簧测力计前发现弹簧测力计的指针已处在</a:t>
            </a:r>
            <a:r>
              <a:rPr lang="en-US" altLang="zh-CN" sz="2800" dirty="0">
                <a:solidFill>
                  <a:schemeClr val="tx1"/>
                </a:solidFill>
                <a:latin typeface="宋体"/>
                <a:ea typeface="宋体"/>
                <a:cs typeface="宋体"/>
              </a:rPr>
              <a:t>0.2N</a:t>
            </a:r>
            <a:r>
              <a:rPr lang="zh-CN" altLang="zh-CN" sz="2800" dirty="0">
                <a:solidFill>
                  <a:schemeClr val="tx1"/>
                </a:solidFill>
                <a:latin typeface="宋体"/>
                <a:ea typeface="宋体"/>
                <a:cs typeface="宋体"/>
              </a:rPr>
              <a:t>处</a:t>
            </a:r>
            <a:r>
              <a:rPr lang="en-US" altLang="zh-CN" sz="2800" dirty="0">
                <a:solidFill>
                  <a:schemeClr val="tx1"/>
                </a:solidFill>
                <a:latin typeface="宋体"/>
                <a:ea typeface="宋体"/>
                <a:cs typeface="宋体"/>
              </a:rPr>
              <a:t>,</a:t>
            </a:r>
            <a:r>
              <a:rPr lang="zh-CN" altLang="zh-CN" sz="2800" dirty="0">
                <a:solidFill>
                  <a:schemeClr val="tx1"/>
                </a:solidFill>
                <a:latin typeface="宋体"/>
                <a:ea typeface="宋体"/>
                <a:cs typeface="宋体"/>
              </a:rPr>
              <a:t>没来得及调零就用它去测力了</a:t>
            </a:r>
            <a:r>
              <a:rPr lang="en-US" altLang="zh-CN" sz="2800" dirty="0">
                <a:solidFill>
                  <a:schemeClr val="tx1"/>
                </a:solidFill>
                <a:latin typeface="宋体"/>
                <a:ea typeface="宋体"/>
                <a:cs typeface="宋体"/>
              </a:rPr>
              <a:t>,</a:t>
            </a:r>
            <a:r>
              <a:rPr lang="zh-CN" altLang="zh-CN" sz="2800" dirty="0">
                <a:solidFill>
                  <a:schemeClr val="tx1"/>
                </a:solidFill>
                <a:latin typeface="宋体"/>
                <a:ea typeface="宋体"/>
                <a:cs typeface="宋体"/>
              </a:rPr>
              <a:t>如果读数是</a:t>
            </a:r>
            <a:r>
              <a:rPr lang="en-US" altLang="zh-CN" sz="2800" dirty="0">
                <a:solidFill>
                  <a:schemeClr val="tx1"/>
                </a:solidFill>
                <a:latin typeface="宋体"/>
                <a:ea typeface="宋体"/>
                <a:cs typeface="宋体"/>
              </a:rPr>
              <a:t>2.7N,</a:t>
            </a:r>
            <a:r>
              <a:rPr lang="zh-CN" altLang="zh-CN" sz="2800" dirty="0">
                <a:solidFill>
                  <a:schemeClr val="tx1"/>
                </a:solidFill>
                <a:latin typeface="宋体"/>
                <a:ea typeface="宋体"/>
                <a:cs typeface="宋体"/>
              </a:rPr>
              <a:t>则所测力的实际大小为　</a:t>
            </a:r>
            <a:r>
              <a:rPr lang="en-US" altLang="zh-CN" sz="2800" dirty="0">
                <a:solidFill>
                  <a:schemeClr val="tx1"/>
                </a:solidFill>
                <a:latin typeface="宋体"/>
                <a:ea typeface="宋体"/>
                <a:cs typeface="宋体"/>
              </a:rPr>
              <a:t>(</a:t>
            </a:r>
            <a:r>
              <a:rPr lang="zh-CN" altLang="zh-CN" sz="2800" dirty="0">
                <a:solidFill>
                  <a:schemeClr val="tx1"/>
                </a:solidFill>
                <a:latin typeface="宋体"/>
                <a:ea typeface="宋体"/>
                <a:cs typeface="宋体"/>
              </a:rPr>
              <a:t>　　</a:t>
            </a:r>
            <a:r>
              <a:rPr lang="en-US" altLang="zh-CN" sz="2800" dirty="0">
                <a:solidFill>
                  <a:schemeClr val="tx1"/>
                </a:solidFill>
                <a:latin typeface="宋体"/>
                <a:ea typeface="宋体"/>
                <a:cs typeface="宋体"/>
              </a:rPr>
              <a:t>)</a:t>
            </a:r>
            <a:endParaRPr lang="zh-CN" altLang="zh-CN" sz="2800" dirty="0">
              <a:solidFill>
                <a:schemeClr val="tx1"/>
              </a:solidFill>
              <a:latin typeface="宋体"/>
              <a:ea typeface="宋体"/>
              <a:cs typeface="宋体"/>
            </a:endParaRPr>
          </a:p>
          <a:p>
            <a:pPr algn="l"/>
            <a:r>
              <a:rPr lang="pt-BR" altLang="zh-CN" sz="2800" dirty="0">
                <a:solidFill>
                  <a:schemeClr val="tx1"/>
                </a:solidFill>
                <a:latin typeface="宋体"/>
                <a:ea typeface="宋体"/>
                <a:cs typeface="宋体"/>
              </a:rPr>
              <a:t>A.2.7N        B.2.9N</a:t>
            </a:r>
            <a:r>
              <a:rPr lang="en-US" altLang="zh-CN" sz="2800" dirty="0">
                <a:solidFill>
                  <a:schemeClr val="tx1"/>
                </a:solidFill>
                <a:latin typeface="宋体"/>
                <a:ea typeface="宋体"/>
                <a:cs typeface="宋体"/>
              </a:rPr>
              <a:t>        </a:t>
            </a:r>
            <a:endParaRPr lang="en-US" altLang="zh-CN" sz="2800" dirty="0" smtClean="0">
              <a:solidFill>
                <a:schemeClr val="tx1"/>
              </a:solidFill>
              <a:latin typeface="宋体"/>
              <a:ea typeface="宋体"/>
              <a:cs typeface="宋体"/>
            </a:endParaRPr>
          </a:p>
          <a:p>
            <a:pPr algn="l"/>
            <a:r>
              <a:rPr lang="pt-BR" altLang="zh-CN" sz="2800" dirty="0" smtClean="0">
                <a:solidFill>
                  <a:schemeClr val="tx1"/>
                </a:solidFill>
                <a:latin typeface="宋体"/>
                <a:ea typeface="宋体"/>
                <a:cs typeface="宋体"/>
              </a:rPr>
              <a:t>C</a:t>
            </a:r>
            <a:r>
              <a:rPr lang="pt-BR" altLang="zh-CN" sz="2800" dirty="0">
                <a:solidFill>
                  <a:schemeClr val="tx1"/>
                </a:solidFill>
                <a:latin typeface="宋体"/>
                <a:ea typeface="宋体"/>
                <a:cs typeface="宋体"/>
              </a:rPr>
              <a:t>.2.5N</a:t>
            </a:r>
            <a:r>
              <a:rPr lang="en-US" altLang="zh-CN" sz="2800" dirty="0">
                <a:solidFill>
                  <a:schemeClr val="tx1"/>
                </a:solidFill>
                <a:latin typeface="宋体"/>
                <a:ea typeface="宋体"/>
                <a:cs typeface="宋体"/>
              </a:rPr>
              <a:t>        </a:t>
            </a:r>
            <a:r>
              <a:rPr lang="pt-BR" altLang="zh-CN" sz="2800" dirty="0">
                <a:solidFill>
                  <a:schemeClr val="tx1"/>
                </a:solidFill>
                <a:latin typeface="宋体"/>
                <a:ea typeface="宋体"/>
                <a:cs typeface="宋体"/>
              </a:rPr>
              <a:t>D.2.3N</a:t>
            </a:r>
            <a:endParaRPr lang="zh-CN" altLang="zh-CN" sz="2800" dirty="0">
              <a:solidFill>
                <a:schemeClr val="tx1"/>
              </a:solidFill>
              <a:latin typeface="宋体"/>
              <a:ea typeface="宋体"/>
              <a:cs typeface="宋体"/>
            </a:endParaRPr>
          </a:p>
        </p:txBody>
      </p:sp>
      <p:sp>
        <p:nvSpPr>
          <p:cNvPr id="3" name="矩形 2"/>
          <p:cNvSpPr/>
          <p:nvPr/>
        </p:nvSpPr>
        <p:spPr>
          <a:xfrm>
            <a:off x="1138796" y="2031690"/>
            <a:ext cx="364202" cy="523220"/>
          </a:xfrm>
          <a:prstGeom prst="rect">
            <a:avLst/>
          </a:prstGeom>
        </p:spPr>
        <p:txBody>
          <a:bodyPr wrap="none">
            <a:spAutoFit/>
          </a:bodyPr>
          <a:lstStyle/>
          <a:p>
            <a:r>
              <a:rPr lang="pt-BR" altLang="zh-CN" sz="2800" dirty="0">
                <a:solidFill>
                  <a:srgbClr val="FF0000"/>
                </a:solidFill>
                <a:latin typeface="宋体"/>
                <a:ea typeface="宋体"/>
                <a:cs typeface="宋体"/>
              </a:rPr>
              <a:t>C</a:t>
            </a:r>
            <a:endParaRPr lang="zh-CN" altLang="en-US" sz="2800" dirty="0">
              <a:solidFill>
                <a:srgbClr val="FF0000"/>
              </a:solidFill>
            </a:endParaRPr>
          </a:p>
        </p:txBody>
      </p:sp>
    </p:spTree>
    <p:extLst>
      <p:ext uri="{BB962C8B-B14F-4D97-AF65-F5344CB8AC3E}">
        <p14:creationId xmlns:p14="http://schemas.microsoft.com/office/powerpoint/2010/main" val="47333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761910" y="1176595"/>
            <a:ext cx="1260140" cy="3861719"/>
          </a:xfrm>
          <a:prstGeom prst="rect">
            <a:avLst/>
          </a:prstGeom>
        </p:spPr>
      </p:pic>
      <p:sp>
        <p:nvSpPr>
          <p:cNvPr id="3" name="矩形 2"/>
          <p:cNvSpPr/>
          <p:nvPr/>
        </p:nvSpPr>
        <p:spPr>
          <a:xfrm>
            <a:off x="836584" y="366505"/>
            <a:ext cx="7605845" cy="954107"/>
          </a:xfrm>
          <a:prstGeom prst="rect">
            <a:avLst/>
          </a:prstGeom>
        </p:spPr>
        <p:txBody>
          <a:bodyPr wrap="square">
            <a:spAutoFit/>
          </a:bodyPr>
          <a:lstStyle/>
          <a:p>
            <a:pPr algn="l"/>
            <a:r>
              <a:rPr lang="zh-CN" altLang="en-US" sz="2800" dirty="0" smtClean="0">
                <a:solidFill>
                  <a:srgbClr val="FF0000"/>
                </a:solidFill>
                <a:latin typeface="宋体"/>
                <a:ea typeface="宋体"/>
                <a:cs typeface="宋体"/>
              </a:rPr>
              <a:t>例：</a:t>
            </a:r>
            <a:r>
              <a:rPr lang="zh-CN" altLang="zh-CN" sz="2800" dirty="0" smtClean="0">
                <a:solidFill>
                  <a:schemeClr val="tx1"/>
                </a:solidFill>
                <a:latin typeface="宋体"/>
                <a:ea typeface="宋体"/>
                <a:cs typeface="宋体"/>
              </a:rPr>
              <a:t>如图所示</a:t>
            </a:r>
            <a:r>
              <a:rPr lang="en-US" altLang="zh-CN" sz="2800" dirty="0">
                <a:solidFill>
                  <a:schemeClr val="tx1"/>
                </a:solidFill>
                <a:latin typeface="宋体"/>
                <a:ea typeface="宋体"/>
                <a:cs typeface="宋体"/>
              </a:rPr>
              <a:t>,</a:t>
            </a:r>
            <a:r>
              <a:rPr lang="zh-CN" altLang="zh-CN" sz="2800" dirty="0">
                <a:solidFill>
                  <a:schemeClr val="tx1"/>
                </a:solidFill>
                <a:latin typeface="宋体"/>
                <a:ea typeface="宋体"/>
                <a:cs typeface="宋体"/>
              </a:rPr>
              <a:t>弹簧测力计的量程为</a:t>
            </a:r>
            <a:r>
              <a:rPr lang="zh-CN" altLang="zh-CN" sz="2800" u="sng" dirty="0">
                <a:solidFill>
                  <a:schemeClr val="tx1"/>
                </a:solidFill>
                <a:latin typeface="宋体"/>
                <a:ea typeface="宋体"/>
                <a:cs typeface="宋体"/>
              </a:rPr>
              <a:t>　　　</a:t>
            </a:r>
            <a:r>
              <a:rPr lang="en-US" altLang="zh-CN" sz="2800" dirty="0">
                <a:solidFill>
                  <a:schemeClr val="tx1"/>
                </a:solidFill>
                <a:latin typeface="宋体"/>
                <a:ea typeface="宋体"/>
                <a:cs typeface="宋体"/>
              </a:rPr>
              <a:t>N,</a:t>
            </a:r>
            <a:r>
              <a:rPr lang="zh-CN" altLang="zh-CN" sz="2800" dirty="0">
                <a:solidFill>
                  <a:schemeClr val="tx1"/>
                </a:solidFill>
                <a:latin typeface="宋体"/>
                <a:ea typeface="宋体"/>
                <a:cs typeface="宋体"/>
              </a:rPr>
              <a:t>此时的读数为</a:t>
            </a:r>
            <a:r>
              <a:rPr lang="en-US" altLang="zh-CN" sz="2800" dirty="0">
                <a:solidFill>
                  <a:schemeClr val="tx1"/>
                </a:solidFill>
                <a:latin typeface="宋体"/>
                <a:ea typeface="宋体"/>
                <a:cs typeface="宋体"/>
              </a:rPr>
              <a:t>______N</a:t>
            </a:r>
            <a:r>
              <a:rPr lang="zh-CN" altLang="zh-CN" sz="2800" dirty="0">
                <a:solidFill>
                  <a:schemeClr val="tx1"/>
                </a:solidFill>
                <a:latin typeface="宋体"/>
                <a:ea typeface="宋体"/>
                <a:cs typeface="宋体"/>
              </a:rPr>
              <a:t>。</a:t>
            </a:r>
          </a:p>
        </p:txBody>
      </p:sp>
      <p:sp>
        <p:nvSpPr>
          <p:cNvPr id="4" name="文本框 3"/>
          <p:cNvSpPr txBox="1"/>
          <p:nvPr/>
        </p:nvSpPr>
        <p:spPr>
          <a:xfrm>
            <a:off x="6552220" y="321500"/>
            <a:ext cx="834784" cy="461665"/>
          </a:xfrm>
          <a:prstGeom prst="rect">
            <a:avLst/>
          </a:prstGeom>
          <a:noFill/>
        </p:spPr>
        <p:txBody>
          <a:bodyPr wrap="none" rtlCol="0">
            <a:spAutoFit/>
          </a:bodyPr>
          <a:lstStyle/>
          <a:p>
            <a:r>
              <a:rPr kumimoji="1" lang="en-US" altLang="zh-CN" dirty="0" smtClean="0">
                <a:solidFill>
                  <a:srgbClr val="FF0000"/>
                </a:solidFill>
              </a:rPr>
              <a:t>0</a:t>
            </a:r>
            <a:r>
              <a:rPr kumimoji="1" lang="zh-CN" altLang="en-US" dirty="0" smtClean="0">
                <a:solidFill>
                  <a:srgbClr val="FF0000"/>
                </a:solidFill>
              </a:rPr>
              <a:t>～</a:t>
            </a:r>
            <a:r>
              <a:rPr kumimoji="1" lang="en-US" altLang="zh-CN" dirty="0" smtClean="0">
                <a:solidFill>
                  <a:srgbClr val="FF0000"/>
                </a:solidFill>
              </a:rPr>
              <a:t>5</a:t>
            </a:r>
            <a:endParaRPr kumimoji="1" lang="zh-CN" altLang="en-US" dirty="0">
              <a:solidFill>
                <a:srgbClr val="FF0000"/>
              </a:solidFill>
            </a:endParaRPr>
          </a:p>
        </p:txBody>
      </p:sp>
      <p:sp>
        <p:nvSpPr>
          <p:cNvPr id="5" name="文本框 4"/>
          <p:cNvSpPr txBox="1"/>
          <p:nvPr/>
        </p:nvSpPr>
        <p:spPr>
          <a:xfrm>
            <a:off x="2882933" y="771550"/>
            <a:ext cx="612517" cy="461665"/>
          </a:xfrm>
          <a:prstGeom prst="rect">
            <a:avLst/>
          </a:prstGeom>
          <a:noFill/>
        </p:spPr>
        <p:txBody>
          <a:bodyPr wrap="none" rtlCol="0">
            <a:spAutoFit/>
          </a:bodyPr>
          <a:lstStyle/>
          <a:p>
            <a:r>
              <a:rPr kumimoji="1" lang="en-US" altLang="zh-CN" dirty="0" smtClean="0">
                <a:solidFill>
                  <a:srgbClr val="FF0000"/>
                </a:solidFill>
              </a:rPr>
              <a:t>3.4</a:t>
            </a:r>
            <a:endParaRPr kumimoji="1" lang="zh-CN" altLang="en-US" dirty="0">
              <a:solidFill>
                <a:srgbClr val="FF0000"/>
              </a:solidFill>
            </a:endParaRPr>
          </a:p>
        </p:txBody>
      </p:sp>
    </p:spTree>
    <p:extLst>
      <p:ext uri="{BB962C8B-B14F-4D97-AF65-F5344CB8AC3E}">
        <p14:creationId xmlns:p14="http://schemas.microsoft.com/office/powerpoint/2010/main" val="128769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t="15392" r="23407"/>
          <a:stretch/>
        </p:blipFill>
        <p:spPr>
          <a:xfrm>
            <a:off x="2141730" y="546525"/>
            <a:ext cx="4863641" cy="4029479"/>
          </a:xfrm>
          <a:prstGeom prst="rect">
            <a:avLst/>
          </a:prstGeom>
        </p:spPr>
      </p:pic>
      <p:pic>
        <p:nvPicPr>
          <p:cNvPr id="3" name="图片 2"/>
          <p:cNvPicPr>
            <a:picLocks noChangeAspect="1"/>
          </p:cNvPicPr>
          <p:nvPr/>
        </p:nvPicPr>
        <p:blipFill rotWithShape="1">
          <a:blip r:embed="rId3"/>
          <a:srcRect l="18562" r="28371"/>
          <a:stretch/>
        </p:blipFill>
        <p:spPr>
          <a:xfrm>
            <a:off x="1646675" y="231490"/>
            <a:ext cx="5985665" cy="4718958"/>
          </a:xfrm>
          <a:prstGeom prst="rect">
            <a:avLst/>
          </a:prstGeom>
        </p:spPr>
      </p:pic>
    </p:spTree>
    <p:extLst>
      <p:ext uri="{BB962C8B-B14F-4D97-AF65-F5344CB8AC3E}">
        <p14:creationId xmlns:p14="http://schemas.microsoft.com/office/powerpoint/2010/main" val="3222257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弹簧.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25" y="186485"/>
            <a:ext cx="5080000" cy="2806700"/>
          </a:xfrm>
          <a:prstGeom prst="rect">
            <a:avLst/>
          </a:prstGeom>
        </p:spPr>
      </p:pic>
      <p:pic>
        <p:nvPicPr>
          <p:cNvPr id="4" name="图片 3" descr="弹性形变.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910" y="456515"/>
            <a:ext cx="4815535" cy="4398189"/>
          </a:xfrm>
          <a:prstGeom prst="rect">
            <a:avLst/>
          </a:prstGeom>
        </p:spPr>
      </p:pic>
    </p:spTree>
    <p:extLst>
      <p:ext uri="{BB962C8B-B14F-4D97-AF65-F5344CB8AC3E}">
        <p14:creationId xmlns:p14="http://schemas.microsoft.com/office/powerpoint/2010/main" val="155511068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蹦床.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34" y="276494"/>
            <a:ext cx="6137045" cy="3375375"/>
          </a:xfrm>
          <a:prstGeom prst="rect">
            <a:avLst/>
          </a:prstGeom>
        </p:spPr>
      </p:pic>
      <p:pic>
        <p:nvPicPr>
          <p:cNvPr id="6" name="图片 5" descr="弹性形变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735" y="591530"/>
            <a:ext cx="6750750" cy="4399365"/>
          </a:xfrm>
          <a:prstGeom prst="rect">
            <a:avLst/>
          </a:prstGeom>
        </p:spPr>
      </p:pic>
    </p:spTree>
    <p:extLst>
      <p:ext uri="{BB962C8B-B14F-4D97-AF65-F5344CB8AC3E}">
        <p14:creationId xmlns:p14="http://schemas.microsoft.com/office/powerpoint/2010/main" val="3532155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lum contrast="30000"/>
          </a:blip>
          <a:srcRect r="23932"/>
          <a:stretch>
            <a:fillRect/>
          </a:stretch>
        </p:blipFill>
        <p:spPr bwMode="auto">
          <a:xfrm>
            <a:off x="431540" y="2481740"/>
            <a:ext cx="3960440" cy="2486788"/>
          </a:xfrm>
          <a:prstGeom prst="rect">
            <a:avLst/>
          </a:prstGeom>
          <a:ln>
            <a:noFill/>
          </a:ln>
          <a:effectLst>
            <a:outerShdw blurRad="292100" dist="139700" dir="2700000" algn="tl" rotWithShape="0">
              <a:srgbClr val="333333">
                <a:alpha val="65000"/>
              </a:srgbClr>
            </a:outerShdw>
          </a:effectLst>
        </p:spPr>
      </p:pic>
      <p:sp>
        <p:nvSpPr>
          <p:cNvPr id="9" name="TextBox 3"/>
          <p:cNvSpPr txBox="1">
            <a:spLocks noChangeArrowheads="1"/>
          </p:cNvSpPr>
          <p:nvPr/>
        </p:nvSpPr>
        <p:spPr bwMode="auto">
          <a:xfrm>
            <a:off x="296525" y="186485"/>
            <a:ext cx="18261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r>
              <a:rPr lang="zh-CN" altLang="en-US" sz="3200" b="1" dirty="0">
                <a:latin typeface="+mn-ea"/>
                <a:ea typeface="+mn-ea"/>
                <a:cs typeface="仿宋" charset="0"/>
              </a:rPr>
              <a:t>一、</a:t>
            </a:r>
            <a:r>
              <a:rPr lang="zh-CN" altLang="en-US" sz="3200" b="1" dirty="0" smtClean="0">
                <a:latin typeface="+mn-ea"/>
                <a:ea typeface="+mn-ea"/>
                <a:cs typeface="仿宋" charset="0"/>
              </a:rPr>
              <a:t>弹力</a:t>
            </a:r>
            <a:endParaRPr lang="zh-CN" altLang="en-US" sz="3200" b="1" dirty="0">
              <a:latin typeface="+mn-ea"/>
              <a:ea typeface="+mn-ea"/>
              <a:cs typeface="仿宋" charset="0"/>
            </a:endParaRPr>
          </a:p>
        </p:txBody>
      </p:sp>
      <p:sp>
        <p:nvSpPr>
          <p:cNvPr id="10" name="TextBox 4"/>
          <p:cNvSpPr txBox="1">
            <a:spLocks noChangeArrowheads="1"/>
          </p:cNvSpPr>
          <p:nvPr/>
        </p:nvSpPr>
        <p:spPr bwMode="auto">
          <a:xfrm>
            <a:off x="791580" y="816555"/>
            <a:ext cx="76058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r>
              <a:rPr lang="en-US" altLang="zh-CN" sz="2800" b="1" dirty="0">
                <a:latin typeface="+mn-ea"/>
                <a:ea typeface="+mn-ea"/>
                <a:cs typeface="仿宋" charset="0"/>
              </a:rPr>
              <a:t>1</a:t>
            </a:r>
            <a:r>
              <a:rPr lang="zh-CN" altLang="en-US" sz="2800" b="1" dirty="0">
                <a:latin typeface="+mn-ea"/>
                <a:ea typeface="+mn-ea"/>
                <a:cs typeface="仿宋" charset="0"/>
              </a:rPr>
              <a:t>．</a:t>
            </a:r>
            <a:r>
              <a:rPr lang="zh-CN" altLang="en-US" sz="2800" b="1" dirty="0">
                <a:solidFill>
                  <a:srgbClr val="FF0000"/>
                </a:solidFill>
                <a:latin typeface="+mn-ea"/>
                <a:ea typeface="+mn-ea"/>
                <a:cs typeface="仿宋" charset="0"/>
              </a:rPr>
              <a:t>弹</a:t>
            </a:r>
            <a:r>
              <a:rPr lang="zh-CN" altLang="en-US" sz="2800" b="1" dirty="0" smtClean="0">
                <a:solidFill>
                  <a:srgbClr val="FF0000"/>
                </a:solidFill>
                <a:latin typeface="+mn-ea"/>
                <a:ea typeface="+mn-ea"/>
                <a:cs typeface="仿宋" charset="0"/>
              </a:rPr>
              <a:t>性形变：</a:t>
            </a:r>
            <a:r>
              <a:rPr lang="zh-CN" altLang="en-US" sz="2800" b="1" dirty="0">
                <a:latin typeface="+mn-ea"/>
                <a:ea typeface="+mn-ea"/>
                <a:cs typeface="仿宋" charset="0"/>
              </a:rPr>
              <a:t>受力时发生形变，不受力时，</a:t>
            </a:r>
            <a:r>
              <a:rPr lang="zh-CN" altLang="en-US" sz="2800" b="1" dirty="0" smtClean="0">
                <a:latin typeface="+mn-ea"/>
                <a:ea typeface="+mn-ea"/>
                <a:cs typeface="仿宋" charset="0"/>
              </a:rPr>
              <a:t>又</a:t>
            </a:r>
            <a:r>
              <a:rPr lang="en-US" altLang="zh-CN" sz="2800" b="1" dirty="0" smtClean="0">
                <a:latin typeface="+mn-ea"/>
                <a:ea typeface="+mn-ea"/>
                <a:cs typeface="仿宋" charset="0"/>
              </a:rPr>
              <a:t>  </a:t>
            </a:r>
            <a:r>
              <a:rPr lang="zh-CN" altLang="en-US" sz="2800" b="1" dirty="0" smtClean="0">
                <a:latin typeface="+mn-ea"/>
                <a:ea typeface="+mn-ea"/>
                <a:cs typeface="仿宋" charset="0"/>
              </a:rPr>
              <a:t>恢复</a:t>
            </a:r>
            <a:r>
              <a:rPr lang="zh-CN" altLang="en-US" sz="2800" b="1" dirty="0">
                <a:latin typeface="+mn-ea"/>
                <a:ea typeface="+mn-ea"/>
                <a:cs typeface="仿宋" charset="0"/>
              </a:rPr>
              <a:t>到原来的形状的性质。</a:t>
            </a:r>
          </a:p>
        </p:txBody>
      </p:sp>
    </p:spTree>
    <p:extLst>
      <p:ext uri="{BB962C8B-B14F-4D97-AF65-F5344CB8AC3E}">
        <p14:creationId xmlns:p14="http://schemas.microsoft.com/office/powerpoint/2010/main" val="27798219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撞车.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24" y="231490"/>
            <a:ext cx="5265585" cy="3510390"/>
          </a:xfrm>
          <a:prstGeom prst="rect">
            <a:avLst/>
          </a:prstGeom>
        </p:spPr>
      </p:pic>
      <p:pic>
        <p:nvPicPr>
          <p:cNvPr id="3" name="图片 2" descr="塑性形变.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965" y="366505"/>
            <a:ext cx="4500500" cy="4500500"/>
          </a:xfrm>
          <a:prstGeom prst="rect">
            <a:avLst/>
          </a:prstGeom>
        </p:spPr>
      </p:pic>
    </p:spTree>
    <p:extLst>
      <p:ext uri="{BB962C8B-B14F-4D97-AF65-F5344CB8AC3E}">
        <p14:creationId xmlns:p14="http://schemas.microsoft.com/office/powerpoint/2010/main" val="10932865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3302000" y="2899173"/>
            <a:ext cx="5368925"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5000"/>
              </a:lnSpc>
              <a:spcBef>
                <a:spcPts val="50"/>
              </a:spcBef>
            </a:pPr>
            <a:r>
              <a:rPr lang="en-US" altLang="zh-CN" sz="2400">
                <a:latin typeface="宋体" charset="0"/>
              </a:rPr>
              <a:t>    </a:t>
            </a:r>
            <a:r>
              <a:rPr lang="zh-CN" altLang="en-US" sz="2400">
                <a:latin typeface="宋体" charset="0"/>
              </a:rPr>
              <a:t>用扳手拧螺母的时候，手握在把的末端比握在把的中间，易于把螺母拧紧。</a:t>
            </a:r>
          </a:p>
        </p:txBody>
      </p:sp>
      <p:pic>
        <p:nvPicPr>
          <p:cNvPr id="7" name="Picture 4"/>
          <p:cNvPicPr>
            <a:picLocks noChangeAspect="1" noChangeArrowheads="1"/>
          </p:cNvPicPr>
          <p:nvPr/>
        </p:nvPicPr>
        <p:blipFill>
          <a:blip r:embed="rId2">
            <a:lum contrast="30000"/>
          </a:blip>
          <a:srcRect r="23932"/>
          <a:stretch>
            <a:fillRect/>
          </a:stretch>
        </p:blipFill>
        <p:spPr bwMode="auto">
          <a:xfrm>
            <a:off x="431540" y="2481740"/>
            <a:ext cx="3870430" cy="2430270"/>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noChangeArrowheads="1"/>
          </p:cNvPicPr>
          <p:nvPr/>
        </p:nvPicPr>
        <p:blipFill>
          <a:blip r:embed="rId3">
            <a:lum contrast="40000"/>
          </a:blip>
          <a:srcRect r="22628"/>
          <a:stretch>
            <a:fillRect/>
          </a:stretch>
        </p:blipFill>
        <p:spPr bwMode="auto">
          <a:xfrm>
            <a:off x="4617005" y="2481740"/>
            <a:ext cx="4071938" cy="2385265"/>
          </a:xfrm>
          <a:prstGeom prst="rect">
            <a:avLst/>
          </a:prstGeom>
          <a:ln>
            <a:noFill/>
          </a:ln>
          <a:effectLst>
            <a:outerShdw blurRad="292100" dist="139700" dir="2700000" algn="tl" rotWithShape="0">
              <a:srgbClr val="333333">
                <a:alpha val="65000"/>
              </a:srgbClr>
            </a:outerShdw>
          </a:effectLst>
        </p:spPr>
      </p:pic>
      <p:sp>
        <p:nvSpPr>
          <p:cNvPr id="9" name="TextBox 3"/>
          <p:cNvSpPr txBox="1">
            <a:spLocks noChangeArrowheads="1"/>
          </p:cNvSpPr>
          <p:nvPr/>
        </p:nvSpPr>
        <p:spPr bwMode="auto">
          <a:xfrm>
            <a:off x="386535" y="141480"/>
            <a:ext cx="18261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r>
              <a:rPr lang="zh-CN" altLang="en-US" sz="3200" b="1" dirty="0">
                <a:latin typeface="+mn-ea"/>
                <a:ea typeface="+mn-ea"/>
                <a:cs typeface="仿宋" charset="0"/>
              </a:rPr>
              <a:t>一、</a:t>
            </a:r>
            <a:r>
              <a:rPr lang="zh-CN" altLang="en-US" sz="3200" b="1" dirty="0" smtClean="0">
                <a:latin typeface="+mn-ea"/>
                <a:ea typeface="+mn-ea"/>
                <a:cs typeface="仿宋" charset="0"/>
              </a:rPr>
              <a:t>弹力</a:t>
            </a:r>
            <a:endParaRPr lang="zh-CN" altLang="en-US" sz="3200" b="1" dirty="0">
              <a:latin typeface="+mn-ea"/>
              <a:ea typeface="+mn-ea"/>
              <a:cs typeface="仿宋" charset="0"/>
            </a:endParaRPr>
          </a:p>
        </p:txBody>
      </p:sp>
      <p:sp>
        <p:nvSpPr>
          <p:cNvPr id="10" name="TextBox 4"/>
          <p:cNvSpPr txBox="1">
            <a:spLocks noChangeArrowheads="1"/>
          </p:cNvSpPr>
          <p:nvPr/>
        </p:nvSpPr>
        <p:spPr bwMode="auto">
          <a:xfrm>
            <a:off x="476545" y="726545"/>
            <a:ext cx="76058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r>
              <a:rPr lang="en-US" altLang="zh-CN" sz="2800" b="1" dirty="0">
                <a:latin typeface="+mn-ea"/>
                <a:ea typeface="+mn-ea"/>
                <a:cs typeface="仿宋" charset="0"/>
              </a:rPr>
              <a:t>1</a:t>
            </a:r>
            <a:r>
              <a:rPr lang="zh-CN" altLang="en-US" sz="2800" b="1" dirty="0">
                <a:latin typeface="+mn-ea"/>
                <a:ea typeface="+mn-ea"/>
                <a:cs typeface="仿宋" charset="0"/>
              </a:rPr>
              <a:t>．</a:t>
            </a:r>
            <a:r>
              <a:rPr lang="zh-CN" altLang="en-US" sz="2800" b="1" dirty="0">
                <a:solidFill>
                  <a:srgbClr val="FF0000"/>
                </a:solidFill>
                <a:latin typeface="+mn-ea"/>
                <a:ea typeface="+mn-ea"/>
                <a:cs typeface="仿宋" charset="0"/>
              </a:rPr>
              <a:t>弹</a:t>
            </a:r>
            <a:r>
              <a:rPr lang="zh-CN" altLang="en-US" sz="2800" b="1" dirty="0" smtClean="0">
                <a:solidFill>
                  <a:srgbClr val="FF0000"/>
                </a:solidFill>
                <a:latin typeface="+mn-ea"/>
                <a:ea typeface="+mn-ea"/>
                <a:cs typeface="仿宋" charset="0"/>
              </a:rPr>
              <a:t>性形变：</a:t>
            </a:r>
            <a:r>
              <a:rPr lang="zh-CN" altLang="en-US" sz="2800" b="1" dirty="0">
                <a:latin typeface="+mn-ea"/>
                <a:ea typeface="+mn-ea"/>
                <a:cs typeface="仿宋" charset="0"/>
              </a:rPr>
              <a:t>受力时发生形变，不受力时，又恢复到原来的形状的性质。</a:t>
            </a:r>
          </a:p>
        </p:txBody>
      </p:sp>
      <p:sp>
        <p:nvSpPr>
          <p:cNvPr id="11" name="TextBox 5"/>
          <p:cNvSpPr txBox="1">
            <a:spLocks noChangeArrowheads="1"/>
          </p:cNvSpPr>
          <p:nvPr/>
        </p:nvSpPr>
        <p:spPr bwMode="auto">
          <a:xfrm>
            <a:off x="476545" y="1626645"/>
            <a:ext cx="8460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pPr algn="l"/>
            <a:r>
              <a:rPr lang="en-US" altLang="zh-CN" sz="2800" b="1" dirty="0">
                <a:latin typeface="+mn-ea"/>
                <a:ea typeface="+mn-ea"/>
                <a:cs typeface="仿宋" charset="0"/>
              </a:rPr>
              <a:t>2</a:t>
            </a:r>
            <a:r>
              <a:rPr lang="zh-CN" altLang="en-US" sz="2800" b="1" dirty="0">
                <a:latin typeface="+mn-ea"/>
                <a:ea typeface="+mn-ea"/>
                <a:cs typeface="仿宋" charset="0"/>
              </a:rPr>
              <a:t>．</a:t>
            </a:r>
            <a:r>
              <a:rPr lang="zh-CN" altLang="en-US" sz="2800" b="1" dirty="0" smtClean="0">
                <a:solidFill>
                  <a:srgbClr val="FF0000"/>
                </a:solidFill>
                <a:latin typeface="+mn-ea"/>
                <a:ea typeface="+mn-ea"/>
                <a:cs typeface="仿宋" charset="0"/>
              </a:rPr>
              <a:t>塑性形变：</a:t>
            </a:r>
            <a:r>
              <a:rPr lang="zh-CN" altLang="en-US" sz="2800" b="1" dirty="0">
                <a:latin typeface="+mn-ea"/>
                <a:ea typeface="+mn-ea"/>
                <a:cs typeface="仿宋" charset="0"/>
              </a:rPr>
              <a:t>形变后</a:t>
            </a:r>
            <a:r>
              <a:rPr lang="zh-CN" altLang="en-US" sz="2800" b="1" dirty="0">
                <a:solidFill>
                  <a:srgbClr val="000000"/>
                </a:solidFill>
                <a:latin typeface="+mn-ea"/>
                <a:ea typeface="+mn-ea"/>
                <a:cs typeface="仿宋" charset="0"/>
              </a:rPr>
              <a:t>不能</a:t>
            </a:r>
            <a:r>
              <a:rPr lang="zh-CN" altLang="en-US" sz="2800" b="1" dirty="0">
                <a:latin typeface="+mn-ea"/>
                <a:ea typeface="+mn-ea"/>
                <a:cs typeface="仿宋" charset="0"/>
              </a:rPr>
              <a:t>恢复到原来的形状的性质。</a:t>
            </a:r>
          </a:p>
        </p:txBody>
      </p:sp>
    </p:spTree>
    <p:extLst>
      <p:ext uri="{BB962C8B-B14F-4D97-AF65-F5344CB8AC3E}">
        <p14:creationId xmlns:p14="http://schemas.microsoft.com/office/powerpoint/2010/main" val="1965730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撑杆跳.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5" y="276495"/>
            <a:ext cx="7748466" cy="3510390"/>
          </a:xfrm>
          <a:prstGeom prst="rect">
            <a:avLst/>
          </a:prstGeom>
        </p:spPr>
      </p:pic>
      <p:sp>
        <p:nvSpPr>
          <p:cNvPr id="4" name="TextBox 5"/>
          <p:cNvSpPr txBox="1">
            <a:spLocks noChangeArrowheads="1"/>
          </p:cNvSpPr>
          <p:nvPr/>
        </p:nvSpPr>
        <p:spPr bwMode="auto">
          <a:xfrm>
            <a:off x="296525" y="4236935"/>
            <a:ext cx="8100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r>
              <a:rPr kumimoji="0" lang="en-US" altLang="zh-CN" sz="2800" b="1" dirty="0">
                <a:latin typeface="+mn-ea"/>
                <a:ea typeface="+mn-ea"/>
                <a:cs typeface="仿宋" charset="0"/>
              </a:rPr>
              <a:t>3</a:t>
            </a:r>
            <a:r>
              <a:rPr kumimoji="0" lang="zh-CN" altLang="en-US" sz="2800" b="1" dirty="0">
                <a:latin typeface="+mn-ea"/>
                <a:ea typeface="+mn-ea"/>
                <a:cs typeface="仿宋" charset="0"/>
              </a:rPr>
              <a:t>．物体由于发生</a:t>
            </a:r>
            <a:r>
              <a:rPr kumimoji="0" lang="zh-CN" altLang="en-US" sz="2800" b="1" dirty="0">
                <a:solidFill>
                  <a:srgbClr val="C00000"/>
                </a:solidFill>
                <a:latin typeface="+mn-ea"/>
                <a:ea typeface="+mn-ea"/>
                <a:cs typeface="仿宋" charset="0"/>
              </a:rPr>
              <a:t>弹性形变</a:t>
            </a:r>
            <a:r>
              <a:rPr kumimoji="0" lang="zh-CN" altLang="en-US" sz="2800" b="1" dirty="0">
                <a:latin typeface="+mn-ea"/>
                <a:ea typeface="+mn-ea"/>
                <a:cs typeface="仿宋" charset="0"/>
              </a:rPr>
              <a:t>而产生的力叫做</a:t>
            </a:r>
            <a:r>
              <a:rPr kumimoji="0" lang="zh-CN" altLang="en-US" sz="2800" b="1" dirty="0">
                <a:solidFill>
                  <a:srgbClr val="FF0000"/>
                </a:solidFill>
                <a:latin typeface="+mn-ea"/>
                <a:ea typeface="+mn-ea"/>
                <a:cs typeface="仿宋" charset="0"/>
              </a:rPr>
              <a:t>弹力</a:t>
            </a:r>
            <a:r>
              <a:rPr kumimoji="0" lang="zh-CN" altLang="en-US" sz="2800" b="1" dirty="0">
                <a:latin typeface="+mn-ea"/>
                <a:ea typeface="+mn-ea"/>
                <a:cs typeface="仿宋" charset="0"/>
              </a:rPr>
              <a:t>。</a:t>
            </a:r>
          </a:p>
        </p:txBody>
      </p:sp>
    </p:spTree>
    <p:extLst>
      <p:ext uri="{BB962C8B-B14F-4D97-AF65-F5344CB8AC3E}">
        <p14:creationId xmlns:p14="http://schemas.microsoft.com/office/powerpoint/2010/main" val="2806743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8558</TotalTime>
  <Words>252</Words>
  <Application>Microsoft Macintosh PowerPoint</Application>
  <PresentationFormat>全屏显示(16:9)</PresentationFormat>
  <Paragraphs>57</Paragraphs>
  <Slides>22</Slides>
  <Notes>0</Notes>
  <HiddenSlides>0</HiddenSlides>
  <MMClips>0</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2012-04-02T08:15:09Z</dcterms:created>
  <dcterms:modified xsi:type="dcterms:W3CDTF">2020-03-09T12:39:22Z</dcterms:modified>
</cp:coreProperties>
</file>