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5" r:id="rId2"/>
    <p:sldId id="360" r:id="rId3"/>
    <p:sldId id="408" r:id="rId4"/>
    <p:sldId id="454" r:id="rId5"/>
    <p:sldId id="447" r:id="rId6"/>
    <p:sldId id="361" r:id="rId7"/>
    <p:sldId id="455" r:id="rId8"/>
    <p:sldId id="413" r:id="rId9"/>
    <p:sldId id="448" r:id="rId10"/>
    <p:sldId id="449" r:id="rId11"/>
    <p:sldId id="417" r:id="rId12"/>
    <p:sldId id="456" r:id="rId13"/>
    <p:sldId id="458" r:id="rId14"/>
    <p:sldId id="459" r:id="rId15"/>
    <p:sldId id="457" r:id="rId16"/>
    <p:sldId id="450" r:id="rId17"/>
    <p:sldId id="451" r:id="rId18"/>
    <p:sldId id="460" r:id="rId19"/>
    <p:sldId id="461" r:id="rId20"/>
    <p:sldId id="462" r:id="rId21"/>
    <p:sldId id="418" r:id="rId22"/>
    <p:sldId id="419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65" autoAdjust="0"/>
  </p:normalViewPr>
  <p:slideViewPr>
    <p:cSldViewPr>
      <p:cViewPr>
        <p:scale>
          <a:sx n="99" d="100"/>
          <a:sy n="99" d="100"/>
        </p:scale>
        <p:origin x="-624" y="-296"/>
      </p:cViewPr>
      <p:guideLst>
        <p:guide orient="horz" pos="935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2214563"/>
            <a:ext cx="7380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第四章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多彩的光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3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光的折射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5"/>
          <p:cNvSpPr>
            <a:spLocks noChangeShapeType="1"/>
          </p:cNvSpPr>
          <p:nvPr/>
        </p:nvSpPr>
        <p:spPr bwMode="auto">
          <a:xfrm>
            <a:off x="3086835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>
            <a:off x="3086835" y="3429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 flipH="1" flipV="1">
            <a:off x="5601435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4915635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3239235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4229835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3467835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>
            <a:off x="5296635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4382235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>
            <a:off x="3315435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3315435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4687035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Line 47"/>
          <p:cNvSpPr>
            <a:spLocks noChangeShapeType="1"/>
          </p:cNvSpPr>
          <p:nvPr/>
        </p:nvSpPr>
        <p:spPr bwMode="auto">
          <a:xfrm>
            <a:off x="4001235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>
            <a:off x="3925035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>
            <a:off x="5296635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>
            <a:off x="4229835" y="1295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Line 52"/>
          <p:cNvSpPr>
            <a:spLocks noChangeShapeType="1"/>
          </p:cNvSpPr>
          <p:nvPr/>
        </p:nvSpPr>
        <p:spPr bwMode="auto">
          <a:xfrm>
            <a:off x="4229835" y="2209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4763235" y="1219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</a:rPr>
              <a:t>空气</a:t>
            </a: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4763235" y="243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</a:rPr>
              <a:t>水</a:t>
            </a:r>
          </a:p>
        </p:txBody>
      </p:sp>
      <p:sp>
        <p:nvSpPr>
          <p:cNvPr id="23" name="矩形 22"/>
          <p:cNvSpPr/>
          <p:nvPr/>
        </p:nvSpPr>
        <p:spPr>
          <a:xfrm>
            <a:off x="746575" y="4194085"/>
            <a:ext cx="79208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</a:rPr>
              <a:t>光从空气中</a:t>
            </a:r>
            <a:r>
              <a:rPr lang="zh-CN" altLang="en-US" sz="3200" dirty="0">
                <a:solidFill>
                  <a:srgbClr val="FF0000"/>
                </a:solidFill>
              </a:rPr>
              <a:t>垂直</a:t>
            </a:r>
            <a:r>
              <a:rPr lang="zh-CN" altLang="en-US" sz="3200" dirty="0">
                <a:solidFill>
                  <a:srgbClr val="000000"/>
                </a:solidFill>
              </a:rPr>
              <a:t>射入水中或玻璃中，</a:t>
            </a:r>
            <a:r>
              <a:rPr lang="zh-CN" altLang="en-US" sz="3200" dirty="0">
                <a:solidFill>
                  <a:srgbClr val="FF0000"/>
                </a:solidFill>
              </a:rPr>
              <a:t>光的传播方向不改变。</a:t>
            </a:r>
          </a:p>
        </p:txBody>
      </p:sp>
    </p:spTree>
    <p:extLst>
      <p:ext uri="{BB962C8B-B14F-4D97-AF65-F5344CB8AC3E}">
        <p14:creationId xmlns:p14="http://schemas.microsoft.com/office/powerpoint/2010/main" val="256789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9"/>
          <p:cNvSpPr/>
          <p:nvPr/>
        </p:nvSpPr>
        <p:spPr>
          <a:xfrm>
            <a:off x="386535" y="233645"/>
            <a:ext cx="42304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zh-CN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二</a:t>
            </a:r>
            <a:r>
              <a:rPr sz="36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光的折射现象</a:t>
            </a:r>
            <a:endParaRPr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Picture 5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718810"/>
            <a:ext cx="4077235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未命名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1763815"/>
            <a:ext cx="4410490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66855" y="5679250"/>
            <a:ext cx="270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  <a:cs typeface="楷体_GB2312" charset="0"/>
              </a:rPr>
              <a:t>筷子弯折</a:t>
            </a:r>
            <a:endParaRPr lang="zh-CN" altLang="en-US" sz="3200" b="0" dirty="0">
              <a:solidFill>
                <a:schemeClr val="tx1"/>
              </a:solidFill>
              <a:latin typeface="+mn-ea"/>
              <a:ea typeface="+mn-ea"/>
              <a:cs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6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76845" y="5634245"/>
            <a:ext cx="27003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  <a:cs typeface="楷体_GB2312" charset="0"/>
              </a:rPr>
              <a:t>池底变浅</a:t>
            </a:r>
            <a:endParaRPr lang="zh-CN" altLang="en-US" sz="3200" b="0" dirty="0">
              <a:solidFill>
                <a:schemeClr val="tx1"/>
              </a:solidFill>
              <a:latin typeface="+mn-ea"/>
              <a:ea typeface="+mn-ea"/>
              <a:cs typeface="楷体_GB231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05" y="1358770"/>
            <a:ext cx="5265585" cy="4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401"/>
          <a:stretch/>
        </p:blipFill>
        <p:spPr>
          <a:xfrm>
            <a:off x="836585" y="863715"/>
            <a:ext cx="7650850" cy="51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18810"/>
            <a:ext cx="8685965" cy="33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96825" y="5634245"/>
            <a:ext cx="333037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  <a:cs typeface="楷体_GB2312" charset="0"/>
              </a:rPr>
              <a:t>海市蜃楼的形成</a:t>
            </a:r>
            <a:endParaRPr lang="zh-CN" altLang="en-US" sz="3200" b="0" dirty="0">
              <a:solidFill>
                <a:schemeClr val="tx1"/>
              </a:solidFill>
              <a:latin typeface="+mn-ea"/>
              <a:ea typeface="+mn-ea"/>
              <a:cs typeface="楷体_GB231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5" y="1223755"/>
            <a:ext cx="8432800" cy="37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638690"/>
            <a:ext cx="7168938" cy="4500500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996825" y="5634245"/>
            <a:ext cx="333037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  <a:cs typeface="楷体_GB2312" charset="0"/>
              </a:rPr>
              <a:t>彩虹的形成</a:t>
            </a:r>
            <a:endParaRPr lang="zh-CN" altLang="en-US" sz="3200" b="0" dirty="0">
              <a:solidFill>
                <a:schemeClr val="tx1"/>
              </a:solidFill>
              <a:latin typeface="+mn-ea"/>
              <a:ea typeface="+mn-ea"/>
              <a:cs typeface="楷体_GB2312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t="10994" b="17359"/>
          <a:stretch/>
        </p:blipFill>
        <p:spPr>
          <a:xfrm>
            <a:off x="386535" y="593685"/>
            <a:ext cx="8460940" cy="46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 rot="19507398" flipH="1">
            <a:off x="4507015" y="4662010"/>
            <a:ext cx="469900" cy="592138"/>
            <a:chOff x="937" y="2256"/>
            <a:chExt cx="413" cy="411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 rot="9068165">
              <a:off x="937" y="2581"/>
              <a:ext cx="405" cy="86"/>
            </a:xfrm>
            <a:custGeom>
              <a:avLst/>
              <a:gdLst>
                <a:gd name="T0" fmla="*/ 0 w 405"/>
                <a:gd name="T1" fmla="*/ 0 h 86"/>
                <a:gd name="T2" fmla="*/ 97 w 405"/>
                <a:gd name="T3" fmla="*/ 49 h 86"/>
                <a:gd name="T4" fmla="*/ 251 w 405"/>
                <a:gd name="T5" fmla="*/ 73 h 86"/>
                <a:gd name="T6" fmla="*/ 405 w 405"/>
                <a:gd name="T7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86">
                  <a:moveTo>
                    <a:pt x="0" y="0"/>
                  </a:moveTo>
                  <a:cubicBezTo>
                    <a:pt x="62" y="43"/>
                    <a:pt x="30" y="27"/>
                    <a:pt x="97" y="49"/>
                  </a:cubicBezTo>
                  <a:cubicBezTo>
                    <a:pt x="146" y="65"/>
                    <a:pt x="251" y="73"/>
                    <a:pt x="251" y="73"/>
                  </a:cubicBezTo>
                  <a:cubicBezTo>
                    <a:pt x="395" y="65"/>
                    <a:pt x="348" y="86"/>
                    <a:pt x="405" y="57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 rot="8417645">
              <a:off x="1119" y="2321"/>
              <a:ext cx="114" cy="340"/>
            </a:xfrm>
            <a:custGeom>
              <a:avLst/>
              <a:gdLst>
                <a:gd name="T0" fmla="*/ 0 w 114"/>
                <a:gd name="T1" fmla="*/ 0 h 340"/>
                <a:gd name="T2" fmla="*/ 49 w 114"/>
                <a:gd name="T3" fmla="*/ 89 h 340"/>
                <a:gd name="T4" fmla="*/ 90 w 114"/>
                <a:gd name="T5" fmla="*/ 154 h 340"/>
                <a:gd name="T6" fmla="*/ 114 w 114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40">
                  <a:moveTo>
                    <a:pt x="0" y="0"/>
                  </a:moveTo>
                  <a:cubicBezTo>
                    <a:pt x="15" y="41"/>
                    <a:pt x="14" y="66"/>
                    <a:pt x="49" y="89"/>
                  </a:cubicBezTo>
                  <a:cubicBezTo>
                    <a:pt x="58" y="116"/>
                    <a:pt x="73" y="130"/>
                    <a:pt x="90" y="154"/>
                  </a:cubicBezTo>
                  <a:cubicBezTo>
                    <a:pt x="112" y="220"/>
                    <a:pt x="114" y="268"/>
                    <a:pt x="114" y="3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 rot="16469905">
              <a:off x="965" y="2482"/>
              <a:ext cx="192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rot="-626959">
              <a:off x="1008" y="2256"/>
              <a:ext cx="342" cy="289"/>
            </a:xfrm>
            <a:custGeom>
              <a:avLst/>
              <a:gdLst>
                <a:gd name="T0" fmla="*/ 17 w 331"/>
                <a:gd name="T1" fmla="*/ 13 h 237"/>
                <a:gd name="T2" fmla="*/ 64 w 331"/>
                <a:gd name="T3" fmla="*/ 44 h 237"/>
                <a:gd name="T4" fmla="*/ 111 w 331"/>
                <a:gd name="T5" fmla="*/ 91 h 237"/>
                <a:gd name="T6" fmla="*/ 259 w 331"/>
                <a:gd name="T7" fmla="*/ 185 h 237"/>
                <a:gd name="T8" fmla="*/ 329 w 331"/>
                <a:gd name="T9" fmla="*/ 23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7">
                  <a:moveTo>
                    <a:pt x="17" y="13"/>
                  </a:moveTo>
                  <a:cubicBezTo>
                    <a:pt x="60" y="78"/>
                    <a:pt x="0" y="0"/>
                    <a:pt x="64" y="44"/>
                  </a:cubicBezTo>
                  <a:cubicBezTo>
                    <a:pt x="82" y="57"/>
                    <a:pt x="111" y="91"/>
                    <a:pt x="111" y="91"/>
                  </a:cubicBezTo>
                  <a:cubicBezTo>
                    <a:pt x="130" y="149"/>
                    <a:pt x="213" y="152"/>
                    <a:pt x="259" y="185"/>
                  </a:cubicBezTo>
                  <a:cubicBezTo>
                    <a:pt x="331" y="237"/>
                    <a:pt x="276" y="231"/>
                    <a:pt x="329" y="23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001815" y="527161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230415" y="489061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525815" y="496681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516415" y="466201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507015" y="496681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269015" y="4662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183415" y="489061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402615" y="481441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640615" y="458581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382815" y="458581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459015" y="420481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906815" y="428101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973615" y="43572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192815" y="435721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2144815" y="3900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154215" y="39762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3287815" y="3900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4507015" y="397621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5726215" y="40524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6945415" y="405241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7478815" y="428101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1306615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2068615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>
            <a:off x="2906815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41"/>
          <p:cNvSpPr>
            <a:spLocks noChangeShapeType="1"/>
          </p:cNvSpPr>
          <p:nvPr/>
        </p:nvSpPr>
        <p:spPr bwMode="auto">
          <a:xfrm>
            <a:off x="3821215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4811815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517105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6372200" y="35190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5954815" y="275701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5116615" y="2833210"/>
            <a:ext cx="8382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H="1">
            <a:off x="5607115" y="2833210"/>
            <a:ext cx="3477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H="1">
            <a:off x="4659415" y="3519010"/>
            <a:ext cx="4572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H="1">
            <a:off x="5345215" y="3595210"/>
            <a:ext cx="2286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 flipV="1">
            <a:off x="5607115" y="2071210"/>
            <a:ext cx="347700" cy="140279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" name="Line 54"/>
          <p:cNvSpPr>
            <a:spLocks noChangeShapeType="1"/>
          </p:cNvSpPr>
          <p:nvPr/>
        </p:nvSpPr>
        <p:spPr bwMode="auto">
          <a:xfrm flipV="1">
            <a:off x="5116615" y="207121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7" name="Oval 55"/>
          <p:cNvSpPr>
            <a:spLocks noChangeArrowheads="1"/>
          </p:cNvSpPr>
          <p:nvPr/>
        </p:nvSpPr>
        <p:spPr bwMode="auto">
          <a:xfrm>
            <a:off x="5878615" y="2071210"/>
            <a:ext cx="152400" cy="152400"/>
          </a:xfrm>
          <a:prstGeom prst="ellipse">
            <a:avLst/>
          </a:prstGeom>
          <a:solidFill>
            <a:schemeClr val="accent1">
              <a:alpha val="50999"/>
            </a:schemeClr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" name="Text Box 56"/>
          <p:cNvSpPr txBox="1">
            <a:spLocks noChangeArrowheads="1"/>
          </p:cNvSpPr>
          <p:nvPr/>
        </p:nvSpPr>
        <p:spPr bwMode="auto">
          <a:xfrm>
            <a:off x="6259615" y="268081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6107215" y="191881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</a:rPr>
              <a:t>P</a:t>
            </a:r>
            <a:r>
              <a:rPr lang="en-US" altLang="zh-CN" sz="4000" b="1" baseline="30000">
                <a:solidFill>
                  <a:srgbClr val="000000"/>
                </a:solidFill>
              </a:rPr>
              <a:t>′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061610" y="503675"/>
            <a:ext cx="72458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00"/>
                </a:solidFill>
              </a:rPr>
              <a:t>从</a:t>
            </a:r>
            <a:r>
              <a:rPr lang="zh-CN" altLang="en-US" sz="3200" dirty="0">
                <a:solidFill>
                  <a:srgbClr val="000000"/>
                </a:solidFill>
              </a:rPr>
              <a:t>水中看岸上的物体，物体会是变高了还是变矮了呢？</a:t>
            </a:r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 flipV="1">
            <a:off x="5112059" y="2933945"/>
            <a:ext cx="1" cy="1087760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flipV="1">
            <a:off x="5607115" y="2933945"/>
            <a:ext cx="1" cy="1087760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016605" y="5679250"/>
            <a:ext cx="7245805" cy="584776"/>
          </a:xfrm>
          <a:prstGeom prst="rect">
            <a:avLst/>
          </a:prstGeom>
          <a:solidFill>
            <a:srgbClr val="FCD5B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00"/>
                </a:solidFill>
              </a:rPr>
              <a:t>从</a:t>
            </a:r>
            <a:r>
              <a:rPr lang="zh-CN" altLang="en-US" sz="3200" dirty="0">
                <a:solidFill>
                  <a:srgbClr val="000000"/>
                </a:solidFill>
              </a:rPr>
              <a:t>水中看</a:t>
            </a:r>
            <a:r>
              <a:rPr lang="zh-CN" altLang="en-US" sz="3200" dirty="0" smtClean="0">
                <a:solidFill>
                  <a:srgbClr val="000000"/>
                </a:solidFill>
              </a:rPr>
              <a:t>岸上的物体，物体位置偏高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5" y="1448780"/>
            <a:ext cx="6975775" cy="46125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1550" y="638690"/>
            <a:ext cx="84159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如图所示</a:t>
            </a:r>
            <a:r>
              <a:rPr lang="en-US" altLang="zh-CN" sz="3200" b="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  <a:r>
              <a:rPr lang="zh-CN" altLang="zh-CN" sz="3200" b="0" dirty="0">
                <a:solidFill>
                  <a:schemeClr val="tx1"/>
                </a:solidFill>
                <a:latin typeface="+mn-ea"/>
                <a:ea typeface="+mn-ea"/>
              </a:rPr>
              <a:t>属于光的折射现象的是</a:t>
            </a:r>
            <a:r>
              <a:rPr lang="en-US" altLang="zh-CN" sz="3200" b="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zh-CN" altLang="zh-CN" sz="3200" b="0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zh-CN" altLang="zh-CN" sz="32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42330" y="68369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dirty="0">
                <a:solidFill>
                  <a:srgbClr val="FF0000"/>
                </a:solidFill>
                <a:latin typeface="+mn-ea"/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3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/>
          <p:cNvSpPr>
            <a:spLocks/>
          </p:cNvSpPr>
          <p:nvPr/>
        </p:nvSpPr>
        <p:spPr bwMode="auto">
          <a:xfrm>
            <a:off x="1365430" y="3335415"/>
            <a:ext cx="1371600" cy="1143000"/>
          </a:xfrm>
          <a:custGeom>
            <a:avLst/>
            <a:gdLst>
              <a:gd name="T0" fmla="*/ 0 w 1056"/>
              <a:gd name="T1" fmla="*/ 0 h 672"/>
              <a:gd name="T2" fmla="*/ 0 w 1056"/>
              <a:gd name="T3" fmla="*/ 672 h 672"/>
              <a:gd name="T4" fmla="*/ 1056 w 1056"/>
              <a:gd name="T5" fmla="*/ 672 h 672"/>
              <a:gd name="T6" fmla="*/ 1056 w 1056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365430" y="35640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594030" y="379261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365430" y="40974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975030" y="272581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136830" y="2725815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7940489">
            <a:off x="1365430" y="2802016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3041830" y="3335415"/>
            <a:ext cx="1371600" cy="1143000"/>
          </a:xfrm>
          <a:custGeom>
            <a:avLst/>
            <a:gdLst>
              <a:gd name="T0" fmla="*/ 0 w 1056"/>
              <a:gd name="T1" fmla="*/ 0 h 672"/>
              <a:gd name="T2" fmla="*/ 0 w 1056"/>
              <a:gd name="T3" fmla="*/ 672 h 672"/>
              <a:gd name="T4" fmla="*/ 1056 w 1056"/>
              <a:gd name="T5" fmla="*/ 672 h 672"/>
              <a:gd name="T6" fmla="*/ 1056 w 1056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041830" y="35640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270430" y="379261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041830" y="40974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651430" y="272581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813230" y="2725815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 rot="7940489">
            <a:off x="3041830" y="2802016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4718230" y="3335415"/>
            <a:ext cx="1371600" cy="1143000"/>
          </a:xfrm>
          <a:custGeom>
            <a:avLst/>
            <a:gdLst>
              <a:gd name="T0" fmla="*/ 0 w 1056"/>
              <a:gd name="T1" fmla="*/ 0 h 672"/>
              <a:gd name="T2" fmla="*/ 0 w 1056"/>
              <a:gd name="T3" fmla="*/ 672 h 672"/>
              <a:gd name="T4" fmla="*/ 1056 w 1056"/>
              <a:gd name="T5" fmla="*/ 672 h 672"/>
              <a:gd name="T6" fmla="*/ 1056 w 1056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718230" y="35640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946830" y="379261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718230" y="40974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327830" y="272581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89630" y="2725815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auto">
          <a:xfrm rot="7940489">
            <a:off x="4718230" y="2802016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6470830" y="3335415"/>
            <a:ext cx="1371600" cy="1143000"/>
          </a:xfrm>
          <a:custGeom>
            <a:avLst/>
            <a:gdLst>
              <a:gd name="T0" fmla="*/ 0 w 1056"/>
              <a:gd name="T1" fmla="*/ 0 h 672"/>
              <a:gd name="T2" fmla="*/ 0 w 1056"/>
              <a:gd name="T3" fmla="*/ 672 h 672"/>
              <a:gd name="T4" fmla="*/ 1056 w 1056"/>
              <a:gd name="T5" fmla="*/ 672 h 672"/>
              <a:gd name="T6" fmla="*/ 1056 w 1056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6" h="672">
                <a:moveTo>
                  <a:pt x="0" y="0"/>
                </a:moveTo>
                <a:lnTo>
                  <a:pt x="0" y="672"/>
                </a:lnTo>
                <a:lnTo>
                  <a:pt x="1056" y="672"/>
                </a:lnTo>
                <a:lnTo>
                  <a:pt x="105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6470830" y="35640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6699430" y="379261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6470830" y="409741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7080430" y="272581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>
            <a:off x="6242230" y="2725815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 rot="7940489">
            <a:off x="6470830" y="2802016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1975030" y="3564015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AutoShape 37"/>
          <p:cNvSpPr>
            <a:spLocks noChangeArrowheads="1"/>
          </p:cNvSpPr>
          <p:nvPr/>
        </p:nvSpPr>
        <p:spPr bwMode="auto">
          <a:xfrm rot="7940489">
            <a:off x="2203630" y="3640216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3651430" y="3564015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4" name="AutoShape 39"/>
          <p:cNvSpPr>
            <a:spLocks noChangeArrowheads="1"/>
          </p:cNvSpPr>
          <p:nvPr/>
        </p:nvSpPr>
        <p:spPr bwMode="auto">
          <a:xfrm rot="9180727">
            <a:off x="3827643" y="3841828"/>
            <a:ext cx="128587" cy="331787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 rot="4491541">
            <a:off x="4869042" y="3646566"/>
            <a:ext cx="620713" cy="531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 rot="12436684">
            <a:off x="5099230" y="3716415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7080430" y="3564015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AutoShape 43"/>
          <p:cNvSpPr>
            <a:spLocks noChangeArrowheads="1"/>
          </p:cNvSpPr>
          <p:nvPr/>
        </p:nvSpPr>
        <p:spPr bwMode="auto">
          <a:xfrm rot="6945081">
            <a:off x="7389992" y="3492578"/>
            <a:ext cx="142875" cy="457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521550" y="126876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kumimoji="1" lang="zh-CN" altLang="en-US" sz="3200" b="0" dirty="0" smtClean="0">
                <a:solidFill>
                  <a:schemeClr val="tx1"/>
                </a:solidFill>
                <a:latin typeface="+mn-ea"/>
                <a:ea typeface="+mn-ea"/>
              </a:rPr>
              <a:t>有一光线从空气</a:t>
            </a:r>
            <a:r>
              <a:rPr kumimoji="1"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斜射入水中，下图中折射光线正确的是（</a:t>
            </a:r>
            <a:r>
              <a:rPr kumimoji="1" lang="en-US" altLang="zh-CN" sz="32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1"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kumimoji="1" lang="zh-CN" altLang="en-US" sz="3200" b="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kumimoji="1"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kumimoji="1" lang="en-US" altLang="zh-CN" sz="32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6875" y="176381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dirty="0">
                <a:solidFill>
                  <a:srgbClr val="FF0000"/>
                </a:solidFill>
                <a:latin typeface="+mn-ea"/>
              </a:rPr>
              <a:t>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0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278650"/>
            <a:ext cx="5040560" cy="4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2438890"/>
            <a:ext cx="5237950" cy="41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7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1540" y="1268760"/>
            <a:ext cx="83709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</a:rPr>
              <a:t>一束光从空气</a:t>
            </a:r>
            <a:r>
              <a:rPr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射入水中，入射光线与法线的夹角叫入射角，折射光线与法线的夹角叫折射角。下列说法正确的是（</a:t>
            </a:r>
            <a:r>
              <a:rPr lang="en-US" altLang="zh-CN" sz="3200" b="0" dirty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en-US" altLang="zh-CN" sz="32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A</a:t>
            </a:r>
            <a:r>
              <a:rPr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折射角一定小于入射角</a:t>
            </a:r>
            <a:r>
              <a:rPr lang="en-US" altLang="zh-CN" sz="3200" b="0" dirty="0">
                <a:solidFill>
                  <a:schemeClr val="tx1"/>
                </a:solidFill>
                <a:latin typeface="+mn-ea"/>
                <a:ea typeface="+mn-ea"/>
              </a:rPr>
              <a:t>                                </a:t>
            </a:r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B. </a:t>
            </a:r>
            <a:r>
              <a:rPr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折射角一定大于入射角</a:t>
            </a:r>
            <a:endParaRPr lang="en-US" altLang="zh-CN" sz="32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C. </a:t>
            </a:r>
            <a:r>
              <a:rPr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折射角一定等于入射角</a:t>
            </a:r>
            <a:r>
              <a:rPr lang="en-US" altLang="zh-CN" sz="3200" b="0" dirty="0">
                <a:solidFill>
                  <a:schemeClr val="tx1"/>
                </a:solidFill>
                <a:latin typeface="+mn-ea"/>
                <a:ea typeface="+mn-ea"/>
              </a:rPr>
              <a:t>                                </a:t>
            </a:r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D. </a:t>
            </a:r>
            <a:r>
              <a:rPr lang="zh-CN" altLang="en-US" sz="3200" b="0" dirty="0">
                <a:solidFill>
                  <a:schemeClr val="tx1"/>
                </a:solidFill>
                <a:latin typeface="+mn-ea"/>
                <a:ea typeface="+mn-ea"/>
              </a:rPr>
              <a:t>光可能沿直线传播</a:t>
            </a:r>
          </a:p>
        </p:txBody>
      </p:sp>
      <p:sp>
        <p:nvSpPr>
          <p:cNvPr id="2" name="矩形 1"/>
          <p:cNvSpPr/>
          <p:nvPr/>
        </p:nvSpPr>
        <p:spPr>
          <a:xfrm>
            <a:off x="5414271" y="23038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dirty="0">
                <a:solidFill>
                  <a:srgbClr val="FF0000"/>
                </a:solidFill>
                <a:latin typeface="+mn-ea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5" y="3519010"/>
            <a:ext cx="3891035" cy="23402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530" y="458670"/>
            <a:ext cx="85959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0" dirty="0" smtClean="0">
                <a:solidFill>
                  <a:srgbClr val="FF0000"/>
                </a:solidFill>
                <a:latin typeface="+mn-ea"/>
                <a:ea typeface="+mn-ea"/>
              </a:rPr>
              <a:t>例：</a:t>
            </a:r>
            <a:r>
              <a:rPr lang="zh-CN" altLang="zh-CN" sz="3200" b="0" dirty="0" smtClean="0">
                <a:solidFill>
                  <a:srgbClr val="000000"/>
                </a:solidFill>
                <a:latin typeface="+mn-ea"/>
                <a:ea typeface="+mn-ea"/>
              </a:rPr>
              <a:t>如图所示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一束光线斜射入容器中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在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P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处形成一光斑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在向容器中逐渐加满水的过程中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zh-CN" sz="3200" b="0" dirty="0" smtClean="0">
                <a:solidFill>
                  <a:srgbClr val="000000"/>
                </a:solidFill>
                <a:latin typeface="+mn-ea"/>
                <a:ea typeface="+mn-ea"/>
              </a:rPr>
              <a:t>光斑将</a:t>
            </a:r>
            <a:r>
              <a:rPr lang="en-US" altLang="zh-CN" sz="3200" b="0" dirty="0" smtClean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lang="zh-CN" altLang="zh-CN" sz="3200" b="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l"/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A.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向左移动后静止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      </a:t>
            </a:r>
            <a:r>
              <a:rPr lang="en-US" altLang="zh-CN" sz="3200" b="0" dirty="0" smtClean="0">
                <a:solidFill>
                  <a:srgbClr val="000000"/>
                </a:solidFill>
                <a:latin typeface="+mn-ea"/>
                <a:ea typeface="+mn-ea"/>
              </a:rPr>
              <a:t>B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向右移动后静止</a:t>
            </a:r>
          </a:p>
          <a:p>
            <a:pPr algn="l"/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C.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先向左移动再向右移动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zh-CN" sz="3200" b="0" dirty="0" smtClean="0">
                <a:solidFill>
                  <a:srgbClr val="000000"/>
                </a:solidFill>
                <a:latin typeface="+mn-ea"/>
                <a:ea typeface="+mn-ea"/>
              </a:rPr>
              <a:t>   </a:t>
            </a:r>
            <a:r>
              <a:rPr lang="en-US" altLang="zh-CN" sz="3200" b="0" dirty="0">
                <a:solidFill>
                  <a:srgbClr val="000000"/>
                </a:solidFill>
                <a:latin typeface="+mn-ea"/>
                <a:ea typeface="+mn-ea"/>
              </a:rPr>
              <a:t>D.</a:t>
            </a:r>
            <a:r>
              <a:rPr lang="zh-CN" altLang="zh-CN" sz="3200" b="0" dirty="0">
                <a:solidFill>
                  <a:srgbClr val="000000"/>
                </a:solidFill>
                <a:latin typeface="+mn-ea"/>
                <a:ea typeface="+mn-ea"/>
              </a:rPr>
              <a:t>仍在原来位置</a:t>
            </a:r>
          </a:p>
        </p:txBody>
      </p:sp>
      <p:sp>
        <p:nvSpPr>
          <p:cNvPr id="4" name="矩形 3"/>
          <p:cNvSpPr/>
          <p:nvPr/>
        </p:nvSpPr>
        <p:spPr>
          <a:xfrm>
            <a:off x="1678856" y="149378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dirty="0">
                <a:solidFill>
                  <a:srgbClr val="FF0000"/>
                </a:solidFill>
                <a:latin typeface="+mn-ea"/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1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31540" y="323655"/>
            <a:ext cx="8137525" cy="279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0" dirty="0" smtClean="0">
                <a:solidFill>
                  <a:srgbClr val="FF0000"/>
                </a:solidFill>
                <a:latin typeface="+mn-ea"/>
                <a:ea typeface="+mn-ea"/>
                <a:cs typeface="Times New Roman" charset="0"/>
              </a:rPr>
              <a:t>例：</a:t>
            </a:r>
            <a:r>
              <a:rPr kumimoji="0" lang="zh-CN" altLang="en-US" sz="3200" b="0" dirty="0" smtClean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如图所示</a:t>
            </a:r>
            <a:r>
              <a:rPr kumimoji="0" lang="zh-CN" altLang="en-US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，是光在空气和玻璃两种介质中传播的路线，其中</a:t>
            </a:r>
            <a:r>
              <a:rPr kumimoji="0" lang="en-US" altLang="zh-CN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________</a:t>
            </a:r>
            <a:r>
              <a:rPr kumimoji="0" lang="zh-CN" altLang="en-US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是入射光线，</a:t>
            </a:r>
            <a:r>
              <a:rPr kumimoji="0" lang="en-US" altLang="zh-CN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________</a:t>
            </a:r>
            <a:r>
              <a:rPr kumimoji="0" lang="zh-CN" altLang="en-US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是反射光线，</a:t>
            </a:r>
            <a:r>
              <a:rPr kumimoji="0" lang="en-US" altLang="zh-CN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________</a:t>
            </a:r>
            <a:r>
              <a:rPr kumimoji="0" lang="zh-CN" altLang="en-US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是折射光线，反射角为</a:t>
            </a:r>
            <a:r>
              <a:rPr kumimoji="0" lang="en-US" altLang="zh-CN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________</a:t>
            </a:r>
            <a:r>
              <a:rPr kumimoji="0" lang="zh-CN" altLang="en-US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，折射角为</a:t>
            </a:r>
            <a:r>
              <a:rPr kumimoji="0" lang="en-US" altLang="zh-CN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________</a:t>
            </a:r>
            <a:r>
              <a:rPr kumimoji="0" lang="zh-CN" altLang="en-US" sz="3200" b="0" dirty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，光进入玻璃后偏折角度的大小是</a:t>
            </a:r>
            <a:r>
              <a:rPr kumimoji="0" lang="en-US" altLang="zh-CN" sz="3200" b="0" dirty="0" smtClean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________</a:t>
            </a:r>
            <a:r>
              <a:rPr lang="zh-CN" altLang="en-US" sz="3200" b="0" dirty="0" smtClean="0">
                <a:solidFill>
                  <a:schemeClr val="tx1"/>
                </a:solidFill>
                <a:latin typeface="+mn-ea"/>
                <a:ea typeface="+mn-ea"/>
                <a:cs typeface="Times New Roman" charset="0"/>
              </a:rPr>
              <a:t>。</a:t>
            </a:r>
            <a:endParaRPr kumimoji="0" lang="zh-CN" altLang="en-US" sz="3200" b="0" dirty="0">
              <a:solidFill>
                <a:schemeClr val="tx1"/>
              </a:solidFill>
              <a:latin typeface="+mn-ea"/>
              <a:ea typeface="+mn-ea"/>
              <a:cs typeface="Times New Roman" charset="0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471635"/>
              </p:ext>
            </p:extLst>
          </p:nvPr>
        </p:nvGraphicFramePr>
        <p:xfrm>
          <a:off x="2456764" y="3293985"/>
          <a:ext cx="355539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941774" imgH="928059" progId="Photoshop.Image.6">
                  <p:embed/>
                </p:oleObj>
              </mc:Choice>
              <mc:Fallback>
                <p:oleObj r:id="rId3" imgW="941774" imgH="92805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764" y="3293985"/>
                        <a:ext cx="3555395" cy="316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977045" y="86371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BO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6605" y="140377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OA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2050" y="1448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OC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52135" y="1988840"/>
            <a:ext cx="9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AON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7185" y="1988840"/>
            <a:ext cx="9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C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ON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24689" y="2483895"/>
            <a:ext cx="72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25°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7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58770"/>
            <a:ext cx="6024084" cy="4410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0" y="638690"/>
            <a:ext cx="7470830" cy="56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横虚线"/>
          <p:cNvSpPr>
            <a:spLocks noChangeArrowheads="1"/>
          </p:cNvSpPr>
          <p:nvPr/>
        </p:nvSpPr>
        <p:spPr bwMode="auto">
          <a:xfrm>
            <a:off x="1676400" y="3429000"/>
            <a:ext cx="5105400" cy="2971800"/>
          </a:xfrm>
          <a:prstGeom prst="rect">
            <a:avLst/>
          </a:prstGeom>
          <a:pattFill prst="dashHorz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752600" y="3429000"/>
            <a:ext cx="5029200" cy="15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2438400" y="1600200"/>
            <a:ext cx="18288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200400" y="23622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267200" y="3429000"/>
            <a:ext cx="114300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24400" y="43434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05000" y="1447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61910" y="338399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638800" y="2362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66"/>
                </a:solidFill>
                <a:latin typeface="宋体" charset="0"/>
              </a:rPr>
              <a:t>空气</a:t>
            </a:r>
            <a:endParaRPr lang="zh-CN" altLang="en-US" sz="3600">
              <a:latin typeface="宋体" charset="0"/>
            </a:endParaRPr>
          </a:p>
        </p:txBody>
      </p:sp>
      <p:sp>
        <p:nvSpPr>
          <p:cNvPr id="10251" name="弧 11"/>
          <p:cNvSpPr>
            <a:spLocks/>
          </p:cNvSpPr>
          <p:nvPr/>
        </p:nvSpPr>
        <p:spPr bwMode="auto">
          <a:xfrm flipH="1">
            <a:off x="3960813" y="2971800"/>
            <a:ext cx="309562" cy="152400"/>
          </a:xfrm>
          <a:custGeom>
            <a:avLst/>
            <a:gdLst>
              <a:gd name="G0" fmla="+- 7584 0 0"/>
              <a:gd name="G1" fmla="+- 21600 0 0"/>
              <a:gd name="G2" fmla="+- 21600 0 0"/>
              <a:gd name="T0" fmla="*/ 0 w 29184"/>
              <a:gd name="T1" fmla="*/ 1375 h 21600"/>
              <a:gd name="T2" fmla="*/ 29184 w 29184"/>
              <a:gd name="T3" fmla="*/ 21600 h 21600"/>
              <a:gd name="T4" fmla="*/ 7584 w 291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84" h="21600" fill="none" extrusionOk="0">
                <a:moveTo>
                  <a:pt x="0" y="1375"/>
                </a:moveTo>
                <a:cubicBezTo>
                  <a:pt x="2425" y="465"/>
                  <a:pt x="4994" y="-1"/>
                  <a:pt x="7584" y="-1"/>
                </a:cubicBezTo>
                <a:cubicBezTo>
                  <a:pt x="19513" y="-1"/>
                  <a:pt x="29184" y="9670"/>
                  <a:pt x="29184" y="21600"/>
                </a:cubicBezTo>
              </a:path>
              <a:path w="29184" h="21600" stroke="0" extrusionOk="0">
                <a:moveTo>
                  <a:pt x="0" y="1375"/>
                </a:moveTo>
                <a:cubicBezTo>
                  <a:pt x="2425" y="465"/>
                  <a:pt x="4994" y="-1"/>
                  <a:pt x="7584" y="-1"/>
                </a:cubicBezTo>
                <a:cubicBezTo>
                  <a:pt x="19513" y="-1"/>
                  <a:pt x="29184" y="9670"/>
                  <a:pt x="29184" y="21600"/>
                </a:cubicBezTo>
                <a:lnTo>
                  <a:pt x="7584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2" name="弧 12"/>
          <p:cNvSpPr>
            <a:spLocks/>
          </p:cNvSpPr>
          <p:nvPr/>
        </p:nvSpPr>
        <p:spPr bwMode="auto">
          <a:xfrm flipV="1">
            <a:off x="4267200" y="3962400"/>
            <a:ext cx="2286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N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343400" y="601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N`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1054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C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43600" y="50292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66"/>
                </a:solidFill>
                <a:latin typeface="宋体" charset="0"/>
              </a:rPr>
              <a:t>水</a:t>
            </a:r>
            <a:endParaRPr lang="zh-CN" altLang="en-US" sz="3600">
              <a:latin typeface="宋体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57200" y="381000"/>
            <a:ext cx="2133600" cy="685800"/>
          </a:xfrm>
          <a:prstGeom prst="wedgeRoundRectCallout">
            <a:avLst>
              <a:gd name="adj1" fmla="val 41963"/>
              <a:gd name="adj2" fmla="val 122685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chemeClr val="bg1"/>
                </a:solidFill>
              </a:rPr>
              <a:t>入射光线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5257800" y="1219200"/>
            <a:ext cx="2133600" cy="685800"/>
          </a:xfrm>
          <a:prstGeom prst="wedgeRoundRectCallout">
            <a:avLst>
              <a:gd name="adj1" fmla="val -104986"/>
              <a:gd name="adj2" fmla="val 203009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chemeClr val="bg1"/>
                </a:solidFill>
              </a:rPr>
              <a:t>入射角</a:t>
            </a: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1905000" y="5257800"/>
            <a:ext cx="2133600" cy="685800"/>
          </a:xfrm>
          <a:prstGeom prst="wedgeRoundRectCallout">
            <a:avLst>
              <a:gd name="adj1" fmla="val 68005"/>
              <a:gd name="adj2" fmla="val -221991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chemeClr val="bg1"/>
                </a:solidFill>
              </a:rPr>
              <a:t>折射角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6858000" y="3429000"/>
            <a:ext cx="2133600" cy="685800"/>
          </a:xfrm>
          <a:prstGeom prst="wedgeRoundRectCallout">
            <a:avLst>
              <a:gd name="adj1" fmla="val -139287"/>
              <a:gd name="adj2" fmla="val 157407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solidFill>
                  <a:schemeClr val="bg1"/>
                </a:solidFill>
              </a:rPr>
              <a:t>折射光线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3810000" y="1066800"/>
            <a:ext cx="990600" cy="4876800"/>
            <a:chOff x="2400" y="672"/>
            <a:chExt cx="624" cy="3072"/>
          </a:xfrm>
        </p:grpSpPr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2688" y="1008"/>
              <a:ext cx="1" cy="27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400" y="672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FF3300"/>
                  </a:solidFill>
                </a:rPr>
                <a:t>法线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51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utoUpdateAnimBg="0"/>
      <p:bldP spid="10249" grpId="0" autoUpdateAnimBg="0"/>
      <p:bldP spid="10250" grpId="0" autoUpdateAnimBg="0"/>
      <p:bldP spid="10251" grpId="0" animBg="1"/>
      <p:bldP spid="10252" grpId="0" animBg="1"/>
      <p:bldP spid="10253" grpId="0" autoUpdateAnimBg="0"/>
      <p:bldP spid="10254" grpId="0" autoUpdateAnimBg="0"/>
      <p:bldP spid="10255" grpId="0" autoUpdateAnimBg="0"/>
      <p:bldP spid="10256" grpId="0" autoUpdateAnimBg="0"/>
      <p:bldP spid="10257" grpId="0" animBg="1" autoUpdateAnimBg="0"/>
      <p:bldP spid="10258" grpId="0" animBg="1" autoUpdateAnimBg="0"/>
      <p:bldP spid="10259" grpId="0" animBg="1" autoUpdateAnimBg="0"/>
      <p:bldP spid="1026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0662"/>
          <a:stretch/>
        </p:blipFill>
        <p:spPr>
          <a:xfrm>
            <a:off x="206515" y="458670"/>
            <a:ext cx="8731826" cy="58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9"/>
          <p:cNvSpPr/>
          <p:nvPr/>
        </p:nvSpPr>
        <p:spPr>
          <a:xfrm>
            <a:off x="386535" y="233645"/>
            <a:ext cx="4230469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algn="l">
              <a:spcBef>
                <a:spcPts val="3000"/>
              </a:spcBef>
              <a:defRPr sz="4800">
                <a:solidFill>
                  <a:schemeClr val="accent6">
                    <a:hueOff val="119326"/>
                    <a:lumOff val="-26708"/>
                  </a:schemeClr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3600" dirty="0">
                <a:solidFill>
                  <a:schemeClr val="tx1"/>
                </a:solidFill>
                <a:latin typeface="+mn-ea"/>
                <a:ea typeface="+mn-ea"/>
              </a:rPr>
              <a:t>一</a:t>
            </a:r>
            <a:r>
              <a:rPr sz="3600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光的折射</a:t>
            </a:r>
            <a:endParaRPr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836585" y="1133745"/>
            <a:ext cx="7425825" cy="11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+mn-ea"/>
              </a:rPr>
              <a:t>1</a:t>
            </a:r>
            <a:r>
              <a:rPr lang="zh-CN" altLang="en-US" b="1" dirty="0" smtClean="0">
                <a:latin typeface="+mn-ea"/>
              </a:rPr>
              <a:t>、定义：光从一种介质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斜射</a:t>
            </a:r>
            <a:r>
              <a:rPr lang="zh-CN" altLang="en-US" b="1" dirty="0" smtClean="0">
                <a:latin typeface="+mn-ea"/>
              </a:rPr>
              <a:t>入另一种介质时，传播方向发生偏折的现象。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b="1" dirty="0" smtClean="0"/>
          </a:p>
        </p:txBody>
      </p:sp>
      <p:pic>
        <p:nvPicPr>
          <p:cNvPr id="11" name="Picture 7" descr="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348880"/>
            <a:ext cx="4185465" cy="26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36585" y="5049180"/>
            <a:ext cx="787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</a:rPr>
              <a:t>注意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zh-CN" altLang="en-US" sz="3200" dirty="0">
                <a:solidFill>
                  <a:srgbClr val="000000"/>
                </a:solidFill>
              </a:rPr>
              <a:t>当光从一种</a:t>
            </a:r>
            <a:r>
              <a:rPr lang="zh-CN" altLang="en-US" sz="3200" dirty="0">
                <a:solidFill>
                  <a:srgbClr val="FF0000"/>
                </a:solidFill>
              </a:rPr>
              <a:t>透明</a:t>
            </a:r>
            <a:r>
              <a:rPr lang="zh-CN" altLang="en-US" sz="3200" dirty="0">
                <a:solidFill>
                  <a:srgbClr val="000000"/>
                </a:solidFill>
              </a:rPr>
              <a:t>物质斜射入另一种</a:t>
            </a:r>
            <a:r>
              <a:rPr lang="zh-CN" altLang="en-US" sz="3200" dirty="0" smtClean="0">
                <a:solidFill>
                  <a:srgbClr val="FF0000"/>
                </a:solidFill>
              </a:rPr>
              <a:t>透明</a:t>
            </a:r>
            <a:r>
              <a:rPr lang="zh-CN" altLang="en-US" sz="3200" dirty="0" smtClean="0">
                <a:solidFill>
                  <a:srgbClr val="000000"/>
                </a:solidFill>
              </a:rPr>
              <a:t>物质里时，</a:t>
            </a:r>
            <a:r>
              <a:rPr lang="zh-CN" altLang="en-US" sz="3200" dirty="0" smtClean="0">
                <a:solidFill>
                  <a:srgbClr val="FF0000"/>
                </a:solidFill>
              </a:rPr>
              <a:t>一部分</a:t>
            </a:r>
            <a:r>
              <a:rPr lang="zh-CN" altLang="en-US" sz="3200" dirty="0" smtClean="0">
                <a:solidFill>
                  <a:srgbClr val="000000"/>
                </a:solidFill>
              </a:rPr>
              <a:t>光线发生</a:t>
            </a:r>
            <a:r>
              <a:rPr lang="zh-CN" altLang="en-US" sz="3200" dirty="0">
                <a:solidFill>
                  <a:srgbClr val="FF0000"/>
                </a:solidFill>
              </a:rPr>
              <a:t>反射</a:t>
            </a:r>
            <a:r>
              <a:rPr lang="zh-CN" altLang="en-US" sz="3200" dirty="0">
                <a:solidFill>
                  <a:srgbClr val="000000"/>
                </a:solidFill>
              </a:rPr>
              <a:t>，</a:t>
            </a:r>
            <a:r>
              <a:rPr lang="zh-CN" altLang="en-US" sz="3200" dirty="0" smtClean="0">
                <a:solidFill>
                  <a:srgbClr val="FF0000"/>
                </a:solidFill>
              </a:rPr>
              <a:t>另一部分</a:t>
            </a:r>
            <a:r>
              <a:rPr lang="zh-CN" altLang="en-US" sz="3200" dirty="0" smtClean="0">
                <a:solidFill>
                  <a:srgbClr val="000000"/>
                </a:solidFill>
              </a:rPr>
              <a:t>光发生</a:t>
            </a:r>
            <a:r>
              <a:rPr lang="zh-CN" altLang="en-US" sz="3200" dirty="0">
                <a:solidFill>
                  <a:srgbClr val="FF0000"/>
                </a:solidFill>
              </a:rPr>
              <a:t>折射</a:t>
            </a:r>
            <a:r>
              <a:rPr lang="zh-CN" altLang="en-US" sz="3200" dirty="0" smtClean="0">
                <a:solidFill>
                  <a:srgbClr val="000000"/>
                </a:solidFill>
              </a:rPr>
              <a:t>。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8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5423" r="17144" b="7751"/>
          <a:stretch/>
        </p:blipFill>
        <p:spPr>
          <a:xfrm>
            <a:off x="251520" y="278650"/>
            <a:ext cx="5490610" cy="38182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02170" y="194383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折射规律？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6655" y="4689140"/>
            <a:ext cx="24929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三线共面？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7035" y="4689140"/>
            <a:ext cx="24929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两线分居？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6656" y="5634245"/>
            <a:ext cx="24929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两角相等？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87036" y="5634245"/>
            <a:ext cx="24929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tx1"/>
                </a:solidFill>
              </a:rPr>
              <a:t>光路可逆？</a:t>
            </a:r>
            <a:endParaRPr kumimoji="1"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1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31540" y="548680"/>
            <a:ext cx="3060339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zh-CN" dirty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、折射规律：</a:t>
            </a:r>
            <a:endParaRPr lang="en-US" altLang="zh-CN" sz="20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b="1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86535" y="1403775"/>
            <a:ext cx="8577445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0" dirty="0" smtClean="0">
                <a:latin typeface="+mn-ea"/>
              </a:rPr>
              <a:t>（</a:t>
            </a:r>
            <a:r>
              <a:rPr lang="en-US" altLang="zh-CN" b="0" dirty="0" smtClean="0">
                <a:latin typeface="+mn-ea"/>
              </a:rPr>
              <a:t>1</a:t>
            </a:r>
            <a:r>
              <a:rPr lang="zh-CN" altLang="en-US" b="0" dirty="0" smtClean="0">
                <a:latin typeface="+mn-ea"/>
              </a:rPr>
              <a:t>）折射光线与入射光线、法线在同一平面；</a:t>
            </a:r>
            <a:endParaRPr lang="en-US" altLang="zh-CN" b="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b="0" dirty="0" smtClean="0">
                <a:latin typeface="+mn-ea"/>
              </a:rPr>
              <a:t>（</a:t>
            </a:r>
            <a:r>
              <a:rPr lang="en-US" altLang="zh-CN" b="0" dirty="0" smtClean="0">
                <a:latin typeface="+mn-ea"/>
              </a:rPr>
              <a:t>2</a:t>
            </a:r>
            <a:r>
              <a:rPr lang="zh-CN" altLang="en-US" b="0" dirty="0" smtClean="0">
                <a:latin typeface="+mn-ea"/>
              </a:rPr>
              <a:t>）折射光线和入射光线分居法线两侧；</a:t>
            </a:r>
            <a:endParaRPr lang="en-US" altLang="zh-CN" b="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b="0" dirty="0" smtClean="0">
                <a:latin typeface="+mn-ea"/>
              </a:rPr>
              <a:t>（</a:t>
            </a:r>
            <a:r>
              <a:rPr lang="en-US" altLang="zh-CN" b="0" dirty="0" smtClean="0">
                <a:latin typeface="+mn-ea"/>
              </a:rPr>
              <a:t>3</a:t>
            </a:r>
            <a:r>
              <a:rPr lang="zh-CN" altLang="en-US" b="0" dirty="0" smtClean="0">
                <a:latin typeface="+mn-ea"/>
              </a:rPr>
              <a:t>）</a:t>
            </a:r>
            <a:r>
              <a:rPr lang="zh-CN" altLang="en-US" b="0" dirty="0" smtClean="0">
                <a:solidFill>
                  <a:srgbClr val="FF0000"/>
                </a:solidFill>
                <a:latin typeface="+mn-ea"/>
              </a:rPr>
              <a:t>光从空气斜射入其他介质时，折射角小于入射角；</a:t>
            </a:r>
            <a:endParaRPr lang="en-US" altLang="zh-CN" b="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b="0" dirty="0" smtClean="0">
                <a:latin typeface="+mn-ea"/>
              </a:rPr>
              <a:t>（</a:t>
            </a:r>
            <a:r>
              <a:rPr lang="en-US" altLang="zh-CN" b="0" dirty="0" smtClean="0">
                <a:latin typeface="+mn-ea"/>
              </a:rPr>
              <a:t>4</a:t>
            </a:r>
            <a:r>
              <a:rPr lang="zh-CN" altLang="en-US" b="0" dirty="0" smtClean="0">
                <a:latin typeface="+mn-ea"/>
              </a:rPr>
              <a:t>）在折射中光路可逆；</a:t>
            </a:r>
            <a:endParaRPr lang="zh-CN" altLang="en-US" b="0" dirty="0">
              <a:latin typeface="+mn-ea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426260" y="58321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749860" y="59083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740460" y="60607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978460" y="62131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807260" y="62131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3892860" y="644174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826060" y="65179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826060" y="55273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197660" y="55273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511860" y="55273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435660" y="57559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807260" y="552734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2902260" y="4765340"/>
            <a:ext cx="838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3740460" y="4308140"/>
            <a:ext cx="20638" cy="21780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3740460" y="5527340"/>
            <a:ext cx="457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256965" y="4554125"/>
            <a:ext cx="883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空气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4273860" y="575594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水</a:t>
            </a:r>
          </a:p>
        </p:txBody>
      </p:sp>
      <p:sp>
        <p:nvSpPr>
          <p:cNvPr id="23" name="弧 30"/>
          <p:cNvSpPr>
            <a:spLocks/>
          </p:cNvSpPr>
          <p:nvPr/>
        </p:nvSpPr>
        <p:spPr bwMode="auto">
          <a:xfrm rot="10435981" flipV="1">
            <a:off x="3546673" y="5105115"/>
            <a:ext cx="217252" cy="19672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229379" y="46842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入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弧 30"/>
          <p:cNvSpPr>
            <a:spLocks/>
          </p:cNvSpPr>
          <p:nvPr/>
        </p:nvSpPr>
        <p:spPr bwMode="auto">
          <a:xfrm rot="21051369" flipV="1">
            <a:off x="3727970" y="5830439"/>
            <a:ext cx="216078" cy="156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16905" y="60392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折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2681790" y="5094184"/>
            <a:ext cx="1063225" cy="44696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3716905" y="5544235"/>
            <a:ext cx="1170130" cy="54006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761910" y="5544235"/>
            <a:ext cx="792705" cy="79270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652120" y="4869160"/>
            <a:ext cx="279031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入射角增大，折射角也增大</a:t>
            </a:r>
            <a:r>
              <a:rPr lang="zh-CN" altLang="en-US" sz="3200" dirty="0" smtClean="0">
                <a:solidFill>
                  <a:srgbClr val="FF0000"/>
                </a:solidFill>
              </a:rPr>
              <a:t>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382325" y="113374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382325" y="319114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3896925" y="113374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211125" y="22767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534725" y="2352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525325" y="25053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763325" y="26577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592125" y="265774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2677725" y="288634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1610925" y="29625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610925" y="1971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2982525" y="1971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96725" y="1971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220525" y="22005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3592125" y="197194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1687125" y="1209945"/>
            <a:ext cx="838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2525325" y="752745"/>
            <a:ext cx="20638" cy="21780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2525325" y="1971945"/>
            <a:ext cx="457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3041830" y="998730"/>
            <a:ext cx="883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空气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3058725" y="220054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水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5472100" y="113374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5472100" y="319114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 flipV="1">
            <a:off x="7986700" y="113374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7300900" y="22767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5624500" y="2352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6615100" y="25053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53100" y="26577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681900" y="265774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6767500" y="288634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700700" y="29625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700700" y="1971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7072300" y="1971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6386500" y="19719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6310300" y="22005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7681900" y="197194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6615100" y="752745"/>
            <a:ext cx="20638" cy="21780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6615100" y="1971945"/>
            <a:ext cx="457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5776900" y="1209945"/>
            <a:ext cx="838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6996100" y="98134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空气</a:t>
            </a: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7072300" y="227674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</a:rPr>
              <a:t>水</a:t>
            </a:r>
          </a:p>
        </p:txBody>
      </p:sp>
      <p:sp>
        <p:nvSpPr>
          <p:cNvPr id="46" name="弧 30"/>
          <p:cNvSpPr>
            <a:spLocks/>
          </p:cNvSpPr>
          <p:nvPr/>
        </p:nvSpPr>
        <p:spPr bwMode="auto">
          <a:xfrm rot="10435981" flipV="1">
            <a:off x="2331538" y="1549720"/>
            <a:ext cx="217252" cy="19672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14244" y="1128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入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弧 30"/>
          <p:cNvSpPr>
            <a:spLocks/>
          </p:cNvSpPr>
          <p:nvPr/>
        </p:nvSpPr>
        <p:spPr bwMode="auto">
          <a:xfrm rot="21051369" flipV="1">
            <a:off x="2512835" y="2275044"/>
            <a:ext cx="216078" cy="156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501770" y="24838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折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弧 30"/>
          <p:cNvSpPr>
            <a:spLocks/>
          </p:cNvSpPr>
          <p:nvPr/>
        </p:nvSpPr>
        <p:spPr bwMode="auto">
          <a:xfrm rot="21051369" flipV="1">
            <a:off x="6608291" y="2365054"/>
            <a:ext cx="216078" cy="156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552220" y="24838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入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弧 30"/>
          <p:cNvSpPr>
            <a:spLocks/>
          </p:cNvSpPr>
          <p:nvPr/>
        </p:nvSpPr>
        <p:spPr bwMode="auto">
          <a:xfrm rot="10435981" flipV="1">
            <a:off x="6426992" y="1594725"/>
            <a:ext cx="217252" cy="19672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6147175" y="10887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折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6575" y="3834045"/>
            <a:ext cx="79208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＊光从</a:t>
            </a:r>
            <a:r>
              <a:rPr lang="zh-CN" altLang="en-US" sz="3200" b="0" dirty="0" smtClean="0">
                <a:solidFill>
                  <a:srgbClr val="FF0000"/>
                </a:solidFill>
                <a:latin typeface="+mn-ea"/>
              </a:rPr>
              <a:t>空气</a:t>
            </a: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斜射入</a:t>
            </a:r>
            <a:r>
              <a:rPr lang="zh-CN" altLang="en-US" sz="3200" b="0" dirty="0">
                <a:solidFill>
                  <a:srgbClr val="FF0000"/>
                </a:solidFill>
                <a:latin typeface="+mn-ea"/>
              </a:rPr>
              <a:t>其他介质</a:t>
            </a:r>
            <a:r>
              <a:rPr lang="zh-CN" altLang="en-US" sz="3200" b="0" dirty="0">
                <a:solidFill>
                  <a:srgbClr val="000000"/>
                </a:solidFill>
                <a:latin typeface="+mn-ea"/>
              </a:rPr>
              <a:t>时，折射角</a:t>
            </a:r>
            <a:r>
              <a:rPr lang="zh-CN" altLang="en-US" sz="3200" b="0" dirty="0">
                <a:solidFill>
                  <a:srgbClr val="FF0000"/>
                </a:solidFill>
                <a:latin typeface="+mn-ea"/>
              </a:rPr>
              <a:t>小于</a:t>
            </a:r>
            <a:r>
              <a:rPr lang="zh-CN" altLang="en-US" sz="3200" b="0" dirty="0">
                <a:solidFill>
                  <a:srgbClr val="000000"/>
                </a:solidFill>
                <a:latin typeface="+mn-ea"/>
              </a:rPr>
              <a:t>入射角；</a:t>
            </a:r>
            <a:endParaRPr lang="en-US" altLang="zh-CN" sz="3200" b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46575" y="5094185"/>
            <a:ext cx="79208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＊光从</a:t>
            </a:r>
            <a:r>
              <a:rPr lang="zh-CN" altLang="en-US" sz="3200" b="0" dirty="0" smtClean="0">
                <a:solidFill>
                  <a:srgbClr val="FF0000"/>
                </a:solidFill>
                <a:latin typeface="+mn-ea"/>
              </a:rPr>
              <a:t>其他介质</a:t>
            </a: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斜射入</a:t>
            </a:r>
            <a:r>
              <a:rPr lang="zh-CN" altLang="en-US" sz="3200" b="0" dirty="0" smtClean="0">
                <a:solidFill>
                  <a:srgbClr val="FF0000"/>
                </a:solidFill>
                <a:latin typeface="+mn-ea"/>
              </a:rPr>
              <a:t>空气</a:t>
            </a: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时</a:t>
            </a:r>
            <a:r>
              <a:rPr lang="zh-CN" altLang="en-US" sz="3200" b="0" dirty="0">
                <a:solidFill>
                  <a:srgbClr val="000000"/>
                </a:solidFill>
                <a:latin typeface="+mn-ea"/>
              </a:rPr>
              <a:t>，</a:t>
            </a: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折射角</a:t>
            </a:r>
            <a:r>
              <a:rPr lang="zh-CN" altLang="en-US" sz="3200" b="0" dirty="0" smtClean="0">
                <a:solidFill>
                  <a:srgbClr val="FF0000"/>
                </a:solidFill>
                <a:latin typeface="+mn-ea"/>
              </a:rPr>
              <a:t>大于</a:t>
            </a:r>
            <a:r>
              <a:rPr lang="zh-CN" altLang="en-US" sz="3200" b="0" dirty="0" smtClean="0">
                <a:solidFill>
                  <a:srgbClr val="000000"/>
                </a:solidFill>
                <a:latin typeface="+mn-ea"/>
              </a:rPr>
              <a:t>入</a:t>
            </a:r>
            <a:r>
              <a:rPr lang="zh-CN" altLang="en-US" sz="3200" b="0" dirty="0">
                <a:solidFill>
                  <a:srgbClr val="000000"/>
                </a:solidFill>
                <a:latin typeface="+mn-ea"/>
              </a:rPr>
              <a:t>射角；</a:t>
            </a:r>
            <a:endParaRPr lang="en-US" altLang="zh-CN" sz="3200" b="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783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42" grpId="0" animBg="1"/>
      <p:bldP spid="43" grpId="0" animBg="1"/>
      <p:bldP spid="46" grpId="0" animBg="1"/>
      <p:bldP spid="2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3" grpId="0" animBg="1"/>
      <p:bldP spid="5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7296</TotalTime>
  <Words>308</Words>
  <Application>Microsoft Macintosh PowerPoint</Application>
  <PresentationFormat>全屏显示(4:3)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2020-03-08T12:46:33Z</dcterms:modified>
</cp:coreProperties>
</file>