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8" r:id="rId2"/>
    <p:sldId id="270" r:id="rId3"/>
    <p:sldId id="336" r:id="rId4"/>
    <p:sldId id="275" r:id="rId5"/>
    <p:sldId id="277" r:id="rId6"/>
    <p:sldId id="290" r:id="rId7"/>
    <p:sldId id="337" r:id="rId8"/>
    <p:sldId id="343" r:id="rId9"/>
    <p:sldId id="338" r:id="rId10"/>
    <p:sldId id="344" r:id="rId11"/>
    <p:sldId id="339" r:id="rId12"/>
    <p:sldId id="340" r:id="rId13"/>
    <p:sldId id="271" r:id="rId14"/>
    <p:sldId id="272" r:id="rId15"/>
    <p:sldId id="333" r:id="rId16"/>
    <p:sldId id="297" r:id="rId17"/>
    <p:sldId id="298" r:id="rId18"/>
    <p:sldId id="299" r:id="rId19"/>
    <p:sldId id="345" r:id="rId20"/>
    <p:sldId id="346" r:id="rId21"/>
    <p:sldId id="347" r:id="rId22"/>
    <p:sldId id="274" r:id="rId23"/>
    <p:sldId id="276" r:id="rId24"/>
    <p:sldId id="282" r:id="rId25"/>
    <p:sldId id="283" r:id="rId26"/>
    <p:sldId id="300" r:id="rId27"/>
    <p:sldId id="301" r:id="rId28"/>
    <p:sldId id="313" r:id="rId29"/>
    <p:sldId id="280" r:id="rId30"/>
    <p:sldId id="316" r:id="rId31"/>
    <p:sldId id="349" r:id="rId32"/>
    <p:sldId id="350" r:id="rId33"/>
    <p:sldId id="351" r:id="rId34"/>
    <p:sldId id="352" r:id="rId35"/>
    <p:sldId id="317" r:id="rId36"/>
    <p:sldId id="358" r:id="rId37"/>
    <p:sldId id="318" r:id="rId38"/>
    <p:sldId id="319" r:id="rId39"/>
    <p:sldId id="320" r:id="rId40"/>
    <p:sldId id="321" r:id="rId41"/>
    <p:sldId id="322" r:id="rId42"/>
    <p:sldId id="353" r:id="rId43"/>
    <p:sldId id="323" r:id="rId44"/>
    <p:sldId id="304" r:id="rId45"/>
    <p:sldId id="324" r:id="rId46"/>
    <p:sldId id="335" r:id="rId47"/>
    <p:sldId id="359" r:id="rId48"/>
    <p:sldId id="360" r:id="rId49"/>
    <p:sldId id="354" r:id="rId50"/>
    <p:sldId id="355" r:id="rId51"/>
    <p:sldId id="325" r:id="rId52"/>
    <p:sldId id="356" r:id="rId53"/>
    <p:sldId id="328" r:id="rId54"/>
    <p:sldId id="331" r:id="rId55"/>
    <p:sldId id="357" r:id="rId56"/>
    <p:sldId id="361" r:id="rId57"/>
    <p:sldId id="362" r:id="rId58"/>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A6AD"/>
    <a:srgbClr val="C50023"/>
    <a:srgbClr val="F1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23" autoAdjust="0"/>
    <p:restoredTop sz="94660"/>
  </p:normalViewPr>
  <p:slideViewPr>
    <p:cSldViewPr snapToGrid="0">
      <p:cViewPr varScale="1">
        <p:scale>
          <a:sx n="114" d="100"/>
          <a:sy n="114" d="100"/>
        </p:scale>
        <p:origin x="-29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1">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image" Target="../media/image4.jpeg"/><Relationship Id="rId4" Type="http://schemas.openxmlformats.org/officeDocument/2006/relationships/slide" Target="slide1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package" Target="../embeddings/Microsoft_Word___3.docx"/></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4.emf"/><Relationship Id="rId4" Type="http://schemas.openxmlformats.org/officeDocument/2006/relationships/package" Target="../embeddings/Microsoft_Word___4.docx"/></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file:///E:\&#20840;&#21697;&#35838;&#20214;\&#29289;&#29702;&#20154;&#25945;&#20843;&#19979;&#23398;&#32451;&#32771;PPT\&#29289;&#29702;&#20154;&#25945;&#20843;&#19979;&#23398;&#32451;&#32771;\xl1.EPS" TargetMode="External"/><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file:///E:\&#20840;&#21697;&#35838;&#20214;\&#29289;&#29702;&#20154;&#25945;&#20843;&#19979;&#23398;&#32451;&#32771;PPT\&#29289;&#29702;&#20154;&#25945;&#20843;&#19979;&#23398;&#32451;&#32771;\MY13.EPS" TargetMode="External"/><Relationship Id="rId2" Type="http://schemas.openxmlformats.org/officeDocument/2006/relationships/image" Target="../media/image16.wmf"/><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file:///E:\&#20840;&#21697;&#35838;&#20214;\&#29289;&#29702;&#20154;&#25945;&#20843;&#19979;&#23398;&#32451;&#32771;PPT\&#29289;&#29702;&#20154;&#25945;&#20843;&#19979;&#23398;&#32451;&#32771;\yj5.EPS" TargetMode="External"/><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9.emf"/><Relationship Id="rId4" Type="http://schemas.openxmlformats.org/officeDocument/2006/relationships/package" Target="../embeddings/Microsoft_Word___5.docx"/></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file:///E:\&#20840;&#21697;&#35838;&#20214;\&#29289;&#29702;&#20154;&#25945;&#20843;&#19979;&#23398;&#32451;&#32771;PPT\&#29289;&#29702;&#20154;&#25945;&#20843;&#19979;&#23398;&#32451;&#32771;\9RA256.EPS" TargetMode="External"/><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file:///E:\&#20840;&#21697;&#35838;&#20214;\&#29289;&#29702;&#20154;&#25945;&#20843;&#19979;&#23398;&#32451;&#32771;PPT\&#29289;&#29702;&#20154;&#25945;&#20843;&#19979;&#23398;&#32451;&#32771;\9RA257.EPS" TargetMode="External"/><Relationship Id="rId2" Type="http://schemas.openxmlformats.org/officeDocument/2006/relationships/image" Target="../media/image21.wmf"/><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33.xml.rels><?xml version="1.0" encoding="UTF-8" standalone="yes"?>
<Relationships xmlns="http://schemas.openxmlformats.org/package/2006/relationships"><Relationship Id="rId3" Type="http://schemas.openxmlformats.org/officeDocument/2006/relationships/image" Target="file:///E:\&#20840;&#21697;&#35838;&#20214;\&#29289;&#29702;&#20154;&#25945;&#20843;&#19979;&#23398;&#32451;&#32771;PPT\&#29289;&#29702;&#20154;&#25945;&#20843;&#19979;&#23398;&#32451;&#32771;\9RA258.EPS" TargetMode="External"/><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package" Target="../embeddings/Microsoft_Word___6.docx"/><Relationship Id="rId5" Type="http://schemas.openxmlformats.org/officeDocument/2006/relationships/oleObject" Target="../embeddings/oleObject8.bin"/><Relationship Id="rId4" Type="http://schemas.openxmlformats.org/officeDocument/2006/relationships/image" Target="file:///E:\&#20840;&#21697;&#35838;&#20214;\&#29289;&#29702;&#20154;&#25945;&#20843;&#19979;&#23398;&#32451;&#32771;PPT\&#29289;&#29702;&#20154;&#25945;&#20843;&#19979;&#23398;&#32451;&#32771;\9RA259.EPS" TargetMode="Externa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6.emf"/><Relationship Id="rId4" Type="http://schemas.openxmlformats.org/officeDocument/2006/relationships/package" Target="../embeddings/Microsoft_Word___7.docx"/></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7.emf"/><Relationship Id="rId4" Type="http://schemas.openxmlformats.org/officeDocument/2006/relationships/package" Target="../embeddings/Microsoft_Word___8.docx"/></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file:///E:\&#20840;&#21697;&#35838;&#20214;\&#29289;&#29702;&#20154;&#25945;&#20843;&#19979;&#23398;&#32451;&#32771;PPT\&#29289;&#29702;&#20154;&#25945;&#20843;&#19979;&#23398;&#32451;&#32771;\9RA261C.EPS" TargetMode="External"/><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file:///E:\&#20840;&#21697;&#35838;&#20214;\&#29289;&#29702;&#20154;&#25945;&#20843;&#19979;&#23398;&#32451;&#32771;PPT\&#29289;&#29702;&#20154;&#25945;&#20843;&#19979;&#23398;&#32451;&#32771;\9RA261D.EPS" TargetMode="External"/><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file:///E:\&#20840;&#21697;&#35838;&#20214;\&#29289;&#29702;&#20154;&#25945;&#20843;&#19979;&#23398;&#32451;&#32771;PPT\&#29289;&#29702;&#20154;&#25945;&#20843;&#19979;&#23398;&#32451;&#32771;\9RA261A.EPS" TargetMode="External"/><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file:///E:\&#20840;&#21697;&#35838;&#20214;\&#29289;&#29702;&#20154;&#25945;&#20843;&#19979;&#23398;&#32451;&#32771;PPT\&#29289;&#29702;&#20154;&#25945;&#20843;&#19979;&#23398;&#32451;&#32771;\9RA262.EPS" TargetMode="External"/><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2.emf"/><Relationship Id="rId4" Type="http://schemas.openxmlformats.org/officeDocument/2006/relationships/package" Target="../embeddings/Microsoft_Word___9.docx"/></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3.emf"/><Relationship Id="rId4" Type="http://schemas.openxmlformats.org/officeDocument/2006/relationships/package" Target="../embeddings/Microsoft_Word___10.docx"/></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4.emf"/><Relationship Id="rId4" Type="http://schemas.openxmlformats.org/officeDocument/2006/relationships/package" Target="../embeddings/Microsoft_Word___11.docx"/></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file:///E:\&#20840;&#21697;&#35838;&#20214;\&#29289;&#29702;&#20154;&#25945;&#20843;&#19979;&#23398;&#32451;&#32771;PPT\&#29289;&#29702;&#20154;&#25945;&#20843;&#19979;&#23398;&#32451;&#32771;\9RA263.EPS" TargetMode="External"/><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6.emf"/><Relationship Id="rId4" Type="http://schemas.openxmlformats.org/officeDocument/2006/relationships/package" Target="../embeddings/Microsoft_Word___12.docx"/></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7.emf"/><Relationship Id="rId4" Type="http://schemas.openxmlformats.org/officeDocument/2006/relationships/package" Target="../embeddings/Microsoft_Word___13.docx"/></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1.bin"/><Relationship Id="rId7" Type="http://schemas.openxmlformats.org/officeDocument/2006/relationships/oleObject" Target="../embeddings/Microsoft_Word_97_-_2003___2.doc"/><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emf"/><Relationship Id="rId4" Type="http://schemas.openxmlformats.org/officeDocument/2006/relationships/oleObject" Target="../embeddings/Microsoft_Word_97_-_2003___1.doc"/></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3.bin"/><Relationship Id="rId7" Type="http://schemas.openxmlformats.org/officeDocument/2006/relationships/package" Target="../embeddings/Microsoft_Word___2.doc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1.emf"/><Relationship Id="rId4" Type="http://schemas.openxmlformats.org/officeDocument/2006/relationships/package" Target="../embeddings/Microsoft_Word___1.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p:nvPr/>
        </p:nvSpPr>
        <p:spPr>
          <a:xfrm>
            <a:off x="3449861" y="1165663"/>
            <a:ext cx="5134739" cy="830997"/>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sz="4800" b="1" dirty="0" smtClean="0">
                <a:solidFill>
                  <a:srgbClr val="00B050"/>
                </a:solidFill>
                <a:effectLst>
                  <a:outerShdw blurRad="38100" dist="19050" dir="2700000" algn="tl" rotWithShape="0">
                    <a:schemeClr val="dk1">
                      <a:alpha val="40000"/>
                    </a:schemeClr>
                  </a:outerShdw>
                </a:effectLst>
                <a:latin typeface="仿宋" panose="02010609060101010101" charset="-122"/>
                <a:ea typeface="仿宋" panose="02010609060101010101" charset="-122"/>
              </a:rPr>
              <a:t>本章核心素养提升</a:t>
            </a:r>
          </a:p>
        </p:txBody>
      </p:sp>
      <p:grpSp>
        <p:nvGrpSpPr>
          <p:cNvPr id="3" name="组合 2"/>
          <p:cNvGrpSpPr/>
          <p:nvPr/>
        </p:nvGrpSpPr>
        <p:grpSpPr>
          <a:xfrm>
            <a:off x="3279139" y="2348582"/>
            <a:ext cx="6080013" cy="1007745"/>
            <a:chOff x="5164" y="4732"/>
            <a:chExt cx="7955" cy="1587"/>
          </a:xfrm>
        </p:grpSpPr>
        <p:pic>
          <p:nvPicPr>
            <p:cNvPr id="9" name="图片 8" descr="图标-02">
              <a:hlinkClick r:id="rId2" action="ppaction://hlinksldjump"/>
            </p:cNvPr>
            <p:cNvPicPr>
              <a:picLocks noChangeAspect="1"/>
            </p:cNvPicPr>
            <p:nvPr/>
          </p:nvPicPr>
          <p:blipFill>
            <a:blip r:embed="rId3" cstate="print"/>
            <a:stretch>
              <a:fillRect/>
            </a:stretch>
          </p:blipFill>
          <p:spPr>
            <a:xfrm>
              <a:off x="5164" y="4732"/>
              <a:ext cx="7955" cy="1587"/>
            </a:xfrm>
            <a:prstGeom prst="rect">
              <a:avLst/>
            </a:prstGeom>
          </p:spPr>
        </p:pic>
        <p:sp>
          <p:nvSpPr>
            <p:cNvPr id="4" name="文本框 3">
              <a:hlinkClick r:id="rId2" action="ppaction://hlinksldjump"/>
            </p:cNvPr>
            <p:cNvSpPr txBox="1"/>
            <p:nvPr/>
          </p:nvSpPr>
          <p:spPr>
            <a:xfrm>
              <a:off x="5980" y="4920"/>
              <a:ext cx="5622" cy="1212"/>
            </a:xfrm>
            <a:prstGeom prst="rect">
              <a:avLst/>
            </a:prstGeom>
            <a:noFill/>
          </p:spPr>
          <p:txBody>
            <a:bodyPr wrap="none" rtlCol="0">
              <a:spAutoFit/>
            </a:bodyPr>
            <a:lstStyle/>
            <a:p>
              <a:pPr algn="l"/>
              <a:r>
                <a:rPr lang="zh-CN" altLang="en-US" sz="44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科学知识梳理</a:t>
              </a:r>
              <a:endParaRPr lang="zh-CN" altLang="en-US" sz="44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grpSp>
        <p:nvGrpSpPr>
          <p:cNvPr id="6" name="组合 5"/>
          <p:cNvGrpSpPr/>
          <p:nvPr/>
        </p:nvGrpSpPr>
        <p:grpSpPr>
          <a:xfrm>
            <a:off x="2848303" y="3284729"/>
            <a:ext cx="5779327" cy="1038225"/>
            <a:chOff x="4926" y="6850"/>
            <a:chExt cx="9349" cy="1635"/>
          </a:xfrm>
        </p:grpSpPr>
        <p:pic>
          <p:nvPicPr>
            <p:cNvPr id="10" name="图片 9" descr="图标-03">
              <a:hlinkClick r:id="rId4" action="ppaction://hlinksldjump"/>
            </p:cNvPr>
            <p:cNvPicPr>
              <a:picLocks noChangeAspect="1"/>
            </p:cNvPicPr>
            <p:nvPr/>
          </p:nvPicPr>
          <p:blipFill>
            <a:blip r:embed="rId5" cstate="print"/>
            <a:stretch>
              <a:fillRect/>
            </a:stretch>
          </p:blipFill>
          <p:spPr>
            <a:xfrm>
              <a:off x="4926" y="6850"/>
              <a:ext cx="9349" cy="1635"/>
            </a:xfrm>
            <a:prstGeom prst="rect">
              <a:avLst/>
            </a:prstGeom>
          </p:spPr>
        </p:pic>
        <p:sp>
          <p:nvSpPr>
            <p:cNvPr id="5" name="文本框 4">
              <a:hlinkClick r:id="rId4" action="ppaction://hlinksldjump"/>
            </p:cNvPr>
            <p:cNvSpPr txBox="1"/>
            <p:nvPr/>
          </p:nvSpPr>
          <p:spPr>
            <a:xfrm>
              <a:off x="5980" y="7119"/>
              <a:ext cx="5999" cy="1212"/>
            </a:xfrm>
            <a:prstGeom prst="rect">
              <a:avLst/>
            </a:prstGeom>
            <a:noFill/>
          </p:spPr>
          <p:txBody>
            <a:bodyPr wrap="none" rtlCol="0">
              <a:spAutoFit/>
            </a:bodyPr>
            <a:lstStyle/>
            <a:p>
              <a:pPr lvl="0" algn="l"/>
              <a:r>
                <a:rPr lang="zh-CN" altLang="en-US" sz="44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科学方法概览</a:t>
              </a:r>
              <a:endParaRPr lang="zh-CN" altLang="en-US" sz="44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sp>
        <p:nvSpPr>
          <p:cNvPr id="2" name="Rectangle 5"/>
          <p:cNvSpPr/>
          <p:nvPr/>
        </p:nvSpPr>
        <p:spPr>
          <a:xfrm>
            <a:off x="1081088" y="110491"/>
            <a:ext cx="3877985"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第十二章　简单机械</a:t>
            </a:r>
          </a:p>
        </p:txBody>
      </p:sp>
      <p:grpSp>
        <p:nvGrpSpPr>
          <p:cNvPr id="16" name="组合 15"/>
          <p:cNvGrpSpPr/>
          <p:nvPr/>
        </p:nvGrpSpPr>
        <p:grpSpPr>
          <a:xfrm>
            <a:off x="2441826" y="4286751"/>
            <a:ext cx="6142774" cy="1007745"/>
            <a:chOff x="5164" y="4732"/>
            <a:chExt cx="7955" cy="1587"/>
          </a:xfrm>
        </p:grpSpPr>
        <p:pic>
          <p:nvPicPr>
            <p:cNvPr id="20" name="图片 19" descr="图标-02">
              <a:hlinkClick r:id="rId2" action="ppaction://hlinksldjump"/>
            </p:cNvPr>
            <p:cNvPicPr>
              <a:picLocks noChangeAspect="1"/>
            </p:cNvPicPr>
            <p:nvPr/>
          </p:nvPicPr>
          <p:blipFill>
            <a:blip r:embed="rId3" cstate="print"/>
            <a:stretch>
              <a:fillRect/>
            </a:stretch>
          </p:blipFill>
          <p:spPr>
            <a:xfrm>
              <a:off x="5164" y="4732"/>
              <a:ext cx="7955" cy="1587"/>
            </a:xfrm>
            <a:prstGeom prst="rect">
              <a:avLst/>
            </a:prstGeom>
          </p:spPr>
        </p:pic>
        <p:sp>
          <p:nvSpPr>
            <p:cNvPr id="21" name="文本框 3">
              <a:hlinkClick r:id="rId6" action="ppaction://hlinksldjump"/>
            </p:cNvPr>
            <p:cNvSpPr txBox="1"/>
            <p:nvPr/>
          </p:nvSpPr>
          <p:spPr>
            <a:xfrm>
              <a:off x="5980" y="4920"/>
              <a:ext cx="4834" cy="1212"/>
            </a:xfrm>
            <a:prstGeom prst="rect">
              <a:avLst/>
            </a:prstGeom>
            <a:noFill/>
          </p:spPr>
          <p:txBody>
            <a:bodyPr wrap="none" rtlCol="0">
              <a:spAutoFit/>
            </a:bodyPr>
            <a:lstStyle/>
            <a:p>
              <a:pPr algn="l"/>
              <a:r>
                <a:rPr lang="zh-CN" altLang="en-US" sz="44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科学应用示例</a:t>
              </a:r>
              <a:endParaRPr lang="zh-CN" altLang="en-US" sz="44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93" name="Object 5"/>
          <p:cNvGraphicFramePr>
            <a:graphicFrameLocks noChangeAspect="1"/>
          </p:cNvGraphicFramePr>
          <p:nvPr/>
        </p:nvGraphicFramePr>
        <p:xfrm>
          <a:off x="866458" y="1256348"/>
          <a:ext cx="10106025" cy="4711700"/>
        </p:xfrm>
        <a:graphic>
          <a:graphicData uri="http://schemas.openxmlformats.org/presentationml/2006/ole">
            <mc:AlternateContent xmlns:mc="http://schemas.openxmlformats.org/markup-compatibility/2006">
              <mc:Choice xmlns:v="urn:schemas-microsoft-com:vml" Requires="v">
                <p:oleObj spid="_x0000_s137220" name="Microsoft Word 2007" r:id="rId4" imgW="10177526" imgH="4767826" progId="Word.Document.12">
                  <p:embed/>
                </p:oleObj>
              </mc:Choice>
              <mc:Fallback>
                <p:oleObj name="Microsoft Word 2007" r:id="rId4" imgW="10177526" imgH="4767826"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458" y="1256348"/>
                        <a:ext cx="10106025" cy="47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10" name="矩形 9"/>
          <p:cNvSpPr/>
          <p:nvPr/>
        </p:nvSpPr>
        <p:spPr>
          <a:xfrm>
            <a:off x="1105712" y="4354776"/>
            <a:ext cx="800219"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小于</a:t>
            </a:r>
            <a:endParaRPr lang="zh-CN" altLang="en-US" sz="2400" b="1" dirty="0">
              <a:solidFill>
                <a:srgbClr val="FF0000"/>
              </a:solidFill>
              <a:latin typeface="宋体" pitchFamily="2" charset="-122"/>
              <a:ea typeface="宋体" pitchFamily="2" charset="-122"/>
            </a:endParaRPr>
          </a:p>
        </p:txBody>
      </p:sp>
      <p:sp>
        <p:nvSpPr>
          <p:cNvPr id="11" name="矩形 10"/>
          <p:cNvSpPr/>
          <p:nvPr/>
        </p:nvSpPr>
        <p:spPr>
          <a:xfrm>
            <a:off x="8527592" y="4400496"/>
            <a:ext cx="800219"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自重</a:t>
            </a:r>
            <a:endParaRPr lang="zh-CN" altLang="en-US" sz="2400" b="1" dirty="0">
              <a:solidFill>
                <a:srgbClr val="FF0000"/>
              </a:solidFill>
              <a:latin typeface="宋体" pitchFamily="2" charset="-122"/>
              <a:ea typeface="宋体" pitchFamily="2" charset="-122"/>
            </a:endParaRPr>
          </a:p>
        </p:txBody>
      </p:sp>
      <p:sp>
        <p:nvSpPr>
          <p:cNvPr id="12" name="矩形 11"/>
          <p:cNvSpPr/>
          <p:nvPr/>
        </p:nvSpPr>
        <p:spPr>
          <a:xfrm>
            <a:off x="2660192" y="5132016"/>
            <a:ext cx="800219"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摩擦</a:t>
            </a:r>
            <a:endParaRPr lang="zh-CN" altLang="en-US" sz="2400" b="1" dirty="0">
              <a:solidFill>
                <a:srgbClr val="FF0000"/>
              </a:solidFill>
              <a:latin typeface="宋体" pitchFamily="2" charset="-122"/>
              <a:ea typeface="宋体" pitchFamily="2" charset="-122"/>
            </a:endParaRPr>
          </a:p>
        </p:txBody>
      </p:sp>
      <p:sp>
        <p:nvSpPr>
          <p:cNvPr id="7" name="矩形 6"/>
          <p:cNvSpPr/>
          <p:nvPr/>
        </p:nvSpPr>
        <p:spPr>
          <a:xfrm>
            <a:off x="4519472" y="5132016"/>
            <a:ext cx="800219"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增大</a:t>
            </a:r>
            <a:endParaRPr lang="zh-CN" altLang="en-US" sz="2400" b="1" dirty="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89093"/>
                                        </p:tgtEl>
                                        <p:attrNameLst>
                                          <p:attrName>style.visibility</p:attrName>
                                        </p:attrNameLst>
                                      </p:cBhvr>
                                      <p:to>
                                        <p:strVal val="visible"/>
                                      </p:to>
                                    </p:set>
                                    <p:animEffect transition="in" filter="box(in)">
                                      <p:cBhvr>
                                        <p:cTn id="7" dur="500"/>
                                        <p:tgtEl>
                                          <p:spTgt spid="8909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23553" name="Rectangle 1"/>
          <p:cNvSpPr>
            <a:spLocks noChangeArrowheads="1"/>
          </p:cNvSpPr>
          <p:nvPr/>
        </p:nvSpPr>
        <p:spPr bwMode="auto">
          <a:xfrm>
            <a:off x="623605" y="1081787"/>
            <a:ext cx="10639168" cy="49398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5</a:t>
            </a:r>
            <a:r>
              <a:rPr lang="zh-CN" altLang="zh-CN" sz="3000" b="1" dirty="0" smtClean="0">
                <a:latin typeface="宋体" pitchFamily="2" charset="-122"/>
                <a:ea typeface="宋体" pitchFamily="2" charset="-122"/>
                <a:cs typeface="Times New Roman" pitchFamily="18" charset="0"/>
              </a:rPr>
              <a:t>．测量滑轮组的机械效率</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原理：</a:t>
            </a:r>
            <a:r>
              <a:rPr lang="en-US" altLang="zh-CN" sz="3000" b="1" dirty="0" smtClean="0">
                <a:latin typeface="宋体" pitchFamily="2" charset="-122"/>
                <a:ea typeface="宋体" pitchFamily="2" charset="-122"/>
                <a:cs typeface="Times New Roman" pitchFamily="18" charset="0"/>
              </a:rPr>
              <a:t>___________</a:t>
            </a:r>
            <a:r>
              <a:rPr lang="zh-CN" altLang="zh-CN" sz="3000" b="1" dirty="0" smtClean="0">
                <a:latin typeface="宋体" pitchFamily="2" charset="-122"/>
                <a:ea typeface="宋体" pitchFamily="2" charset="-122"/>
                <a:cs typeface="Times New Roman" pitchFamily="18" charset="0"/>
              </a:rPr>
              <a:t>。</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(2)</a:t>
            </a:r>
            <a:r>
              <a:rPr lang="zh-CN" altLang="zh-CN" sz="3000" b="1" dirty="0" smtClean="0">
                <a:latin typeface="宋体" pitchFamily="2" charset="-122"/>
                <a:ea typeface="宋体" pitchFamily="2" charset="-122"/>
                <a:cs typeface="Times New Roman" pitchFamily="18" charset="0"/>
              </a:rPr>
              <a:t>测量量：钩码重</a:t>
            </a:r>
            <a:r>
              <a:rPr lang="en-US" altLang="zh-CN" sz="3000" b="1" dirty="0" smtClean="0">
                <a:latin typeface="宋体" pitchFamily="2" charset="-122"/>
                <a:ea typeface="宋体" pitchFamily="2" charset="-122"/>
                <a:cs typeface="Times New Roman" pitchFamily="18" charset="0"/>
              </a:rPr>
              <a:t>G</a:t>
            </a:r>
            <a:r>
              <a:rPr lang="zh-CN" altLang="zh-CN" sz="3000" b="1" dirty="0" smtClean="0">
                <a:latin typeface="宋体" pitchFamily="2" charset="-122"/>
                <a:ea typeface="宋体" pitchFamily="2" charset="-122"/>
                <a:cs typeface="Times New Roman" pitchFamily="18" charset="0"/>
              </a:rPr>
              <a:t>、钩码被提升的高度</a:t>
            </a:r>
            <a:r>
              <a:rPr lang="en-US" altLang="zh-CN" sz="3000" b="1" dirty="0" smtClean="0">
                <a:latin typeface="宋体" pitchFamily="2" charset="-122"/>
                <a:ea typeface="宋体" pitchFamily="2" charset="-122"/>
                <a:cs typeface="Times New Roman" pitchFamily="18" charset="0"/>
              </a:rPr>
              <a:t>h</a:t>
            </a:r>
            <a:r>
              <a:rPr lang="zh-CN" altLang="zh-CN" sz="3000" b="1" dirty="0" smtClean="0">
                <a:latin typeface="宋体" pitchFamily="2" charset="-122"/>
                <a:ea typeface="宋体" pitchFamily="2" charset="-122"/>
                <a:cs typeface="Times New Roman" pitchFamily="18" charset="0"/>
              </a:rPr>
              <a:t>、拉力</a:t>
            </a:r>
            <a:r>
              <a:rPr lang="en-US" altLang="zh-CN" sz="3000" b="1" dirty="0" smtClean="0">
                <a:latin typeface="宋体" pitchFamily="2" charset="-122"/>
                <a:ea typeface="宋体" pitchFamily="2" charset="-122"/>
                <a:cs typeface="Times New Roman" pitchFamily="18" charset="0"/>
              </a:rPr>
              <a:t>F</a:t>
            </a:r>
            <a:r>
              <a:rPr lang="zh-CN" altLang="zh-CN" sz="3000" b="1" dirty="0" smtClean="0">
                <a:latin typeface="宋体" pitchFamily="2" charset="-122"/>
                <a:ea typeface="宋体" pitchFamily="2" charset="-122"/>
                <a:cs typeface="Times New Roman" pitchFamily="18" charset="0"/>
              </a:rPr>
              <a:t>、绳自由端移动的距离</a:t>
            </a:r>
            <a:r>
              <a:rPr lang="en-US" altLang="zh-CN" sz="3000" b="1" dirty="0" smtClean="0">
                <a:latin typeface="宋体" pitchFamily="2" charset="-122"/>
                <a:ea typeface="宋体" pitchFamily="2" charset="-122"/>
                <a:cs typeface="Times New Roman" pitchFamily="18" charset="0"/>
              </a:rPr>
              <a:t>s</a:t>
            </a:r>
            <a:r>
              <a:rPr lang="zh-CN" altLang="zh-CN" sz="3000" b="1" dirty="0" smtClean="0">
                <a:latin typeface="宋体" pitchFamily="2" charset="-122"/>
                <a:ea typeface="宋体" pitchFamily="2" charset="-122"/>
                <a:cs typeface="Times New Roman" pitchFamily="18" charset="0"/>
              </a:rPr>
              <a:t>。</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(3)</a:t>
            </a:r>
            <a:r>
              <a:rPr lang="zh-CN" altLang="zh-CN" sz="3000" b="1" dirty="0" smtClean="0">
                <a:latin typeface="宋体" pitchFamily="2" charset="-122"/>
                <a:ea typeface="宋体" pitchFamily="2" charset="-122"/>
                <a:cs typeface="Times New Roman" pitchFamily="18" charset="0"/>
              </a:rPr>
              <a:t>器材：钩码、铁架台、滑轮、细线、</a:t>
            </a:r>
            <a:r>
              <a:rPr lang="en-US" altLang="zh-CN" sz="3000" b="1" dirty="0" smtClean="0">
                <a:latin typeface="宋体" pitchFamily="2" charset="-122"/>
                <a:ea typeface="宋体" pitchFamily="2" charset="-122"/>
                <a:cs typeface="Times New Roman" pitchFamily="18" charset="0"/>
              </a:rPr>
              <a:t>________</a:t>
            </a:r>
            <a:r>
              <a:rPr lang="zh-CN" altLang="zh-CN" sz="3000" b="1" dirty="0" smtClean="0">
                <a:latin typeface="宋体" pitchFamily="2" charset="-122"/>
                <a:ea typeface="宋体" pitchFamily="2" charset="-122"/>
                <a:cs typeface="Times New Roman" pitchFamily="18" charset="0"/>
              </a:rPr>
              <a:t>，以及</a:t>
            </a:r>
            <a:r>
              <a:rPr lang="en-US" altLang="zh-CN" sz="3000" b="1" dirty="0" smtClean="0">
                <a:latin typeface="宋体" pitchFamily="2" charset="-122"/>
                <a:ea typeface="宋体" pitchFamily="2" charset="-122"/>
                <a:cs typeface="Times New Roman" pitchFamily="18" charset="0"/>
              </a:rPr>
              <a:t>__________</a:t>
            </a:r>
            <a:r>
              <a:rPr lang="zh-CN" altLang="zh-CN" sz="3000" b="1" dirty="0" smtClean="0">
                <a:latin typeface="宋体" pitchFamily="2" charset="-122"/>
                <a:ea typeface="宋体" pitchFamily="2" charset="-122"/>
                <a:cs typeface="Times New Roman" pitchFamily="18" charset="0"/>
              </a:rPr>
              <a:t>。</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注意</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必须匀速拉动弹簧测力计使钩码竖直升高。</a:t>
            </a:r>
          </a:p>
        </p:txBody>
      </p:sp>
      <p:sp>
        <p:nvSpPr>
          <p:cNvPr id="9" name="矩形 8"/>
          <p:cNvSpPr/>
          <p:nvPr/>
        </p:nvSpPr>
        <p:spPr>
          <a:xfrm>
            <a:off x="7506512" y="4019496"/>
            <a:ext cx="1107996"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刻度尺</a:t>
            </a:r>
            <a:endParaRPr lang="zh-CN" altLang="en-US" sz="2400" b="1" dirty="0">
              <a:solidFill>
                <a:srgbClr val="FF0000"/>
              </a:solidFill>
              <a:latin typeface="宋体" pitchFamily="2" charset="-122"/>
              <a:ea typeface="宋体" pitchFamily="2" charset="-122"/>
            </a:endParaRPr>
          </a:p>
        </p:txBody>
      </p:sp>
      <p:sp>
        <p:nvSpPr>
          <p:cNvPr id="10" name="矩形 9"/>
          <p:cNvSpPr/>
          <p:nvPr/>
        </p:nvSpPr>
        <p:spPr>
          <a:xfrm>
            <a:off x="816152" y="4705296"/>
            <a:ext cx="1723549"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弹簧测力计</a:t>
            </a:r>
            <a:endParaRPr lang="zh-CN" altLang="en-US" sz="2400" b="1" dirty="0">
              <a:solidFill>
                <a:srgbClr val="FF0000"/>
              </a:solidFill>
              <a:latin typeface="宋体" pitchFamily="2" charset="-122"/>
              <a:ea typeface="宋体" pitchFamily="2" charset="-122"/>
            </a:endParaRPr>
          </a:p>
        </p:txBody>
      </p:sp>
      <p:graphicFrame>
        <p:nvGraphicFramePr>
          <p:cNvPr id="90117" name="Object 5"/>
          <p:cNvGraphicFramePr>
            <a:graphicFrameLocks noChangeAspect="1"/>
          </p:cNvGraphicFramePr>
          <p:nvPr/>
        </p:nvGraphicFramePr>
        <p:xfrm>
          <a:off x="2477770" y="1596390"/>
          <a:ext cx="1906588" cy="944563"/>
        </p:xfrm>
        <a:graphic>
          <a:graphicData uri="http://schemas.openxmlformats.org/presentationml/2006/ole">
            <mc:AlternateContent xmlns:mc="http://schemas.openxmlformats.org/markup-compatibility/2006">
              <mc:Choice xmlns:v="urn:schemas-microsoft-com:vml" Requires="v">
                <p:oleObj spid="_x0000_s90119" name="Microsoft Word 2007" r:id="rId4" imgW="1906342" imgH="990756" progId="Word.Document.12">
                  <p:embed/>
                </p:oleObj>
              </mc:Choice>
              <mc:Fallback>
                <p:oleObj name="Microsoft Word 2007" r:id="rId4" imgW="1906342" imgH="990756" progId="Word.Document.12">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7770" y="1596390"/>
                        <a:ext cx="1906588"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diamond(in)">
                                      <p:cBhvr>
                                        <p:cTn id="7" dur="2000"/>
                                        <p:tgtEl>
                                          <p:spTgt spid="2355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0117"/>
                                        </p:tgtEl>
                                        <p:attrNameLst>
                                          <p:attrName>style.visibility</p:attrName>
                                        </p:attrNameLst>
                                      </p:cBhvr>
                                      <p:to>
                                        <p:strVal val="visible"/>
                                      </p:to>
                                    </p:set>
                                    <p:animEffect transition="in" filter="blinds(horizontal)">
                                      <p:cBhvr>
                                        <p:cTn id="12" dur="500"/>
                                        <p:tgtEl>
                                          <p:spTgt spid="901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23553" name="Rectangle 1"/>
          <p:cNvSpPr>
            <a:spLocks noChangeArrowheads="1"/>
          </p:cNvSpPr>
          <p:nvPr/>
        </p:nvSpPr>
        <p:spPr bwMode="auto">
          <a:xfrm>
            <a:off x="593125" y="1470714"/>
            <a:ext cx="10639168" cy="3554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(4)</a:t>
            </a:r>
            <a:r>
              <a:rPr lang="zh-CN" altLang="zh-CN" sz="3000" b="1" dirty="0" smtClean="0">
                <a:latin typeface="宋体" pitchFamily="2" charset="-122"/>
                <a:ea typeface="宋体" pitchFamily="2" charset="-122"/>
                <a:cs typeface="Times New Roman" pitchFamily="18" charset="0"/>
              </a:rPr>
              <a:t>结论：影响滑轮组机械效率高低的主要因素：</a:t>
            </a:r>
          </a:p>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①动滑轮越重、个数越多，则额外功越多，机械效率越低。</a:t>
            </a:r>
            <a:endParaRPr lang="en-US" altLang="zh-CN" sz="3000" b="1" dirty="0" smtClean="0">
              <a:latin typeface="宋体" pitchFamily="2" charset="-122"/>
              <a:ea typeface="宋体" pitchFamily="2" charset="-122"/>
              <a:cs typeface="Times New Roman" pitchFamily="18" charset="0"/>
            </a:endParaRPr>
          </a:p>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②提升的重物越重，做的有用功就越多，机械效率越高。</a:t>
            </a:r>
          </a:p>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③各种摩擦越大，做的额外功就越多，机械效率越低。</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延伸</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绕绳方法和重物被提升的高度不影响滑轮组的机械效率。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diamond(in)">
                                      <p:cBhvr>
                                        <p:cTn id="7" dur="2000"/>
                                        <p:tgtEl>
                                          <p:spTgt spid="23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grpSp>
        <p:nvGrpSpPr>
          <p:cNvPr id="12" name="组合 11"/>
          <p:cNvGrpSpPr/>
          <p:nvPr/>
        </p:nvGrpSpPr>
        <p:grpSpPr>
          <a:xfrm>
            <a:off x="87682" y="956711"/>
            <a:ext cx="4290680" cy="696726"/>
            <a:chOff x="37578" y="944185"/>
            <a:chExt cx="3106455" cy="696726"/>
          </a:xfrm>
        </p:grpSpPr>
        <p:pic>
          <p:nvPicPr>
            <p:cNvPr id="13" name="图片 12" descr="图标-03"/>
            <p:cNvPicPr>
              <a:picLocks noChangeAspect="1"/>
            </p:cNvPicPr>
            <p:nvPr/>
          </p:nvPicPr>
          <p:blipFill>
            <a:blip r:embed="rId2" cstate="print"/>
            <a:stretch>
              <a:fillRect/>
            </a:stretch>
          </p:blipFill>
          <p:spPr>
            <a:xfrm>
              <a:off x="37578" y="944185"/>
              <a:ext cx="3106455" cy="696726"/>
            </a:xfrm>
            <a:prstGeom prst="rect">
              <a:avLst/>
            </a:prstGeom>
          </p:spPr>
        </p:pic>
        <p:sp>
          <p:nvSpPr>
            <p:cNvPr id="14" name="文本框 2"/>
            <p:cNvSpPr txBox="1"/>
            <p:nvPr/>
          </p:nvSpPr>
          <p:spPr>
            <a:xfrm>
              <a:off x="458662" y="1064895"/>
              <a:ext cx="1693511" cy="523220"/>
            </a:xfrm>
            <a:prstGeom prst="rect">
              <a:avLst/>
            </a:prstGeom>
            <a:noFill/>
          </p:spPr>
          <p:txBody>
            <a:bodyPr wrap="none" rtlCol="0">
              <a:spAutoFit/>
            </a:bodyPr>
            <a:lstStyle/>
            <a:p>
              <a:pPr lvl="0" algn="l"/>
              <a:r>
                <a:rPr lang="zh-CN" altLang="en-US" sz="28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科学方法概览</a:t>
              </a:r>
              <a:endParaRPr lang="zh-CN" altLang="en-US" sz="28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graphicFrame>
        <p:nvGraphicFramePr>
          <p:cNvPr id="7" name="表格 6"/>
          <p:cNvGraphicFramePr>
            <a:graphicFrameLocks noGrp="1"/>
          </p:cNvGraphicFramePr>
          <p:nvPr/>
        </p:nvGraphicFramePr>
        <p:xfrm>
          <a:off x="807720" y="2042157"/>
          <a:ext cx="9845040" cy="3596642"/>
        </p:xfrm>
        <a:graphic>
          <a:graphicData uri="http://schemas.openxmlformats.org/drawingml/2006/table">
            <a:tbl>
              <a:tblPr/>
              <a:tblGrid>
                <a:gridCol w="1892222"/>
                <a:gridCol w="7952818"/>
              </a:tblGrid>
              <a:tr h="1798321">
                <a:tc>
                  <a:txBody>
                    <a:bodyPr/>
                    <a:lstStyle/>
                    <a:p>
                      <a:pPr marL="0" algn="ctr"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物理研究方法</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该方法在本章中的应用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8321">
                <a:tc>
                  <a:txBody>
                    <a:bodyPr/>
                    <a:lstStyle/>
                    <a:p>
                      <a:pPr marL="0" algn="ctr"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等效法</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　定滑轮实质上是一个等臂杠杆，动滑轮实质上是一个省力杠杆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grpSp>
        <p:nvGrpSpPr>
          <p:cNvPr id="6" name="组合 5"/>
          <p:cNvGrpSpPr/>
          <p:nvPr/>
        </p:nvGrpSpPr>
        <p:grpSpPr>
          <a:xfrm>
            <a:off x="64548" y="969905"/>
            <a:ext cx="4240644" cy="675005"/>
            <a:chOff x="183" y="1646"/>
            <a:chExt cx="4986" cy="1063"/>
          </a:xfrm>
        </p:grpSpPr>
        <p:pic>
          <p:nvPicPr>
            <p:cNvPr id="7" name="图片 6" descr="图标-02"/>
            <p:cNvPicPr>
              <a:picLocks noChangeAspect="1"/>
            </p:cNvPicPr>
            <p:nvPr/>
          </p:nvPicPr>
          <p:blipFill>
            <a:blip r:embed="rId2" cstate="print"/>
            <a:stretch>
              <a:fillRect/>
            </a:stretch>
          </p:blipFill>
          <p:spPr>
            <a:xfrm>
              <a:off x="183" y="1646"/>
              <a:ext cx="4986" cy="1063"/>
            </a:xfrm>
            <a:prstGeom prst="rect">
              <a:avLst/>
            </a:prstGeom>
          </p:spPr>
        </p:pic>
        <p:sp>
          <p:nvSpPr>
            <p:cNvPr id="8" name="文本框 3"/>
            <p:cNvSpPr txBox="1"/>
            <p:nvPr/>
          </p:nvSpPr>
          <p:spPr>
            <a:xfrm>
              <a:off x="878" y="1767"/>
              <a:ext cx="2750" cy="824"/>
            </a:xfrm>
            <a:prstGeom prst="rect">
              <a:avLst/>
            </a:prstGeom>
            <a:noFill/>
          </p:spPr>
          <p:txBody>
            <a:bodyPr wrap="none" rtlCol="0">
              <a:spAutoFit/>
            </a:bodyPr>
            <a:lstStyle/>
            <a:p>
              <a:pPr algn="l"/>
              <a:r>
                <a:rPr lang="zh-CN" altLang="en-US" sz="28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科学应用示例</a:t>
              </a:r>
              <a:endParaRPr lang="zh-CN" altLang="en-US" sz="28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sp>
        <p:nvSpPr>
          <p:cNvPr id="10" name="Rectangle 9"/>
          <p:cNvSpPr/>
          <p:nvPr/>
        </p:nvSpPr>
        <p:spPr>
          <a:xfrm>
            <a:off x="735685" y="1643633"/>
            <a:ext cx="3587842" cy="559769"/>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nSpc>
                <a:spcPct val="150000"/>
              </a:lnSpc>
              <a:spcBef>
                <a:spcPct val="0"/>
              </a:spcBef>
              <a:buNone/>
            </a:pPr>
            <a:r>
              <a:rPr lang="zh-CN" altLang="en-US" sz="2400" b="1" dirty="0" smtClean="0">
                <a:solidFill>
                  <a:srgbClr val="00A6AD"/>
                </a:solidFill>
                <a:latin typeface="宋体" panose="02010600030101010101" pitchFamily="2" charset="-122"/>
              </a:rPr>
              <a:t>夯基专训</a:t>
            </a:r>
            <a:r>
              <a:rPr lang="en-US" altLang="zh-CN" sz="2400" b="1" dirty="0" smtClean="0">
                <a:solidFill>
                  <a:srgbClr val="00A6AD"/>
                </a:solidFill>
                <a:latin typeface="宋体" panose="02010600030101010101" pitchFamily="2" charset="-122"/>
              </a:rPr>
              <a:t>—</a:t>
            </a:r>
            <a:r>
              <a:rPr lang="zh-CN" altLang="en-US" sz="2400" b="1" dirty="0" smtClean="0">
                <a:solidFill>
                  <a:srgbClr val="00A6AD"/>
                </a:solidFill>
                <a:latin typeface="宋体" panose="02010600030101010101" pitchFamily="2" charset="-122"/>
              </a:rPr>
              <a:t>易错概念辨析</a:t>
            </a:r>
            <a:endParaRPr lang="zh-CN" altLang="en-US" sz="2400" b="1" dirty="0">
              <a:solidFill>
                <a:srgbClr val="00A6AD"/>
              </a:solidFill>
              <a:latin typeface="宋体" panose="02010600030101010101" pitchFamily="2" charset="-122"/>
            </a:endParaRPr>
          </a:p>
        </p:txBody>
      </p:sp>
      <p:pic>
        <p:nvPicPr>
          <p:cNvPr id="11" name="Picture 4"/>
          <p:cNvPicPr>
            <a:picLocks noChangeAspect="1"/>
          </p:cNvPicPr>
          <p:nvPr/>
        </p:nvPicPr>
        <p:blipFill>
          <a:blip r:embed="rId3" cstate="print"/>
          <a:stretch>
            <a:fillRect/>
          </a:stretch>
        </p:blipFill>
        <p:spPr>
          <a:xfrm>
            <a:off x="462317" y="1778253"/>
            <a:ext cx="84455" cy="414020"/>
          </a:xfrm>
          <a:prstGeom prst="rect">
            <a:avLst/>
          </a:prstGeom>
          <a:noFill/>
          <a:ln w="9525">
            <a:noFill/>
          </a:ln>
        </p:spPr>
      </p:pic>
      <p:sp>
        <p:nvSpPr>
          <p:cNvPr id="10241" name="Rectangle 1"/>
          <p:cNvSpPr>
            <a:spLocks noChangeArrowheads="1"/>
          </p:cNvSpPr>
          <p:nvPr/>
        </p:nvSpPr>
        <p:spPr bwMode="auto">
          <a:xfrm>
            <a:off x="518983" y="2755817"/>
            <a:ext cx="10527957"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fontAlgn="base">
              <a:lnSpc>
                <a:spcPct val="150000"/>
              </a:lnSpc>
              <a:spcBef>
                <a:spcPct val="0"/>
              </a:spcBef>
              <a:spcAft>
                <a:spcPct val="0"/>
              </a:spcAft>
              <a:buClrTx/>
              <a:buSzTx/>
              <a:buFontTx/>
              <a:buNone/>
              <a:tabLst/>
            </a:pPr>
            <a:r>
              <a:rPr lang="zh-CN" altLang="en-US" sz="3000" b="1" dirty="0" smtClean="0">
                <a:latin typeface="宋体" pitchFamily="2" charset="-122"/>
                <a:ea typeface="宋体" pitchFamily="2" charset="-122"/>
                <a:cs typeface="Times New Roman" pitchFamily="18" charset="0"/>
              </a:rPr>
              <a:t>判断下列说法的正误，并对错误的说法分析指正。</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　　</a:t>
            </a:r>
            <a:r>
              <a:rPr lang="en-US" altLang="zh-CN" sz="3000" b="1"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杠杆必须是一根直硬棒，在力的作用下能绕着固定点</a:t>
            </a:r>
            <a:r>
              <a:rPr lang="en-US" altLang="zh-CN" sz="3000" b="1" dirty="0" smtClean="0">
                <a:latin typeface="宋体" pitchFamily="2" charset="-122"/>
                <a:ea typeface="宋体" pitchFamily="2" charset="-122"/>
                <a:cs typeface="Times New Roman" pitchFamily="18" charset="0"/>
              </a:rPr>
              <a:t>O</a:t>
            </a:r>
            <a:r>
              <a:rPr lang="zh-CN" altLang="zh-CN" sz="3000" b="1" dirty="0" smtClean="0">
                <a:latin typeface="宋体" pitchFamily="2" charset="-122"/>
                <a:ea typeface="宋体" pitchFamily="2" charset="-122"/>
                <a:cs typeface="Times New Roman" pitchFamily="18" charset="0"/>
              </a:rPr>
              <a:t>转动。</a:t>
            </a:r>
          </a:p>
          <a:p>
            <a:pPr marR="0" lvl="0" indent="0" fontAlgn="base">
              <a:lnSpc>
                <a:spcPct val="150000"/>
              </a:lnSpc>
              <a:spcBef>
                <a:spcPct val="0"/>
              </a:spcBef>
              <a:spcAft>
                <a:spcPct val="0"/>
              </a:spcAft>
              <a:buClrTx/>
              <a:buSzTx/>
              <a:buFontTx/>
              <a:buNone/>
              <a:tabLst/>
            </a:pPr>
            <a:r>
              <a:rPr lang="zh-CN" altLang="en-US" sz="3000" b="1" dirty="0" smtClean="0">
                <a:latin typeface="宋体" pitchFamily="2" charset="-122"/>
                <a:ea typeface="宋体" pitchFamily="2" charset="-122"/>
                <a:cs typeface="Times New Roman" pitchFamily="18" charset="0"/>
              </a:rPr>
              <a:t>分析指正：</a:t>
            </a:r>
            <a:r>
              <a:rPr lang="en-US" altLang="zh-CN" sz="3000" b="1" dirty="0" smtClean="0">
                <a:latin typeface="宋体" pitchFamily="2" charset="-122"/>
                <a:ea typeface="宋体" pitchFamily="2" charset="-122"/>
                <a:cs typeface="Times New Roman" pitchFamily="18" charset="0"/>
              </a:rPr>
              <a:t>__________________________________________</a:t>
            </a:r>
            <a:r>
              <a:rPr lang="zh-CN" altLang="en-US" sz="3000" b="1" dirty="0" smtClean="0">
                <a:latin typeface="宋体" pitchFamily="2" charset="-122"/>
                <a:ea typeface="宋体" pitchFamily="2" charset="-122"/>
                <a:cs typeface="Times New Roman" pitchFamily="18" charset="0"/>
              </a:rPr>
              <a:t>。 </a:t>
            </a:r>
          </a:p>
        </p:txBody>
      </p:sp>
      <p:sp>
        <p:nvSpPr>
          <p:cNvPr id="9" name="矩形 8"/>
          <p:cNvSpPr/>
          <p:nvPr/>
        </p:nvSpPr>
        <p:spPr>
          <a:xfrm>
            <a:off x="940331" y="3625334"/>
            <a:ext cx="494046" cy="461665"/>
          </a:xfrm>
          <a:prstGeom prst="rect">
            <a:avLst/>
          </a:prstGeom>
        </p:spPr>
        <p:txBody>
          <a:bodyPr wrap="none">
            <a:spAutoFit/>
          </a:bodyPr>
          <a:lstStyle/>
          <a:p>
            <a:r>
              <a:rPr lang="en-US" altLang="zh-CN" sz="2400" b="1" dirty="0" smtClean="0">
                <a:solidFill>
                  <a:srgbClr val="FF0000"/>
                </a:solidFill>
                <a:latin typeface="宋体" pitchFamily="2" charset="-122"/>
                <a:ea typeface="宋体" pitchFamily="2" charset="-122"/>
              </a:rPr>
              <a:t>×</a:t>
            </a:r>
            <a:endParaRPr lang="zh-CN" altLang="en-US" sz="2400" b="1" dirty="0" smtClean="0">
              <a:solidFill>
                <a:srgbClr val="FF0000"/>
              </a:solidFill>
              <a:latin typeface="宋体" pitchFamily="2" charset="-122"/>
              <a:ea typeface="宋体" pitchFamily="2" charset="-122"/>
            </a:endParaRPr>
          </a:p>
        </p:txBody>
      </p:sp>
      <p:sp>
        <p:nvSpPr>
          <p:cNvPr id="14" name="矩形 13"/>
          <p:cNvSpPr/>
          <p:nvPr/>
        </p:nvSpPr>
        <p:spPr>
          <a:xfrm>
            <a:off x="2633980" y="4939715"/>
            <a:ext cx="6778034" cy="461665"/>
          </a:xfrm>
          <a:prstGeom prst="rect">
            <a:avLst/>
          </a:prstGeom>
        </p:spPr>
        <p:txBody>
          <a:bodyPr wrap="square">
            <a:spAutoFit/>
          </a:bodyPr>
          <a:lstStyle/>
          <a:p>
            <a:r>
              <a:rPr lang="zh-CN" altLang="zh-CN" sz="2400" b="1" dirty="0" smtClean="0">
                <a:solidFill>
                  <a:srgbClr val="FF0000"/>
                </a:solidFill>
                <a:latin typeface="宋体" pitchFamily="2" charset="-122"/>
                <a:ea typeface="宋体" pitchFamily="2" charset="-122"/>
              </a:rPr>
              <a:t>杠杆可以是直的也可以是弯的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0241"/>
                                        </p:tgtEl>
                                        <p:attrNameLst>
                                          <p:attrName>style.visibility</p:attrName>
                                        </p:attrNameLst>
                                      </p:cBhvr>
                                      <p:to>
                                        <p:strVal val="visible"/>
                                      </p:to>
                                    </p:set>
                                    <p:animEffect transition="in" filter="blinds(horizontal)">
                                      <p:cBhvr>
                                        <p:cTn id="12" dur="500"/>
                                        <p:tgtEl>
                                          <p:spTgt spid="1024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241" grpId="0"/>
      <p:bldP spid="9"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3" name="Rectangle 1"/>
          <p:cNvSpPr>
            <a:spLocks noChangeArrowheads="1"/>
          </p:cNvSpPr>
          <p:nvPr/>
        </p:nvSpPr>
        <p:spPr bwMode="auto">
          <a:xfrm>
            <a:off x="704334" y="2038185"/>
            <a:ext cx="10527957"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　　</a:t>
            </a:r>
            <a:r>
              <a:rPr lang="en-US" altLang="zh-CN" sz="3000" b="1" dirty="0" smtClean="0">
                <a:latin typeface="宋体" pitchFamily="2" charset="-122"/>
                <a:ea typeface="宋体" pitchFamily="2" charset="-122"/>
                <a:cs typeface="Times New Roman" pitchFamily="18" charset="0"/>
              </a:rPr>
              <a:t>)2.</a:t>
            </a:r>
            <a:r>
              <a:rPr lang="zh-CN" altLang="zh-CN" sz="3000" b="1" dirty="0" smtClean="0">
                <a:latin typeface="宋体" pitchFamily="2" charset="-122"/>
                <a:ea typeface="宋体" pitchFamily="2" charset="-122"/>
                <a:cs typeface="Times New Roman" pitchFamily="18" charset="0"/>
              </a:rPr>
              <a:t>杠杆的平衡状态是指杠杆在水平位置保持静止。</a:t>
            </a:r>
          </a:p>
          <a:p>
            <a:pPr fontAlgn="base">
              <a:lnSpc>
                <a:spcPct val="150000"/>
              </a:lnSpc>
              <a:spcBef>
                <a:spcPct val="0"/>
              </a:spcBef>
              <a:spcAft>
                <a:spcPct val="0"/>
              </a:spcAft>
            </a:pPr>
            <a:r>
              <a:rPr lang="zh-CN" altLang="en-US" sz="3000" b="1" dirty="0" smtClean="0">
                <a:latin typeface="宋体" pitchFamily="2" charset="-122"/>
                <a:ea typeface="宋体" pitchFamily="2" charset="-122"/>
                <a:cs typeface="Times New Roman" pitchFamily="18" charset="0"/>
              </a:rPr>
              <a:t>分析指正：</a:t>
            </a:r>
            <a:r>
              <a:rPr lang="en-US" altLang="zh-CN" sz="3000" b="1" dirty="0" smtClean="0">
                <a:latin typeface="宋体" pitchFamily="2" charset="-122"/>
                <a:ea typeface="宋体" pitchFamily="2" charset="-122"/>
                <a:cs typeface="Times New Roman" pitchFamily="18" charset="0"/>
              </a:rPr>
              <a:t>______________________________________________</a:t>
            </a:r>
            <a:r>
              <a:rPr lang="zh-CN" altLang="en-US" sz="3000" b="1" dirty="0" smtClean="0">
                <a:latin typeface="宋体" pitchFamily="2" charset="-122"/>
                <a:ea typeface="宋体" pitchFamily="2" charset="-122"/>
                <a:cs typeface="Times New Roman" pitchFamily="18" charset="0"/>
              </a:rPr>
              <a:t>。 </a:t>
            </a:r>
          </a:p>
        </p:txBody>
      </p:sp>
      <p:sp>
        <p:nvSpPr>
          <p:cNvPr id="4" name="矩形 3"/>
          <p:cNvSpPr/>
          <p:nvPr/>
        </p:nvSpPr>
        <p:spPr>
          <a:xfrm>
            <a:off x="1143531" y="2276594"/>
            <a:ext cx="494046" cy="461665"/>
          </a:xfrm>
          <a:prstGeom prst="rect">
            <a:avLst/>
          </a:prstGeom>
        </p:spPr>
        <p:txBody>
          <a:bodyPr wrap="none">
            <a:spAutoFit/>
          </a:bodyPr>
          <a:lstStyle/>
          <a:p>
            <a:r>
              <a:rPr lang="en-US" altLang="zh-CN" sz="2400" b="1" dirty="0" smtClean="0">
                <a:solidFill>
                  <a:srgbClr val="FF0000"/>
                </a:solidFill>
                <a:latin typeface="宋体" pitchFamily="2" charset="-122"/>
                <a:ea typeface="宋体" pitchFamily="2" charset="-122"/>
              </a:rPr>
              <a:t>×</a:t>
            </a:r>
            <a:endParaRPr lang="zh-CN" altLang="en-US" sz="2400" b="1" dirty="0" smtClean="0">
              <a:solidFill>
                <a:srgbClr val="FF0000"/>
              </a:solidFill>
              <a:latin typeface="宋体" pitchFamily="2" charset="-122"/>
              <a:ea typeface="宋体" pitchFamily="2" charset="-122"/>
            </a:endParaRPr>
          </a:p>
        </p:txBody>
      </p:sp>
      <p:sp>
        <p:nvSpPr>
          <p:cNvPr id="5" name="矩形 4"/>
          <p:cNvSpPr/>
          <p:nvPr/>
        </p:nvSpPr>
        <p:spPr>
          <a:xfrm>
            <a:off x="829300" y="3554214"/>
            <a:ext cx="7879080"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杠杆的平衡状态是指杠杆在任意位置静止或不动匀速转动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3" name="Rectangle 1"/>
          <p:cNvSpPr>
            <a:spLocks noChangeArrowheads="1"/>
          </p:cNvSpPr>
          <p:nvPr/>
        </p:nvSpPr>
        <p:spPr bwMode="auto">
          <a:xfrm>
            <a:off x="704334" y="2007259"/>
            <a:ext cx="10527957"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　　</a:t>
            </a:r>
            <a:r>
              <a:rPr lang="en-US" altLang="zh-CN" sz="3000" b="1" dirty="0" smtClean="0">
                <a:latin typeface="宋体" pitchFamily="2" charset="-122"/>
                <a:ea typeface="宋体" pitchFamily="2" charset="-122"/>
                <a:cs typeface="Times New Roman" pitchFamily="18" charset="0"/>
              </a:rPr>
              <a:t>)3.</a:t>
            </a:r>
            <a:r>
              <a:rPr lang="zh-CN" altLang="zh-CN" sz="3000" b="1" dirty="0" smtClean="0">
                <a:latin typeface="宋体" pitchFamily="2" charset="-122"/>
                <a:ea typeface="宋体" pitchFamily="2" charset="-122"/>
                <a:cs typeface="Times New Roman" pitchFamily="18" charset="0"/>
              </a:rPr>
              <a:t>力臂是指从支点</a:t>
            </a:r>
            <a:r>
              <a:rPr lang="en-US" altLang="zh-CN" sz="3000" b="1" dirty="0" smtClean="0">
                <a:latin typeface="宋体" pitchFamily="2" charset="-122"/>
                <a:ea typeface="宋体" pitchFamily="2" charset="-122"/>
                <a:cs typeface="Times New Roman" pitchFamily="18" charset="0"/>
              </a:rPr>
              <a:t>O</a:t>
            </a:r>
            <a:r>
              <a:rPr lang="zh-CN" altLang="zh-CN" sz="3000" b="1" dirty="0" smtClean="0">
                <a:latin typeface="宋体" pitchFamily="2" charset="-122"/>
                <a:ea typeface="宋体" pitchFamily="2" charset="-122"/>
                <a:cs typeface="Times New Roman" pitchFamily="18" charset="0"/>
              </a:rPr>
              <a:t>到力的作用点的距离。</a:t>
            </a:r>
          </a:p>
          <a:p>
            <a:pPr fontAlgn="base">
              <a:lnSpc>
                <a:spcPct val="150000"/>
              </a:lnSpc>
              <a:spcBef>
                <a:spcPct val="0"/>
              </a:spcBef>
              <a:spcAft>
                <a:spcPct val="0"/>
              </a:spcAft>
            </a:pPr>
            <a:r>
              <a:rPr lang="zh-CN" altLang="en-US" sz="3000" b="1" dirty="0" smtClean="0">
                <a:latin typeface="宋体" pitchFamily="2" charset="-122"/>
                <a:ea typeface="宋体" pitchFamily="2" charset="-122"/>
                <a:cs typeface="Times New Roman" pitchFamily="18" charset="0"/>
              </a:rPr>
              <a:t>分析指正：</a:t>
            </a:r>
            <a:r>
              <a:rPr lang="en-US" altLang="zh-CN" sz="3000" b="1" dirty="0" smtClean="0">
                <a:latin typeface="宋体" pitchFamily="2" charset="-122"/>
                <a:ea typeface="宋体" pitchFamily="2" charset="-122"/>
                <a:cs typeface="Times New Roman" pitchFamily="18" charset="0"/>
              </a:rPr>
              <a:t>_____________________________________________</a:t>
            </a:r>
            <a:r>
              <a:rPr lang="zh-CN" altLang="en-US" sz="3000" b="1" dirty="0" smtClean="0">
                <a:latin typeface="宋体" pitchFamily="2" charset="-122"/>
                <a:ea typeface="宋体" pitchFamily="2" charset="-122"/>
                <a:cs typeface="Times New Roman" pitchFamily="18" charset="0"/>
              </a:rPr>
              <a:t>。 </a:t>
            </a:r>
          </a:p>
        </p:txBody>
      </p:sp>
      <p:sp>
        <p:nvSpPr>
          <p:cNvPr id="4" name="矩形 3"/>
          <p:cNvSpPr/>
          <p:nvPr/>
        </p:nvSpPr>
        <p:spPr>
          <a:xfrm>
            <a:off x="934539" y="3503414"/>
            <a:ext cx="5311069"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力臂是指从支点</a:t>
            </a:r>
            <a:r>
              <a:rPr lang="en-US" altLang="zh-CN" sz="2400" b="1" dirty="0" smtClean="0">
                <a:solidFill>
                  <a:srgbClr val="FF0000"/>
                </a:solidFill>
                <a:latin typeface="宋体" pitchFamily="2" charset="-122"/>
                <a:ea typeface="宋体" pitchFamily="2" charset="-122"/>
              </a:rPr>
              <a:t>O</a:t>
            </a:r>
            <a:r>
              <a:rPr lang="zh-CN" altLang="zh-CN" sz="2400" b="1" dirty="0" smtClean="0">
                <a:solidFill>
                  <a:srgbClr val="FF0000"/>
                </a:solidFill>
                <a:latin typeface="宋体" pitchFamily="2" charset="-122"/>
                <a:ea typeface="宋体" pitchFamily="2" charset="-122"/>
              </a:rPr>
              <a:t>到力的作用线的距离</a:t>
            </a:r>
          </a:p>
        </p:txBody>
      </p:sp>
      <p:sp>
        <p:nvSpPr>
          <p:cNvPr id="5" name="矩形 4"/>
          <p:cNvSpPr/>
          <p:nvPr/>
        </p:nvSpPr>
        <p:spPr>
          <a:xfrm>
            <a:off x="1143531" y="2276594"/>
            <a:ext cx="494046" cy="461665"/>
          </a:xfrm>
          <a:prstGeom prst="rect">
            <a:avLst/>
          </a:prstGeom>
        </p:spPr>
        <p:txBody>
          <a:bodyPr wrap="none">
            <a:spAutoFit/>
          </a:bodyPr>
          <a:lstStyle/>
          <a:p>
            <a:r>
              <a:rPr lang="en-US" altLang="zh-CN" sz="2400" b="1" dirty="0" smtClean="0">
                <a:solidFill>
                  <a:srgbClr val="FF0000"/>
                </a:solidFill>
                <a:latin typeface="宋体" pitchFamily="2" charset="-122"/>
                <a:ea typeface="宋体" pitchFamily="2" charset="-122"/>
              </a:rPr>
              <a:t>×</a:t>
            </a:r>
            <a:endParaRPr lang="zh-CN" altLang="en-US" sz="2400" b="1" dirty="0" smtClean="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3" name="Rectangle 1"/>
          <p:cNvSpPr>
            <a:spLocks noChangeArrowheads="1"/>
          </p:cNvSpPr>
          <p:nvPr/>
        </p:nvSpPr>
        <p:spPr bwMode="auto">
          <a:xfrm>
            <a:off x="642550" y="1407275"/>
            <a:ext cx="10527957" cy="36471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　　</a:t>
            </a:r>
            <a:r>
              <a:rPr lang="en-US" altLang="zh-CN" sz="3000" b="1" dirty="0" smtClean="0">
                <a:latin typeface="宋体" pitchFamily="2" charset="-122"/>
                <a:ea typeface="宋体" pitchFamily="2" charset="-122"/>
                <a:cs typeface="Times New Roman" pitchFamily="18" charset="0"/>
              </a:rPr>
              <a:t>)4.</a:t>
            </a:r>
            <a:r>
              <a:rPr lang="zh-CN" altLang="zh-CN" sz="3000" b="1" dirty="0" smtClean="0">
                <a:latin typeface="宋体" pitchFamily="2" charset="-122"/>
                <a:ea typeface="宋体" pitchFamily="2" charset="-122"/>
                <a:cs typeface="Times New Roman" pitchFamily="18" charset="0"/>
              </a:rPr>
              <a:t>等臂杠杆既不省力也不省距离，省力杠杆能省力但费距离，费力杠杆能省距离但费力。</a:t>
            </a:r>
          </a:p>
          <a:p>
            <a:pPr marR="0" lvl="0" indent="0" fontAlgn="base">
              <a:lnSpc>
                <a:spcPct val="150000"/>
              </a:lnSpc>
              <a:spcBef>
                <a:spcPct val="0"/>
              </a:spcBef>
              <a:spcAft>
                <a:spcPct val="0"/>
              </a:spcAft>
              <a:buClrTx/>
              <a:buSzTx/>
              <a:buFontTx/>
              <a:buNone/>
              <a:tabLst/>
            </a:pPr>
            <a:r>
              <a:rPr lang="zh-CN" altLang="en-US" sz="3000" b="1" dirty="0" smtClean="0">
                <a:latin typeface="宋体" pitchFamily="2" charset="-122"/>
                <a:ea typeface="宋体" pitchFamily="2" charset="-122"/>
                <a:cs typeface="Times New Roman" pitchFamily="18" charset="0"/>
              </a:rPr>
              <a:t>分析指正：</a:t>
            </a:r>
            <a:r>
              <a:rPr lang="en-US" altLang="zh-CN" sz="3000" b="1" dirty="0" smtClean="0">
                <a:latin typeface="宋体" pitchFamily="2" charset="-122"/>
                <a:ea typeface="宋体" pitchFamily="2" charset="-122"/>
                <a:cs typeface="Times New Roman" pitchFamily="18" charset="0"/>
              </a:rPr>
              <a:t>______________________________________________________________________________________________________</a:t>
            </a:r>
            <a:r>
              <a:rPr lang="zh-CN" altLang="en-US" sz="3000" b="1" dirty="0" smtClean="0">
                <a:latin typeface="宋体" pitchFamily="2" charset="-122"/>
                <a:ea typeface="宋体" pitchFamily="2" charset="-122"/>
                <a:cs typeface="Times New Roman" pitchFamily="18" charset="0"/>
              </a:rPr>
              <a:t>。 </a:t>
            </a:r>
          </a:p>
        </p:txBody>
      </p:sp>
      <p:sp>
        <p:nvSpPr>
          <p:cNvPr id="4" name="矩形 3"/>
          <p:cNvSpPr/>
          <p:nvPr/>
        </p:nvSpPr>
        <p:spPr>
          <a:xfrm>
            <a:off x="1049551" y="1644134"/>
            <a:ext cx="494046"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a:t>
            </a:r>
            <a:endParaRPr lang="zh-CN" altLang="en-US" sz="2400" b="1" dirty="0" smtClean="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3" name="Rectangle 1"/>
          <p:cNvSpPr>
            <a:spLocks noChangeArrowheads="1"/>
          </p:cNvSpPr>
          <p:nvPr/>
        </p:nvSpPr>
        <p:spPr bwMode="auto">
          <a:xfrm>
            <a:off x="765294" y="1662676"/>
            <a:ext cx="10527957" cy="34466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　　</a:t>
            </a:r>
            <a:r>
              <a:rPr lang="en-US" altLang="zh-CN" sz="3000" b="1" dirty="0" smtClean="0">
                <a:latin typeface="宋体" pitchFamily="2" charset="-122"/>
                <a:ea typeface="宋体" pitchFamily="2" charset="-122"/>
                <a:cs typeface="Times New Roman" pitchFamily="18" charset="0"/>
              </a:rPr>
              <a:t>)5.</a:t>
            </a:r>
            <a:r>
              <a:rPr lang="zh-CN" altLang="zh-CN" sz="3000" b="1" dirty="0" smtClean="0">
                <a:latin typeface="宋体" pitchFamily="2" charset="-122"/>
                <a:ea typeface="宋体" pitchFamily="2" charset="-122"/>
                <a:cs typeface="Times New Roman" pitchFamily="18" charset="0"/>
              </a:rPr>
              <a:t>通过判断轴是否随物体运动可区分滑轮是定滑轮还是动滑轮。</a:t>
            </a:r>
          </a:p>
          <a:p>
            <a:pPr marR="0" lvl="0" indent="0" fontAlgn="base">
              <a:lnSpc>
                <a:spcPct val="150000"/>
              </a:lnSpc>
              <a:spcBef>
                <a:spcPct val="0"/>
              </a:spcBef>
              <a:spcAft>
                <a:spcPct val="0"/>
              </a:spcAft>
              <a:buClrTx/>
              <a:buSzTx/>
              <a:buFontTx/>
              <a:buNone/>
              <a:tabLst/>
            </a:pPr>
            <a:r>
              <a:rPr lang="zh-CN" altLang="en-US" sz="3000" b="1" dirty="0" smtClean="0">
                <a:latin typeface="宋体" pitchFamily="2" charset="-122"/>
                <a:ea typeface="宋体" pitchFamily="2" charset="-122"/>
                <a:cs typeface="Times New Roman" pitchFamily="18" charset="0"/>
              </a:rPr>
              <a:t>分析指正：</a:t>
            </a:r>
            <a:r>
              <a:rPr lang="en-US" altLang="zh-CN" sz="3000" b="1" dirty="0" smtClean="0">
                <a:latin typeface="宋体" pitchFamily="2" charset="-122"/>
                <a:ea typeface="宋体" pitchFamily="2" charset="-122"/>
                <a:cs typeface="Times New Roman" pitchFamily="18" charset="0"/>
              </a:rPr>
              <a:t>______________________________________________________________________________________________________</a:t>
            </a:r>
            <a:r>
              <a:rPr lang="zh-CN" altLang="en-US" sz="3000" b="1" dirty="0" smtClean="0">
                <a:latin typeface="宋体" pitchFamily="2" charset="-122"/>
                <a:ea typeface="宋体" pitchFamily="2" charset="-122"/>
                <a:cs typeface="Times New Roman" pitchFamily="18" charset="0"/>
              </a:rPr>
              <a:t>。 </a:t>
            </a:r>
          </a:p>
        </p:txBody>
      </p:sp>
      <p:sp>
        <p:nvSpPr>
          <p:cNvPr id="4" name="矩形 3"/>
          <p:cNvSpPr/>
          <p:nvPr/>
        </p:nvSpPr>
        <p:spPr>
          <a:xfrm>
            <a:off x="1158059" y="1821934"/>
            <a:ext cx="494046" cy="461665"/>
          </a:xfrm>
          <a:prstGeom prst="rect">
            <a:avLst/>
          </a:prstGeom>
        </p:spPr>
        <p:txBody>
          <a:bodyPr wrap="none">
            <a:spAutoFit/>
          </a:bodyPr>
          <a:lstStyle/>
          <a:p>
            <a:r>
              <a:rPr lang="zh-CN" altLang="en-US" sz="2400" b="1" dirty="0" smtClean="0">
                <a:solidFill>
                  <a:srgbClr val="FF0000"/>
                </a:solidFill>
                <a:latin typeface="宋体" pitchFamily="2" charset="-122"/>
                <a:ea typeface="宋体"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3" name="Rectangle 1"/>
          <p:cNvSpPr>
            <a:spLocks noChangeArrowheads="1"/>
          </p:cNvSpPr>
          <p:nvPr/>
        </p:nvSpPr>
        <p:spPr bwMode="auto">
          <a:xfrm>
            <a:off x="642550" y="1776608"/>
            <a:ext cx="10527957" cy="29084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　　</a:t>
            </a:r>
            <a:r>
              <a:rPr lang="en-US" altLang="zh-CN" sz="3000" b="1" dirty="0" smtClean="0">
                <a:latin typeface="宋体" pitchFamily="2" charset="-122"/>
                <a:ea typeface="宋体" pitchFamily="2" charset="-122"/>
                <a:cs typeface="Times New Roman" pitchFamily="18" charset="0"/>
              </a:rPr>
              <a:t>)6.</a:t>
            </a:r>
            <a:r>
              <a:rPr lang="zh-CN" altLang="zh-CN" sz="3000" b="1" dirty="0" smtClean="0">
                <a:latin typeface="宋体" pitchFamily="2" charset="-122"/>
                <a:ea typeface="宋体" pitchFamily="2" charset="-122"/>
                <a:cs typeface="Times New Roman" pitchFamily="18" charset="0"/>
              </a:rPr>
              <a:t>定滑轮可以改变力的方向，动滑轮一定可以省力。</a:t>
            </a:r>
          </a:p>
          <a:p>
            <a:pPr marR="0" lvl="0" indent="0" fontAlgn="base">
              <a:lnSpc>
                <a:spcPct val="150000"/>
              </a:lnSpc>
              <a:spcBef>
                <a:spcPct val="0"/>
              </a:spcBef>
              <a:spcAft>
                <a:spcPct val="0"/>
              </a:spcAft>
              <a:buClrTx/>
              <a:buSzTx/>
              <a:buFontTx/>
              <a:buNone/>
              <a:tabLst/>
            </a:pPr>
            <a:r>
              <a:rPr lang="zh-CN" altLang="en-US" sz="3000" b="1" dirty="0" smtClean="0">
                <a:latin typeface="宋体" pitchFamily="2" charset="-122"/>
                <a:ea typeface="宋体" pitchFamily="2" charset="-122"/>
                <a:cs typeface="Times New Roman" pitchFamily="18" charset="0"/>
              </a:rPr>
              <a:t>分析指正：</a:t>
            </a:r>
            <a:r>
              <a:rPr lang="en-US" altLang="zh-CN" sz="3000" b="1" dirty="0" smtClean="0">
                <a:latin typeface="宋体" pitchFamily="2" charset="-122"/>
                <a:ea typeface="宋体" pitchFamily="2" charset="-122"/>
                <a:cs typeface="Times New Roman" pitchFamily="18" charset="0"/>
              </a:rPr>
              <a:t>________________________________________________________________</a:t>
            </a:r>
            <a:r>
              <a:rPr lang="zh-CN" altLang="en-US" sz="3000" b="1" dirty="0" smtClean="0">
                <a:latin typeface="宋体" pitchFamily="2" charset="-122"/>
                <a:ea typeface="宋体" pitchFamily="2" charset="-122"/>
                <a:cs typeface="Times New Roman" pitchFamily="18" charset="0"/>
              </a:rPr>
              <a:t>。 </a:t>
            </a:r>
          </a:p>
        </p:txBody>
      </p:sp>
      <p:sp>
        <p:nvSpPr>
          <p:cNvPr id="4" name="矩形 3"/>
          <p:cNvSpPr/>
          <p:nvPr/>
        </p:nvSpPr>
        <p:spPr>
          <a:xfrm>
            <a:off x="1034311" y="1979414"/>
            <a:ext cx="494046" cy="461665"/>
          </a:xfrm>
          <a:prstGeom prst="rect">
            <a:avLst/>
          </a:prstGeom>
        </p:spPr>
        <p:txBody>
          <a:bodyPr wrap="none">
            <a:spAutoFit/>
          </a:bodyPr>
          <a:lstStyle/>
          <a:p>
            <a:r>
              <a:rPr lang="en-US" altLang="zh-CN" sz="2400" b="1" dirty="0" smtClean="0">
                <a:solidFill>
                  <a:srgbClr val="FF0000"/>
                </a:solidFill>
                <a:latin typeface="宋体" pitchFamily="2" charset="-122"/>
                <a:ea typeface="宋体" pitchFamily="2" charset="-122"/>
              </a:rPr>
              <a:t>×</a:t>
            </a:r>
            <a:endParaRPr lang="zh-CN" altLang="en-US" sz="2400" b="1" dirty="0" smtClean="0">
              <a:solidFill>
                <a:srgbClr val="FF0000"/>
              </a:solidFill>
              <a:latin typeface="宋体" pitchFamily="2" charset="-122"/>
              <a:ea typeface="宋体" pitchFamily="2" charset="-122"/>
            </a:endParaRPr>
          </a:p>
        </p:txBody>
      </p:sp>
      <p:sp>
        <p:nvSpPr>
          <p:cNvPr id="5" name="矩形 4"/>
          <p:cNvSpPr/>
          <p:nvPr/>
        </p:nvSpPr>
        <p:spPr>
          <a:xfrm>
            <a:off x="800100" y="3254355"/>
            <a:ext cx="10121900" cy="1113766"/>
          </a:xfrm>
          <a:prstGeom prst="rect">
            <a:avLst/>
          </a:prstGeom>
        </p:spPr>
        <p:txBody>
          <a:bodyPr wrap="square">
            <a:spAutoFit/>
          </a:bodyPr>
          <a:lstStyle/>
          <a:p>
            <a:pPr>
              <a:lnSpc>
                <a:spcPct val="150000"/>
              </a:lnSpc>
            </a:pPr>
            <a:r>
              <a:rPr lang="zh-CN" altLang="zh-CN" sz="2400" b="1" dirty="0" smtClean="0">
                <a:solidFill>
                  <a:srgbClr val="FF0000"/>
                </a:solidFill>
                <a:latin typeface="宋体" pitchFamily="2" charset="-122"/>
                <a:ea typeface="宋体" pitchFamily="2" charset="-122"/>
              </a:rPr>
              <a:t>定滑轮可以改变力的方向，动滑轮不一定省力，若力作用在轴上提升物体，此时</a:t>
            </a:r>
            <a:r>
              <a:rPr lang="en-US" altLang="zh-CN" sz="2400" b="1" dirty="0" smtClean="0">
                <a:solidFill>
                  <a:srgbClr val="FF0000"/>
                </a:solidFill>
                <a:latin typeface="宋体" pitchFamily="2" charset="-122"/>
                <a:ea typeface="宋体" pitchFamily="2" charset="-122"/>
              </a:rPr>
              <a:t>F≥2G</a:t>
            </a:r>
            <a:endParaRPr lang="zh-CN" altLang="zh-CN" sz="2400" b="1" dirty="0" smtClean="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6203" y="1045210"/>
            <a:ext cx="4240644" cy="675005"/>
            <a:chOff x="183" y="1646"/>
            <a:chExt cx="4986" cy="1063"/>
          </a:xfrm>
        </p:grpSpPr>
        <p:pic>
          <p:nvPicPr>
            <p:cNvPr id="9" name="图片 8" descr="图标-02"/>
            <p:cNvPicPr>
              <a:picLocks noChangeAspect="1"/>
            </p:cNvPicPr>
            <p:nvPr/>
          </p:nvPicPr>
          <p:blipFill>
            <a:blip r:embed="rId2" cstate="print"/>
            <a:stretch>
              <a:fillRect/>
            </a:stretch>
          </p:blipFill>
          <p:spPr>
            <a:xfrm>
              <a:off x="183" y="1646"/>
              <a:ext cx="4986" cy="1063"/>
            </a:xfrm>
            <a:prstGeom prst="rect">
              <a:avLst/>
            </a:prstGeom>
          </p:spPr>
        </p:pic>
        <p:sp>
          <p:nvSpPr>
            <p:cNvPr id="4" name="文本框 3"/>
            <p:cNvSpPr txBox="1"/>
            <p:nvPr/>
          </p:nvSpPr>
          <p:spPr>
            <a:xfrm>
              <a:off x="878" y="1767"/>
              <a:ext cx="3069" cy="824"/>
            </a:xfrm>
            <a:prstGeom prst="rect">
              <a:avLst/>
            </a:prstGeom>
            <a:noFill/>
          </p:spPr>
          <p:txBody>
            <a:bodyPr wrap="none" rtlCol="0">
              <a:spAutoFit/>
            </a:bodyPr>
            <a:lstStyle/>
            <a:p>
              <a:pPr algn="l"/>
              <a:r>
                <a:rPr lang="zh-CN" altLang="en-US" sz="28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科学知识梳理</a:t>
              </a:r>
              <a:endParaRPr lang="zh-CN" altLang="en-US" sz="28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sp>
        <p:nvSpPr>
          <p:cNvPr id="6161" name="Rectangle 10"/>
          <p:cNvSpPr/>
          <p:nvPr/>
        </p:nvSpPr>
        <p:spPr>
          <a:xfrm>
            <a:off x="633730" y="1785925"/>
            <a:ext cx="1415772" cy="46166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en-US" sz="2400" b="1" dirty="0" smtClean="0">
                <a:solidFill>
                  <a:srgbClr val="F1AF00"/>
                </a:solidFill>
                <a:latin typeface="+mn-ea"/>
              </a:rPr>
              <a:t>知识框架</a:t>
            </a:r>
            <a:endParaRPr lang="zh-CN" altLang="en-US" sz="2400" b="1" dirty="0">
              <a:solidFill>
                <a:srgbClr val="F1AF00"/>
              </a:solidFill>
              <a:latin typeface="+mn-ea"/>
            </a:endParaRPr>
          </a:p>
        </p:txBody>
      </p:sp>
      <p:pic>
        <p:nvPicPr>
          <p:cNvPr id="7" name="Picture 4"/>
          <p:cNvPicPr>
            <a:picLocks noChangeAspect="1"/>
          </p:cNvPicPr>
          <p:nvPr/>
        </p:nvPicPr>
        <p:blipFill>
          <a:blip r:embed="rId3" cstate="print"/>
          <a:stretch>
            <a:fillRect/>
          </a:stretch>
        </p:blipFill>
        <p:spPr>
          <a:xfrm>
            <a:off x="473075" y="1785925"/>
            <a:ext cx="84455" cy="414020"/>
          </a:xfrm>
          <a:prstGeom prst="rect">
            <a:avLst/>
          </a:prstGeom>
          <a:noFill/>
          <a:ln w="9525">
            <a:noFill/>
          </a:ln>
        </p:spPr>
      </p:pic>
      <p:sp>
        <p:nvSpPr>
          <p:cNvPr id="13"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grpSp>
        <p:nvGrpSpPr>
          <p:cNvPr id="52" name="Group 70"/>
          <p:cNvGrpSpPr>
            <a:grpSpLocks/>
          </p:cNvGrpSpPr>
          <p:nvPr/>
        </p:nvGrpSpPr>
        <p:grpSpPr bwMode="auto">
          <a:xfrm>
            <a:off x="540070" y="3242952"/>
            <a:ext cx="956221" cy="1107375"/>
            <a:chOff x="1291" y="1518"/>
            <a:chExt cx="1497" cy="206"/>
          </a:xfrm>
        </p:grpSpPr>
        <p:sp>
          <p:nvSpPr>
            <p:cNvPr id="53" name="Text Box 71"/>
            <p:cNvSpPr txBox="1">
              <a:spLocks noChangeArrowheads="1"/>
            </p:cNvSpPr>
            <p:nvPr/>
          </p:nvSpPr>
          <p:spPr bwMode="auto">
            <a:xfrm>
              <a:off x="1291" y="1518"/>
              <a:ext cx="1497" cy="206"/>
            </a:xfrm>
            <a:prstGeom prst="rect">
              <a:avLst/>
            </a:prstGeom>
            <a:noFill/>
            <a:ln w="9525" algn="ctr">
              <a:noFill/>
              <a:miter lim="800000"/>
              <a:headEnd/>
              <a:tailEnd/>
            </a:ln>
            <a:effectLst/>
          </p:spPr>
          <p:txBody>
            <a:bodyPr wrap="square">
              <a:spAutoFit/>
            </a:bodyPr>
            <a:lstStyle/>
            <a:p>
              <a:pPr>
                <a:lnSpc>
                  <a:spcPct val="110000"/>
                </a:lnSpc>
              </a:pPr>
              <a:r>
                <a:rPr lang="zh-CN" altLang="en-US" sz="3000" b="1" dirty="0">
                  <a:solidFill>
                    <a:schemeClr val="tx1"/>
                  </a:solidFill>
                </a:rPr>
                <a:t>简单机械</a:t>
              </a:r>
            </a:p>
          </p:txBody>
        </p:sp>
        <p:sp>
          <p:nvSpPr>
            <p:cNvPr id="54" name="Rectangle 72"/>
            <p:cNvSpPr>
              <a:spLocks noChangeArrowheads="1"/>
            </p:cNvSpPr>
            <p:nvPr/>
          </p:nvSpPr>
          <p:spPr bwMode="auto">
            <a:xfrm>
              <a:off x="1338" y="1521"/>
              <a:ext cx="1406" cy="190"/>
            </a:xfrm>
            <a:prstGeom prst="rect">
              <a:avLst/>
            </a:prstGeom>
            <a:noFill/>
            <a:ln w="9525" algn="ctr">
              <a:solidFill>
                <a:schemeClr val="tx1"/>
              </a:solidFill>
              <a:miter lim="800000"/>
              <a:headEnd/>
              <a:tailEnd/>
            </a:ln>
            <a:effectLst/>
          </p:spPr>
          <p:txBody>
            <a:bodyPr anchor="ctr">
              <a:spAutoFit/>
            </a:bodyPr>
            <a:lstStyle/>
            <a:p>
              <a:endParaRPr lang="zh-CN" altLang="en-US" sz="3000" b="1"/>
            </a:p>
          </p:txBody>
        </p:sp>
      </p:grpSp>
      <p:grpSp>
        <p:nvGrpSpPr>
          <p:cNvPr id="56" name="Group 77"/>
          <p:cNvGrpSpPr>
            <a:grpSpLocks/>
          </p:cNvGrpSpPr>
          <p:nvPr/>
        </p:nvGrpSpPr>
        <p:grpSpPr bwMode="auto">
          <a:xfrm>
            <a:off x="1967346" y="3411086"/>
            <a:ext cx="1066799" cy="612461"/>
            <a:chOff x="1338" y="1512"/>
            <a:chExt cx="1555" cy="231"/>
          </a:xfrm>
        </p:grpSpPr>
        <p:sp>
          <p:nvSpPr>
            <p:cNvPr id="57" name="Text Box 78"/>
            <p:cNvSpPr txBox="1">
              <a:spLocks noChangeArrowheads="1"/>
            </p:cNvSpPr>
            <p:nvPr/>
          </p:nvSpPr>
          <p:spPr bwMode="auto">
            <a:xfrm>
              <a:off x="1338" y="1517"/>
              <a:ext cx="1555" cy="226"/>
            </a:xfrm>
            <a:prstGeom prst="rect">
              <a:avLst/>
            </a:prstGeom>
            <a:noFill/>
            <a:ln w="9525" algn="ctr">
              <a:noFill/>
              <a:miter lim="800000"/>
              <a:headEnd/>
              <a:tailEnd/>
            </a:ln>
            <a:effectLst/>
          </p:spPr>
          <p:txBody>
            <a:bodyPr wrap="square">
              <a:spAutoFit/>
            </a:bodyPr>
            <a:lstStyle/>
            <a:p>
              <a:pPr>
                <a:lnSpc>
                  <a:spcPct val="110000"/>
                </a:lnSpc>
              </a:pPr>
              <a:r>
                <a:rPr lang="zh-CN" altLang="en-US" sz="3000" b="1" dirty="0">
                  <a:solidFill>
                    <a:schemeClr val="tx1"/>
                  </a:solidFill>
                </a:rPr>
                <a:t>分类</a:t>
              </a:r>
            </a:p>
          </p:txBody>
        </p:sp>
        <p:sp>
          <p:nvSpPr>
            <p:cNvPr id="58" name="Rectangle 79"/>
            <p:cNvSpPr>
              <a:spLocks noChangeArrowheads="1"/>
            </p:cNvSpPr>
            <p:nvPr/>
          </p:nvSpPr>
          <p:spPr bwMode="auto">
            <a:xfrm>
              <a:off x="1338" y="1512"/>
              <a:ext cx="1406" cy="209"/>
            </a:xfrm>
            <a:prstGeom prst="rect">
              <a:avLst/>
            </a:prstGeom>
            <a:noFill/>
            <a:ln w="9525" algn="ctr">
              <a:solidFill>
                <a:schemeClr val="tx1"/>
              </a:solidFill>
              <a:miter lim="800000"/>
              <a:headEnd/>
              <a:tailEnd/>
            </a:ln>
            <a:effectLst/>
          </p:spPr>
          <p:txBody>
            <a:bodyPr anchor="ctr">
              <a:spAutoFit/>
            </a:bodyPr>
            <a:lstStyle/>
            <a:p>
              <a:endParaRPr lang="zh-CN" altLang="en-US" sz="3000" b="1"/>
            </a:p>
          </p:txBody>
        </p:sp>
      </p:grpSp>
      <p:grpSp>
        <p:nvGrpSpPr>
          <p:cNvPr id="59" name="Group 86"/>
          <p:cNvGrpSpPr>
            <a:grpSpLocks/>
          </p:cNvGrpSpPr>
          <p:nvPr/>
        </p:nvGrpSpPr>
        <p:grpSpPr bwMode="auto">
          <a:xfrm>
            <a:off x="4664222" y="1343892"/>
            <a:ext cx="5560735" cy="1213334"/>
            <a:chOff x="1338" y="1442"/>
            <a:chExt cx="1406" cy="351"/>
          </a:xfrm>
        </p:grpSpPr>
        <p:sp>
          <p:nvSpPr>
            <p:cNvPr id="60" name="Text Box 87"/>
            <p:cNvSpPr txBox="1">
              <a:spLocks noChangeArrowheads="1"/>
            </p:cNvSpPr>
            <p:nvPr/>
          </p:nvSpPr>
          <p:spPr bwMode="auto">
            <a:xfrm>
              <a:off x="1338" y="1472"/>
              <a:ext cx="1406" cy="321"/>
            </a:xfrm>
            <a:prstGeom prst="rect">
              <a:avLst/>
            </a:prstGeom>
            <a:noFill/>
            <a:ln w="9525" algn="ctr">
              <a:noFill/>
              <a:miter lim="800000"/>
              <a:headEnd/>
              <a:tailEnd/>
            </a:ln>
            <a:effectLst/>
          </p:spPr>
          <p:txBody>
            <a:bodyPr wrap="square">
              <a:spAutoFit/>
            </a:bodyPr>
            <a:lstStyle/>
            <a:p>
              <a:pPr>
                <a:lnSpc>
                  <a:spcPct val="110000"/>
                </a:lnSpc>
              </a:pPr>
              <a:r>
                <a:rPr lang="zh-CN" altLang="en-US" sz="3000" b="1" dirty="0">
                  <a:solidFill>
                    <a:schemeClr val="tx1"/>
                  </a:solidFill>
                </a:rPr>
                <a:t>定义：在力的作用下能绕着固定点</a:t>
              </a:r>
              <a:r>
                <a:rPr lang="en-US" altLang="zh-CN" sz="3000" b="1" dirty="0">
                  <a:solidFill>
                    <a:schemeClr val="tx1"/>
                  </a:solidFill>
                </a:rPr>
                <a:t>O</a:t>
              </a:r>
              <a:r>
                <a:rPr lang="zh-CN" altLang="en-US" sz="3000" b="1" dirty="0">
                  <a:solidFill>
                    <a:schemeClr val="tx1"/>
                  </a:solidFill>
                </a:rPr>
                <a:t>转动的硬棒</a:t>
              </a:r>
            </a:p>
          </p:txBody>
        </p:sp>
        <p:sp>
          <p:nvSpPr>
            <p:cNvPr id="61" name="Rectangle 88"/>
            <p:cNvSpPr>
              <a:spLocks noChangeArrowheads="1"/>
            </p:cNvSpPr>
            <p:nvPr/>
          </p:nvSpPr>
          <p:spPr bwMode="auto">
            <a:xfrm>
              <a:off x="1338" y="1442"/>
              <a:ext cx="1406" cy="349"/>
            </a:xfrm>
            <a:prstGeom prst="rect">
              <a:avLst/>
            </a:prstGeom>
            <a:noFill/>
            <a:ln w="9525" algn="ctr">
              <a:solidFill>
                <a:schemeClr val="tx1"/>
              </a:solidFill>
              <a:miter lim="800000"/>
              <a:headEnd/>
              <a:tailEnd/>
            </a:ln>
            <a:effectLst/>
          </p:spPr>
          <p:txBody>
            <a:bodyPr anchor="ctr">
              <a:spAutoFit/>
            </a:bodyPr>
            <a:lstStyle/>
            <a:p>
              <a:endParaRPr lang="zh-CN" altLang="en-US" sz="3000" b="1"/>
            </a:p>
          </p:txBody>
        </p:sp>
      </p:grpSp>
      <p:sp>
        <p:nvSpPr>
          <p:cNvPr id="62" name="Line 97"/>
          <p:cNvSpPr>
            <a:spLocks noChangeShapeType="1"/>
          </p:cNvSpPr>
          <p:nvPr/>
        </p:nvSpPr>
        <p:spPr bwMode="auto">
          <a:xfrm>
            <a:off x="1511892" y="3769736"/>
            <a:ext cx="431800" cy="0"/>
          </a:xfrm>
          <a:prstGeom prst="line">
            <a:avLst/>
          </a:prstGeom>
          <a:noFill/>
          <a:ln w="19050">
            <a:solidFill>
              <a:schemeClr val="tx1"/>
            </a:solidFill>
            <a:round/>
            <a:headEnd/>
            <a:tailEnd/>
          </a:ln>
          <a:effectLst/>
        </p:spPr>
        <p:txBody>
          <a:bodyPr anchor="ctr">
            <a:spAutoFit/>
          </a:bodyPr>
          <a:lstStyle/>
          <a:p>
            <a:endParaRPr lang="zh-CN" altLang="en-US" sz="3000" b="1"/>
          </a:p>
        </p:txBody>
      </p:sp>
      <p:grpSp>
        <p:nvGrpSpPr>
          <p:cNvPr id="63" name="Group 117"/>
          <p:cNvGrpSpPr>
            <a:grpSpLocks/>
          </p:cNvGrpSpPr>
          <p:nvPr/>
        </p:nvGrpSpPr>
        <p:grpSpPr bwMode="auto">
          <a:xfrm>
            <a:off x="3158826" y="3336347"/>
            <a:ext cx="1045886" cy="633413"/>
            <a:chOff x="1338" y="1442"/>
            <a:chExt cx="1497" cy="399"/>
          </a:xfrm>
        </p:grpSpPr>
        <p:sp>
          <p:nvSpPr>
            <p:cNvPr id="64" name="Text Box 118"/>
            <p:cNvSpPr txBox="1">
              <a:spLocks noChangeArrowheads="1"/>
            </p:cNvSpPr>
            <p:nvPr/>
          </p:nvSpPr>
          <p:spPr bwMode="auto">
            <a:xfrm>
              <a:off x="1338" y="1463"/>
              <a:ext cx="1497" cy="378"/>
            </a:xfrm>
            <a:prstGeom prst="rect">
              <a:avLst/>
            </a:prstGeom>
            <a:noFill/>
            <a:ln w="9525" algn="ctr">
              <a:noFill/>
              <a:miter lim="800000"/>
              <a:headEnd/>
              <a:tailEnd/>
            </a:ln>
            <a:effectLst/>
          </p:spPr>
          <p:txBody>
            <a:bodyPr wrap="square">
              <a:spAutoFit/>
            </a:bodyPr>
            <a:lstStyle/>
            <a:p>
              <a:pPr>
                <a:lnSpc>
                  <a:spcPct val="110000"/>
                </a:lnSpc>
              </a:pPr>
              <a:r>
                <a:rPr lang="zh-CN" altLang="en-US" sz="3000" b="1" dirty="0">
                  <a:solidFill>
                    <a:schemeClr val="tx1"/>
                  </a:solidFill>
                </a:rPr>
                <a:t>杠杆</a:t>
              </a:r>
            </a:p>
          </p:txBody>
        </p:sp>
        <p:sp>
          <p:nvSpPr>
            <p:cNvPr id="65" name="Rectangle 119"/>
            <p:cNvSpPr>
              <a:spLocks noChangeArrowheads="1"/>
            </p:cNvSpPr>
            <p:nvPr/>
          </p:nvSpPr>
          <p:spPr bwMode="auto">
            <a:xfrm>
              <a:off x="1338" y="1442"/>
              <a:ext cx="1406" cy="349"/>
            </a:xfrm>
            <a:prstGeom prst="rect">
              <a:avLst/>
            </a:prstGeom>
            <a:noFill/>
            <a:ln w="9525" algn="ctr">
              <a:solidFill>
                <a:schemeClr val="tx1"/>
              </a:solidFill>
              <a:miter lim="800000"/>
              <a:headEnd/>
              <a:tailEnd/>
            </a:ln>
            <a:effectLst/>
          </p:spPr>
          <p:txBody>
            <a:bodyPr anchor="ctr">
              <a:spAutoFit/>
            </a:bodyPr>
            <a:lstStyle/>
            <a:p>
              <a:endParaRPr lang="zh-CN" altLang="en-US" sz="3000" b="1"/>
            </a:p>
          </p:txBody>
        </p:sp>
      </p:grpSp>
      <p:grpSp>
        <p:nvGrpSpPr>
          <p:cNvPr id="69" name="Group 129"/>
          <p:cNvGrpSpPr>
            <a:grpSpLocks/>
          </p:cNvGrpSpPr>
          <p:nvPr/>
        </p:nvGrpSpPr>
        <p:grpSpPr bwMode="auto">
          <a:xfrm>
            <a:off x="4679257" y="2827161"/>
            <a:ext cx="4743004" cy="1122526"/>
            <a:chOff x="1334" y="1512"/>
            <a:chExt cx="1497" cy="215"/>
          </a:xfrm>
        </p:grpSpPr>
        <p:sp>
          <p:nvSpPr>
            <p:cNvPr id="70" name="Text Box 130"/>
            <p:cNvSpPr txBox="1">
              <a:spLocks noChangeArrowheads="1"/>
            </p:cNvSpPr>
            <p:nvPr/>
          </p:nvSpPr>
          <p:spPr bwMode="auto">
            <a:xfrm>
              <a:off x="1334" y="1515"/>
              <a:ext cx="1497" cy="212"/>
            </a:xfrm>
            <a:prstGeom prst="rect">
              <a:avLst/>
            </a:prstGeom>
            <a:noFill/>
            <a:ln w="9525" algn="ctr">
              <a:noFill/>
              <a:miter lim="800000"/>
              <a:headEnd/>
              <a:tailEnd/>
            </a:ln>
            <a:effectLst/>
          </p:spPr>
          <p:txBody>
            <a:bodyPr wrap="square">
              <a:spAutoFit/>
            </a:bodyPr>
            <a:lstStyle/>
            <a:p>
              <a:pPr>
                <a:lnSpc>
                  <a:spcPct val="110000"/>
                </a:lnSpc>
              </a:pPr>
              <a:r>
                <a:rPr lang="zh-CN" altLang="en-US" sz="3000" b="1" dirty="0">
                  <a:solidFill>
                    <a:schemeClr val="tx1"/>
                  </a:solidFill>
                </a:rPr>
                <a:t>五要素：支点、动力、动力臂、阻力、阻力臂</a:t>
              </a:r>
            </a:p>
          </p:txBody>
        </p:sp>
        <p:sp>
          <p:nvSpPr>
            <p:cNvPr id="71" name="Rectangle 131"/>
            <p:cNvSpPr>
              <a:spLocks noChangeArrowheads="1"/>
            </p:cNvSpPr>
            <p:nvPr/>
          </p:nvSpPr>
          <p:spPr bwMode="auto">
            <a:xfrm>
              <a:off x="1338" y="1512"/>
              <a:ext cx="1406" cy="209"/>
            </a:xfrm>
            <a:prstGeom prst="rect">
              <a:avLst/>
            </a:prstGeom>
            <a:noFill/>
            <a:ln w="9525" algn="ctr">
              <a:solidFill>
                <a:schemeClr val="tx1"/>
              </a:solidFill>
              <a:miter lim="800000"/>
              <a:headEnd/>
              <a:tailEnd/>
            </a:ln>
            <a:effectLst/>
          </p:spPr>
          <p:txBody>
            <a:bodyPr anchor="ctr">
              <a:spAutoFit/>
            </a:bodyPr>
            <a:lstStyle/>
            <a:p>
              <a:endParaRPr lang="zh-CN" altLang="en-US" sz="3000" b="1"/>
            </a:p>
          </p:txBody>
        </p:sp>
      </p:grpSp>
      <p:grpSp>
        <p:nvGrpSpPr>
          <p:cNvPr id="72" name="Group 132"/>
          <p:cNvGrpSpPr>
            <a:grpSpLocks/>
          </p:cNvGrpSpPr>
          <p:nvPr/>
        </p:nvGrpSpPr>
        <p:grpSpPr bwMode="auto">
          <a:xfrm>
            <a:off x="4662988" y="4385841"/>
            <a:ext cx="7085264" cy="619125"/>
            <a:chOff x="1335" y="1442"/>
            <a:chExt cx="1409" cy="390"/>
          </a:xfrm>
        </p:grpSpPr>
        <p:sp>
          <p:nvSpPr>
            <p:cNvPr id="73" name="Text Box 133"/>
            <p:cNvSpPr txBox="1">
              <a:spLocks noChangeArrowheads="1"/>
            </p:cNvSpPr>
            <p:nvPr/>
          </p:nvSpPr>
          <p:spPr bwMode="auto">
            <a:xfrm>
              <a:off x="1335" y="1454"/>
              <a:ext cx="1381" cy="378"/>
            </a:xfrm>
            <a:prstGeom prst="rect">
              <a:avLst/>
            </a:prstGeom>
            <a:noFill/>
            <a:ln w="9525" algn="ctr">
              <a:noFill/>
              <a:miter lim="800000"/>
              <a:headEnd/>
              <a:tailEnd/>
            </a:ln>
            <a:effectLst/>
          </p:spPr>
          <p:txBody>
            <a:bodyPr wrap="square">
              <a:spAutoFit/>
            </a:bodyPr>
            <a:lstStyle/>
            <a:p>
              <a:pPr>
                <a:lnSpc>
                  <a:spcPct val="110000"/>
                </a:lnSpc>
              </a:pPr>
              <a:r>
                <a:rPr lang="zh-CN" altLang="en-US" sz="3000" b="1" dirty="0">
                  <a:solidFill>
                    <a:schemeClr val="tx1"/>
                  </a:solidFill>
                </a:rPr>
                <a:t>平衡条件：动力</a:t>
              </a:r>
              <a:r>
                <a:rPr lang="en-US" altLang="zh-CN" sz="3000" b="1" dirty="0">
                  <a:solidFill>
                    <a:schemeClr val="tx1"/>
                  </a:solidFill>
                </a:rPr>
                <a:t>×</a:t>
              </a:r>
              <a:r>
                <a:rPr lang="zh-CN" altLang="en-US" sz="3000" b="1" dirty="0">
                  <a:solidFill>
                    <a:schemeClr val="tx1"/>
                  </a:solidFill>
                </a:rPr>
                <a:t>动力臂</a:t>
              </a:r>
              <a:r>
                <a:rPr lang="en-US" altLang="zh-CN" sz="3000" b="1" dirty="0">
                  <a:solidFill>
                    <a:schemeClr val="tx1"/>
                  </a:solidFill>
                </a:rPr>
                <a:t>=</a:t>
              </a:r>
              <a:r>
                <a:rPr lang="zh-CN" altLang="en-US" sz="3000" b="1" dirty="0">
                  <a:solidFill>
                    <a:schemeClr val="tx1"/>
                  </a:solidFill>
                </a:rPr>
                <a:t>阻力</a:t>
              </a:r>
              <a:r>
                <a:rPr lang="en-US" altLang="zh-CN" sz="3000" b="1" dirty="0">
                  <a:solidFill>
                    <a:schemeClr val="tx1"/>
                  </a:solidFill>
                </a:rPr>
                <a:t>×</a:t>
              </a:r>
              <a:r>
                <a:rPr lang="zh-CN" altLang="en-US" sz="3000" b="1" dirty="0">
                  <a:solidFill>
                    <a:schemeClr val="tx1"/>
                  </a:solidFill>
                </a:rPr>
                <a:t>阻力臂</a:t>
              </a:r>
            </a:p>
          </p:txBody>
        </p:sp>
        <p:sp>
          <p:nvSpPr>
            <p:cNvPr id="74" name="Rectangle 134"/>
            <p:cNvSpPr>
              <a:spLocks noChangeArrowheads="1"/>
            </p:cNvSpPr>
            <p:nvPr/>
          </p:nvSpPr>
          <p:spPr bwMode="auto">
            <a:xfrm>
              <a:off x="1338" y="1442"/>
              <a:ext cx="1406" cy="349"/>
            </a:xfrm>
            <a:prstGeom prst="rect">
              <a:avLst/>
            </a:prstGeom>
            <a:noFill/>
            <a:ln w="9525" algn="ctr">
              <a:solidFill>
                <a:schemeClr val="tx1"/>
              </a:solidFill>
              <a:miter lim="800000"/>
              <a:headEnd/>
              <a:tailEnd/>
            </a:ln>
            <a:effectLst/>
          </p:spPr>
          <p:txBody>
            <a:bodyPr anchor="ctr">
              <a:spAutoFit/>
            </a:bodyPr>
            <a:lstStyle/>
            <a:p>
              <a:endParaRPr lang="zh-CN" altLang="en-US" sz="3000" b="1"/>
            </a:p>
          </p:txBody>
        </p:sp>
      </p:grpSp>
      <p:grpSp>
        <p:nvGrpSpPr>
          <p:cNvPr id="75" name="Group 135"/>
          <p:cNvGrpSpPr>
            <a:grpSpLocks/>
          </p:cNvGrpSpPr>
          <p:nvPr/>
        </p:nvGrpSpPr>
        <p:grpSpPr bwMode="auto">
          <a:xfrm>
            <a:off x="4677647" y="5280763"/>
            <a:ext cx="6707101" cy="604838"/>
            <a:chOff x="1335" y="1442"/>
            <a:chExt cx="1409" cy="381"/>
          </a:xfrm>
        </p:grpSpPr>
        <p:sp>
          <p:nvSpPr>
            <p:cNvPr id="76" name="Text Box 136"/>
            <p:cNvSpPr txBox="1">
              <a:spLocks noChangeArrowheads="1"/>
            </p:cNvSpPr>
            <p:nvPr/>
          </p:nvSpPr>
          <p:spPr bwMode="auto">
            <a:xfrm>
              <a:off x="1335" y="1445"/>
              <a:ext cx="1407" cy="378"/>
            </a:xfrm>
            <a:prstGeom prst="rect">
              <a:avLst/>
            </a:prstGeom>
            <a:noFill/>
            <a:ln w="9525" algn="ctr">
              <a:noFill/>
              <a:miter lim="800000"/>
              <a:headEnd/>
              <a:tailEnd/>
            </a:ln>
            <a:effectLst/>
          </p:spPr>
          <p:txBody>
            <a:bodyPr wrap="square">
              <a:spAutoFit/>
            </a:bodyPr>
            <a:lstStyle/>
            <a:p>
              <a:pPr>
                <a:lnSpc>
                  <a:spcPct val="110000"/>
                </a:lnSpc>
              </a:pPr>
              <a:r>
                <a:rPr lang="zh-CN" altLang="en-US" sz="3000" b="1" dirty="0">
                  <a:solidFill>
                    <a:schemeClr val="tx1"/>
                  </a:solidFill>
                </a:rPr>
                <a:t>分类：省力杠杆、等臂杠杆和费力杠杆</a:t>
              </a:r>
            </a:p>
          </p:txBody>
        </p:sp>
        <p:sp>
          <p:nvSpPr>
            <p:cNvPr id="77" name="Rectangle 137"/>
            <p:cNvSpPr>
              <a:spLocks noChangeArrowheads="1"/>
            </p:cNvSpPr>
            <p:nvPr/>
          </p:nvSpPr>
          <p:spPr bwMode="auto">
            <a:xfrm>
              <a:off x="1338" y="1442"/>
              <a:ext cx="1406" cy="349"/>
            </a:xfrm>
            <a:prstGeom prst="rect">
              <a:avLst/>
            </a:prstGeom>
            <a:noFill/>
            <a:ln w="9525" algn="ctr">
              <a:solidFill>
                <a:schemeClr val="tx1"/>
              </a:solidFill>
              <a:miter lim="800000"/>
              <a:headEnd/>
              <a:tailEnd/>
            </a:ln>
            <a:effectLst/>
          </p:spPr>
          <p:txBody>
            <a:bodyPr anchor="ctr">
              <a:spAutoFit/>
            </a:bodyPr>
            <a:lstStyle/>
            <a:p>
              <a:endParaRPr lang="zh-CN" altLang="en-US" sz="3000" b="1"/>
            </a:p>
          </p:txBody>
        </p:sp>
      </p:grpSp>
      <p:grpSp>
        <p:nvGrpSpPr>
          <p:cNvPr id="87" name="Group 161"/>
          <p:cNvGrpSpPr>
            <a:grpSpLocks/>
          </p:cNvGrpSpPr>
          <p:nvPr/>
        </p:nvGrpSpPr>
        <p:grpSpPr bwMode="auto">
          <a:xfrm>
            <a:off x="9979173" y="2590801"/>
            <a:ext cx="1589375" cy="1602248"/>
            <a:chOff x="4785" y="1124"/>
            <a:chExt cx="884" cy="759"/>
          </a:xfrm>
        </p:grpSpPr>
        <p:grpSp>
          <p:nvGrpSpPr>
            <p:cNvPr id="88" name="Group 153"/>
            <p:cNvGrpSpPr>
              <a:grpSpLocks/>
            </p:cNvGrpSpPr>
            <p:nvPr/>
          </p:nvGrpSpPr>
          <p:grpSpPr bwMode="auto">
            <a:xfrm>
              <a:off x="4785" y="1124"/>
              <a:ext cx="884" cy="416"/>
              <a:chOff x="1338" y="1442"/>
              <a:chExt cx="1497" cy="416"/>
            </a:xfrm>
          </p:grpSpPr>
          <p:sp>
            <p:nvSpPr>
              <p:cNvPr id="94" name="Text Box 154"/>
              <p:cNvSpPr txBox="1">
                <a:spLocks noChangeArrowheads="1"/>
              </p:cNvSpPr>
              <p:nvPr/>
            </p:nvSpPr>
            <p:spPr bwMode="auto">
              <a:xfrm>
                <a:off x="1338" y="1480"/>
                <a:ext cx="1497" cy="378"/>
              </a:xfrm>
              <a:prstGeom prst="rect">
                <a:avLst/>
              </a:prstGeom>
              <a:noFill/>
              <a:ln w="9525" algn="ctr">
                <a:noFill/>
                <a:miter lim="800000"/>
                <a:headEnd/>
                <a:tailEnd/>
              </a:ln>
              <a:effectLst/>
            </p:spPr>
            <p:txBody>
              <a:bodyPr>
                <a:spAutoFit/>
              </a:bodyPr>
              <a:lstStyle/>
              <a:p>
                <a:pPr>
                  <a:lnSpc>
                    <a:spcPct val="110000"/>
                  </a:lnSpc>
                </a:pPr>
                <a:endParaRPr lang="zh-CN" altLang="en-US" sz="3000" b="1">
                  <a:solidFill>
                    <a:schemeClr val="tx1"/>
                  </a:solidFill>
                </a:endParaRPr>
              </a:p>
            </p:txBody>
          </p:sp>
          <p:sp>
            <p:nvSpPr>
              <p:cNvPr id="95" name="Rectangle 155"/>
              <p:cNvSpPr>
                <a:spLocks noChangeArrowheads="1"/>
              </p:cNvSpPr>
              <p:nvPr/>
            </p:nvSpPr>
            <p:spPr bwMode="auto">
              <a:xfrm>
                <a:off x="1338" y="1442"/>
                <a:ext cx="1406" cy="349"/>
              </a:xfrm>
              <a:prstGeom prst="rect">
                <a:avLst/>
              </a:prstGeom>
              <a:noFill/>
              <a:ln w="9525" algn="ctr">
                <a:solidFill>
                  <a:schemeClr val="tx1"/>
                </a:solidFill>
                <a:miter lim="800000"/>
                <a:headEnd/>
                <a:tailEnd/>
              </a:ln>
              <a:effectLst/>
            </p:spPr>
            <p:txBody>
              <a:bodyPr anchor="ctr">
                <a:spAutoFit/>
              </a:bodyPr>
              <a:lstStyle/>
              <a:p>
                <a:endParaRPr lang="zh-CN" altLang="en-US" sz="3000" b="1"/>
              </a:p>
            </p:txBody>
          </p:sp>
        </p:grpSp>
        <p:grpSp>
          <p:nvGrpSpPr>
            <p:cNvPr id="89" name="Group 156"/>
            <p:cNvGrpSpPr>
              <a:grpSpLocks/>
            </p:cNvGrpSpPr>
            <p:nvPr/>
          </p:nvGrpSpPr>
          <p:grpSpPr bwMode="auto">
            <a:xfrm>
              <a:off x="4785" y="1482"/>
              <a:ext cx="884" cy="401"/>
              <a:chOff x="1338" y="1480"/>
              <a:chExt cx="1497" cy="240"/>
            </a:xfrm>
          </p:grpSpPr>
          <p:sp>
            <p:nvSpPr>
              <p:cNvPr id="92" name="Text Box 157"/>
              <p:cNvSpPr txBox="1">
                <a:spLocks noChangeArrowheads="1"/>
              </p:cNvSpPr>
              <p:nvPr/>
            </p:nvSpPr>
            <p:spPr bwMode="auto">
              <a:xfrm>
                <a:off x="1338" y="1480"/>
                <a:ext cx="1497" cy="227"/>
              </a:xfrm>
              <a:prstGeom prst="rect">
                <a:avLst/>
              </a:prstGeom>
              <a:noFill/>
              <a:ln w="9525" algn="ctr">
                <a:noFill/>
                <a:miter lim="800000"/>
                <a:headEnd/>
                <a:tailEnd/>
              </a:ln>
              <a:effectLst/>
            </p:spPr>
            <p:txBody>
              <a:bodyPr>
                <a:spAutoFit/>
              </a:bodyPr>
              <a:lstStyle/>
              <a:p>
                <a:pPr>
                  <a:lnSpc>
                    <a:spcPct val="110000"/>
                  </a:lnSpc>
                </a:pPr>
                <a:endParaRPr lang="zh-CN" altLang="en-US" sz="3000" b="1">
                  <a:solidFill>
                    <a:schemeClr val="tx1"/>
                  </a:solidFill>
                </a:endParaRPr>
              </a:p>
            </p:txBody>
          </p:sp>
          <p:sp>
            <p:nvSpPr>
              <p:cNvPr id="93" name="Rectangle 158"/>
              <p:cNvSpPr>
                <a:spLocks noChangeArrowheads="1"/>
              </p:cNvSpPr>
              <p:nvPr/>
            </p:nvSpPr>
            <p:spPr bwMode="auto">
              <a:xfrm>
                <a:off x="1338" y="1511"/>
                <a:ext cx="1406" cy="209"/>
              </a:xfrm>
              <a:prstGeom prst="rect">
                <a:avLst/>
              </a:prstGeom>
              <a:noFill/>
              <a:ln w="9525" algn="ctr">
                <a:solidFill>
                  <a:schemeClr val="tx1"/>
                </a:solidFill>
                <a:miter lim="800000"/>
                <a:headEnd/>
                <a:tailEnd/>
              </a:ln>
              <a:effectLst/>
            </p:spPr>
            <p:txBody>
              <a:bodyPr anchor="ctr">
                <a:spAutoFit/>
              </a:bodyPr>
              <a:lstStyle/>
              <a:p>
                <a:endParaRPr lang="zh-CN" altLang="en-US" sz="3000" b="1"/>
              </a:p>
            </p:txBody>
          </p:sp>
        </p:grpSp>
        <p:pic>
          <p:nvPicPr>
            <p:cNvPr id="90" name="Picture 159"/>
            <p:cNvPicPr>
              <a:picLocks noChangeAspect="1" noChangeArrowheads="1"/>
            </p:cNvPicPr>
            <p:nvPr/>
          </p:nvPicPr>
          <p:blipFill>
            <a:blip r:embed="rId4" cstate="print"/>
            <a:srcRect/>
            <a:stretch>
              <a:fillRect/>
            </a:stretch>
          </p:blipFill>
          <p:spPr bwMode="auto">
            <a:xfrm>
              <a:off x="4808" y="1203"/>
              <a:ext cx="771" cy="165"/>
            </a:xfrm>
            <a:prstGeom prst="rect">
              <a:avLst/>
            </a:prstGeom>
            <a:noFill/>
            <a:ln w="9525" algn="ctr">
              <a:noFill/>
              <a:miter lim="800000"/>
              <a:headEnd/>
              <a:tailEnd/>
            </a:ln>
            <a:effectLst/>
          </p:spPr>
        </p:pic>
        <p:pic>
          <p:nvPicPr>
            <p:cNvPr id="91" name="Picture 160"/>
            <p:cNvPicPr>
              <a:picLocks noChangeAspect="1" noChangeArrowheads="1"/>
            </p:cNvPicPr>
            <p:nvPr/>
          </p:nvPicPr>
          <p:blipFill>
            <a:blip r:embed="rId5" cstate="print"/>
            <a:srcRect/>
            <a:stretch>
              <a:fillRect/>
            </a:stretch>
          </p:blipFill>
          <p:spPr bwMode="auto">
            <a:xfrm>
              <a:off x="4906" y="1552"/>
              <a:ext cx="594" cy="320"/>
            </a:xfrm>
            <a:prstGeom prst="rect">
              <a:avLst/>
            </a:prstGeom>
            <a:noFill/>
            <a:ln w="9525" algn="ctr">
              <a:noFill/>
              <a:miter lim="800000"/>
              <a:headEnd/>
              <a:tailEnd/>
            </a:ln>
            <a:effectLst/>
          </p:spPr>
        </p:pic>
      </p:grpSp>
      <p:grpSp>
        <p:nvGrpSpPr>
          <p:cNvPr id="96" name="Group 167"/>
          <p:cNvGrpSpPr>
            <a:grpSpLocks/>
          </p:cNvGrpSpPr>
          <p:nvPr/>
        </p:nvGrpSpPr>
        <p:grpSpPr bwMode="auto">
          <a:xfrm>
            <a:off x="9071427" y="2952209"/>
            <a:ext cx="862287" cy="1371223"/>
            <a:chOff x="4430" y="1279"/>
            <a:chExt cx="356" cy="634"/>
          </a:xfrm>
        </p:grpSpPr>
        <p:sp>
          <p:nvSpPr>
            <p:cNvPr id="97" name="Text Box 162"/>
            <p:cNvSpPr txBox="1">
              <a:spLocks noChangeArrowheads="1"/>
            </p:cNvSpPr>
            <p:nvPr/>
          </p:nvSpPr>
          <p:spPr bwMode="auto">
            <a:xfrm>
              <a:off x="4430" y="1279"/>
              <a:ext cx="272" cy="634"/>
            </a:xfrm>
            <a:prstGeom prst="rect">
              <a:avLst/>
            </a:prstGeom>
            <a:noFill/>
            <a:ln w="9525" algn="ctr">
              <a:noFill/>
              <a:miter lim="800000"/>
              <a:headEnd/>
              <a:tailEnd/>
            </a:ln>
            <a:effectLst/>
          </p:spPr>
          <p:txBody>
            <a:bodyPr>
              <a:spAutoFit/>
            </a:bodyPr>
            <a:lstStyle/>
            <a:p>
              <a:pPr>
                <a:spcBef>
                  <a:spcPct val="50000"/>
                </a:spcBef>
              </a:pPr>
              <a:r>
                <a:rPr lang="zh-CN" altLang="en-US" sz="3000" b="1" dirty="0">
                  <a:solidFill>
                    <a:schemeClr val="tx1"/>
                  </a:solidFill>
                </a:rPr>
                <a:t>公式</a:t>
              </a:r>
            </a:p>
          </p:txBody>
        </p:sp>
        <p:sp>
          <p:nvSpPr>
            <p:cNvPr id="98" name="Line 163"/>
            <p:cNvSpPr>
              <a:spLocks noChangeShapeType="1"/>
            </p:cNvSpPr>
            <p:nvPr/>
          </p:nvSpPr>
          <p:spPr bwMode="auto">
            <a:xfrm>
              <a:off x="4468" y="1525"/>
              <a:ext cx="181" cy="0"/>
            </a:xfrm>
            <a:prstGeom prst="line">
              <a:avLst/>
            </a:prstGeom>
            <a:noFill/>
            <a:ln w="9525">
              <a:solidFill>
                <a:schemeClr val="tx1"/>
              </a:solidFill>
              <a:round/>
              <a:headEnd/>
              <a:tailEnd/>
            </a:ln>
            <a:effectLst/>
          </p:spPr>
          <p:txBody>
            <a:bodyPr>
              <a:spAutoFit/>
            </a:bodyPr>
            <a:lstStyle/>
            <a:p>
              <a:endParaRPr lang="zh-CN" altLang="en-US" sz="3000" b="1"/>
            </a:p>
          </p:txBody>
        </p:sp>
        <p:sp>
          <p:nvSpPr>
            <p:cNvPr id="99" name="Line 164"/>
            <p:cNvSpPr>
              <a:spLocks noChangeShapeType="1"/>
            </p:cNvSpPr>
            <p:nvPr/>
          </p:nvSpPr>
          <p:spPr bwMode="auto">
            <a:xfrm>
              <a:off x="4649" y="1389"/>
              <a:ext cx="0" cy="227"/>
            </a:xfrm>
            <a:prstGeom prst="line">
              <a:avLst/>
            </a:prstGeom>
            <a:noFill/>
            <a:ln w="9525">
              <a:solidFill>
                <a:schemeClr val="tx1"/>
              </a:solidFill>
              <a:round/>
              <a:headEnd/>
              <a:tailEnd/>
            </a:ln>
            <a:effectLst/>
          </p:spPr>
          <p:txBody>
            <a:bodyPr>
              <a:spAutoFit/>
            </a:bodyPr>
            <a:lstStyle/>
            <a:p>
              <a:endParaRPr lang="zh-CN" altLang="en-US" sz="3000" b="1"/>
            </a:p>
          </p:txBody>
        </p:sp>
        <p:sp>
          <p:nvSpPr>
            <p:cNvPr id="100" name="Line 165"/>
            <p:cNvSpPr>
              <a:spLocks noChangeShapeType="1"/>
            </p:cNvSpPr>
            <p:nvPr/>
          </p:nvSpPr>
          <p:spPr bwMode="auto">
            <a:xfrm flipH="1" flipV="1">
              <a:off x="4649" y="1389"/>
              <a:ext cx="137" cy="0"/>
            </a:xfrm>
            <a:prstGeom prst="line">
              <a:avLst/>
            </a:prstGeom>
            <a:noFill/>
            <a:ln w="9525">
              <a:solidFill>
                <a:schemeClr val="tx1"/>
              </a:solidFill>
              <a:round/>
              <a:headEnd/>
              <a:tailEnd/>
            </a:ln>
            <a:effectLst/>
          </p:spPr>
          <p:txBody>
            <a:bodyPr>
              <a:spAutoFit/>
            </a:bodyPr>
            <a:lstStyle/>
            <a:p>
              <a:endParaRPr lang="zh-CN" altLang="en-US" sz="3000" b="1"/>
            </a:p>
          </p:txBody>
        </p:sp>
        <p:sp>
          <p:nvSpPr>
            <p:cNvPr id="101" name="Line 166"/>
            <p:cNvSpPr>
              <a:spLocks noChangeShapeType="1"/>
            </p:cNvSpPr>
            <p:nvPr/>
          </p:nvSpPr>
          <p:spPr bwMode="auto">
            <a:xfrm flipH="1" flipV="1">
              <a:off x="4649" y="1616"/>
              <a:ext cx="137" cy="0"/>
            </a:xfrm>
            <a:prstGeom prst="line">
              <a:avLst/>
            </a:prstGeom>
            <a:noFill/>
            <a:ln w="9525">
              <a:solidFill>
                <a:schemeClr val="tx1"/>
              </a:solidFill>
              <a:round/>
              <a:headEnd/>
              <a:tailEnd/>
            </a:ln>
            <a:effectLst/>
          </p:spPr>
          <p:txBody>
            <a:bodyPr>
              <a:spAutoFit/>
            </a:bodyPr>
            <a:lstStyle/>
            <a:p>
              <a:endParaRPr lang="zh-CN" altLang="en-US" sz="3000" b="1"/>
            </a:p>
          </p:txBody>
        </p:sp>
      </p:grpSp>
      <p:sp>
        <p:nvSpPr>
          <p:cNvPr id="102" name="Line 168"/>
          <p:cNvSpPr>
            <a:spLocks noChangeShapeType="1"/>
          </p:cNvSpPr>
          <p:nvPr/>
        </p:nvSpPr>
        <p:spPr bwMode="auto">
          <a:xfrm>
            <a:off x="2937163" y="3671454"/>
            <a:ext cx="221674" cy="0"/>
          </a:xfrm>
          <a:prstGeom prst="line">
            <a:avLst/>
          </a:prstGeom>
          <a:noFill/>
          <a:ln w="9525">
            <a:solidFill>
              <a:schemeClr val="tx1"/>
            </a:solidFill>
            <a:round/>
            <a:headEnd/>
            <a:tailEnd/>
          </a:ln>
          <a:effectLst/>
        </p:spPr>
        <p:txBody>
          <a:bodyPr wrap="square">
            <a:spAutoFit/>
          </a:bodyPr>
          <a:lstStyle/>
          <a:p>
            <a:endParaRPr lang="zh-CN" altLang="en-US" sz="3000" b="1"/>
          </a:p>
        </p:txBody>
      </p:sp>
      <p:grpSp>
        <p:nvGrpSpPr>
          <p:cNvPr id="104" name="Group 183"/>
          <p:cNvGrpSpPr>
            <a:grpSpLocks/>
          </p:cNvGrpSpPr>
          <p:nvPr/>
        </p:nvGrpSpPr>
        <p:grpSpPr bwMode="auto">
          <a:xfrm>
            <a:off x="4159396" y="1967343"/>
            <a:ext cx="504825" cy="3477486"/>
            <a:chOff x="1791" y="1026"/>
            <a:chExt cx="318" cy="1497"/>
          </a:xfrm>
        </p:grpSpPr>
        <p:sp>
          <p:nvSpPr>
            <p:cNvPr id="105" name="Line 170"/>
            <p:cNvSpPr>
              <a:spLocks noChangeShapeType="1"/>
            </p:cNvSpPr>
            <p:nvPr/>
          </p:nvSpPr>
          <p:spPr bwMode="auto">
            <a:xfrm>
              <a:off x="1791" y="1751"/>
              <a:ext cx="227" cy="1"/>
            </a:xfrm>
            <a:prstGeom prst="line">
              <a:avLst/>
            </a:prstGeom>
            <a:noFill/>
            <a:ln w="9525">
              <a:solidFill>
                <a:schemeClr val="tx1"/>
              </a:solidFill>
              <a:round/>
              <a:headEnd/>
              <a:tailEnd/>
            </a:ln>
            <a:effectLst/>
          </p:spPr>
          <p:txBody>
            <a:bodyPr>
              <a:spAutoFit/>
            </a:bodyPr>
            <a:lstStyle/>
            <a:p>
              <a:endParaRPr lang="zh-CN" altLang="en-US" sz="3000" b="1"/>
            </a:p>
          </p:txBody>
        </p:sp>
        <p:sp>
          <p:nvSpPr>
            <p:cNvPr id="106" name="Line 171"/>
            <p:cNvSpPr>
              <a:spLocks noChangeShapeType="1"/>
            </p:cNvSpPr>
            <p:nvPr/>
          </p:nvSpPr>
          <p:spPr bwMode="auto">
            <a:xfrm>
              <a:off x="2018" y="1026"/>
              <a:ext cx="0" cy="1497"/>
            </a:xfrm>
            <a:prstGeom prst="line">
              <a:avLst/>
            </a:prstGeom>
            <a:noFill/>
            <a:ln w="9525">
              <a:solidFill>
                <a:schemeClr val="tx1"/>
              </a:solidFill>
              <a:round/>
              <a:headEnd/>
              <a:tailEnd/>
            </a:ln>
            <a:effectLst/>
          </p:spPr>
          <p:txBody>
            <a:bodyPr>
              <a:spAutoFit/>
            </a:bodyPr>
            <a:lstStyle/>
            <a:p>
              <a:endParaRPr lang="zh-CN" altLang="en-US" sz="3000" b="1"/>
            </a:p>
          </p:txBody>
        </p:sp>
        <p:sp>
          <p:nvSpPr>
            <p:cNvPr id="107" name="Line 172"/>
            <p:cNvSpPr>
              <a:spLocks noChangeShapeType="1"/>
            </p:cNvSpPr>
            <p:nvPr/>
          </p:nvSpPr>
          <p:spPr bwMode="auto">
            <a:xfrm>
              <a:off x="2018" y="1026"/>
              <a:ext cx="91" cy="0"/>
            </a:xfrm>
            <a:prstGeom prst="line">
              <a:avLst/>
            </a:prstGeom>
            <a:noFill/>
            <a:ln w="9525">
              <a:solidFill>
                <a:schemeClr val="tx1"/>
              </a:solidFill>
              <a:round/>
              <a:headEnd/>
              <a:tailEnd/>
            </a:ln>
            <a:effectLst/>
          </p:spPr>
          <p:txBody>
            <a:bodyPr>
              <a:spAutoFit/>
            </a:bodyPr>
            <a:lstStyle/>
            <a:p>
              <a:endParaRPr lang="zh-CN" altLang="en-US" sz="3000" b="1"/>
            </a:p>
          </p:txBody>
        </p:sp>
        <p:sp>
          <p:nvSpPr>
            <p:cNvPr id="108" name="Line 173"/>
            <p:cNvSpPr>
              <a:spLocks noChangeShapeType="1"/>
            </p:cNvSpPr>
            <p:nvPr/>
          </p:nvSpPr>
          <p:spPr bwMode="auto">
            <a:xfrm>
              <a:off x="2018" y="1630"/>
              <a:ext cx="91" cy="0"/>
            </a:xfrm>
            <a:prstGeom prst="line">
              <a:avLst/>
            </a:prstGeom>
            <a:noFill/>
            <a:ln w="9525">
              <a:solidFill>
                <a:schemeClr val="tx1"/>
              </a:solidFill>
              <a:round/>
              <a:headEnd/>
              <a:tailEnd/>
            </a:ln>
            <a:effectLst/>
          </p:spPr>
          <p:txBody>
            <a:bodyPr>
              <a:spAutoFit/>
            </a:bodyPr>
            <a:lstStyle/>
            <a:p>
              <a:endParaRPr lang="zh-CN" altLang="en-US" sz="3000" b="1"/>
            </a:p>
          </p:txBody>
        </p:sp>
        <p:sp>
          <p:nvSpPr>
            <p:cNvPr id="109" name="Line 174"/>
            <p:cNvSpPr>
              <a:spLocks noChangeShapeType="1"/>
            </p:cNvSpPr>
            <p:nvPr/>
          </p:nvSpPr>
          <p:spPr bwMode="auto">
            <a:xfrm>
              <a:off x="2018" y="2205"/>
              <a:ext cx="91" cy="0"/>
            </a:xfrm>
            <a:prstGeom prst="line">
              <a:avLst/>
            </a:prstGeom>
            <a:noFill/>
            <a:ln w="9525">
              <a:solidFill>
                <a:schemeClr val="tx1"/>
              </a:solidFill>
              <a:round/>
              <a:headEnd/>
              <a:tailEnd/>
            </a:ln>
            <a:effectLst/>
          </p:spPr>
          <p:txBody>
            <a:bodyPr>
              <a:spAutoFit/>
            </a:bodyPr>
            <a:lstStyle/>
            <a:p>
              <a:endParaRPr lang="zh-CN" altLang="en-US" sz="3000" b="1"/>
            </a:p>
          </p:txBody>
        </p:sp>
        <p:sp>
          <p:nvSpPr>
            <p:cNvPr id="110" name="Line 175"/>
            <p:cNvSpPr>
              <a:spLocks noChangeShapeType="1"/>
            </p:cNvSpPr>
            <p:nvPr/>
          </p:nvSpPr>
          <p:spPr bwMode="auto">
            <a:xfrm>
              <a:off x="2018" y="2523"/>
              <a:ext cx="91" cy="0"/>
            </a:xfrm>
            <a:prstGeom prst="line">
              <a:avLst/>
            </a:prstGeom>
            <a:noFill/>
            <a:ln w="9525">
              <a:solidFill>
                <a:schemeClr val="tx1"/>
              </a:solidFill>
              <a:round/>
              <a:headEnd/>
              <a:tailEnd/>
            </a:ln>
            <a:effectLst/>
          </p:spPr>
          <p:txBody>
            <a:bodyPr>
              <a:spAutoFit/>
            </a:bodyPr>
            <a:lstStyle/>
            <a:p>
              <a:endParaRPr lang="zh-CN" altLang="en-US" sz="30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61"/>
                                        </p:tgtEl>
                                        <p:attrNameLst>
                                          <p:attrName>style.visibility</p:attrName>
                                        </p:attrNameLst>
                                      </p:cBhvr>
                                      <p:to>
                                        <p:strVal val="visible"/>
                                      </p:to>
                                    </p:set>
                                    <p:anim calcmode="lin" valueType="num">
                                      <p:cBhvr additive="base">
                                        <p:cTn id="7" dur="500" fill="hold"/>
                                        <p:tgtEl>
                                          <p:spTgt spid="6161"/>
                                        </p:tgtEl>
                                        <p:attrNameLst>
                                          <p:attrName>ppt_x</p:attrName>
                                        </p:attrNameLst>
                                      </p:cBhvr>
                                      <p:tavLst>
                                        <p:tav tm="0">
                                          <p:val>
                                            <p:strVal val="0-#ppt_w/2"/>
                                          </p:val>
                                        </p:tav>
                                        <p:tav tm="100000">
                                          <p:val>
                                            <p:strVal val="#ppt_x"/>
                                          </p:val>
                                        </p:tav>
                                      </p:tavLst>
                                    </p:anim>
                                    <p:anim calcmode="lin" valueType="num">
                                      <p:cBhvr additive="base">
                                        <p:cTn id="8" dur="500" fill="hold"/>
                                        <p:tgtEl>
                                          <p:spTgt spid="616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box(in)">
                                      <p:cBhvr>
                                        <p:cTn id="13" dur="500"/>
                                        <p:tgtEl>
                                          <p:spTgt spid="5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box(in)">
                                      <p:cBhvr>
                                        <p:cTn id="16" dur="500"/>
                                        <p:tgtEl>
                                          <p:spTgt spid="6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box(in)">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blinds(horizontal)">
                                      <p:cBhvr>
                                        <p:cTn id="26" dur="500"/>
                                        <p:tgtEl>
                                          <p:spTgt spid="10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box(in)">
                                      <p:cBhvr>
                                        <p:cTn id="31" dur="500"/>
                                        <p:tgtEl>
                                          <p:spTgt spid="6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blinds(horizontal)">
                                      <p:cBhvr>
                                        <p:cTn id="36" dur="500"/>
                                        <p:tgtEl>
                                          <p:spTgt spid="104"/>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box(in)">
                                      <p:cBhvr>
                                        <p:cTn id="41" dur="500"/>
                                        <p:tgtEl>
                                          <p:spTgt spid="59"/>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box(in)">
                                      <p:cBhvr>
                                        <p:cTn id="46" dur="500"/>
                                        <p:tgtEl>
                                          <p:spTgt spid="69"/>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nodeType="click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diamond(in)">
                                      <p:cBhvr>
                                        <p:cTn id="51" dur="2000"/>
                                        <p:tgtEl>
                                          <p:spTgt spid="87"/>
                                        </p:tgtEl>
                                      </p:cBhvr>
                                    </p:animEffect>
                                  </p:childTnLst>
                                </p:cTn>
                              </p:par>
                              <p:par>
                                <p:cTn id="52" presetID="8" presetClass="entr" presetSubtype="16" fill="hold" nodeType="with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diamond(in)">
                                      <p:cBhvr>
                                        <p:cTn id="54" dur="2000"/>
                                        <p:tgtEl>
                                          <p:spTgt spid="96"/>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nodeType="click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diamond(in)">
                                      <p:cBhvr>
                                        <p:cTn id="59" dur="2000"/>
                                        <p:tgtEl>
                                          <p:spTgt spid="72"/>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nodeType="click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checkerboard(across)">
                                      <p:cBhvr>
                                        <p:cTn id="6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1" grpId="0"/>
      <p:bldP spid="62"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3" name="Rectangle 1"/>
          <p:cNvSpPr>
            <a:spLocks noChangeArrowheads="1"/>
          </p:cNvSpPr>
          <p:nvPr/>
        </p:nvSpPr>
        <p:spPr bwMode="auto">
          <a:xfrm>
            <a:off x="642550" y="1764940"/>
            <a:ext cx="10527957"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　　</a:t>
            </a:r>
            <a:r>
              <a:rPr lang="en-US" altLang="zh-CN" sz="3000" b="1" dirty="0" smtClean="0">
                <a:latin typeface="宋体" pitchFamily="2" charset="-122"/>
                <a:ea typeface="宋体" pitchFamily="2" charset="-122"/>
                <a:cs typeface="Times New Roman" pitchFamily="18" charset="0"/>
              </a:rPr>
              <a:t>)7.</a:t>
            </a:r>
            <a:r>
              <a:rPr lang="zh-CN" altLang="zh-CN" sz="3000" b="1" dirty="0" smtClean="0">
                <a:latin typeface="宋体" pitchFamily="2" charset="-122"/>
                <a:ea typeface="宋体" pitchFamily="2" charset="-122"/>
                <a:cs typeface="Times New Roman" pitchFamily="18" charset="0"/>
              </a:rPr>
              <a:t>额外功是可以不做的功，对做有用功没有一点儿作用。</a:t>
            </a:r>
          </a:p>
          <a:p>
            <a:pPr marR="0" lvl="0" indent="0" fontAlgn="base">
              <a:lnSpc>
                <a:spcPct val="150000"/>
              </a:lnSpc>
              <a:spcBef>
                <a:spcPct val="0"/>
              </a:spcBef>
              <a:spcAft>
                <a:spcPct val="0"/>
              </a:spcAft>
              <a:buClrTx/>
              <a:buSzTx/>
              <a:buFontTx/>
              <a:buNone/>
              <a:tabLst/>
            </a:pPr>
            <a:r>
              <a:rPr lang="zh-CN" altLang="en-US" sz="3000" b="1" dirty="0" smtClean="0">
                <a:latin typeface="宋体" pitchFamily="2" charset="-122"/>
                <a:ea typeface="宋体" pitchFamily="2" charset="-122"/>
                <a:cs typeface="Times New Roman" pitchFamily="18" charset="0"/>
              </a:rPr>
              <a:t>分析指正：</a:t>
            </a:r>
            <a:r>
              <a:rPr lang="en-US" altLang="zh-CN" sz="3000" b="1" dirty="0" smtClean="0">
                <a:latin typeface="宋体" pitchFamily="2" charset="-122"/>
                <a:ea typeface="宋体" pitchFamily="2" charset="-122"/>
                <a:cs typeface="Times New Roman" pitchFamily="18" charset="0"/>
              </a:rPr>
              <a:t>_________________________________________________</a:t>
            </a:r>
            <a:r>
              <a:rPr lang="zh-CN" altLang="en-US" sz="3000" b="1" dirty="0" smtClean="0">
                <a:latin typeface="宋体" pitchFamily="2" charset="-122"/>
                <a:ea typeface="宋体" pitchFamily="2" charset="-122"/>
                <a:cs typeface="Times New Roman" pitchFamily="18" charset="0"/>
              </a:rPr>
              <a:t>。 </a:t>
            </a:r>
          </a:p>
        </p:txBody>
      </p:sp>
      <p:sp>
        <p:nvSpPr>
          <p:cNvPr id="4" name="矩形 3"/>
          <p:cNvSpPr/>
          <p:nvPr/>
        </p:nvSpPr>
        <p:spPr>
          <a:xfrm>
            <a:off x="1049551" y="1964174"/>
            <a:ext cx="494046" cy="461665"/>
          </a:xfrm>
          <a:prstGeom prst="rect">
            <a:avLst/>
          </a:prstGeom>
        </p:spPr>
        <p:txBody>
          <a:bodyPr wrap="none">
            <a:spAutoFit/>
          </a:bodyPr>
          <a:lstStyle/>
          <a:p>
            <a:r>
              <a:rPr lang="en-US" altLang="zh-CN" sz="2400" b="1" dirty="0" smtClean="0">
                <a:solidFill>
                  <a:srgbClr val="FF0000"/>
                </a:solidFill>
                <a:latin typeface="宋体" pitchFamily="2" charset="-122"/>
                <a:ea typeface="宋体" pitchFamily="2" charset="-122"/>
              </a:rPr>
              <a:t>×</a:t>
            </a:r>
            <a:endParaRPr lang="zh-CN" altLang="en-US" sz="2400" b="1" dirty="0" smtClean="0">
              <a:solidFill>
                <a:srgbClr val="FF0000"/>
              </a:solidFill>
              <a:latin typeface="宋体" pitchFamily="2" charset="-122"/>
              <a:ea typeface="宋体" pitchFamily="2" charset="-122"/>
            </a:endParaRPr>
          </a:p>
        </p:txBody>
      </p:sp>
      <p:sp>
        <p:nvSpPr>
          <p:cNvPr id="5" name="矩形 4"/>
          <p:cNvSpPr/>
          <p:nvPr/>
        </p:nvSpPr>
        <p:spPr>
          <a:xfrm>
            <a:off x="739140" y="3178155"/>
            <a:ext cx="10121900" cy="559769"/>
          </a:xfrm>
          <a:prstGeom prst="rect">
            <a:avLst/>
          </a:prstGeom>
        </p:spPr>
        <p:txBody>
          <a:bodyPr wrap="square">
            <a:spAutoFit/>
          </a:bodyPr>
          <a:lstStyle/>
          <a:p>
            <a:pPr>
              <a:lnSpc>
                <a:spcPct val="150000"/>
              </a:lnSpc>
            </a:pPr>
            <a:r>
              <a:rPr lang="zh-CN" altLang="zh-CN" sz="2400" b="1" dirty="0" smtClean="0">
                <a:solidFill>
                  <a:srgbClr val="FF0000"/>
                </a:solidFill>
                <a:latin typeface="宋体" pitchFamily="2" charset="-122"/>
                <a:ea typeface="宋体" pitchFamily="2" charset="-122"/>
              </a:rPr>
              <a:t>额外功是为了完成有用功而不得不做的功</a:t>
            </a:r>
            <a:endParaRPr lang="zh-CN" altLang="en-US" sz="2400" b="1" dirty="0" smtClean="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3" name="Rectangle 1"/>
          <p:cNvSpPr>
            <a:spLocks noChangeArrowheads="1"/>
          </p:cNvSpPr>
          <p:nvPr/>
        </p:nvSpPr>
        <p:spPr bwMode="auto">
          <a:xfrm>
            <a:off x="642550" y="1825902"/>
            <a:ext cx="10527957"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　　</a:t>
            </a:r>
            <a:r>
              <a:rPr lang="en-US" altLang="zh-CN" sz="3000" b="1" dirty="0" smtClean="0">
                <a:latin typeface="宋体" pitchFamily="2" charset="-122"/>
                <a:ea typeface="宋体" pitchFamily="2" charset="-122"/>
                <a:cs typeface="Times New Roman" pitchFamily="18" charset="0"/>
              </a:rPr>
              <a:t>)8.</a:t>
            </a:r>
            <a:r>
              <a:rPr lang="zh-CN" altLang="zh-CN" sz="3000" b="1" dirty="0" smtClean="0">
                <a:latin typeface="宋体" pitchFamily="2" charset="-122"/>
                <a:ea typeface="宋体" pitchFamily="2" charset="-122"/>
                <a:cs typeface="Times New Roman" pitchFamily="18" charset="0"/>
              </a:rPr>
              <a:t>机械效率可以等于</a:t>
            </a:r>
            <a:r>
              <a:rPr lang="en-US" altLang="zh-CN" sz="3000" b="1"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a:t>
            </a:r>
          </a:p>
          <a:p>
            <a:pPr marR="0" lvl="0" indent="0" fontAlgn="base">
              <a:lnSpc>
                <a:spcPct val="150000"/>
              </a:lnSpc>
              <a:spcBef>
                <a:spcPct val="0"/>
              </a:spcBef>
              <a:spcAft>
                <a:spcPct val="0"/>
              </a:spcAft>
              <a:buClrTx/>
              <a:buSzTx/>
              <a:buFontTx/>
              <a:buNone/>
              <a:tabLst/>
            </a:pPr>
            <a:r>
              <a:rPr lang="zh-CN" altLang="en-US" sz="3000" b="1" dirty="0" smtClean="0">
                <a:latin typeface="宋体" pitchFamily="2" charset="-122"/>
                <a:ea typeface="宋体" pitchFamily="2" charset="-122"/>
                <a:cs typeface="Times New Roman" pitchFamily="18" charset="0"/>
              </a:rPr>
              <a:t>分析指正：</a:t>
            </a:r>
            <a:r>
              <a:rPr lang="en-US" altLang="zh-CN" sz="3000" b="1" dirty="0" smtClean="0">
                <a:latin typeface="宋体" pitchFamily="2" charset="-122"/>
                <a:ea typeface="宋体" pitchFamily="2" charset="-122"/>
                <a:cs typeface="Times New Roman" pitchFamily="18" charset="0"/>
              </a:rPr>
              <a:t>_________________________________________________</a:t>
            </a:r>
            <a:r>
              <a:rPr lang="zh-CN" altLang="en-US" sz="3000" b="1" dirty="0" smtClean="0">
                <a:latin typeface="宋体" pitchFamily="2" charset="-122"/>
                <a:ea typeface="宋体" pitchFamily="2" charset="-122"/>
                <a:cs typeface="Times New Roman" pitchFamily="18" charset="0"/>
              </a:rPr>
              <a:t>。 </a:t>
            </a:r>
          </a:p>
        </p:txBody>
      </p:sp>
      <p:sp>
        <p:nvSpPr>
          <p:cNvPr id="4" name="矩形 3"/>
          <p:cNvSpPr/>
          <p:nvPr/>
        </p:nvSpPr>
        <p:spPr>
          <a:xfrm>
            <a:off x="1049551" y="2009894"/>
            <a:ext cx="494046" cy="461665"/>
          </a:xfrm>
          <a:prstGeom prst="rect">
            <a:avLst/>
          </a:prstGeom>
        </p:spPr>
        <p:txBody>
          <a:bodyPr wrap="none">
            <a:spAutoFit/>
          </a:bodyPr>
          <a:lstStyle/>
          <a:p>
            <a:r>
              <a:rPr lang="en-US" altLang="zh-CN" sz="2400" b="1" dirty="0" smtClean="0">
                <a:solidFill>
                  <a:srgbClr val="FF0000"/>
                </a:solidFill>
                <a:latin typeface="宋体" pitchFamily="2" charset="-122"/>
                <a:ea typeface="宋体" pitchFamily="2" charset="-122"/>
              </a:rPr>
              <a:t>×</a:t>
            </a:r>
            <a:endParaRPr lang="zh-CN" altLang="en-US" sz="2400" b="1" dirty="0" smtClean="0">
              <a:solidFill>
                <a:srgbClr val="FF0000"/>
              </a:solidFill>
              <a:latin typeface="宋体" pitchFamily="2" charset="-122"/>
              <a:ea typeface="宋体" pitchFamily="2" charset="-122"/>
            </a:endParaRPr>
          </a:p>
        </p:txBody>
      </p:sp>
      <p:sp>
        <p:nvSpPr>
          <p:cNvPr id="5" name="矩形 4"/>
          <p:cNvSpPr/>
          <p:nvPr/>
        </p:nvSpPr>
        <p:spPr>
          <a:xfrm>
            <a:off x="723900" y="3269595"/>
            <a:ext cx="10121900" cy="559769"/>
          </a:xfrm>
          <a:prstGeom prst="rect">
            <a:avLst/>
          </a:prstGeom>
        </p:spPr>
        <p:txBody>
          <a:bodyPr wrap="square">
            <a:spAutoFit/>
          </a:bodyPr>
          <a:lstStyle/>
          <a:p>
            <a:pPr>
              <a:lnSpc>
                <a:spcPct val="150000"/>
              </a:lnSpc>
            </a:pPr>
            <a:r>
              <a:rPr lang="zh-CN" altLang="zh-CN" sz="2400" b="1" dirty="0" smtClean="0">
                <a:solidFill>
                  <a:srgbClr val="FF0000"/>
                </a:solidFill>
                <a:latin typeface="宋体" pitchFamily="2" charset="-122"/>
                <a:ea typeface="宋体" pitchFamily="2" charset="-122"/>
              </a:rPr>
              <a:t>使用任何机械都不可避免地要做额外功，所以机械效率总是小于</a:t>
            </a:r>
            <a:r>
              <a:rPr lang="en-US" altLang="zh-CN" sz="2400" b="1" dirty="0" smtClean="0">
                <a:solidFill>
                  <a:srgbClr val="FF0000"/>
                </a:solidFill>
                <a:latin typeface="宋体" pitchFamily="2" charset="-122"/>
                <a:ea typeface="宋体" pitchFamily="2" charset="-122"/>
              </a:rPr>
              <a:t>1</a:t>
            </a:r>
            <a:endParaRPr lang="zh-CN" altLang="zh-CN" sz="2400" b="1" dirty="0" smtClean="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p:nvPr/>
        </p:nvSpPr>
        <p:spPr>
          <a:xfrm>
            <a:off x="746443" y="1062583"/>
            <a:ext cx="3587842" cy="559769"/>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nSpc>
                <a:spcPct val="150000"/>
              </a:lnSpc>
              <a:spcBef>
                <a:spcPct val="0"/>
              </a:spcBef>
              <a:buNone/>
            </a:pPr>
            <a:r>
              <a:rPr lang="zh-CN" altLang="en-US" sz="2400" b="1" dirty="0" smtClean="0">
                <a:solidFill>
                  <a:srgbClr val="00A6AD"/>
                </a:solidFill>
                <a:latin typeface="宋体" panose="02010600030101010101" pitchFamily="2" charset="-122"/>
              </a:rPr>
              <a:t>提能专训</a:t>
            </a:r>
            <a:r>
              <a:rPr lang="en-US" altLang="zh-CN" sz="2400" b="1" dirty="0" smtClean="0">
                <a:solidFill>
                  <a:srgbClr val="00A6AD"/>
                </a:solidFill>
                <a:latin typeface="宋体" panose="02010600030101010101" pitchFamily="2" charset="-122"/>
              </a:rPr>
              <a:t>—</a:t>
            </a:r>
            <a:r>
              <a:rPr lang="zh-CN" altLang="en-US" sz="2400" b="1" dirty="0" smtClean="0">
                <a:solidFill>
                  <a:srgbClr val="00A6AD"/>
                </a:solidFill>
                <a:latin typeface="宋体" panose="02010600030101010101" pitchFamily="2" charset="-122"/>
              </a:rPr>
              <a:t>重点考点剖析</a:t>
            </a:r>
            <a:endParaRPr lang="zh-CN" altLang="en-US" sz="2400" b="1" dirty="0">
              <a:solidFill>
                <a:srgbClr val="00A6AD"/>
              </a:solidFill>
              <a:latin typeface="宋体" panose="02010600030101010101" pitchFamily="2" charset="-122"/>
            </a:endParaRPr>
          </a:p>
        </p:txBody>
      </p:sp>
      <p:pic>
        <p:nvPicPr>
          <p:cNvPr id="7" name="Picture 4"/>
          <p:cNvPicPr>
            <a:picLocks noChangeAspect="1"/>
          </p:cNvPicPr>
          <p:nvPr/>
        </p:nvPicPr>
        <p:blipFill>
          <a:blip r:embed="rId2" cstate="print"/>
          <a:stretch>
            <a:fillRect/>
          </a:stretch>
        </p:blipFill>
        <p:spPr>
          <a:xfrm>
            <a:off x="473075" y="1197203"/>
            <a:ext cx="84455" cy="414020"/>
          </a:xfrm>
          <a:prstGeom prst="rect">
            <a:avLst/>
          </a:prstGeom>
          <a:noFill/>
          <a:ln w="9525">
            <a:noFill/>
          </a:ln>
        </p:spPr>
      </p:pic>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5" name="Rectangle 10"/>
          <p:cNvSpPr/>
          <p:nvPr/>
        </p:nvSpPr>
        <p:spPr>
          <a:xfrm>
            <a:off x="784043" y="1773399"/>
            <a:ext cx="3877985" cy="46166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zh-CN" altLang="zh-CN" sz="2400" b="1" dirty="0" smtClean="0">
                <a:solidFill>
                  <a:srgbClr val="F1AF00"/>
                </a:solidFill>
                <a:latin typeface="+mn-ea"/>
              </a:rPr>
              <a:t>考点一　杠杆及其平衡条件</a:t>
            </a:r>
          </a:p>
        </p:txBody>
      </p:sp>
      <p:sp>
        <p:nvSpPr>
          <p:cNvPr id="6" name="矩形 5"/>
          <p:cNvSpPr/>
          <p:nvPr/>
        </p:nvSpPr>
        <p:spPr>
          <a:xfrm>
            <a:off x="823784" y="2519917"/>
            <a:ext cx="9938951" cy="2090829"/>
          </a:xfrm>
          <a:prstGeom prst="rect">
            <a:avLst/>
          </a:prstGeom>
        </p:spPr>
        <p:txBody>
          <a:bodyPr wrap="square">
            <a:spAutoFit/>
          </a:bodyPr>
          <a:lstStyle/>
          <a:p>
            <a:pPr eaLnBrk="0" fontAlgn="base" hangingPunct="0">
              <a:lnSpc>
                <a:spcPct val="150000"/>
              </a:lnSpc>
              <a:spcBef>
                <a:spcPct val="0"/>
              </a:spcBef>
              <a:spcAft>
                <a:spcPct val="0"/>
              </a:spcAft>
            </a:pPr>
            <a:r>
              <a:rPr lang="zh-CN" altLang="zh-CN" sz="3000" b="1" dirty="0" smtClean="0">
                <a:latin typeface="仿宋" pitchFamily="49" charset="-122"/>
                <a:ea typeface="仿宋" pitchFamily="49" charset="-122"/>
              </a:rPr>
              <a:t>此类型题目主要考查判断实际生活中各种用具属于哪种杠杆、杠杆示意图的画法以及用杠杆的平衡条件进行计算，各种题型均会涉及。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8"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7169" name="Rectangle 1"/>
          <p:cNvSpPr>
            <a:spLocks noChangeArrowheads="1"/>
          </p:cNvSpPr>
          <p:nvPr/>
        </p:nvSpPr>
        <p:spPr bwMode="auto">
          <a:xfrm>
            <a:off x="495300" y="988799"/>
            <a:ext cx="1117854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zh-CN" altLang="en-US" sz="3000" b="1" dirty="0" smtClean="0">
                <a:solidFill>
                  <a:srgbClr val="FF0000"/>
                </a:solidFill>
                <a:latin typeface="宋体" pitchFamily="2" charset="-122"/>
                <a:ea typeface="宋体" pitchFamily="2" charset="-122"/>
                <a:cs typeface="Times New Roman" pitchFamily="18" charset="0"/>
              </a:rPr>
              <a:t>例</a:t>
            </a:r>
            <a:r>
              <a:rPr lang="en-US" altLang="zh-CN" sz="3000" b="1" dirty="0" smtClean="0">
                <a:solidFill>
                  <a:srgbClr val="FF0000"/>
                </a:solidFill>
                <a:latin typeface="宋体" pitchFamily="2" charset="-122"/>
                <a:ea typeface="宋体" pitchFamily="2" charset="-122"/>
                <a:cs typeface="Times New Roman" pitchFamily="18" charset="0"/>
              </a:rPr>
              <a:t>1  </a:t>
            </a:r>
            <a:r>
              <a:rPr lang="zh-CN" altLang="zh-CN" sz="3000" b="1" dirty="0" smtClean="0">
                <a:latin typeface="宋体" pitchFamily="2" charset="-122"/>
                <a:ea typeface="宋体" pitchFamily="2" charset="-122"/>
                <a:cs typeface="Times New Roman" pitchFamily="18" charset="0"/>
              </a:rPr>
              <a:t>如图</a:t>
            </a:r>
            <a:r>
              <a:rPr lang="en-US" altLang="zh-CN" sz="3000" b="1" dirty="0" smtClean="0">
                <a:latin typeface="宋体" pitchFamily="2" charset="-122"/>
                <a:ea typeface="宋体" pitchFamily="2" charset="-122"/>
                <a:cs typeface="Times New Roman" pitchFamily="18" charset="0"/>
              </a:rPr>
              <a:t>12</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所示的吊车，利用伸缩撑杆可使吊臂绕</a:t>
            </a:r>
            <a:r>
              <a:rPr lang="en-US" altLang="zh-CN" sz="3000" b="1" dirty="0" smtClean="0">
                <a:latin typeface="宋体" pitchFamily="2" charset="-122"/>
                <a:ea typeface="宋体" pitchFamily="2" charset="-122"/>
                <a:cs typeface="Times New Roman" pitchFamily="18" charset="0"/>
              </a:rPr>
              <a:t>O</a:t>
            </a:r>
            <a:r>
              <a:rPr lang="zh-CN" altLang="zh-CN" sz="3000" b="1" dirty="0" smtClean="0">
                <a:latin typeface="宋体" pitchFamily="2" charset="-122"/>
                <a:ea typeface="宋体" pitchFamily="2" charset="-122"/>
                <a:cs typeface="Times New Roman" pitchFamily="18" charset="0"/>
              </a:rPr>
              <a:t>点转动；伸缩撑杆为圆弧状，伸缩时对吊臂的支持力始终与吊臂垂直。下列关于这个吊车的有关说法正确的是</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　　</a:t>
            </a:r>
            <a:r>
              <a:rPr lang="en-US" altLang="zh-CN" sz="3000" b="1" dirty="0" smtClean="0">
                <a:latin typeface="宋体" pitchFamily="2" charset="-122"/>
                <a:ea typeface="宋体" pitchFamily="2" charset="-122"/>
                <a:cs typeface="Times New Roman" pitchFamily="18" charset="0"/>
              </a:rPr>
              <a:t>)</a:t>
            </a:r>
            <a:endParaRPr lang="zh-CN" altLang="zh-CN" sz="3000" b="1" dirty="0" smtClean="0">
              <a:latin typeface="宋体" pitchFamily="2" charset="-122"/>
              <a:ea typeface="宋体" pitchFamily="2" charset="-122"/>
              <a:cs typeface="Times New Roman" pitchFamily="18" charset="0"/>
            </a:endParaRP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A</a:t>
            </a:r>
            <a:r>
              <a:rPr lang="zh-CN" altLang="zh-CN" sz="3000" b="1" dirty="0" smtClean="0">
                <a:latin typeface="宋体" pitchFamily="2" charset="-122"/>
                <a:ea typeface="宋体" pitchFamily="2" charset="-122"/>
                <a:cs typeface="Times New Roman" pitchFamily="18" charset="0"/>
              </a:rPr>
              <a:t>．使用这种吊车，好处是可以省力</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B</a:t>
            </a:r>
            <a:r>
              <a:rPr lang="zh-CN" altLang="zh-CN" sz="3000" b="1" dirty="0" smtClean="0">
                <a:latin typeface="宋体" pitchFamily="2" charset="-122"/>
                <a:ea typeface="宋体" pitchFamily="2" charset="-122"/>
                <a:cs typeface="Times New Roman" pitchFamily="18" charset="0"/>
              </a:rPr>
              <a:t>．使用这种吊车，好处是可以少做功</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C</a:t>
            </a:r>
            <a:r>
              <a:rPr lang="zh-CN" altLang="zh-CN" sz="3000" b="1" dirty="0" smtClean="0">
                <a:latin typeface="宋体" pitchFamily="2" charset="-122"/>
                <a:ea typeface="宋体" pitchFamily="2" charset="-122"/>
                <a:cs typeface="Times New Roman" pitchFamily="18" charset="0"/>
              </a:rPr>
              <a:t>．匀速顶起吊臂的过程中，伸缩撑杆</a:t>
            </a:r>
            <a:endParaRPr lang="en-US" altLang="zh-CN" sz="3000" b="1" dirty="0" smtClean="0">
              <a:latin typeface="宋体" pitchFamily="2" charset="-122"/>
              <a:ea typeface="宋体" pitchFamily="2" charset="-122"/>
              <a:cs typeface="Times New Roman" pitchFamily="18" charset="0"/>
            </a:endParaRPr>
          </a:p>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的支持力渐渐变大</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D</a:t>
            </a:r>
            <a:r>
              <a:rPr lang="zh-CN" altLang="zh-CN" sz="3000" b="1" dirty="0" smtClean="0">
                <a:latin typeface="宋体" pitchFamily="2" charset="-122"/>
                <a:ea typeface="宋体" pitchFamily="2" charset="-122"/>
                <a:cs typeface="Times New Roman" pitchFamily="18" charset="0"/>
              </a:rPr>
              <a:t>．匀速顶起吊臂的过程中，伸缩撑杆的支持力渐渐变小</a:t>
            </a:r>
            <a:endParaRPr lang="zh-CN" altLang="en-US" sz="3000" b="1" dirty="0" smtClean="0">
              <a:latin typeface="宋体" pitchFamily="2" charset="-122"/>
              <a:ea typeface="宋体" pitchFamily="2" charset="-122"/>
              <a:cs typeface="Times New Roman" pitchFamily="18" charset="0"/>
            </a:endParaRPr>
          </a:p>
        </p:txBody>
      </p:sp>
      <p:sp>
        <p:nvSpPr>
          <p:cNvPr id="10649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8" name="组合 7"/>
          <p:cNvGrpSpPr/>
          <p:nvPr/>
        </p:nvGrpSpPr>
        <p:grpSpPr>
          <a:xfrm>
            <a:off x="8077199" y="2682240"/>
            <a:ext cx="3538359" cy="3018665"/>
            <a:chOff x="8077199" y="2682240"/>
            <a:chExt cx="3538359" cy="3018665"/>
          </a:xfrm>
        </p:grpSpPr>
        <p:pic>
          <p:nvPicPr>
            <p:cNvPr id="106497" name="Picture 1" descr="E:\全品课件\物理人教八下学练考PPT\物理人教八下学练考\xl1.EPS"/>
            <p:cNvPicPr>
              <a:picLocks noChangeAspect="1" noChangeArrowheads="1"/>
            </p:cNvPicPr>
            <p:nvPr/>
          </p:nvPicPr>
          <p:blipFill>
            <a:blip r:embed="rId2" r:link="rId3" cstate="print"/>
            <a:srcRect/>
            <a:stretch>
              <a:fillRect/>
            </a:stretch>
          </p:blipFill>
          <p:spPr bwMode="auto">
            <a:xfrm>
              <a:off x="8077199" y="2682240"/>
              <a:ext cx="3538359" cy="2316480"/>
            </a:xfrm>
            <a:prstGeom prst="rect">
              <a:avLst/>
            </a:prstGeom>
            <a:noFill/>
          </p:spPr>
        </p:pic>
        <p:sp>
          <p:nvSpPr>
            <p:cNvPr id="106499" name="Rectangle 3"/>
            <p:cNvSpPr>
              <a:spLocks noChangeArrowheads="1"/>
            </p:cNvSpPr>
            <p:nvPr/>
          </p:nvSpPr>
          <p:spPr bwMode="auto">
            <a:xfrm>
              <a:off x="8473440" y="5024245"/>
              <a:ext cx="2119491" cy="676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zh-CN" altLang="en-US" sz="3000" b="1" dirty="0" smtClean="0">
                  <a:latin typeface="宋体" pitchFamily="2" charset="-122"/>
                  <a:ea typeface="宋体" pitchFamily="2" charset="-122"/>
                  <a:cs typeface="Times New Roman" pitchFamily="18" charset="0"/>
                </a:rPr>
                <a:t>图</a:t>
              </a:r>
              <a:r>
                <a:rPr lang="en-US" altLang="zh-CN" sz="3000" b="1" dirty="0" smtClean="0">
                  <a:latin typeface="宋体" pitchFamily="2" charset="-122"/>
                  <a:ea typeface="宋体" pitchFamily="2" charset="-122"/>
                  <a:cs typeface="Times New Roman" pitchFamily="18" charset="0"/>
                </a:rPr>
                <a:t>12</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1</a:t>
              </a:r>
            </a:p>
          </p:txBody>
        </p:sp>
      </p:grpSp>
      <p:sp>
        <p:nvSpPr>
          <p:cNvPr id="10" name="矩形 9"/>
          <p:cNvSpPr/>
          <p:nvPr/>
        </p:nvSpPr>
        <p:spPr>
          <a:xfrm>
            <a:off x="7526551" y="2558534"/>
            <a:ext cx="340158" cy="461665"/>
          </a:xfrm>
          <a:prstGeom prst="rect">
            <a:avLst/>
          </a:prstGeom>
        </p:spPr>
        <p:txBody>
          <a:bodyPr wrap="none">
            <a:spAutoFit/>
          </a:bodyPr>
          <a:lstStyle/>
          <a:p>
            <a:r>
              <a:rPr lang="en-US" altLang="zh-CN" sz="2400" b="1" dirty="0" smtClean="0">
                <a:solidFill>
                  <a:srgbClr val="FF0000"/>
                </a:solidFill>
                <a:latin typeface="宋体" pitchFamily="2" charset="-122"/>
                <a:ea typeface="宋体" pitchFamily="2" charset="-122"/>
              </a:rPr>
              <a:t>D</a:t>
            </a:r>
            <a:endParaRPr lang="zh-CN" altLang="en-US" sz="2400" b="1" dirty="0" smtClean="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diamond(in)">
                                      <p:cBhvr>
                                        <p:cTn id="7" dur="2000"/>
                                        <p:tgtEl>
                                          <p:spTgt spid="7169"/>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4" name="Rectangle 10"/>
          <p:cNvSpPr/>
          <p:nvPr/>
        </p:nvSpPr>
        <p:spPr>
          <a:xfrm>
            <a:off x="720543" y="1392399"/>
            <a:ext cx="4362092" cy="46166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zh-CN" altLang="zh-CN" sz="2400" b="1" dirty="0" smtClean="0">
                <a:solidFill>
                  <a:srgbClr val="F1AF00"/>
                </a:solidFill>
                <a:latin typeface="+mn-ea"/>
              </a:rPr>
              <a:t>考点二　 滑轮组的组装及应用</a:t>
            </a:r>
          </a:p>
        </p:txBody>
      </p:sp>
      <p:sp>
        <p:nvSpPr>
          <p:cNvPr id="5" name="矩形 4"/>
          <p:cNvSpPr/>
          <p:nvPr/>
        </p:nvSpPr>
        <p:spPr>
          <a:xfrm>
            <a:off x="772984" y="2253217"/>
            <a:ext cx="10230296" cy="2169825"/>
          </a:xfrm>
          <a:prstGeom prst="rect">
            <a:avLst/>
          </a:prstGeom>
        </p:spPr>
        <p:txBody>
          <a:bodyPr wrap="square">
            <a:spAutoFit/>
          </a:bodyPr>
          <a:lstStyle/>
          <a:p>
            <a:pPr eaLnBrk="0" fontAlgn="base" hangingPunct="0">
              <a:lnSpc>
                <a:spcPct val="150000"/>
              </a:lnSpc>
              <a:spcBef>
                <a:spcPct val="0"/>
              </a:spcBef>
              <a:spcAft>
                <a:spcPct val="0"/>
              </a:spcAft>
            </a:pPr>
            <a:r>
              <a:rPr lang="zh-CN" altLang="zh-CN" sz="3000" b="1" dirty="0" smtClean="0">
                <a:latin typeface="仿宋" pitchFamily="49" charset="-122"/>
                <a:ea typeface="仿宋" pitchFamily="49" charset="-122"/>
              </a:rPr>
              <a:t>此类型题目主要考查各种滑轮的特点及相关的应用，要能根据要求组装滑轮组，根据滑轮组的特点进行简单的计算，多以填空题、作图题、计算题的形式出现。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8"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4" name="Rectangle 8"/>
          <p:cNvSpPr>
            <a:spLocks noChangeArrowheads="1"/>
          </p:cNvSpPr>
          <p:nvPr/>
        </p:nvSpPr>
        <p:spPr bwMode="auto">
          <a:xfrm>
            <a:off x="676910" y="967171"/>
            <a:ext cx="10471151" cy="2908489"/>
          </a:xfrm>
          <a:prstGeom prst="rect">
            <a:avLst/>
          </a:prstGeom>
          <a:noFill/>
          <a:ln w="9525" algn="ctr">
            <a:noFill/>
            <a:miter lim="800000"/>
            <a:headEnd/>
            <a:tailEnd/>
          </a:ln>
          <a:effectLst/>
        </p:spPr>
        <p:txBody>
          <a:bodyPr wrap="square" anchor="ctr">
            <a:spAutoFit/>
          </a:bodyPr>
          <a:lstStyle/>
          <a:p>
            <a:pPr>
              <a:lnSpc>
                <a:spcPct val="150000"/>
              </a:lnSpc>
            </a:pPr>
            <a:r>
              <a:rPr lang="zh-CN" altLang="en-US" sz="3000" b="1" dirty="0">
                <a:solidFill>
                  <a:srgbClr val="FF0000"/>
                </a:solidFill>
                <a:latin typeface="宋体" pitchFamily="2" charset="-122"/>
                <a:ea typeface="宋体" pitchFamily="2" charset="-122"/>
                <a:cs typeface="Times New Roman" pitchFamily="18" charset="0"/>
              </a:rPr>
              <a:t>例</a:t>
            </a:r>
            <a:r>
              <a:rPr lang="en-US" altLang="zh-CN" sz="3000" b="1" dirty="0" smtClean="0">
                <a:solidFill>
                  <a:srgbClr val="FF0000"/>
                </a:solidFill>
                <a:latin typeface="宋体" pitchFamily="2" charset="-122"/>
                <a:ea typeface="宋体" pitchFamily="2" charset="-122"/>
                <a:cs typeface="Times New Roman" pitchFamily="18" charset="0"/>
              </a:rPr>
              <a:t>2</a:t>
            </a:r>
            <a:r>
              <a:rPr lang="en-US" altLang="zh-CN" sz="3000" b="1" dirty="0" smtClean="0">
                <a:latin typeface="宋体" pitchFamily="2" charset="-122"/>
                <a:ea typeface="宋体" pitchFamily="2" charset="-122"/>
                <a:cs typeface="Times New Roman" pitchFamily="18" charset="0"/>
              </a:rPr>
              <a:t>  </a:t>
            </a:r>
            <a:r>
              <a:rPr lang="zh-CN" altLang="zh-CN" sz="3000" b="1" dirty="0" smtClean="0">
                <a:latin typeface="宋体" pitchFamily="2" charset="-122"/>
                <a:ea typeface="宋体" pitchFamily="2" charset="-122"/>
                <a:cs typeface="Times New Roman" pitchFamily="18" charset="0"/>
              </a:rPr>
              <a:t>滑轮组提升重物：</a:t>
            </a:r>
          </a:p>
          <a:p>
            <a:pPr>
              <a:lnSpc>
                <a:spcPct val="150000"/>
              </a:lnSpc>
            </a:pPr>
            <a:r>
              <a:rPr lang="en-US" altLang="zh-CN" sz="3000" b="1"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在图</a:t>
            </a:r>
            <a:r>
              <a:rPr lang="en-US" altLang="zh-CN" sz="3000" b="1" dirty="0" smtClean="0">
                <a:latin typeface="宋体" pitchFamily="2" charset="-122"/>
                <a:ea typeface="宋体" pitchFamily="2" charset="-122"/>
                <a:cs typeface="Times New Roman" pitchFamily="18" charset="0"/>
              </a:rPr>
              <a:t>12</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2</a:t>
            </a:r>
            <a:r>
              <a:rPr lang="zh-CN" altLang="zh-CN" sz="3000" b="1" dirty="0" smtClean="0">
                <a:latin typeface="宋体" pitchFamily="2" charset="-122"/>
                <a:ea typeface="宋体" pitchFamily="2" charset="-122"/>
                <a:cs typeface="Times New Roman" pitchFamily="18" charset="0"/>
              </a:rPr>
              <a:t>中画出最省力的绳子绕法。</a:t>
            </a:r>
          </a:p>
          <a:p>
            <a:pPr>
              <a:lnSpc>
                <a:spcPct val="150000"/>
              </a:lnSpc>
            </a:pPr>
            <a:r>
              <a:rPr lang="en-US" altLang="zh-CN" sz="3000" b="1" dirty="0" smtClean="0">
                <a:latin typeface="宋体" pitchFamily="2" charset="-122"/>
                <a:ea typeface="宋体" pitchFamily="2" charset="-122"/>
                <a:cs typeface="Times New Roman" pitchFamily="18" charset="0"/>
              </a:rPr>
              <a:t>(2)</a:t>
            </a:r>
            <a:r>
              <a:rPr lang="zh-CN" altLang="zh-CN" sz="3000" b="1" dirty="0" smtClean="0">
                <a:latin typeface="宋体" pitchFamily="2" charset="-122"/>
                <a:ea typeface="宋体" pitchFamily="2" charset="-122"/>
                <a:cs typeface="Times New Roman" pitchFamily="18" charset="0"/>
              </a:rPr>
              <a:t>在</a:t>
            </a:r>
            <a:r>
              <a:rPr lang="en-US" altLang="zh-CN" sz="3000" b="1"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的基础上，若重物被提高</a:t>
            </a:r>
            <a:r>
              <a:rPr lang="en-US" altLang="zh-CN" sz="3000" b="1" dirty="0" smtClean="0">
                <a:latin typeface="宋体" pitchFamily="2" charset="-122"/>
                <a:ea typeface="宋体" pitchFamily="2" charset="-122"/>
                <a:cs typeface="Times New Roman" pitchFamily="18" charset="0"/>
              </a:rPr>
              <a:t>1 m</a:t>
            </a:r>
            <a:r>
              <a:rPr lang="zh-CN" altLang="zh-CN" sz="3000" b="1" dirty="0" smtClean="0">
                <a:latin typeface="宋体" pitchFamily="2" charset="-122"/>
                <a:ea typeface="宋体" pitchFamily="2" charset="-122"/>
                <a:cs typeface="Times New Roman" pitchFamily="18" charset="0"/>
              </a:rPr>
              <a:t>，则绳自由端移动的距离为</a:t>
            </a:r>
            <a:r>
              <a:rPr lang="en-US" altLang="zh-CN" sz="3000" b="1" dirty="0" smtClean="0">
                <a:latin typeface="宋体" pitchFamily="2" charset="-122"/>
                <a:ea typeface="宋体" pitchFamily="2" charset="-122"/>
                <a:cs typeface="Times New Roman" pitchFamily="18" charset="0"/>
              </a:rPr>
              <a:t>________m</a:t>
            </a:r>
            <a:r>
              <a:rPr lang="zh-CN" altLang="zh-CN" sz="3000" b="1" dirty="0" smtClean="0">
                <a:latin typeface="宋体" pitchFamily="2" charset="-122"/>
                <a:ea typeface="宋体" pitchFamily="2" charset="-122"/>
                <a:cs typeface="Times New Roman" pitchFamily="18" charset="0"/>
              </a:rPr>
              <a:t>。</a:t>
            </a:r>
            <a:endParaRPr lang="zh-CN" altLang="zh-CN" sz="3000" b="1" dirty="0">
              <a:latin typeface="宋体" pitchFamily="2" charset="-122"/>
              <a:ea typeface="宋体" pitchFamily="2" charset="-122"/>
              <a:cs typeface="Times New Roman" pitchFamily="18" charset="0"/>
            </a:endParaRPr>
          </a:p>
        </p:txBody>
      </p:sp>
      <p:sp>
        <p:nvSpPr>
          <p:cNvPr id="7" name="矩形 6"/>
          <p:cNvSpPr/>
          <p:nvPr/>
        </p:nvSpPr>
        <p:spPr>
          <a:xfrm>
            <a:off x="1750591" y="3198614"/>
            <a:ext cx="340158" cy="461665"/>
          </a:xfrm>
          <a:prstGeom prst="rect">
            <a:avLst/>
          </a:prstGeom>
        </p:spPr>
        <p:txBody>
          <a:bodyPr wrap="none">
            <a:spAutoFit/>
          </a:bodyPr>
          <a:lstStyle/>
          <a:p>
            <a:r>
              <a:rPr lang="en-US" altLang="zh-CN" sz="2400" b="1" dirty="0" smtClean="0">
                <a:solidFill>
                  <a:srgbClr val="FF0000"/>
                </a:solidFill>
                <a:latin typeface="宋体" pitchFamily="2" charset="-122"/>
                <a:ea typeface="宋体" pitchFamily="2" charset="-122"/>
              </a:rPr>
              <a:t>5</a:t>
            </a:r>
            <a:endParaRPr lang="zh-CN" altLang="en-US" sz="2400" b="1" dirty="0" smtClean="0">
              <a:solidFill>
                <a:srgbClr val="FF0000"/>
              </a:solidFill>
              <a:latin typeface="宋体" pitchFamily="2" charset="-122"/>
              <a:ea typeface="宋体" pitchFamily="2" charset="-122"/>
            </a:endParaRPr>
          </a:p>
        </p:txBody>
      </p:sp>
      <p:sp>
        <p:nvSpPr>
          <p:cNvPr id="98309"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4" name="组合 13"/>
          <p:cNvGrpSpPr/>
          <p:nvPr/>
        </p:nvGrpSpPr>
        <p:grpSpPr>
          <a:xfrm>
            <a:off x="4038600" y="3093720"/>
            <a:ext cx="2388795" cy="3491105"/>
            <a:chOff x="4038600" y="3093720"/>
            <a:chExt cx="2388795" cy="3491105"/>
          </a:xfrm>
        </p:grpSpPr>
        <p:pic>
          <p:nvPicPr>
            <p:cNvPr id="98308" name="Picture 4" descr="E:\全品课件\物理人教八下学练考PPT\物理人教八下学练考\MY13.EPS"/>
            <p:cNvPicPr>
              <a:picLocks noChangeAspect="1" noChangeArrowheads="1"/>
            </p:cNvPicPr>
            <p:nvPr/>
          </p:nvPicPr>
          <p:blipFill>
            <a:blip r:embed="rId2" r:link="rId3" cstate="print"/>
            <a:srcRect/>
            <a:stretch>
              <a:fillRect/>
            </a:stretch>
          </p:blipFill>
          <p:spPr bwMode="auto">
            <a:xfrm>
              <a:off x="4739641" y="3093720"/>
              <a:ext cx="966481" cy="2849880"/>
            </a:xfrm>
            <a:prstGeom prst="rect">
              <a:avLst/>
            </a:prstGeom>
            <a:noFill/>
          </p:spPr>
        </p:pic>
        <p:sp>
          <p:nvSpPr>
            <p:cNvPr id="98310" name="Rectangle 6"/>
            <p:cNvSpPr>
              <a:spLocks noChangeArrowheads="1"/>
            </p:cNvSpPr>
            <p:nvPr/>
          </p:nvSpPr>
          <p:spPr bwMode="auto">
            <a:xfrm>
              <a:off x="4038600" y="5908165"/>
              <a:ext cx="2388795" cy="676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indent="266700" fontAlgn="base">
                <a:lnSpc>
                  <a:spcPct val="150000"/>
                </a:lnSpc>
                <a:spcBef>
                  <a:spcPct val="0"/>
                </a:spcBef>
                <a:spcAft>
                  <a:spcPct val="0"/>
                </a:spcAft>
                <a:buClrTx/>
                <a:buSzTx/>
                <a:buFontTx/>
                <a:buNone/>
                <a:tabLst/>
              </a:pPr>
              <a:r>
                <a:rPr lang="zh-CN" altLang="en-US" sz="3000" b="1" dirty="0" smtClean="0">
                  <a:latin typeface="宋体" pitchFamily="2" charset="-122"/>
                  <a:ea typeface="宋体" pitchFamily="2" charset="-122"/>
                  <a:cs typeface="Times New Roman" pitchFamily="18" charset="0"/>
                </a:rPr>
                <a:t>图</a:t>
              </a:r>
              <a:r>
                <a:rPr lang="en-US" altLang="zh-CN" sz="3000" b="1" dirty="0" smtClean="0">
                  <a:latin typeface="宋体" pitchFamily="2" charset="-122"/>
                  <a:ea typeface="宋体" pitchFamily="2" charset="-122"/>
                  <a:cs typeface="Times New Roman" pitchFamily="18" charset="0"/>
                </a:rPr>
                <a:t>12</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2</a:t>
              </a:r>
            </a:p>
          </p:txBody>
        </p:sp>
      </p:grpSp>
      <p:grpSp>
        <p:nvGrpSpPr>
          <p:cNvPr id="17" name="组合 16"/>
          <p:cNvGrpSpPr/>
          <p:nvPr/>
        </p:nvGrpSpPr>
        <p:grpSpPr>
          <a:xfrm>
            <a:off x="7005042" y="3137654"/>
            <a:ext cx="2881080" cy="3188851"/>
            <a:chOff x="7005042" y="3137654"/>
            <a:chExt cx="2881080" cy="3188851"/>
          </a:xfrm>
        </p:grpSpPr>
        <p:sp>
          <p:nvSpPr>
            <p:cNvPr id="15" name="矩形 14"/>
            <p:cNvSpPr/>
            <p:nvPr/>
          </p:nvSpPr>
          <p:spPr>
            <a:xfrm>
              <a:off x="7005042" y="3137654"/>
              <a:ext cx="1422184" cy="559769"/>
            </a:xfrm>
            <a:prstGeom prst="rect">
              <a:avLst/>
            </a:prstGeom>
          </p:spPr>
          <p:txBody>
            <a:bodyPr wrap="none">
              <a:spAutoFit/>
            </a:bodyPr>
            <a:lstStyle/>
            <a:p>
              <a:pPr>
                <a:lnSpc>
                  <a:spcPct val="150000"/>
                </a:lnSpc>
              </a:pPr>
              <a:r>
                <a:rPr lang="zh-CN" altLang="zh-CN" sz="2400" b="1" dirty="0" smtClean="0">
                  <a:solidFill>
                    <a:srgbClr val="FF0000"/>
                  </a:solidFill>
                  <a:latin typeface="宋体" pitchFamily="2" charset="-122"/>
                  <a:ea typeface="宋体" pitchFamily="2" charset="-122"/>
                </a:rPr>
                <a:t>如图所示</a:t>
              </a:r>
              <a:endParaRPr lang="zh-CN" altLang="en-US" sz="2400" b="1" dirty="0" smtClean="0">
                <a:solidFill>
                  <a:srgbClr val="FF0000"/>
                </a:solidFill>
                <a:latin typeface="宋体" pitchFamily="2" charset="-122"/>
                <a:ea typeface="宋体" pitchFamily="2" charset="-122"/>
              </a:endParaRPr>
            </a:p>
          </p:txBody>
        </p:sp>
        <p:pic>
          <p:nvPicPr>
            <p:cNvPr id="98311" name="Picture 7" descr="MY14A"/>
            <p:cNvPicPr>
              <a:picLocks noChangeAspect="1" noChangeArrowheads="1"/>
            </p:cNvPicPr>
            <p:nvPr/>
          </p:nvPicPr>
          <p:blipFill>
            <a:blip r:embed="rId4" cstate="print"/>
            <a:srcRect/>
            <a:stretch>
              <a:fillRect/>
            </a:stretch>
          </p:blipFill>
          <p:spPr bwMode="auto">
            <a:xfrm>
              <a:off x="8793480" y="3185160"/>
              <a:ext cx="1092642" cy="314134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ox(in)">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4" name="Rectangle 10"/>
          <p:cNvSpPr/>
          <p:nvPr/>
        </p:nvSpPr>
        <p:spPr>
          <a:xfrm>
            <a:off x="720543" y="1392399"/>
            <a:ext cx="3877985" cy="46166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zh-CN" altLang="zh-CN" sz="2400" b="1" dirty="0" smtClean="0">
                <a:solidFill>
                  <a:srgbClr val="F1AF00"/>
                </a:solidFill>
                <a:latin typeface="+mn-ea"/>
              </a:rPr>
              <a:t>考点三　机械效率及其测量</a:t>
            </a:r>
          </a:p>
        </p:txBody>
      </p:sp>
      <p:sp>
        <p:nvSpPr>
          <p:cNvPr id="5" name="矩形 4"/>
          <p:cNvSpPr/>
          <p:nvPr/>
        </p:nvSpPr>
        <p:spPr>
          <a:xfrm>
            <a:off x="709484" y="2088117"/>
            <a:ext cx="10141396" cy="2169825"/>
          </a:xfrm>
          <a:prstGeom prst="rect">
            <a:avLst/>
          </a:prstGeom>
        </p:spPr>
        <p:txBody>
          <a:bodyPr wrap="square">
            <a:spAutoFit/>
          </a:bodyPr>
          <a:lstStyle/>
          <a:p>
            <a:pPr eaLnBrk="0" fontAlgn="base" hangingPunct="0">
              <a:lnSpc>
                <a:spcPct val="150000"/>
              </a:lnSpc>
              <a:spcBef>
                <a:spcPct val="0"/>
              </a:spcBef>
              <a:spcAft>
                <a:spcPct val="0"/>
              </a:spcAft>
            </a:pPr>
            <a:r>
              <a:rPr lang="zh-CN" altLang="zh-CN" sz="3000" b="1" dirty="0" smtClean="0">
                <a:latin typeface="仿宋" pitchFamily="49" charset="-122"/>
                <a:ea typeface="仿宋" pitchFamily="49" charset="-122"/>
              </a:rPr>
              <a:t>此类型题目重点考查机械效率的实验探究及相关计算，旨在考查计算、分析归纳、解决问题的能力；考查方式较多，考查题型有填空题、选择题、实验探究题和计算题。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8"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41986" name="Rectangle 2"/>
          <p:cNvSpPr>
            <a:spLocks noChangeArrowheads="1"/>
          </p:cNvSpPr>
          <p:nvPr/>
        </p:nvSpPr>
        <p:spPr bwMode="auto">
          <a:xfrm>
            <a:off x="601980" y="1128570"/>
            <a:ext cx="107315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zh-CN" altLang="en-US" sz="3000" b="1" dirty="0" smtClean="0">
                <a:solidFill>
                  <a:srgbClr val="FF0000"/>
                </a:solidFill>
                <a:latin typeface="宋体" pitchFamily="2" charset="-122"/>
                <a:ea typeface="宋体" pitchFamily="2" charset="-122"/>
                <a:cs typeface="Times New Roman" pitchFamily="18" charset="0"/>
              </a:rPr>
              <a:t>例</a:t>
            </a:r>
            <a:r>
              <a:rPr lang="en-US" altLang="zh-CN" sz="3000" b="1" dirty="0" smtClean="0">
                <a:solidFill>
                  <a:srgbClr val="FF0000"/>
                </a:solidFill>
                <a:latin typeface="宋体" pitchFamily="2" charset="-122"/>
                <a:ea typeface="宋体" pitchFamily="2" charset="-122"/>
                <a:cs typeface="Times New Roman" pitchFamily="18" charset="0"/>
              </a:rPr>
              <a:t>3  </a:t>
            </a:r>
            <a:r>
              <a:rPr lang="zh-CN" altLang="zh-CN" sz="3000" b="1" dirty="0" smtClean="0">
                <a:latin typeface="宋体" pitchFamily="2" charset="-122"/>
                <a:ea typeface="宋体" pitchFamily="2" charset="-122"/>
                <a:cs typeface="Times New Roman" pitchFamily="18" charset="0"/>
              </a:rPr>
              <a:t>如图</a:t>
            </a:r>
            <a:r>
              <a:rPr lang="en-US" altLang="zh-CN" sz="3000" b="1" dirty="0" smtClean="0">
                <a:latin typeface="宋体" pitchFamily="2" charset="-122"/>
                <a:ea typeface="宋体" pitchFamily="2" charset="-122"/>
                <a:cs typeface="Times New Roman" pitchFamily="18" charset="0"/>
              </a:rPr>
              <a:t>12</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3</a:t>
            </a:r>
            <a:r>
              <a:rPr lang="zh-CN" altLang="zh-CN" sz="3000" b="1" dirty="0" smtClean="0">
                <a:latin typeface="宋体" pitchFamily="2" charset="-122"/>
                <a:ea typeface="宋体" pitchFamily="2" charset="-122"/>
                <a:cs typeface="Times New Roman" pitchFamily="18" charset="0"/>
              </a:rPr>
              <a:t>所示，在大小为</a:t>
            </a:r>
            <a:r>
              <a:rPr lang="en-US" altLang="zh-CN" sz="3000" b="1" dirty="0" smtClean="0">
                <a:latin typeface="宋体" pitchFamily="2" charset="-122"/>
                <a:ea typeface="宋体" pitchFamily="2" charset="-122"/>
                <a:cs typeface="Times New Roman" pitchFamily="18" charset="0"/>
              </a:rPr>
              <a:t>500 N</a:t>
            </a:r>
            <a:r>
              <a:rPr lang="zh-CN" altLang="zh-CN" sz="3000" b="1" dirty="0" smtClean="0">
                <a:latin typeface="宋体" pitchFamily="2" charset="-122"/>
                <a:ea typeface="宋体" pitchFamily="2" charset="-122"/>
                <a:cs typeface="Times New Roman" pitchFamily="18" charset="0"/>
              </a:rPr>
              <a:t>的拉力</a:t>
            </a:r>
            <a:r>
              <a:rPr lang="en-US" altLang="zh-CN" sz="3000" b="1" dirty="0" smtClean="0">
                <a:latin typeface="宋体" pitchFamily="2" charset="-122"/>
                <a:ea typeface="宋体" pitchFamily="2" charset="-122"/>
                <a:cs typeface="Times New Roman" pitchFamily="18" charset="0"/>
              </a:rPr>
              <a:t>F</a:t>
            </a:r>
            <a:r>
              <a:rPr lang="zh-CN" altLang="zh-CN" sz="3000" b="1" dirty="0" smtClean="0">
                <a:latin typeface="宋体" pitchFamily="2" charset="-122"/>
                <a:ea typeface="宋体" pitchFamily="2" charset="-122"/>
                <a:cs typeface="Times New Roman" pitchFamily="18" charset="0"/>
              </a:rPr>
              <a:t>的作用下，滑轮组将</a:t>
            </a:r>
            <a:r>
              <a:rPr lang="en-US" altLang="zh-CN" sz="3000" b="1" dirty="0" smtClean="0">
                <a:latin typeface="宋体" pitchFamily="2" charset="-122"/>
                <a:ea typeface="宋体" pitchFamily="2" charset="-122"/>
                <a:cs typeface="Times New Roman" pitchFamily="18" charset="0"/>
              </a:rPr>
              <a:t>800 N</a:t>
            </a:r>
            <a:r>
              <a:rPr lang="zh-CN" altLang="zh-CN" sz="3000" b="1" dirty="0" smtClean="0">
                <a:latin typeface="宋体" pitchFamily="2" charset="-122"/>
                <a:ea typeface="宋体" pitchFamily="2" charset="-122"/>
                <a:cs typeface="Times New Roman" pitchFamily="18" charset="0"/>
              </a:rPr>
              <a:t>的重物提升了</a:t>
            </a:r>
            <a:r>
              <a:rPr lang="en-US" altLang="zh-CN" sz="3000" b="1" dirty="0" smtClean="0">
                <a:latin typeface="宋体" pitchFamily="2" charset="-122"/>
                <a:ea typeface="宋体" pitchFamily="2" charset="-122"/>
                <a:cs typeface="Times New Roman" pitchFamily="18" charset="0"/>
              </a:rPr>
              <a:t>1 m</a:t>
            </a:r>
            <a:r>
              <a:rPr lang="zh-CN" altLang="zh-CN" sz="3000" b="1" dirty="0" smtClean="0">
                <a:latin typeface="宋体" pitchFamily="2" charset="-122"/>
                <a:ea typeface="宋体" pitchFamily="2" charset="-122"/>
                <a:cs typeface="Times New Roman" pitchFamily="18" charset="0"/>
              </a:rPr>
              <a:t>，在此过程中</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　　</a:t>
            </a:r>
            <a:r>
              <a:rPr lang="en-US" altLang="zh-CN" sz="3000" b="1" dirty="0" smtClean="0">
                <a:latin typeface="宋体" pitchFamily="2" charset="-122"/>
                <a:ea typeface="宋体" pitchFamily="2" charset="-122"/>
                <a:cs typeface="Times New Roman" pitchFamily="18" charset="0"/>
              </a:rPr>
              <a:t>)</a:t>
            </a:r>
            <a:endParaRPr lang="zh-CN" altLang="zh-CN" sz="3000" b="1" dirty="0" smtClean="0">
              <a:latin typeface="宋体" pitchFamily="2" charset="-122"/>
              <a:ea typeface="宋体" pitchFamily="2" charset="-122"/>
              <a:cs typeface="Times New Roman" pitchFamily="18" charset="0"/>
            </a:endParaRP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A</a:t>
            </a:r>
            <a:r>
              <a:rPr lang="zh-CN" altLang="zh-CN" sz="3000" b="1" dirty="0" smtClean="0">
                <a:latin typeface="宋体" pitchFamily="2" charset="-122"/>
                <a:ea typeface="宋体" pitchFamily="2" charset="-122"/>
                <a:cs typeface="Times New Roman" pitchFamily="18" charset="0"/>
              </a:rPr>
              <a:t>．做的有用功是</a:t>
            </a:r>
            <a:r>
              <a:rPr lang="en-US" altLang="zh-CN" sz="3000" b="1" dirty="0" smtClean="0">
                <a:latin typeface="宋体" pitchFamily="2" charset="-122"/>
                <a:ea typeface="宋体" pitchFamily="2" charset="-122"/>
                <a:cs typeface="Times New Roman" pitchFamily="18" charset="0"/>
              </a:rPr>
              <a:t>1000 J</a:t>
            </a:r>
            <a:endParaRPr lang="zh-CN" altLang="zh-CN" sz="3000" b="1" dirty="0" smtClean="0">
              <a:latin typeface="宋体" pitchFamily="2" charset="-122"/>
              <a:ea typeface="宋体" pitchFamily="2" charset="-122"/>
              <a:cs typeface="Times New Roman" pitchFamily="18" charset="0"/>
            </a:endParaRP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B</a:t>
            </a:r>
            <a:r>
              <a:rPr lang="zh-CN" altLang="zh-CN" sz="3000" b="1" dirty="0" smtClean="0">
                <a:latin typeface="宋体" pitchFamily="2" charset="-122"/>
                <a:ea typeface="宋体" pitchFamily="2" charset="-122"/>
                <a:cs typeface="Times New Roman" pitchFamily="18" charset="0"/>
              </a:rPr>
              <a:t>．做的总功是</a:t>
            </a:r>
            <a:r>
              <a:rPr lang="en-US" altLang="zh-CN" sz="3000" b="1" dirty="0" smtClean="0">
                <a:latin typeface="宋体" pitchFamily="2" charset="-122"/>
                <a:ea typeface="宋体" pitchFamily="2" charset="-122"/>
                <a:cs typeface="Times New Roman" pitchFamily="18" charset="0"/>
              </a:rPr>
              <a:t>800 J</a:t>
            </a:r>
            <a:endParaRPr lang="zh-CN" altLang="zh-CN" sz="3000" b="1" dirty="0" smtClean="0">
              <a:latin typeface="宋体" pitchFamily="2" charset="-122"/>
              <a:ea typeface="宋体" pitchFamily="2" charset="-122"/>
              <a:cs typeface="Times New Roman" pitchFamily="18" charset="0"/>
            </a:endParaRP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C</a:t>
            </a:r>
            <a:r>
              <a:rPr lang="zh-CN" altLang="zh-CN" sz="3000" b="1" dirty="0" smtClean="0">
                <a:latin typeface="宋体" pitchFamily="2" charset="-122"/>
                <a:ea typeface="宋体" pitchFamily="2" charset="-122"/>
                <a:cs typeface="Times New Roman" pitchFamily="18" charset="0"/>
              </a:rPr>
              <a:t>．滑轮组的机械效率是</a:t>
            </a:r>
            <a:r>
              <a:rPr lang="en-US" altLang="zh-CN" sz="3000" b="1" dirty="0" smtClean="0">
                <a:latin typeface="宋体" pitchFamily="2" charset="-122"/>
                <a:ea typeface="宋体" pitchFamily="2" charset="-122"/>
                <a:cs typeface="Times New Roman" pitchFamily="18" charset="0"/>
              </a:rPr>
              <a:t>125%</a:t>
            </a:r>
            <a:endParaRPr lang="zh-CN" altLang="zh-CN" sz="3000" b="1" dirty="0" smtClean="0">
              <a:latin typeface="宋体" pitchFamily="2" charset="-122"/>
              <a:ea typeface="宋体" pitchFamily="2" charset="-122"/>
              <a:cs typeface="Times New Roman" pitchFamily="18" charset="0"/>
            </a:endParaRP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D</a:t>
            </a:r>
            <a:r>
              <a:rPr lang="zh-CN" altLang="zh-CN" sz="3000" b="1" dirty="0" smtClean="0">
                <a:latin typeface="宋体" pitchFamily="2" charset="-122"/>
                <a:ea typeface="宋体" pitchFamily="2" charset="-122"/>
                <a:cs typeface="Times New Roman" pitchFamily="18" charset="0"/>
              </a:rPr>
              <a:t>．滑轮组的机械效率是</a:t>
            </a:r>
            <a:r>
              <a:rPr lang="en-US" altLang="zh-CN" sz="3000" b="1" dirty="0" smtClean="0">
                <a:latin typeface="宋体" pitchFamily="2" charset="-122"/>
                <a:ea typeface="宋体" pitchFamily="2" charset="-122"/>
                <a:cs typeface="Times New Roman" pitchFamily="18" charset="0"/>
              </a:rPr>
              <a:t>80%</a:t>
            </a:r>
            <a:endParaRPr lang="zh-CN" altLang="zh-CN" sz="3000" b="1" dirty="0" smtClean="0">
              <a:latin typeface="宋体" pitchFamily="2" charset="-122"/>
              <a:ea typeface="宋体" pitchFamily="2" charset="-122"/>
              <a:cs typeface="Times New Roman" pitchFamily="18" charset="0"/>
            </a:endParaRPr>
          </a:p>
        </p:txBody>
      </p:sp>
      <p:sp>
        <p:nvSpPr>
          <p:cNvPr id="7" name="Rectangle 58"/>
          <p:cNvSpPr>
            <a:spLocks noChangeArrowheads="1"/>
          </p:cNvSpPr>
          <p:nvPr/>
        </p:nvSpPr>
        <p:spPr bwMode="auto">
          <a:xfrm>
            <a:off x="8398182" y="1985012"/>
            <a:ext cx="340158" cy="461665"/>
          </a:xfrm>
          <a:prstGeom prst="rect">
            <a:avLst/>
          </a:prstGeom>
          <a:noFill/>
          <a:ln w="9525" algn="ctr">
            <a:noFill/>
            <a:miter lim="800000"/>
            <a:headEnd/>
            <a:tailEnd/>
          </a:ln>
        </p:spPr>
        <p:txBody>
          <a:bodyPr wrap="none" anchor="ctr">
            <a:spAutoFit/>
          </a:bodyPr>
          <a:lstStyle/>
          <a:p>
            <a:pPr eaLnBrk="0" hangingPunct="0">
              <a:buFontTx/>
              <a:buNone/>
            </a:pPr>
            <a:r>
              <a:rPr lang="en-US" altLang="zh-CN" sz="2400" b="1" dirty="0" smtClean="0">
                <a:solidFill>
                  <a:srgbClr val="FF0000"/>
                </a:solidFill>
                <a:latin typeface="宋体" pitchFamily="2" charset="-122"/>
                <a:ea typeface="宋体" pitchFamily="2" charset="-122"/>
              </a:rPr>
              <a:t>D</a:t>
            </a:r>
            <a:endParaRPr lang="en-US" altLang="zh-CN" sz="2400" b="1" dirty="0">
              <a:solidFill>
                <a:srgbClr val="FF0000"/>
              </a:solidFill>
              <a:latin typeface="宋体" pitchFamily="2" charset="-122"/>
              <a:ea typeface="宋体" pitchFamily="2" charset="-122"/>
            </a:endParaRPr>
          </a:p>
        </p:txBody>
      </p:sp>
      <p:sp>
        <p:nvSpPr>
          <p:cNvPr id="1259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1" name="组合 10"/>
          <p:cNvGrpSpPr/>
          <p:nvPr/>
        </p:nvGrpSpPr>
        <p:grpSpPr>
          <a:xfrm>
            <a:off x="6766560" y="2545080"/>
            <a:ext cx="2119491" cy="3822575"/>
            <a:chOff x="6766560" y="2545080"/>
            <a:chExt cx="2119491" cy="3822575"/>
          </a:xfrm>
        </p:grpSpPr>
        <p:pic>
          <p:nvPicPr>
            <p:cNvPr id="125953" name="Picture 1" descr="E:\全品课件\物理人教八下学练考PPT\物理人教八下学练考\yj5.EPS"/>
            <p:cNvPicPr>
              <a:picLocks noChangeAspect="1" noChangeArrowheads="1"/>
            </p:cNvPicPr>
            <p:nvPr/>
          </p:nvPicPr>
          <p:blipFill>
            <a:blip r:embed="rId2" r:link="rId3" cstate="print"/>
            <a:srcRect/>
            <a:stretch>
              <a:fillRect/>
            </a:stretch>
          </p:blipFill>
          <p:spPr bwMode="auto">
            <a:xfrm>
              <a:off x="7071360" y="2545080"/>
              <a:ext cx="1539240" cy="3105966"/>
            </a:xfrm>
            <a:prstGeom prst="rect">
              <a:avLst/>
            </a:prstGeom>
            <a:noFill/>
          </p:spPr>
        </p:pic>
        <p:sp>
          <p:nvSpPr>
            <p:cNvPr id="125955" name="Rectangle 3"/>
            <p:cNvSpPr>
              <a:spLocks noChangeArrowheads="1"/>
            </p:cNvSpPr>
            <p:nvPr/>
          </p:nvSpPr>
          <p:spPr bwMode="auto">
            <a:xfrm>
              <a:off x="6766560" y="5690995"/>
              <a:ext cx="2119491" cy="676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图</a:t>
              </a:r>
              <a:r>
                <a:rPr lang="en-US" altLang="zh-CN" sz="3000" b="1" dirty="0" smtClean="0">
                  <a:latin typeface="宋体" pitchFamily="2" charset="-122"/>
                  <a:ea typeface="宋体" pitchFamily="2" charset="-122"/>
                  <a:cs typeface="Times New Roman" pitchFamily="18" charset="0"/>
                </a:rPr>
                <a:t>12</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blinds(horizontal)">
                                      <p:cBhvr>
                                        <p:cTn id="7" dur="500"/>
                                        <p:tgtEl>
                                          <p:spTgt spid="4198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graphicFrame>
        <p:nvGraphicFramePr>
          <p:cNvPr id="124929" name="Object 1"/>
          <p:cNvGraphicFramePr>
            <a:graphicFrameLocks noChangeAspect="1"/>
          </p:cNvGraphicFramePr>
          <p:nvPr/>
        </p:nvGraphicFramePr>
        <p:xfrm>
          <a:off x="806450" y="1549400"/>
          <a:ext cx="10306050" cy="3579813"/>
        </p:xfrm>
        <a:graphic>
          <a:graphicData uri="http://schemas.openxmlformats.org/presentationml/2006/ole">
            <mc:AlternateContent xmlns:mc="http://schemas.openxmlformats.org/markup-compatibility/2006">
              <mc:Choice xmlns:v="urn:schemas-microsoft-com:vml" Requires="v">
                <p:oleObj spid="_x0000_s124931" name="Microsoft Word 2007" r:id="rId4" imgW="10394506" imgH="3627513" progId="Word.Document.12">
                  <p:embed/>
                </p:oleObj>
              </mc:Choice>
              <mc:Fallback>
                <p:oleObj name="Microsoft Word 2007" r:id="rId4" imgW="10394506" imgH="3627513" progId="Word.Document.12">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450" y="1549400"/>
                        <a:ext cx="10306050" cy="357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24929"/>
                                        </p:tgtEl>
                                        <p:attrNameLst>
                                          <p:attrName>style.visibility</p:attrName>
                                        </p:attrNameLst>
                                      </p:cBhvr>
                                      <p:to>
                                        <p:strVal val="visible"/>
                                      </p:to>
                                    </p:set>
                                    <p:animEffect transition="in" filter="blinds(horizontal)">
                                      <p:cBhvr>
                                        <p:cTn id="7" dur="500"/>
                                        <p:tgtEl>
                                          <p:spTgt spid="124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p:nvPr/>
        </p:nvSpPr>
        <p:spPr>
          <a:xfrm>
            <a:off x="746443" y="1062583"/>
            <a:ext cx="3587842" cy="646331"/>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nSpc>
                <a:spcPct val="150000"/>
              </a:lnSpc>
              <a:spcBef>
                <a:spcPct val="0"/>
              </a:spcBef>
              <a:buNone/>
            </a:pPr>
            <a:r>
              <a:rPr lang="zh-CN" altLang="en-US" sz="2400" b="1" dirty="0" smtClean="0">
                <a:solidFill>
                  <a:srgbClr val="00A6AD"/>
                </a:solidFill>
                <a:latin typeface="宋体" panose="02010600030101010101" pitchFamily="2" charset="-122"/>
              </a:rPr>
              <a:t>实验专训</a:t>
            </a:r>
            <a:r>
              <a:rPr lang="en-US" altLang="zh-CN" sz="2400" b="1" dirty="0" smtClean="0">
                <a:solidFill>
                  <a:srgbClr val="00A6AD"/>
                </a:solidFill>
                <a:latin typeface="宋体" panose="02010600030101010101" pitchFamily="2" charset="-122"/>
              </a:rPr>
              <a:t>—</a:t>
            </a:r>
            <a:r>
              <a:rPr lang="zh-CN" altLang="en-US" sz="2400" b="1" dirty="0" smtClean="0">
                <a:solidFill>
                  <a:srgbClr val="00A6AD"/>
                </a:solidFill>
                <a:latin typeface="宋体" panose="02010600030101010101" pitchFamily="2" charset="-122"/>
              </a:rPr>
              <a:t>重点实验突破</a:t>
            </a:r>
            <a:endParaRPr lang="zh-CN" altLang="en-US" sz="2400" b="1" dirty="0">
              <a:solidFill>
                <a:srgbClr val="00A6AD"/>
              </a:solidFill>
              <a:latin typeface="宋体" panose="02010600030101010101" pitchFamily="2" charset="-122"/>
            </a:endParaRPr>
          </a:p>
        </p:txBody>
      </p:sp>
      <p:pic>
        <p:nvPicPr>
          <p:cNvPr id="7" name="Picture 4"/>
          <p:cNvPicPr>
            <a:picLocks noChangeAspect="1"/>
          </p:cNvPicPr>
          <p:nvPr/>
        </p:nvPicPr>
        <p:blipFill>
          <a:blip r:embed="rId2" cstate="print"/>
          <a:stretch>
            <a:fillRect/>
          </a:stretch>
        </p:blipFill>
        <p:spPr>
          <a:xfrm>
            <a:off x="473075" y="1197203"/>
            <a:ext cx="84455" cy="414020"/>
          </a:xfrm>
          <a:prstGeom prst="rect">
            <a:avLst/>
          </a:prstGeom>
          <a:noFill/>
          <a:ln w="9525">
            <a:noFill/>
          </a:ln>
        </p:spPr>
      </p:pic>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6" name="Rectangle 10"/>
          <p:cNvSpPr/>
          <p:nvPr/>
        </p:nvSpPr>
        <p:spPr>
          <a:xfrm>
            <a:off x="669743" y="1760699"/>
            <a:ext cx="4185761" cy="46166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zh-CN" altLang="zh-CN" sz="2400" b="1" dirty="0" smtClean="0">
                <a:solidFill>
                  <a:srgbClr val="F1AF00"/>
                </a:solidFill>
                <a:latin typeface="+mn-ea"/>
              </a:rPr>
              <a:t>实验一　探究杠杆的平衡条件</a:t>
            </a:r>
          </a:p>
        </p:txBody>
      </p:sp>
      <p:sp>
        <p:nvSpPr>
          <p:cNvPr id="10" name="Rectangle 2"/>
          <p:cNvSpPr>
            <a:spLocks noChangeArrowheads="1"/>
          </p:cNvSpPr>
          <p:nvPr/>
        </p:nvSpPr>
        <p:spPr bwMode="auto">
          <a:xfrm>
            <a:off x="627380" y="2423747"/>
            <a:ext cx="10477500"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zh-CN" altLang="en-US" sz="3000" b="1" dirty="0" smtClean="0">
                <a:solidFill>
                  <a:srgbClr val="FF0000"/>
                </a:solidFill>
                <a:latin typeface="宋体" pitchFamily="2" charset="-122"/>
                <a:ea typeface="宋体" pitchFamily="2" charset="-122"/>
                <a:cs typeface="Times New Roman" pitchFamily="18" charset="0"/>
              </a:rPr>
              <a:t>例</a:t>
            </a:r>
            <a:r>
              <a:rPr lang="en-US" altLang="zh-CN" sz="3000" b="1" dirty="0" smtClean="0">
                <a:solidFill>
                  <a:srgbClr val="FF0000"/>
                </a:solidFill>
                <a:latin typeface="宋体" pitchFamily="2" charset="-122"/>
                <a:ea typeface="宋体" pitchFamily="2" charset="-122"/>
                <a:cs typeface="Times New Roman" pitchFamily="18" charset="0"/>
              </a:rPr>
              <a:t>4  </a:t>
            </a:r>
            <a:r>
              <a:rPr lang="en-US" altLang="zh-CN" sz="3000" b="1" dirty="0" smtClean="0">
                <a:latin typeface="宋体" pitchFamily="2" charset="-122"/>
                <a:ea typeface="宋体" pitchFamily="2" charset="-122"/>
                <a:cs typeface="Times New Roman" pitchFamily="18" charset="0"/>
              </a:rPr>
              <a:t>2018·</a:t>
            </a:r>
            <a:r>
              <a:rPr lang="zh-CN" altLang="zh-CN" sz="3000" b="1" dirty="0" smtClean="0">
                <a:latin typeface="宋体" pitchFamily="2" charset="-122"/>
                <a:ea typeface="宋体" pitchFamily="2" charset="-122"/>
                <a:cs typeface="Times New Roman" pitchFamily="18" charset="0"/>
              </a:rPr>
              <a:t>河北改编</a:t>
            </a:r>
            <a:r>
              <a:rPr lang="en-US" altLang="zh-CN" sz="3000" b="1" dirty="0" smtClean="0">
                <a:latin typeface="宋体" pitchFamily="2" charset="-122"/>
                <a:ea typeface="宋体" pitchFamily="2" charset="-122"/>
                <a:cs typeface="Times New Roman" pitchFamily="18" charset="0"/>
              </a:rPr>
              <a:t>  </a:t>
            </a:r>
            <a:r>
              <a:rPr lang="zh-CN" altLang="zh-CN" sz="3000" b="1" dirty="0" smtClean="0">
                <a:latin typeface="宋体" pitchFamily="2" charset="-122"/>
                <a:ea typeface="宋体" pitchFamily="2" charset="-122"/>
                <a:cs typeface="Times New Roman" pitchFamily="18" charset="0"/>
              </a:rPr>
              <a:t>探究杠杆的平衡条件。</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实验前调节杠杆两端的螺母，其目的是</a:t>
            </a:r>
            <a:r>
              <a:rPr lang="en-US" altLang="zh-CN" sz="3000" b="1" dirty="0" smtClean="0">
                <a:latin typeface="宋体" pitchFamily="2" charset="-122"/>
                <a:ea typeface="宋体" pitchFamily="2" charset="-122"/>
                <a:cs typeface="Times New Roman" pitchFamily="18" charset="0"/>
              </a:rPr>
              <a:t>______________</a:t>
            </a:r>
            <a:r>
              <a:rPr lang="zh-CN" altLang="zh-CN" sz="3000" b="1" dirty="0" smtClean="0">
                <a:latin typeface="宋体" pitchFamily="2" charset="-122"/>
                <a:ea typeface="宋体" pitchFamily="2" charset="-122"/>
                <a:cs typeface="Times New Roman" pitchFamily="18" charset="0"/>
              </a:rPr>
              <a:t>。实验过程中需要调节杠杆在</a:t>
            </a:r>
            <a:r>
              <a:rPr lang="en-US" altLang="zh-CN" sz="3000" b="1" dirty="0" smtClean="0">
                <a:latin typeface="宋体" pitchFamily="2" charset="-122"/>
                <a:ea typeface="宋体" pitchFamily="2" charset="-122"/>
                <a:cs typeface="Times New Roman" pitchFamily="18" charset="0"/>
              </a:rPr>
              <a:t>_____</a:t>
            </a:r>
            <a:r>
              <a:rPr lang="zh-CN" altLang="zh-CN" sz="3000" b="1" dirty="0" smtClean="0">
                <a:latin typeface="宋体" pitchFamily="2" charset="-122"/>
                <a:ea typeface="宋体" pitchFamily="2" charset="-122"/>
                <a:cs typeface="Times New Roman" pitchFamily="18" charset="0"/>
              </a:rPr>
              <a:t>位置平衡，目的是便于测量</a:t>
            </a:r>
            <a:r>
              <a:rPr lang="en-US" altLang="zh-CN" sz="3000" b="1" dirty="0" smtClean="0">
                <a:latin typeface="宋体" pitchFamily="2" charset="-122"/>
                <a:ea typeface="宋体" pitchFamily="2" charset="-122"/>
                <a:cs typeface="Times New Roman" pitchFamily="18" charset="0"/>
              </a:rPr>
              <a:t>_____</a:t>
            </a:r>
            <a:r>
              <a:rPr lang="zh-CN" altLang="zh-CN" sz="3000" b="1" dirty="0" smtClean="0">
                <a:latin typeface="宋体" pitchFamily="2" charset="-122"/>
                <a:ea typeface="宋体" pitchFamily="2" charset="-122"/>
                <a:cs typeface="Times New Roman" pitchFamily="18" charset="0"/>
              </a:rPr>
              <a:t>。支点选在匀质杠杆的中点是为了消除杠杆</a:t>
            </a:r>
            <a:r>
              <a:rPr lang="en-US" altLang="zh-CN" sz="3000" b="1" dirty="0" smtClean="0">
                <a:latin typeface="宋体" pitchFamily="2" charset="-122"/>
                <a:ea typeface="宋体" pitchFamily="2" charset="-122"/>
                <a:cs typeface="Times New Roman" pitchFamily="18" charset="0"/>
              </a:rPr>
              <a:t>_____</a:t>
            </a:r>
            <a:r>
              <a:rPr lang="zh-CN" altLang="zh-CN" sz="3000" b="1" dirty="0" smtClean="0">
                <a:latin typeface="宋体" pitchFamily="2" charset="-122"/>
                <a:ea typeface="宋体" pitchFamily="2" charset="-122"/>
                <a:cs typeface="Times New Roman" pitchFamily="18" charset="0"/>
              </a:rPr>
              <a:t>对平衡的影响。</a:t>
            </a:r>
            <a:endParaRPr lang="en-US" altLang="zh-CN" sz="3000" b="1" dirty="0" smtClean="0">
              <a:latin typeface="宋体" pitchFamily="2" charset="-122"/>
              <a:ea typeface="宋体" pitchFamily="2" charset="-122"/>
              <a:cs typeface="Times New Roman" pitchFamily="18" charset="0"/>
            </a:endParaRPr>
          </a:p>
        </p:txBody>
      </p:sp>
      <p:sp>
        <p:nvSpPr>
          <p:cNvPr id="11" name="Rectangle 1"/>
          <p:cNvSpPr>
            <a:spLocks noChangeArrowheads="1"/>
          </p:cNvSpPr>
          <p:nvPr/>
        </p:nvSpPr>
        <p:spPr bwMode="auto">
          <a:xfrm>
            <a:off x="7856220" y="3302000"/>
            <a:ext cx="2646878" cy="461665"/>
          </a:xfrm>
          <a:prstGeom prst="rect">
            <a:avLst/>
          </a:prstGeom>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zh-CN" altLang="zh-CN" sz="2400" b="1" dirty="0" smtClean="0">
                <a:solidFill>
                  <a:srgbClr val="FF0000"/>
                </a:solidFill>
                <a:latin typeface="宋体" pitchFamily="2" charset="-122"/>
                <a:ea typeface="宋体" pitchFamily="2" charset="-122"/>
              </a:rPr>
              <a:t>调节杠杆水平平衡</a:t>
            </a:r>
            <a:endParaRPr lang="zh-CN" altLang="en-US" sz="2400" b="1" dirty="0" smtClean="0">
              <a:solidFill>
                <a:srgbClr val="FF0000"/>
              </a:solidFill>
              <a:latin typeface="宋体" pitchFamily="2" charset="-122"/>
              <a:ea typeface="宋体" pitchFamily="2" charset="-122"/>
            </a:endParaRPr>
          </a:p>
        </p:txBody>
      </p:sp>
      <p:sp>
        <p:nvSpPr>
          <p:cNvPr id="12" name="Rectangle 1"/>
          <p:cNvSpPr>
            <a:spLocks noChangeArrowheads="1"/>
          </p:cNvSpPr>
          <p:nvPr/>
        </p:nvSpPr>
        <p:spPr bwMode="auto">
          <a:xfrm>
            <a:off x="5402580" y="3987800"/>
            <a:ext cx="800219" cy="461665"/>
          </a:xfrm>
          <a:prstGeom prst="rect">
            <a:avLst/>
          </a:prstGeom>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zh-CN" altLang="zh-CN" sz="2400" b="1" dirty="0" smtClean="0">
                <a:solidFill>
                  <a:srgbClr val="FF0000"/>
                </a:solidFill>
                <a:latin typeface="宋体" pitchFamily="2" charset="-122"/>
                <a:ea typeface="宋体" pitchFamily="2" charset="-122"/>
              </a:rPr>
              <a:t>水平</a:t>
            </a:r>
            <a:endParaRPr lang="zh-CN" altLang="en-US" sz="2400" b="1" dirty="0" smtClean="0">
              <a:solidFill>
                <a:srgbClr val="FF0000"/>
              </a:solidFill>
              <a:latin typeface="宋体" pitchFamily="2" charset="-122"/>
              <a:ea typeface="宋体" pitchFamily="2" charset="-122"/>
            </a:endParaRPr>
          </a:p>
        </p:txBody>
      </p:sp>
      <p:sp>
        <p:nvSpPr>
          <p:cNvPr id="13" name="Rectangle 1"/>
          <p:cNvSpPr>
            <a:spLocks noChangeArrowheads="1"/>
          </p:cNvSpPr>
          <p:nvPr/>
        </p:nvSpPr>
        <p:spPr bwMode="auto">
          <a:xfrm>
            <a:off x="800100" y="4673600"/>
            <a:ext cx="800219" cy="461665"/>
          </a:xfrm>
          <a:prstGeom prst="rect">
            <a:avLst/>
          </a:prstGeom>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zh-CN" altLang="zh-CN" sz="2400" b="1" dirty="0" smtClean="0">
                <a:solidFill>
                  <a:srgbClr val="FF0000"/>
                </a:solidFill>
                <a:latin typeface="宋体" pitchFamily="2" charset="-122"/>
                <a:ea typeface="宋体" pitchFamily="2" charset="-122"/>
              </a:rPr>
              <a:t>力臂</a:t>
            </a:r>
            <a:endParaRPr lang="zh-CN" altLang="en-US" sz="2400" b="1" dirty="0" smtClean="0">
              <a:solidFill>
                <a:srgbClr val="FF0000"/>
              </a:solidFill>
              <a:latin typeface="宋体" pitchFamily="2" charset="-122"/>
              <a:ea typeface="宋体" pitchFamily="2" charset="-122"/>
            </a:endParaRPr>
          </a:p>
        </p:txBody>
      </p:sp>
      <p:sp>
        <p:nvSpPr>
          <p:cNvPr id="14" name="Rectangle 1"/>
          <p:cNvSpPr>
            <a:spLocks noChangeArrowheads="1"/>
          </p:cNvSpPr>
          <p:nvPr/>
        </p:nvSpPr>
        <p:spPr bwMode="auto">
          <a:xfrm>
            <a:off x="9044940" y="4658360"/>
            <a:ext cx="800219" cy="461665"/>
          </a:xfrm>
          <a:prstGeom prst="rect">
            <a:avLst/>
          </a:prstGeom>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zh-CN" altLang="zh-CN" sz="2400" b="1" dirty="0" smtClean="0">
                <a:solidFill>
                  <a:srgbClr val="FF0000"/>
                </a:solidFill>
                <a:latin typeface="宋体" pitchFamily="2" charset="-122"/>
                <a:ea typeface="宋体" pitchFamily="2" charset="-122"/>
              </a:rPr>
              <a:t>重力</a:t>
            </a:r>
            <a:endParaRPr lang="zh-CN" altLang="en-US" sz="2400" b="1" dirty="0" smtClean="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3" presetClass="entr" presetSubtype="1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in)">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grpSp>
        <p:nvGrpSpPr>
          <p:cNvPr id="3" name="Group 70"/>
          <p:cNvGrpSpPr>
            <a:grpSpLocks/>
          </p:cNvGrpSpPr>
          <p:nvPr/>
        </p:nvGrpSpPr>
        <p:grpSpPr bwMode="auto">
          <a:xfrm>
            <a:off x="668491" y="3013714"/>
            <a:ext cx="1007839" cy="1111206"/>
            <a:chOff x="1302" y="1521"/>
            <a:chExt cx="1497" cy="199"/>
          </a:xfrm>
        </p:grpSpPr>
        <p:sp>
          <p:nvSpPr>
            <p:cNvPr id="53" name="Text Box 71"/>
            <p:cNvSpPr txBox="1">
              <a:spLocks noChangeArrowheads="1"/>
            </p:cNvSpPr>
            <p:nvPr/>
          </p:nvSpPr>
          <p:spPr bwMode="auto">
            <a:xfrm>
              <a:off x="1302" y="1522"/>
              <a:ext cx="1497" cy="198"/>
            </a:xfrm>
            <a:prstGeom prst="rect">
              <a:avLst/>
            </a:prstGeom>
            <a:noFill/>
            <a:ln w="9525" algn="ctr">
              <a:noFill/>
              <a:miter lim="800000"/>
              <a:headEnd/>
              <a:tailEnd/>
            </a:ln>
            <a:effectLst/>
          </p:spPr>
          <p:txBody>
            <a:bodyPr wrap="square">
              <a:spAutoFit/>
            </a:bodyPr>
            <a:lstStyle/>
            <a:p>
              <a:pPr>
                <a:lnSpc>
                  <a:spcPct val="110000"/>
                </a:lnSpc>
              </a:pPr>
              <a:r>
                <a:rPr lang="zh-CN" altLang="en-US" sz="3000" b="1" dirty="0">
                  <a:solidFill>
                    <a:schemeClr val="tx1"/>
                  </a:solidFill>
                </a:rPr>
                <a:t>简单机械</a:t>
              </a:r>
            </a:p>
          </p:txBody>
        </p:sp>
        <p:sp>
          <p:nvSpPr>
            <p:cNvPr id="54" name="Rectangle 72"/>
            <p:cNvSpPr>
              <a:spLocks noChangeArrowheads="1"/>
            </p:cNvSpPr>
            <p:nvPr/>
          </p:nvSpPr>
          <p:spPr bwMode="auto">
            <a:xfrm>
              <a:off x="1338" y="1521"/>
              <a:ext cx="1406" cy="190"/>
            </a:xfrm>
            <a:prstGeom prst="rect">
              <a:avLst/>
            </a:prstGeom>
            <a:noFill/>
            <a:ln w="9525" algn="ctr">
              <a:solidFill>
                <a:schemeClr val="tx1"/>
              </a:solidFill>
              <a:miter lim="800000"/>
              <a:headEnd/>
              <a:tailEnd/>
            </a:ln>
            <a:effectLst/>
          </p:spPr>
          <p:txBody>
            <a:bodyPr anchor="ctr">
              <a:spAutoFit/>
            </a:bodyPr>
            <a:lstStyle/>
            <a:p>
              <a:endParaRPr lang="zh-CN" altLang="en-US" sz="3000" b="1"/>
            </a:p>
          </p:txBody>
        </p:sp>
      </p:grpSp>
      <p:grpSp>
        <p:nvGrpSpPr>
          <p:cNvPr id="5" name="Group 77"/>
          <p:cNvGrpSpPr>
            <a:grpSpLocks/>
          </p:cNvGrpSpPr>
          <p:nvPr/>
        </p:nvGrpSpPr>
        <p:grpSpPr bwMode="auto">
          <a:xfrm>
            <a:off x="2040661" y="3256040"/>
            <a:ext cx="1090008" cy="599205"/>
            <a:chOff x="1338" y="1511"/>
            <a:chExt cx="1424" cy="226"/>
          </a:xfrm>
        </p:grpSpPr>
        <p:sp>
          <p:nvSpPr>
            <p:cNvPr id="57" name="Text Box 78"/>
            <p:cNvSpPr txBox="1">
              <a:spLocks noChangeArrowheads="1"/>
            </p:cNvSpPr>
            <p:nvPr/>
          </p:nvSpPr>
          <p:spPr bwMode="auto">
            <a:xfrm>
              <a:off x="1410" y="1511"/>
              <a:ext cx="1352" cy="226"/>
            </a:xfrm>
            <a:prstGeom prst="rect">
              <a:avLst/>
            </a:prstGeom>
            <a:noFill/>
            <a:ln w="9525" algn="ctr">
              <a:noFill/>
              <a:miter lim="800000"/>
              <a:headEnd/>
              <a:tailEnd/>
            </a:ln>
            <a:effectLst/>
          </p:spPr>
          <p:txBody>
            <a:bodyPr wrap="square">
              <a:spAutoFit/>
            </a:bodyPr>
            <a:lstStyle/>
            <a:p>
              <a:pPr>
                <a:lnSpc>
                  <a:spcPct val="110000"/>
                </a:lnSpc>
              </a:pPr>
              <a:r>
                <a:rPr lang="zh-CN" altLang="en-US" sz="3000" b="1" dirty="0">
                  <a:solidFill>
                    <a:schemeClr val="tx1"/>
                  </a:solidFill>
                </a:rPr>
                <a:t>分类</a:t>
              </a:r>
            </a:p>
          </p:txBody>
        </p:sp>
        <p:sp>
          <p:nvSpPr>
            <p:cNvPr id="58" name="Rectangle 79"/>
            <p:cNvSpPr>
              <a:spLocks noChangeArrowheads="1"/>
            </p:cNvSpPr>
            <p:nvPr/>
          </p:nvSpPr>
          <p:spPr bwMode="auto">
            <a:xfrm>
              <a:off x="1338" y="1512"/>
              <a:ext cx="1406" cy="209"/>
            </a:xfrm>
            <a:prstGeom prst="rect">
              <a:avLst/>
            </a:prstGeom>
            <a:noFill/>
            <a:ln w="9525" algn="ctr">
              <a:solidFill>
                <a:schemeClr val="tx1"/>
              </a:solidFill>
              <a:miter lim="800000"/>
              <a:headEnd/>
              <a:tailEnd/>
            </a:ln>
            <a:effectLst/>
          </p:spPr>
          <p:txBody>
            <a:bodyPr anchor="ctr">
              <a:spAutoFit/>
            </a:bodyPr>
            <a:lstStyle/>
            <a:p>
              <a:endParaRPr lang="zh-CN" altLang="en-US" sz="3000" b="1"/>
            </a:p>
          </p:txBody>
        </p:sp>
      </p:grpSp>
      <p:sp>
        <p:nvSpPr>
          <p:cNvPr id="62" name="Line 97"/>
          <p:cNvSpPr>
            <a:spLocks noChangeShapeType="1"/>
          </p:cNvSpPr>
          <p:nvPr/>
        </p:nvSpPr>
        <p:spPr bwMode="auto">
          <a:xfrm>
            <a:off x="1622714" y="3589627"/>
            <a:ext cx="431800" cy="0"/>
          </a:xfrm>
          <a:prstGeom prst="line">
            <a:avLst/>
          </a:prstGeom>
          <a:noFill/>
          <a:ln w="19050">
            <a:solidFill>
              <a:schemeClr val="tx1"/>
            </a:solidFill>
            <a:round/>
            <a:headEnd/>
            <a:tailEnd/>
          </a:ln>
          <a:effectLst/>
        </p:spPr>
        <p:txBody>
          <a:bodyPr anchor="ctr">
            <a:spAutoFit/>
          </a:bodyPr>
          <a:lstStyle/>
          <a:p>
            <a:endParaRPr lang="zh-CN" altLang="en-US" sz="3000" b="1"/>
          </a:p>
        </p:txBody>
      </p:sp>
      <p:grpSp>
        <p:nvGrpSpPr>
          <p:cNvPr id="10" name="Group 120"/>
          <p:cNvGrpSpPr>
            <a:grpSpLocks/>
          </p:cNvGrpSpPr>
          <p:nvPr/>
        </p:nvGrpSpPr>
        <p:grpSpPr bwMode="auto">
          <a:xfrm>
            <a:off x="3422072" y="3181931"/>
            <a:ext cx="1097541" cy="660401"/>
            <a:chOff x="1338" y="1442"/>
            <a:chExt cx="1497" cy="416"/>
          </a:xfrm>
        </p:grpSpPr>
        <p:sp>
          <p:nvSpPr>
            <p:cNvPr id="67" name="Text Box 121"/>
            <p:cNvSpPr txBox="1">
              <a:spLocks noChangeArrowheads="1"/>
            </p:cNvSpPr>
            <p:nvPr/>
          </p:nvSpPr>
          <p:spPr bwMode="auto">
            <a:xfrm>
              <a:off x="1338" y="1480"/>
              <a:ext cx="1497" cy="378"/>
            </a:xfrm>
            <a:prstGeom prst="rect">
              <a:avLst/>
            </a:prstGeom>
            <a:noFill/>
            <a:ln w="9525" algn="ctr">
              <a:noFill/>
              <a:miter lim="800000"/>
              <a:headEnd/>
              <a:tailEnd/>
            </a:ln>
            <a:effectLst/>
          </p:spPr>
          <p:txBody>
            <a:bodyPr wrap="square">
              <a:spAutoFit/>
            </a:bodyPr>
            <a:lstStyle/>
            <a:p>
              <a:pPr>
                <a:lnSpc>
                  <a:spcPct val="110000"/>
                </a:lnSpc>
              </a:pPr>
              <a:r>
                <a:rPr lang="zh-CN" altLang="en-US" sz="3000" b="1" dirty="0">
                  <a:solidFill>
                    <a:schemeClr val="tx1"/>
                  </a:solidFill>
                </a:rPr>
                <a:t>滑轮</a:t>
              </a:r>
            </a:p>
          </p:txBody>
        </p:sp>
        <p:sp>
          <p:nvSpPr>
            <p:cNvPr id="68" name="Rectangle 122"/>
            <p:cNvSpPr>
              <a:spLocks noChangeArrowheads="1"/>
            </p:cNvSpPr>
            <p:nvPr/>
          </p:nvSpPr>
          <p:spPr bwMode="auto">
            <a:xfrm>
              <a:off x="1338" y="1442"/>
              <a:ext cx="1406" cy="349"/>
            </a:xfrm>
            <a:prstGeom prst="rect">
              <a:avLst/>
            </a:prstGeom>
            <a:noFill/>
            <a:ln w="9525" algn="ctr">
              <a:solidFill>
                <a:schemeClr val="tx1"/>
              </a:solidFill>
              <a:miter lim="800000"/>
              <a:headEnd/>
              <a:tailEnd/>
            </a:ln>
            <a:effectLst/>
          </p:spPr>
          <p:txBody>
            <a:bodyPr anchor="ctr">
              <a:spAutoFit/>
            </a:bodyPr>
            <a:lstStyle/>
            <a:p>
              <a:endParaRPr lang="zh-CN" altLang="en-US" sz="3000" b="1"/>
            </a:p>
          </p:txBody>
        </p:sp>
      </p:grpSp>
      <p:grpSp>
        <p:nvGrpSpPr>
          <p:cNvPr id="15" name="Group 138"/>
          <p:cNvGrpSpPr>
            <a:grpSpLocks/>
          </p:cNvGrpSpPr>
          <p:nvPr/>
        </p:nvGrpSpPr>
        <p:grpSpPr bwMode="auto">
          <a:xfrm>
            <a:off x="4955161" y="1724753"/>
            <a:ext cx="6751929" cy="633413"/>
            <a:chOff x="1338" y="1442"/>
            <a:chExt cx="1497" cy="399"/>
          </a:xfrm>
        </p:grpSpPr>
        <p:sp>
          <p:nvSpPr>
            <p:cNvPr id="79" name="Text Box 139"/>
            <p:cNvSpPr txBox="1">
              <a:spLocks noChangeArrowheads="1"/>
            </p:cNvSpPr>
            <p:nvPr/>
          </p:nvSpPr>
          <p:spPr bwMode="auto">
            <a:xfrm>
              <a:off x="1338" y="1463"/>
              <a:ext cx="1497" cy="378"/>
            </a:xfrm>
            <a:prstGeom prst="rect">
              <a:avLst/>
            </a:prstGeom>
            <a:noFill/>
            <a:ln w="9525" algn="ctr">
              <a:noFill/>
              <a:miter lim="800000"/>
              <a:headEnd/>
              <a:tailEnd/>
            </a:ln>
            <a:effectLst/>
          </p:spPr>
          <p:txBody>
            <a:bodyPr wrap="square">
              <a:spAutoFit/>
            </a:bodyPr>
            <a:lstStyle/>
            <a:p>
              <a:pPr>
                <a:lnSpc>
                  <a:spcPct val="110000"/>
                </a:lnSpc>
              </a:pPr>
              <a:r>
                <a:rPr lang="zh-CN" altLang="en-US" sz="3000" b="1" dirty="0">
                  <a:solidFill>
                    <a:schemeClr val="tx1"/>
                  </a:solidFill>
                </a:rPr>
                <a:t>定滑轮：不省力，可以改变施力方向</a:t>
              </a:r>
            </a:p>
          </p:txBody>
        </p:sp>
        <p:sp>
          <p:nvSpPr>
            <p:cNvPr id="80" name="Rectangle 140"/>
            <p:cNvSpPr>
              <a:spLocks noChangeArrowheads="1"/>
            </p:cNvSpPr>
            <p:nvPr/>
          </p:nvSpPr>
          <p:spPr bwMode="auto">
            <a:xfrm>
              <a:off x="1338" y="1442"/>
              <a:ext cx="1406" cy="349"/>
            </a:xfrm>
            <a:prstGeom prst="rect">
              <a:avLst/>
            </a:prstGeom>
            <a:noFill/>
            <a:ln w="9525" algn="ctr">
              <a:solidFill>
                <a:schemeClr val="tx1"/>
              </a:solidFill>
              <a:miter lim="800000"/>
              <a:headEnd/>
              <a:tailEnd/>
            </a:ln>
            <a:effectLst/>
          </p:spPr>
          <p:txBody>
            <a:bodyPr anchor="ctr">
              <a:spAutoFit/>
            </a:bodyPr>
            <a:lstStyle/>
            <a:p>
              <a:endParaRPr lang="zh-CN" altLang="en-US" sz="3000" b="1"/>
            </a:p>
          </p:txBody>
        </p:sp>
      </p:grpSp>
      <p:grpSp>
        <p:nvGrpSpPr>
          <p:cNvPr id="16" name="Group 141"/>
          <p:cNvGrpSpPr>
            <a:grpSpLocks/>
          </p:cNvGrpSpPr>
          <p:nvPr/>
        </p:nvGrpSpPr>
        <p:grpSpPr bwMode="auto">
          <a:xfrm>
            <a:off x="4955161" y="2716958"/>
            <a:ext cx="6738075" cy="1093042"/>
            <a:chOff x="1338" y="1513"/>
            <a:chExt cx="1420" cy="205"/>
          </a:xfrm>
        </p:grpSpPr>
        <p:sp>
          <p:nvSpPr>
            <p:cNvPr id="82" name="Text Box 142"/>
            <p:cNvSpPr txBox="1">
              <a:spLocks noChangeArrowheads="1"/>
            </p:cNvSpPr>
            <p:nvPr/>
          </p:nvSpPr>
          <p:spPr bwMode="auto">
            <a:xfrm>
              <a:off x="1338" y="1518"/>
              <a:ext cx="1420" cy="178"/>
            </a:xfrm>
            <a:prstGeom prst="rect">
              <a:avLst/>
            </a:prstGeom>
            <a:noFill/>
            <a:ln w="9525" algn="ctr">
              <a:noFill/>
              <a:miter lim="800000"/>
              <a:headEnd/>
              <a:tailEnd/>
            </a:ln>
            <a:effectLst/>
          </p:spPr>
          <p:txBody>
            <a:bodyPr wrap="square">
              <a:spAutoFit/>
            </a:bodyPr>
            <a:lstStyle/>
            <a:p>
              <a:pPr>
                <a:lnSpc>
                  <a:spcPct val="110000"/>
                </a:lnSpc>
              </a:pPr>
              <a:r>
                <a:rPr lang="zh-CN" altLang="en-US" sz="3000" b="1" dirty="0">
                  <a:solidFill>
                    <a:schemeClr val="tx1"/>
                  </a:solidFill>
                </a:rPr>
                <a:t>动滑轮：一般情况下省一半的力（特殊情况下不省力），不可以改变施力方向</a:t>
              </a:r>
            </a:p>
          </p:txBody>
        </p:sp>
        <p:sp>
          <p:nvSpPr>
            <p:cNvPr id="83" name="Rectangle 143"/>
            <p:cNvSpPr>
              <a:spLocks noChangeArrowheads="1"/>
            </p:cNvSpPr>
            <p:nvPr/>
          </p:nvSpPr>
          <p:spPr bwMode="auto">
            <a:xfrm>
              <a:off x="1338" y="1513"/>
              <a:ext cx="1406" cy="205"/>
            </a:xfrm>
            <a:prstGeom prst="rect">
              <a:avLst/>
            </a:prstGeom>
            <a:noFill/>
            <a:ln w="9525" algn="ctr">
              <a:solidFill>
                <a:schemeClr val="tx1"/>
              </a:solidFill>
              <a:miter lim="800000"/>
              <a:headEnd/>
              <a:tailEnd/>
            </a:ln>
            <a:effectLst/>
          </p:spPr>
          <p:txBody>
            <a:bodyPr anchor="ctr">
              <a:spAutoFit/>
            </a:bodyPr>
            <a:lstStyle/>
            <a:p>
              <a:endParaRPr lang="zh-CN" altLang="en-US" sz="3000" b="1"/>
            </a:p>
          </p:txBody>
        </p:sp>
      </p:grpSp>
      <p:grpSp>
        <p:nvGrpSpPr>
          <p:cNvPr id="17" name="Group 144"/>
          <p:cNvGrpSpPr>
            <a:grpSpLocks/>
          </p:cNvGrpSpPr>
          <p:nvPr/>
        </p:nvGrpSpPr>
        <p:grpSpPr bwMode="auto">
          <a:xfrm>
            <a:off x="4941309" y="4412745"/>
            <a:ext cx="4923144" cy="1138968"/>
            <a:chOff x="1338" y="1513"/>
            <a:chExt cx="1406" cy="212"/>
          </a:xfrm>
        </p:grpSpPr>
        <p:sp>
          <p:nvSpPr>
            <p:cNvPr id="85" name="Text Box 145"/>
            <p:cNvSpPr txBox="1">
              <a:spLocks noChangeArrowheads="1"/>
            </p:cNvSpPr>
            <p:nvPr/>
          </p:nvSpPr>
          <p:spPr bwMode="auto">
            <a:xfrm>
              <a:off x="1338" y="1519"/>
              <a:ext cx="1382" cy="206"/>
            </a:xfrm>
            <a:prstGeom prst="rect">
              <a:avLst/>
            </a:prstGeom>
            <a:noFill/>
            <a:ln w="9525" algn="ctr">
              <a:noFill/>
              <a:miter lim="800000"/>
              <a:headEnd/>
              <a:tailEnd/>
            </a:ln>
            <a:effectLst/>
          </p:spPr>
          <p:txBody>
            <a:bodyPr wrap="square">
              <a:spAutoFit/>
            </a:bodyPr>
            <a:lstStyle/>
            <a:p>
              <a:pPr>
                <a:lnSpc>
                  <a:spcPct val="110000"/>
                </a:lnSpc>
              </a:pPr>
              <a:r>
                <a:rPr lang="zh-CN" altLang="en-US" sz="3000" b="1" dirty="0">
                  <a:solidFill>
                    <a:schemeClr val="tx1"/>
                  </a:solidFill>
                </a:rPr>
                <a:t>滑轮组：既可以省力，又可以改变施力方向，但费距离</a:t>
              </a:r>
            </a:p>
          </p:txBody>
        </p:sp>
        <p:sp>
          <p:nvSpPr>
            <p:cNvPr id="86" name="Rectangle 146"/>
            <p:cNvSpPr>
              <a:spLocks noChangeArrowheads="1"/>
            </p:cNvSpPr>
            <p:nvPr/>
          </p:nvSpPr>
          <p:spPr bwMode="auto">
            <a:xfrm>
              <a:off x="1338" y="1513"/>
              <a:ext cx="1406" cy="205"/>
            </a:xfrm>
            <a:prstGeom prst="rect">
              <a:avLst/>
            </a:prstGeom>
            <a:noFill/>
            <a:ln w="9525" algn="ctr">
              <a:solidFill>
                <a:schemeClr val="tx1"/>
              </a:solidFill>
              <a:miter lim="800000"/>
              <a:headEnd/>
              <a:tailEnd/>
            </a:ln>
            <a:effectLst/>
          </p:spPr>
          <p:txBody>
            <a:bodyPr anchor="ctr">
              <a:spAutoFit/>
            </a:bodyPr>
            <a:lstStyle/>
            <a:p>
              <a:endParaRPr lang="zh-CN" altLang="en-US" sz="3000" b="1"/>
            </a:p>
          </p:txBody>
        </p:sp>
      </p:grpSp>
      <p:sp>
        <p:nvSpPr>
          <p:cNvPr id="103" name="Line 169"/>
          <p:cNvSpPr>
            <a:spLocks noChangeShapeType="1"/>
          </p:cNvSpPr>
          <p:nvPr/>
        </p:nvSpPr>
        <p:spPr bwMode="auto">
          <a:xfrm>
            <a:off x="3151333" y="3505059"/>
            <a:ext cx="270740" cy="13998"/>
          </a:xfrm>
          <a:prstGeom prst="line">
            <a:avLst/>
          </a:prstGeom>
          <a:noFill/>
          <a:ln w="9525">
            <a:solidFill>
              <a:schemeClr val="tx1"/>
            </a:solidFill>
            <a:round/>
            <a:headEnd/>
            <a:tailEnd/>
          </a:ln>
          <a:effectLst/>
        </p:spPr>
        <p:txBody>
          <a:bodyPr wrap="square">
            <a:spAutoFit/>
          </a:bodyPr>
          <a:lstStyle/>
          <a:p>
            <a:endParaRPr lang="zh-CN" altLang="en-US" sz="3000" b="1"/>
          </a:p>
        </p:txBody>
      </p:sp>
      <p:grpSp>
        <p:nvGrpSpPr>
          <p:cNvPr id="23" name="Group 182"/>
          <p:cNvGrpSpPr>
            <a:grpSpLocks/>
          </p:cNvGrpSpPr>
          <p:nvPr/>
        </p:nvGrpSpPr>
        <p:grpSpPr bwMode="auto">
          <a:xfrm>
            <a:off x="4422628" y="2084101"/>
            <a:ext cx="504825" cy="2695717"/>
            <a:chOff x="1791" y="3067"/>
            <a:chExt cx="318" cy="953"/>
          </a:xfrm>
        </p:grpSpPr>
        <p:sp>
          <p:nvSpPr>
            <p:cNvPr id="112" name="Line 176"/>
            <p:cNvSpPr>
              <a:spLocks noChangeShapeType="1"/>
            </p:cNvSpPr>
            <p:nvPr/>
          </p:nvSpPr>
          <p:spPr bwMode="auto">
            <a:xfrm>
              <a:off x="1791" y="3548"/>
              <a:ext cx="227" cy="1"/>
            </a:xfrm>
            <a:prstGeom prst="line">
              <a:avLst/>
            </a:prstGeom>
            <a:noFill/>
            <a:ln w="9525">
              <a:solidFill>
                <a:schemeClr val="tx1"/>
              </a:solidFill>
              <a:round/>
              <a:headEnd/>
              <a:tailEnd/>
            </a:ln>
            <a:effectLst/>
          </p:spPr>
          <p:txBody>
            <a:bodyPr>
              <a:spAutoFit/>
            </a:bodyPr>
            <a:lstStyle/>
            <a:p>
              <a:endParaRPr lang="zh-CN" altLang="en-US" sz="3000" b="1"/>
            </a:p>
          </p:txBody>
        </p:sp>
        <p:sp>
          <p:nvSpPr>
            <p:cNvPr id="113" name="Line 177"/>
            <p:cNvSpPr>
              <a:spLocks noChangeShapeType="1"/>
            </p:cNvSpPr>
            <p:nvPr/>
          </p:nvSpPr>
          <p:spPr bwMode="auto">
            <a:xfrm>
              <a:off x="2018" y="3067"/>
              <a:ext cx="0" cy="953"/>
            </a:xfrm>
            <a:prstGeom prst="line">
              <a:avLst/>
            </a:prstGeom>
            <a:noFill/>
            <a:ln w="9525">
              <a:solidFill>
                <a:schemeClr val="tx1"/>
              </a:solidFill>
              <a:round/>
              <a:headEnd/>
              <a:tailEnd/>
            </a:ln>
            <a:effectLst/>
          </p:spPr>
          <p:txBody>
            <a:bodyPr>
              <a:spAutoFit/>
            </a:bodyPr>
            <a:lstStyle/>
            <a:p>
              <a:endParaRPr lang="zh-CN" altLang="en-US" sz="3000" b="1"/>
            </a:p>
          </p:txBody>
        </p:sp>
        <p:sp>
          <p:nvSpPr>
            <p:cNvPr id="114" name="Line 178"/>
            <p:cNvSpPr>
              <a:spLocks noChangeShapeType="1"/>
            </p:cNvSpPr>
            <p:nvPr/>
          </p:nvSpPr>
          <p:spPr bwMode="auto">
            <a:xfrm>
              <a:off x="2018" y="3067"/>
              <a:ext cx="91" cy="0"/>
            </a:xfrm>
            <a:prstGeom prst="line">
              <a:avLst/>
            </a:prstGeom>
            <a:noFill/>
            <a:ln w="9525">
              <a:solidFill>
                <a:schemeClr val="tx1"/>
              </a:solidFill>
              <a:round/>
              <a:headEnd/>
              <a:tailEnd/>
            </a:ln>
            <a:effectLst/>
          </p:spPr>
          <p:txBody>
            <a:bodyPr>
              <a:spAutoFit/>
            </a:bodyPr>
            <a:lstStyle/>
            <a:p>
              <a:endParaRPr lang="zh-CN" altLang="en-US" sz="3000" b="1"/>
            </a:p>
          </p:txBody>
        </p:sp>
        <p:sp>
          <p:nvSpPr>
            <p:cNvPr id="115" name="Line 179"/>
            <p:cNvSpPr>
              <a:spLocks noChangeShapeType="1"/>
            </p:cNvSpPr>
            <p:nvPr/>
          </p:nvSpPr>
          <p:spPr bwMode="auto">
            <a:xfrm>
              <a:off x="2018" y="3460"/>
              <a:ext cx="91" cy="0"/>
            </a:xfrm>
            <a:prstGeom prst="line">
              <a:avLst/>
            </a:prstGeom>
            <a:noFill/>
            <a:ln w="9525">
              <a:solidFill>
                <a:schemeClr val="tx1"/>
              </a:solidFill>
              <a:round/>
              <a:headEnd/>
              <a:tailEnd/>
            </a:ln>
            <a:effectLst/>
          </p:spPr>
          <p:txBody>
            <a:bodyPr>
              <a:spAutoFit/>
            </a:bodyPr>
            <a:lstStyle/>
            <a:p>
              <a:endParaRPr lang="zh-CN" altLang="en-US" sz="3000" b="1"/>
            </a:p>
          </p:txBody>
        </p:sp>
        <p:sp>
          <p:nvSpPr>
            <p:cNvPr id="116" name="Line 180"/>
            <p:cNvSpPr>
              <a:spLocks noChangeShapeType="1"/>
            </p:cNvSpPr>
            <p:nvPr/>
          </p:nvSpPr>
          <p:spPr bwMode="auto">
            <a:xfrm>
              <a:off x="2018" y="4020"/>
              <a:ext cx="91" cy="0"/>
            </a:xfrm>
            <a:prstGeom prst="line">
              <a:avLst/>
            </a:prstGeom>
            <a:noFill/>
            <a:ln w="9525">
              <a:solidFill>
                <a:schemeClr val="tx1"/>
              </a:solidFill>
              <a:round/>
              <a:headEnd/>
              <a:tailEnd/>
            </a:ln>
            <a:effectLst/>
          </p:spPr>
          <p:txBody>
            <a:bodyPr>
              <a:spAutoFit/>
            </a:bodyPr>
            <a:lstStyle/>
            <a:p>
              <a:endParaRPr lang="zh-CN" altLang="en-US" sz="30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ox(in)">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blinds(horizontal)">
                                      <p:cBhvr>
                                        <p:cTn id="18" dur="500"/>
                                        <p:tgtEl>
                                          <p:spTgt spid="10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amond(in)">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linds(horizontal)">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ox(in)">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diamond(in)">
                                      <p:cBhvr>
                                        <p:cTn id="38" dur="2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heckerboard(across)">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10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49153" name="Rectangle 1"/>
          <p:cNvSpPr>
            <a:spLocks noChangeArrowheads="1"/>
          </p:cNvSpPr>
          <p:nvPr/>
        </p:nvSpPr>
        <p:spPr bwMode="auto">
          <a:xfrm>
            <a:off x="673100" y="1139422"/>
            <a:ext cx="10629900"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(2)</a:t>
            </a:r>
            <a:r>
              <a:rPr lang="zh-CN" altLang="zh-CN" sz="3000" b="1" dirty="0" smtClean="0">
                <a:latin typeface="宋体" pitchFamily="2" charset="-122"/>
                <a:ea typeface="宋体" pitchFamily="2" charset="-122"/>
                <a:cs typeface="Times New Roman" pitchFamily="18" charset="0"/>
              </a:rPr>
              <a:t>小明用如图</a:t>
            </a:r>
            <a:r>
              <a:rPr lang="en-US" altLang="zh-CN" sz="3000" b="1" dirty="0" smtClean="0">
                <a:latin typeface="宋体" pitchFamily="2" charset="-122"/>
                <a:ea typeface="宋体" pitchFamily="2" charset="-122"/>
                <a:cs typeface="Times New Roman" pitchFamily="18" charset="0"/>
              </a:rPr>
              <a:t>12</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4</a:t>
            </a:r>
            <a:r>
              <a:rPr lang="zh-CN" altLang="zh-CN" sz="3000" b="1" dirty="0" smtClean="0">
                <a:latin typeface="宋体" pitchFamily="2" charset="-122"/>
                <a:ea typeface="宋体" pitchFamily="2" charset="-122"/>
                <a:cs typeface="Times New Roman" pitchFamily="18" charset="0"/>
              </a:rPr>
              <a:t>所示的装置进行实验并收集了下表中的数据，分析数据可知，杠杆的平衡条件是</a:t>
            </a:r>
            <a:r>
              <a:rPr lang="en-US" altLang="zh-CN" sz="3000" b="1" dirty="0" smtClean="0">
                <a:latin typeface="宋体" pitchFamily="2" charset="-122"/>
                <a:ea typeface="宋体" pitchFamily="2" charset="-122"/>
                <a:cs typeface="Times New Roman" pitchFamily="18" charset="0"/>
              </a:rPr>
              <a:t>_______________________</a:t>
            </a:r>
            <a:r>
              <a:rPr lang="zh-CN" altLang="zh-CN" sz="3000" b="1" dirty="0" smtClean="0">
                <a:latin typeface="宋体" pitchFamily="2" charset="-122"/>
                <a:ea typeface="宋体" pitchFamily="2" charset="-122"/>
                <a:cs typeface="Times New Roman" pitchFamily="18" charset="0"/>
              </a:rPr>
              <a:t>。</a:t>
            </a:r>
          </a:p>
        </p:txBody>
      </p:sp>
      <p:sp>
        <p:nvSpPr>
          <p:cNvPr id="10" name="Rectangle 1"/>
          <p:cNvSpPr>
            <a:spLocks noChangeArrowheads="1"/>
          </p:cNvSpPr>
          <p:nvPr/>
        </p:nvSpPr>
        <p:spPr bwMode="auto">
          <a:xfrm>
            <a:off x="767080" y="2621280"/>
            <a:ext cx="418576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zh-CN" altLang="zh-CN" sz="2400" b="1" dirty="0" smtClean="0">
                <a:solidFill>
                  <a:srgbClr val="FF0000"/>
                </a:solidFill>
                <a:latin typeface="宋体" pitchFamily="2" charset="-122"/>
                <a:ea typeface="宋体" pitchFamily="2" charset="-122"/>
              </a:rPr>
              <a:t>动力</a:t>
            </a:r>
            <a:r>
              <a:rPr lang="en-US" altLang="zh-CN" sz="2400" b="1" dirty="0" smtClean="0">
                <a:solidFill>
                  <a:srgbClr val="FF0000"/>
                </a:solidFill>
                <a:latin typeface="宋体" pitchFamily="2" charset="-122"/>
                <a:ea typeface="宋体" pitchFamily="2" charset="-122"/>
              </a:rPr>
              <a:t>×</a:t>
            </a:r>
            <a:r>
              <a:rPr lang="zh-CN" altLang="zh-CN" sz="2400" b="1" dirty="0" smtClean="0">
                <a:solidFill>
                  <a:srgbClr val="FF0000"/>
                </a:solidFill>
                <a:latin typeface="宋体" pitchFamily="2" charset="-122"/>
                <a:ea typeface="宋体" pitchFamily="2" charset="-122"/>
              </a:rPr>
              <a:t>动力臂＝阻力×阻力臂</a:t>
            </a:r>
            <a:endParaRPr lang="zh-CN" altLang="en-US" sz="2400" b="1" dirty="0" smtClean="0">
              <a:solidFill>
                <a:srgbClr val="FF0000"/>
              </a:solidFill>
              <a:latin typeface="宋体" pitchFamily="2" charset="-122"/>
              <a:ea typeface="宋体" pitchFamily="2" charset="-122"/>
            </a:endParaRPr>
          </a:p>
        </p:txBody>
      </p:sp>
      <p:sp>
        <p:nvSpPr>
          <p:cNvPr id="11981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2" name="组合 11"/>
          <p:cNvGrpSpPr/>
          <p:nvPr/>
        </p:nvGrpSpPr>
        <p:grpSpPr>
          <a:xfrm>
            <a:off x="3764280" y="3246120"/>
            <a:ext cx="3167350" cy="2820545"/>
            <a:chOff x="3764280" y="3246120"/>
            <a:chExt cx="3167350" cy="2820545"/>
          </a:xfrm>
        </p:grpSpPr>
        <p:pic>
          <p:nvPicPr>
            <p:cNvPr id="119809" name="Picture 1" descr="E:\全品课件\物理人教八下学练考PPT\物理人教八下学练考\9RA256.EPS"/>
            <p:cNvPicPr>
              <a:picLocks noChangeAspect="1" noChangeArrowheads="1"/>
            </p:cNvPicPr>
            <p:nvPr/>
          </p:nvPicPr>
          <p:blipFill>
            <a:blip r:embed="rId2" r:link="rId3" cstate="print"/>
            <a:srcRect/>
            <a:stretch>
              <a:fillRect/>
            </a:stretch>
          </p:blipFill>
          <p:spPr bwMode="auto">
            <a:xfrm>
              <a:off x="3764280" y="3246120"/>
              <a:ext cx="3167350" cy="2103120"/>
            </a:xfrm>
            <a:prstGeom prst="rect">
              <a:avLst/>
            </a:prstGeom>
            <a:noFill/>
          </p:spPr>
        </p:pic>
        <p:sp>
          <p:nvSpPr>
            <p:cNvPr id="119811" name="Rectangle 3"/>
            <p:cNvSpPr>
              <a:spLocks noChangeArrowheads="1"/>
            </p:cNvSpPr>
            <p:nvPr/>
          </p:nvSpPr>
          <p:spPr bwMode="auto">
            <a:xfrm>
              <a:off x="3977640" y="5390005"/>
              <a:ext cx="2388795" cy="676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indent="266700" fontAlgn="base">
                <a:lnSpc>
                  <a:spcPct val="150000"/>
                </a:lnSpc>
                <a:spcBef>
                  <a:spcPct val="0"/>
                </a:spcBef>
                <a:spcAft>
                  <a:spcPct val="0"/>
                </a:spcAft>
                <a:buClrTx/>
                <a:buSzTx/>
                <a:buFontTx/>
                <a:buNone/>
                <a:tabLst/>
              </a:pPr>
              <a:r>
                <a:rPr lang="zh-CN" altLang="zh-CN" sz="3000" b="1" dirty="0" smtClean="0">
                  <a:latin typeface="宋体" pitchFamily="2" charset="-122"/>
                  <a:ea typeface="宋体" pitchFamily="2" charset="-122"/>
                  <a:cs typeface="Times New Roman" pitchFamily="18" charset="0"/>
                </a:rPr>
                <a:t>图</a:t>
              </a:r>
              <a:r>
                <a:rPr lang="en-US" altLang="zh-CN" sz="3000" b="1" dirty="0" smtClean="0">
                  <a:latin typeface="宋体" pitchFamily="2" charset="-122"/>
                  <a:ea typeface="宋体" pitchFamily="2" charset="-122"/>
                  <a:cs typeface="Times New Roman" pitchFamily="18" charset="0"/>
                </a:rPr>
                <a:t>12</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9153"/>
                                        </p:tgtEl>
                                        <p:attrNameLst>
                                          <p:attrName>style.visibility</p:attrName>
                                        </p:attrNameLst>
                                      </p:cBhvr>
                                      <p:to>
                                        <p:strVal val="visible"/>
                                      </p:to>
                                    </p:set>
                                    <p:animEffect transition="in" filter="box(in)">
                                      <p:cBhvr>
                                        <p:cTn id="7" dur="500"/>
                                        <p:tgtEl>
                                          <p:spTgt spid="4915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3"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11981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表格 10"/>
          <p:cNvGraphicFramePr>
            <a:graphicFrameLocks noGrp="1"/>
          </p:cNvGraphicFramePr>
          <p:nvPr/>
        </p:nvGraphicFramePr>
        <p:xfrm>
          <a:off x="1127760" y="1539239"/>
          <a:ext cx="9433559" cy="2499360"/>
        </p:xfrm>
        <a:graphic>
          <a:graphicData uri="http://schemas.openxmlformats.org/drawingml/2006/table">
            <a:tbl>
              <a:tblPr/>
              <a:tblGrid>
                <a:gridCol w="2015885"/>
                <a:gridCol w="1673381"/>
                <a:gridCol w="2035456"/>
                <a:gridCol w="1673381"/>
                <a:gridCol w="2035456"/>
              </a:tblGrid>
              <a:tr h="624840">
                <a:tc>
                  <a:txBody>
                    <a:bodyPr/>
                    <a:lstStyle/>
                    <a:p>
                      <a:pPr marL="0" algn="l"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实验次数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动力</a:t>
                      </a:r>
                      <a:r>
                        <a:rPr lang="en-US" altLang="zh-CN" sz="3000" b="1" kern="1200" dirty="0" smtClean="0">
                          <a:solidFill>
                            <a:schemeClr val="tx1"/>
                          </a:solidFill>
                          <a:latin typeface="宋体" pitchFamily="2" charset="-122"/>
                          <a:ea typeface="宋体" pitchFamily="2" charset="-122"/>
                          <a:cs typeface="Times New Roman" pitchFamily="18" charset="0"/>
                        </a:rPr>
                        <a:t>/N</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动力臂</a:t>
                      </a:r>
                      <a:r>
                        <a:rPr lang="en-US" altLang="zh-CN" sz="3000" b="1" kern="1200" dirty="0" smtClean="0">
                          <a:solidFill>
                            <a:schemeClr val="tx1"/>
                          </a:solidFill>
                          <a:latin typeface="宋体" pitchFamily="2" charset="-122"/>
                          <a:ea typeface="宋体" pitchFamily="2" charset="-122"/>
                          <a:cs typeface="Times New Roman" pitchFamily="18" charset="0"/>
                        </a:rPr>
                        <a:t>/m</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阻力</a:t>
                      </a:r>
                      <a:r>
                        <a:rPr lang="en-US" altLang="zh-CN" sz="3000" b="1" kern="1200" dirty="0" smtClean="0">
                          <a:solidFill>
                            <a:schemeClr val="tx1"/>
                          </a:solidFill>
                          <a:latin typeface="宋体" pitchFamily="2" charset="-122"/>
                          <a:ea typeface="宋体" pitchFamily="2" charset="-122"/>
                          <a:cs typeface="Times New Roman" pitchFamily="18" charset="0"/>
                        </a:rPr>
                        <a:t>/N</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阻力臂</a:t>
                      </a:r>
                      <a:r>
                        <a:rPr lang="en-US" altLang="zh-CN" sz="3000" b="1" kern="1200" dirty="0" smtClean="0">
                          <a:solidFill>
                            <a:schemeClr val="tx1"/>
                          </a:solidFill>
                          <a:latin typeface="宋体" pitchFamily="2" charset="-122"/>
                          <a:ea typeface="宋体" pitchFamily="2" charset="-122"/>
                          <a:cs typeface="Times New Roman" pitchFamily="18" charset="0"/>
                        </a:rPr>
                        <a:t>/m</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840">
                <a:tc>
                  <a:txBody>
                    <a:bodyPr/>
                    <a:lstStyle/>
                    <a:p>
                      <a:pPr marL="0" algn="l"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1</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0.5</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0.2</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1.0</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0.1</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840">
                <a:tc>
                  <a:txBody>
                    <a:bodyPr/>
                    <a:lstStyle/>
                    <a:p>
                      <a:pPr marL="0" algn="l"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2</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1.0</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0.15</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1.5</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0.1</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840">
                <a:tc>
                  <a:txBody>
                    <a:bodyPr/>
                    <a:lstStyle/>
                    <a:p>
                      <a:pPr marL="0" algn="l"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3</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3.0</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0.1</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2.0</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0.15</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49153" name="Rectangle 1"/>
          <p:cNvSpPr>
            <a:spLocks noChangeArrowheads="1"/>
          </p:cNvSpPr>
          <p:nvPr/>
        </p:nvSpPr>
        <p:spPr bwMode="auto">
          <a:xfrm>
            <a:off x="642620" y="1119911"/>
            <a:ext cx="1092454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(3)</a:t>
            </a:r>
            <a:r>
              <a:rPr lang="zh-CN" altLang="zh-CN" sz="3000" b="1" dirty="0" smtClean="0">
                <a:latin typeface="宋体" pitchFamily="2" charset="-122"/>
                <a:ea typeface="宋体" pitchFamily="2" charset="-122"/>
                <a:cs typeface="Times New Roman" pitchFamily="18" charset="0"/>
              </a:rPr>
              <a:t>小明又用如图</a:t>
            </a:r>
            <a:r>
              <a:rPr lang="en-US" altLang="zh-CN" sz="3000" b="1" dirty="0" smtClean="0">
                <a:latin typeface="宋体" pitchFamily="2" charset="-122"/>
                <a:ea typeface="宋体" pitchFamily="2" charset="-122"/>
                <a:cs typeface="Times New Roman" pitchFamily="18" charset="0"/>
              </a:rPr>
              <a:t>12</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5</a:t>
            </a:r>
            <a:r>
              <a:rPr lang="zh-CN" altLang="zh-CN" sz="3000" b="1" dirty="0" smtClean="0">
                <a:latin typeface="宋体" pitchFamily="2" charset="-122"/>
                <a:ea typeface="宋体" pitchFamily="2" charset="-122"/>
                <a:cs typeface="Times New Roman" pitchFamily="18" charset="0"/>
              </a:rPr>
              <a:t>所示装置进行实验，请在图中画出拉力</a:t>
            </a:r>
            <a:r>
              <a:rPr lang="en-US" altLang="zh-CN" sz="3000" b="1" dirty="0" smtClean="0">
                <a:latin typeface="宋体" pitchFamily="2" charset="-122"/>
                <a:ea typeface="宋体" pitchFamily="2" charset="-122"/>
                <a:cs typeface="Times New Roman" pitchFamily="18" charset="0"/>
              </a:rPr>
              <a:t>F</a:t>
            </a:r>
            <a:r>
              <a:rPr lang="zh-CN" altLang="zh-CN" sz="3000" b="1" dirty="0" smtClean="0">
                <a:latin typeface="宋体" pitchFamily="2" charset="-122"/>
                <a:ea typeface="宋体" pitchFamily="2" charset="-122"/>
                <a:cs typeface="Times New Roman" pitchFamily="18" charset="0"/>
              </a:rPr>
              <a:t>的力臂；弹簧测力计的读数应是</a:t>
            </a:r>
            <a:r>
              <a:rPr lang="en-US" altLang="zh-CN" sz="3000" b="1" dirty="0" smtClean="0">
                <a:latin typeface="宋体" pitchFamily="2" charset="-122"/>
                <a:ea typeface="宋体" pitchFamily="2" charset="-122"/>
                <a:cs typeface="Times New Roman" pitchFamily="18" charset="0"/>
              </a:rPr>
              <a:t>____N</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一个钩码重</a:t>
            </a:r>
            <a:r>
              <a:rPr lang="en-US" altLang="zh-CN" sz="3000" b="1" dirty="0" smtClean="0">
                <a:latin typeface="宋体" pitchFamily="2" charset="-122"/>
                <a:ea typeface="宋体" pitchFamily="2" charset="-122"/>
                <a:cs typeface="Times New Roman" pitchFamily="18" charset="0"/>
              </a:rPr>
              <a:t>0.5 N)</a:t>
            </a:r>
            <a:endParaRPr lang="zh-CN" altLang="zh-CN" sz="3000" b="1" dirty="0" smtClean="0">
              <a:latin typeface="宋体" pitchFamily="2" charset="-122"/>
              <a:ea typeface="宋体" pitchFamily="2" charset="-122"/>
              <a:cs typeface="Times New Roman" pitchFamily="18" charset="0"/>
            </a:endParaRPr>
          </a:p>
        </p:txBody>
      </p:sp>
      <p:sp>
        <p:nvSpPr>
          <p:cNvPr id="10" name="Rectangle 1"/>
          <p:cNvSpPr>
            <a:spLocks noChangeArrowheads="1"/>
          </p:cNvSpPr>
          <p:nvPr/>
        </p:nvSpPr>
        <p:spPr bwMode="auto">
          <a:xfrm>
            <a:off x="6893560" y="1935480"/>
            <a:ext cx="34015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en-US" altLang="zh-CN" sz="2400" b="1" dirty="0" smtClean="0">
                <a:solidFill>
                  <a:srgbClr val="FF0000"/>
                </a:solidFill>
                <a:latin typeface="宋体" pitchFamily="2" charset="-122"/>
                <a:ea typeface="宋体" pitchFamily="2" charset="-122"/>
              </a:rPr>
              <a:t>2</a:t>
            </a:r>
            <a:endParaRPr lang="zh-CN" altLang="en-US" sz="2400" b="1" dirty="0" smtClean="0">
              <a:solidFill>
                <a:srgbClr val="FF0000"/>
              </a:solidFill>
              <a:latin typeface="宋体" pitchFamily="2" charset="-122"/>
              <a:ea typeface="宋体" pitchFamily="2" charset="-122"/>
            </a:endParaRPr>
          </a:p>
        </p:txBody>
      </p:sp>
      <p:sp>
        <p:nvSpPr>
          <p:cNvPr id="11981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4438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2" name="组合 11"/>
          <p:cNvGrpSpPr/>
          <p:nvPr/>
        </p:nvGrpSpPr>
        <p:grpSpPr>
          <a:xfrm>
            <a:off x="2956560" y="2590800"/>
            <a:ext cx="2987040" cy="3555876"/>
            <a:chOff x="4251960" y="2560320"/>
            <a:chExt cx="2987040" cy="3555876"/>
          </a:xfrm>
        </p:grpSpPr>
        <p:pic>
          <p:nvPicPr>
            <p:cNvPr id="144385" name="Picture 1" descr="E:\全品课件\物理人教八下学练考PPT\物理人教八下学练考\9RA257.EPS"/>
            <p:cNvPicPr>
              <a:picLocks noChangeAspect="1" noChangeArrowheads="1"/>
            </p:cNvPicPr>
            <p:nvPr/>
          </p:nvPicPr>
          <p:blipFill>
            <a:blip r:embed="rId2" r:link="rId3" cstate="print"/>
            <a:srcRect/>
            <a:stretch>
              <a:fillRect/>
            </a:stretch>
          </p:blipFill>
          <p:spPr bwMode="auto">
            <a:xfrm>
              <a:off x="4251960" y="2560320"/>
              <a:ext cx="2987040" cy="2795869"/>
            </a:xfrm>
            <a:prstGeom prst="rect">
              <a:avLst/>
            </a:prstGeom>
            <a:noFill/>
          </p:spPr>
        </p:pic>
        <p:sp>
          <p:nvSpPr>
            <p:cNvPr id="144387" name="Rectangle 3"/>
            <p:cNvSpPr>
              <a:spLocks noChangeArrowheads="1"/>
            </p:cNvSpPr>
            <p:nvPr/>
          </p:nvSpPr>
          <p:spPr bwMode="auto">
            <a:xfrm>
              <a:off x="4541520" y="5439536"/>
              <a:ext cx="2388795" cy="676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indent="266700" fontAlgn="base">
                <a:lnSpc>
                  <a:spcPct val="150000"/>
                </a:lnSpc>
                <a:spcBef>
                  <a:spcPct val="0"/>
                </a:spcBef>
                <a:spcAft>
                  <a:spcPct val="0"/>
                </a:spcAft>
                <a:buClrTx/>
                <a:buSzTx/>
                <a:buFontTx/>
                <a:buNone/>
                <a:tabLst/>
              </a:pPr>
              <a:r>
                <a:rPr lang="zh-CN" altLang="zh-CN" sz="3000" b="1" dirty="0" smtClean="0">
                  <a:latin typeface="宋体" pitchFamily="2" charset="-122"/>
                  <a:ea typeface="宋体" pitchFamily="2" charset="-122"/>
                  <a:cs typeface="Times New Roman" pitchFamily="18" charset="0"/>
                </a:rPr>
                <a:t>图</a:t>
              </a:r>
              <a:r>
                <a:rPr lang="en-US" altLang="zh-CN" sz="3000" b="1" dirty="0" smtClean="0">
                  <a:latin typeface="宋体" pitchFamily="2" charset="-122"/>
                  <a:ea typeface="宋体" pitchFamily="2" charset="-122"/>
                  <a:cs typeface="Times New Roman" pitchFamily="18" charset="0"/>
                </a:rPr>
                <a:t>12</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5</a:t>
              </a:r>
            </a:p>
          </p:txBody>
        </p:sp>
      </p:grpSp>
      <p:grpSp>
        <p:nvGrpSpPr>
          <p:cNvPr id="15" name="组合 14"/>
          <p:cNvGrpSpPr/>
          <p:nvPr/>
        </p:nvGrpSpPr>
        <p:grpSpPr>
          <a:xfrm>
            <a:off x="6227802" y="2787134"/>
            <a:ext cx="3647718" cy="3211452"/>
            <a:chOff x="6227802" y="2787134"/>
            <a:chExt cx="3647718" cy="3211452"/>
          </a:xfrm>
        </p:grpSpPr>
        <p:sp>
          <p:nvSpPr>
            <p:cNvPr id="13" name="矩形 12"/>
            <p:cNvSpPr/>
            <p:nvPr/>
          </p:nvSpPr>
          <p:spPr>
            <a:xfrm>
              <a:off x="6227802" y="2787134"/>
              <a:ext cx="1422184" cy="461665"/>
            </a:xfrm>
            <a:prstGeom prst="rect">
              <a:avLst/>
            </a:prstGeom>
          </p:spPr>
          <p:txBody>
            <a:bodyPr wrap="none">
              <a:spAutoFit/>
            </a:bodyPr>
            <a:lstStyle/>
            <a:p>
              <a:pPr fontAlgn="base">
                <a:spcBef>
                  <a:spcPct val="0"/>
                </a:spcBef>
                <a:spcAft>
                  <a:spcPct val="0"/>
                </a:spcAft>
              </a:pPr>
              <a:r>
                <a:rPr lang="zh-CN" altLang="zh-CN" sz="2400" b="1" dirty="0" smtClean="0">
                  <a:solidFill>
                    <a:srgbClr val="FF0000"/>
                  </a:solidFill>
                  <a:latin typeface="宋体" pitchFamily="2" charset="-122"/>
                  <a:ea typeface="宋体" pitchFamily="2" charset="-122"/>
                </a:rPr>
                <a:t>如图所示</a:t>
              </a:r>
              <a:endParaRPr lang="zh-CN" altLang="en-US" sz="2400" b="1" dirty="0" smtClean="0">
                <a:solidFill>
                  <a:srgbClr val="FF0000"/>
                </a:solidFill>
                <a:latin typeface="宋体" pitchFamily="2" charset="-122"/>
                <a:ea typeface="宋体" pitchFamily="2" charset="-122"/>
              </a:endParaRPr>
            </a:p>
          </p:txBody>
        </p:sp>
        <p:pic>
          <p:nvPicPr>
            <p:cNvPr id="144388" name="Picture 4" descr="LW3"/>
            <p:cNvPicPr>
              <a:picLocks noChangeAspect="1" noChangeArrowheads="1"/>
            </p:cNvPicPr>
            <p:nvPr/>
          </p:nvPicPr>
          <p:blipFill>
            <a:blip r:embed="rId4" cstate="print"/>
            <a:srcRect/>
            <a:stretch>
              <a:fillRect/>
            </a:stretch>
          </p:blipFill>
          <p:spPr bwMode="auto">
            <a:xfrm>
              <a:off x="7162800" y="3459480"/>
              <a:ext cx="2712720" cy="253910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9153"/>
                                        </p:tgtEl>
                                        <p:attrNameLst>
                                          <p:attrName>style.visibility</p:attrName>
                                        </p:attrNameLst>
                                      </p:cBhvr>
                                      <p:to>
                                        <p:strVal val="visible"/>
                                      </p:to>
                                    </p:set>
                                    <p:animEffect transition="in" filter="box(in)">
                                      <p:cBhvr>
                                        <p:cTn id="7" dur="500"/>
                                        <p:tgtEl>
                                          <p:spTgt spid="4915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ox(i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ox(in)">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3"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49153" name="Rectangle 1"/>
          <p:cNvSpPr>
            <a:spLocks noChangeArrowheads="1"/>
          </p:cNvSpPr>
          <p:nvPr/>
        </p:nvSpPr>
        <p:spPr bwMode="auto">
          <a:xfrm>
            <a:off x="642620" y="1047982"/>
            <a:ext cx="10629900"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(4)</a:t>
            </a:r>
            <a:r>
              <a:rPr lang="zh-CN" altLang="zh-CN" sz="3000" b="1" dirty="0" smtClean="0">
                <a:latin typeface="宋体" pitchFamily="2" charset="-122"/>
                <a:ea typeface="宋体" pitchFamily="2" charset="-122"/>
                <a:cs typeface="Times New Roman" pitchFamily="18" charset="0"/>
              </a:rPr>
              <a:t>如图</a:t>
            </a:r>
            <a:r>
              <a:rPr lang="en-US" altLang="zh-CN" sz="3000" b="1" dirty="0" smtClean="0">
                <a:latin typeface="宋体" pitchFamily="2" charset="-122"/>
                <a:ea typeface="宋体" pitchFamily="2" charset="-122"/>
                <a:cs typeface="Times New Roman" pitchFamily="18" charset="0"/>
              </a:rPr>
              <a:t>12</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6</a:t>
            </a:r>
            <a:r>
              <a:rPr lang="zh-CN" altLang="zh-CN" sz="3000" b="1" dirty="0" smtClean="0">
                <a:latin typeface="宋体" pitchFamily="2" charset="-122"/>
                <a:ea typeface="宋体" pitchFamily="2" charset="-122"/>
                <a:cs typeface="Times New Roman" pitchFamily="18" charset="0"/>
              </a:rPr>
              <a:t>所示，小红实验时在一平衡杠杆的两端放上不同数量的相同硬币，杠杆仍在水平位置平衡。她用刻度尺测出</a:t>
            </a:r>
            <a:r>
              <a:rPr lang="en-US" altLang="zh-CN" sz="3000" b="1" dirty="0" smtClean="0">
                <a:latin typeface="宋体" pitchFamily="2" charset="-122"/>
                <a:ea typeface="宋体" pitchFamily="2" charset="-122"/>
                <a:cs typeface="Times New Roman" pitchFamily="18" charset="0"/>
              </a:rPr>
              <a:t>l</a:t>
            </a:r>
            <a:r>
              <a:rPr lang="en-US" altLang="zh-CN" sz="3000" b="1" baseline="-25000"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和</a:t>
            </a:r>
            <a:r>
              <a:rPr lang="en-US" altLang="zh-CN" sz="3000" b="1" dirty="0" smtClean="0">
                <a:latin typeface="宋体" pitchFamily="2" charset="-122"/>
                <a:ea typeface="宋体" pitchFamily="2" charset="-122"/>
                <a:cs typeface="Times New Roman" pitchFamily="18" charset="0"/>
              </a:rPr>
              <a:t>l</a:t>
            </a:r>
            <a:r>
              <a:rPr lang="en-US" altLang="zh-CN" sz="3000" b="1" baseline="-25000" dirty="0" smtClean="0">
                <a:latin typeface="宋体" pitchFamily="2" charset="-122"/>
                <a:ea typeface="宋体" pitchFamily="2" charset="-122"/>
                <a:cs typeface="Times New Roman" pitchFamily="18" charset="0"/>
              </a:rPr>
              <a:t>2</a:t>
            </a:r>
            <a:r>
              <a:rPr lang="zh-CN" altLang="zh-CN" sz="3000" b="1" dirty="0" smtClean="0">
                <a:latin typeface="宋体" pitchFamily="2" charset="-122"/>
                <a:ea typeface="宋体" pitchFamily="2" charset="-122"/>
                <a:cs typeface="Times New Roman" pitchFamily="18" charset="0"/>
              </a:rPr>
              <a:t>，则</a:t>
            </a:r>
            <a:r>
              <a:rPr lang="en-US" altLang="zh-CN" sz="3000" b="1" dirty="0" smtClean="0">
                <a:latin typeface="宋体" pitchFamily="2" charset="-122"/>
                <a:ea typeface="宋体" pitchFamily="2" charset="-122"/>
                <a:cs typeface="Times New Roman" pitchFamily="18" charset="0"/>
              </a:rPr>
              <a:t>2l</a:t>
            </a:r>
            <a:r>
              <a:rPr lang="en-US" altLang="zh-CN" sz="3000" b="1" baseline="-25000" dirty="0" smtClean="0">
                <a:latin typeface="宋体" pitchFamily="2" charset="-122"/>
                <a:ea typeface="宋体" pitchFamily="2" charset="-122"/>
                <a:cs typeface="Times New Roman" pitchFamily="18" charset="0"/>
              </a:rPr>
              <a:t>1</a:t>
            </a:r>
            <a:r>
              <a:rPr lang="en-US" altLang="zh-CN" sz="3000" b="1" dirty="0" smtClean="0">
                <a:latin typeface="宋体" pitchFamily="2" charset="-122"/>
                <a:ea typeface="宋体" pitchFamily="2" charset="-122"/>
                <a:cs typeface="Times New Roman" pitchFamily="18" charset="0"/>
              </a:rPr>
              <a:t>_____(</a:t>
            </a:r>
            <a:r>
              <a:rPr lang="zh-CN" altLang="zh-CN" sz="3000" b="1" dirty="0" smtClean="0">
                <a:latin typeface="宋体" pitchFamily="2" charset="-122"/>
                <a:ea typeface="宋体" pitchFamily="2" charset="-122"/>
                <a:cs typeface="Times New Roman" pitchFamily="18" charset="0"/>
              </a:rPr>
              <a:t>选填</a:t>
            </a:r>
            <a:r>
              <a:rPr lang="en-US" altLang="zh-CN" sz="3000" b="1" dirty="0" smtClean="0">
                <a:latin typeface="宋体" pitchFamily="2" charset="-122"/>
                <a:ea typeface="宋体" pitchFamily="2" charset="-122"/>
                <a:cs typeface="Times New Roman" pitchFamily="18" charset="0"/>
              </a:rPr>
              <a:t>“&gt;”“&lt;”</a:t>
            </a:r>
            <a:r>
              <a:rPr lang="zh-CN" altLang="zh-CN" sz="3000" b="1" dirty="0" smtClean="0">
                <a:latin typeface="宋体" pitchFamily="2" charset="-122"/>
                <a:ea typeface="宋体" pitchFamily="2" charset="-122"/>
                <a:cs typeface="Times New Roman" pitchFamily="18" charset="0"/>
              </a:rPr>
              <a:t>或</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”)3l</a:t>
            </a:r>
            <a:r>
              <a:rPr lang="en-US" altLang="zh-CN" sz="3000" b="1" baseline="-25000" dirty="0" smtClean="0">
                <a:latin typeface="宋体" pitchFamily="2" charset="-122"/>
                <a:ea typeface="宋体" pitchFamily="2" charset="-122"/>
                <a:cs typeface="Times New Roman" pitchFamily="18" charset="0"/>
              </a:rPr>
              <a:t>2</a:t>
            </a:r>
            <a:r>
              <a:rPr lang="zh-CN" altLang="zh-CN" sz="3000" b="1" dirty="0" smtClean="0">
                <a:latin typeface="宋体" pitchFamily="2" charset="-122"/>
                <a:ea typeface="宋体" pitchFamily="2" charset="-122"/>
                <a:cs typeface="Times New Roman" pitchFamily="18" charset="0"/>
              </a:rPr>
              <a:t>。</a:t>
            </a:r>
          </a:p>
        </p:txBody>
      </p:sp>
      <p:sp>
        <p:nvSpPr>
          <p:cNvPr id="10" name="Rectangle 1"/>
          <p:cNvSpPr>
            <a:spLocks noChangeArrowheads="1"/>
          </p:cNvSpPr>
          <p:nvPr/>
        </p:nvSpPr>
        <p:spPr bwMode="auto">
          <a:xfrm>
            <a:off x="3754120" y="2590800"/>
            <a:ext cx="492443"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zh-CN" altLang="zh-CN" sz="2400" b="1" dirty="0" smtClean="0">
                <a:solidFill>
                  <a:srgbClr val="FF0000"/>
                </a:solidFill>
                <a:latin typeface="宋体" pitchFamily="2" charset="-122"/>
                <a:ea typeface="宋体" pitchFamily="2" charset="-122"/>
              </a:rPr>
              <a:t>＞</a:t>
            </a:r>
            <a:endParaRPr lang="zh-CN" altLang="en-US" sz="2400" b="1" dirty="0" smtClean="0">
              <a:solidFill>
                <a:srgbClr val="FF0000"/>
              </a:solidFill>
              <a:latin typeface="宋体" pitchFamily="2" charset="-122"/>
              <a:ea typeface="宋体" pitchFamily="2" charset="-122"/>
            </a:endParaRPr>
          </a:p>
        </p:txBody>
      </p:sp>
      <p:sp>
        <p:nvSpPr>
          <p:cNvPr id="11981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4438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4541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3" name="组合 12"/>
          <p:cNvGrpSpPr/>
          <p:nvPr/>
        </p:nvGrpSpPr>
        <p:grpSpPr>
          <a:xfrm>
            <a:off x="2499359" y="3429000"/>
            <a:ext cx="4666403" cy="1671459"/>
            <a:chOff x="2499359" y="3429000"/>
            <a:chExt cx="4666403" cy="1671459"/>
          </a:xfrm>
        </p:grpSpPr>
        <p:pic>
          <p:nvPicPr>
            <p:cNvPr id="145409" name="Picture 1" descr="E:\全品课件\物理人教八下学练考PPT\物理人教八下学练考\9RA258.EPS"/>
            <p:cNvPicPr>
              <a:picLocks noChangeAspect="1" noChangeArrowheads="1"/>
            </p:cNvPicPr>
            <p:nvPr/>
          </p:nvPicPr>
          <p:blipFill>
            <a:blip r:embed="rId2" r:link="rId3" cstate="print"/>
            <a:srcRect/>
            <a:stretch>
              <a:fillRect/>
            </a:stretch>
          </p:blipFill>
          <p:spPr bwMode="auto">
            <a:xfrm>
              <a:off x="2499359" y="3429000"/>
              <a:ext cx="4666403" cy="1112520"/>
            </a:xfrm>
            <a:prstGeom prst="rect">
              <a:avLst/>
            </a:prstGeom>
            <a:noFill/>
          </p:spPr>
        </p:pic>
        <p:sp>
          <p:nvSpPr>
            <p:cNvPr id="145411" name="Rectangle 3"/>
            <p:cNvSpPr>
              <a:spLocks noChangeArrowheads="1"/>
            </p:cNvSpPr>
            <p:nvPr/>
          </p:nvSpPr>
          <p:spPr bwMode="auto">
            <a:xfrm>
              <a:off x="3606204" y="4546461"/>
              <a:ext cx="2388795"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lang="zh-CN" altLang="zh-CN" sz="3000" b="1" dirty="0" smtClean="0">
                  <a:latin typeface="宋体" pitchFamily="2" charset="-122"/>
                  <a:ea typeface="宋体" pitchFamily="2" charset="-122"/>
                  <a:cs typeface="Times New Roman" pitchFamily="18" charset="0"/>
                </a:rPr>
                <a:t>图</a:t>
              </a:r>
              <a:r>
                <a:rPr lang="en-US" altLang="zh-CN" sz="3000" b="1" dirty="0" smtClean="0">
                  <a:latin typeface="宋体" pitchFamily="2" charset="-122"/>
                  <a:ea typeface="宋体" pitchFamily="2" charset="-122"/>
                  <a:cs typeface="Times New Roman" pitchFamily="18" charset="0"/>
                </a:rPr>
                <a:t>12</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6</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9153"/>
                                        </p:tgtEl>
                                        <p:attrNameLst>
                                          <p:attrName>style.visibility</p:attrName>
                                        </p:attrNameLst>
                                      </p:cBhvr>
                                      <p:to>
                                        <p:strVal val="visible"/>
                                      </p:to>
                                    </p:set>
                                    <p:animEffect transition="in" filter="box(in)">
                                      <p:cBhvr>
                                        <p:cTn id="7" dur="500"/>
                                        <p:tgtEl>
                                          <p:spTgt spid="4915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3"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49153" name="Rectangle 1"/>
          <p:cNvSpPr>
            <a:spLocks noChangeArrowheads="1"/>
          </p:cNvSpPr>
          <p:nvPr/>
        </p:nvSpPr>
        <p:spPr bwMode="auto">
          <a:xfrm>
            <a:off x="642620" y="1047982"/>
            <a:ext cx="10629900"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拓展</a:t>
            </a:r>
            <a:r>
              <a:rPr lang="en-US" altLang="zh-CN" sz="3000" b="1" dirty="0" smtClean="0">
                <a:latin typeface="宋体" pitchFamily="2" charset="-122"/>
                <a:ea typeface="宋体" pitchFamily="2" charset="-122"/>
                <a:cs typeface="Times New Roman" pitchFamily="18" charset="0"/>
              </a:rPr>
              <a:t>] </a:t>
            </a:r>
            <a:r>
              <a:rPr lang="zh-CN" altLang="zh-CN" sz="3000" b="1" dirty="0" smtClean="0">
                <a:latin typeface="宋体" pitchFamily="2" charset="-122"/>
                <a:ea typeface="宋体" pitchFamily="2" charset="-122"/>
                <a:cs typeface="Times New Roman" pitchFamily="18" charset="0"/>
              </a:rPr>
              <a:t>探究了杠杆的平衡条件后，小红对天平上游码的质量进行了计算。她用刻度尺测出</a:t>
            </a:r>
            <a:r>
              <a:rPr lang="en-US" altLang="zh-CN" sz="3000" b="1" dirty="0" smtClean="0">
                <a:latin typeface="宋体" pitchFamily="2" charset="-122"/>
                <a:ea typeface="宋体" pitchFamily="2" charset="-122"/>
                <a:cs typeface="Times New Roman" pitchFamily="18" charset="0"/>
              </a:rPr>
              <a:t>L</a:t>
            </a:r>
            <a:r>
              <a:rPr lang="en-US" altLang="zh-CN" sz="3000" b="1" baseline="-25000"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和</a:t>
            </a:r>
            <a:r>
              <a:rPr lang="en-US" altLang="zh-CN" sz="3000" b="1" dirty="0" smtClean="0">
                <a:latin typeface="宋体" pitchFamily="2" charset="-122"/>
                <a:ea typeface="宋体" pitchFamily="2" charset="-122"/>
                <a:cs typeface="Times New Roman" pitchFamily="18" charset="0"/>
              </a:rPr>
              <a:t>L</a:t>
            </a:r>
            <a:r>
              <a:rPr lang="en-US" altLang="zh-CN" sz="3000" b="1" baseline="-25000" dirty="0" smtClean="0">
                <a:latin typeface="宋体" pitchFamily="2" charset="-122"/>
                <a:ea typeface="宋体" pitchFamily="2" charset="-122"/>
                <a:cs typeface="Times New Roman" pitchFamily="18" charset="0"/>
              </a:rPr>
              <a:t>2</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如图</a:t>
            </a:r>
            <a:r>
              <a:rPr lang="en-US" altLang="zh-CN" sz="3000" b="1" dirty="0" smtClean="0">
                <a:latin typeface="宋体" pitchFamily="2" charset="-122"/>
                <a:ea typeface="宋体" pitchFamily="2" charset="-122"/>
                <a:cs typeface="Times New Roman" pitchFamily="18" charset="0"/>
              </a:rPr>
              <a:t>12</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7</a:t>
            </a:r>
            <a:r>
              <a:rPr lang="zh-CN" altLang="zh-CN" sz="3000" b="1" dirty="0" smtClean="0">
                <a:latin typeface="宋体" pitchFamily="2" charset="-122"/>
                <a:ea typeface="宋体" pitchFamily="2" charset="-122"/>
                <a:cs typeface="Times New Roman" pitchFamily="18" charset="0"/>
              </a:rPr>
              <a:t>所示</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，则游码的质量为</a:t>
            </a:r>
            <a:r>
              <a:rPr lang="en-US" altLang="zh-CN" sz="3000" b="1" dirty="0" smtClean="0">
                <a:latin typeface="宋体" pitchFamily="2" charset="-122"/>
                <a:ea typeface="宋体" pitchFamily="2" charset="-122"/>
                <a:cs typeface="Times New Roman" pitchFamily="18" charset="0"/>
              </a:rPr>
              <a:t>________</a:t>
            </a:r>
            <a:r>
              <a:rPr lang="zh-CN" altLang="zh-CN" sz="3000" b="1" dirty="0" smtClean="0">
                <a:latin typeface="宋体" pitchFamily="2" charset="-122"/>
                <a:ea typeface="宋体" pitchFamily="2" charset="-122"/>
                <a:cs typeface="Times New Roman" pitchFamily="18" charset="0"/>
              </a:rPr>
              <a:t>。</a:t>
            </a:r>
          </a:p>
        </p:txBody>
      </p:sp>
      <p:sp>
        <p:nvSpPr>
          <p:cNvPr id="11981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4438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4541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4643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4" name="组合 13"/>
          <p:cNvGrpSpPr/>
          <p:nvPr/>
        </p:nvGrpSpPr>
        <p:grpSpPr>
          <a:xfrm>
            <a:off x="3901439" y="3246120"/>
            <a:ext cx="3742777" cy="3151644"/>
            <a:chOff x="3901439" y="3246120"/>
            <a:chExt cx="3742777" cy="3151644"/>
          </a:xfrm>
        </p:grpSpPr>
        <p:pic>
          <p:nvPicPr>
            <p:cNvPr id="146433" name="Picture 1" descr="E:\全品课件\物理人教八下学练考PPT\物理人教八下学练考\9RA259.EPS"/>
            <p:cNvPicPr>
              <a:picLocks noChangeAspect="1" noChangeArrowheads="1"/>
            </p:cNvPicPr>
            <p:nvPr/>
          </p:nvPicPr>
          <p:blipFill>
            <a:blip r:embed="rId3" r:link="rId4" cstate="print"/>
            <a:srcRect/>
            <a:stretch>
              <a:fillRect/>
            </a:stretch>
          </p:blipFill>
          <p:spPr bwMode="auto">
            <a:xfrm>
              <a:off x="3901439" y="3246120"/>
              <a:ext cx="3742777" cy="2529840"/>
            </a:xfrm>
            <a:prstGeom prst="rect">
              <a:avLst/>
            </a:prstGeom>
            <a:noFill/>
          </p:spPr>
        </p:pic>
        <p:sp>
          <p:nvSpPr>
            <p:cNvPr id="146435" name="Rectangle 3"/>
            <p:cNvSpPr>
              <a:spLocks noChangeArrowheads="1"/>
            </p:cNvSpPr>
            <p:nvPr/>
          </p:nvSpPr>
          <p:spPr bwMode="auto">
            <a:xfrm>
              <a:off x="4596804" y="5843766"/>
              <a:ext cx="2388795"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lang="zh-CN" altLang="zh-CN" sz="3000" b="1" dirty="0" smtClean="0">
                  <a:latin typeface="宋体" pitchFamily="2" charset="-122"/>
                  <a:ea typeface="宋体" pitchFamily="2" charset="-122"/>
                  <a:cs typeface="Times New Roman" pitchFamily="18" charset="0"/>
                </a:rPr>
                <a:t>图</a:t>
              </a:r>
              <a:r>
                <a:rPr lang="en-US" altLang="zh-CN" sz="3000" b="1" dirty="0" smtClean="0">
                  <a:latin typeface="宋体" pitchFamily="2" charset="-122"/>
                  <a:ea typeface="宋体" pitchFamily="2" charset="-122"/>
                  <a:cs typeface="Times New Roman" pitchFamily="18" charset="0"/>
                </a:rPr>
                <a:t>12</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7</a:t>
              </a:r>
            </a:p>
          </p:txBody>
        </p:sp>
      </p:grpSp>
      <p:graphicFrame>
        <p:nvGraphicFramePr>
          <p:cNvPr id="146436" name="Object 4"/>
          <p:cNvGraphicFramePr>
            <a:graphicFrameLocks noChangeAspect="1"/>
          </p:cNvGraphicFramePr>
          <p:nvPr/>
        </p:nvGraphicFramePr>
        <p:xfrm>
          <a:off x="3334385" y="2203133"/>
          <a:ext cx="1239838" cy="976312"/>
        </p:xfrm>
        <a:graphic>
          <a:graphicData uri="http://schemas.openxmlformats.org/presentationml/2006/ole">
            <mc:AlternateContent xmlns:mc="http://schemas.openxmlformats.org/markup-compatibility/2006">
              <mc:Choice xmlns:v="urn:schemas-microsoft-com:vml" Requires="v">
                <p:oleObj spid="_x0000_s146438" name="Microsoft Word 2007" r:id="rId6" imgW="1241373" imgH="990756" progId="Word.Document.12">
                  <p:embed/>
                </p:oleObj>
              </mc:Choice>
              <mc:Fallback>
                <p:oleObj name="Microsoft Word 2007" r:id="rId6" imgW="1241373" imgH="990756"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385" y="2203133"/>
                        <a:ext cx="1239838" cy="97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9153"/>
                                        </p:tgtEl>
                                        <p:attrNameLst>
                                          <p:attrName>style.visibility</p:attrName>
                                        </p:attrNameLst>
                                      </p:cBhvr>
                                      <p:to>
                                        <p:strVal val="visible"/>
                                      </p:to>
                                    </p:set>
                                    <p:animEffect transition="in" filter="box(in)">
                                      <p:cBhvr>
                                        <p:cTn id="7" dur="500"/>
                                        <p:tgtEl>
                                          <p:spTgt spid="49153"/>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ox(in)">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46436"/>
                                        </p:tgtEl>
                                        <p:attrNameLst>
                                          <p:attrName>style.visibility</p:attrName>
                                        </p:attrNameLst>
                                      </p:cBhvr>
                                      <p:to>
                                        <p:strVal val="visible"/>
                                      </p:to>
                                    </p:set>
                                    <p:animEffect transition="in" filter="blinds(horizontal)">
                                      <p:cBhvr>
                                        <p:cTn id="16" dur="500"/>
                                        <p:tgtEl>
                                          <p:spTgt spid="146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graphicFrame>
        <p:nvGraphicFramePr>
          <p:cNvPr id="118785" name="Object 1"/>
          <p:cNvGraphicFramePr>
            <a:graphicFrameLocks noChangeAspect="1"/>
          </p:cNvGraphicFramePr>
          <p:nvPr/>
        </p:nvGraphicFramePr>
        <p:xfrm>
          <a:off x="788988" y="1181418"/>
          <a:ext cx="10445750" cy="5099050"/>
        </p:xfrm>
        <a:graphic>
          <a:graphicData uri="http://schemas.openxmlformats.org/presentationml/2006/ole">
            <mc:AlternateContent xmlns:mc="http://schemas.openxmlformats.org/markup-compatibility/2006">
              <mc:Choice xmlns:v="urn:schemas-microsoft-com:vml" Requires="v">
                <p:oleObj spid="_x0000_s118787" name="Microsoft Word 2007" r:id="rId4" imgW="10534121" imgH="5158625" progId="Word.Document.12">
                  <p:embed/>
                </p:oleObj>
              </mc:Choice>
              <mc:Fallback>
                <p:oleObj name="Microsoft Word 2007" r:id="rId4" imgW="10534121" imgH="5158625" progId="Word.Document.12">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988" y="1181418"/>
                        <a:ext cx="10445750" cy="509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18785"/>
                                        </p:tgtEl>
                                        <p:attrNameLst>
                                          <p:attrName>style.visibility</p:attrName>
                                        </p:attrNameLst>
                                      </p:cBhvr>
                                      <p:to>
                                        <p:strVal val="visible"/>
                                      </p:to>
                                    </p:set>
                                    <p:animEffect transition="in" filter="box(in)">
                                      <p:cBhvr>
                                        <p:cTn id="7" dur="500"/>
                                        <p:tgtEl>
                                          <p:spTgt spid="118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graphicFrame>
        <p:nvGraphicFramePr>
          <p:cNvPr id="118785" name="Object 1"/>
          <p:cNvGraphicFramePr>
            <a:graphicFrameLocks noChangeAspect="1"/>
          </p:cNvGraphicFramePr>
          <p:nvPr/>
        </p:nvGraphicFramePr>
        <p:xfrm>
          <a:off x="790575" y="1177925"/>
          <a:ext cx="10275888" cy="5037138"/>
        </p:xfrm>
        <a:graphic>
          <a:graphicData uri="http://schemas.openxmlformats.org/presentationml/2006/ole">
            <mc:AlternateContent xmlns:mc="http://schemas.openxmlformats.org/markup-compatibility/2006">
              <mc:Choice xmlns:v="urn:schemas-microsoft-com:vml" Requires="v">
                <p:oleObj spid="_x0000_s151556" name="Microsoft Word 2007" r:id="rId4" imgW="10534121" imgH="5166917" progId="Word.Document.12">
                  <p:embed/>
                </p:oleObj>
              </mc:Choice>
              <mc:Fallback>
                <p:oleObj name="Microsoft Word 2007" r:id="rId4" imgW="10534121" imgH="5166917"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75" y="1177925"/>
                        <a:ext cx="10275888" cy="503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18785"/>
                                        </p:tgtEl>
                                        <p:attrNameLst>
                                          <p:attrName>style.visibility</p:attrName>
                                        </p:attrNameLst>
                                      </p:cBhvr>
                                      <p:to>
                                        <p:strVal val="visible"/>
                                      </p:to>
                                    </p:set>
                                    <p:animEffect transition="in" filter="box(in)">
                                      <p:cBhvr>
                                        <p:cTn id="7" dur="500"/>
                                        <p:tgtEl>
                                          <p:spTgt spid="118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55297" name="Rectangle 1"/>
          <p:cNvSpPr>
            <a:spLocks noChangeArrowheads="1"/>
          </p:cNvSpPr>
          <p:nvPr/>
        </p:nvSpPr>
        <p:spPr bwMode="auto">
          <a:xfrm>
            <a:off x="657860" y="1477472"/>
            <a:ext cx="103124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【变式延伸】结合上例探究以下问题：</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实验过程中为了得到杠杆的平衡条件，小明测量了三组数据，这样做的目的是</a:t>
            </a:r>
            <a:r>
              <a:rPr lang="en-US" altLang="zh-CN" sz="3000" b="1" dirty="0" smtClean="0">
                <a:latin typeface="宋体" pitchFamily="2" charset="-122"/>
                <a:ea typeface="宋体" pitchFamily="2" charset="-122"/>
                <a:cs typeface="Times New Roman" pitchFamily="18" charset="0"/>
              </a:rPr>
              <a:t>____________________________</a:t>
            </a:r>
            <a:r>
              <a:rPr lang="zh-CN" altLang="zh-CN" sz="3000" b="1" dirty="0" smtClean="0">
                <a:latin typeface="宋体" pitchFamily="2" charset="-122"/>
                <a:ea typeface="宋体" pitchFamily="2" charset="-122"/>
                <a:cs typeface="Times New Roman" pitchFamily="18" charset="0"/>
              </a:rPr>
              <a:t>。</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(2)</a:t>
            </a:r>
            <a:r>
              <a:rPr lang="zh-CN" altLang="zh-CN" sz="3000" b="1" dirty="0" smtClean="0">
                <a:latin typeface="宋体" pitchFamily="2" charset="-122"/>
                <a:ea typeface="宋体" pitchFamily="2" charset="-122"/>
                <a:cs typeface="Times New Roman" pitchFamily="18" charset="0"/>
              </a:rPr>
              <a:t>图</a:t>
            </a:r>
            <a:r>
              <a:rPr lang="en-US" altLang="zh-CN" sz="3000" b="1" dirty="0" smtClean="0">
                <a:latin typeface="宋体" pitchFamily="2" charset="-122"/>
                <a:ea typeface="宋体" pitchFamily="2" charset="-122"/>
                <a:cs typeface="Times New Roman" pitchFamily="18" charset="0"/>
              </a:rPr>
              <a:t>12</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4</a:t>
            </a:r>
            <a:r>
              <a:rPr lang="zh-CN" altLang="zh-CN" sz="3000" b="1" dirty="0" smtClean="0">
                <a:latin typeface="宋体" pitchFamily="2" charset="-122"/>
                <a:ea typeface="宋体" pitchFamily="2" charset="-122"/>
                <a:cs typeface="Times New Roman" pitchFamily="18" charset="0"/>
              </a:rPr>
              <a:t>与图</a:t>
            </a:r>
            <a:r>
              <a:rPr lang="en-US" altLang="zh-CN" sz="3000" b="1" dirty="0" smtClean="0">
                <a:latin typeface="宋体" pitchFamily="2" charset="-122"/>
                <a:ea typeface="宋体" pitchFamily="2" charset="-122"/>
                <a:cs typeface="Times New Roman" pitchFamily="18" charset="0"/>
              </a:rPr>
              <a:t>12</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5</a:t>
            </a:r>
            <a:r>
              <a:rPr lang="zh-CN" altLang="zh-CN" sz="3000" b="1" dirty="0" smtClean="0">
                <a:latin typeface="宋体" pitchFamily="2" charset="-122"/>
                <a:ea typeface="宋体" pitchFamily="2" charset="-122"/>
                <a:cs typeface="Times New Roman" pitchFamily="18" charset="0"/>
              </a:rPr>
              <a:t>都可用来探究杠杆的平衡条件，你认为图</a:t>
            </a:r>
            <a:r>
              <a:rPr lang="en-US" altLang="zh-CN" sz="3000" b="1" dirty="0" smtClean="0">
                <a:latin typeface="宋体" pitchFamily="2" charset="-122"/>
                <a:ea typeface="宋体" pitchFamily="2" charset="-122"/>
                <a:cs typeface="Times New Roman" pitchFamily="18" charset="0"/>
              </a:rPr>
              <a:t>________</a:t>
            </a:r>
            <a:r>
              <a:rPr lang="zh-CN" altLang="zh-CN" sz="3000" b="1" dirty="0" smtClean="0">
                <a:latin typeface="宋体" pitchFamily="2" charset="-122"/>
                <a:ea typeface="宋体" pitchFamily="2" charset="-122"/>
                <a:cs typeface="Times New Roman" pitchFamily="18" charset="0"/>
              </a:rPr>
              <a:t>的实验方案更好，你这样认为的理由是</a:t>
            </a:r>
            <a:r>
              <a:rPr lang="en-US" altLang="zh-CN" sz="3000" b="1" dirty="0" smtClean="0">
                <a:latin typeface="宋体" pitchFamily="2" charset="-122"/>
                <a:ea typeface="宋体" pitchFamily="2" charset="-122"/>
                <a:cs typeface="Times New Roman" pitchFamily="18" charset="0"/>
              </a:rPr>
              <a:t>____________________</a:t>
            </a:r>
            <a:r>
              <a:rPr lang="zh-CN" altLang="zh-CN" sz="3000" b="1" dirty="0" smtClean="0">
                <a:latin typeface="宋体" pitchFamily="2" charset="-122"/>
                <a:ea typeface="宋体" pitchFamily="2" charset="-122"/>
                <a:cs typeface="Times New Roman" pitchFamily="18" charset="0"/>
              </a:rPr>
              <a:t>。</a:t>
            </a:r>
          </a:p>
        </p:txBody>
      </p:sp>
      <p:sp>
        <p:nvSpPr>
          <p:cNvPr id="5" name="矩形 4"/>
          <p:cNvSpPr/>
          <p:nvPr/>
        </p:nvSpPr>
        <p:spPr>
          <a:xfrm>
            <a:off x="4675157" y="3008114"/>
            <a:ext cx="5109091"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避免偶然性，使实验结论具有普遍性</a:t>
            </a:r>
          </a:p>
        </p:txBody>
      </p:sp>
      <p:sp>
        <p:nvSpPr>
          <p:cNvPr id="6" name="矩形 5"/>
          <p:cNvSpPr/>
          <p:nvPr/>
        </p:nvSpPr>
        <p:spPr>
          <a:xfrm>
            <a:off x="2389157" y="4394954"/>
            <a:ext cx="1417376" cy="461665"/>
          </a:xfrm>
          <a:prstGeom prst="rect">
            <a:avLst/>
          </a:prstGeom>
        </p:spPr>
        <p:txBody>
          <a:bodyPr wrap="none">
            <a:spAutoFit/>
          </a:bodyPr>
          <a:lstStyle/>
          <a:p>
            <a:r>
              <a:rPr lang="en-US" altLang="zh-CN" sz="2400" b="1" dirty="0" smtClean="0">
                <a:solidFill>
                  <a:srgbClr val="FF0000"/>
                </a:solidFill>
                <a:latin typeface="宋体" pitchFamily="2" charset="-122"/>
                <a:ea typeface="宋体" pitchFamily="2" charset="-122"/>
              </a:rPr>
              <a:t>12</a:t>
            </a:r>
            <a:r>
              <a:rPr lang="zh-CN" altLang="zh-CN" sz="2400" b="1" dirty="0" smtClean="0">
                <a:solidFill>
                  <a:srgbClr val="FF0000"/>
                </a:solidFill>
                <a:latin typeface="宋体" pitchFamily="2" charset="-122"/>
                <a:ea typeface="宋体" pitchFamily="2" charset="-122"/>
              </a:rPr>
              <a:t>－</a:t>
            </a:r>
            <a:r>
              <a:rPr lang="en-US" altLang="zh-CN" sz="2400" b="1" dirty="0" smtClean="0">
                <a:solidFill>
                  <a:srgbClr val="FF0000"/>
                </a:solidFill>
                <a:latin typeface="宋体" pitchFamily="2" charset="-122"/>
                <a:ea typeface="宋体" pitchFamily="2" charset="-122"/>
              </a:rPr>
              <a:t>T</a:t>
            </a:r>
            <a:r>
              <a:rPr lang="zh-CN" altLang="zh-CN" sz="2400" b="1" dirty="0" smtClean="0">
                <a:solidFill>
                  <a:srgbClr val="FF0000"/>
                </a:solidFill>
                <a:latin typeface="宋体" pitchFamily="2" charset="-122"/>
                <a:ea typeface="宋体" pitchFamily="2" charset="-122"/>
              </a:rPr>
              <a:t>－</a:t>
            </a:r>
            <a:r>
              <a:rPr lang="en-US" altLang="zh-CN" sz="2400" b="1" dirty="0" smtClean="0">
                <a:solidFill>
                  <a:srgbClr val="FF0000"/>
                </a:solidFill>
                <a:latin typeface="宋体" pitchFamily="2" charset="-122"/>
                <a:ea typeface="宋体" pitchFamily="2" charset="-122"/>
              </a:rPr>
              <a:t>4</a:t>
            </a:r>
            <a:endParaRPr lang="zh-CN" altLang="en-US" sz="2400" b="1" dirty="0" smtClean="0">
              <a:solidFill>
                <a:srgbClr val="FF0000"/>
              </a:solidFill>
              <a:latin typeface="宋体" pitchFamily="2" charset="-122"/>
              <a:ea typeface="宋体" pitchFamily="2" charset="-122"/>
            </a:endParaRPr>
          </a:p>
        </p:txBody>
      </p:sp>
      <p:sp>
        <p:nvSpPr>
          <p:cNvPr id="7" name="矩形 6"/>
          <p:cNvSpPr/>
          <p:nvPr/>
        </p:nvSpPr>
        <p:spPr>
          <a:xfrm>
            <a:off x="697517" y="5065514"/>
            <a:ext cx="3877985"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方便从杠杆上直接读出力臂</a:t>
            </a:r>
            <a:endParaRPr lang="zh-CN" altLang="en-US" sz="2400" b="1" dirty="0" smtClean="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5297"/>
                                        </p:tgtEl>
                                        <p:attrNameLst>
                                          <p:attrName>style.visibility</p:attrName>
                                        </p:attrNameLst>
                                      </p:cBhvr>
                                      <p:to>
                                        <p:strVal val="visible"/>
                                      </p:to>
                                    </p:set>
                                    <p:anim calcmode="lin" valueType="num">
                                      <p:cBhvr additive="base">
                                        <p:cTn id="7" dur="500" fill="hold"/>
                                        <p:tgtEl>
                                          <p:spTgt spid="55297"/>
                                        </p:tgtEl>
                                        <p:attrNameLst>
                                          <p:attrName>ppt_x</p:attrName>
                                        </p:attrNameLst>
                                      </p:cBhvr>
                                      <p:tavLst>
                                        <p:tav tm="0">
                                          <p:val>
                                            <p:strVal val="#ppt_x"/>
                                          </p:val>
                                        </p:tav>
                                        <p:tav tm="100000">
                                          <p:val>
                                            <p:strVal val="#ppt_x"/>
                                          </p:val>
                                        </p:tav>
                                      </p:tavLst>
                                    </p:anim>
                                    <p:anim calcmode="lin" valueType="num">
                                      <p:cBhvr additive="base">
                                        <p:cTn id="8" dur="500" fill="hold"/>
                                        <p:tgtEl>
                                          <p:spTgt spid="552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7" grpId="0"/>
      <p:bldP spid="5" grpId="0"/>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54273" name="Rectangle 1"/>
          <p:cNvSpPr>
            <a:spLocks noChangeArrowheads="1"/>
          </p:cNvSpPr>
          <p:nvPr/>
        </p:nvSpPr>
        <p:spPr bwMode="auto">
          <a:xfrm>
            <a:off x="624840" y="1611862"/>
            <a:ext cx="10947400"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(3)</a:t>
            </a:r>
            <a:r>
              <a:rPr lang="zh-CN" altLang="zh-CN" sz="3000" b="1" dirty="0" smtClean="0">
                <a:latin typeface="宋体" pitchFamily="2" charset="-122"/>
                <a:ea typeface="宋体" pitchFamily="2" charset="-122"/>
                <a:cs typeface="Times New Roman" pitchFamily="18" charset="0"/>
              </a:rPr>
              <a:t>实验中小明如果在杠杆的</a:t>
            </a:r>
            <a:r>
              <a:rPr lang="en-US" altLang="zh-CN" sz="3000" b="1" dirty="0" smtClean="0">
                <a:latin typeface="宋体" pitchFamily="2" charset="-122"/>
                <a:ea typeface="宋体" pitchFamily="2" charset="-122"/>
                <a:cs typeface="Times New Roman" pitchFamily="18" charset="0"/>
              </a:rPr>
              <a:t>O</a:t>
            </a:r>
            <a:r>
              <a:rPr lang="zh-CN" altLang="zh-CN" sz="3000" b="1" dirty="0" smtClean="0">
                <a:latin typeface="宋体" pitchFamily="2" charset="-122"/>
                <a:ea typeface="宋体" pitchFamily="2" charset="-122"/>
                <a:cs typeface="Times New Roman" pitchFamily="18" charset="0"/>
              </a:rPr>
              <a:t>点用弹簧测力计再施加一个任意方向的力，这个力在实验时</a:t>
            </a:r>
            <a:r>
              <a:rPr lang="en-US" altLang="zh-CN" sz="3000" b="1" dirty="0" smtClean="0">
                <a:latin typeface="宋体" pitchFamily="2" charset="-122"/>
                <a:ea typeface="宋体" pitchFamily="2" charset="-122"/>
                <a:cs typeface="Times New Roman" pitchFamily="18" charset="0"/>
              </a:rPr>
              <a:t>______(</a:t>
            </a:r>
            <a:r>
              <a:rPr lang="zh-CN" altLang="zh-CN" sz="3000" b="1" dirty="0" smtClean="0">
                <a:latin typeface="宋体" pitchFamily="2" charset="-122"/>
                <a:ea typeface="宋体" pitchFamily="2" charset="-122"/>
                <a:cs typeface="Times New Roman" pitchFamily="18" charset="0"/>
              </a:rPr>
              <a:t>选填</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会</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或</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不会</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影响杠杆的平衡，理由是</a:t>
            </a:r>
            <a:r>
              <a:rPr lang="en-US" altLang="zh-CN" sz="3000" b="1" dirty="0" smtClean="0">
                <a:latin typeface="宋体" pitchFamily="2" charset="-122"/>
                <a:ea typeface="宋体" pitchFamily="2" charset="-122"/>
                <a:cs typeface="Times New Roman" pitchFamily="18" charset="0"/>
              </a:rPr>
              <a:t>_____________</a:t>
            </a:r>
            <a:r>
              <a:rPr lang="zh-CN" altLang="zh-CN" sz="3000" b="1" dirty="0" smtClean="0">
                <a:latin typeface="宋体" pitchFamily="2" charset="-122"/>
                <a:ea typeface="宋体" pitchFamily="2" charset="-122"/>
                <a:cs typeface="Times New Roman" pitchFamily="18" charset="0"/>
              </a:rPr>
              <a:t>。</a:t>
            </a:r>
          </a:p>
        </p:txBody>
      </p:sp>
      <p:sp>
        <p:nvSpPr>
          <p:cNvPr id="5" name="矩形 4"/>
          <p:cNvSpPr/>
          <p:nvPr/>
        </p:nvSpPr>
        <p:spPr>
          <a:xfrm>
            <a:off x="5112037" y="2439154"/>
            <a:ext cx="800219"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不会</a:t>
            </a:r>
            <a:endParaRPr lang="zh-CN" altLang="en-US" sz="2400" b="1" dirty="0" smtClean="0">
              <a:solidFill>
                <a:srgbClr val="FF0000"/>
              </a:solidFill>
              <a:latin typeface="宋体" pitchFamily="2" charset="-122"/>
              <a:ea typeface="宋体" pitchFamily="2" charset="-122"/>
            </a:endParaRPr>
          </a:p>
        </p:txBody>
      </p:sp>
      <p:sp>
        <p:nvSpPr>
          <p:cNvPr id="6" name="矩形 5"/>
          <p:cNvSpPr/>
          <p:nvPr/>
        </p:nvSpPr>
        <p:spPr>
          <a:xfrm>
            <a:off x="3905474" y="3104634"/>
            <a:ext cx="2339102"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该力的力臂为零</a:t>
            </a:r>
            <a:endParaRPr lang="zh-CN" altLang="en-US" sz="2400" b="1" dirty="0" smtClean="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4273"/>
                                        </p:tgtEl>
                                        <p:attrNameLst>
                                          <p:attrName>style.visibility</p:attrName>
                                        </p:attrNameLst>
                                      </p:cBhvr>
                                      <p:to>
                                        <p:strVal val="visible"/>
                                      </p:to>
                                    </p:set>
                                    <p:animEffect transition="in" filter="diamond(in)">
                                      <p:cBhvr>
                                        <p:cTn id="7" dur="2000"/>
                                        <p:tgtEl>
                                          <p:spTgt spid="5427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3" grpId="0"/>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7" name="Rectangle 1"/>
          <p:cNvSpPr>
            <a:spLocks noChangeArrowheads="1"/>
          </p:cNvSpPr>
          <p:nvPr/>
        </p:nvSpPr>
        <p:spPr bwMode="auto">
          <a:xfrm>
            <a:off x="551180" y="1064375"/>
            <a:ext cx="10502900" cy="49398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【开放探究】</a:t>
            </a:r>
          </a:p>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用细线拴住一端粗、一端细的实心胡萝卜并悬挂起来，静止后胡萝卜的轴线水平，如图</a:t>
            </a:r>
            <a:r>
              <a:rPr lang="en-US" altLang="zh-CN" sz="3000" b="1" dirty="0" smtClean="0">
                <a:latin typeface="宋体" pitchFamily="2" charset="-122"/>
                <a:ea typeface="宋体" pitchFamily="2" charset="-122"/>
                <a:cs typeface="Times New Roman" pitchFamily="18" charset="0"/>
              </a:rPr>
              <a:t>12</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8</a:t>
            </a:r>
            <a:r>
              <a:rPr lang="zh-CN" altLang="zh-CN" sz="3000" b="1" dirty="0" smtClean="0">
                <a:latin typeface="宋体" pitchFamily="2" charset="-122"/>
                <a:ea typeface="宋体" pitchFamily="2" charset="-122"/>
                <a:cs typeface="Times New Roman" pitchFamily="18" charset="0"/>
              </a:rPr>
              <a:t>所示；在拴线处沿竖直方向将胡萝卜切成</a:t>
            </a:r>
            <a:r>
              <a:rPr lang="en-US" altLang="zh-CN" sz="3000" b="1" dirty="0" smtClean="0">
                <a:latin typeface="宋体" pitchFamily="2" charset="-122"/>
                <a:ea typeface="宋体" pitchFamily="2" charset="-122"/>
                <a:cs typeface="Times New Roman" pitchFamily="18" charset="0"/>
              </a:rPr>
              <a:t>A</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B</a:t>
            </a:r>
            <a:r>
              <a:rPr lang="zh-CN" altLang="zh-CN" sz="3000" b="1" dirty="0" smtClean="0">
                <a:latin typeface="宋体" pitchFamily="2" charset="-122"/>
                <a:ea typeface="宋体" pitchFamily="2" charset="-122"/>
                <a:cs typeface="Times New Roman" pitchFamily="18" charset="0"/>
              </a:rPr>
              <a:t>两段，</a:t>
            </a:r>
            <a:r>
              <a:rPr lang="en-US" altLang="zh-CN" sz="3000" b="1" dirty="0" smtClean="0">
                <a:latin typeface="宋体" pitchFamily="2" charset="-122"/>
                <a:ea typeface="宋体" pitchFamily="2" charset="-122"/>
                <a:cs typeface="Times New Roman" pitchFamily="18" charset="0"/>
              </a:rPr>
              <a:t>A</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B</a:t>
            </a:r>
            <a:r>
              <a:rPr lang="zh-CN" altLang="zh-CN" sz="3000" b="1" dirty="0" smtClean="0">
                <a:latin typeface="宋体" pitchFamily="2" charset="-122"/>
                <a:ea typeface="宋体" pitchFamily="2" charset="-122"/>
                <a:cs typeface="Times New Roman" pitchFamily="18" charset="0"/>
              </a:rPr>
              <a:t>两段哪段重些呢？甲、乙、丙三个同学提出各自的猜想：</a:t>
            </a:r>
            <a:endParaRPr lang="en-US" altLang="zh-CN" sz="3000" b="1" dirty="0" smtClean="0">
              <a:latin typeface="宋体" pitchFamily="2" charset="-122"/>
              <a:ea typeface="宋体" pitchFamily="2" charset="-122"/>
              <a:cs typeface="Times New Roman" pitchFamily="18" charset="0"/>
            </a:endParaRPr>
          </a:p>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甲认为</a:t>
            </a:r>
            <a:r>
              <a:rPr lang="en-US" altLang="zh-CN" sz="3000" b="1" dirty="0" smtClean="0">
                <a:latin typeface="宋体" pitchFamily="2" charset="-122"/>
                <a:ea typeface="宋体" pitchFamily="2" charset="-122"/>
                <a:cs typeface="Times New Roman" pitchFamily="18" charset="0"/>
              </a:rPr>
              <a:t>A</a:t>
            </a:r>
            <a:r>
              <a:rPr lang="zh-CN" altLang="zh-CN" sz="3000" b="1" dirty="0" smtClean="0">
                <a:latin typeface="宋体" pitchFamily="2" charset="-122"/>
                <a:ea typeface="宋体" pitchFamily="2" charset="-122"/>
                <a:cs typeface="Times New Roman" pitchFamily="18" charset="0"/>
              </a:rPr>
              <a:t>较重；乙认为</a:t>
            </a:r>
            <a:r>
              <a:rPr lang="en-US" altLang="zh-CN" sz="3000" b="1" dirty="0" smtClean="0">
                <a:latin typeface="宋体" pitchFamily="2" charset="-122"/>
                <a:ea typeface="宋体" pitchFamily="2" charset="-122"/>
                <a:cs typeface="Times New Roman" pitchFamily="18" charset="0"/>
              </a:rPr>
              <a:t>B</a:t>
            </a:r>
            <a:r>
              <a:rPr lang="zh-CN" altLang="zh-CN" sz="3000" b="1" dirty="0" smtClean="0">
                <a:latin typeface="宋体" pitchFamily="2" charset="-122"/>
                <a:ea typeface="宋体" pitchFamily="2" charset="-122"/>
                <a:cs typeface="Times New Roman" pitchFamily="18" charset="0"/>
              </a:rPr>
              <a:t>较重；</a:t>
            </a:r>
            <a:endParaRPr lang="en-US" altLang="zh-CN" sz="3000" b="1" dirty="0" smtClean="0">
              <a:latin typeface="宋体" pitchFamily="2" charset="-122"/>
              <a:ea typeface="宋体" pitchFamily="2" charset="-122"/>
              <a:cs typeface="Times New Roman" pitchFamily="18" charset="0"/>
            </a:endParaRPr>
          </a:p>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丙认为</a:t>
            </a:r>
            <a:r>
              <a:rPr lang="en-US" altLang="zh-CN" sz="3000" b="1" dirty="0" smtClean="0">
                <a:latin typeface="宋体" pitchFamily="2" charset="-122"/>
                <a:ea typeface="宋体" pitchFamily="2" charset="-122"/>
                <a:cs typeface="Times New Roman" pitchFamily="18" charset="0"/>
              </a:rPr>
              <a:t>A</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B</a:t>
            </a:r>
            <a:r>
              <a:rPr lang="zh-CN" altLang="zh-CN" sz="3000" b="1" dirty="0" smtClean="0">
                <a:latin typeface="宋体" pitchFamily="2" charset="-122"/>
                <a:ea typeface="宋体" pitchFamily="2" charset="-122"/>
                <a:cs typeface="Times New Roman" pitchFamily="18" charset="0"/>
              </a:rPr>
              <a:t>一样重。</a:t>
            </a:r>
            <a:endParaRPr lang="zh-CN" altLang="en-US" sz="3000" b="1" dirty="0" smtClean="0">
              <a:latin typeface="宋体" pitchFamily="2" charset="-122"/>
              <a:ea typeface="宋体" pitchFamily="2" charset="-122"/>
              <a:cs typeface="Times New Roman" pitchFamily="18" charset="0"/>
            </a:endParaRPr>
          </a:p>
        </p:txBody>
      </p:sp>
      <p:sp>
        <p:nvSpPr>
          <p:cNvPr id="11469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1" name="组合 10"/>
          <p:cNvGrpSpPr/>
          <p:nvPr/>
        </p:nvGrpSpPr>
        <p:grpSpPr>
          <a:xfrm>
            <a:off x="6507480" y="3886200"/>
            <a:ext cx="2435402" cy="2351915"/>
            <a:chOff x="6035040" y="3566160"/>
            <a:chExt cx="2435402" cy="2351915"/>
          </a:xfrm>
        </p:grpSpPr>
        <p:pic>
          <p:nvPicPr>
            <p:cNvPr id="114689" name="Picture 1" descr="E:\全品课件\物理人教八下学练考PPT\物理人教八下学练考\9RA261C.EPS"/>
            <p:cNvPicPr>
              <a:picLocks noChangeAspect="1" noChangeArrowheads="1"/>
            </p:cNvPicPr>
            <p:nvPr/>
          </p:nvPicPr>
          <p:blipFill>
            <a:blip r:embed="rId2" r:link="rId3" cstate="print"/>
            <a:srcRect/>
            <a:stretch>
              <a:fillRect/>
            </a:stretch>
          </p:blipFill>
          <p:spPr bwMode="auto">
            <a:xfrm>
              <a:off x="6431280" y="3566160"/>
              <a:ext cx="2039162" cy="1615440"/>
            </a:xfrm>
            <a:prstGeom prst="rect">
              <a:avLst/>
            </a:prstGeom>
            <a:noFill/>
          </p:spPr>
        </p:pic>
        <p:sp>
          <p:nvSpPr>
            <p:cNvPr id="114691" name="Rectangle 3"/>
            <p:cNvSpPr>
              <a:spLocks noChangeArrowheads="1"/>
            </p:cNvSpPr>
            <p:nvPr/>
          </p:nvSpPr>
          <p:spPr bwMode="auto">
            <a:xfrm>
              <a:off x="6035040" y="5241415"/>
              <a:ext cx="2388795" cy="676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indent="266700" fontAlgn="base">
                <a:lnSpc>
                  <a:spcPct val="150000"/>
                </a:lnSpc>
                <a:spcBef>
                  <a:spcPct val="0"/>
                </a:spcBef>
                <a:spcAft>
                  <a:spcPct val="0"/>
                </a:spcAft>
                <a:buClrTx/>
                <a:buSzTx/>
                <a:buFontTx/>
                <a:buNone/>
                <a:tabLst/>
              </a:pPr>
              <a:r>
                <a:rPr lang="zh-CN" altLang="zh-CN" sz="3000" b="1" dirty="0" smtClean="0">
                  <a:latin typeface="宋体" pitchFamily="2" charset="-122"/>
                  <a:ea typeface="宋体" pitchFamily="2" charset="-122"/>
                  <a:cs typeface="Times New Roman" pitchFamily="18" charset="0"/>
                </a:rPr>
                <a:t>图</a:t>
              </a:r>
              <a:r>
                <a:rPr lang="en-US" altLang="zh-CN" sz="3000" b="1" dirty="0" smtClean="0">
                  <a:latin typeface="宋体" pitchFamily="2" charset="-122"/>
                  <a:ea typeface="宋体" pitchFamily="2" charset="-122"/>
                  <a:cs typeface="Times New Roman" pitchFamily="18" charset="0"/>
                </a:rPr>
                <a:t>12</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8</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grpSp>
        <p:nvGrpSpPr>
          <p:cNvPr id="28" name="Group 32"/>
          <p:cNvGrpSpPr>
            <a:grpSpLocks/>
          </p:cNvGrpSpPr>
          <p:nvPr/>
        </p:nvGrpSpPr>
        <p:grpSpPr bwMode="auto">
          <a:xfrm>
            <a:off x="2990981" y="1277505"/>
            <a:ext cx="998969" cy="633413"/>
            <a:chOff x="1317" y="1442"/>
            <a:chExt cx="1497" cy="399"/>
          </a:xfrm>
        </p:grpSpPr>
        <p:sp>
          <p:nvSpPr>
            <p:cNvPr id="29" name="Text Box 33"/>
            <p:cNvSpPr txBox="1">
              <a:spLocks noChangeArrowheads="1"/>
            </p:cNvSpPr>
            <p:nvPr/>
          </p:nvSpPr>
          <p:spPr bwMode="auto">
            <a:xfrm>
              <a:off x="1317" y="1463"/>
              <a:ext cx="1497" cy="378"/>
            </a:xfrm>
            <a:prstGeom prst="rect">
              <a:avLst/>
            </a:prstGeom>
            <a:noFill/>
            <a:ln w="9525" algn="ctr">
              <a:noFill/>
              <a:miter lim="800000"/>
              <a:headEnd/>
              <a:tailEnd/>
            </a:ln>
            <a:effectLst/>
          </p:spPr>
          <p:txBody>
            <a:bodyPr wrap="square">
              <a:spAutoFit/>
            </a:bodyPr>
            <a:lstStyle/>
            <a:p>
              <a:pPr>
                <a:lnSpc>
                  <a:spcPct val="110000"/>
                </a:lnSpc>
              </a:pPr>
              <a:r>
                <a:rPr lang="zh-CN" altLang="en-US" sz="3000" b="1" dirty="0">
                  <a:solidFill>
                    <a:schemeClr val="tx1"/>
                  </a:solidFill>
                </a:rPr>
                <a:t>轮轴</a:t>
              </a:r>
            </a:p>
          </p:txBody>
        </p:sp>
        <p:sp>
          <p:nvSpPr>
            <p:cNvPr id="30" name="Rectangle 34"/>
            <p:cNvSpPr>
              <a:spLocks noChangeArrowheads="1"/>
            </p:cNvSpPr>
            <p:nvPr/>
          </p:nvSpPr>
          <p:spPr bwMode="auto">
            <a:xfrm>
              <a:off x="1338" y="1442"/>
              <a:ext cx="1406" cy="349"/>
            </a:xfrm>
            <a:prstGeom prst="rect">
              <a:avLst/>
            </a:prstGeom>
            <a:noFill/>
            <a:ln w="9525" algn="ctr">
              <a:solidFill>
                <a:schemeClr val="tx1"/>
              </a:solidFill>
              <a:miter lim="800000"/>
              <a:headEnd/>
              <a:tailEnd/>
            </a:ln>
            <a:effectLst/>
          </p:spPr>
          <p:txBody>
            <a:bodyPr anchor="ctr">
              <a:spAutoFit/>
            </a:bodyPr>
            <a:lstStyle/>
            <a:p>
              <a:endParaRPr lang="zh-CN" altLang="en-US" sz="3000" b="1"/>
            </a:p>
          </p:txBody>
        </p:sp>
      </p:grpSp>
      <p:grpSp>
        <p:nvGrpSpPr>
          <p:cNvPr id="31" name="Group 35"/>
          <p:cNvGrpSpPr>
            <a:grpSpLocks/>
          </p:cNvGrpSpPr>
          <p:nvPr/>
        </p:nvGrpSpPr>
        <p:grpSpPr bwMode="auto">
          <a:xfrm>
            <a:off x="3004995" y="2144724"/>
            <a:ext cx="1068241" cy="633413"/>
            <a:chOff x="1338" y="1442"/>
            <a:chExt cx="1497" cy="399"/>
          </a:xfrm>
        </p:grpSpPr>
        <p:sp>
          <p:nvSpPr>
            <p:cNvPr id="32" name="Text Box 36"/>
            <p:cNvSpPr txBox="1">
              <a:spLocks noChangeArrowheads="1"/>
            </p:cNvSpPr>
            <p:nvPr/>
          </p:nvSpPr>
          <p:spPr bwMode="auto">
            <a:xfrm>
              <a:off x="1338" y="1463"/>
              <a:ext cx="1497" cy="378"/>
            </a:xfrm>
            <a:prstGeom prst="rect">
              <a:avLst/>
            </a:prstGeom>
            <a:noFill/>
            <a:ln w="9525" algn="ctr">
              <a:noFill/>
              <a:miter lim="800000"/>
              <a:headEnd/>
              <a:tailEnd/>
            </a:ln>
            <a:effectLst/>
          </p:spPr>
          <p:txBody>
            <a:bodyPr wrap="square">
              <a:spAutoFit/>
            </a:bodyPr>
            <a:lstStyle/>
            <a:p>
              <a:pPr>
                <a:lnSpc>
                  <a:spcPct val="110000"/>
                </a:lnSpc>
              </a:pPr>
              <a:r>
                <a:rPr lang="zh-CN" altLang="en-US" sz="3000" b="1" dirty="0">
                  <a:solidFill>
                    <a:schemeClr val="tx1"/>
                  </a:solidFill>
                </a:rPr>
                <a:t>斜面</a:t>
              </a:r>
            </a:p>
          </p:txBody>
        </p:sp>
        <p:sp>
          <p:nvSpPr>
            <p:cNvPr id="33" name="Rectangle 37"/>
            <p:cNvSpPr>
              <a:spLocks noChangeArrowheads="1"/>
            </p:cNvSpPr>
            <p:nvPr/>
          </p:nvSpPr>
          <p:spPr bwMode="auto">
            <a:xfrm>
              <a:off x="1338" y="1442"/>
              <a:ext cx="1406" cy="349"/>
            </a:xfrm>
            <a:prstGeom prst="rect">
              <a:avLst/>
            </a:prstGeom>
            <a:noFill/>
            <a:ln w="9525" algn="ctr">
              <a:solidFill>
                <a:schemeClr val="tx1"/>
              </a:solidFill>
              <a:miter lim="800000"/>
              <a:headEnd/>
              <a:tailEnd/>
            </a:ln>
            <a:effectLst/>
          </p:spPr>
          <p:txBody>
            <a:bodyPr anchor="ctr">
              <a:spAutoFit/>
            </a:bodyPr>
            <a:lstStyle/>
            <a:p>
              <a:endParaRPr lang="zh-CN" altLang="en-US" sz="3000" b="1"/>
            </a:p>
          </p:txBody>
        </p:sp>
      </p:grpSp>
      <p:grpSp>
        <p:nvGrpSpPr>
          <p:cNvPr id="34" name="Group 38"/>
          <p:cNvGrpSpPr>
            <a:grpSpLocks/>
          </p:cNvGrpSpPr>
          <p:nvPr/>
        </p:nvGrpSpPr>
        <p:grpSpPr bwMode="auto">
          <a:xfrm>
            <a:off x="4112480" y="990255"/>
            <a:ext cx="5461012" cy="1107731"/>
            <a:chOff x="1338" y="1440"/>
            <a:chExt cx="1406" cy="362"/>
          </a:xfrm>
        </p:grpSpPr>
        <p:sp>
          <p:nvSpPr>
            <p:cNvPr id="35" name="Text Box 39"/>
            <p:cNvSpPr txBox="1">
              <a:spLocks noChangeArrowheads="1"/>
            </p:cNvSpPr>
            <p:nvPr/>
          </p:nvSpPr>
          <p:spPr bwMode="auto">
            <a:xfrm>
              <a:off x="1347" y="1440"/>
              <a:ext cx="1397" cy="362"/>
            </a:xfrm>
            <a:prstGeom prst="rect">
              <a:avLst/>
            </a:prstGeom>
            <a:noFill/>
            <a:ln w="9525" algn="ctr">
              <a:noFill/>
              <a:miter lim="800000"/>
              <a:headEnd/>
              <a:tailEnd/>
            </a:ln>
            <a:effectLst/>
          </p:spPr>
          <p:txBody>
            <a:bodyPr wrap="square">
              <a:spAutoFit/>
            </a:bodyPr>
            <a:lstStyle/>
            <a:p>
              <a:pPr>
                <a:lnSpc>
                  <a:spcPct val="110000"/>
                </a:lnSpc>
              </a:pPr>
              <a:r>
                <a:rPr lang="zh-CN" altLang="en-US" sz="3000" b="1" dirty="0">
                  <a:solidFill>
                    <a:schemeClr val="tx1"/>
                  </a:solidFill>
                </a:rPr>
                <a:t>由轮和轴组成，作用在轮上省力，作用在轴上费力</a:t>
              </a:r>
            </a:p>
          </p:txBody>
        </p:sp>
        <p:sp>
          <p:nvSpPr>
            <p:cNvPr id="36" name="Rectangle 40"/>
            <p:cNvSpPr>
              <a:spLocks noChangeArrowheads="1"/>
            </p:cNvSpPr>
            <p:nvPr/>
          </p:nvSpPr>
          <p:spPr bwMode="auto">
            <a:xfrm>
              <a:off x="1338" y="1442"/>
              <a:ext cx="1406" cy="349"/>
            </a:xfrm>
            <a:prstGeom prst="rect">
              <a:avLst/>
            </a:prstGeom>
            <a:noFill/>
            <a:ln w="9525" algn="ctr">
              <a:solidFill>
                <a:schemeClr val="tx1"/>
              </a:solidFill>
              <a:miter lim="800000"/>
              <a:headEnd/>
              <a:tailEnd/>
            </a:ln>
            <a:effectLst/>
          </p:spPr>
          <p:txBody>
            <a:bodyPr anchor="ctr">
              <a:spAutoFit/>
            </a:bodyPr>
            <a:lstStyle/>
            <a:p>
              <a:endParaRPr lang="zh-CN" altLang="en-US" sz="3000" b="1"/>
            </a:p>
          </p:txBody>
        </p:sp>
      </p:grpSp>
      <p:grpSp>
        <p:nvGrpSpPr>
          <p:cNvPr id="37" name="Group 41"/>
          <p:cNvGrpSpPr>
            <a:grpSpLocks/>
          </p:cNvGrpSpPr>
          <p:nvPr/>
        </p:nvGrpSpPr>
        <p:grpSpPr bwMode="auto">
          <a:xfrm>
            <a:off x="4117984" y="2172431"/>
            <a:ext cx="2712307" cy="619125"/>
            <a:chOff x="1338" y="1442"/>
            <a:chExt cx="1497" cy="390"/>
          </a:xfrm>
        </p:grpSpPr>
        <p:sp>
          <p:nvSpPr>
            <p:cNvPr id="41" name="Text Box 42"/>
            <p:cNvSpPr txBox="1">
              <a:spLocks noChangeArrowheads="1"/>
            </p:cNvSpPr>
            <p:nvPr/>
          </p:nvSpPr>
          <p:spPr bwMode="auto">
            <a:xfrm>
              <a:off x="1338" y="1454"/>
              <a:ext cx="1497" cy="378"/>
            </a:xfrm>
            <a:prstGeom prst="rect">
              <a:avLst/>
            </a:prstGeom>
            <a:noFill/>
            <a:ln w="9525" algn="ctr">
              <a:noFill/>
              <a:miter lim="800000"/>
              <a:headEnd/>
              <a:tailEnd/>
            </a:ln>
            <a:effectLst/>
          </p:spPr>
          <p:txBody>
            <a:bodyPr wrap="square">
              <a:spAutoFit/>
            </a:bodyPr>
            <a:lstStyle/>
            <a:p>
              <a:pPr>
                <a:lnSpc>
                  <a:spcPct val="110000"/>
                </a:lnSpc>
              </a:pPr>
              <a:r>
                <a:rPr lang="zh-CN" altLang="en-US" sz="3000" b="1" dirty="0">
                  <a:solidFill>
                    <a:schemeClr val="tx1"/>
                  </a:solidFill>
                </a:rPr>
                <a:t>省力、费距离</a:t>
              </a:r>
            </a:p>
          </p:txBody>
        </p:sp>
        <p:sp>
          <p:nvSpPr>
            <p:cNvPr id="42" name="Rectangle 43"/>
            <p:cNvSpPr>
              <a:spLocks noChangeArrowheads="1"/>
            </p:cNvSpPr>
            <p:nvPr/>
          </p:nvSpPr>
          <p:spPr bwMode="auto">
            <a:xfrm>
              <a:off x="1338" y="1442"/>
              <a:ext cx="1406" cy="349"/>
            </a:xfrm>
            <a:prstGeom prst="rect">
              <a:avLst/>
            </a:prstGeom>
            <a:noFill/>
            <a:ln w="9525" algn="ctr">
              <a:solidFill>
                <a:schemeClr val="tx1"/>
              </a:solidFill>
              <a:miter lim="800000"/>
              <a:headEnd/>
              <a:tailEnd/>
            </a:ln>
            <a:effectLst/>
          </p:spPr>
          <p:txBody>
            <a:bodyPr anchor="ctr">
              <a:spAutoFit/>
            </a:bodyPr>
            <a:lstStyle/>
            <a:p>
              <a:endParaRPr lang="zh-CN" altLang="en-US" sz="3000" b="1"/>
            </a:p>
          </p:txBody>
        </p:sp>
      </p:grpSp>
      <p:grpSp>
        <p:nvGrpSpPr>
          <p:cNvPr id="43" name="Group 44"/>
          <p:cNvGrpSpPr>
            <a:grpSpLocks/>
          </p:cNvGrpSpPr>
          <p:nvPr/>
        </p:nvGrpSpPr>
        <p:grpSpPr bwMode="auto">
          <a:xfrm>
            <a:off x="1330227" y="1565078"/>
            <a:ext cx="957985" cy="599203"/>
            <a:chOff x="1295" y="1506"/>
            <a:chExt cx="1497" cy="226"/>
          </a:xfrm>
        </p:grpSpPr>
        <p:sp>
          <p:nvSpPr>
            <p:cNvPr id="44" name="Text Box 45"/>
            <p:cNvSpPr txBox="1">
              <a:spLocks noChangeArrowheads="1"/>
            </p:cNvSpPr>
            <p:nvPr/>
          </p:nvSpPr>
          <p:spPr bwMode="auto">
            <a:xfrm>
              <a:off x="1295" y="1506"/>
              <a:ext cx="1497" cy="226"/>
            </a:xfrm>
            <a:prstGeom prst="rect">
              <a:avLst/>
            </a:prstGeom>
            <a:noFill/>
            <a:ln w="9525" algn="ctr">
              <a:noFill/>
              <a:miter lim="800000"/>
              <a:headEnd/>
              <a:tailEnd/>
            </a:ln>
            <a:effectLst/>
          </p:spPr>
          <p:txBody>
            <a:bodyPr wrap="square">
              <a:spAutoFit/>
            </a:bodyPr>
            <a:lstStyle/>
            <a:p>
              <a:pPr>
                <a:lnSpc>
                  <a:spcPct val="110000"/>
                </a:lnSpc>
              </a:pPr>
              <a:r>
                <a:rPr lang="zh-CN" altLang="en-US" sz="3000" b="1" dirty="0">
                  <a:solidFill>
                    <a:schemeClr val="tx1"/>
                  </a:solidFill>
                </a:rPr>
                <a:t>分类</a:t>
              </a:r>
            </a:p>
          </p:txBody>
        </p:sp>
        <p:sp>
          <p:nvSpPr>
            <p:cNvPr id="45" name="Rectangle 46"/>
            <p:cNvSpPr>
              <a:spLocks noChangeArrowheads="1"/>
            </p:cNvSpPr>
            <p:nvPr/>
          </p:nvSpPr>
          <p:spPr bwMode="auto">
            <a:xfrm>
              <a:off x="1338" y="1512"/>
              <a:ext cx="1406" cy="209"/>
            </a:xfrm>
            <a:prstGeom prst="rect">
              <a:avLst/>
            </a:prstGeom>
            <a:noFill/>
            <a:ln w="9525" algn="ctr">
              <a:solidFill>
                <a:schemeClr val="tx1"/>
              </a:solidFill>
              <a:miter lim="800000"/>
              <a:headEnd/>
              <a:tailEnd/>
            </a:ln>
            <a:effectLst/>
          </p:spPr>
          <p:txBody>
            <a:bodyPr anchor="ctr">
              <a:spAutoFit/>
            </a:bodyPr>
            <a:lstStyle/>
            <a:p>
              <a:endParaRPr lang="zh-CN" altLang="en-US" sz="3000" b="1"/>
            </a:p>
          </p:txBody>
        </p:sp>
      </p:grpSp>
      <p:sp>
        <p:nvSpPr>
          <p:cNvPr id="46" name="Line 47"/>
          <p:cNvSpPr>
            <a:spLocks noChangeShapeType="1"/>
          </p:cNvSpPr>
          <p:nvPr/>
        </p:nvSpPr>
        <p:spPr bwMode="auto">
          <a:xfrm flipV="1">
            <a:off x="2284270" y="1496147"/>
            <a:ext cx="720725" cy="287337"/>
          </a:xfrm>
          <a:prstGeom prst="line">
            <a:avLst/>
          </a:prstGeom>
          <a:noFill/>
          <a:ln w="9525">
            <a:solidFill>
              <a:schemeClr val="tx1"/>
            </a:solidFill>
            <a:round/>
            <a:headEnd/>
            <a:tailEnd/>
          </a:ln>
          <a:effectLst/>
        </p:spPr>
        <p:txBody>
          <a:bodyPr wrap="none">
            <a:spAutoFit/>
          </a:bodyPr>
          <a:lstStyle/>
          <a:p>
            <a:endParaRPr lang="zh-CN" altLang="en-US" sz="3000" b="1"/>
          </a:p>
        </p:txBody>
      </p:sp>
      <p:sp>
        <p:nvSpPr>
          <p:cNvPr id="47" name="Line 48"/>
          <p:cNvSpPr>
            <a:spLocks noChangeShapeType="1"/>
          </p:cNvSpPr>
          <p:nvPr/>
        </p:nvSpPr>
        <p:spPr bwMode="auto">
          <a:xfrm>
            <a:off x="2284270" y="1999384"/>
            <a:ext cx="736021" cy="328180"/>
          </a:xfrm>
          <a:prstGeom prst="line">
            <a:avLst/>
          </a:prstGeom>
          <a:noFill/>
          <a:ln w="9525">
            <a:solidFill>
              <a:schemeClr val="tx1"/>
            </a:solidFill>
            <a:round/>
            <a:headEnd/>
            <a:tailEnd/>
          </a:ln>
          <a:effectLst/>
        </p:spPr>
        <p:txBody>
          <a:bodyPr wrap="square">
            <a:spAutoFit/>
          </a:bodyPr>
          <a:lstStyle/>
          <a:p>
            <a:endParaRPr lang="zh-CN" altLang="en-US" sz="3000" b="1"/>
          </a:p>
        </p:txBody>
      </p:sp>
      <p:sp>
        <p:nvSpPr>
          <p:cNvPr id="48" name="Line 49"/>
          <p:cNvSpPr>
            <a:spLocks noChangeShapeType="1"/>
          </p:cNvSpPr>
          <p:nvPr/>
        </p:nvSpPr>
        <p:spPr bwMode="auto">
          <a:xfrm>
            <a:off x="3973523" y="1567584"/>
            <a:ext cx="144462" cy="0"/>
          </a:xfrm>
          <a:prstGeom prst="line">
            <a:avLst/>
          </a:prstGeom>
          <a:noFill/>
          <a:ln w="9525">
            <a:solidFill>
              <a:schemeClr val="tx1"/>
            </a:solidFill>
            <a:round/>
            <a:headEnd/>
            <a:tailEnd/>
          </a:ln>
          <a:effectLst/>
        </p:spPr>
        <p:txBody>
          <a:bodyPr>
            <a:spAutoFit/>
          </a:bodyPr>
          <a:lstStyle/>
          <a:p>
            <a:endParaRPr lang="zh-CN" altLang="en-US" sz="3000" b="1"/>
          </a:p>
        </p:txBody>
      </p:sp>
      <p:sp>
        <p:nvSpPr>
          <p:cNvPr id="49" name="Line 50"/>
          <p:cNvSpPr>
            <a:spLocks noChangeShapeType="1"/>
          </p:cNvSpPr>
          <p:nvPr/>
        </p:nvSpPr>
        <p:spPr bwMode="auto">
          <a:xfrm>
            <a:off x="3973523" y="2501914"/>
            <a:ext cx="144462" cy="0"/>
          </a:xfrm>
          <a:prstGeom prst="line">
            <a:avLst/>
          </a:prstGeom>
          <a:noFill/>
          <a:ln w="9525">
            <a:solidFill>
              <a:schemeClr val="tx1"/>
            </a:solidFill>
            <a:round/>
            <a:headEnd/>
            <a:tailEnd/>
          </a:ln>
          <a:effectLst/>
        </p:spPr>
        <p:txBody>
          <a:bodyPr>
            <a:spAutoFit/>
          </a:bodyPr>
          <a:lstStyle/>
          <a:p>
            <a:endParaRPr lang="zh-CN" altLang="en-US" sz="3000" b="1"/>
          </a:p>
        </p:txBody>
      </p:sp>
      <p:grpSp>
        <p:nvGrpSpPr>
          <p:cNvPr id="50" name="Group 51"/>
          <p:cNvGrpSpPr>
            <a:grpSpLocks/>
          </p:cNvGrpSpPr>
          <p:nvPr/>
        </p:nvGrpSpPr>
        <p:grpSpPr bwMode="auto">
          <a:xfrm>
            <a:off x="609603" y="3422002"/>
            <a:ext cx="1011381" cy="1113457"/>
            <a:chOff x="1338" y="1510"/>
            <a:chExt cx="1497" cy="201"/>
          </a:xfrm>
        </p:grpSpPr>
        <p:sp>
          <p:nvSpPr>
            <p:cNvPr id="51" name="Text Box 52"/>
            <p:cNvSpPr txBox="1">
              <a:spLocks noChangeArrowheads="1"/>
            </p:cNvSpPr>
            <p:nvPr/>
          </p:nvSpPr>
          <p:spPr bwMode="auto">
            <a:xfrm>
              <a:off x="1338" y="1510"/>
              <a:ext cx="1497" cy="200"/>
            </a:xfrm>
            <a:prstGeom prst="rect">
              <a:avLst/>
            </a:prstGeom>
            <a:noFill/>
            <a:ln w="9525" algn="ctr">
              <a:noFill/>
              <a:miter lim="800000"/>
              <a:headEnd/>
              <a:tailEnd/>
            </a:ln>
            <a:effectLst/>
          </p:spPr>
          <p:txBody>
            <a:bodyPr wrap="square">
              <a:spAutoFit/>
            </a:bodyPr>
            <a:lstStyle/>
            <a:p>
              <a:pPr>
                <a:lnSpc>
                  <a:spcPct val="110000"/>
                </a:lnSpc>
              </a:pPr>
              <a:r>
                <a:rPr lang="zh-CN" altLang="en-US" sz="3000" b="1" dirty="0">
                  <a:solidFill>
                    <a:schemeClr val="tx1"/>
                  </a:solidFill>
                </a:rPr>
                <a:t>简单机械</a:t>
              </a:r>
            </a:p>
          </p:txBody>
        </p:sp>
        <p:sp>
          <p:nvSpPr>
            <p:cNvPr id="52" name="Rectangle 53"/>
            <p:cNvSpPr>
              <a:spLocks noChangeArrowheads="1"/>
            </p:cNvSpPr>
            <p:nvPr/>
          </p:nvSpPr>
          <p:spPr bwMode="auto">
            <a:xfrm>
              <a:off x="1338" y="1521"/>
              <a:ext cx="1406" cy="190"/>
            </a:xfrm>
            <a:prstGeom prst="rect">
              <a:avLst/>
            </a:prstGeom>
            <a:noFill/>
            <a:ln w="9525" algn="ctr">
              <a:solidFill>
                <a:schemeClr val="tx1"/>
              </a:solidFill>
              <a:miter lim="800000"/>
              <a:headEnd/>
              <a:tailEnd/>
            </a:ln>
            <a:effectLst/>
          </p:spPr>
          <p:txBody>
            <a:bodyPr anchor="ctr">
              <a:spAutoFit/>
            </a:bodyPr>
            <a:lstStyle/>
            <a:p>
              <a:endParaRPr lang="zh-CN" altLang="en-US" sz="3000" b="1"/>
            </a:p>
          </p:txBody>
        </p:sp>
      </p:grpSp>
      <p:sp>
        <p:nvSpPr>
          <p:cNvPr id="53" name="Line 54"/>
          <p:cNvSpPr>
            <a:spLocks noChangeShapeType="1"/>
          </p:cNvSpPr>
          <p:nvPr/>
        </p:nvSpPr>
        <p:spPr bwMode="auto">
          <a:xfrm flipV="1">
            <a:off x="1595005" y="2215284"/>
            <a:ext cx="360363" cy="1584325"/>
          </a:xfrm>
          <a:prstGeom prst="line">
            <a:avLst/>
          </a:prstGeom>
          <a:noFill/>
          <a:ln w="19050">
            <a:solidFill>
              <a:schemeClr val="tx1"/>
            </a:solidFill>
            <a:round/>
            <a:headEnd/>
            <a:tailEnd/>
          </a:ln>
          <a:effectLst/>
        </p:spPr>
        <p:txBody>
          <a:bodyPr anchor="ctr">
            <a:spAutoFit/>
          </a:bodyPr>
          <a:lstStyle/>
          <a:p>
            <a:endParaRPr lang="zh-CN" altLang="en-US" sz="3000" b="1"/>
          </a:p>
        </p:txBody>
      </p:sp>
      <p:sp>
        <p:nvSpPr>
          <p:cNvPr id="54" name="Line 55"/>
          <p:cNvSpPr>
            <a:spLocks noChangeShapeType="1"/>
          </p:cNvSpPr>
          <p:nvPr/>
        </p:nvSpPr>
        <p:spPr bwMode="auto">
          <a:xfrm flipV="1">
            <a:off x="1595005" y="4096477"/>
            <a:ext cx="504825" cy="0"/>
          </a:xfrm>
          <a:prstGeom prst="line">
            <a:avLst/>
          </a:prstGeom>
          <a:noFill/>
          <a:ln w="19050">
            <a:solidFill>
              <a:schemeClr val="tx1"/>
            </a:solidFill>
            <a:round/>
            <a:headEnd/>
            <a:tailEnd/>
          </a:ln>
          <a:effectLst/>
        </p:spPr>
        <p:txBody>
          <a:bodyPr anchor="ctr">
            <a:spAutoFit/>
          </a:bodyPr>
          <a:lstStyle/>
          <a:p>
            <a:endParaRPr lang="zh-CN" altLang="en-US" sz="3000" b="1"/>
          </a:p>
        </p:txBody>
      </p:sp>
      <p:grpSp>
        <p:nvGrpSpPr>
          <p:cNvPr id="55" name="Group 56"/>
          <p:cNvGrpSpPr>
            <a:grpSpLocks/>
          </p:cNvGrpSpPr>
          <p:nvPr/>
        </p:nvGrpSpPr>
        <p:grpSpPr bwMode="auto">
          <a:xfrm>
            <a:off x="2127539" y="3684122"/>
            <a:ext cx="1114425" cy="1107794"/>
            <a:chOff x="1338" y="1520"/>
            <a:chExt cx="1497" cy="201"/>
          </a:xfrm>
        </p:grpSpPr>
        <p:sp>
          <p:nvSpPr>
            <p:cNvPr id="56" name="Text Box 57"/>
            <p:cNvSpPr txBox="1">
              <a:spLocks noChangeArrowheads="1"/>
            </p:cNvSpPr>
            <p:nvPr/>
          </p:nvSpPr>
          <p:spPr bwMode="auto">
            <a:xfrm>
              <a:off x="1338" y="1520"/>
              <a:ext cx="1497" cy="201"/>
            </a:xfrm>
            <a:prstGeom prst="rect">
              <a:avLst/>
            </a:prstGeom>
            <a:noFill/>
            <a:ln w="9525" algn="ctr">
              <a:noFill/>
              <a:miter lim="800000"/>
              <a:headEnd/>
              <a:tailEnd/>
            </a:ln>
            <a:effectLst/>
          </p:spPr>
          <p:txBody>
            <a:bodyPr wrap="square">
              <a:spAutoFit/>
            </a:bodyPr>
            <a:lstStyle/>
            <a:p>
              <a:pPr>
                <a:lnSpc>
                  <a:spcPct val="110000"/>
                </a:lnSpc>
              </a:pPr>
              <a:r>
                <a:rPr lang="zh-CN" altLang="en-US" sz="3000" b="1" dirty="0">
                  <a:solidFill>
                    <a:schemeClr val="tx1"/>
                  </a:solidFill>
                </a:rPr>
                <a:t>机械效率</a:t>
              </a:r>
            </a:p>
          </p:txBody>
        </p:sp>
        <p:sp>
          <p:nvSpPr>
            <p:cNvPr id="57" name="Rectangle 58"/>
            <p:cNvSpPr>
              <a:spLocks noChangeArrowheads="1"/>
            </p:cNvSpPr>
            <p:nvPr/>
          </p:nvSpPr>
          <p:spPr bwMode="auto">
            <a:xfrm>
              <a:off x="1338" y="1521"/>
              <a:ext cx="1406" cy="190"/>
            </a:xfrm>
            <a:prstGeom prst="rect">
              <a:avLst/>
            </a:prstGeom>
            <a:noFill/>
            <a:ln w="9525" algn="ctr">
              <a:solidFill>
                <a:schemeClr val="tx1"/>
              </a:solidFill>
              <a:miter lim="800000"/>
              <a:headEnd/>
              <a:tailEnd/>
            </a:ln>
            <a:effectLst/>
          </p:spPr>
          <p:txBody>
            <a:bodyPr anchor="ctr">
              <a:spAutoFit/>
            </a:bodyPr>
            <a:lstStyle/>
            <a:p>
              <a:endParaRPr lang="zh-CN" altLang="en-US" sz="3000" b="1"/>
            </a:p>
          </p:txBody>
        </p:sp>
      </p:grpSp>
      <p:grpSp>
        <p:nvGrpSpPr>
          <p:cNvPr id="58" name="Group 59"/>
          <p:cNvGrpSpPr>
            <a:grpSpLocks/>
          </p:cNvGrpSpPr>
          <p:nvPr/>
        </p:nvGrpSpPr>
        <p:grpSpPr bwMode="auto">
          <a:xfrm>
            <a:off x="4549785" y="3202425"/>
            <a:ext cx="3970756" cy="633413"/>
            <a:chOff x="1338" y="1442"/>
            <a:chExt cx="1497" cy="399"/>
          </a:xfrm>
        </p:grpSpPr>
        <p:sp>
          <p:nvSpPr>
            <p:cNvPr id="59" name="Text Box 60"/>
            <p:cNvSpPr txBox="1">
              <a:spLocks noChangeArrowheads="1"/>
            </p:cNvSpPr>
            <p:nvPr/>
          </p:nvSpPr>
          <p:spPr bwMode="auto">
            <a:xfrm>
              <a:off x="1338" y="1463"/>
              <a:ext cx="1497" cy="378"/>
            </a:xfrm>
            <a:prstGeom prst="rect">
              <a:avLst/>
            </a:prstGeom>
            <a:noFill/>
            <a:ln w="9525" algn="ctr">
              <a:noFill/>
              <a:miter lim="800000"/>
              <a:headEnd/>
              <a:tailEnd/>
            </a:ln>
            <a:effectLst/>
          </p:spPr>
          <p:txBody>
            <a:bodyPr wrap="square">
              <a:spAutoFit/>
            </a:bodyPr>
            <a:lstStyle/>
            <a:p>
              <a:pPr>
                <a:lnSpc>
                  <a:spcPct val="110000"/>
                </a:lnSpc>
              </a:pPr>
              <a:r>
                <a:rPr lang="zh-CN" altLang="en-US" sz="3000" b="1" dirty="0">
                  <a:solidFill>
                    <a:schemeClr val="tx1"/>
                  </a:solidFill>
                </a:rPr>
                <a:t>有用功跟总功的比值</a:t>
              </a:r>
            </a:p>
          </p:txBody>
        </p:sp>
        <p:sp>
          <p:nvSpPr>
            <p:cNvPr id="60" name="Rectangle 61"/>
            <p:cNvSpPr>
              <a:spLocks noChangeArrowheads="1"/>
            </p:cNvSpPr>
            <p:nvPr/>
          </p:nvSpPr>
          <p:spPr bwMode="auto">
            <a:xfrm>
              <a:off x="1338" y="1442"/>
              <a:ext cx="1406" cy="349"/>
            </a:xfrm>
            <a:prstGeom prst="rect">
              <a:avLst/>
            </a:prstGeom>
            <a:noFill/>
            <a:ln w="9525" algn="ctr">
              <a:solidFill>
                <a:schemeClr val="tx1"/>
              </a:solidFill>
              <a:miter lim="800000"/>
              <a:headEnd/>
              <a:tailEnd/>
            </a:ln>
            <a:effectLst/>
          </p:spPr>
          <p:txBody>
            <a:bodyPr anchor="ctr">
              <a:spAutoFit/>
            </a:bodyPr>
            <a:lstStyle/>
            <a:p>
              <a:endParaRPr lang="zh-CN" altLang="en-US" sz="3000" b="1"/>
            </a:p>
          </p:txBody>
        </p:sp>
      </p:grpSp>
      <p:grpSp>
        <p:nvGrpSpPr>
          <p:cNvPr id="61" name="Group 65"/>
          <p:cNvGrpSpPr>
            <a:grpSpLocks/>
          </p:cNvGrpSpPr>
          <p:nvPr/>
        </p:nvGrpSpPr>
        <p:grpSpPr bwMode="auto">
          <a:xfrm>
            <a:off x="4489901" y="4648208"/>
            <a:ext cx="5472112" cy="1032156"/>
            <a:chOff x="1323" y="1436"/>
            <a:chExt cx="1497" cy="355"/>
          </a:xfrm>
        </p:grpSpPr>
        <p:sp>
          <p:nvSpPr>
            <p:cNvPr id="62" name="Text Box 66"/>
            <p:cNvSpPr txBox="1">
              <a:spLocks noChangeArrowheads="1"/>
            </p:cNvSpPr>
            <p:nvPr/>
          </p:nvSpPr>
          <p:spPr bwMode="auto">
            <a:xfrm>
              <a:off x="1323" y="1436"/>
              <a:ext cx="1497" cy="320"/>
            </a:xfrm>
            <a:prstGeom prst="rect">
              <a:avLst/>
            </a:prstGeom>
            <a:noFill/>
            <a:ln w="9525" algn="ctr">
              <a:noFill/>
              <a:miter lim="800000"/>
              <a:headEnd/>
              <a:tailEnd/>
            </a:ln>
            <a:effectLst/>
          </p:spPr>
          <p:txBody>
            <a:bodyPr wrap="square">
              <a:spAutoFit/>
            </a:bodyPr>
            <a:lstStyle/>
            <a:p>
              <a:pPr>
                <a:lnSpc>
                  <a:spcPct val="110000"/>
                </a:lnSpc>
              </a:pPr>
              <a:r>
                <a:rPr lang="zh-CN" altLang="en-US" sz="3000" b="1" dirty="0">
                  <a:solidFill>
                    <a:schemeClr val="tx1"/>
                  </a:solidFill>
                </a:rPr>
                <a:t>使用任何机械都不省功，机械效率总小于</a:t>
              </a:r>
              <a:r>
                <a:rPr lang="en-US" altLang="zh-CN" sz="3000" b="1" dirty="0">
                  <a:solidFill>
                    <a:schemeClr val="tx1"/>
                  </a:solidFill>
                </a:rPr>
                <a:t>1</a:t>
              </a:r>
            </a:p>
          </p:txBody>
        </p:sp>
        <p:sp>
          <p:nvSpPr>
            <p:cNvPr id="63" name="Rectangle 67"/>
            <p:cNvSpPr>
              <a:spLocks noChangeArrowheads="1"/>
            </p:cNvSpPr>
            <p:nvPr/>
          </p:nvSpPr>
          <p:spPr bwMode="auto">
            <a:xfrm>
              <a:off x="1338" y="1442"/>
              <a:ext cx="1406" cy="349"/>
            </a:xfrm>
            <a:prstGeom prst="rect">
              <a:avLst/>
            </a:prstGeom>
            <a:noFill/>
            <a:ln w="9525" algn="ctr">
              <a:solidFill>
                <a:schemeClr val="tx1"/>
              </a:solidFill>
              <a:miter lim="800000"/>
              <a:headEnd/>
              <a:tailEnd/>
            </a:ln>
            <a:effectLst/>
          </p:spPr>
          <p:txBody>
            <a:bodyPr anchor="ctr">
              <a:spAutoFit/>
            </a:bodyPr>
            <a:lstStyle/>
            <a:p>
              <a:endParaRPr lang="zh-CN" altLang="en-US" sz="3000" b="1"/>
            </a:p>
          </p:txBody>
        </p:sp>
      </p:grpSp>
      <p:grpSp>
        <p:nvGrpSpPr>
          <p:cNvPr id="64" name="Group 79"/>
          <p:cNvGrpSpPr>
            <a:grpSpLocks/>
          </p:cNvGrpSpPr>
          <p:nvPr/>
        </p:nvGrpSpPr>
        <p:grpSpPr bwMode="auto">
          <a:xfrm>
            <a:off x="4646770" y="3657600"/>
            <a:ext cx="1324538" cy="894770"/>
            <a:chOff x="2290" y="2523"/>
            <a:chExt cx="907" cy="424"/>
          </a:xfrm>
        </p:grpSpPr>
        <p:grpSp>
          <p:nvGrpSpPr>
            <p:cNvPr id="65" name="Group 69"/>
            <p:cNvGrpSpPr>
              <a:grpSpLocks/>
            </p:cNvGrpSpPr>
            <p:nvPr/>
          </p:nvGrpSpPr>
          <p:grpSpPr bwMode="auto">
            <a:xfrm>
              <a:off x="2290" y="2523"/>
              <a:ext cx="907" cy="424"/>
              <a:chOff x="2018" y="2523"/>
              <a:chExt cx="907" cy="424"/>
            </a:xfrm>
          </p:grpSpPr>
          <p:sp>
            <p:nvSpPr>
              <p:cNvPr id="67" name="Text Box 63"/>
              <p:cNvSpPr txBox="1">
                <a:spLocks noChangeArrowheads="1"/>
              </p:cNvSpPr>
              <p:nvPr/>
            </p:nvSpPr>
            <p:spPr bwMode="auto">
              <a:xfrm>
                <a:off x="2018" y="2523"/>
                <a:ext cx="907" cy="378"/>
              </a:xfrm>
              <a:prstGeom prst="rect">
                <a:avLst/>
              </a:prstGeom>
              <a:noFill/>
              <a:ln w="9525" algn="ctr">
                <a:noFill/>
                <a:miter lim="800000"/>
                <a:headEnd/>
                <a:tailEnd/>
              </a:ln>
              <a:effectLst/>
            </p:spPr>
            <p:txBody>
              <a:bodyPr>
                <a:spAutoFit/>
              </a:bodyPr>
              <a:lstStyle/>
              <a:p>
                <a:pPr>
                  <a:lnSpc>
                    <a:spcPct val="110000"/>
                  </a:lnSpc>
                </a:pPr>
                <a:endParaRPr lang="zh-CN" altLang="en-US" sz="3000" b="1">
                  <a:solidFill>
                    <a:schemeClr val="tx1"/>
                  </a:solidFill>
                </a:endParaRPr>
              </a:p>
            </p:txBody>
          </p:sp>
          <p:sp>
            <p:nvSpPr>
              <p:cNvPr id="68" name="Rectangle 64"/>
              <p:cNvSpPr>
                <a:spLocks noChangeArrowheads="1"/>
              </p:cNvSpPr>
              <p:nvPr/>
            </p:nvSpPr>
            <p:spPr bwMode="auto">
              <a:xfrm>
                <a:off x="2018" y="2598"/>
                <a:ext cx="852" cy="349"/>
              </a:xfrm>
              <a:prstGeom prst="rect">
                <a:avLst/>
              </a:prstGeom>
              <a:noFill/>
              <a:ln w="9525" algn="ctr">
                <a:solidFill>
                  <a:schemeClr val="tx1"/>
                </a:solidFill>
                <a:miter lim="800000"/>
                <a:headEnd/>
                <a:tailEnd/>
              </a:ln>
              <a:effectLst/>
            </p:spPr>
            <p:txBody>
              <a:bodyPr anchor="ctr">
                <a:spAutoFit/>
              </a:bodyPr>
              <a:lstStyle/>
              <a:p>
                <a:endParaRPr lang="zh-CN" altLang="en-US" sz="3000" b="1"/>
              </a:p>
            </p:txBody>
          </p:sp>
        </p:grpSp>
        <p:pic>
          <p:nvPicPr>
            <p:cNvPr id="66" name="Picture 68"/>
            <p:cNvPicPr>
              <a:picLocks noChangeAspect="1" noChangeArrowheads="1"/>
            </p:cNvPicPr>
            <p:nvPr/>
          </p:nvPicPr>
          <p:blipFill>
            <a:blip r:embed="rId2" cstate="print"/>
            <a:srcRect/>
            <a:stretch>
              <a:fillRect/>
            </a:stretch>
          </p:blipFill>
          <p:spPr bwMode="auto">
            <a:xfrm>
              <a:off x="2325" y="2628"/>
              <a:ext cx="720" cy="289"/>
            </a:xfrm>
            <a:prstGeom prst="rect">
              <a:avLst/>
            </a:prstGeom>
            <a:noFill/>
            <a:ln w="9525" algn="ctr">
              <a:noFill/>
              <a:miter lim="800000"/>
              <a:headEnd/>
              <a:tailEnd/>
            </a:ln>
            <a:effectLst/>
          </p:spPr>
        </p:pic>
      </p:grpSp>
      <p:grpSp>
        <p:nvGrpSpPr>
          <p:cNvPr id="69" name="Group 78"/>
          <p:cNvGrpSpPr>
            <a:grpSpLocks/>
          </p:cNvGrpSpPr>
          <p:nvPr/>
        </p:nvGrpSpPr>
        <p:grpSpPr bwMode="auto">
          <a:xfrm>
            <a:off x="3199423" y="3014960"/>
            <a:ext cx="1667258" cy="2527302"/>
            <a:chOff x="1587" y="1969"/>
            <a:chExt cx="894" cy="1592"/>
          </a:xfrm>
        </p:grpSpPr>
        <p:grpSp>
          <p:nvGrpSpPr>
            <p:cNvPr id="70" name="Group 74"/>
            <p:cNvGrpSpPr>
              <a:grpSpLocks/>
            </p:cNvGrpSpPr>
            <p:nvPr/>
          </p:nvGrpSpPr>
          <p:grpSpPr bwMode="auto">
            <a:xfrm>
              <a:off x="1587" y="2296"/>
              <a:ext cx="724" cy="953"/>
              <a:chOff x="1526" y="2296"/>
              <a:chExt cx="507" cy="953"/>
            </a:xfrm>
          </p:grpSpPr>
          <p:sp>
            <p:nvSpPr>
              <p:cNvPr id="74" name="Line 70"/>
              <p:cNvSpPr>
                <a:spLocks noChangeShapeType="1"/>
              </p:cNvSpPr>
              <p:nvPr/>
            </p:nvSpPr>
            <p:spPr bwMode="auto">
              <a:xfrm flipV="1">
                <a:off x="1526" y="2659"/>
                <a:ext cx="507" cy="0"/>
              </a:xfrm>
              <a:prstGeom prst="line">
                <a:avLst/>
              </a:prstGeom>
              <a:noFill/>
              <a:ln w="19050">
                <a:solidFill>
                  <a:schemeClr val="tx1"/>
                </a:solidFill>
                <a:round/>
                <a:headEnd/>
                <a:tailEnd/>
              </a:ln>
              <a:effectLst/>
            </p:spPr>
            <p:txBody>
              <a:bodyPr wrap="square" anchor="ctr">
                <a:spAutoFit/>
              </a:bodyPr>
              <a:lstStyle/>
              <a:p>
                <a:endParaRPr lang="zh-CN" altLang="en-US" sz="3000" b="1"/>
              </a:p>
            </p:txBody>
          </p:sp>
          <p:sp>
            <p:nvSpPr>
              <p:cNvPr id="75" name="Line 71"/>
              <p:cNvSpPr>
                <a:spLocks noChangeShapeType="1"/>
              </p:cNvSpPr>
              <p:nvPr/>
            </p:nvSpPr>
            <p:spPr bwMode="auto">
              <a:xfrm flipV="1">
                <a:off x="1701" y="2296"/>
                <a:ext cx="317" cy="0"/>
              </a:xfrm>
              <a:prstGeom prst="line">
                <a:avLst/>
              </a:prstGeom>
              <a:noFill/>
              <a:ln w="19050">
                <a:solidFill>
                  <a:schemeClr val="tx1"/>
                </a:solidFill>
                <a:round/>
                <a:headEnd/>
                <a:tailEnd/>
              </a:ln>
              <a:effectLst/>
            </p:spPr>
            <p:txBody>
              <a:bodyPr anchor="ctr">
                <a:spAutoFit/>
              </a:bodyPr>
              <a:lstStyle/>
              <a:p>
                <a:endParaRPr lang="zh-CN" altLang="en-US" sz="3000" b="1"/>
              </a:p>
            </p:txBody>
          </p:sp>
          <p:sp>
            <p:nvSpPr>
              <p:cNvPr id="76" name="Line 72"/>
              <p:cNvSpPr>
                <a:spLocks noChangeShapeType="1"/>
              </p:cNvSpPr>
              <p:nvPr/>
            </p:nvSpPr>
            <p:spPr bwMode="auto">
              <a:xfrm flipV="1">
                <a:off x="1701" y="3249"/>
                <a:ext cx="317" cy="0"/>
              </a:xfrm>
              <a:prstGeom prst="line">
                <a:avLst/>
              </a:prstGeom>
              <a:noFill/>
              <a:ln w="19050">
                <a:solidFill>
                  <a:schemeClr val="tx1"/>
                </a:solidFill>
                <a:round/>
                <a:headEnd/>
                <a:tailEnd/>
              </a:ln>
              <a:effectLst/>
            </p:spPr>
            <p:txBody>
              <a:bodyPr anchor="ctr">
                <a:spAutoFit/>
              </a:bodyPr>
              <a:lstStyle/>
              <a:p>
                <a:endParaRPr lang="zh-CN" altLang="en-US" sz="3000" b="1"/>
              </a:p>
            </p:txBody>
          </p:sp>
          <p:sp>
            <p:nvSpPr>
              <p:cNvPr id="77" name="Line 73"/>
              <p:cNvSpPr>
                <a:spLocks noChangeShapeType="1"/>
              </p:cNvSpPr>
              <p:nvPr/>
            </p:nvSpPr>
            <p:spPr bwMode="auto">
              <a:xfrm>
                <a:off x="1701" y="2296"/>
                <a:ext cx="0" cy="953"/>
              </a:xfrm>
              <a:prstGeom prst="line">
                <a:avLst/>
              </a:prstGeom>
              <a:noFill/>
              <a:ln w="19050">
                <a:solidFill>
                  <a:schemeClr val="tx1"/>
                </a:solidFill>
                <a:round/>
                <a:headEnd/>
                <a:tailEnd/>
              </a:ln>
              <a:effectLst/>
            </p:spPr>
            <p:txBody>
              <a:bodyPr anchor="ctr">
                <a:spAutoFit/>
              </a:bodyPr>
              <a:lstStyle/>
              <a:p>
                <a:endParaRPr lang="zh-CN" altLang="en-US" sz="3000" b="1"/>
              </a:p>
            </p:txBody>
          </p:sp>
        </p:grpSp>
        <p:sp>
          <p:nvSpPr>
            <p:cNvPr id="71" name="Text Box 75"/>
            <p:cNvSpPr txBox="1">
              <a:spLocks noChangeArrowheads="1"/>
            </p:cNvSpPr>
            <p:nvPr/>
          </p:nvSpPr>
          <p:spPr bwMode="auto">
            <a:xfrm>
              <a:off x="1778" y="1969"/>
              <a:ext cx="703" cy="349"/>
            </a:xfrm>
            <a:prstGeom prst="rect">
              <a:avLst/>
            </a:prstGeom>
            <a:noFill/>
            <a:ln w="9525" algn="ctr">
              <a:noFill/>
              <a:miter lim="800000"/>
              <a:headEnd/>
              <a:tailEnd/>
            </a:ln>
            <a:effectLst/>
          </p:spPr>
          <p:txBody>
            <a:bodyPr wrap="square">
              <a:spAutoFit/>
            </a:bodyPr>
            <a:lstStyle/>
            <a:p>
              <a:pPr>
                <a:spcBef>
                  <a:spcPct val="50000"/>
                </a:spcBef>
              </a:pPr>
              <a:r>
                <a:rPr lang="zh-CN" altLang="en-US" sz="3000" b="1" dirty="0">
                  <a:solidFill>
                    <a:schemeClr val="tx1"/>
                  </a:solidFill>
                </a:rPr>
                <a:t>定义</a:t>
              </a:r>
            </a:p>
          </p:txBody>
        </p:sp>
        <p:sp>
          <p:nvSpPr>
            <p:cNvPr id="72" name="Text Box 76"/>
            <p:cNvSpPr txBox="1">
              <a:spLocks noChangeArrowheads="1"/>
            </p:cNvSpPr>
            <p:nvPr/>
          </p:nvSpPr>
          <p:spPr bwMode="auto">
            <a:xfrm>
              <a:off x="1800" y="2903"/>
              <a:ext cx="590" cy="640"/>
            </a:xfrm>
            <a:prstGeom prst="rect">
              <a:avLst/>
            </a:prstGeom>
            <a:noFill/>
            <a:ln w="9525" algn="ctr">
              <a:noFill/>
              <a:miter lim="800000"/>
              <a:headEnd/>
              <a:tailEnd/>
            </a:ln>
            <a:effectLst/>
          </p:spPr>
          <p:txBody>
            <a:bodyPr>
              <a:spAutoFit/>
            </a:bodyPr>
            <a:lstStyle/>
            <a:p>
              <a:pPr>
                <a:spcBef>
                  <a:spcPct val="50000"/>
                </a:spcBef>
              </a:pPr>
              <a:r>
                <a:rPr lang="zh-CN" altLang="en-US" sz="3000" b="1" dirty="0">
                  <a:solidFill>
                    <a:schemeClr val="tx1"/>
                  </a:solidFill>
                </a:rPr>
                <a:t>说明</a:t>
              </a:r>
            </a:p>
          </p:txBody>
        </p:sp>
        <p:sp>
          <p:nvSpPr>
            <p:cNvPr id="73" name="Text Box 77"/>
            <p:cNvSpPr txBox="1">
              <a:spLocks noChangeArrowheads="1"/>
            </p:cNvSpPr>
            <p:nvPr/>
          </p:nvSpPr>
          <p:spPr bwMode="auto">
            <a:xfrm>
              <a:off x="1830" y="2340"/>
              <a:ext cx="590" cy="1221"/>
            </a:xfrm>
            <a:prstGeom prst="rect">
              <a:avLst/>
            </a:prstGeom>
            <a:noFill/>
            <a:ln w="9525" algn="ctr">
              <a:noFill/>
              <a:miter lim="800000"/>
              <a:headEnd/>
              <a:tailEnd/>
            </a:ln>
            <a:effectLst/>
          </p:spPr>
          <p:txBody>
            <a:bodyPr>
              <a:spAutoFit/>
            </a:bodyPr>
            <a:lstStyle/>
            <a:p>
              <a:pPr>
                <a:spcBef>
                  <a:spcPct val="50000"/>
                </a:spcBef>
              </a:pPr>
              <a:r>
                <a:rPr lang="zh-CN" altLang="en-US" sz="3000" b="1" dirty="0">
                  <a:solidFill>
                    <a:schemeClr val="tx1"/>
                  </a:solidFill>
                </a:rPr>
                <a:t>计算公式</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ox(in)">
                                      <p:cBhvr>
                                        <p:cTn id="7" dur="500"/>
                                        <p:tgtEl>
                                          <p:spTgt spid="5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box(in)">
                                      <p:cBhvr>
                                        <p:cTn id="10" dur="500"/>
                                        <p:tgtEl>
                                          <p:spTgt spid="5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box(in)">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box(in)">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box(in)">
                                      <p:cBhvr>
                                        <p:cTn id="23" dur="500"/>
                                        <p:tgtEl>
                                          <p:spTgt spid="55"/>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box(in)">
                                      <p:cBhvr>
                                        <p:cTn id="28" dur="500"/>
                                        <p:tgtEl>
                                          <p:spTgt spid="46"/>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box(in)">
                                      <p:cBhvr>
                                        <p:cTn id="31" dur="500"/>
                                        <p:tgtEl>
                                          <p:spTgt spid="47"/>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ox(in)">
                                      <p:cBhvr>
                                        <p:cTn id="36" dur="500"/>
                                        <p:tgtEl>
                                          <p:spTgt spid="28"/>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ox(in)">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linds(horizontal)">
                                      <p:cBhvr>
                                        <p:cTn id="44" dur="500"/>
                                        <p:tgtEl>
                                          <p:spTgt spid="31"/>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blinds(horizontal)">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ox(in)">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diamond(in)">
                                      <p:cBhvr>
                                        <p:cTn id="57" dur="20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box(in)">
                                      <p:cBhvr>
                                        <p:cTn id="62" dur="500"/>
                                        <p:tgtEl>
                                          <p:spTgt spid="69"/>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nodeType="click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diamond(in)">
                                      <p:cBhvr>
                                        <p:cTn id="67" dur="2000"/>
                                        <p:tgtEl>
                                          <p:spTgt spid="58"/>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box(in)">
                                      <p:cBhvr>
                                        <p:cTn id="72" dur="500"/>
                                        <p:tgtEl>
                                          <p:spTgt spid="64"/>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nodeType="click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box(in)">
                                      <p:cBhvr>
                                        <p:cTn id="7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3" grpId="0" animBg="1"/>
      <p:bldP spid="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60417" name="Rectangle 1"/>
          <p:cNvSpPr>
            <a:spLocks noChangeArrowheads="1"/>
          </p:cNvSpPr>
          <p:nvPr/>
        </p:nvSpPr>
        <p:spPr bwMode="auto">
          <a:xfrm>
            <a:off x="612140" y="1070894"/>
            <a:ext cx="10502900" cy="2061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为了研究类似</a:t>
            </a:r>
            <a:r>
              <a:rPr lang="en-US" altLang="zh-CN" sz="3000" b="1" dirty="0" smtClean="0">
                <a:latin typeface="宋体" pitchFamily="2" charset="-122"/>
                <a:ea typeface="宋体" pitchFamily="2" charset="-122"/>
                <a:cs typeface="Times New Roman" pitchFamily="18" charset="0"/>
              </a:rPr>
              <a:t>A</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B</a:t>
            </a:r>
            <a:r>
              <a:rPr lang="zh-CN" altLang="zh-CN" sz="3000" b="1" dirty="0" smtClean="0">
                <a:latin typeface="宋体" pitchFamily="2" charset="-122"/>
                <a:ea typeface="宋体" pitchFamily="2" charset="-122"/>
                <a:cs typeface="Times New Roman" pitchFamily="18" charset="0"/>
              </a:rPr>
              <a:t>轻重的问题，某同学在一根有等间距刻度的均匀杠杆两侧挂上每个质量都相同的钩码进行实验。杠杆水平平衡时如图</a:t>
            </a:r>
            <a:r>
              <a:rPr lang="en-US" altLang="zh-CN" sz="3000" b="1" dirty="0" smtClean="0">
                <a:latin typeface="宋体" pitchFamily="2" charset="-122"/>
                <a:ea typeface="宋体" pitchFamily="2" charset="-122"/>
                <a:cs typeface="Times New Roman" pitchFamily="18" charset="0"/>
              </a:rPr>
              <a:t>12</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9</a:t>
            </a:r>
            <a:r>
              <a:rPr lang="zh-CN" altLang="zh-CN" sz="3000" b="1" dirty="0" smtClean="0">
                <a:latin typeface="宋体" pitchFamily="2" charset="-122"/>
                <a:ea typeface="宋体" pitchFamily="2" charset="-122"/>
                <a:cs typeface="Times New Roman" pitchFamily="18" charset="0"/>
              </a:rPr>
              <a:t>所示。</a:t>
            </a:r>
          </a:p>
        </p:txBody>
      </p:sp>
      <p:sp>
        <p:nvSpPr>
          <p:cNvPr id="11366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0" name="组合 9"/>
          <p:cNvGrpSpPr/>
          <p:nvPr/>
        </p:nvGrpSpPr>
        <p:grpSpPr>
          <a:xfrm>
            <a:off x="1649075" y="3396630"/>
            <a:ext cx="8714126" cy="2380475"/>
            <a:chOff x="1649075" y="3228990"/>
            <a:chExt cx="8714126" cy="2380475"/>
          </a:xfrm>
        </p:grpSpPr>
        <p:pic>
          <p:nvPicPr>
            <p:cNvPr id="113665" name="Picture 1" descr="E:\全品课件\物理人教八下学练考PPT\物理人教八下学练考\9RA261D.EPS"/>
            <p:cNvPicPr>
              <a:picLocks noChangeAspect="1" noChangeArrowheads="1"/>
            </p:cNvPicPr>
            <p:nvPr/>
          </p:nvPicPr>
          <p:blipFill>
            <a:blip r:embed="rId2" r:link="rId3" cstate="print"/>
            <a:srcRect/>
            <a:stretch>
              <a:fillRect/>
            </a:stretch>
          </p:blipFill>
          <p:spPr bwMode="auto">
            <a:xfrm>
              <a:off x="1649075" y="3228990"/>
              <a:ext cx="8714126" cy="1639928"/>
            </a:xfrm>
            <a:prstGeom prst="rect">
              <a:avLst/>
            </a:prstGeom>
            <a:noFill/>
          </p:spPr>
        </p:pic>
        <p:sp>
          <p:nvSpPr>
            <p:cNvPr id="113667" name="Rectangle 3"/>
            <p:cNvSpPr>
              <a:spLocks noChangeArrowheads="1"/>
            </p:cNvSpPr>
            <p:nvPr/>
          </p:nvSpPr>
          <p:spPr bwMode="auto">
            <a:xfrm>
              <a:off x="4678680" y="4932805"/>
              <a:ext cx="2388795" cy="676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indent="266700" fontAlgn="base">
                <a:lnSpc>
                  <a:spcPct val="150000"/>
                </a:lnSpc>
                <a:spcBef>
                  <a:spcPct val="0"/>
                </a:spcBef>
                <a:spcAft>
                  <a:spcPct val="0"/>
                </a:spcAft>
                <a:buClrTx/>
                <a:buSzTx/>
                <a:buFontTx/>
                <a:buNone/>
                <a:tabLst/>
              </a:pPr>
              <a:r>
                <a:rPr lang="zh-CN" altLang="zh-CN" sz="3000" b="1" dirty="0" smtClean="0">
                  <a:latin typeface="宋体" pitchFamily="2" charset="-122"/>
                  <a:ea typeface="宋体" pitchFamily="2" charset="-122"/>
                  <a:cs typeface="Times New Roman" pitchFamily="18" charset="0"/>
                </a:rPr>
                <a:t>图</a:t>
              </a:r>
              <a:r>
                <a:rPr lang="en-US" altLang="zh-CN" sz="3000" b="1" dirty="0" smtClean="0">
                  <a:latin typeface="宋体" pitchFamily="2" charset="-122"/>
                  <a:ea typeface="宋体" pitchFamily="2" charset="-122"/>
                  <a:cs typeface="Times New Roman" pitchFamily="18" charset="0"/>
                </a:rPr>
                <a:t>12</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9</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0417"/>
                                        </p:tgtEl>
                                        <p:attrNameLst>
                                          <p:attrName>style.visibility</p:attrName>
                                        </p:attrNameLst>
                                      </p:cBhvr>
                                      <p:to>
                                        <p:strVal val="visible"/>
                                      </p:to>
                                    </p:set>
                                    <p:anim calcmode="lin" valueType="num">
                                      <p:cBhvr additive="base">
                                        <p:cTn id="7" dur="500" fill="hold"/>
                                        <p:tgtEl>
                                          <p:spTgt spid="60417"/>
                                        </p:tgtEl>
                                        <p:attrNameLst>
                                          <p:attrName>ppt_x</p:attrName>
                                        </p:attrNameLst>
                                      </p:cBhvr>
                                      <p:tavLst>
                                        <p:tav tm="0">
                                          <p:val>
                                            <p:strVal val="#ppt_x"/>
                                          </p:val>
                                        </p:tav>
                                        <p:tav tm="100000">
                                          <p:val>
                                            <p:strVal val="#ppt_x"/>
                                          </p:val>
                                        </p:tav>
                                      </p:tavLst>
                                    </p:anim>
                                    <p:anim calcmode="lin" valueType="num">
                                      <p:cBhvr additive="base">
                                        <p:cTn id="8" dur="500" fill="hold"/>
                                        <p:tgtEl>
                                          <p:spTgt spid="604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59393" name="Rectangle 1"/>
          <p:cNvSpPr>
            <a:spLocks noChangeArrowheads="1"/>
          </p:cNvSpPr>
          <p:nvPr/>
        </p:nvSpPr>
        <p:spPr bwMode="auto">
          <a:xfrm>
            <a:off x="622300" y="1066692"/>
            <a:ext cx="11036300" cy="4293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根据图示实验，可以判断</a:t>
            </a:r>
            <a:r>
              <a:rPr lang="en-US" altLang="zh-CN" sz="3000" b="1" dirty="0" smtClean="0">
                <a:latin typeface="宋体" pitchFamily="2" charset="-122"/>
                <a:ea typeface="宋体" pitchFamily="2" charset="-122"/>
                <a:cs typeface="Times New Roman" pitchFamily="18" charset="0"/>
              </a:rPr>
              <a:t>____(</a:t>
            </a:r>
            <a:r>
              <a:rPr lang="zh-CN" altLang="zh-CN" sz="3000" b="1" dirty="0" smtClean="0">
                <a:latin typeface="宋体" pitchFamily="2" charset="-122"/>
                <a:ea typeface="宋体" pitchFamily="2" charset="-122"/>
                <a:cs typeface="Times New Roman" pitchFamily="18" charset="0"/>
              </a:rPr>
              <a:t>选填</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甲</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乙</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或</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丙</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同学的猜想是正确的。</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(2)</a:t>
            </a:r>
            <a:r>
              <a:rPr lang="zh-CN" altLang="zh-CN" sz="3000" b="1" dirty="0" smtClean="0">
                <a:latin typeface="宋体" pitchFamily="2" charset="-122"/>
                <a:ea typeface="宋体" pitchFamily="2" charset="-122"/>
                <a:cs typeface="Times New Roman" pitchFamily="18" charset="0"/>
              </a:rPr>
              <a:t>根据图示实验，该同学得出结论：只要满足</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阻力</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支点到阻力作用点的距离＝动力</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支点到动力作用点的距离</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，杠杆就能平衡。</a:t>
            </a:r>
          </a:p>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①这个结论是否正确？</a:t>
            </a:r>
            <a:r>
              <a:rPr lang="en-US" altLang="zh-CN" sz="3000" b="1" dirty="0" smtClean="0">
                <a:latin typeface="宋体" pitchFamily="2" charset="-122"/>
                <a:ea typeface="宋体" pitchFamily="2" charset="-122"/>
                <a:cs typeface="Times New Roman" pitchFamily="18" charset="0"/>
              </a:rPr>
              <a:t>_______</a:t>
            </a:r>
            <a:r>
              <a:rPr lang="zh-CN" altLang="zh-CN" sz="3000" b="1" dirty="0" smtClean="0">
                <a:latin typeface="宋体" pitchFamily="2" charset="-122"/>
                <a:ea typeface="宋体" pitchFamily="2" charset="-122"/>
                <a:cs typeface="Times New Roman" pitchFamily="18" charset="0"/>
              </a:rPr>
              <a:t>。</a:t>
            </a:r>
          </a:p>
        </p:txBody>
      </p:sp>
      <p:sp>
        <p:nvSpPr>
          <p:cNvPr id="8" name="矩形 7"/>
          <p:cNvSpPr/>
          <p:nvPr/>
        </p:nvSpPr>
        <p:spPr>
          <a:xfrm>
            <a:off x="5736877" y="1280914"/>
            <a:ext cx="492443"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甲</a:t>
            </a:r>
            <a:endParaRPr lang="zh-CN" altLang="en-US" sz="2400" b="1" dirty="0" smtClean="0">
              <a:solidFill>
                <a:srgbClr val="FF0000"/>
              </a:solidFill>
              <a:latin typeface="宋体" pitchFamily="2" charset="-122"/>
              <a:ea typeface="宋体" pitchFamily="2" charset="-122"/>
            </a:endParaRPr>
          </a:p>
        </p:txBody>
      </p:sp>
      <p:sp>
        <p:nvSpPr>
          <p:cNvPr id="10" name="矩形 9"/>
          <p:cNvSpPr/>
          <p:nvPr/>
        </p:nvSpPr>
        <p:spPr>
          <a:xfrm>
            <a:off x="4670077" y="4694674"/>
            <a:ext cx="1107996"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不正确</a:t>
            </a:r>
            <a:endParaRPr lang="zh-CN" altLang="en-US" sz="2400" b="1" dirty="0" smtClean="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9393"/>
                                        </p:tgtEl>
                                        <p:attrNameLst>
                                          <p:attrName>style.visibility</p:attrName>
                                        </p:attrNameLst>
                                      </p:cBhvr>
                                      <p:to>
                                        <p:strVal val="visible"/>
                                      </p:to>
                                    </p:set>
                                    <p:animEffect transition="in" filter="blinds(horizontal)">
                                      <p:cBhvr>
                                        <p:cTn id="7" dur="500"/>
                                        <p:tgtEl>
                                          <p:spTgt spid="5939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3" grpId="0"/>
      <p:bldP spid="8"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59393" name="Rectangle 1"/>
          <p:cNvSpPr>
            <a:spLocks noChangeArrowheads="1"/>
          </p:cNvSpPr>
          <p:nvPr/>
        </p:nvSpPr>
        <p:spPr bwMode="auto">
          <a:xfrm>
            <a:off x="530860" y="963583"/>
            <a:ext cx="11036300" cy="3554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②用如图</a:t>
            </a:r>
            <a:r>
              <a:rPr lang="en-US" altLang="zh-CN" sz="3000" b="1" dirty="0" smtClean="0">
                <a:latin typeface="宋体" pitchFamily="2" charset="-122"/>
                <a:ea typeface="宋体" pitchFamily="2" charset="-122"/>
                <a:cs typeface="Times New Roman" pitchFamily="18" charset="0"/>
              </a:rPr>
              <a:t>12</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10</a:t>
            </a:r>
            <a:r>
              <a:rPr lang="zh-CN" altLang="zh-CN" sz="3000" b="1" dirty="0" smtClean="0">
                <a:latin typeface="宋体" pitchFamily="2" charset="-122"/>
                <a:ea typeface="宋体" pitchFamily="2" charset="-122"/>
                <a:cs typeface="Times New Roman" pitchFamily="18" charset="0"/>
              </a:rPr>
              <a:t>所示的装置，怎样通过实验来说明该结论是否正确？</a:t>
            </a:r>
            <a:r>
              <a:rPr lang="en-US" altLang="zh-CN" sz="3000" b="1" dirty="0" smtClean="0">
                <a:latin typeface="宋体" pitchFamily="2" charset="-122"/>
                <a:ea typeface="宋体" pitchFamily="2" charset="-122"/>
                <a:cs typeface="Times New Roman" pitchFamily="18" charset="0"/>
              </a:rPr>
              <a:t>__________________________________________________________________________________________________________________________________________________</a:t>
            </a:r>
            <a:r>
              <a:rPr lang="zh-CN" altLang="zh-CN" sz="3000" b="1" dirty="0" smtClean="0">
                <a:latin typeface="宋体" pitchFamily="2" charset="-122"/>
                <a:ea typeface="宋体" pitchFamily="2" charset="-122"/>
                <a:cs typeface="Times New Roman" pitchFamily="18" charset="0"/>
              </a:rPr>
              <a:t>。</a:t>
            </a:r>
          </a:p>
        </p:txBody>
      </p:sp>
      <p:sp>
        <p:nvSpPr>
          <p:cNvPr id="8" name="矩形 7"/>
          <p:cNvSpPr/>
          <p:nvPr/>
        </p:nvSpPr>
        <p:spPr>
          <a:xfrm>
            <a:off x="577348" y="2161680"/>
            <a:ext cx="11089135" cy="2308324"/>
          </a:xfrm>
          <a:prstGeom prst="rect">
            <a:avLst/>
          </a:prstGeom>
        </p:spPr>
        <p:txBody>
          <a:bodyPr wrap="square">
            <a:spAutoFit/>
          </a:bodyPr>
          <a:lstStyle/>
          <a:p>
            <a:pPr>
              <a:lnSpc>
                <a:spcPct val="200000"/>
              </a:lnSpc>
            </a:pPr>
            <a:r>
              <a:rPr lang="zh-CN" altLang="zh-CN" sz="2400" b="1" dirty="0" smtClean="0">
                <a:solidFill>
                  <a:srgbClr val="FF0000"/>
                </a:solidFill>
                <a:latin typeface="宋体" pitchFamily="2" charset="-122"/>
                <a:ea typeface="宋体" pitchFamily="2" charset="-122"/>
              </a:rPr>
              <a:t>将测力计斜拉，在杠杆平衡时读出测力计示数</a:t>
            </a:r>
            <a:r>
              <a:rPr lang="en-US" altLang="zh-CN" sz="2400" b="1" dirty="0" smtClean="0">
                <a:solidFill>
                  <a:srgbClr val="FF0000"/>
                </a:solidFill>
                <a:latin typeface="宋体" pitchFamily="2" charset="-122"/>
                <a:ea typeface="宋体" pitchFamily="2" charset="-122"/>
              </a:rPr>
              <a:t>F</a:t>
            </a:r>
            <a:r>
              <a:rPr lang="en-US" altLang="zh-CN" sz="2400" b="1" baseline="-25000" dirty="0" smtClean="0">
                <a:solidFill>
                  <a:srgbClr val="FF0000"/>
                </a:solidFill>
                <a:latin typeface="宋体" pitchFamily="2" charset="-122"/>
                <a:ea typeface="宋体" pitchFamily="2" charset="-122"/>
              </a:rPr>
              <a:t>1</a:t>
            </a:r>
            <a:r>
              <a:rPr lang="zh-CN" altLang="zh-CN" sz="2400" b="1" dirty="0" smtClean="0">
                <a:solidFill>
                  <a:srgbClr val="FF0000"/>
                </a:solidFill>
                <a:latin typeface="宋体" pitchFamily="2" charset="-122"/>
                <a:ea typeface="宋体" pitchFamily="2" charset="-122"/>
              </a:rPr>
              <a:t>，即动力大小，测出三个钩码的重力，即阻力大小</a:t>
            </a:r>
            <a:r>
              <a:rPr lang="en-US" altLang="zh-CN" sz="2400" b="1" dirty="0" smtClean="0">
                <a:solidFill>
                  <a:srgbClr val="FF0000"/>
                </a:solidFill>
                <a:latin typeface="宋体" pitchFamily="2" charset="-122"/>
                <a:ea typeface="宋体" pitchFamily="2" charset="-122"/>
              </a:rPr>
              <a:t>F</a:t>
            </a:r>
            <a:r>
              <a:rPr lang="en-US" altLang="zh-CN" sz="2400" b="1" baseline="-25000" dirty="0" smtClean="0">
                <a:solidFill>
                  <a:srgbClr val="FF0000"/>
                </a:solidFill>
                <a:latin typeface="宋体" pitchFamily="2" charset="-122"/>
                <a:ea typeface="宋体" pitchFamily="2" charset="-122"/>
              </a:rPr>
              <a:t>2</a:t>
            </a:r>
            <a:r>
              <a:rPr lang="zh-CN" altLang="zh-CN" sz="2400" b="1" dirty="0" smtClean="0">
                <a:solidFill>
                  <a:srgbClr val="FF0000"/>
                </a:solidFill>
                <a:latin typeface="宋体" pitchFamily="2" charset="-122"/>
                <a:ea typeface="宋体" pitchFamily="2" charset="-122"/>
              </a:rPr>
              <a:t>，读出动力作用点和阻力作用点到支点的距离</a:t>
            </a:r>
            <a:r>
              <a:rPr lang="en-US" altLang="zh-CN" sz="2400" b="1" dirty="0" smtClean="0">
                <a:solidFill>
                  <a:srgbClr val="FF0000"/>
                </a:solidFill>
                <a:latin typeface="宋体" pitchFamily="2" charset="-122"/>
                <a:ea typeface="宋体" pitchFamily="2" charset="-122"/>
              </a:rPr>
              <a:t>l</a:t>
            </a:r>
            <a:r>
              <a:rPr lang="en-US" altLang="zh-CN" sz="2400" b="1" baseline="-25000" dirty="0" smtClean="0">
                <a:solidFill>
                  <a:srgbClr val="FF0000"/>
                </a:solidFill>
                <a:latin typeface="宋体" pitchFamily="2" charset="-122"/>
                <a:ea typeface="宋体" pitchFamily="2" charset="-122"/>
              </a:rPr>
              <a:t>1</a:t>
            </a:r>
            <a:r>
              <a:rPr lang="zh-CN" altLang="zh-CN" sz="2400" b="1" dirty="0" smtClean="0">
                <a:solidFill>
                  <a:srgbClr val="FF0000"/>
                </a:solidFill>
                <a:latin typeface="宋体" pitchFamily="2" charset="-122"/>
                <a:ea typeface="宋体" pitchFamily="2" charset="-122"/>
              </a:rPr>
              <a:t>和</a:t>
            </a:r>
            <a:r>
              <a:rPr lang="en-US" altLang="zh-CN" sz="2400" b="1" dirty="0" smtClean="0">
                <a:solidFill>
                  <a:srgbClr val="FF0000"/>
                </a:solidFill>
                <a:latin typeface="宋体" pitchFamily="2" charset="-122"/>
                <a:ea typeface="宋体" pitchFamily="2" charset="-122"/>
              </a:rPr>
              <a:t>l</a:t>
            </a:r>
            <a:r>
              <a:rPr lang="en-US" altLang="zh-CN" sz="2400" b="1" baseline="-25000" dirty="0" smtClean="0">
                <a:solidFill>
                  <a:srgbClr val="FF0000"/>
                </a:solidFill>
                <a:latin typeface="宋体" pitchFamily="2" charset="-122"/>
                <a:ea typeface="宋体" pitchFamily="2" charset="-122"/>
              </a:rPr>
              <a:t>2</a:t>
            </a:r>
            <a:r>
              <a:rPr lang="zh-CN" altLang="zh-CN" sz="2400" b="1" dirty="0" smtClean="0">
                <a:solidFill>
                  <a:srgbClr val="FF0000"/>
                </a:solidFill>
                <a:latin typeface="宋体" pitchFamily="2" charset="-122"/>
                <a:ea typeface="宋体" pitchFamily="2" charset="-122"/>
              </a:rPr>
              <a:t>；根据</a:t>
            </a:r>
            <a:r>
              <a:rPr lang="en-US" altLang="zh-CN" sz="2400" b="1" dirty="0" smtClean="0">
                <a:solidFill>
                  <a:srgbClr val="FF0000"/>
                </a:solidFill>
                <a:latin typeface="宋体" pitchFamily="2" charset="-122"/>
                <a:ea typeface="宋体" pitchFamily="2" charset="-122"/>
              </a:rPr>
              <a:t>F</a:t>
            </a:r>
            <a:r>
              <a:rPr lang="en-US" altLang="zh-CN" sz="2400" b="1" baseline="-25000" dirty="0" smtClean="0">
                <a:solidFill>
                  <a:srgbClr val="FF0000"/>
                </a:solidFill>
                <a:latin typeface="宋体" pitchFamily="2" charset="-122"/>
                <a:ea typeface="宋体" pitchFamily="2" charset="-122"/>
              </a:rPr>
              <a:t>1</a:t>
            </a:r>
            <a:r>
              <a:rPr lang="en-US" altLang="zh-CN" sz="2400" b="1" dirty="0" smtClean="0">
                <a:solidFill>
                  <a:srgbClr val="FF0000"/>
                </a:solidFill>
                <a:latin typeface="宋体" pitchFamily="2" charset="-122"/>
                <a:ea typeface="宋体" pitchFamily="2" charset="-122"/>
              </a:rPr>
              <a:t>l</a:t>
            </a:r>
            <a:r>
              <a:rPr lang="en-US" altLang="zh-CN" sz="2400" b="1" baseline="-25000" dirty="0" smtClean="0">
                <a:solidFill>
                  <a:srgbClr val="FF0000"/>
                </a:solidFill>
                <a:latin typeface="宋体" pitchFamily="2" charset="-122"/>
                <a:ea typeface="宋体" pitchFamily="2" charset="-122"/>
              </a:rPr>
              <a:t>1</a:t>
            </a:r>
            <a:r>
              <a:rPr lang="zh-CN" altLang="zh-CN" sz="2400" b="1" dirty="0" smtClean="0">
                <a:solidFill>
                  <a:srgbClr val="FF0000"/>
                </a:solidFill>
                <a:latin typeface="宋体" pitchFamily="2" charset="-122"/>
                <a:ea typeface="宋体" pitchFamily="2" charset="-122"/>
              </a:rPr>
              <a:t>＝</a:t>
            </a:r>
            <a:r>
              <a:rPr lang="en-US" altLang="zh-CN" sz="2400" b="1" dirty="0" smtClean="0">
                <a:solidFill>
                  <a:srgbClr val="FF0000"/>
                </a:solidFill>
                <a:latin typeface="宋体" pitchFamily="2" charset="-122"/>
                <a:ea typeface="宋体" pitchFamily="2" charset="-122"/>
              </a:rPr>
              <a:t>F</a:t>
            </a:r>
            <a:r>
              <a:rPr lang="en-US" altLang="zh-CN" sz="2400" b="1" baseline="-25000" dirty="0" smtClean="0">
                <a:solidFill>
                  <a:srgbClr val="FF0000"/>
                </a:solidFill>
                <a:latin typeface="宋体" pitchFamily="2" charset="-122"/>
                <a:ea typeface="宋体" pitchFamily="2" charset="-122"/>
              </a:rPr>
              <a:t>2</a:t>
            </a:r>
            <a:r>
              <a:rPr lang="en-US" altLang="zh-CN" sz="2400" b="1" dirty="0" smtClean="0">
                <a:solidFill>
                  <a:srgbClr val="FF0000"/>
                </a:solidFill>
                <a:latin typeface="宋体" pitchFamily="2" charset="-122"/>
                <a:ea typeface="宋体" pitchFamily="2" charset="-122"/>
              </a:rPr>
              <a:t>l</a:t>
            </a:r>
            <a:r>
              <a:rPr lang="en-US" altLang="zh-CN" sz="2400" b="1" baseline="-25000" dirty="0" smtClean="0">
                <a:solidFill>
                  <a:srgbClr val="FF0000"/>
                </a:solidFill>
                <a:latin typeface="宋体" pitchFamily="2" charset="-122"/>
                <a:ea typeface="宋体" pitchFamily="2" charset="-122"/>
              </a:rPr>
              <a:t>2</a:t>
            </a:r>
            <a:r>
              <a:rPr lang="zh-CN" altLang="zh-CN" sz="2400" b="1" dirty="0" smtClean="0">
                <a:solidFill>
                  <a:srgbClr val="FF0000"/>
                </a:solidFill>
                <a:latin typeface="宋体" pitchFamily="2" charset="-122"/>
                <a:ea typeface="宋体" pitchFamily="2" charset="-122"/>
              </a:rPr>
              <a:t>，计算可知结论不正确</a:t>
            </a:r>
            <a:endParaRPr lang="zh-CN" altLang="en-US" sz="2400" b="1" dirty="0" smtClean="0">
              <a:solidFill>
                <a:srgbClr val="FF0000"/>
              </a:solidFill>
              <a:latin typeface="宋体" pitchFamily="2" charset="-122"/>
              <a:ea typeface="宋体" pitchFamily="2" charset="-122"/>
            </a:endParaRPr>
          </a:p>
        </p:txBody>
      </p:sp>
      <p:sp>
        <p:nvSpPr>
          <p:cNvPr id="14745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1" name="组合 10"/>
          <p:cNvGrpSpPr/>
          <p:nvPr/>
        </p:nvGrpSpPr>
        <p:grpSpPr>
          <a:xfrm>
            <a:off x="7987336" y="3726480"/>
            <a:ext cx="3192358" cy="2831975"/>
            <a:chOff x="5852160" y="3246120"/>
            <a:chExt cx="3192358" cy="2831975"/>
          </a:xfrm>
        </p:grpSpPr>
        <p:pic>
          <p:nvPicPr>
            <p:cNvPr id="147457" name="Picture 1" descr="E:\全品课件\物理人教八下学练考PPT\物理人教八下学练考\9RA261A.EPS"/>
            <p:cNvPicPr>
              <a:picLocks noChangeAspect="1" noChangeArrowheads="1"/>
            </p:cNvPicPr>
            <p:nvPr/>
          </p:nvPicPr>
          <p:blipFill>
            <a:blip r:embed="rId2" r:link="rId3" cstate="print"/>
            <a:srcRect/>
            <a:stretch>
              <a:fillRect/>
            </a:stretch>
          </p:blipFill>
          <p:spPr bwMode="auto">
            <a:xfrm>
              <a:off x="5852160" y="3246120"/>
              <a:ext cx="3166712" cy="2148840"/>
            </a:xfrm>
            <a:prstGeom prst="rect">
              <a:avLst/>
            </a:prstGeom>
            <a:noFill/>
          </p:spPr>
        </p:pic>
        <p:sp>
          <p:nvSpPr>
            <p:cNvPr id="147459" name="Rectangle 3"/>
            <p:cNvSpPr>
              <a:spLocks noChangeArrowheads="1"/>
            </p:cNvSpPr>
            <p:nvPr/>
          </p:nvSpPr>
          <p:spPr bwMode="auto">
            <a:xfrm>
              <a:off x="6461760" y="5401435"/>
              <a:ext cx="2582758" cy="676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indent="266700" fontAlgn="base">
                <a:lnSpc>
                  <a:spcPct val="150000"/>
                </a:lnSpc>
                <a:spcBef>
                  <a:spcPct val="0"/>
                </a:spcBef>
                <a:spcAft>
                  <a:spcPct val="0"/>
                </a:spcAft>
                <a:buClrTx/>
                <a:buSzTx/>
                <a:buFontTx/>
                <a:buNone/>
                <a:tabLst/>
              </a:pPr>
              <a:r>
                <a:rPr lang="zh-CN" altLang="zh-CN" sz="3000" b="1" dirty="0" smtClean="0">
                  <a:latin typeface="宋体" pitchFamily="2" charset="-122"/>
                  <a:ea typeface="宋体" pitchFamily="2" charset="-122"/>
                  <a:cs typeface="Times New Roman" pitchFamily="18" charset="0"/>
                </a:rPr>
                <a:t>图</a:t>
              </a:r>
              <a:r>
                <a:rPr lang="en-US" altLang="zh-CN" sz="3000" b="1" dirty="0" smtClean="0">
                  <a:latin typeface="宋体" pitchFamily="2" charset="-122"/>
                  <a:ea typeface="宋体" pitchFamily="2" charset="-122"/>
                  <a:cs typeface="Times New Roman" pitchFamily="18" charset="0"/>
                </a:rPr>
                <a:t>12</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10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9393"/>
                                        </p:tgtEl>
                                        <p:attrNameLst>
                                          <p:attrName>style.visibility</p:attrName>
                                        </p:attrNameLst>
                                      </p:cBhvr>
                                      <p:to>
                                        <p:strVal val="visible"/>
                                      </p:to>
                                    </p:set>
                                    <p:animEffect transition="in" filter="blinds(horizontal)">
                                      <p:cBhvr>
                                        <p:cTn id="7" dur="500"/>
                                        <p:tgtEl>
                                          <p:spTgt spid="59393"/>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ox(in)">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3"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59393" name="Rectangle 1"/>
          <p:cNvSpPr>
            <a:spLocks noChangeArrowheads="1"/>
          </p:cNvSpPr>
          <p:nvPr/>
        </p:nvSpPr>
        <p:spPr bwMode="auto">
          <a:xfrm>
            <a:off x="688340" y="1195978"/>
            <a:ext cx="10579100" cy="35995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r>
              <a:rPr kumimoji="0" lang="en-US" altLang="zh-CN" sz="26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a:t>
            </a:r>
            <a:r>
              <a:rPr kumimoji="0" lang="zh-CN" altLang="en-US" sz="26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解析</a:t>
            </a:r>
            <a:r>
              <a:rPr kumimoji="0" lang="en-US" altLang="zh-CN" sz="26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 </a:t>
            </a:r>
            <a:r>
              <a:rPr lang="en-US" altLang="zh-CN" sz="2600" b="1" dirty="0" smtClean="0">
                <a:latin typeface="仿宋" pitchFamily="49" charset="-122"/>
                <a:ea typeface="仿宋" pitchFamily="49" charset="-122"/>
                <a:cs typeface="Times New Roman" pitchFamily="18" charset="0"/>
              </a:rPr>
              <a:t>(1)</a:t>
            </a:r>
            <a:r>
              <a:rPr lang="zh-CN" altLang="zh-CN" sz="2600" b="1" dirty="0" smtClean="0">
                <a:latin typeface="仿宋" pitchFamily="49" charset="-122"/>
                <a:ea typeface="仿宋" pitchFamily="49" charset="-122"/>
                <a:cs typeface="Times New Roman" pitchFamily="18" charset="0"/>
              </a:rPr>
              <a:t>图示实验三幅图中左边钩码个数和力臂都不变，但右边随着钩码个数的减少，力臂在变大。可知重力越大，其力臂越小，即甲同学猜想正确。</a:t>
            </a:r>
          </a:p>
          <a:p>
            <a:pPr>
              <a:lnSpc>
                <a:spcPct val="150000"/>
              </a:lnSpc>
            </a:pPr>
            <a:r>
              <a:rPr lang="en-US" altLang="zh-CN" sz="2600" b="1" dirty="0" smtClean="0">
                <a:latin typeface="仿宋" pitchFamily="49" charset="-122"/>
                <a:ea typeface="仿宋" pitchFamily="49" charset="-122"/>
                <a:cs typeface="Times New Roman" pitchFamily="18" charset="0"/>
              </a:rPr>
              <a:t>(2)</a:t>
            </a:r>
            <a:r>
              <a:rPr lang="zh-CN" altLang="zh-CN" sz="2600" b="1" dirty="0" smtClean="0">
                <a:latin typeface="仿宋" pitchFamily="49" charset="-122"/>
                <a:ea typeface="仿宋" pitchFamily="49" charset="-122"/>
                <a:cs typeface="Times New Roman" pitchFamily="18" charset="0"/>
              </a:rPr>
              <a:t>实验时应将弹簧测力计钩沿倾斜方向拉，使杠杆在水平位置平衡，会发现：阻力×支点到阻力作用点的距离≠动力×支点到动力作用点的距离，故可判断这个结论错误。</a:t>
            </a:r>
            <a:endParaRPr lang="zh-CN" altLang="en-US" sz="2600" b="1" dirty="0" smtClean="0">
              <a:latin typeface="仿宋" pitchFamily="49" charset="-122"/>
              <a:ea typeface="仿宋" pitchFamily="49"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9393"/>
                                        </p:tgtEl>
                                        <p:attrNameLst>
                                          <p:attrName>style.visibility</p:attrName>
                                        </p:attrNameLst>
                                      </p:cBhvr>
                                      <p:to>
                                        <p:strVal val="visible"/>
                                      </p:to>
                                    </p:set>
                                    <p:animEffect transition="in" filter="blinds(horizontal)">
                                      <p:cBhvr>
                                        <p:cTn id="7" dur="500"/>
                                        <p:tgtEl>
                                          <p:spTgt spid="59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3" name="Rectangle 10"/>
          <p:cNvSpPr/>
          <p:nvPr/>
        </p:nvSpPr>
        <p:spPr>
          <a:xfrm>
            <a:off x="555443" y="1239999"/>
            <a:ext cx="4493538" cy="46166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zh-CN" altLang="zh-CN" sz="2400" b="1" dirty="0" smtClean="0">
                <a:solidFill>
                  <a:srgbClr val="F1AF00"/>
                </a:solidFill>
                <a:latin typeface="+mn-ea"/>
              </a:rPr>
              <a:t>实验二　测量滑轮组的机械效率</a:t>
            </a:r>
          </a:p>
        </p:txBody>
      </p:sp>
      <p:sp>
        <p:nvSpPr>
          <p:cNvPr id="38914" name="Rectangle 2"/>
          <p:cNvSpPr>
            <a:spLocks noChangeArrowheads="1"/>
          </p:cNvSpPr>
          <p:nvPr/>
        </p:nvSpPr>
        <p:spPr bwMode="auto">
          <a:xfrm>
            <a:off x="552670" y="1715237"/>
            <a:ext cx="1095615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zh-CN" altLang="en-US" sz="3000" b="1" dirty="0" smtClean="0">
                <a:solidFill>
                  <a:srgbClr val="FF0000"/>
                </a:solidFill>
                <a:latin typeface="宋体" pitchFamily="2" charset="-122"/>
                <a:ea typeface="宋体" pitchFamily="2" charset="-122"/>
                <a:cs typeface="Times New Roman" pitchFamily="18" charset="0"/>
              </a:rPr>
              <a:t>例</a:t>
            </a:r>
            <a:r>
              <a:rPr lang="en-US" altLang="zh-CN" sz="3000" b="1" dirty="0" smtClean="0">
                <a:solidFill>
                  <a:srgbClr val="FF0000"/>
                </a:solidFill>
                <a:latin typeface="宋体" pitchFamily="2" charset="-122"/>
                <a:ea typeface="宋体" pitchFamily="2" charset="-122"/>
                <a:cs typeface="Times New Roman" pitchFamily="18" charset="0"/>
              </a:rPr>
              <a:t>5  </a:t>
            </a:r>
            <a:r>
              <a:rPr lang="zh-CN" altLang="zh-CN" sz="3000" b="1" dirty="0" smtClean="0">
                <a:latin typeface="宋体" pitchFamily="2" charset="-122"/>
                <a:ea typeface="宋体" pitchFamily="2" charset="-122"/>
                <a:cs typeface="Times New Roman" pitchFamily="18" charset="0"/>
              </a:rPr>
              <a:t>小明在</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测量滑轮组机械效率</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的实验中，所用装置如图</a:t>
            </a:r>
            <a:r>
              <a:rPr lang="en-US" altLang="zh-CN" sz="3000" b="1" dirty="0" smtClean="0">
                <a:latin typeface="宋体" pitchFamily="2" charset="-122"/>
                <a:ea typeface="宋体" pitchFamily="2" charset="-122"/>
                <a:cs typeface="Times New Roman" pitchFamily="18" charset="0"/>
              </a:rPr>
              <a:t>12</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11</a:t>
            </a:r>
            <a:r>
              <a:rPr lang="zh-CN" altLang="zh-CN" sz="3000" b="1" dirty="0" smtClean="0">
                <a:latin typeface="宋体" pitchFamily="2" charset="-122"/>
                <a:ea typeface="宋体" pitchFamily="2" charset="-122"/>
                <a:cs typeface="Times New Roman" pitchFamily="18" charset="0"/>
              </a:rPr>
              <a:t>所示，实验中每个钩码重</a:t>
            </a:r>
            <a:r>
              <a:rPr lang="en-US" altLang="zh-CN" sz="3000" b="1" dirty="0" smtClean="0">
                <a:latin typeface="宋体" pitchFamily="2" charset="-122"/>
                <a:ea typeface="宋体" pitchFamily="2" charset="-122"/>
                <a:cs typeface="Times New Roman" pitchFamily="18" charset="0"/>
              </a:rPr>
              <a:t>2 N</a:t>
            </a:r>
            <a:r>
              <a:rPr lang="zh-CN" altLang="zh-CN" sz="3000" b="1" dirty="0" smtClean="0">
                <a:latin typeface="宋体" pitchFamily="2" charset="-122"/>
                <a:ea typeface="宋体" pitchFamily="2" charset="-122"/>
                <a:cs typeface="Times New Roman" pitchFamily="18" charset="0"/>
              </a:rPr>
              <a:t>，测得的数据如下表。</a:t>
            </a:r>
            <a:endParaRPr lang="zh-CN" altLang="en-US" sz="3000" b="1" dirty="0" smtClean="0">
              <a:latin typeface="宋体" pitchFamily="2" charset="-122"/>
              <a:ea typeface="宋体" pitchFamily="2" charset="-122"/>
              <a:cs typeface="Times New Roman" pitchFamily="18" charset="0"/>
            </a:endParaRPr>
          </a:p>
        </p:txBody>
      </p:sp>
      <p:sp>
        <p:nvSpPr>
          <p:cNvPr id="58371" name="Rectangle 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3" name="组合 12"/>
          <p:cNvGrpSpPr/>
          <p:nvPr/>
        </p:nvGrpSpPr>
        <p:grpSpPr>
          <a:xfrm>
            <a:off x="3925613" y="3105807"/>
            <a:ext cx="3519171" cy="3390271"/>
            <a:chOff x="3925613" y="3105807"/>
            <a:chExt cx="3519171" cy="3390271"/>
          </a:xfrm>
        </p:grpSpPr>
        <p:pic>
          <p:nvPicPr>
            <p:cNvPr id="58370" name="Picture 2" descr="E:\全品课件\物理人教八下学练考PPT\物理人教八下学练考\9RA262.EPS"/>
            <p:cNvPicPr>
              <a:picLocks noChangeAspect="1" noChangeArrowheads="1"/>
            </p:cNvPicPr>
            <p:nvPr/>
          </p:nvPicPr>
          <p:blipFill>
            <a:blip r:embed="rId2" r:link="rId3" cstate="print"/>
            <a:srcRect/>
            <a:stretch>
              <a:fillRect/>
            </a:stretch>
          </p:blipFill>
          <p:spPr bwMode="auto">
            <a:xfrm>
              <a:off x="3925613" y="3105807"/>
              <a:ext cx="3519171" cy="2774731"/>
            </a:xfrm>
            <a:prstGeom prst="rect">
              <a:avLst/>
            </a:prstGeom>
            <a:noFill/>
          </p:spPr>
        </p:pic>
        <p:sp>
          <p:nvSpPr>
            <p:cNvPr id="58372" name="Rectangle 4"/>
            <p:cNvSpPr>
              <a:spLocks noChangeArrowheads="1"/>
            </p:cNvSpPr>
            <p:nvPr/>
          </p:nvSpPr>
          <p:spPr bwMode="auto">
            <a:xfrm>
              <a:off x="4303987" y="5819418"/>
              <a:ext cx="2582758" cy="676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indent="266700" fontAlgn="base">
                <a:lnSpc>
                  <a:spcPct val="150000"/>
                </a:lnSpc>
                <a:spcBef>
                  <a:spcPct val="0"/>
                </a:spcBef>
                <a:spcAft>
                  <a:spcPct val="0"/>
                </a:spcAft>
                <a:buClrTx/>
                <a:buSzTx/>
                <a:buFontTx/>
                <a:buNone/>
                <a:tabLst/>
              </a:pPr>
              <a:r>
                <a:rPr lang="zh-CN" altLang="en-US" sz="3000" b="1" dirty="0" smtClean="0">
                  <a:latin typeface="宋体" pitchFamily="2" charset="-122"/>
                  <a:ea typeface="宋体" pitchFamily="2" charset="-122"/>
                  <a:cs typeface="Times New Roman" pitchFamily="18" charset="0"/>
                </a:rPr>
                <a:t>图</a:t>
              </a:r>
              <a:r>
                <a:rPr lang="en-US" altLang="zh-CN" sz="3000" b="1" dirty="0" smtClean="0">
                  <a:latin typeface="宋体" pitchFamily="2" charset="-122"/>
                  <a:ea typeface="宋体" pitchFamily="2" charset="-122"/>
                  <a:cs typeface="Times New Roman" pitchFamily="18" charset="0"/>
                </a:rPr>
                <a:t>12</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11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38914"/>
                                        </p:tgtEl>
                                        <p:attrNameLst>
                                          <p:attrName>style.visibility</p:attrName>
                                        </p:attrNameLst>
                                      </p:cBhvr>
                                      <p:to>
                                        <p:strVal val="visible"/>
                                      </p:to>
                                    </p:set>
                                    <p:animEffect transition="in" filter="blinds(horizontal)">
                                      <p:cBhvr>
                                        <p:cTn id="12" dur="500"/>
                                        <p:tgtEl>
                                          <p:spTgt spid="38914"/>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89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graphicFrame>
        <p:nvGraphicFramePr>
          <p:cNvPr id="7" name="表格 6"/>
          <p:cNvGraphicFramePr>
            <a:graphicFrameLocks noGrp="1"/>
          </p:cNvGraphicFramePr>
          <p:nvPr/>
        </p:nvGraphicFramePr>
        <p:xfrm>
          <a:off x="1143000" y="1203962"/>
          <a:ext cx="10256521" cy="4828088"/>
        </p:xfrm>
        <a:graphic>
          <a:graphicData uri="http://schemas.openxmlformats.org/drawingml/2006/table">
            <a:tbl>
              <a:tblPr/>
              <a:tblGrid>
                <a:gridCol w="1112520"/>
                <a:gridCol w="1447800"/>
                <a:gridCol w="2072640"/>
                <a:gridCol w="1798320"/>
                <a:gridCol w="2341845"/>
                <a:gridCol w="1483396"/>
              </a:tblGrid>
              <a:tr h="1130748">
                <a:tc>
                  <a:txBody>
                    <a:bodyPr/>
                    <a:lstStyle/>
                    <a:p>
                      <a:pPr marL="0" marR="0" indent="0" algn="l" defTabSz="914400" rtl="0" eaLnBrk="1" fontAlgn="base" latinLnBrk="0" hangingPunct="1">
                        <a:lnSpc>
                          <a:spcPct val="150000"/>
                        </a:lnSpc>
                        <a:spcBef>
                          <a:spcPct val="0"/>
                        </a:spcBef>
                        <a:spcAft>
                          <a:spcPct val="0"/>
                        </a:spcAft>
                        <a:buClrTx/>
                        <a:buSzTx/>
                        <a:buFontTx/>
                        <a:buNone/>
                        <a:tabLst/>
                        <a:defRPr/>
                      </a:pPr>
                      <a:r>
                        <a:rPr lang="zh-CN" altLang="zh-CN" sz="3000" b="1" kern="1200" dirty="0" smtClean="0">
                          <a:solidFill>
                            <a:schemeClr val="tx1"/>
                          </a:solidFill>
                          <a:latin typeface="宋体" pitchFamily="2" charset="-122"/>
                          <a:ea typeface="宋体" pitchFamily="2" charset="-122"/>
                          <a:cs typeface="Times New Roman" pitchFamily="18" charset="0"/>
                        </a:rPr>
                        <a:t>实验</a:t>
                      </a:r>
                    </a:p>
                    <a:p>
                      <a:pPr marL="0" algn="l" defTabSz="914400" rtl="0" eaLnBrk="1" fontAlgn="base" latinLnBrk="0" hangingPunct="1">
                        <a:lnSpc>
                          <a:spcPct val="150000"/>
                        </a:lnSpc>
                        <a:spcBef>
                          <a:spcPct val="0"/>
                        </a:spcBef>
                        <a:spcAft>
                          <a:spcPct val="0"/>
                        </a:spcAft>
                      </a:pPr>
                      <a:r>
                        <a:rPr lang="zh-CN" altLang="en-US" sz="3000" b="1" kern="1200" dirty="0" smtClean="0">
                          <a:solidFill>
                            <a:schemeClr val="tx1"/>
                          </a:solidFill>
                          <a:latin typeface="宋体" pitchFamily="2" charset="-122"/>
                          <a:ea typeface="宋体" pitchFamily="2" charset="-122"/>
                          <a:cs typeface="Times New Roman" pitchFamily="18" charset="0"/>
                        </a:rPr>
                        <a:t>次数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base" latinLnBrk="0" hangingPunct="1">
                        <a:lnSpc>
                          <a:spcPct val="150000"/>
                        </a:lnSpc>
                        <a:spcBef>
                          <a:spcPct val="0"/>
                        </a:spcBef>
                        <a:spcAft>
                          <a:spcPct val="0"/>
                        </a:spcAft>
                        <a:buClrTx/>
                        <a:buSzTx/>
                        <a:buFontTx/>
                        <a:buNone/>
                        <a:tabLst/>
                        <a:defRPr/>
                      </a:pPr>
                      <a:r>
                        <a:rPr lang="zh-CN" altLang="en-US" sz="3000" b="1" kern="1200" dirty="0" smtClean="0">
                          <a:solidFill>
                            <a:schemeClr val="tx1"/>
                          </a:solidFill>
                          <a:latin typeface="宋体" pitchFamily="2" charset="-122"/>
                          <a:ea typeface="宋体" pitchFamily="2" charset="-122"/>
                          <a:cs typeface="Times New Roman" pitchFamily="18" charset="0"/>
                        </a:rPr>
                        <a:t>钩码总</a:t>
                      </a:r>
                      <a:r>
                        <a:rPr lang="zh-CN" altLang="zh-CN" sz="3000" b="1" kern="1200" dirty="0" smtClean="0">
                          <a:solidFill>
                            <a:schemeClr val="tx1"/>
                          </a:solidFill>
                          <a:latin typeface="宋体" pitchFamily="2" charset="-122"/>
                          <a:ea typeface="宋体" pitchFamily="2" charset="-122"/>
                          <a:cs typeface="Times New Roman" pitchFamily="18" charset="0"/>
                        </a:rPr>
                        <a:t>重</a:t>
                      </a:r>
                      <a:r>
                        <a:rPr lang="en-US" altLang="zh-CN" sz="3000" b="1" kern="1200" dirty="0" smtClean="0">
                          <a:solidFill>
                            <a:schemeClr val="tx1"/>
                          </a:solidFill>
                          <a:latin typeface="宋体" pitchFamily="2" charset="-122"/>
                          <a:ea typeface="宋体" pitchFamily="2" charset="-122"/>
                          <a:cs typeface="Times New Roman" pitchFamily="18" charset="0"/>
                        </a:rPr>
                        <a:t>G/N</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钩码上升的</a:t>
                      </a:r>
                    </a:p>
                    <a:p>
                      <a:pPr marL="0" algn="l"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高度</a:t>
                      </a:r>
                      <a:r>
                        <a:rPr lang="en-US" altLang="zh-CN" sz="3000" b="1" kern="1200" dirty="0" smtClean="0">
                          <a:solidFill>
                            <a:schemeClr val="tx1"/>
                          </a:solidFill>
                          <a:latin typeface="宋体" pitchFamily="2" charset="-122"/>
                          <a:ea typeface="宋体" pitchFamily="2" charset="-122"/>
                          <a:cs typeface="Times New Roman" pitchFamily="18" charset="0"/>
                        </a:rPr>
                        <a:t>h/m</a:t>
                      </a:r>
                      <a:endParaRPr lang="en-US" altLang="en-US"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测力计示</a:t>
                      </a:r>
                    </a:p>
                    <a:p>
                      <a:pPr marL="0" algn="l"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数</a:t>
                      </a:r>
                      <a:r>
                        <a:rPr lang="en-US" altLang="zh-CN" sz="3000" b="1" kern="1200" dirty="0" smtClean="0">
                          <a:solidFill>
                            <a:schemeClr val="tx1"/>
                          </a:solidFill>
                          <a:latin typeface="宋体" pitchFamily="2" charset="-122"/>
                          <a:ea typeface="宋体" pitchFamily="2" charset="-122"/>
                          <a:cs typeface="Times New Roman" pitchFamily="18" charset="0"/>
                        </a:rPr>
                        <a:t>F/N</a:t>
                      </a:r>
                      <a:endParaRPr lang="en-US" altLang="en-US"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测力计移动</a:t>
                      </a:r>
                    </a:p>
                    <a:p>
                      <a:pPr marL="0" algn="l"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距离</a:t>
                      </a:r>
                      <a:r>
                        <a:rPr lang="en-US" altLang="zh-CN" sz="3000" b="1" kern="1200" dirty="0" smtClean="0">
                          <a:solidFill>
                            <a:schemeClr val="tx1"/>
                          </a:solidFill>
                          <a:latin typeface="宋体" pitchFamily="2" charset="-122"/>
                          <a:ea typeface="宋体" pitchFamily="2" charset="-122"/>
                          <a:cs typeface="Times New Roman" pitchFamily="18" charset="0"/>
                        </a:rPr>
                        <a:t>s/m</a:t>
                      </a:r>
                      <a:endParaRPr lang="en-US" altLang="en-US"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机械</a:t>
                      </a:r>
                    </a:p>
                    <a:p>
                      <a:pPr marL="0" algn="l"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效率</a:t>
                      </a:r>
                      <a:r>
                        <a:rPr lang="en-US" altLang="zh-CN" sz="3000" b="1" kern="1200" dirty="0" smtClean="0">
                          <a:solidFill>
                            <a:schemeClr val="tx1"/>
                          </a:solidFill>
                          <a:latin typeface="宋体" pitchFamily="2" charset="-122"/>
                          <a:ea typeface="宋体" pitchFamily="2" charset="-122"/>
                          <a:cs typeface="Times New Roman" pitchFamily="18" charset="0"/>
                        </a:rPr>
                        <a:t>η</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4122">
                <a:tc>
                  <a:txBody>
                    <a:bodyPr/>
                    <a:lstStyle/>
                    <a:p>
                      <a:pPr marL="0" algn="l" defTabSz="914400" rtl="0" eaLnBrk="1" fontAlgn="base" latinLnBrk="0" hangingPunct="1">
                        <a:lnSpc>
                          <a:spcPct val="150000"/>
                        </a:lnSpc>
                        <a:spcBef>
                          <a:spcPct val="0"/>
                        </a:spcBef>
                        <a:spcAft>
                          <a:spcPct val="0"/>
                        </a:spcAft>
                      </a:pPr>
                      <a:r>
                        <a:rPr lang="en-US" altLang="en-US" sz="3000" b="1" kern="1200" dirty="0" smtClean="0">
                          <a:solidFill>
                            <a:schemeClr val="tx1"/>
                          </a:solidFill>
                          <a:latin typeface="宋体" pitchFamily="2" charset="-122"/>
                          <a:ea typeface="宋体" pitchFamily="2" charset="-122"/>
                          <a:cs typeface="Times New Roman" pitchFamily="18" charset="0"/>
                        </a:rPr>
                        <a:t>1</a:t>
                      </a:r>
                      <a:endParaRPr lang="zh-CN" altLang="en-US"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en-US" altLang="en-US" sz="3000" b="1" kern="1200" dirty="0" smtClean="0">
                          <a:solidFill>
                            <a:schemeClr val="tx1"/>
                          </a:solidFill>
                          <a:latin typeface="宋体" pitchFamily="2" charset="-122"/>
                          <a:ea typeface="宋体" pitchFamily="2" charset="-122"/>
                          <a:cs typeface="Times New Roman" pitchFamily="18" charset="0"/>
                        </a:rPr>
                        <a:t>2</a:t>
                      </a:r>
                      <a:endParaRPr lang="zh-CN" altLang="en-US"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en-US" altLang="en-US" sz="3000" b="1" kern="1200" dirty="0" smtClean="0">
                          <a:solidFill>
                            <a:schemeClr val="tx1"/>
                          </a:solidFill>
                          <a:latin typeface="宋体" pitchFamily="2" charset="-122"/>
                          <a:ea typeface="宋体" pitchFamily="2" charset="-122"/>
                          <a:cs typeface="Times New Roman" pitchFamily="18" charset="0"/>
                        </a:rPr>
                        <a:t>0.1</a:t>
                      </a:r>
                      <a:endParaRPr lang="zh-CN" altLang="en-US"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en-US" altLang="en-US" sz="3000" b="1" kern="1200" dirty="0" smtClean="0">
                          <a:solidFill>
                            <a:schemeClr val="tx1"/>
                          </a:solidFill>
                          <a:latin typeface="宋体" pitchFamily="2" charset="-122"/>
                          <a:ea typeface="宋体" pitchFamily="2" charset="-122"/>
                          <a:cs typeface="Times New Roman" pitchFamily="18" charset="0"/>
                        </a:rPr>
                        <a:t>0.9</a:t>
                      </a:r>
                      <a:endParaRPr lang="zh-CN" altLang="en-US"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en-US" altLang="en-US" sz="3000" b="1" kern="1200" dirty="0" smtClean="0">
                          <a:solidFill>
                            <a:schemeClr val="tx1"/>
                          </a:solidFill>
                          <a:latin typeface="宋体" pitchFamily="2" charset="-122"/>
                          <a:ea typeface="宋体" pitchFamily="2" charset="-122"/>
                          <a:cs typeface="Times New Roman" pitchFamily="18" charset="0"/>
                        </a:rPr>
                        <a:t>0.3</a:t>
                      </a:r>
                      <a:endParaRPr lang="zh-CN" altLang="en-US"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endParaRPr lang="en-US" altLang="en-US"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4122">
                <a:tc>
                  <a:txBody>
                    <a:bodyPr/>
                    <a:lstStyle/>
                    <a:p>
                      <a:pPr marL="0" algn="l" defTabSz="914400" rtl="0" eaLnBrk="1" fontAlgn="base" latinLnBrk="0" hangingPunct="1">
                        <a:lnSpc>
                          <a:spcPct val="150000"/>
                        </a:lnSpc>
                        <a:spcBef>
                          <a:spcPct val="0"/>
                        </a:spcBef>
                        <a:spcAft>
                          <a:spcPct val="0"/>
                        </a:spcAft>
                      </a:pPr>
                      <a:r>
                        <a:rPr lang="en-US" altLang="en-US" sz="3000" b="1" kern="1200" dirty="0" smtClean="0">
                          <a:solidFill>
                            <a:schemeClr val="tx1"/>
                          </a:solidFill>
                          <a:latin typeface="宋体" pitchFamily="2" charset="-122"/>
                          <a:ea typeface="宋体" pitchFamily="2" charset="-122"/>
                          <a:cs typeface="Times New Roman" pitchFamily="18" charset="0"/>
                        </a:rPr>
                        <a:t>2</a:t>
                      </a:r>
                      <a:endParaRPr lang="zh-CN" altLang="en-US"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en-US" altLang="en-US" sz="3000" b="1" kern="1200" dirty="0" smtClean="0">
                          <a:solidFill>
                            <a:schemeClr val="tx1"/>
                          </a:solidFill>
                          <a:latin typeface="宋体" pitchFamily="2" charset="-122"/>
                          <a:ea typeface="宋体" pitchFamily="2" charset="-122"/>
                          <a:cs typeface="Times New Roman" pitchFamily="18" charset="0"/>
                        </a:rPr>
                        <a:t>4</a:t>
                      </a:r>
                      <a:endParaRPr lang="zh-CN" altLang="en-US"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en-US" altLang="en-US" sz="3000" b="1" kern="1200" dirty="0" smtClean="0">
                          <a:solidFill>
                            <a:schemeClr val="tx1"/>
                          </a:solidFill>
                          <a:latin typeface="宋体" pitchFamily="2" charset="-122"/>
                          <a:ea typeface="宋体" pitchFamily="2" charset="-122"/>
                          <a:cs typeface="Times New Roman" pitchFamily="18" charset="0"/>
                        </a:rPr>
                        <a:t>0.1</a:t>
                      </a:r>
                      <a:endParaRPr lang="zh-CN" altLang="en-US"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en-US" altLang="en-US" sz="3000" b="1" kern="1200" dirty="0" smtClean="0">
                          <a:solidFill>
                            <a:schemeClr val="tx1"/>
                          </a:solidFill>
                          <a:latin typeface="宋体" pitchFamily="2" charset="-122"/>
                          <a:ea typeface="宋体" pitchFamily="2" charset="-122"/>
                          <a:cs typeface="Times New Roman" pitchFamily="18" charset="0"/>
                        </a:rPr>
                        <a:t>1.6</a:t>
                      </a:r>
                      <a:endParaRPr lang="zh-CN" altLang="en-US"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en-US" altLang="en-US" sz="3000" b="1" kern="1200" dirty="0" smtClean="0">
                          <a:solidFill>
                            <a:schemeClr val="tx1"/>
                          </a:solidFill>
                          <a:latin typeface="宋体" pitchFamily="2" charset="-122"/>
                          <a:ea typeface="宋体" pitchFamily="2" charset="-122"/>
                          <a:cs typeface="Times New Roman" pitchFamily="18" charset="0"/>
                        </a:rPr>
                        <a:t>0.3</a:t>
                      </a:r>
                      <a:endParaRPr lang="zh-CN" altLang="en-US"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en-US" altLang="en-US" sz="3000" b="1" kern="1200" dirty="0" smtClean="0">
                          <a:solidFill>
                            <a:schemeClr val="tx1"/>
                          </a:solidFill>
                          <a:latin typeface="宋体" pitchFamily="2" charset="-122"/>
                          <a:ea typeface="宋体" pitchFamily="2" charset="-122"/>
                          <a:cs typeface="Times New Roman" pitchFamily="18" charset="0"/>
                        </a:rPr>
                        <a:t>83%</a:t>
                      </a:r>
                      <a:endParaRPr lang="zh-CN" altLang="en-US"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4122">
                <a:tc>
                  <a:txBody>
                    <a:bodyPr/>
                    <a:lstStyle/>
                    <a:p>
                      <a:pPr marL="0" algn="l" defTabSz="914400" rtl="0" eaLnBrk="1" fontAlgn="base" latinLnBrk="0" hangingPunct="1">
                        <a:lnSpc>
                          <a:spcPct val="150000"/>
                        </a:lnSpc>
                        <a:spcBef>
                          <a:spcPct val="0"/>
                        </a:spcBef>
                        <a:spcAft>
                          <a:spcPct val="0"/>
                        </a:spcAft>
                      </a:pPr>
                      <a:r>
                        <a:rPr lang="en-US" altLang="en-US" sz="3000" b="1" kern="1200" dirty="0" smtClean="0">
                          <a:solidFill>
                            <a:schemeClr val="tx1"/>
                          </a:solidFill>
                          <a:latin typeface="宋体" pitchFamily="2" charset="-122"/>
                          <a:ea typeface="宋体" pitchFamily="2" charset="-122"/>
                          <a:cs typeface="Times New Roman" pitchFamily="18" charset="0"/>
                        </a:rPr>
                        <a:t>3</a:t>
                      </a:r>
                      <a:endParaRPr lang="zh-CN" altLang="en-US"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en-US" altLang="en-US" sz="3000" b="1" kern="1200" dirty="0" smtClean="0">
                          <a:solidFill>
                            <a:schemeClr val="tx1"/>
                          </a:solidFill>
                          <a:latin typeface="宋体" pitchFamily="2" charset="-122"/>
                          <a:ea typeface="宋体" pitchFamily="2" charset="-122"/>
                          <a:cs typeface="Times New Roman" pitchFamily="18" charset="0"/>
                        </a:rPr>
                        <a:t>2</a:t>
                      </a:r>
                      <a:endParaRPr lang="zh-CN" altLang="en-US"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en-US" altLang="en-US" sz="3000" b="1" kern="1200" dirty="0" smtClean="0">
                          <a:solidFill>
                            <a:schemeClr val="tx1"/>
                          </a:solidFill>
                          <a:latin typeface="宋体" pitchFamily="2" charset="-122"/>
                          <a:ea typeface="宋体" pitchFamily="2" charset="-122"/>
                          <a:cs typeface="Times New Roman" pitchFamily="18" charset="0"/>
                        </a:rPr>
                        <a:t>0.1</a:t>
                      </a:r>
                      <a:endParaRPr lang="zh-CN" altLang="en-US"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en-US" altLang="en-US" sz="3000" b="1" kern="1200" dirty="0" smtClean="0">
                          <a:solidFill>
                            <a:schemeClr val="tx1"/>
                          </a:solidFill>
                          <a:latin typeface="宋体" pitchFamily="2" charset="-122"/>
                          <a:ea typeface="宋体" pitchFamily="2" charset="-122"/>
                          <a:cs typeface="Times New Roman" pitchFamily="18" charset="0"/>
                        </a:rPr>
                        <a:t>0.7</a:t>
                      </a:r>
                      <a:endParaRPr lang="zh-CN" altLang="en-US"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en-US" altLang="en-US" sz="3000" b="1" kern="1200" dirty="0" smtClean="0">
                          <a:solidFill>
                            <a:schemeClr val="tx1"/>
                          </a:solidFill>
                          <a:latin typeface="宋体" pitchFamily="2" charset="-122"/>
                          <a:ea typeface="宋体" pitchFamily="2" charset="-122"/>
                          <a:cs typeface="Times New Roman" pitchFamily="18" charset="0"/>
                        </a:rPr>
                        <a:t>0.5</a:t>
                      </a:r>
                      <a:endParaRPr lang="zh-CN" altLang="en-US"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en-US" altLang="en-US" sz="3000" b="1" kern="1200" dirty="0" smtClean="0">
                          <a:solidFill>
                            <a:schemeClr val="tx1"/>
                          </a:solidFill>
                          <a:latin typeface="宋体" pitchFamily="2" charset="-122"/>
                          <a:ea typeface="宋体" pitchFamily="2" charset="-122"/>
                          <a:cs typeface="Times New Roman" pitchFamily="18" charset="0"/>
                        </a:rPr>
                        <a:t>57%</a:t>
                      </a:r>
                      <a:endParaRPr lang="zh-CN" altLang="en-US"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4122">
                <a:tc>
                  <a:txBody>
                    <a:bodyPr/>
                    <a:lstStyle/>
                    <a:p>
                      <a:pPr marL="0" algn="l" defTabSz="914400" rtl="0" eaLnBrk="1" fontAlgn="base" latinLnBrk="0" hangingPunct="1">
                        <a:lnSpc>
                          <a:spcPct val="150000"/>
                        </a:lnSpc>
                        <a:spcBef>
                          <a:spcPct val="0"/>
                        </a:spcBef>
                        <a:spcAft>
                          <a:spcPct val="0"/>
                        </a:spcAft>
                      </a:pPr>
                      <a:r>
                        <a:rPr lang="en-US" altLang="en-US" sz="3000" b="1" kern="1200" dirty="0" smtClean="0">
                          <a:solidFill>
                            <a:schemeClr val="tx1"/>
                          </a:solidFill>
                          <a:latin typeface="宋体" pitchFamily="2" charset="-122"/>
                          <a:ea typeface="宋体" pitchFamily="2" charset="-122"/>
                          <a:cs typeface="Times New Roman" pitchFamily="18" charset="0"/>
                        </a:rPr>
                        <a:t>4</a:t>
                      </a:r>
                      <a:endParaRPr lang="zh-CN" altLang="en-US"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en-US" altLang="en-US" sz="3000" b="1" kern="1200" dirty="0" smtClean="0">
                          <a:solidFill>
                            <a:schemeClr val="tx1"/>
                          </a:solidFill>
                          <a:latin typeface="宋体" pitchFamily="2" charset="-122"/>
                          <a:ea typeface="宋体" pitchFamily="2" charset="-122"/>
                          <a:cs typeface="Times New Roman" pitchFamily="18" charset="0"/>
                        </a:rPr>
                        <a:t>2</a:t>
                      </a:r>
                      <a:endParaRPr lang="zh-CN" altLang="en-US"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en-US" altLang="en-US" sz="3000" b="1" kern="1200" dirty="0" smtClean="0">
                          <a:solidFill>
                            <a:schemeClr val="tx1"/>
                          </a:solidFill>
                          <a:latin typeface="宋体" pitchFamily="2" charset="-122"/>
                          <a:ea typeface="宋体" pitchFamily="2" charset="-122"/>
                          <a:cs typeface="Times New Roman" pitchFamily="18" charset="0"/>
                        </a:rPr>
                        <a:t>0.2</a:t>
                      </a:r>
                      <a:endParaRPr lang="zh-CN" altLang="en-US"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en-US" altLang="en-US" sz="3000" b="1" kern="1200" dirty="0" smtClean="0">
                          <a:solidFill>
                            <a:schemeClr val="tx1"/>
                          </a:solidFill>
                          <a:latin typeface="宋体" pitchFamily="2" charset="-122"/>
                          <a:ea typeface="宋体" pitchFamily="2" charset="-122"/>
                          <a:cs typeface="Times New Roman" pitchFamily="18" charset="0"/>
                        </a:rPr>
                        <a:t>0.7</a:t>
                      </a:r>
                      <a:endParaRPr lang="zh-CN" altLang="en-US"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en-US" altLang="en-US" sz="3000" b="1" kern="1200" dirty="0" smtClean="0">
                          <a:solidFill>
                            <a:schemeClr val="tx1"/>
                          </a:solidFill>
                          <a:latin typeface="宋体" pitchFamily="2" charset="-122"/>
                          <a:ea typeface="宋体" pitchFamily="2" charset="-122"/>
                          <a:cs typeface="Times New Roman" pitchFamily="18" charset="0"/>
                        </a:rPr>
                        <a:t>1.0</a:t>
                      </a:r>
                      <a:endParaRPr lang="zh-CN" altLang="en-US"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en-US" altLang="en-US" sz="3000" b="1" kern="1200" dirty="0" smtClean="0">
                          <a:solidFill>
                            <a:schemeClr val="tx1"/>
                          </a:solidFill>
                          <a:latin typeface="宋体" pitchFamily="2" charset="-122"/>
                          <a:ea typeface="宋体" pitchFamily="2" charset="-122"/>
                          <a:cs typeface="Times New Roman" pitchFamily="18" charset="0"/>
                        </a:rPr>
                        <a:t>57%</a:t>
                      </a:r>
                      <a:endParaRPr lang="zh-CN" altLang="en-US"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57345" name="Rectangle 1"/>
          <p:cNvSpPr>
            <a:spLocks noChangeArrowheads="1"/>
          </p:cNvSpPr>
          <p:nvPr/>
        </p:nvSpPr>
        <p:spPr bwMode="auto">
          <a:xfrm>
            <a:off x="563880" y="1241249"/>
            <a:ext cx="107442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该实验的实验原理是</a:t>
            </a:r>
            <a:r>
              <a:rPr lang="en-US" altLang="zh-CN" sz="3000" b="1" dirty="0" smtClean="0">
                <a:latin typeface="宋体" pitchFamily="2" charset="-122"/>
                <a:ea typeface="宋体" pitchFamily="2" charset="-122"/>
                <a:cs typeface="Times New Roman" pitchFamily="18" charset="0"/>
              </a:rPr>
              <a:t>__________</a:t>
            </a:r>
            <a:r>
              <a:rPr lang="zh-CN" altLang="zh-CN" sz="3000" b="1" dirty="0" smtClean="0">
                <a:latin typeface="宋体" pitchFamily="2" charset="-122"/>
                <a:ea typeface="宋体" pitchFamily="2" charset="-122"/>
                <a:cs typeface="Times New Roman" pitchFamily="18" charset="0"/>
              </a:rPr>
              <a:t>。</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(2)</a:t>
            </a:r>
            <a:r>
              <a:rPr lang="zh-CN" altLang="zh-CN" sz="3000" b="1" dirty="0" smtClean="0">
                <a:latin typeface="宋体" pitchFamily="2" charset="-122"/>
                <a:ea typeface="宋体" pitchFamily="2" charset="-122"/>
                <a:cs typeface="Times New Roman" pitchFamily="18" charset="0"/>
              </a:rPr>
              <a:t>在实验中，测绳端拉力</a:t>
            </a:r>
            <a:r>
              <a:rPr lang="en-US" altLang="zh-CN" sz="3000" b="1" dirty="0" smtClean="0">
                <a:latin typeface="宋体" pitchFamily="2" charset="-122"/>
                <a:ea typeface="宋体" pitchFamily="2" charset="-122"/>
                <a:cs typeface="Times New Roman" pitchFamily="18" charset="0"/>
              </a:rPr>
              <a:t>F</a:t>
            </a:r>
            <a:r>
              <a:rPr lang="zh-CN" altLang="zh-CN" sz="3000" b="1" dirty="0" smtClean="0">
                <a:latin typeface="宋体" pitchFamily="2" charset="-122"/>
                <a:ea typeface="宋体" pitchFamily="2" charset="-122"/>
                <a:cs typeface="Times New Roman" pitchFamily="18" charset="0"/>
              </a:rPr>
              <a:t>时，应尽量竖直向上</a:t>
            </a:r>
            <a:r>
              <a:rPr lang="en-US" altLang="zh-CN" sz="3000" b="1" dirty="0" smtClean="0">
                <a:latin typeface="宋体" pitchFamily="2" charset="-122"/>
                <a:ea typeface="宋体" pitchFamily="2" charset="-122"/>
                <a:cs typeface="Times New Roman" pitchFamily="18" charset="0"/>
              </a:rPr>
              <a:t>_____</a:t>
            </a:r>
            <a:r>
              <a:rPr lang="zh-CN" altLang="zh-CN" sz="3000" b="1" dirty="0" smtClean="0">
                <a:latin typeface="宋体" pitchFamily="2" charset="-122"/>
                <a:ea typeface="宋体" pitchFamily="2" charset="-122"/>
                <a:cs typeface="Times New Roman" pitchFamily="18" charset="0"/>
              </a:rPr>
              <a:t>拉动弹簧测力计，且在拉动过程中读数。</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(3)</a:t>
            </a:r>
            <a:r>
              <a:rPr lang="zh-CN" altLang="zh-CN" sz="3000" b="1" dirty="0" smtClean="0">
                <a:latin typeface="宋体" pitchFamily="2" charset="-122"/>
                <a:ea typeface="宋体" pitchFamily="2" charset="-122"/>
                <a:cs typeface="Times New Roman" pitchFamily="18" charset="0"/>
              </a:rPr>
              <a:t>第</a:t>
            </a:r>
            <a:r>
              <a:rPr lang="en-US" altLang="zh-CN" sz="3000" b="1"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次实验测得的机械效率为</a:t>
            </a:r>
            <a:r>
              <a:rPr lang="en-US" altLang="zh-CN" sz="3000" b="1" dirty="0" smtClean="0">
                <a:latin typeface="宋体" pitchFamily="2" charset="-122"/>
                <a:ea typeface="宋体" pitchFamily="2" charset="-122"/>
                <a:cs typeface="Times New Roman" pitchFamily="18" charset="0"/>
              </a:rPr>
              <a:t>____</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结果保留两位有效数字</a:t>
            </a:r>
            <a:r>
              <a:rPr lang="en-US" altLang="zh-CN" sz="3000" b="1" dirty="0" smtClean="0">
                <a:latin typeface="宋体" pitchFamily="2" charset="-122"/>
                <a:ea typeface="宋体" pitchFamily="2" charset="-122"/>
                <a:cs typeface="Times New Roman" pitchFamily="18" charset="0"/>
              </a:rPr>
              <a:t>)</a:t>
            </a:r>
            <a:endParaRPr lang="zh-CN" altLang="zh-CN" sz="3000" b="1" dirty="0" smtClean="0">
              <a:latin typeface="宋体" pitchFamily="2" charset="-122"/>
              <a:ea typeface="宋体" pitchFamily="2" charset="-122"/>
              <a:cs typeface="Times New Roman" pitchFamily="18" charset="0"/>
            </a:endParaRP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(4)</a:t>
            </a:r>
            <a:r>
              <a:rPr lang="zh-CN" altLang="zh-CN" sz="3000" b="1" dirty="0" smtClean="0">
                <a:latin typeface="宋体" pitchFamily="2" charset="-122"/>
                <a:ea typeface="宋体" pitchFamily="2" charset="-122"/>
                <a:cs typeface="Times New Roman" pitchFamily="18" charset="0"/>
              </a:rPr>
              <a:t>分析表中数据可知：第</a:t>
            </a:r>
            <a:r>
              <a:rPr lang="en-US" altLang="zh-CN" sz="3000" b="1" dirty="0" smtClean="0">
                <a:latin typeface="宋体" pitchFamily="2" charset="-122"/>
                <a:ea typeface="宋体" pitchFamily="2" charset="-122"/>
                <a:cs typeface="Times New Roman" pitchFamily="18" charset="0"/>
              </a:rPr>
              <a:t>4</a:t>
            </a:r>
            <a:r>
              <a:rPr lang="zh-CN" altLang="zh-CN" sz="3000" b="1" dirty="0" smtClean="0">
                <a:latin typeface="宋体" pitchFamily="2" charset="-122"/>
                <a:ea typeface="宋体" pitchFamily="2" charset="-122"/>
                <a:cs typeface="Times New Roman" pitchFamily="18" charset="0"/>
              </a:rPr>
              <a:t>次实验是用</a:t>
            </a:r>
            <a:r>
              <a:rPr lang="en-US" altLang="zh-CN" sz="3000" b="1" dirty="0" smtClean="0">
                <a:latin typeface="宋体" pitchFamily="2" charset="-122"/>
                <a:ea typeface="宋体" pitchFamily="2" charset="-122"/>
                <a:cs typeface="Times New Roman" pitchFamily="18" charset="0"/>
              </a:rPr>
              <a:t>____(</a:t>
            </a:r>
            <a:r>
              <a:rPr lang="zh-CN" altLang="zh-CN" sz="3000" b="1" dirty="0" smtClean="0">
                <a:latin typeface="宋体" pitchFamily="2" charset="-122"/>
                <a:ea typeface="宋体" pitchFamily="2" charset="-122"/>
                <a:cs typeface="Times New Roman" pitchFamily="18" charset="0"/>
              </a:rPr>
              <a:t>选填</a:t>
            </a:r>
            <a:r>
              <a:rPr lang="en-US" altLang="zh-CN" sz="3000" b="1" dirty="0" smtClean="0">
                <a:latin typeface="宋体" pitchFamily="2" charset="-122"/>
                <a:ea typeface="宋体" pitchFamily="2" charset="-122"/>
                <a:cs typeface="Times New Roman" pitchFamily="18" charset="0"/>
              </a:rPr>
              <a:t>“a</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b</a:t>
            </a:r>
            <a:r>
              <a:rPr lang="zh-CN" altLang="zh-CN" sz="3000" b="1" dirty="0" smtClean="0">
                <a:latin typeface="宋体" pitchFamily="2" charset="-122"/>
                <a:ea typeface="宋体" pitchFamily="2" charset="-122"/>
                <a:cs typeface="Times New Roman" pitchFamily="18" charset="0"/>
              </a:rPr>
              <a:t>”或</a:t>
            </a:r>
            <a:r>
              <a:rPr lang="en-US" altLang="zh-CN" sz="3000" b="1" dirty="0" smtClean="0">
                <a:latin typeface="宋体" pitchFamily="2" charset="-122"/>
                <a:ea typeface="宋体" pitchFamily="2" charset="-122"/>
                <a:cs typeface="Times New Roman" pitchFamily="18" charset="0"/>
              </a:rPr>
              <a:t>“c</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图做的。</a:t>
            </a:r>
          </a:p>
        </p:txBody>
      </p:sp>
      <p:sp>
        <p:nvSpPr>
          <p:cNvPr id="5" name="矩形 4"/>
          <p:cNvSpPr/>
          <p:nvPr/>
        </p:nvSpPr>
        <p:spPr>
          <a:xfrm>
            <a:off x="8795222" y="2106414"/>
            <a:ext cx="800219"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匀速</a:t>
            </a:r>
            <a:endParaRPr lang="zh-CN" altLang="en-US" sz="2400" b="1" dirty="0" smtClean="0">
              <a:solidFill>
                <a:srgbClr val="FF0000"/>
              </a:solidFill>
              <a:latin typeface="宋体" pitchFamily="2" charset="-122"/>
              <a:ea typeface="宋体" pitchFamily="2" charset="-122"/>
            </a:endParaRPr>
          </a:p>
        </p:txBody>
      </p:sp>
      <p:sp>
        <p:nvSpPr>
          <p:cNvPr id="6" name="矩形 5"/>
          <p:cNvSpPr/>
          <p:nvPr/>
        </p:nvSpPr>
        <p:spPr>
          <a:xfrm>
            <a:off x="6021542" y="3493254"/>
            <a:ext cx="651140" cy="461665"/>
          </a:xfrm>
          <a:prstGeom prst="rect">
            <a:avLst/>
          </a:prstGeom>
        </p:spPr>
        <p:txBody>
          <a:bodyPr wrap="none">
            <a:spAutoFit/>
          </a:bodyPr>
          <a:lstStyle/>
          <a:p>
            <a:r>
              <a:rPr lang="en-US" altLang="zh-CN" sz="2400" b="1" dirty="0" smtClean="0">
                <a:solidFill>
                  <a:srgbClr val="FF0000"/>
                </a:solidFill>
                <a:latin typeface="宋体" pitchFamily="2" charset="-122"/>
                <a:ea typeface="宋体" pitchFamily="2" charset="-122"/>
              </a:rPr>
              <a:t>74%</a:t>
            </a:r>
            <a:endParaRPr lang="zh-CN" altLang="en-US" sz="2400" b="1" dirty="0" smtClean="0">
              <a:solidFill>
                <a:srgbClr val="FF0000"/>
              </a:solidFill>
              <a:latin typeface="宋体" pitchFamily="2" charset="-122"/>
              <a:ea typeface="宋体" pitchFamily="2" charset="-122"/>
            </a:endParaRPr>
          </a:p>
        </p:txBody>
      </p:sp>
      <p:sp>
        <p:nvSpPr>
          <p:cNvPr id="7" name="矩形 6"/>
          <p:cNvSpPr/>
          <p:nvPr/>
        </p:nvSpPr>
        <p:spPr>
          <a:xfrm>
            <a:off x="7301702" y="4179054"/>
            <a:ext cx="340158" cy="461665"/>
          </a:xfrm>
          <a:prstGeom prst="rect">
            <a:avLst/>
          </a:prstGeom>
        </p:spPr>
        <p:txBody>
          <a:bodyPr wrap="none">
            <a:spAutoFit/>
          </a:bodyPr>
          <a:lstStyle/>
          <a:p>
            <a:r>
              <a:rPr lang="en-US" altLang="zh-CN" sz="2400" b="1" dirty="0" smtClean="0">
                <a:solidFill>
                  <a:srgbClr val="FF0000"/>
                </a:solidFill>
                <a:latin typeface="宋体" pitchFamily="2" charset="-122"/>
                <a:ea typeface="宋体" pitchFamily="2" charset="-122"/>
              </a:rPr>
              <a:t>c</a:t>
            </a:r>
            <a:endParaRPr lang="zh-CN" altLang="en-US" sz="2400" b="1" dirty="0" smtClean="0">
              <a:solidFill>
                <a:srgbClr val="FF0000"/>
              </a:solidFill>
              <a:latin typeface="宋体" pitchFamily="2" charset="-122"/>
              <a:ea typeface="宋体" pitchFamily="2" charset="-122"/>
            </a:endParaRPr>
          </a:p>
        </p:txBody>
      </p:sp>
      <p:graphicFrame>
        <p:nvGraphicFramePr>
          <p:cNvPr id="135169" name="Object 1"/>
          <p:cNvGraphicFramePr>
            <a:graphicFrameLocks noChangeAspect="1"/>
          </p:cNvGraphicFramePr>
          <p:nvPr/>
        </p:nvGraphicFramePr>
        <p:xfrm>
          <a:off x="4750753" y="1007745"/>
          <a:ext cx="1643062" cy="976313"/>
        </p:xfrm>
        <a:graphic>
          <a:graphicData uri="http://schemas.openxmlformats.org/presentationml/2006/ole">
            <mc:AlternateContent xmlns:mc="http://schemas.openxmlformats.org/markup-compatibility/2006">
              <mc:Choice xmlns:v="urn:schemas-microsoft-com:vml" Requires="v">
                <p:oleObj spid="_x0000_s135171" name="Microsoft Word 2007" r:id="rId4" imgW="1645323" imgH="990756" progId="Word.Document.12">
                  <p:embed/>
                </p:oleObj>
              </mc:Choice>
              <mc:Fallback>
                <p:oleObj name="Microsoft Word 2007" r:id="rId4" imgW="1645323" imgH="990756" progId="Word.Document.12">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0753" y="1007745"/>
                        <a:ext cx="1643062"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7345"/>
                                        </p:tgtEl>
                                        <p:attrNameLst>
                                          <p:attrName>style.visibility</p:attrName>
                                        </p:attrNameLst>
                                      </p:cBhvr>
                                      <p:to>
                                        <p:strVal val="visible"/>
                                      </p:to>
                                    </p:set>
                                    <p:anim calcmode="lin" valueType="num">
                                      <p:cBhvr additive="base">
                                        <p:cTn id="7" dur="500" fill="hold"/>
                                        <p:tgtEl>
                                          <p:spTgt spid="57345"/>
                                        </p:tgtEl>
                                        <p:attrNameLst>
                                          <p:attrName>ppt_x</p:attrName>
                                        </p:attrNameLst>
                                      </p:cBhvr>
                                      <p:tavLst>
                                        <p:tav tm="0">
                                          <p:val>
                                            <p:strVal val="#ppt_x"/>
                                          </p:val>
                                        </p:tav>
                                        <p:tav tm="100000">
                                          <p:val>
                                            <p:strVal val="#ppt_x"/>
                                          </p:val>
                                        </p:tav>
                                      </p:tavLst>
                                    </p:anim>
                                    <p:anim calcmode="lin" valueType="num">
                                      <p:cBhvr additive="base">
                                        <p:cTn id="8" dur="500" fill="hold"/>
                                        <p:tgtEl>
                                          <p:spTgt spid="573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35169"/>
                                        </p:tgtEl>
                                        <p:attrNameLst>
                                          <p:attrName>style.visibility</p:attrName>
                                        </p:attrNameLst>
                                      </p:cBhvr>
                                      <p:to>
                                        <p:strVal val="visible"/>
                                      </p:to>
                                    </p:set>
                                    <p:animEffect transition="in" filter="blinds(horizontal)">
                                      <p:cBhvr>
                                        <p:cTn id="13" dur="500"/>
                                        <p:tgtEl>
                                          <p:spTgt spid="13516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 grpId="0"/>
      <p:bldP spid="5" grpId="0"/>
      <p:bldP spid="6"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graphicFrame>
        <p:nvGraphicFramePr>
          <p:cNvPr id="152578" name="Object 2"/>
          <p:cNvGraphicFramePr>
            <a:graphicFrameLocks noChangeAspect="1"/>
          </p:cNvGraphicFramePr>
          <p:nvPr/>
        </p:nvGraphicFramePr>
        <p:xfrm>
          <a:off x="727393" y="1364615"/>
          <a:ext cx="10106025" cy="4168775"/>
        </p:xfrm>
        <a:graphic>
          <a:graphicData uri="http://schemas.openxmlformats.org/presentationml/2006/ole">
            <mc:AlternateContent xmlns:mc="http://schemas.openxmlformats.org/markup-compatibility/2006">
              <mc:Choice xmlns:v="urn:schemas-microsoft-com:vml" Requires="v">
                <p:oleObj spid="_x0000_s152580" name="Microsoft Word 2007" r:id="rId4" imgW="10100162" imgH="4364769" progId="Word.Document.12">
                  <p:embed/>
                </p:oleObj>
              </mc:Choice>
              <mc:Fallback>
                <p:oleObj name="Microsoft Word 2007" r:id="rId4" imgW="10100162" imgH="4364769"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393" y="1364615"/>
                        <a:ext cx="10106025" cy="416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box(in)">
                                      <p:cBhvr>
                                        <p:cTn id="7" dur="500"/>
                                        <p:tgtEl>
                                          <p:spTgt spid="152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graphicFrame>
        <p:nvGraphicFramePr>
          <p:cNvPr id="152578" name="Object 2"/>
          <p:cNvGraphicFramePr>
            <a:graphicFrameLocks noChangeAspect="1"/>
          </p:cNvGraphicFramePr>
          <p:nvPr/>
        </p:nvGraphicFramePr>
        <p:xfrm>
          <a:off x="850583" y="1592263"/>
          <a:ext cx="10026650" cy="2185987"/>
        </p:xfrm>
        <a:graphic>
          <a:graphicData uri="http://schemas.openxmlformats.org/presentationml/2006/ole">
            <mc:AlternateContent xmlns:mc="http://schemas.openxmlformats.org/markup-compatibility/2006">
              <mc:Choice xmlns:v="urn:schemas-microsoft-com:vml" Requires="v">
                <p:oleObj spid="_x0000_s153604" name="Microsoft Word 2007" r:id="rId4" imgW="10031074" imgH="2204196" progId="Word.Document.12">
                  <p:embed/>
                </p:oleObj>
              </mc:Choice>
              <mc:Fallback>
                <p:oleObj name="Microsoft Word 2007" r:id="rId4" imgW="10031074" imgH="2204196"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583" y="1592263"/>
                        <a:ext cx="10026650" cy="218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box(in)">
                                      <p:cBhvr>
                                        <p:cTn id="7" dur="500"/>
                                        <p:tgtEl>
                                          <p:spTgt spid="152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57345" name="Rectangle 1"/>
          <p:cNvSpPr>
            <a:spLocks noChangeArrowheads="1"/>
          </p:cNvSpPr>
          <p:nvPr/>
        </p:nvSpPr>
        <p:spPr bwMode="auto">
          <a:xfrm>
            <a:off x="563880" y="1138842"/>
            <a:ext cx="10744200" cy="49398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【变式延伸】结合上例探究以下问题：</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对于图中已经绕线完毕的滑轮组，如果没有刻度尺，</a:t>
            </a:r>
            <a:r>
              <a:rPr lang="en-US" altLang="zh-CN" sz="3000" b="1" dirty="0" smtClean="0">
                <a:latin typeface="宋体" pitchFamily="2" charset="-122"/>
                <a:ea typeface="宋体" pitchFamily="2" charset="-122"/>
                <a:cs typeface="Times New Roman" pitchFamily="18" charset="0"/>
              </a:rPr>
              <a:t>_____(</a:t>
            </a:r>
            <a:r>
              <a:rPr lang="zh-CN" altLang="zh-CN" sz="3000" b="1" dirty="0" smtClean="0">
                <a:latin typeface="宋体" pitchFamily="2" charset="-122"/>
                <a:ea typeface="宋体" pitchFamily="2" charset="-122"/>
                <a:cs typeface="Times New Roman" pitchFamily="18" charset="0"/>
              </a:rPr>
              <a:t>选填</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可以</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或</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不可以</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测量出该滑轮组的机械效率。</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(2)</a:t>
            </a:r>
            <a:r>
              <a:rPr lang="zh-CN" altLang="zh-CN" sz="3000" b="1" dirty="0" smtClean="0">
                <a:latin typeface="宋体" pitchFamily="2" charset="-122"/>
                <a:ea typeface="宋体" pitchFamily="2" charset="-122"/>
                <a:cs typeface="Times New Roman" pitchFamily="18" charset="0"/>
              </a:rPr>
              <a:t>分析第</a:t>
            </a:r>
            <a:r>
              <a:rPr lang="en-US" altLang="zh-CN" sz="3000" b="1"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2</a:t>
            </a:r>
            <a:r>
              <a:rPr lang="zh-CN" altLang="zh-CN" sz="3000" b="1" dirty="0" smtClean="0">
                <a:latin typeface="宋体" pitchFamily="2" charset="-122"/>
                <a:ea typeface="宋体" pitchFamily="2" charset="-122"/>
                <a:cs typeface="Times New Roman" pitchFamily="18" charset="0"/>
              </a:rPr>
              <a:t>次实验数据可知：使用同一滑轮组，</a:t>
            </a:r>
            <a:r>
              <a:rPr lang="en-US" altLang="zh-CN" sz="3000" b="1" dirty="0" smtClean="0">
                <a:latin typeface="宋体" pitchFamily="2" charset="-122"/>
                <a:ea typeface="宋体" pitchFamily="2" charset="-122"/>
                <a:cs typeface="Times New Roman" pitchFamily="18" charset="0"/>
              </a:rPr>
              <a:t>________</a:t>
            </a:r>
            <a:r>
              <a:rPr lang="zh-CN" altLang="zh-CN" sz="3000" b="1" dirty="0" smtClean="0">
                <a:latin typeface="宋体" pitchFamily="2" charset="-122"/>
                <a:ea typeface="宋体" pitchFamily="2" charset="-122"/>
                <a:cs typeface="Times New Roman" pitchFamily="18" charset="0"/>
              </a:rPr>
              <a:t>可以提高滑轮组的机械效率；分析第</a:t>
            </a:r>
            <a:r>
              <a:rPr lang="en-US" altLang="zh-CN" sz="3000" b="1"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3</a:t>
            </a:r>
            <a:r>
              <a:rPr lang="zh-CN" altLang="zh-CN" sz="3000" b="1" dirty="0" smtClean="0">
                <a:latin typeface="宋体" pitchFamily="2" charset="-122"/>
                <a:ea typeface="宋体" pitchFamily="2" charset="-122"/>
                <a:cs typeface="Times New Roman" pitchFamily="18" charset="0"/>
              </a:rPr>
              <a:t>次实验数据可知：使用不同的滑轮组，提升相同的重物，动滑轮个数越多</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动滑轮总重越重</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，滑轮组的机械效率</a:t>
            </a:r>
            <a:r>
              <a:rPr lang="en-US" altLang="zh-CN" sz="3000" b="1" dirty="0" smtClean="0">
                <a:latin typeface="宋体" pitchFamily="2" charset="-122"/>
                <a:ea typeface="宋体" pitchFamily="2" charset="-122"/>
                <a:cs typeface="Times New Roman" pitchFamily="18" charset="0"/>
              </a:rPr>
              <a:t>______</a:t>
            </a:r>
            <a:r>
              <a:rPr lang="zh-CN" altLang="zh-CN" sz="3000" b="1" dirty="0" smtClean="0">
                <a:latin typeface="宋体" pitchFamily="2" charset="-122"/>
                <a:ea typeface="宋体" pitchFamily="2" charset="-122"/>
                <a:cs typeface="Times New Roman" pitchFamily="18" charset="0"/>
              </a:rPr>
              <a:t>。</a:t>
            </a:r>
          </a:p>
        </p:txBody>
      </p:sp>
      <p:sp>
        <p:nvSpPr>
          <p:cNvPr id="4" name="矩形 3"/>
          <p:cNvSpPr/>
          <p:nvPr/>
        </p:nvSpPr>
        <p:spPr>
          <a:xfrm>
            <a:off x="702782" y="2639814"/>
            <a:ext cx="800219"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可以</a:t>
            </a:r>
            <a:endParaRPr lang="zh-CN" altLang="en-US" sz="2400" b="1" dirty="0" smtClean="0">
              <a:solidFill>
                <a:srgbClr val="FF0000"/>
              </a:solidFill>
              <a:latin typeface="宋体" pitchFamily="2" charset="-122"/>
              <a:ea typeface="宋体" pitchFamily="2" charset="-122"/>
            </a:endParaRPr>
          </a:p>
        </p:txBody>
      </p:sp>
      <p:sp>
        <p:nvSpPr>
          <p:cNvPr id="5" name="矩形 4"/>
          <p:cNvSpPr/>
          <p:nvPr/>
        </p:nvSpPr>
        <p:spPr>
          <a:xfrm>
            <a:off x="9237182" y="3325614"/>
            <a:ext cx="1415772"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增加物重</a:t>
            </a:r>
            <a:endParaRPr lang="zh-CN" altLang="en-US" sz="2400" b="1" dirty="0" smtClean="0">
              <a:solidFill>
                <a:srgbClr val="FF0000"/>
              </a:solidFill>
              <a:latin typeface="宋体" pitchFamily="2" charset="-122"/>
              <a:ea typeface="宋体" pitchFamily="2" charset="-122"/>
            </a:endParaRPr>
          </a:p>
        </p:txBody>
      </p:sp>
      <p:sp>
        <p:nvSpPr>
          <p:cNvPr id="6" name="矩形 5"/>
          <p:cNvSpPr/>
          <p:nvPr/>
        </p:nvSpPr>
        <p:spPr>
          <a:xfrm>
            <a:off x="5229062" y="5383014"/>
            <a:ext cx="800219"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越低</a:t>
            </a:r>
            <a:endParaRPr lang="zh-CN" altLang="en-US" sz="2400" b="1" dirty="0" smtClean="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7345"/>
                                        </p:tgtEl>
                                        <p:attrNameLst>
                                          <p:attrName>style.visibility</p:attrName>
                                        </p:attrNameLst>
                                      </p:cBhvr>
                                      <p:to>
                                        <p:strVal val="visible"/>
                                      </p:to>
                                    </p:set>
                                    <p:anim calcmode="lin" valueType="num">
                                      <p:cBhvr additive="base">
                                        <p:cTn id="7" dur="500" fill="hold"/>
                                        <p:tgtEl>
                                          <p:spTgt spid="57345"/>
                                        </p:tgtEl>
                                        <p:attrNameLst>
                                          <p:attrName>ppt_x</p:attrName>
                                        </p:attrNameLst>
                                      </p:cBhvr>
                                      <p:tavLst>
                                        <p:tav tm="0">
                                          <p:val>
                                            <p:strVal val="#ppt_x"/>
                                          </p:val>
                                        </p:tav>
                                        <p:tav tm="100000">
                                          <p:val>
                                            <p:strVal val="#ppt_x"/>
                                          </p:val>
                                        </p:tav>
                                      </p:tavLst>
                                    </p:anim>
                                    <p:anim calcmode="lin" valueType="num">
                                      <p:cBhvr additive="base">
                                        <p:cTn id="8" dur="500" fill="hold"/>
                                        <p:tgtEl>
                                          <p:spTgt spid="573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格 16"/>
          <p:cNvGraphicFramePr>
            <a:graphicFrameLocks noGrp="1"/>
          </p:cNvGraphicFramePr>
          <p:nvPr/>
        </p:nvGraphicFramePr>
        <p:xfrm>
          <a:off x="457202" y="2147450"/>
          <a:ext cx="11402289" cy="4197932"/>
        </p:xfrm>
        <a:graphic>
          <a:graphicData uri="http://schemas.openxmlformats.org/drawingml/2006/table">
            <a:tbl>
              <a:tblPr/>
              <a:tblGrid>
                <a:gridCol w="1653171"/>
                <a:gridCol w="2489336"/>
                <a:gridCol w="2175164"/>
                <a:gridCol w="5084618"/>
              </a:tblGrid>
              <a:tr h="782385">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lang="zh-CN" altLang="en-US" sz="2800" b="1" kern="1200" dirty="0" smtClean="0">
                          <a:solidFill>
                            <a:schemeClr val="tx1"/>
                          </a:solidFill>
                          <a:latin typeface="宋体" pitchFamily="2" charset="-122"/>
                          <a:ea typeface="宋体" pitchFamily="2" charset="-122"/>
                          <a:cs typeface="Times New Roman" pitchFamily="18" charset="0"/>
                        </a:rPr>
                        <a:t>名称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lang="zh-CN" altLang="en-US" sz="2800" b="1" kern="1200" dirty="0" smtClean="0">
                          <a:solidFill>
                            <a:schemeClr val="tx1"/>
                          </a:solidFill>
                          <a:latin typeface="宋体" pitchFamily="2" charset="-122"/>
                          <a:ea typeface="宋体" pitchFamily="2" charset="-122"/>
                          <a:cs typeface="Times New Roman" pitchFamily="18" charset="0"/>
                        </a:rPr>
                        <a:t>特 征</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lang="zh-CN" altLang="en-US" sz="2800" b="1" kern="1200" dirty="0" smtClean="0">
                          <a:solidFill>
                            <a:schemeClr val="tx1"/>
                          </a:solidFill>
                          <a:latin typeface="宋体" pitchFamily="2" charset="-122"/>
                          <a:ea typeface="宋体" pitchFamily="2" charset="-122"/>
                          <a:cs typeface="Times New Roman" pitchFamily="18" charset="0"/>
                        </a:rPr>
                        <a:t>特 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lang="zh-CN" altLang="en-US" sz="2800" b="1" kern="1200" dirty="0" smtClean="0">
                          <a:solidFill>
                            <a:schemeClr val="tx1"/>
                          </a:solidFill>
                          <a:latin typeface="宋体" pitchFamily="2" charset="-122"/>
                          <a:ea typeface="宋体" pitchFamily="2" charset="-122"/>
                          <a:cs typeface="Times New Roman" pitchFamily="18" charset="0"/>
                        </a:rPr>
                        <a:t>应用举例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66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lang="zh-CN" altLang="zh-CN" sz="2800" b="1" kern="1200" dirty="0" smtClean="0">
                          <a:solidFill>
                            <a:schemeClr val="tx1"/>
                          </a:solidFill>
                          <a:latin typeface="宋体" pitchFamily="2" charset="-122"/>
                          <a:ea typeface="宋体" pitchFamily="2" charset="-122"/>
                          <a:cs typeface="Times New Roman" pitchFamily="18" charset="0"/>
                        </a:rPr>
                        <a:t>省力</a:t>
                      </a:r>
                      <a:r>
                        <a:rPr lang="zh-CN" altLang="en-US" sz="2800" b="1" kern="1200" dirty="0" smtClean="0">
                          <a:solidFill>
                            <a:schemeClr val="tx1"/>
                          </a:solidFill>
                          <a:latin typeface="宋体" pitchFamily="2" charset="-122"/>
                          <a:ea typeface="宋体" pitchFamily="2" charset="-122"/>
                          <a:cs typeface="Times New Roman" pitchFamily="18" charset="0"/>
                        </a:rPr>
                        <a:t>杠杆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2800" b="1" kern="1200" dirty="0" smtClean="0">
                          <a:solidFill>
                            <a:schemeClr val="tx1"/>
                          </a:solidFill>
                          <a:latin typeface="宋体" pitchFamily="2" charset="-122"/>
                          <a:ea typeface="宋体" pitchFamily="2" charset="-122"/>
                          <a:cs typeface="Times New Roman" pitchFamily="18" charset="0"/>
                        </a:rPr>
                        <a:t>　动力臂</a:t>
                      </a:r>
                      <a:r>
                        <a:rPr lang="en-US" altLang="en-US" sz="2800" b="1" kern="1200" dirty="0" smtClean="0">
                          <a:solidFill>
                            <a:schemeClr val="tx1"/>
                          </a:solidFill>
                          <a:latin typeface="宋体" pitchFamily="2" charset="-122"/>
                          <a:ea typeface="宋体" pitchFamily="2" charset="-122"/>
                          <a:cs typeface="Times New Roman" pitchFamily="18" charset="0"/>
                        </a:rPr>
                        <a:t>______</a:t>
                      </a:r>
                      <a:r>
                        <a:rPr lang="zh-CN" altLang="en-US" sz="2800" b="1" kern="1200" dirty="0" smtClean="0">
                          <a:solidFill>
                            <a:schemeClr val="tx1"/>
                          </a:solidFill>
                          <a:latin typeface="宋体" pitchFamily="2" charset="-122"/>
                          <a:ea typeface="宋体" pitchFamily="2" charset="-122"/>
                          <a:cs typeface="Times New Roman" pitchFamily="18" charset="0"/>
                        </a:rPr>
                        <a:t>阻力臂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2800" b="1" kern="1200" dirty="0" smtClean="0">
                          <a:solidFill>
                            <a:schemeClr val="tx1"/>
                          </a:solidFill>
                          <a:latin typeface="宋体" pitchFamily="2" charset="-122"/>
                          <a:ea typeface="宋体" pitchFamily="2" charset="-122"/>
                          <a:cs typeface="Times New Roman" pitchFamily="18" charset="0"/>
                        </a:rPr>
                        <a:t>____</a:t>
                      </a:r>
                      <a:r>
                        <a:rPr lang="zh-CN" altLang="en-US" sz="2800" b="1" kern="1200" dirty="0" smtClean="0">
                          <a:solidFill>
                            <a:schemeClr val="tx1"/>
                          </a:solidFill>
                          <a:latin typeface="宋体" pitchFamily="2" charset="-122"/>
                          <a:ea typeface="宋体" pitchFamily="2" charset="-122"/>
                          <a:cs typeface="Times New Roman" pitchFamily="18" charset="0"/>
                        </a:rPr>
                        <a:t>力、</a:t>
                      </a:r>
                      <a:r>
                        <a:rPr lang="zh-CN" altLang="zh-CN" sz="2800" b="1" kern="1200" dirty="0" smtClean="0">
                          <a:solidFill>
                            <a:schemeClr val="tx1"/>
                          </a:solidFill>
                          <a:latin typeface="宋体" pitchFamily="2" charset="-122"/>
                          <a:ea typeface="宋体" pitchFamily="2" charset="-122"/>
                          <a:cs typeface="Times New Roman" pitchFamily="18" charset="0"/>
                        </a:rPr>
                        <a:t>费距离</a:t>
                      </a:r>
                      <a:endParaRPr lang="zh-CN" altLang="en-US" sz="28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zh-CN" sz="2800" b="1" kern="1200" dirty="0" smtClean="0">
                          <a:solidFill>
                            <a:schemeClr val="tx1"/>
                          </a:solidFill>
                          <a:latin typeface="宋体" pitchFamily="2" charset="-122"/>
                          <a:ea typeface="宋体" pitchFamily="2" charset="-122"/>
                          <a:cs typeface="Times New Roman" pitchFamily="18" charset="0"/>
                        </a:rPr>
                        <a:t>撬棒、铡刀、动滑轮、羊角锤、钢丝钳、手推车、花枝剪刀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933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zh-CN" sz="2800" b="1" kern="1200" dirty="0" smtClean="0">
                          <a:solidFill>
                            <a:schemeClr val="tx1"/>
                          </a:solidFill>
                          <a:latin typeface="宋体" pitchFamily="2" charset="-122"/>
                          <a:ea typeface="宋体" pitchFamily="2" charset="-122"/>
                          <a:cs typeface="Times New Roman" pitchFamily="18" charset="0"/>
                        </a:rPr>
                        <a:t>费力</a:t>
                      </a:r>
                    </a:p>
                    <a:p>
                      <a:pPr marL="0" marR="0" lvl="0" indent="0" algn="ctr" defTabSz="914400" rtl="0" eaLnBrk="1" fontAlgn="base" latinLnBrk="0" hangingPunct="1">
                        <a:lnSpc>
                          <a:spcPct val="100000"/>
                        </a:lnSpc>
                        <a:spcBef>
                          <a:spcPct val="0"/>
                        </a:spcBef>
                        <a:spcAft>
                          <a:spcPct val="0"/>
                        </a:spcAft>
                        <a:buClrTx/>
                        <a:buSzTx/>
                        <a:buFontTx/>
                        <a:buNone/>
                        <a:tabLst/>
                      </a:pPr>
                      <a:r>
                        <a:rPr lang="zh-CN" altLang="en-US" sz="2800" b="1" kern="1200" dirty="0" smtClean="0">
                          <a:solidFill>
                            <a:schemeClr val="tx1"/>
                          </a:solidFill>
                          <a:latin typeface="宋体" pitchFamily="2" charset="-122"/>
                          <a:ea typeface="宋体" pitchFamily="2" charset="-122"/>
                          <a:cs typeface="Times New Roman" pitchFamily="18" charset="0"/>
                        </a:rPr>
                        <a:t>杠杆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2800" b="1" kern="1200" dirty="0" smtClean="0">
                          <a:solidFill>
                            <a:schemeClr val="tx1"/>
                          </a:solidFill>
                          <a:latin typeface="宋体" pitchFamily="2" charset="-122"/>
                          <a:ea typeface="宋体" pitchFamily="2" charset="-122"/>
                          <a:cs typeface="Times New Roman" pitchFamily="18" charset="0"/>
                        </a:rPr>
                        <a:t>　动力臂</a:t>
                      </a:r>
                      <a:r>
                        <a:rPr lang="en-US" altLang="en-US" sz="2800" b="1" kern="1200" dirty="0" smtClean="0">
                          <a:solidFill>
                            <a:schemeClr val="tx1"/>
                          </a:solidFill>
                          <a:latin typeface="宋体" pitchFamily="2" charset="-122"/>
                          <a:ea typeface="宋体" pitchFamily="2" charset="-122"/>
                          <a:cs typeface="Times New Roman" pitchFamily="18" charset="0"/>
                        </a:rPr>
                        <a:t>_______</a:t>
                      </a:r>
                      <a:r>
                        <a:rPr lang="zh-CN" altLang="en-US" sz="2800" b="1" kern="1200" dirty="0" smtClean="0">
                          <a:solidFill>
                            <a:schemeClr val="tx1"/>
                          </a:solidFill>
                          <a:latin typeface="宋体" pitchFamily="2" charset="-122"/>
                          <a:ea typeface="宋体" pitchFamily="2" charset="-122"/>
                          <a:cs typeface="Times New Roman" pitchFamily="18" charset="0"/>
                        </a:rPr>
                        <a:t>阻力臂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2800" b="1" kern="1200" dirty="0" smtClean="0">
                          <a:solidFill>
                            <a:schemeClr val="tx1"/>
                          </a:solidFill>
                          <a:latin typeface="宋体" pitchFamily="2" charset="-122"/>
                          <a:ea typeface="宋体" pitchFamily="2" charset="-122"/>
                          <a:cs typeface="Times New Roman" pitchFamily="18" charset="0"/>
                        </a:rPr>
                        <a:t>____</a:t>
                      </a:r>
                      <a:r>
                        <a:rPr lang="zh-CN" altLang="en-US" sz="2800" b="1" kern="1200" dirty="0" smtClean="0">
                          <a:solidFill>
                            <a:schemeClr val="tx1"/>
                          </a:solidFill>
                          <a:latin typeface="宋体" pitchFamily="2" charset="-122"/>
                          <a:ea typeface="宋体" pitchFamily="2" charset="-122"/>
                          <a:cs typeface="Times New Roman" pitchFamily="18" charset="0"/>
                        </a:rPr>
                        <a:t>力、</a:t>
                      </a:r>
                      <a:r>
                        <a:rPr lang="zh-CN" altLang="zh-CN" sz="2800" b="1" kern="1200" dirty="0" smtClean="0">
                          <a:solidFill>
                            <a:schemeClr val="tx1"/>
                          </a:solidFill>
                          <a:latin typeface="宋体" pitchFamily="2" charset="-122"/>
                          <a:ea typeface="宋体" pitchFamily="2" charset="-122"/>
                          <a:cs typeface="Times New Roman" pitchFamily="18" charset="0"/>
                        </a:rPr>
                        <a:t>省距离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zh-CN" sz="2800" b="1" kern="1200" dirty="0" smtClean="0">
                          <a:solidFill>
                            <a:schemeClr val="tx1"/>
                          </a:solidFill>
                          <a:latin typeface="宋体" pitchFamily="2" charset="-122"/>
                          <a:ea typeface="宋体" pitchFamily="2" charset="-122"/>
                          <a:cs typeface="Times New Roman" pitchFamily="18" charset="0"/>
                        </a:rPr>
                        <a:t>　缝纫机脚踏板、起重臂、筷子、理发剪刀、钓鱼竿</a:t>
                      </a:r>
                      <a:endParaRPr lang="en-US" altLang="en-US" sz="28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755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zh-CN" sz="2800" b="1" kern="1200" dirty="0" smtClean="0">
                          <a:solidFill>
                            <a:schemeClr val="tx1"/>
                          </a:solidFill>
                          <a:latin typeface="宋体" pitchFamily="2" charset="-122"/>
                          <a:ea typeface="宋体" pitchFamily="2" charset="-122"/>
                          <a:cs typeface="Times New Roman" pitchFamily="18" charset="0"/>
                        </a:rPr>
                        <a:t>等臂</a:t>
                      </a:r>
                    </a:p>
                    <a:p>
                      <a:pPr marL="0" marR="0" lvl="0" indent="0" algn="ctr" defTabSz="914400" rtl="0" eaLnBrk="1" fontAlgn="base" latinLnBrk="0" hangingPunct="1">
                        <a:lnSpc>
                          <a:spcPct val="100000"/>
                        </a:lnSpc>
                        <a:spcBef>
                          <a:spcPct val="0"/>
                        </a:spcBef>
                        <a:spcAft>
                          <a:spcPct val="0"/>
                        </a:spcAft>
                        <a:buClrTx/>
                        <a:buSzTx/>
                        <a:buFontTx/>
                        <a:buNone/>
                        <a:tabLst/>
                      </a:pPr>
                      <a:r>
                        <a:rPr lang="zh-CN" altLang="en-US" sz="2800" b="1" kern="1200" dirty="0" smtClean="0">
                          <a:solidFill>
                            <a:schemeClr val="tx1"/>
                          </a:solidFill>
                          <a:latin typeface="宋体" pitchFamily="2" charset="-122"/>
                          <a:ea typeface="宋体" pitchFamily="2" charset="-122"/>
                          <a:cs typeface="Times New Roman" pitchFamily="18" charset="0"/>
                        </a:rPr>
                        <a:t>杠杆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sz="2800" b="1" kern="1200" dirty="0" smtClean="0">
                          <a:solidFill>
                            <a:schemeClr val="tx1"/>
                          </a:solidFill>
                          <a:latin typeface="宋体" pitchFamily="2" charset="-122"/>
                          <a:ea typeface="宋体" pitchFamily="2" charset="-122"/>
                          <a:cs typeface="Times New Roman" pitchFamily="18" charset="0"/>
                        </a:rPr>
                        <a:t>　动力臂</a:t>
                      </a:r>
                      <a:r>
                        <a:rPr lang="en-US" altLang="en-US" sz="2800" b="1" kern="1200" dirty="0" smtClean="0">
                          <a:solidFill>
                            <a:schemeClr val="tx1"/>
                          </a:solidFill>
                          <a:latin typeface="宋体" pitchFamily="2" charset="-122"/>
                          <a:ea typeface="宋体" pitchFamily="2" charset="-122"/>
                          <a:cs typeface="Times New Roman" pitchFamily="18" charset="0"/>
                        </a:rPr>
                        <a:t>______</a:t>
                      </a:r>
                      <a:r>
                        <a:rPr lang="zh-CN" altLang="en-US" sz="2800" b="1" kern="1200" dirty="0" smtClean="0">
                          <a:solidFill>
                            <a:schemeClr val="tx1"/>
                          </a:solidFill>
                          <a:latin typeface="宋体" pitchFamily="2" charset="-122"/>
                          <a:ea typeface="宋体" pitchFamily="2" charset="-122"/>
                          <a:cs typeface="Times New Roman" pitchFamily="18" charset="0"/>
                        </a:rPr>
                        <a:t>阻力臂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sz="2800" b="1" kern="1200" dirty="0" smtClean="0">
                          <a:solidFill>
                            <a:schemeClr val="tx1"/>
                          </a:solidFill>
                          <a:latin typeface="宋体" pitchFamily="2" charset="-122"/>
                          <a:ea typeface="宋体" pitchFamily="2" charset="-122"/>
                          <a:cs typeface="Times New Roman" pitchFamily="18" charset="0"/>
                        </a:rPr>
                        <a:t>不省力、</a:t>
                      </a:r>
                      <a:r>
                        <a:rPr lang="zh-CN" altLang="zh-CN" sz="2800" b="1" kern="1200" dirty="0" smtClean="0">
                          <a:solidFill>
                            <a:schemeClr val="tx1"/>
                          </a:solidFill>
                          <a:latin typeface="宋体" pitchFamily="2" charset="-122"/>
                          <a:ea typeface="宋体" pitchFamily="2" charset="-122"/>
                          <a:cs typeface="Times New Roman" pitchFamily="18" charset="0"/>
                        </a:rPr>
                        <a:t>不费力</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lang="zh-CN" altLang="zh-CN" sz="2800" b="1" kern="1200" dirty="0" smtClean="0">
                          <a:solidFill>
                            <a:schemeClr val="tx1"/>
                          </a:solidFill>
                          <a:latin typeface="宋体" pitchFamily="2" charset="-122"/>
                          <a:ea typeface="宋体" pitchFamily="2" charset="-122"/>
                          <a:cs typeface="Times New Roman" pitchFamily="18" charset="0"/>
                        </a:rPr>
                        <a:t>　天平、定滑轮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161" name="Rectangle 10"/>
          <p:cNvSpPr/>
          <p:nvPr/>
        </p:nvSpPr>
        <p:spPr>
          <a:xfrm>
            <a:off x="483418" y="1096993"/>
            <a:ext cx="1415772" cy="46166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en-US" sz="2400" b="1" dirty="0" smtClean="0">
                <a:solidFill>
                  <a:srgbClr val="F1AF00"/>
                </a:solidFill>
                <a:latin typeface="+mn-ea"/>
              </a:rPr>
              <a:t>重点突破</a:t>
            </a:r>
            <a:endParaRPr lang="zh-CN" altLang="en-US" sz="2400" b="1" dirty="0">
              <a:solidFill>
                <a:srgbClr val="F1AF00"/>
              </a:solidFill>
              <a:latin typeface="+mn-ea"/>
            </a:endParaRPr>
          </a:p>
        </p:txBody>
      </p:sp>
      <p:pic>
        <p:nvPicPr>
          <p:cNvPr id="7" name="Picture 4"/>
          <p:cNvPicPr>
            <a:picLocks noChangeAspect="1"/>
          </p:cNvPicPr>
          <p:nvPr/>
        </p:nvPicPr>
        <p:blipFill>
          <a:blip r:embed="rId2" cstate="print"/>
          <a:stretch>
            <a:fillRect/>
          </a:stretch>
        </p:blipFill>
        <p:spPr>
          <a:xfrm>
            <a:off x="322763" y="1096993"/>
            <a:ext cx="84455" cy="414020"/>
          </a:xfrm>
          <a:prstGeom prst="rect">
            <a:avLst/>
          </a:prstGeom>
          <a:noFill/>
          <a:ln w="9525">
            <a:noFill/>
          </a:ln>
        </p:spPr>
      </p:pic>
      <p:sp>
        <p:nvSpPr>
          <p:cNvPr id="13"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13313" name="Rectangle 1"/>
          <p:cNvSpPr>
            <a:spLocks noChangeArrowheads="1"/>
          </p:cNvSpPr>
          <p:nvPr/>
        </p:nvSpPr>
        <p:spPr bwMode="auto">
          <a:xfrm>
            <a:off x="335881" y="1476288"/>
            <a:ext cx="10997514" cy="676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．三类杠杆</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杠杆的分类</a:t>
            </a:r>
          </a:p>
        </p:txBody>
      </p:sp>
      <p:sp>
        <p:nvSpPr>
          <p:cNvPr id="11" name="矩形 10"/>
          <p:cNvSpPr/>
          <p:nvPr/>
        </p:nvSpPr>
        <p:spPr>
          <a:xfrm>
            <a:off x="2470385" y="3517962"/>
            <a:ext cx="800219"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大于</a:t>
            </a:r>
            <a:endParaRPr lang="zh-CN" altLang="en-US" sz="2400" b="1" dirty="0">
              <a:solidFill>
                <a:srgbClr val="FF0000"/>
              </a:solidFill>
              <a:latin typeface="宋体" pitchFamily="2" charset="-122"/>
              <a:ea typeface="宋体" pitchFamily="2" charset="-122"/>
            </a:endParaRPr>
          </a:p>
        </p:txBody>
      </p:sp>
      <p:sp>
        <p:nvSpPr>
          <p:cNvPr id="18" name="矩形 17"/>
          <p:cNvSpPr/>
          <p:nvPr/>
        </p:nvSpPr>
        <p:spPr>
          <a:xfrm>
            <a:off x="4978058" y="3088471"/>
            <a:ext cx="492443"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省</a:t>
            </a:r>
            <a:endParaRPr lang="zh-CN" altLang="en-US" sz="2400" b="1" dirty="0">
              <a:solidFill>
                <a:srgbClr val="FF0000"/>
              </a:solidFill>
              <a:latin typeface="宋体" pitchFamily="2" charset="-122"/>
              <a:ea typeface="宋体" pitchFamily="2" charset="-122"/>
            </a:endParaRPr>
          </a:p>
        </p:txBody>
      </p:sp>
      <p:sp>
        <p:nvSpPr>
          <p:cNvPr id="19" name="矩形 18"/>
          <p:cNvSpPr/>
          <p:nvPr/>
        </p:nvSpPr>
        <p:spPr>
          <a:xfrm>
            <a:off x="2442677" y="4764871"/>
            <a:ext cx="800219"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小于</a:t>
            </a:r>
            <a:endParaRPr lang="zh-CN" altLang="en-US" sz="2400" b="1" dirty="0">
              <a:solidFill>
                <a:srgbClr val="FF0000"/>
              </a:solidFill>
              <a:latin typeface="宋体" pitchFamily="2" charset="-122"/>
              <a:ea typeface="宋体" pitchFamily="2" charset="-122"/>
            </a:endParaRPr>
          </a:p>
        </p:txBody>
      </p:sp>
      <p:sp>
        <p:nvSpPr>
          <p:cNvPr id="20" name="矩形 19"/>
          <p:cNvSpPr/>
          <p:nvPr/>
        </p:nvSpPr>
        <p:spPr>
          <a:xfrm>
            <a:off x="4936496" y="4307671"/>
            <a:ext cx="492443"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费</a:t>
            </a:r>
            <a:endParaRPr lang="zh-CN" altLang="en-US" sz="2400" b="1" dirty="0">
              <a:solidFill>
                <a:srgbClr val="FF0000"/>
              </a:solidFill>
              <a:latin typeface="宋体" pitchFamily="2" charset="-122"/>
              <a:ea typeface="宋体" pitchFamily="2" charset="-122"/>
            </a:endParaRPr>
          </a:p>
        </p:txBody>
      </p:sp>
      <p:sp>
        <p:nvSpPr>
          <p:cNvPr id="21" name="矩形 20"/>
          <p:cNvSpPr/>
          <p:nvPr/>
        </p:nvSpPr>
        <p:spPr>
          <a:xfrm>
            <a:off x="2345696" y="5859380"/>
            <a:ext cx="800219"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等于</a:t>
            </a:r>
            <a:endParaRPr lang="zh-CN" altLang="en-US" sz="2400" b="1" dirty="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61"/>
                                        </p:tgtEl>
                                        <p:attrNameLst>
                                          <p:attrName>style.visibility</p:attrName>
                                        </p:attrNameLst>
                                      </p:cBhvr>
                                      <p:to>
                                        <p:strVal val="visible"/>
                                      </p:to>
                                    </p:set>
                                    <p:anim calcmode="lin" valueType="num">
                                      <p:cBhvr additive="base">
                                        <p:cTn id="7" dur="500" fill="hold"/>
                                        <p:tgtEl>
                                          <p:spTgt spid="6161"/>
                                        </p:tgtEl>
                                        <p:attrNameLst>
                                          <p:attrName>ppt_x</p:attrName>
                                        </p:attrNameLst>
                                      </p:cBhvr>
                                      <p:tavLst>
                                        <p:tav tm="0">
                                          <p:val>
                                            <p:strVal val="0-#ppt_w/2"/>
                                          </p:val>
                                        </p:tav>
                                        <p:tav tm="100000">
                                          <p:val>
                                            <p:strVal val="#ppt_x"/>
                                          </p:val>
                                        </p:tav>
                                      </p:tavLst>
                                    </p:anim>
                                    <p:anim calcmode="lin" valueType="num">
                                      <p:cBhvr additive="base">
                                        <p:cTn id="8" dur="500" fill="hold"/>
                                        <p:tgtEl>
                                          <p:spTgt spid="616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3313"/>
                                        </p:tgtEl>
                                        <p:attrNameLst>
                                          <p:attrName>style.visibility</p:attrName>
                                        </p:attrNameLst>
                                      </p:cBhvr>
                                      <p:to>
                                        <p:strVal val="visible"/>
                                      </p:to>
                                    </p:set>
                                    <p:animEffect transition="in" filter="blinds(horizontal)">
                                      <p:cBhvr>
                                        <p:cTn id="12" dur="500"/>
                                        <p:tgtEl>
                                          <p:spTgt spid="13313"/>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ox(i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ox(in)">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ox(in)">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ox(in)">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ox(in)">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1" grpId="0"/>
      <p:bldP spid="13313" grpId="0"/>
      <p:bldP spid="11" grpId="0"/>
      <p:bldP spid="18" grpId="0"/>
      <p:bldP spid="19" grpId="0"/>
      <p:bldP spid="20" grpId="0"/>
      <p:bldP spid="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57345" name="Rectangle 1"/>
          <p:cNvSpPr>
            <a:spLocks noChangeArrowheads="1"/>
          </p:cNvSpPr>
          <p:nvPr/>
        </p:nvSpPr>
        <p:spPr bwMode="auto">
          <a:xfrm>
            <a:off x="685800" y="1147966"/>
            <a:ext cx="107442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(3)</a:t>
            </a:r>
            <a:r>
              <a:rPr lang="zh-CN" altLang="zh-CN" sz="3000" b="1" dirty="0" smtClean="0">
                <a:latin typeface="宋体" pitchFamily="2" charset="-122"/>
                <a:ea typeface="宋体" pitchFamily="2" charset="-122"/>
                <a:cs typeface="Times New Roman" pitchFamily="18" charset="0"/>
              </a:rPr>
              <a:t>分析第</a:t>
            </a:r>
            <a:r>
              <a:rPr lang="en-US" altLang="zh-CN" sz="3000" b="1" dirty="0" smtClean="0">
                <a:latin typeface="宋体" pitchFamily="2" charset="-122"/>
                <a:ea typeface="宋体" pitchFamily="2" charset="-122"/>
                <a:cs typeface="Times New Roman" pitchFamily="18" charset="0"/>
              </a:rPr>
              <a:t>3</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4</a:t>
            </a:r>
            <a:r>
              <a:rPr lang="zh-CN" altLang="zh-CN" sz="3000" b="1" dirty="0" smtClean="0">
                <a:latin typeface="宋体" pitchFamily="2" charset="-122"/>
                <a:ea typeface="宋体" pitchFamily="2" charset="-122"/>
                <a:cs typeface="Times New Roman" pitchFamily="18" charset="0"/>
              </a:rPr>
              <a:t>次实验数据可知，滑轮组的机械效率与物体被提升的高度</a:t>
            </a:r>
            <a:r>
              <a:rPr lang="en-US" altLang="zh-CN" sz="3000" b="1" dirty="0" smtClean="0">
                <a:latin typeface="宋体" pitchFamily="2" charset="-122"/>
                <a:ea typeface="宋体" pitchFamily="2" charset="-122"/>
                <a:cs typeface="Times New Roman" pitchFamily="18" charset="0"/>
              </a:rPr>
              <a:t>_____</a:t>
            </a:r>
            <a:r>
              <a:rPr lang="zh-CN" altLang="zh-CN" sz="3000" b="1" dirty="0" smtClean="0">
                <a:latin typeface="宋体" pitchFamily="2" charset="-122"/>
                <a:ea typeface="宋体" pitchFamily="2" charset="-122"/>
                <a:cs typeface="Times New Roman" pitchFamily="18" charset="0"/>
              </a:rPr>
              <a:t>。</a:t>
            </a:r>
          </a:p>
        </p:txBody>
      </p:sp>
      <p:sp>
        <p:nvSpPr>
          <p:cNvPr id="4" name="矩形 3"/>
          <p:cNvSpPr/>
          <p:nvPr/>
        </p:nvSpPr>
        <p:spPr>
          <a:xfrm>
            <a:off x="2409662" y="1969254"/>
            <a:ext cx="800219"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无关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7345"/>
                                        </p:tgtEl>
                                        <p:attrNameLst>
                                          <p:attrName>style.visibility</p:attrName>
                                        </p:attrNameLst>
                                      </p:cBhvr>
                                      <p:to>
                                        <p:strVal val="visible"/>
                                      </p:to>
                                    </p:set>
                                    <p:anim calcmode="lin" valueType="num">
                                      <p:cBhvr additive="base">
                                        <p:cTn id="7" dur="500" fill="hold"/>
                                        <p:tgtEl>
                                          <p:spTgt spid="57345"/>
                                        </p:tgtEl>
                                        <p:attrNameLst>
                                          <p:attrName>ppt_x</p:attrName>
                                        </p:attrNameLst>
                                      </p:cBhvr>
                                      <p:tavLst>
                                        <p:tav tm="0">
                                          <p:val>
                                            <p:strVal val="#ppt_x"/>
                                          </p:val>
                                        </p:tav>
                                        <p:tav tm="100000">
                                          <p:val>
                                            <p:strVal val="#ppt_x"/>
                                          </p:val>
                                        </p:tav>
                                      </p:tavLst>
                                    </p:anim>
                                    <p:anim calcmode="lin" valueType="num">
                                      <p:cBhvr additive="base">
                                        <p:cTn id="8" dur="500" fill="hold"/>
                                        <p:tgtEl>
                                          <p:spTgt spid="573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3" name="矩形 2"/>
          <p:cNvSpPr/>
          <p:nvPr/>
        </p:nvSpPr>
        <p:spPr>
          <a:xfrm>
            <a:off x="485140" y="1059795"/>
            <a:ext cx="11173460" cy="5493812"/>
          </a:xfrm>
          <a:prstGeom prst="rect">
            <a:avLst/>
          </a:prstGeom>
        </p:spPr>
        <p:txBody>
          <a:bodyPr wrap="square">
            <a:spAutoFit/>
          </a:bodyPr>
          <a:lstStyle/>
          <a:p>
            <a:pPr>
              <a:lnSpc>
                <a:spcPct val="150000"/>
              </a:lnSpc>
            </a:pPr>
            <a:r>
              <a:rPr lang="en-US" sz="2600" b="1" dirty="0" smtClean="0">
                <a:solidFill>
                  <a:srgbClr val="0000FF"/>
                </a:solidFill>
                <a:latin typeface="黑体" pitchFamily="49" charset="-122"/>
                <a:ea typeface="黑体" pitchFamily="49" charset="-122"/>
              </a:rPr>
              <a:t>[</a:t>
            </a:r>
            <a:r>
              <a:rPr lang="zh-CN" altLang="en-US" sz="2600" b="1" dirty="0" smtClean="0">
                <a:solidFill>
                  <a:srgbClr val="0000FF"/>
                </a:solidFill>
                <a:latin typeface="黑体" pitchFamily="49" charset="-122"/>
                <a:ea typeface="黑体" pitchFamily="49" charset="-122"/>
              </a:rPr>
              <a:t>解析</a:t>
            </a:r>
            <a:r>
              <a:rPr lang="en-US" sz="2600" b="1" dirty="0" smtClean="0">
                <a:solidFill>
                  <a:srgbClr val="0000FF"/>
                </a:solidFill>
                <a:latin typeface="黑体" pitchFamily="49" charset="-122"/>
                <a:ea typeface="黑体" pitchFamily="49" charset="-122"/>
              </a:rPr>
              <a:t>] </a:t>
            </a:r>
            <a:r>
              <a:rPr lang="en-US" altLang="zh-CN" sz="2600" b="1" dirty="0" smtClean="0">
                <a:latin typeface="仿宋" pitchFamily="49" charset="-122"/>
                <a:ea typeface="仿宋" pitchFamily="49" charset="-122"/>
              </a:rPr>
              <a:t>(1)</a:t>
            </a:r>
            <a:r>
              <a:rPr lang="zh-CN" altLang="zh-CN" sz="2600" b="1" dirty="0" smtClean="0">
                <a:latin typeface="仿宋" pitchFamily="49" charset="-122"/>
                <a:ea typeface="仿宋" pitchFamily="49" charset="-122"/>
              </a:rPr>
              <a:t>对于图中已经绕线完毕的滑轮组，如果没有刻度尺，可以测量出该滑轮组的机械效率。</a:t>
            </a:r>
            <a:r>
              <a:rPr lang="en-US" altLang="zh-CN" sz="2600" b="1" dirty="0" smtClean="0">
                <a:latin typeface="仿宋" pitchFamily="49" charset="-122"/>
                <a:ea typeface="仿宋" pitchFamily="49" charset="-122"/>
              </a:rPr>
              <a:t>(2)</a:t>
            </a:r>
            <a:r>
              <a:rPr lang="zh-CN" altLang="zh-CN" sz="2600" b="1" dirty="0" smtClean="0">
                <a:latin typeface="仿宋" pitchFamily="49" charset="-122"/>
                <a:ea typeface="仿宋" pitchFamily="49" charset="-122"/>
              </a:rPr>
              <a:t>绳子自由端移动的距离与提升物体的高度的关系为</a:t>
            </a:r>
            <a:r>
              <a:rPr lang="en-US" altLang="zh-CN" sz="2600" b="1" dirty="0" smtClean="0">
                <a:latin typeface="仿宋" pitchFamily="49" charset="-122"/>
                <a:ea typeface="仿宋" pitchFamily="49" charset="-122"/>
              </a:rPr>
              <a:t>s</a:t>
            </a:r>
            <a:r>
              <a:rPr lang="zh-CN" altLang="zh-CN" sz="2600" b="1" dirty="0" smtClean="0">
                <a:latin typeface="仿宋" pitchFamily="49" charset="-122"/>
                <a:ea typeface="仿宋" pitchFamily="49" charset="-122"/>
              </a:rPr>
              <a:t>＝</a:t>
            </a:r>
            <a:r>
              <a:rPr lang="en-US" altLang="zh-CN" sz="2600" b="1" dirty="0" err="1" smtClean="0">
                <a:latin typeface="仿宋" pitchFamily="49" charset="-122"/>
                <a:ea typeface="仿宋" pitchFamily="49" charset="-122"/>
              </a:rPr>
              <a:t>nh</a:t>
            </a:r>
            <a:r>
              <a:rPr lang="zh-CN" altLang="zh-CN" sz="2600" b="1" dirty="0" smtClean="0">
                <a:latin typeface="仿宋" pitchFamily="49" charset="-122"/>
                <a:ea typeface="仿宋" pitchFamily="49" charset="-122"/>
              </a:rPr>
              <a:t>，第</a:t>
            </a:r>
            <a:r>
              <a:rPr lang="en-US" altLang="zh-CN" sz="2600" b="1" dirty="0" smtClean="0">
                <a:latin typeface="仿宋" pitchFamily="49" charset="-122"/>
                <a:ea typeface="仿宋" pitchFamily="49" charset="-122"/>
              </a:rPr>
              <a:t>1</a:t>
            </a:r>
            <a:r>
              <a:rPr lang="zh-CN" altLang="zh-CN" sz="2600" b="1" dirty="0" smtClean="0">
                <a:latin typeface="仿宋" pitchFamily="49" charset="-122"/>
                <a:ea typeface="仿宋" pitchFamily="49" charset="-122"/>
              </a:rPr>
              <a:t>、</a:t>
            </a:r>
            <a:r>
              <a:rPr lang="en-US" altLang="zh-CN" sz="2600" b="1" dirty="0" smtClean="0">
                <a:latin typeface="仿宋" pitchFamily="49" charset="-122"/>
                <a:ea typeface="仿宋" pitchFamily="49" charset="-122"/>
              </a:rPr>
              <a:t>2</a:t>
            </a:r>
            <a:r>
              <a:rPr lang="zh-CN" altLang="zh-CN" sz="2600" b="1" dirty="0" smtClean="0">
                <a:latin typeface="仿宋" pitchFamily="49" charset="-122"/>
                <a:ea typeface="仿宋" pitchFamily="49" charset="-122"/>
              </a:rPr>
              <a:t>次实验中绳子的有效段数为</a:t>
            </a:r>
            <a:r>
              <a:rPr lang="en-US" altLang="zh-CN" sz="2600" b="1" dirty="0" smtClean="0">
                <a:latin typeface="仿宋" pitchFamily="49" charset="-122"/>
                <a:ea typeface="仿宋" pitchFamily="49" charset="-122"/>
              </a:rPr>
              <a:t>3</a:t>
            </a:r>
            <a:r>
              <a:rPr lang="zh-CN" altLang="zh-CN" sz="2600" b="1" dirty="0" smtClean="0">
                <a:latin typeface="仿宋" pitchFamily="49" charset="-122"/>
                <a:ea typeface="仿宋" pitchFamily="49" charset="-122"/>
              </a:rPr>
              <a:t>，即分别用</a:t>
            </a:r>
            <a:r>
              <a:rPr lang="en-US" altLang="zh-CN" sz="2600" b="1" dirty="0" smtClean="0">
                <a:latin typeface="仿宋" pitchFamily="49" charset="-122"/>
                <a:ea typeface="仿宋" pitchFamily="49" charset="-122"/>
              </a:rPr>
              <a:t>a</a:t>
            </a:r>
            <a:r>
              <a:rPr lang="zh-CN" altLang="zh-CN" sz="2600" b="1" dirty="0" smtClean="0">
                <a:latin typeface="仿宋" pitchFamily="49" charset="-122"/>
                <a:ea typeface="仿宋" pitchFamily="49" charset="-122"/>
              </a:rPr>
              <a:t>、</a:t>
            </a:r>
            <a:r>
              <a:rPr lang="en-US" altLang="zh-CN" sz="2600" b="1" dirty="0" smtClean="0">
                <a:latin typeface="仿宋" pitchFamily="49" charset="-122"/>
                <a:ea typeface="仿宋" pitchFamily="49" charset="-122"/>
              </a:rPr>
              <a:t>b</a:t>
            </a:r>
            <a:r>
              <a:rPr lang="zh-CN" altLang="zh-CN" sz="2600" b="1" dirty="0" smtClean="0">
                <a:latin typeface="仿宋" pitchFamily="49" charset="-122"/>
                <a:ea typeface="仿宋" pitchFamily="49" charset="-122"/>
              </a:rPr>
              <a:t>图做的实验，分析第</a:t>
            </a:r>
            <a:r>
              <a:rPr lang="en-US" altLang="zh-CN" sz="2600" b="1" dirty="0" smtClean="0">
                <a:latin typeface="仿宋" pitchFamily="49" charset="-122"/>
                <a:ea typeface="仿宋" pitchFamily="49" charset="-122"/>
              </a:rPr>
              <a:t>1</a:t>
            </a:r>
            <a:r>
              <a:rPr lang="zh-CN" altLang="zh-CN" sz="2600" b="1" dirty="0" smtClean="0">
                <a:latin typeface="仿宋" pitchFamily="49" charset="-122"/>
                <a:ea typeface="仿宋" pitchFamily="49" charset="-122"/>
              </a:rPr>
              <a:t>、</a:t>
            </a:r>
            <a:r>
              <a:rPr lang="en-US" altLang="zh-CN" sz="2600" b="1" dirty="0" smtClean="0">
                <a:latin typeface="仿宋" pitchFamily="49" charset="-122"/>
                <a:ea typeface="仿宋" pitchFamily="49" charset="-122"/>
              </a:rPr>
              <a:t>2</a:t>
            </a:r>
            <a:r>
              <a:rPr lang="zh-CN" altLang="zh-CN" sz="2600" b="1" dirty="0" smtClean="0">
                <a:latin typeface="仿宋" pitchFamily="49" charset="-122"/>
                <a:ea typeface="仿宋" pitchFamily="49" charset="-122"/>
              </a:rPr>
              <a:t>次实验数据可知：使用同一滑轮组，第</a:t>
            </a:r>
            <a:r>
              <a:rPr lang="en-US" altLang="zh-CN" sz="2600" b="1" dirty="0" smtClean="0">
                <a:latin typeface="仿宋" pitchFamily="49" charset="-122"/>
                <a:ea typeface="仿宋" pitchFamily="49" charset="-122"/>
              </a:rPr>
              <a:t>2</a:t>
            </a:r>
            <a:r>
              <a:rPr lang="zh-CN" altLang="zh-CN" sz="2600" b="1" dirty="0" smtClean="0">
                <a:latin typeface="仿宋" pitchFamily="49" charset="-122"/>
                <a:ea typeface="仿宋" pitchFamily="49" charset="-122"/>
              </a:rPr>
              <a:t>次实验提升的物重增加了，机械效率提高了，故增加物重可以提高滑轮组的机械效率；分析第</a:t>
            </a:r>
            <a:r>
              <a:rPr lang="en-US" altLang="zh-CN" sz="2600" b="1" dirty="0" smtClean="0">
                <a:latin typeface="仿宋" pitchFamily="49" charset="-122"/>
                <a:ea typeface="仿宋" pitchFamily="49" charset="-122"/>
              </a:rPr>
              <a:t>1</a:t>
            </a:r>
            <a:r>
              <a:rPr lang="zh-CN" altLang="zh-CN" sz="2600" b="1" dirty="0" smtClean="0">
                <a:latin typeface="仿宋" pitchFamily="49" charset="-122"/>
                <a:ea typeface="仿宋" pitchFamily="49" charset="-122"/>
              </a:rPr>
              <a:t>、</a:t>
            </a:r>
            <a:r>
              <a:rPr lang="en-US" altLang="zh-CN" sz="2600" b="1" dirty="0" smtClean="0">
                <a:latin typeface="仿宋" pitchFamily="49" charset="-122"/>
                <a:ea typeface="仿宋" pitchFamily="49" charset="-122"/>
              </a:rPr>
              <a:t>3</a:t>
            </a:r>
            <a:r>
              <a:rPr lang="zh-CN" altLang="zh-CN" sz="2600" b="1" dirty="0" smtClean="0">
                <a:latin typeface="仿宋" pitchFamily="49" charset="-122"/>
                <a:ea typeface="仿宋" pitchFamily="49" charset="-122"/>
              </a:rPr>
              <a:t>次实验数据可知，两实验是用</a:t>
            </a:r>
            <a:r>
              <a:rPr lang="en-US" altLang="zh-CN" sz="2600" b="1" dirty="0" smtClean="0">
                <a:latin typeface="仿宋" pitchFamily="49" charset="-122"/>
                <a:ea typeface="仿宋" pitchFamily="49" charset="-122"/>
              </a:rPr>
              <a:t>a</a:t>
            </a:r>
            <a:r>
              <a:rPr lang="zh-CN" altLang="zh-CN" sz="2600" b="1" dirty="0" smtClean="0">
                <a:latin typeface="仿宋" pitchFamily="49" charset="-122"/>
                <a:ea typeface="仿宋" pitchFamily="49" charset="-122"/>
              </a:rPr>
              <a:t>、</a:t>
            </a:r>
            <a:r>
              <a:rPr lang="en-US" altLang="zh-CN" sz="2600" b="1" dirty="0" smtClean="0">
                <a:latin typeface="仿宋" pitchFamily="49" charset="-122"/>
                <a:ea typeface="仿宋" pitchFamily="49" charset="-122"/>
              </a:rPr>
              <a:t>c</a:t>
            </a:r>
            <a:r>
              <a:rPr lang="zh-CN" altLang="zh-CN" sz="2600" b="1" dirty="0" smtClean="0">
                <a:latin typeface="仿宋" pitchFamily="49" charset="-122"/>
                <a:ea typeface="仿宋" pitchFamily="49" charset="-122"/>
              </a:rPr>
              <a:t>图做的，使用不同的滑轮组，提升相同的重物，动滑轮个数越多</a:t>
            </a:r>
            <a:r>
              <a:rPr lang="en-US" altLang="zh-CN" sz="2600" b="1" dirty="0" smtClean="0">
                <a:latin typeface="仿宋" pitchFamily="49" charset="-122"/>
                <a:ea typeface="仿宋" pitchFamily="49" charset="-122"/>
              </a:rPr>
              <a:t>(</a:t>
            </a:r>
            <a:r>
              <a:rPr lang="zh-CN" altLang="zh-CN" sz="2600" b="1" dirty="0" smtClean="0">
                <a:latin typeface="仿宋" pitchFamily="49" charset="-122"/>
                <a:ea typeface="仿宋" pitchFamily="49" charset="-122"/>
              </a:rPr>
              <a:t>动滑轮总重越重</a:t>
            </a:r>
            <a:r>
              <a:rPr lang="en-US" altLang="zh-CN" sz="2600" b="1" dirty="0" smtClean="0">
                <a:latin typeface="仿宋" pitchFamily="49" charset="-122"/>
                <a:ea typeface="仿宋" pitchFamily="49" charset="-122"/>
              </a:rPr>
              <a:t>)</a:t>
            </a:r>
            <a:r>
              <a:rPr lang="zh-CN" altLang="zh-CN" sz="2600" b="1" dirty="0" smtClean="0">
                <a:latin typeface="仿宋" pitchFamily="49" charset="-122"/>
                <a:ea typeface="仿宋" pitchFamily="49" charset="-122"/>
              </a:rPr>
              <a:t>，滑轮组的机械效率越低。</a:t>
            </a:r>
          </a:p>
          <a:p>
            <a:pPr>
              <a:lnSpc>
                <a:spcPct val="150000"/>
              </a:lnSpc>
            </a:pPr>
            <a:r>
              <a:rPr lang="en-US" altLang="zh-CN" sz="2600" b="1" dirty="0" smtClean="0">
                <a:latin typeface="仿宋" pitchFamily="49" charset="-122"/>
                <a:ea typeface="仿宋" pitchFamily="49" charset="-122"/>
              </a:rPr>
              <a:t>(3)</a:t>
            </a:r>
            <a:r>
              <a:rPr lang="zh-CN" altLang="zh-CN" sz="2600" b="1" dirty="0" smtClean="0">
                <a:latin typeface="仿宋" pitchFamily="49" charset="-122"/>
                <a:ea typeface="仿宋" pitchFamily="49" charset="-122"/>
              </a:rPr>
              <a:t>分析第</a:t>
            </a:r>
            <a:r>
              <a:rPr lang="en-US" altLang="zh-CN" sz="2600" b="1" dirty="0" smtClean="0">
                <a:latin typeface="仿宋" pitchFamily="49" charset="-122"/>
                <a:ea typeface="仿宋" pitchFamily="49" charset="-122"/>
              </a:rPr>
              <a:t>3</a:t>
            </a:r>
            <a:r>
              <a:rPr lang="zh-CN" altLang="zh-CN" sz="2600" b="1" dirty="0" smtClean="0">
                <a:latin typeface="仿宋" pitchFamily="49" charset="-122"/>
                <a:ea typeface="仿宋" pitchFamily="49" charset="-122"/>
              </a:rPr>
              <a:t>、</a:t>
            </a:r>
            <a:r>
              <a:rPr lang="en-US" altLang="zh-CN" sz="2600" b="1" dirty="0" smtClean="0">
                <a:latin typeface="仿宋" pitchFamily="49" charset="-122"/>
                <a:ea typeface="仿宋" pitchFamily="49" charset="-122"/>
              </a:rPr>
              <a:t>4</a:t>
            </a:r>
            <a:r>
              <a:rPr lang="zh-CN" altLang="zh-CN" sz="2600" b="1" dirty="0" smtClean="0">
                <a:latin typeface="仿宋" pitchFamily="49" charset="-122"/>
                <a:ea typeface="仿宋" pitchFamily="49" charset="-122"/>
              </a:rPr>
              <a:t>次实验数据可知，滑轮组的机械效率与物体被提升的高度无关。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57345" name="Rectangle 1"/>
          <p:cNvSpPr>
            <a:spLocks noChangeArrowheads="1"/>
          </p:cNvSpPr>
          <p:nvPr/>
        </p:nvSpPr>
        <p:spPr bwMode="auto">
          <a:xfrm>
            <a:off x="746760" y="1271732"/>
            <a:ext cx="107442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【开放探究】</a:t>
            </a:r>
          </a:p>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小亮看到工人利用斜面把货物推到小车上，联想到物理课上学到的知识，提出了以下两个问题：</a:t>
            </a:r>
          </a:p>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①斜面越缓越省力，是不是机械效率越高呢？</a:t>
            </a:r>
          </a:p>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②对于同一个滑轮组，提升的物体越重，机械效率越高；对于同一个斜面，是不是所推的物体越重，机械效率也越高呢？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7345"/>
                                        </p:tgtEl>
                                        <p:attrNameLst>
                                          <p:attrName>style.visibility</p:attrName>
                                        </p:attrNameLst>
                                      </p:cBhvr>
                                      <p:to>
                                        <p:strVal val="visible"/>
                                      </p:to>
                                    </p:set>
                                    <p:anim calcmode="lin" valueType="num">
                                      <p:cBhvr additive="base">
                                        <p:cTn id="7" dur="500" fill="hold"/>
                                        <p:tgtEl>
                                          <p:spTgt spid="57345"/>
                                        </p:tgtEl>
                                        <p:attrNameLst>
                                          <p:attrName>ppt_x</p:attrName>
                                        </p:attrNameLst>
                                      </p:cBhvr>
                                      <p:tavLst>
                                        <p:tav tm="0">
                                          <p:val>
                                            <p:strVal val="#ppt_x"/>
                                          </p:val>
                                        </p:tav>
                                        <p:tav tm="100000">
                                          <p:val>
                                            <p:strVal val="#ppt_x"/>
                                          </p:val>
                                        </p:tav>
                                      </p:tavLst>
                                    </p:anim>
                                    <p:anim calcmode="lin" valueType="num">
                                      <p:cBhvr additive="base">
                                        <p:cTn id="8" dur="500" fill="hold"/>
                                        <p:tgtEl>
                                          <p:spTgt spid="573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68609" name="Rectangle 1"/>
          <p:cNvSpPr>
            <a:spLocks noChangeArrowheads="1"/>
          </p:cNvSpPr>
          <p:nvPr/>
        </p:nvSpPr>
        <p:spPr bwMode="auto">
          <a:xfrm>
            <a:off x="632460" y="1263011"/>
            <a:ext cx="10502900" cy="13691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为了解决以上问题，小亮与几个同学一起用如图</a:t>
            </a:r>
            <a:r>
              <a:rPr lang="en-US" altLang="zh-CN" sz="3000" b="1" dirty="0" smtClean="0">
                <a:latin typeface="宋体" pitchFamily="2" charset="-122"/>
                <a:ea typeface="宋体" pitchFamily="2" charset="-122"/>
                <a:cs typeface="Times New Roman" pitchFamily="18" charset="0"/>
              </a:rPr>
              <a:t>12</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12</a:t>
            </a:r>
            <a:r>
              <a:rPr lang="zh-CN" altLang="zh-CN" sz="3000" b="1" dirty="0" smtClean="0">
                <a:latin typeface="宋体" pitchFamily="2" charset="-122"/>
                <a:ea typeface="宋体" pitchFamily="2" charset="-122"/>
                <a:cs typeface="Times New Roman" pitchFamily="18" charset="0"/>
              </a:rPr>
              <a:t>所示的装置进行了多次实验探究，记录的部分实验数据如下表：</a:t>
            </a:r>
          </a:p>
        </p:txBody>
      </p:sp>
      <p:sp>
        <p:nvSpPr>
          <p:cNvPr id="1300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0" name="组合 9"/>
          <p:cNvGrpSpPr/>
          <p:nvPr/>
        </p:nvGrpSpPr>
        <p:grpSpPr>
          <a:xfrm>
            <a:off x="3672840" y="3169920"/>
            <a:ext cx="3889188" cy="2165225"/>
            <a:chOff x="3505200" y="2895600"/>
            <a:chExt cx="3889188" cy="2165225"/>
          </a:xfrm>
        </p:grpSpPr>
        <p:pic>
          <p:nvPicPr>
            <p:cNvPr id="130049" name="Picture 1" descr="E:\全品课件\物理人教八下学练考PPT\物理人教八下学练考\9RA263.EPS"/>
            <p:cNvPicPr>
              <a:picLocks noChangeAspect="1" noChangeArrowheads="1"/>
            </p:cNvPicPr>
            <p:nvPr/>
          </p:nvPicPr>
          <p:blipFill>
            <a:blip r:embed="rId2" r:link="rId3" cstate="print"/>
            <a:srcRect/>
            <a:stretch>
              <a:fillRect/>
            </a:stretch>
          </p:blipFill>
          <p:spPr bwMode="auto">
            <a:xfrm>
              <a:off x="3505200" y="2895600"/>
              <a:ext cx="3889188" cy="1447800"/>
            </a:xfrm>
            <a:prstGeom prst="rect">
              <a:avLst/>
            </a:prstGeom>
            <a:noFill/>
          </p:spPr>
        </p:pic>
        <p:sp>
          <p:nvSpPr>
            <p:cNvPr id="130051" name="Rectangle 3"/>
            <p:cNvSpPr>
              <a:spLocks noChangeArrowheads="1"/>
            </p:cNvSpPr>
            <p:nvPr/>
          </p:nvSpPr>
          <p:spPr bwMode="auto">
            <a:xfrm>
              <a:off x="4297680" y="4384165"/>
              <a:ext cx="2582758" cy="676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indent="266700" fontAlgn="base">
                <a:lnSpc>
                  <a:spcPct val="150000"/>
                </a:lnSpc>
                <a:spcBef>
                  <a:spcPct val="0"/>
                </a:spcBef>
                <a:spcAft>
                  <a:spcPct val="0"/>
                </a:spcAft>
                <a:buClrTx/>
                <a:buSzTx/>
                <a:buFontTx/>
                <a:buNone/>
                <a:tabLst/>
              </a:pPr>
              <a:r>
                <a:rPr lang="zh-CN" altLang="zh-CN" sz="3000" b="1" dirty="0" smtClean="0">
                  <a:latin typeface="宋体" pitchFamily="2" charset="-122"/>
                  <a:ea typeface="宋体" pitchFamily="2" charset="-122"/>
                  <a:cs typeface="Times New Roman" pitchFamily="18" charset="0"/>
                </a:rPr>
                <a:t>图</a:t>
              </a:r>
              <a:r>
                <a:rPr lang="en-US" altLang="zh-CN" sz="3000" b="1" dirty="0" smtClean="0">
                  <a:latin typeface="宋体" pitchFamily="2" charset="-122"/>
                  <a:ea typeface="宋体" pitchFamily="2" charset="-122"/>
                  <a:cs typeface="Times New Roman" pitchFamily="18" charset="0"/>
                </a:rPr>
                <a:t>12</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12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8609"/>
                                        </p:tgtEl>
                                        <p:attrNameLst>
                                          <p:attrName>style.visibility</p:attrName>
                                        </p:attrNameLst>
                                      </p:cBhvr>
                                      <p:to>
                                        <p:strVal val="visible"/>
                                      </p:to>
                                    </p:set>
                                    <p:anim calcmode="lin" valueType="num">
                                      <p:cBhvr additive="base">
                                        <p:cTn id="7" dur="500" fill="hold"/>
                                        <p:tgtEl>
                                          <p:spTgt spid="68609"/>
                                        </p:tgtEl>
                                        <p:attrNameLst>
                                          <p:attrName>ppt_x</p:attrName>
                                        </p:attrNameLst>
                                      </p:cBhvr>
                                      <p:tavLst>
                                        <p:tav tm="0">
                                          <p:val>
                                            <p:strVal val="#ppt_x"/>
                                          </p:val>
                                        </p:tav>
                                        <p:tav tm="100000">
                                          <p:val>
                                            <p:strVal val="#ppt_x"/>
                                          </p:val>
                                        </p:tav>
                                      </p:tavLst>
                                    </p:anim>
                                    <p:anim calcmode="lin" valueType="num">
                                      <p:cBhvr additive="base">
                                        <p:cTn id="8" dur="500" fill="hold"/>
                                        <p:tgtEl>
                                          <p:spTgt spid="6860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graphicFrame>
        <p:nvGraphicFramePr>
          <p:cNvPr id="7" name="表格 6"/>
          <p:cNvGraphicFramePr>
            <a:graphicFrameLocks noGrp="1"/>
          </p:cNvGraphicFramePr>
          <p:nvPr/>
        </p:nvGraphicFramePr>
        <p:xfrm>
          <a:off x="487680" y="1478286"/>
          <a:ext cx="11155680" cy="3246114"/>
        </p:xfrm>
        <a:graphic>
          <a:graphicData uri="http://schemas.openxmlformats.org/drawingml/2006/table">
            <a:tbl>
              <a:tblPr/>
              <a:tblGrid>
                <a:gridCol w="1075058"/>
                <a:gridCol w="1028317"/>
                <a:gridCol w="997156"/>
                <a:gridCol w="1402250"/>
                <a:gridCol w="1713861"/>
                <a:gridCol w="1199703"/>
                <a:gridCol w="1386670"/>
                <a:gridCol w="1113144"/>
                <a:gridCol w="1239521"/>
              </a:tblGrid>
              <a:tr h="16230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zh-CN" sz="3000" b="1" kern="100" dirty="0" smtClean="0">
                          <a:latin typeface="宋体" pitchFamily="2" charset="-122"/>
                          <a:ea typeface="宋体" pitchFamily="2" charset="-122"/>
                          <a:cs typeface="Times New Roman"/>
                        </a:rPr>
                        <a:t>实验</a:t>
                      </a:r>
                      <a:endParaRPr lang="zh-CN" altLang="zh-CN" sz="3000" b="1" kern="100" dirty="0" smtClean="0">
                        <a:latin typeface="宋体" pitchFamily="2" charset="-122"/>
                        <a:ea typeface="宋体" pitchFamily="2" charset="-122"/>
                        <a:cs typeface="Courier New"/>
                      </a:endParaRPr>
                    </a:p>
                    <a:p>
                      <a:pPr algn="ctr">
                        <a:spcAft>
                          <a:spcPts val="0"/>
                        </a:spcAft>
                      </a:pPr>
                      <a:r>
                        <a:rPr lang="zh-CN" sz="3000" b="1" kern="100" dirty="0" smtClean="0">
                          <a:latin typeface="宋体" pitchFamily="2" charset="-122"/>
                          <a:ea typeface="宋体" pitchFamily="2" charset="-122"/>
                          <a:cs typeface="Times New Roman"/>
                        </a:rPr>
                        <a:t>次</a:t>
                      </a:r>
                      <a:r>
                        <a:rPr lang="zh-CN" sz="3000" b="1" kern="100" dirty="0">
                          <a:latin typeface="宋体" pitchFamily="2" charset="-122"/>
                          <a:ea typeface="宋体" pitchFamily="2" charset="-122"/>
                          <a:cs typeface="Times New Roman"/>
                        </a:rPr>
                        <a:t>数</a:t>
                      </a:r>
                      <a:endParaRPr lang="zh-CN" sz="3000" b="1" kern="100" dirty="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3000" b="1" kern="100" dirty="0">
                          <a:latin typeface="宋体" pitchFamily="2" charset="-122"/>
                          <a:ea typeface="宋体" pitchFamily="2" charset="-122"/>
                          <a:cs typeface="Times New Roman"/>
                        </a:rPr>
                        <a:t>斜</a:t>
                      </a:r>
                      <a:r>
                        <a:rPr lang="zh-CN" sz="3000" b="1" kern="100" dirty="0" smtClean="0">
                          <a:latin typeface="宋体" pitchFamily="2" charset="-122"/>
                          <a:ea typeface="宋体" pitchFamily="2" charset="-122"/>
                          <a:cs typeface="Times New Roman"/>
                        </a:rPr>
                        <a:t>面</a:t>
                      </a:r>
                      <a:r>
                        <a:rPr lang="zh-CN" altLang="zh-CN" sz="3000" b="1" kern="100" dirty="0" smtClean="0">
                          <a:latin typeface="宋体" pitchFamily="2" charset="-122"/>
                          <a:ea typeface="宋体" pitchFamily="2" charset="-122"/>
                          <a:cs typeface="Times New Roman"/>
                        </a:rPr>
                        <a:t>倾角</a:t>
                      </a:r>
                      <a:endParaRPr lang="zh-CN" sz="3000" b="1" kern="100" dirty="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zh-CN" sz="3000" b="1" kern="100" dirty="0" smtClean="0">
                          <a:latin typeface="宋体" pitchFamily="2" charset="-122"/>
                          <a:ea typeface="宋体" pitchFamily="2" charset="-122"/>
                          <a:cs typeface="Times New Roman"/>
                        </a:rPr>
                        <a:t>物重</a:t>
                      </a:r>
                      <a:endParaRPr lang="zh-CN" altLang="zh-CN" sz="3000" b="1" kern="100" dirty="0" smtClean="0">
                        <a:latin typeface="宋体" pitchFamily="2" charset="-122"/>
                        <a:ea typeface="宋体" pitchFamily="2" charset="-122"/>
                        <a:cs typeface="Courier New"/>
                      </a:endParaRPr>
                    </a:p>
                    <a:p>
                      <a:pPr algn="ctr">
                        <a:spcAft>
                          <a:spcPts val="0"/>
                        </a:spcAft>
                      </a:pPr>
                      <a:r>
                        <a:rPr lang="en-US" altLang="zh-CN" sz="3000" b="1" i="1" kern="100" dirty="0" smtClean="0">
                          <a:latin typeface="宋体" pitchFamily="2" charset="-122"/>
                          <a:ea typeface="宋体" pitchFamily="2" charset="-122"/>
                          <a:cs typeface="Courier New"/>
                        </a:rPr>
                        <a:t>G</a:t>
                      </a:r>
                      <a:r>
                        <a:rPr lang="en-US" altLang="zh-CN" sz="3000" b="1" kern="100" dirty="0" smtClean="0">
                          <a:latin typeface="宋体" pitchFamily="2" charset="-122"/>
                          <a:ea typeface="宋体" pitchFamily="2" charset="-122"/>
                          <a:cs typeface="Courier New"/>
                        </a:rPr>
                        <a:t>/N</a:t>
                      </a:r>
                      <a:endParaRPr lang="en-US" sz="3000" b="1" kern="100" dirty="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zh-CN" sz="3000" b="1" kern="100" dirty="0" smtClean="0">
                          <a:latin typeface="宋体" pitchFamily="2" charset="-122"/>
                          <a:ea typeface="宋体" pitchFamily="2" charset="-122"/>
                          <a:cs typeface="Times New Roman"/>
                        </a:rPr>
                        <a:t>斜面高</a:t>
                      </a:r>
                      <a:endParaRPr lang="zh-CN" altLang="zh-CN" sz="3000" b="1" kern="100" dirty="0" smtClean="0">
                        <a:latin typeface="宋体" pitchFamily="2" charset="-122"/>
                        <a:ea typeface="宋体" pitchFamily="2" charset="-122"/>
                        <a:cs typeface="Courier New"/>
                      </a:endParaRPr>
                    </a:p>
                    <a:p>
                      <a:pPr algn="ctr">
                        <a:spcAft>
                          <a:spcPts val="0"/>
                        </a:spcAft>
                      </a:pPr>
                      <a:r>
                        <a:rPr lang="zh-CN" altLang="zh-CN" sz="3000" b="1" kern="100" dirty="0" smtClean="0">
                          <a:latin typeface="宋体" pitchFamily="2" charset="-122"/>
                          <a:ea typeface="宋体" pitchFamily="2" charset="-122"/>
                          <a:cs typeface="Times New Roman"/>
                        </a:rPr>
                        <a:t>度</a:t>
                      </a:r>
                      <a:r>
                        <a:rPr lang="en-US" altLang="zh-CN" sz="3000" b="1" i="1" kern="100" dirty="0" smtClean="0">
                          <a:latin typeface="宋体" pitchFamily="2" charset="-122"/>
                          <a:ea typeface="宋体" pitchFamily="2" charset="-122"/>
                          <a:cs typeface="Courier New"/>
                        </a:rPr>
                        <a:t>h</a:t>
                      </a:r>
                      <a:r>
                        <a:rPr lang="en-US" altLang="zh-CN" sz="3000" b="1" kern="100" dirty="0" smtClean="0">
                          <a:latin typeface="宋体" pitchFamily="2" charset="-122"/>
                          <a:ea typeface="宋体" pitchFamily="2" charset="-122"/>
                          <a:cs typeface="Courier New"/>
                        </a:rPr>
                        <a:t>/m</a:t>
                      </a:r>
                      <a:endParaRPr lang="en-US" sz="3000" b="1" kern="100" dirty="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zh-CN" sz="3000" b="1" kern="100" dirty="0" smtClean="0">
                          <a:latin typeface="宋体" pitchFamily="2" charset="-122"/>
                          <a:ea typeface="宋体" pitchFamily="2" charset="-122"/>
                          <a:cs typeface="Times New Roman"/>
                        </a:rPr>
                        <a:t>沿斜面</a:t>
                      </a:r>
                      <a:endParaRPr lang="zh-CN" altLang="zh-CN" sz="3000" b="1" kern="100" dirty="0" smtClean="0">
                        <a:latin typeface="宋体" pitchFamily="2" charset="-122"/>
                        <a:ea typeface="宋体" pitchFamily="2" charset="-122"/>
                        <a:cs typeface="Courier New"/>
                      </a:endParaRPr>
                    </a:p>
                    <a:p>
                      <a:pPr algn="ctr">
                        <a:spcAft>
                          <a:spcPts val="0"/>
                        </a:spcAft>
                      </a:pPr>
                      <a:r>
                        <a:rPr lang="zh-CN" altLang="zh-CN" sz="3000" b="1" kern="100" dirty="0" smtClean="0">
                          <a:latin typeface="宋体" pitchFamily="2" charset="-122"/>
                          <a:ea typeface="宋体" pitchFamily="2" charset="-122"/>
                          <a:cs typeface="Times New Roman"/>
                        </a:rPr>
                        <a:t>拉力</a:t>
                      </a:r>
                      <a:r>
                        <a:rPr lang="en-US" altLang="zh-CN" sz="3000" b="1" i="1" kern="100" dirty="0" smtClean="0">
                          <a:latin typeface="宋体" pitchFamily="2" charset="-122"/>
                          <a:ea typeface="宋体" pitchFamily="2" charset="-122"/>
                          <a:cs typeface="Courier New"/>
                        </a:rPr>
                        <a:t>F</a:t>
                      </a:r>
                      <a:r>
                        <a:rPr lang="en-US" altLang="zh-CN" sz="3000" b="1" kern="100" dirty="0" smtClean="0">
                          <a:latin typeface="宋体" pitchFamily="2" charset="-122"/>
                          <a:ea typeface="宋体" pitchFamily="2" charset="-122"/>
                          <a:cs typeface="Courier New"/>
                        </a:rPr>
                        <a:t>/N</a:t>
                      </a:r>
                      <a:endParaRPr lang="en-US" sz="3000" b="1" kern="100" dirty="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zh-CN" sz="3000" b="1" kern="100" dirty="0" smtClean="0">
                          <a:latin typeface="宋体" pitchFamily="2" charset="-122"/>
                          <a:ea typeface="宋体" pitchFamily="2" charset="-122"/>
                          <a:cs typeface="Times New Roman"/>
                        </a:rPr>
                        <a:t>斜面</a:t>
                      </a:r>
                      <a:endParaRPr lang="zh-CN" altLang="zh-CN" sz="3000" b="1" kern="100" dirty="0" smtClean="0">
                        <a:latin typeface="宋体" pitchFamily="2" charset="-122"/>
                        <a:ea typeface="宋体" pitchFamily="2" charset="-122"/>
                        <a:cs typeface="Courier New"/>
                      </a:endParaRPr>
                    </a:p>
                    <a:p>
                      <a:pPr algn="ctr">
                        <a:spcAft>
                          <a:spcPts val="0"/>
                        </a:spcAft>
                      </a:pPr>
                      <a:r>
                        <a:rPr lang="zh-CN" altLang="zh-CN" sz="3000" b="1" kern="100" dirty="0" smtClean="0">
                          <a:latin typeface="宋体" pitchFamily="2" charset="-122"/>
                          <a:ea typeface="宋体" pitchFamily="2" charset="-122"/>
                          <a:cs typeface="Times New Roman"/>
                        </a:rPr>
                        <a:t>长</a:t>
                      </a:r>
                      <a:r>
                        <a:rPr lang="en-US" altLang="zh-CN" sz="3000" b="1" i="1" kern="100" dirty="0" smtClean="0">
                          <a:latin typeface="宋体" pitchFamily="2" charset="-122"/>
                          <a:ea typeface="宋体" pitchFamily="2" charset="-122"/>
                          <a:cs typeface="Courier New"/>
                        </a:rPr>
                        <a:t>s</a:t>
                      </a:r>
                      <a:r>
                        <a:rPr lang="en-US" altLang="zh-CN" sz="3000" b="1" kern="100" dirty="0" smtClean="0">
                          <a:latin typeface="宋体" pitchFamily="2" charset="-122"/>
                          <a:ea typeface="宋体" pitchFamily="2" charset="-122"/>
                          <a:cs typeface="Courier New"/>
                        </a:rPr>
                        <a:t>/m</a:t>
                      </a:r>
                      <a:endParaRPr lang="en-US" sz="3000" b="1" kern="100" dirty="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zh-CN" sz="3000" b="1" kern="100" dirty="0" smtClean="0">
                          <a:latin typeface="宋体" pitchFamily="2" charset="-122"/>
                          <a:ea typeface="宋体" pitchFamily="2" charset="-122"/>
                          <a:cs typeface="Times New Roman"/>
                        </a:rPr>
                        <a:t>有用功</a:t>
                      </a:r>
                      <a:endParaRPr lang="zh-CN" altLang="zh-CN" sz="3000" b="1" kern="100" dirty="0" smtClean="0">
                        <a:latin typeface="宋体" pitchFamily="2" charset="-122"/>
                        <a:ea typeface="宋体" pitchFamily="2" charset="-122"/>
                        <a:cs typeface="Courier New"/>
                      </a:endParaRPr>
                    </a:p>
                    <a:p>
                      <a:pPr algn="ctr">
                        <a:spcAft>
                          <a:spcPts val="0"/>
                        </a:spcAft>
                      </a:pPr>
                      <a:r>
                        <a:rPr lang="en-US" altLang="zh-CN" sz="3000" b="1" i="1" kern="100" dirty="0" smtClean="0">
                          <a:latin typeface="宋体" pitchFamily="2" charset="-122"/>
                          <a:ea typeface="宋体" pitchFamily="2" charset="-122"/>
                          <a:cs typeface="Courier New"/>
                        </a:rPr>
                        <a:t>W</a:t>
                      </a:r>
                      <a:r>
                        <a:rPr lang="zh-CN" altLang="zh-CN" sz="3000" b="1" kern="100" baseline="-25000" dirty="0" smtClean="0">
                          <a:latin typeface="宋体" pitchFamily="2" charset="-122"/>
                          <a:ea typeface="宋体" pitchFamily="2" charset="-122"/>
                          <a:cs typeface="Times New Roman"/>
                        </a:rPr>
                        <a:t>有</a:t>
                      </a:r>
                      <a:r>
                        <a:rPr lang="en-US" altLang="zh-CN" sz="3000" b="1" kern="100" dirty="0" smtClean="0">
                          <a:latin typeface="宋体" pitchFamily="2" charset="-122"/>
                          <a:ea typeface="宋体" pitchFamily="2" charset="-122"/>
                          <a:cs typeface="Courier New"/>
                        </a:rPr>
                        <a:t>/J</a:t>
                      </a:r>
                      <a:endParaRPr lang="en-US" sz="3000" b="1" kern="100" dirty="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zh-CN" sz="3000" b="1" kern="100" dirty="0" smtClean="0">
                          <a:latin typeface="宋体" pitchFamily="2" charset="-122"/>
                          <a:ea typeface="宋体" pitchFamily="2" charset="-122"/>
                          <a:cs typeface="Times New Roman"/>
                        </a:rPr>
                        <a:t>总功</a:t>
                      </a:r>
                      <a:endParaRPr lang="zh-CN" altLang="zh-CN" sz="3000" b="1" kern="100" dirty="0" smtClean="0">
                        <a:latin typeface="宋体" pitchFamily="2" charset="-122"/>
                        <a:ea typeface="宋体" pitchFamily="2" charset="-122"/>
                        <a:cs typeface="Courier New"/>
                      </a:endParaRPr>
                    </a:p>
                    <a:p>
                      <a:pPr algn="ctr">
                        <a:spcAft>
                          <a:spcPts val="0"/>
                        </a:spcAft>
                      </a:pPr>
                      <a:r>
                        <a:rPr lang="en-US" altLang="zh-CN" sz="3000" b="1" i="1" kern="100" dirty="0" smtClean="0">
                          <a:latin typeface="宋体" pitchFamily="2" charset="-122"/>
                          <a:ea typeface="宋体" pitchFamily="2" charset="-122"/>
                          <a:cs typeface="Courier New"/>
                        </a:rPr>
                        <a:t>W</a:t>
                      </a:r>
                      <a:r>
                        <a:rPr lang="zh-CN" altLang="zh-CN" sz="3000" b="1" kern="100" baseline="-25000" dirty="0" smtClean="0">
                          <a:latin typeface="宋体" pitchFamily="2" charset="-122"/>
                          <a:ea typeface="宋体" pitchFamily="2" charset="-122"/>
                          <a:cs typeface="Times New Roman"/>
                        </a:rPr>
                        <a:t>总</a:t>
                      </a:r>
                      <a:r>
                        <a:rPr lang="en-US" altLang="zh-CN" sz="3000" b="1" kern="100" dirty="0" smtClean="0">
                          <a:latin typeface="宋体" pitchFamily="2" charset="-122"/>
                          <a:ea typeface="宋体" pitchFamily="2" charset="-122"/>
                          <a:cs typeface="Courier New"/>
                        </a:rPr>
                        <a:t>/J</a:t>
                      </a:r>
                      <a:endParaRPr lang="en-US" sz="3000" b="1" kern="100" dirty="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zh-CN" sz="3000" b="1" kern="100" dirty="0" smtClean="0">
                          <a:latin typeface="宋体" pitchFamily="2" charset="-122"/>
                          <a:ea typeface="宋体" pitchFamily="2" charset="-122"/>
                          <a:cs typeface="Times New Roman"/>
                        </a:rPr>
                        <a:t>机械效</a:t>
                      </a:r>
                      <a:endParaRPr lang="zh-CN" altLang="zh-CN" sz="3000" b="1" kern="100" dirty="0" smtClean="0">
                        <a:latin typeface="宋体" pitchFamily="2" charset="-122"/>
                        <a:ea typeface="宋体" pitchFamily="2" charset="-122"/>
                        <a:cs typeface="Courier New"/>
                      </a:endParaRPr>
                    </a:p>
                    <a:p>
                      <a:pPr algn="ctr">
                        <a:spcAft>
                          <a:spcPts val="0"/>
                        </a:spcAft>
                      </a:pPr>
                      <a:r>
                        <a:rPr lang="zh-CN" altLang="zh-CN" sz="3000" b="1" kern="100" dirty="0" smtClean="0">
                          <a:latin typeface="宋体" pitchFamily="2" charset="-122"/>
                          <a:ea typeface="宋体" pitchFamily="2" charset="-122"/>
                          <a:cs typeface="Times New Roman"/>
                        </a:rPr>
                        <a:t>率</a:t>
                      </a:r>
                      <a:r>
                        <a:rPr lang="en-US" altLang="zh-CN" sz="3000" b="1" i="1" kern="100" dirty="0" smtClean="0">
                          <a:latin typeface="宋体" pitchFamily="2" charset="-122"/>
                          <a:ea typeface="宋体" pitchFamily="2" charset="-122"/>
                          <a:cs typeface="Courier New"/>
                        </a:rPr>
                        <a:t>η</a:t>
                      </a:r>
                      <a:endParaRPr lang="zh-CN" altLang="zh-CN" sz="3000" b="1" kern="100" dirty="0" smtClean="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019">
                <a:tc>
                  <a:txBody>
                    <a:bodyPr/>
                    <a:lstStyle/>
                    <a:p>
                      <a:pPr algn="ctr">
                        <a:spcAft>
                          <a:spcPts val="0"/>
                        </a:spcAft>
                      </a:pPr>
                      <a:r>
                        <a:rPr lang="en-US" sz="3000" b="1" kern="100" dirty="0">
                          <a:latin typeface="宋体" pitchFamily="2" charset="-122"/>
                          <a:ea typeface="宋体" pitchFamily="2" charset="-122"/>
                          <a:cs typeface="Times New Roman"/>
                        </a:rPr>
                        <a:t>①</a:t>
                      </a:r>
                      <a:endParaRPr lang="zh-CN" sz="3000" b="1" kern="100" dirty="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000" b="1" kern="100">
                          <a:latin typeface="宋体" pitchFamily="2" charset="-122"/>
                          <a:ea typeface="宋体" pitchFamily="2" charset="-122"/>
                          <a:cs typeface="Courier New"/>
                        </a:rPr>
                        <a:t>45</a:t>
                      </a:r>
                      <a:r>
                        <a:rPr lang="zh-CN" sz="3000" b="1" kern="100">
                          <a:latin typeface="宋体" pitchFamily="2" charset="-122"/>
                          <a:ea typeface="宋体" pitchFamily="2" charset="-122"/>
                          <a:cs typeface="Times New Roman"/>
                        </a:rPr>
                        <a:t>°</a:t>
                      </a:r>
                      <a:endParaRPr lang="zh-CN" sz="3000" b="1" kern="10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000" b="1" kern="100">
                          <a:latin typeface="宋体" pitchFamily="2" charset="-122"/>
                          <a:ea typeface="宋体" pitchFamily="2" charset="-122"/>
                          <a:cs typeface="Courier New"/>
                        </a:rPr>
                        <a:t>1</a:t>
                      </a:r>
                      <a:endParaRPr lang="zh-CN" sz="3000" b="1" kern="10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000" b="1" kern="100">
                          <a:latin typeface="宋体" pitchFamily="2" charset="-122"/>
                          <a:ea typeface="宋体" pitchFamily="2" charset="-122"/>
                          <a:cs typeface="Courier New"/>
                        </a:rPr>
                        <a:t>0.7</a:t>
                      </a:r>
                      <a:endParaRPr lang="zh-CN" sz="3000" b="1" kern="10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000" b="1" kern="100">
                          <a:latin typeface="宋体" pitchFamily="2" charset="-122"/>
                          <a:ea typeface="宋体" pitchFamily="2" charset="-122"/>
                          <a:cs typeface="Courier New"/>
                        </a:rPr>
                        <a:t>0.9</a:t>
                      </a:r>
                      <a:endParaRPr lang="zh-CN" sz="3000" b="1" kern="10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000" b="1" kern="100">
                          <a:latin typeface="宋体" pitchFamily="2" charset="-122"/>
                          <a:ea typeface="宋体" pitchFamily="2" charset="-122"/>
                          <a:cs typeface="Courier New"/>
                        </a:rPr>
                        <a:t>1</a:t>
                      </a:r>
                      <a:endParaRPr lang="zh-CN" sz="3000" b="1" kern="10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3000" b="1" kern="10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000" b="1" kern="100">
                          <a:latin typeface="宋体" pitchFamily="2" charset="-122"/>
                          <a:ea typeface="宋体" pitchFamily="2" charset="-122"/>
                          <a:cs typeface="Courier New"/>
                        </a:rPr>
                        <a:t>0.9</a:t>
                      </a:r>
                      <a:endParaRPr lang="zh-CN" sz="3000" b="1" kern="10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000" b="1" kern="100">
                          <a:latin typeface="宋体" pitchFamily="2" charset="-122"/>
                          <a:ea typeface="宋体" pitchFamily="2" charset="-122"/>
                          <a:cs typeface="Courier New"/>
                        </a:rPr>
                        <a:t>77.8%</a:t>
                      </a:r>
                      <a:endParaRPr lang="zh-CN" sz="3000" b="1" kern="10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019">
                <a:tc>
                  <a:txBody>
                    <a:bodyPr/>
                    <a:lstStyle/>
                    <a:p>
                      <a:pPr algn="ctr">
                        <a:spcAft>
                          <a:spcPts val="0"/>
                        </a:spcAft>
                      </a:pPr>
                      <a:r>
                        <a:rPr lang="zh-CN" sz="3000" b="1" kern="100">
                          <a:latin typeface="宋体" pitchFamily="2" charset="-122"/>
                          <a:ea typeface="宋体" pitchFamily="2" charset="-122"/>
                          <a:cs typeface="Times New Roman"/>
                        </a:rPr>
                        <a:t>②</a:t>
                      </a:r>
                      <a:endParaRPr lang="zh-CN" sz="3000" b="1" kern="10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000" b="1" kern="100">
                          <a:latin typeface="宋体" pitchFamily="2" charset="-122"/>
                          <a:ea typeface="宋体" pitchFamily="2" charset="-122"/>
                          <a:cs typeface="Courier New"/>
                        </a:rPr>
                        <a:t>30</a:t>
                      </a:r>
                      <a:r>
                        <a:rPr lang="zh-CN" sz="3000" b="1" kern="100">
                          <a:latin typeface="宋体" pitchFamily="2" charset="-122"/>
                          <a:ea typeface="宋体" pitchFamily="2" charset="-122"/>
                          <a:cs typeface="Times New Roman"/>
                        </a:rPr>
                        <a:t>°</a:t>
                      </a:r>
                      <a:endParaRPr lang="zh-CN" sz="3000" b="1" kern="10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000" b="1" kern="100">
                          <a:latin typeface="宋体" pitchFamily="2" charset="-122"/>
                          <a:ea typeface="宋体" pitchFamily="2" charset="-122"/>
                          <a:cs typeface="Courier New"/>
                        </a:rPr>
                        <a:t>1</a:t>
                      </a:r>
                      <a:endParaRPr lang="zh-CN" sz="3000" b="1" kern="10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000" b="1" kern="100">
                          <a:latin typeface="宋体" pitchFamily="2" charset="-122"/>
                          <a:ea typeface="宋体" pitchFamily="2" charset="-122"/>
                          <a:cs typeface="Courier New"/>
                        </a:rPr>
                        <a:t>0.5</a:t>
                      </a:r>
                      <a:endParaRPr lang="zh-CN" sz="3000" b="1" kern="10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000" b="1" kern="100">
                          <a:latin typeface="宋体" pitchFamily="2" charset="-122"/>
                          <a:ea typeface="宋体" pitchFamily="2" charset="-122"/>
                          <a:cs typeface="Courier New"/>
                        </a:rPr>
                        <a:t>0.7</a:t>
                      </a:r>
                      <a:endParaRPr lang="zh-CN" sz="3000" b="1" kern="10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000" b="1" kern="100">
                          <a:latin typeface="宋体" pitchFamily="2" charset="-122"/>
                          <a:ea typeface="宋体" pitchFamily="2" charset="-122"/>
                          <a:cs typeface="Courier New"/>
                        </a:rPr>
                        <a:t>1</a:t>
                      </a:r>
                      <a:endParaRPr lang="zh-CN" sz="3000" b="1" kern="10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000" b="1" kern="100">
                          <a:latin typeface="宋体" pitchFamily="2" charset="-122"/>
                          <a:ea typeface="宋体" pitchFamily="2" charset="-122"/>
                          <a:cs typeface="Courier New"/>
                        </a:rPr>
                        <a:t>0.5</a:t>
                      </a:r>
                      <a:endParaRPr lang="zh-CN" sz="3000" b="1" kern="10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000" b="1" kern="100">
                          <a:latin typeface="宋体" pitchFamily="2" charset="-122"/>
                          <a:ea typeface="宋体" pitchFamily="2" charset="-122"/>
                          <a:cs typeface="Courier New"/>
                        </a:rPr>
                        <a:t>0.7</a:t>
                      </a:r>
                      <a:endParaRPr lang="zh-CN" sz="3000" b="1" kern="10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000" b="1" kern="100">
                          <a:latin typeface="宋体" pitchFamily="2" charset="-122"/>
                          <a:ea typeface="宋体" pitchFamily="2" charset="-122"/>
                          <a:cs typeface="Courier New"/>
                        </a:rPr>
                        <a:t>71.4%</a:t>
                      </a:r>
                      <a:endParaRPr lang="zh-CN" sz="3000" b="1" kern="10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019">
                <a:tc>
                  <a:txBody>
                    <a:bodyPr/>
                    <a:lstStyle/>
                    <a:p>
                      <a:pPr algn="ctr">
                        <a:spcAft>
                          <a:spcPts val="0"/>
                        </a:spcAft>
                      </a:pPr>
                      <a:r>
                        <a:rPr lang="zh-CN" sz="3000" b="1" kern="100">
                          <a:latin typeface="宋体" pitchFamily="2" charset="-122"/>
                          <a:ea typeface="宋体" pitchFamily="2" charset="-122"/>
                          <a:cs typeface="Times New Roman"/>
                        </a:rPr>
                        <a:t>③</a:t>
                      </a:r>
                      <a:endParaRPr lang="zh-CN" sz="3000" b="1" kern="10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000" b="1" kern="100">
                          <a:latin typeface="宋体" pitchFamily="2" charset="-122"/>
                          <a:ea typeface="宋体" pitchFamily="2" charset="-122"/>
                          <a:cs typeface="Courier New"/>
                        </a:rPr>
                        <a:t>30</a:t>
                      </a:r>
                      <a:r>
                        <a:rPr lang="zh-CN" sz="3000" b="1" kern="100">
                          <a:latin typeface="宋体" pitchFamily="2" charset="-122"/>
                          <a:ea typeface="宋体" pitchFamily="2" charset="-122"/>
                          <a:cs typeface="Times New Roman"/>
                        </a:rPr>
                        <a:t>°</a:t>
                      </a:r>
                      <a:endParaRPr lang="zh-CN" sz="3000" b="1" kern="10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000" b="1" kern="100">
                          <a:latin typeface="宋体" pitchFamily="2" charset="-122"/>
                          <a:ea typeface="宋体" pitchFamily="2" charset="-122"/>
                          <a:cs typeface="Courier New"/>
                        </a:rPr>
                        <a:t>2</a:t>
                      </a:r>
                      <a:endParaRPr lang="zh-CN" sz="3000" b="1" kern="10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000" b="1" kern="100">
                          <a:latin typeface="宋体" pitchFamily="2" charset="-122"/>
                          <a:ea typeface="宋体" pitchFamily="2" charset="-122"/>
                          <a:cs typeface="Courier New"/>
                        </a:rPr>
                        <a:t>0.5</a:t>
                      </a:r>
                      <a:endParaRPr lang="zh-CN" sz="3000" b="1" kern="10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000" b="1" kern="100">
                          <a:latin typeface="宋体" pitchFamily="2" charset="-122"/>
                          <a:ea typeface="宋体" pitchFamily="2" charset="-122"/>
                          <a:cs typeface="Courier New"/>
                        </a:rPr>
                        <a:t>1.4</a:t>
                      </a:r>
                      <a:endParaRPr lang="zh-CN" sz="3000" b="1" kern="10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000" b="1" kern="100">
                          <a:latin typeface="宋体" pitchFamily="2" charset="-122"/>
                          <a:ea typeface="宋体" pitchFamily="2" charset="-122"/>
                          <a:cs typeface="Courier New"/>
                        </a:rPr>
                        <a:t>1</a:t>
                      </a:r>
                      <a:endParaRPr lang="zh-CN" sz="3000" b="1" kern="10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000" b="1" kern="100">
                          <a:latin typeface="宋体" pitchFamily="2" charset="-122"/>
                          <a:ea typeface="宋体" pitchFamily="2" charset="-122"/>
                          <a:cs typeface="Courier New"/>
                        </a:rPr>
                        <a:t>1</a:t>
                      </a:r>
                      <a:endParaRPr lang="zh-CN" sz="3000" b="1" kern="10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000" b="1" kern="100">
                          <a:latin typeface="宋体" pitchFamily="2" charset="-122"/>
                          <a:ea typeface="宋体" pitchFamily="2" charset="-122"/>
                          <a:cs typeface="Courier New"/>
                        </a:rPr>
                        <a:t>1.4</a:t>
                      </a:r>
                      <a:endParaRPr lang="zh-CN" sz="3000" b="1" kern="10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3000" b="1" kern="100" dirty="0">
                        <a:latin typeface="宋体" pitchFamily="2" charset="-122"/>
                        <a:ea typeface="宋体" pitchFamily="2"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矩形 7"/>
          <p:cNvSpPr/>
          <p:nvPr/>
        </p:nvSpPr>
        <p:spPr>
          <a:xfrm>
            <a:off x="8200862" y="3127494"/>
            <a:ext cx="651140" cy="461665"/>
          </a:xfrm>
          <a:prstGeom prst="rect">
            <a:avLst/>
          </a:prstGeom>
        </p:spPr>
        <p:txBody>
          <a:bodyPr wrap="none">
            <a:spAutoFit/>
          </a:bodyPr>
          <a:lstStyle/>
          <a:p>
            <a:r>
              <a:rPr lang="en-US" altLang="zh-CN" sz="2400" b="1" dirty="0" smtClean="0">
                <a:solidFill>
                  <a:srgbClr val="FF0000"/>
                </a:solidFill>
                <a:latin typeface="宋体" pitchFamily="2" charset="-122"/>
                <a:ea typeface="宋体" pitchFamily="2" charset="-122"/>
              </a:rPr>
              <a:t>0.7</a:t>
            </a:r>
            <a:endParaRPr lang="zh-CN" altLang="en-US" sz="2400" b="1" dirty="0" smtClean="0">
              <a:solidFill>
                <a:srgbClr val="FF0000"/>
              </a:solidFill>
              <a:latin typeface="宋体" pitchFamily="2" charset="-122"/>
              <a:ea typeface="宋体" pitchFamily="2" charset="-122"/>
            </a:endParaRPr>
          </a:p>
        </p:txBody>
      </p:sp>
      <p:sp>
        <p:nvSpPr>
          <p:cNvPr id="10" name="矩形 9"/>
          <p:cNvSpPr/>
          <p:nvPr/>
        </p:nvSpPr>
        <p:spPr>
          <a:xfrm>
            <a:off x="10486862" y="4240014"/>
            <a:ext cx="962123" cy="461665"/>
          </a:xfrm>
          <a:prstGeom prst="rect">
            <a:avLst/>
          </a:prstGeom>
        </p:spPr>
        <p:txBody>
          <a:bodyPr wrap="none">
            <a:spAutoFit/>
          </a:bodyPr>
          <a:lstStyle/>
          <a:p>
            <a:r>
              <a:rPr lang="en-US" altLang="zh-CN" sz="2400" b="1" dirty="0" smtClean="0">
                <a:solidFill>
                  <a:srgbClr val="FF0000"/>
                </a:solidFill>
                <a:latin typeface="宋体" pitchFamily="2" charset="-122"/>
                <a:ea typeface="宋体" pitchFamily="2" charset="-122"/>
              </a:rPr>
              <a:t>71.4%</a:t>
            </a:r>
            <a:endParaRPr lang="zh-CN" altLang="en-US" sz="2400" b="1" dirty="0" smtClean="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57345" name="Rectangle 1"/>
          <p:cNvSpPr>
            <a:spLocks noChangeArrowheads="1"/>
          </p:cNvSpPr>
          <p:nvPr/>
        </p:nvSpPr>
        <p:spPr bwMode="auto">
          <a:xfrm>
            <a:off x="563880" y="876190"/>
            <a:ext cx="10744200" cy="56784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表格中缺少两个数据，请补充完整</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保留一位小数</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(2)</a:t>
            </a:r>
            <a:r>
              <a:rPr lang="zh-CN" altLang="zh-CN" sz="3000" b="1" dirty="0" smtClean="0">
                <a:latin typeface="宋体" pitchFamily="2" charset="-122"/>
                <a:ea typeface="宋体" pitchFamily="2" charset="-122"/>
                <a:cs typeface="Times New Roman" pitchFamily="18" charset="0"/>
              </a:rPr>
              <a:t>在实验操作过程中，应沿斜面向上</a:t>
            </a:r>
            <a:r>
              <a:rPr lang="en-US" altLang="zh-CN" sz="3000" b="1" dirty="0" smtClean="0">
                <a:latin typeface="宋体" pitchFamily="2" charset="-122"/>
                <a:ea typeface="宋体" pitchFamily="2" charset="-122"/>
                <a:cs typeface="Times New Roman" pitchFamily="18" charset="0"/>
              </a:rPr>
              <a:t>_____</a:t>
            </a:r>
            <a:r>
              <a:rPr lang="zh-CN" altLang="zh-CN" sz="3000" b="1" dirty="0" smtClean="0">
                <a:latin typeface="宋体" pitchFamily="2" charset="-122"/>
                <a:ea typeface="宋体" pitchFamily="2" charset="-122"/>
                <a:cs typeface="Times New Roman" pitchFamily="18" charset="0"/>
              </a:rPr>
              <a:t>拉动物体；实验时要使斜面的倾角变大，应该把木板下面的木块向</a:t>
            </a:r>
            <a:r>
              <a:rPr lang="en-US" altLang="zh-CN" sz="3000" b="1" dirty="0" smtClean="0">
                <a:latin typeface="宋体" pitchFamily="2" charset="-122"/>
                <a:ea typeface="宋体" pitchFamily="2" charset="-122"/>
                <a:cs typeface="Times New Roman" pitchFamily="18" charset="0"/>
              </a:rPr>
              <a:t>____(</a:t>
            </a:r>
            <a:r>
              <a:rPr lang="zh-CN" altLang="zh-CN" sz="3000" b="1" dirty="0" smtClean="0">
                <a:latin typeface="宋体" pitchFamily="2" charset="-122"/>
                <a:ea typeface="宋体" pitchFamily="2" charset="-122"/>
                <a:cs typeface="Times New Roman" pitchFamily="18" charset="0"/>
              </a:rPr>
              <a:t>选填</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左</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或</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右</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移动。</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(3)</a:t>
            </a:r>
            <a:r>
              <a:rPr lang="zh-CN" altLang="zh-CN" sz="3000" b="1" dirty="0" smtClean="0">
                <a:latin typeface="宋体" pitchFamily="2" charset="-122"/>
                <a:ea typeface="宋体" pitchFamily="2" charset="-122"/>
                <a:cs typeface="Times New Roman" pitchFamily="18" charset="0"/>
              </a:rPr>
              <a:t>通过对比实验</a:t>
            </a:r>
            <a:r>
              <a:rPr lang="en-US" altLang="zh-CN" sz="3000" b="1" dirty="0" smtClean="0">
                <a:latin typeface="宋体" pitchFamily="2" charset="-122"/>
                <a:ea typeface="宋体" pitchFamily="2" charset="-122"/>
                <a:cs typeface="Times New Roman" pitchFamily="18" charset="0"/>
              </a:rPr>
              <a:t>①②</a:t>
            </a:r>
            <a:r>
              <a:rPr lang="zh-CN" altLang="zh-CN" sz="3000" b="1" dirty="0" smtClean="0">
                <a:latin typeface="宋体" pitchFamily="2" charset="-122"/>
                <a:ea typeface="宋体" pitchFamily="2" charset="-122"/>
                <a:cs typeface="Times New Roman" pitchFamily="18" charset="0"/>
              </a:rPr>
              <a:t>的数据，得出的结论是：斜面越缓越省力，机械效率越</a:t>
            </a:r>
            <a:r>
              <a:rPr lang="en-US" altLang="zh-CN" sz="3000" b="1" dirty="0" smtClean="0">
                <a:latin typeface="宋体" pitchFamily="2" charset="-122"/>
                <a:ea typeface="宋体" pitchFamily="2" charset="-122"/>
                <a:cs typeface="Times New Roman" pitchFamily="18" charset="0"/>
              </a:rPr>
              <a:t>____</a:t>
            </a:r>
            <a:r>
              <a:rPr lang="zh-CN" altLang="zh-CN" sz="3000" b="1" dirty="0" smtClean="0">
                <a:latin typeface="宋体" pitchFamily="2" charset="-122"/>
                <a:ea typeface="宋体" pitchFamily="2" charset="-122"/>
                <a:cs typeface="Times New Roman" pitchFamily="18" charset="0"/>
              </a:rPr>
              <a:t>。</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(4)</a:t>
            </a:r>
            <a:r>
              <a:rPr lang="zh-CN" altLang="zh-CN" sz="3000" b="1" dirty="0" smtClean="0">
                <a:latin typeface="宋体" pitchFamily="2" charset="-122"/>
                <a:ea typeface="宋体" pitchFamily="2" charset="-122"/>
                <a:cs typeface="Times New Roman" pitchFamily="18" charset="0"/>
              </a:rPr>
              <a:t>通过对比实验</a:t>
            </a:r>
            <a:r>
              <a:rPr lang="en-US" altLang="zh-CN" sz="3000" b="1" dirty="0" smtClean="0">
                <a:latin typeface="宋体" pitchFamily="2" charset="-122"/>
                <a:ea typeface="宋体" pitchFamily="2" charset="-122"/>
                <a:cs typeface="Times New Roman" pitchFamily="18" charset="0"/>
              </a:rPr>
              <a:t>______(</a:t>
            </a:r>
            <a:r>
              <a:rPr lang="zh-CN" altLang="zh-CN" sz="3000" b="1" dirty="0" smtClean="0">
                <a:latin typeface="宋体" pitchFamily="2" charset="-122"/>
                <a:ea typeface="宋体" pitchFamily="2" charset="-122"/>
                <a:cs typeface="Times New Roman" pitchFamily="18" charset="0"/>
              </a:rPr>
              <a:t>选填实验次数</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的数据，得出的结论是：对于同一斜面，机械效率与所提升物体的重力</a:t>
            </a:r>
            <a:r>
              <a:rPr lang="en-US" altLang="zh-CN" sz="3000" b="1" dirty="0" smtClean="0">
                <a:latin typeface="宋体" pitchFamily="2" charset="-122"/>
                <a:ea typeface="宋体" pitchFamily="2" charset="-122"/>
                <a:cs typeface="Times New Roman" pitchFamily="18" charset="0"/>
              </a:rPr>
              <a:t>_____</a:t>
            </a:r>
            <a:r>
              <a:rPr lang="zh-CN" altLang="zh-CN" sz="3000" b="1" dirty="0" smtClean="0">
                <a:latin typeface="宋体" pitchFamily="2" charset="-122"/>
                <a:ea typeface="宋体" pitchFamily="2" charset="-122"/>
                <a:cs typeface="Times New Roman" pitchFamily="18" charset="0"/>
              </a:rPr>
              <a:t>。</a:t>
            </a:r>
          </a:p>
        </p:txBody>
      </p:sp>
      <p:sp>
        <p:nvSpPr>
          <p:cNvPr id="4" name="矩形 3"/>
          <p:cNvSpPr/>
          <p:nvPr/>
        </p:nvSpPr>
        <p:spPr>
          <a:xfrm>
            <a:off x="7057862" y="1786374"/>
            <a:ext cx="800219"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匀速</a:t>
            </a:r>
            <a:endParaRPr lang="zh-CN" altLang="en-US" sz="2400" b="1" dirty="0" smtClean="0">
              <a:solidFill>
                <a:srgbClr val="FF0000"/>
              </a:solidFill>
              <a:latin typeface="宋体" pitchFamily="2" charset="-122"/>
              <a:ea typeface="宋体" pitchFamily="2" charset="-122"/>
            </a:endParaRPr>
          </a:p>
        </p:txBody>
      </p:sp>
      <p:sp>
        <p:nvSpPr>
          <p:cNvPr id="5" name="矩形 4"/>
          <p:cNvSpPr/>
          <p:nvPr/>
        </p:nvSpPr>
        <p:spPr>
          <a:xfrm>
            <a:off x="8764742" y="2426454"/>
            <a:ext cx="492443"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左</a:t>
            </a:r>
            <a:endParaRPr lang="zh-CN" altLang="en-US" sz="2400" b="1" dirty="0" smtClean="0">
              <a:solidFill>
                <a:srgbClr val="FF0000"/>
              </a:solidFill>
              <a:latin typeface="宋体" pitchFamily="2" charset="-122"/>
              <a:ea typeface="宋体" pitchFamily="2" charset="-122"/>
            </a:endParaRPr>
          </a:p>
        </p:txBody>
      </p:sp>
      <p:sp>
        <p:nvSpPr>
          <p:cNvPr id="6" name="矩形 5"/>
          <p:cNvSpPr/>
          <p:nvPr/>
        </p:nvSpPr>
        <p:spPr>
          <a:xfrm>
            <a:off x="3689822" y="5154414"/>
            <a:ext cx="800219" cy="461665"/>
          </a:xfrm>
          <a:prstGeom prst="rect">
            <a:avLst/>
          </a:prstGeom>
        </p:spPr>
        <p:txBody>
          <a:bodyPr wrap="none">
            <a:spAutoFit/>
          </a:bodyPr>
          <a:lstStyle/>
          <a:p>
            <a:r>
              <a:rPr lang="en-US" altLang="zh-CN" sz="2400" b="1" dirty="0" smtClean="0">
                <a:solidFill>
                  <a:srgbClr val="FF0000"/>
                </a:solidFill>
                <a:latin typeface="宋体" pitchFamily="2" charset="-122"/>
                <a:ea typeface="宋体" pitchFamily="2" charset="-122"/>
              </a:rPr>
              <a:t>②③</a:t>
            </a:r>
            <a:endParaRPr lang="zh-CN" altLang="en-US" sz="2400" b="1" dirty="0" smtClean="0">
              <a:solidFill>
                <a:srgbClr val="FF0000"/>
              </a:solidFill>
              <a:latin typeface="宋体" pitchFamily="2" charset="-122"/>
              <a:ea typeface="宋体" pitchFamily="2" charset="-122"/>
            </a:endParaRPr>
          </a:p>
        </p:txBody>
      </p:sp>
      <p:sp>
        <p:nvSpPr>
          <p:cNvPr id="7" name="矩形 6"/>
          <p:cNvSpPr/>
          <p:nvPr/>
        </p:nvSpPr>
        <p:spPr>
          <a:xfrm>
            <a:off x="2744942" y="4483854"/>
            <a:ext cx="492443"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低</a:t>
            </a:r>
            <a:endParaRPr lang="zh-CN" altLang="en-US" sz="2400" b="1" dirty="0" smtClean="0">
              <a:solidFill>
                <a:srgbClr val="FF0000"/>
              </a:solidFill>
              <a:latin typeface="宋体" pitchFamily="2" charset="-122"/>
              <a:ea typeface="宋体" pitchFamily="2" charset="-122"/>
            </a:endParaRPr>
          </a:p>
        </p:txBody>
      </p:sp>
      <p:sp>
        <p:nvSpPr>
          <p:cNvPr id="8" name="矩形 7"/>
          <p:cNvSpPr/>
          <p:nvPr/>
        </p:nvSpPr>
        <p:spPr>
          <a:xfrm>
            <a:off x="8368502" y="5870694"/>
            <a:ext cx="800219"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无关</a:t>
            </a:r>
            <a:endParaRPr lang="zh-CN" altLang="en-US" sz="2400" b="1" dirty="0" smtClean="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7345"/>
                                        </p:tgtEl>
                                        <p:attrNameLst>
                                          <p:attrName>style.visibility</p:attrName>
                                        </p:attrNameLst>
                                      </p:cBhvr>
                                      <p:to>
                                        <p:strVal val="visible"/>
                                      </p:to>
                                    </p:set>
                                    <p:anim calcmode="lin" valueType="num">
                                      <p:cBhvr additive="base">
                                        <p:cTn id="7" dur="500" fill="hold"/>
                                        <p:tgtEl>
                                          <p:spTgt spid="57345"/>
                                        </p:tgtEl>
                                        <p:attrNameLst>
                                          <p:attrName>ppt_x</p:attrName>
                                        </p:attrNameLst>
                                      </p:cBhvr>
                                      <p:tavLst>
                                        <p:tav tm="0">
                                          <p:val>
                                            <p:strVal val="#ppt_x"/>
                                          </p:val>
                                        </p:tav>
                                        <p:tav tm="100000">
                                          <p:val>
                                            <p:strVal val="#ppt_x"/>
                                          </p:val>
                                        </p:tav>
                                      </p:tavLst>
                                    </p:anim>
                                    <p:anim calcmode="lin" valueType="num">
                                      <p:cBhvr additive="base">
                                        <p:cTn id="8" dur="500" fill="hold"/>
                                        <p:tgtEl>
                                          <p:spTgt spid="573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 grpId="0"/>
      <p:bldP spid="4" grpId="0"/>
      <p:bldP spid="5" grpId="0"/>
      <p:bldP spid="6" grpId="0"/>
      <p:bldP spid="7" grpId="0"/>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graphicFrame>
        <p:nvGraphicFramePr>
          <p:cNvPr id="152578" name="Object 2"/>
          <p:cNvGraphicFramePr>
            <a:graphicFrameLocks noChangeAspect="1"/>
          </p:cNvGraphicFramePr>
          <p:nvPr/>
        </p:nvGraphicFramePr>
        <p:xfrm>
          <a:off x="865823" y="1348423"/>
          <a:ext cx="10026650" cy="4851400"/>
        </p:xfrm>
        <a:graphic>
          <a:graphicData uri="http://schemas.openxmlformats.org/presentationml/2006/ole">
            <mc:AlternateContent xmlns:mc="http://schemas.openxmlformats.org/markup-compatibility/2006">
              <mc:Choice xmlns:v="urn:schemas-microsoft-com:vml" Requires="v">
                <p:oleObj spid="_x0000_s154628" name="Microsoft Word 2007" r:id="rId4" imgW="10100162" imgH="4896170" progId="Word.Document.12">
                  <p:embed/>
                </p:oleObj>
              </mc:Choice>
              <mc:Fallback>
                <p:oleObj name="Microsoft Word 2007" r:id="rId4" imgW="10100162" imgH="4896170"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823" y="1348423"/>
                        <a:ext cx="10026650"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box(in)">
                                      <p:cBhvr>
                                        <p:cTn id="7" dur="500"/>
                                        <p:tgtEl>
                                          <p:spTgt spid="152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graphicFrame>
        <p:nvGraphicFramePr>
          <p:cNvPr id="152578" name="Object 2"/>
          <p:cNvGraphicFramePr>
            <a:graphicFrameLocks noChangeAspect="1"/>
          </p:cNvGraphicFramePr>
          <p:nvPr/>
        </p:nvGraphicFramePr>
        <p:xfrm>
          <a:off x="852488" y="1383665"/>
          <a:ext cx="9950450" cy="4710113"/>
        </p:xfrm>
        <a:graphic>
          <a:graphicData uri="http://schemas.openxmlformats.org/presentationml/2006/ole">
            <mc:AlternateContent xmlns:mc="http://schemas.openxmlformats.org/markup-compatibility/2006">
              <mc:Choice xmlns:v="urn:schemas-microsoft-com:vml" Requires="v">
                <p:oleObj spid="_x0000_s155652" name="Microsoft Word 2007" r:id="rId4" imgW="10031074" imgH="4761697" progId="Word.Document.12">
                  <p:embed/>
                </p:oleObj>
              </mc:Choice>
              <mc:Fallback>
                <p:oleObj name="Microsoft Word 2007" r:id="rId4" imgW="10031074" imgH="4761697"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488" y="1383665"/>
                        <a:ext cx="9950450" cy="471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box(in)">
                                      <p:cBhvr>
                                        <p:cTn id="7" dur="500"/>
                                        <p:tgtEl>
                                          <p:spTgt spid="152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23553" name="Rectangle 1"/>
          <p:cNvSpPr>
            <a:spLocks noChangeArrowheads="1"/>
          </p:cNvSpPr>
          <p:nvPr/>
        </p:nvSpPr>
        <p:spPr bwMode="auto">
          <a:xfrm>
            <a:off x="509997" y="997121"/>
            <a:ext cx="11238657" cy="49398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　</a:t>
            </a:r>
            <a:r>
              <a:rPr lang="en-US" altLang="zh-CN" sz="3000" b="1" dirty="0" smtClean="0">
                <a:latin typeface="宋体" pitchFamily="2" charset="-122"/>
                <a:ea typeface="宋体" pitchFamily="2" charset="-122"/>
                <a:cs typeface="Times New Roman" pitchFamily="18" charset="0"/>
              </a:rPr>
              <a:t>2.</a:t>
            </a:r>
            <a:r>
              <a:rPr lang="zh-CN" altLang="zh-CN" sz="3000" b="1" dirty="0" smtClean="0">
                <a:latin typeface="宋体" pitchFamily="2" charset="-122"/>
                <a:ea typeface="宋体" pitchFamily="2" charset="-122"/>
                <a:cs typeface="Times New Roman" pitchFamily="18" charset="0"/>
              </a:rPr>
              <a:t>一个平衡条件</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杠杆平衡条件</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杠杆平衡：杠杆</a:t>
            </a:r>
            <a:r>
              <a:rPr lang="en-US" altLang="zh-CN" sz="3000" b="1" dirty="0" smtClean="0">
                <a:latin typeface="宋体" pitchFamily="2" charset="-122"/>
                <a:ea typeface="宋体" pitchFamily="2" charset="-122"/>
                <a:cs typeface="Times New Roman" pitchFamily="18" charset="0"/>
              </a:rPr>
              <a:t>_________</a:t>
            </a:r>
            <a:r>
              <a:rPr lang="zh-CN" altLang="zh-CN" sz="3000" b="1" dirty="0" smtClean="0">
                <a:latin typeface="宋体" pitchFamily="2" charset="-122"/>
                <a:ea typeface="宋体" pitchFamily="2" charset="-122"/>
                <a:cs typeface="Times New Roman" pitchFamily="18" charset="0"/>
              </a:rPr>
              <a:t>或匀速转动。</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(2)</a:t>
            </a:r>
            <a:r>
              <a:rPr lang="zh-CN" altLang="zh-CN" sz="3000" b="1" dirty="0" smtClean="0">
                <a:latin typeface="宋体" pitchFamily="2" charset="-122"/>
                <a:ea typeface="宋体" pitchFamily="2" charset="-122"/>
                <a:cs typeface="Times New Roman" pitchFamily="18" charset="0"/>
              </a:rPr>
              <a:t>调节平衡：调节杠杆两端的平衡螺母，使杠杆在</a:t>
            </a:r>
            <a:r>
              <a:rPr lang="en-US" altLang="zh-CN" sz="3000" b="1" dirty="0" smtClean="0">
                <a:latin typeface="宋体" pitchFamily="2" charset="-122"/>
                <a:ea typeface="宋体" pitchFamily="2" charset="-122"/>
                <a:cs typeface="Times New Roman" pitchFamily="18" charset="0"/>
              </a:rPr>
              <a:t>_____</a:t>
            </a:r>
            <a:r>
              <a:rPr lang="zh-CN" altLang="zh-CN" sz="3000" b="1" dirty="0" smtClean="0">
                <a:latin typeface="宋体" pitchFamily="2" charset="-122"/>
                <a:ea typeface="宋体" pitchFamily="2" charset="-122"/>
                <a:cs typeface="Times New Roman" pitchFamily="18" charset="0"/>
              </a:rPr>
              <a:t>位置平衡。这样做的目的：</a:t>
            </a:r>
            <a:r>
              <a:rPr lang="en-US" altLang="zh-CN" sz="3000" b="1" dirty="0" smtClean="0">
                <a:latin typeface="宋体" pitchFamily="2" charset="-122"/>
                <a:ea typeface="宋体" pitchFamily="2" charset="-122"/>
                <a:cs typeface="Times New Roman" pitchFamily="18" charset="0"/>
              </a:rPr>
              <a:t>①</a:t>
            </a:r>
            <a:r>
              <a:rPr lang="zh-CN" altLang="zh-CN" sz="3000" b="1" dirty="0" smtClean="0">
                <a:latin typeface="宋体" pitchFamily="2" charset="-122"/>
                <a:ea typeface="宋体" pitchFamily="2" charset="-122"/>
                <a:cs typeface="Times New Roman" pitchFamily="18" charset="0"/>
              </a:rPr>
              <a:t>排除杠杆自重的影响；</a:t>
            </a:r>
            <a:r>
              <a:rPr lang="en-US" altLang="zh-CN" sz="3000" b="1" dirty="0" smtClean="0">
                <a:latin typeface="宋体" pitchFamily="2" charset="-122"/>
                <a:ea typeface="宋体" pitchFamily="2" charset="-122"/>
                <a:cs typeface="Times New Roman" pitchFamily="18" charset="0"/>
              </a:rPr>
              <a:t>②</a:t>
            </a:r>
            <a:r>
              <a:rPr lang="zh-CN" altLang="zh-CN" sz="3000" b="1" dirty="0" smtClean="0">
                <a:latin typeface="宋体" pitchFamily="2" charset="-122"/>
                <a:ea typeface="宋体" pitchFamily="2" charset="-122"/>
                <a:cs typeface="Times New Roman" pitchFamily="18" charset="0"/>
              </a:rPr>
              <a:t>实验时方便从杠杆上直接读出力臂。</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(3)</a:t>
            </a:r>
            <a:r>
              <a:rPr lang="zh-CN" altLang="zh-CN" sz="3000" b="1" dirty="0" smtClean="0">
                <a:latin typeface="宋体" pitchFamily="2" charset="-122"/>
                <a:ea typeface="宋体" pitchFamily="2" charset="-122"/>
                <a:cs typeface="Times New Roman" pitchFamily="18" charset="0"/>
              </a:rPr>
              <a:t>探究结论：杠杆的平衡条件</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杠杆原理</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是</a:t>
            </a:r>
            <a:r>
              <a:rPr lang="en-US" altLang="zh-CN" sz="3000" b="1" dirty="0" smtClean="0">
                <a:latin typeface="宋体" pitchFamily="2" charset="-122"/>
                <a:ea typeface="宋体" pitchFamily="2" charset="-122"/>
                <a:cs typeface="Times New Roman" pitchFamily="18" charset="0"/>
              </a:rPr>
              <a:t>_______________________</a:t>
            </a:r>
            <a:r>
              <a:rPr lang="zh-CN" altLang="zh-CN" sz="3000" b="1" dirty="0" smtClean="0">
                <a:latin typeface="宋体" pitchFamily="2" charset="-122"/>
                <a:ea typeface="宋体" pitchFamily="2" charset="-122"/>
                <a:cs typeface="Times New Roman" pitchFamily="18" charset="0"/>
              </a:rPr>
              <a:t>。用公式表示为</a:t>
            </a:r>
            <a:r>
              <a:rPr lang="en-US" altLang="zh-CN" sz="3000" b="1" dirty="0" smtClean="0">
                <a:latin typeface="宋体" pitchFamily="2" charset="-122"/>
                <a:ea typeface="宋体" pitchFamily="2" charset="-122"/>
                <a:cs typeface="Times New Roman" pitchFamily="18" charset="0"/>
              </a:rPr>
              <a:t>__________</a:t>
            </a:r>
            <a:r>
              <a:rPr lang="zh-CN" altLang="zh-CN" sz="3000" b="1" dirty="0" smtClean="0">
                <a:latin typeface="宋体" pitchFamily="2" charset="-122"/>
                <a:ea typeface="宋体" pitchFamily="2" charset="-122"/>
                <a:cs typeface="Times New Roman" pitchFamily="18" charset="0"/>
              </a:rPr>
              <a:t>或</a:t>
            </a:r>
            <a:r>
              <a:rPr lang="en-US" altLang="zh-CN" sz="3000" b="1" dirty="0" smtClean="0">
                <a:latin typeface="宋体" pitchFamily="2" charset="-122"/>
                <a:ea typeface="宋体" pitchFamily="2" charset="-122"/>
                <a:cs typeface="Times New Roman" pitchFamily="18" charset="0"/>
              </a:rPr>
              <a:t>______</a:t>
            </a:r>
            <a:r>
              <a:rPr lang="zh-CN" altLang="zh-CN" sz="3000" b="1" dirty="0" smtClean="0">
                <a:latin typeface="宋体" pitchFamily="2" charset="-122"/>
                <a:ea typeface="宋体" pitchFamily="2" charset="-122"/>
                <a:cs typeface="Times New Roman" pitchFamily="18" charset="0"/>
              </a:rPr>
              <a:t>。</a:t>
            </a:r>
          </a:p>
        </p:txBody>
      </p:sp>
      <p:graphicFrame>
        <p:nvGraphicFramePr>
          <p:cNvPr id="12" name="Object 7"/>
          <p:cNvGraphicFramePr>
            <a:graphicFrameLocks noChangeAspect="1"/>
          </p:cNvGraphicFramePr>
          <p:nvPr/>
        </p:nvGraphicFramePr>
        <p:xfrm>
          <a:off x="7938221" y="5328977"/>
          <a:ext cx="1714500" cy="393700"/>
        </p:xfrm>
        <a:graphic>
          <a:graphicData uri="http://schemas.openxmlformats.org/presentationml/2006/ole">
            <mc:AlternateContent xmlns:mc="http://schemas.openxmlformats.org/markup-compatibility/2006">
              <mc:Choice xmlns:v="urn:schemas-microsoft-com:vml" Requires="v">
                <p:oleObj spid="_x0000_s20488" name="文档" r:id="rId4" imgW="1706188" imgH="396028" progId="Word.Document.8">
                  <p:embed/>
                </p:oleObj>
              </mc:Choice>
              <mc:Fallback>
                <p:oleObj name="文档" r:id="rId4" imgW="1706188" imgH="396028" progId="Word.Documen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221" y="5328977"/>
                        <a:ext cx="17145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8"/>
          <p:cNvGraphicFramePr>
            <a:graphicFrameLocks noChangeAspect="1"/>
          </p:cNvGraphicFramePr>
          <p:nvPr/>
        </p:nvGraphicFramePr>
        <p:xfrm>
          <a:off x="10079500" y="5002848"/>
          <a:ext cx="1549400" cy="787400"/>
        </p:xfrm>
        <a:graphic>
          <a:graphicData uri="http://schemas.openxmlformats.org/presentationml/2006/ole">
            <mc:AlternateContent xmlns:mc="http://schemas.openxmlformats.org/markup-compatibility/2006">
              <mc:Choice xmlns:v="urn:schemas-microsoft-com:vml" Requires="v">
                <p:oleObj spid="_x0000_s20489" name="文档" r:id="rId7" imgW="1547634" imgH="792055" progId="Word.Document.8">
                  <p:embed/>
                </p:oleObj>
              </mc:Choice>
              <mc:Fallback>
                <p:oleObj name="文档" r:id="rId7" imgW="1547634" imgH="792055" progId="Word.Document.8">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79500" y="5002848"/>
                        <a:ext cx="15494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矩形 14"/>
          <p:cNvSpPr/>
          <p:nvPr/>
        </p:nvSpPr>
        <p:spPr>
          <a:xfrm>
            <a:off x="4077512" y="1855416"/>
            <a:ext cx="1415772"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静止不动</a:t>
            </a:r>
            <a:endParaRPr lang="zh-CN" altLang="en-US" sz="2400" b="1" dirty="0">
              <a:solidFill>
                <a:srgbClr val="FF0000"/>
              </a:solidFill>
              <a:latin typeface="宋体" pitchFamily="2" charset="-122"/>
              <a:ea typeface="宋体" pitchFamily="2" charset="-122"/>
            </a:endParaRPr>
          </a:p>
        </p:txBody>
      </p:sp>
      <p:sp>
        <p:nvSpPr>
          <p:cNvPr id="16" name="矩形 15"/>
          <p:cNvSpPr/>
          <p:nvPr/>
        </p:nvSpPr>
        <p:spPr>
          <a:xfrm>
            <a:off x="9353324" y="2535674"/>
            <a:ext cx="800219"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水平</a:t>
            </a:r>
            <a:endParaRPr lang="zh-CN" altLang="en-US" sz="2400" b="1" dirty="0">
              <a:solidFill>
                <a:srgbClr val="FF0000"/>
              </a:solidFill>
              <a:latin typeface="宋体" pitchFamily="2" charset="-122"/>
              <a:ea typeface="宋体" pitchFamily="2" charset="-122"/>
            </a:endParaRPr>
          </a:p>
        </p:txBody>
      </p:sp>
      <p:sp>
        <p:nvSpPr>
          <p:cNvPr id="17" name="矩形 16"/>
          <p:cNvSpPr/>
          <p:nvPr/>
        </p:nvSpPr>
        <p:spPr>
          <a:xfrm>
            <a:off x="697004" y="5222070"/>
            <a:ext cx="4185761"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动力</a:t>
            </a:r>
            <a:r>
              <a:rPr lang="en-US" altLang="zh-CN" sz="2400" b="1" dirty="0" smtClean="0">
                <a:solidFill>
                  <a:srgbClr val="FF0000"/>
                </a:solidFill>
                <a:latin typeface="宋体" pitchFamily="2" charset="-122"/>
                <a:ea typeface="宋体" pitchFamily="2" charset="-122"/>
              </a:rPr>
              <a:t>×</a:t>
            </a:r>
            <a:r>
              <a:rPr lang="zh-CN" altLang="zh-CN" sz="2400" b="1" dirty="0" smtClean="0">
                <a:solidFill>
                  <a:srgbClr val="FF0000"/>
                </a:solidFill>
                <a:latin typeface="宋体" pitchFamily="2" charset="-122"/>
                <a:ea typeface="宋体" pitchFamily="2" charset="-122"/>
              </a:rPr>
              <a:t>动力臂＝阻力</a:t>
            </a:r>
            <a:r>
              <a:rPr lang="en-US" altLang="zh-CN" sz="2400" b="1" dirty="0" smtClean="0">
                <a:solidFill>
                  <a:srgbClr val="FF0000"/>
                </a:solidFill>
                <a:latin typeface="宋体" pitchFamily="2" charset="-122"/>
                <a:ea typeface="宋体" pitchFamily="2" charset="-122"/>
              </a:rPr>
              <a:t>×</a:t>
            </a:r>
            <a:r>
              <a:rPr lang="zh-CN" altLang="zh-CN" sz="2400" b="1" dirty="0" smtClean="0">
                <a:solidFill>
                  <a:srgbClr val="FF0000"/>
                </a:solidFill>
                <a:latin typeface="宋体" pitchFamily="2" charset="-122"/>
                <a:ea typeface="宋体" pitchFamily="2" charset="-122"/>
              </a:rPr>
              <a:t>阻力臂</a:t>
            </a:r>
            <a:endParaRPr lang="zh-CN" altLang="en-US" sz="2400" b="1" dirty="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diamond(in)">
                                      <p:cBhvr>
                                        <p:cTn id="7" dur="2000"/>
                                        <p:tgtEl>
                                          <p:spTgt spid="2355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nvGraphicFramePr>
        <p:xfrm>
          <a:off x="716280" y="1844039"/>
          <a:ext cx="10576559" cy="4480560"/>
        </p:xfrm>
        <a:graphic>
          <a:graphicData uri="http://schemas.openxmlformats.org/drawingml/2006/table">
            <a:tbl>
              <a:tblPr/>
              <a:tblGrid>
                <a:gridCol w="1356360"/>
                <a:gridCol w="2849880"/>
                <a:gridCol w="2560320"/>
                <a:gridCol w="3809999"/>
              </a:tblGrid>
              <a:tr h="320040">
                <a:tc>
                  <a:txBody>
                    <a:bodyPr/>
                    <a:lstStyle/>
                    <a:p>
                      <a:pPr marL="0" algn="ctr" defTabSz="914400" rtl="0" eaLnBrk="1" fontAlgn="base" latinLnBrk="0" hangingPunct="1">
                        <a:lnSpc>
                          <a:spcPct val="150000"/>
                        </a:lnSpc>
                        <a:spcBef>
                          <a:spcPct val="0"/>
                        </a:spcBef>
                        <a:spcAft>
                          <a:spcPct val="0"/>
                        </a:spcAft>
                      </a:pPr>
                      <a:r>
                        <a:rPr lang="zh-CN" altLang="zh-CN" sz="2800" b="1" kern="1200" dirty="0" smtClean="0">
                          <a:solidFill>
                            <a:schemeClr val="tx1"/>
                          </a:solidFill>
                          <a:latin typeface="宋体" pitchFamily="2" charset="-122"/>
                          <a:ea typeface="宋体" pitchFamily="2" charset="-122"/>
                          <a:cs typeface="Times New Roman" pitchFamily="18" charset="0"/>
                        </a:rPr>
                        <a:t>名称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zh-CN" altLang="zh-CN" sz="2800" b="1" kern="1200" dirty="0" smtClean="0">
                          <a:solidFill>
                            <a:schemeClr val="tx1"/>
                          </a:solidFill>
                          <a:latin typeface="宋体" pitchFamily="2" charset="-122"/>
                          <a:ea typeface="宋体" pitchFamily="2" charset="-122"/>
                          <a:cs typeface="Times New Roman" pitchFamily="18" charset="0"/>
                        </a:rPr>
                        <a:t>定义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zh-CN" altLang="zh-CN" sz="2800" b="1" kern="1200" dirty="0" smtClean="0">
                          <a:solidFill>
                            <a:schemeClr val="tx1"/>
                          </a:solidFill>
                          <a:latin typeface="宋体" pitchFamily="2" charset="-122"/>
                          <a:ea typeface="宋体" pitchFamily="2" charset="-122"/>
                          <a:cs typeface="Times New Roman" pitchFamily="18" charset="0"/>
                        </a:rPr>
                        <a:t>实质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zh-CN" altLang="zh-CN" sz="2800" b="1" kern="1200" dirty="0" smtClean="0">
                          <a:solidFill>
                            <a:schemeClr val="tx1"/>
                          </a:solidFill>
                          <a:latin typeface="宋体" pitchFamily="2" charset="-122"/>
                          <a:ea typeface="宋体" pitchFamily="2" charset="-122"/>
                          <a:cs typeface="Times New Roman" pitchFamily="18" charset="0"/>
                        </a:rPr>
                        <a:t>特点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0120">
                <a:tc>
                  <a:txBody>
                    <a:bodyPr/>
                    <a:lstStyle/>
                    <a:p>
                      <a:pPr marL="0" algn="ctr" defTabSz="914400" rtl="0" eaLnBrk="1" fontAlgn="base" latinLnBrk="0" hangingPunct="1">
                        <a:lnSpc>
                          <a:spcPct val="150000"/>
                        </a:lnSpc>
                        <a:spcBef>
                          <a:spcPct val="0"/>
                        </a:spcBef>
                        <a:spcAft>
                          <a:spcPct val="0"/>
                        </a:spcAft>
                      </a:pPr>
                      <a:r>
                        <a:rPr lang="zh-CN" altLang="zh-CN" sz="2800" b="1" kern="1200" dirty="0" smtClean="0">
                          <a:solidFill>
                            <a:schemeClr val="tx1"/>
                          </a:solidFill>
                          <a:latin typeface="宋体" pitchFamily="2" charset="-122"/>
                          <a:ea typeface="宋体" pitchFamily="2" charset="-122"/>
                          <a:cs typeface="Times New Roman" pitchFamily="18" charset="0"/>
                        </a:rPr>
                        <a:t>定滑轮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zh-CN" altLang="zh-CN" sz="2800" b="1" kern="1200" dirty="0" smtClean="0">
                          <a:solidFill>
                            <a:schemeClr val="tx1"/>
                          </a:solidFill>
                          <a:latin typeface="宋体" pitchFamily="2" charset="-122"/>
                          <a:ea typeface="宋体" pitchFamily="2" charset="-122"/>
                          <a:cs typeface="Times New Roman" pitchFamily="18" charset="0"/>
                        </a:rPr>
                        <a:t>　轴固定不动的滑轮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zh-CN" altLang="zh-CN" sz="2800" b="1" kern="1200" dirty="0" smtClean="0">
                          <a:solidFill>
                            <a:schemeClr val="tx1"/>
                          </a:solidFill>
                          <a:latin typeface="宋体" pitchFamily="2" charset="-122"/>
                          <a:ea typeface="宋体" pitchFamily="2" charset="-122"/>
                          <a:cs typeface="Times New Roman" pitchFamily="18" charset="0"/>
                        </a:rPr>
                        <a:t>　</a:t>
                      </a:r>
                      <a:r>
                        <a:rPr lang="en-US" altLang="zh-CN" sz="2800" b="1" kern="1200" dirty="0" smtClean="0">
                          <a:solidFill>
                            <a:schemeClr val="tx1"/>
                          </a:solidFill>
                          <a:latin typeface="宋体" pitchFamily="2" charset="-122"/>
                          <a:ea typeface="宋体" pitchFamily="2" charset="-122"/>
                          <a:cs typeface="Times New Roman" pitchFamily="18" charset="0"/>
                        </a:rPr>
                        <a:t>_______</a:t>
                      </a:r>
                      <a:r>
                        <a:rPr lang="zh-CN" altLang="zh-CN" sz="2800" b="1" kern="1200" dirty="0" smtClean="0">
                          <a:solidFill>
                            <a:schemeClr val="tx1"/>
                          </a:solidFill>
                          <a:latin typeface="宋体" pitchFamily="2" charset="-122"/>
                          <a:ea typeface="宋体" pitchFamily="2" charset="-122"/>
                          <a:cs typeface="Times New Roman" pitchFamily="18" charset="0"/>
                        </a:rPr>
                        <a:t>杠杆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zh-CN" altLang="zh-CN" sz="2800" b="1" kern="1200" dirty="0" smtClean="0">
                          <a:solidFill>
                            <a:schemeClr val="tx1"/>
                          </a:solidFill>
                          <a:latin typeface="宋体" pitchFamily="2" charset="-122"/>
                          <a:ea typeface="宋体" pitchFamily="2" charset="-122"/>
                          <a:cs typeface="Times New Roman" pitchFamily="18" charset="0"/>
                        </a:rPr>
                        <a:t>使用定滑轮</a:t>
                      </a:r>
                      <a:r>
                        <a:rPr lang="en-US" altLang="zh-CN" sz="2800" b="1" kern="1200" dirty="0" smtClean="0">
                          <a:solidFill>
                            <a:schemeClr val="tx1"/>
                          </a:solidFill>
                          <a:latin typeface="宋体" pitchFamily="2" charset="-122"/>
                          <a:ea typeface="宋体" pitchFamily="2" charset="-122"/>
                          <a:cs typeface="Times New Roman" pitchFamily="18" charset="0"/>
                        </a:rPr>
                        <a:t>________</a:t>
                      </a:r>
                      <a:r>
                        <a:rPr lang="zh-CN" altLang="zh-CN" sz="2800" b="1" kern="1200" dirty="0" smtClean="0">
                          <a:solidFill>
                            <a:schemeClr val="tx1"/>
                          </a:solidFill>
                          <a:latin typeface="宋体" pitchFamily="2" charset="-122"/>
                          <a:ea typeface="宋体" pitchFamily="2" charset="-122"/>
                          <a:cs typeface="Times New Roman" pitchFamily="18" charset="0"/>
                        </a:rPr>
                        <a:t>但可以改变力的</a:t>
                      </a:r>
                      <a:r>
                        <a:rPr lang="en-US" altLang="zh-CN" sz="2800" b="1" kern="1200" dirty="0" smtClean="0">
                          <a:solidFill>
                            <a:schemeClr val="tx1"/>
                          </a:solidFill>
                          <a:latin typeface="宋体" pitchFamily="2" charset="-122"/>
                          <a:ea typeface="宋体" pitchFamily="2" charset="-122"/>
                          <a:cs typeface="Times New Roman" pitchFamily="18" charset="0"/>
                        </a:rPr>
                        <a:t>_______</a:t>
                      </a:r>
                      <a:endParaRPr lang="zh-CN" altLang="zh-CN" sz="28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0160">
                <a:tc>
                  <a:txBody>
                    <a:bodyPr/>
                    <a:lstStyle/>
                    <a:p>
                      <a:pPr marL="0" algn="ctr" defTabSz="914400" rtl="0" eaLnBrk="1" fontAlgn="base" latinLnBrk="0" hangingPunct="1">
                        <a:lnSpc>
                          <a:spcPct val="150000"/>
                        </a:lnSpc>
                        <a:spcBef>
                          <a:spcPct val="0"/>
                        </a:spcBef>
                        <a:spcAft>
                          <a:spcPct val="0"/>
                        </a:spcAft>
                      </a:pPr>
                      <a:r>
                        <a:rPr lang="zh-CN" altLang="zh-CN" sz="2800" b="1" kern="1200" dirty="0" smtClean="0">
                          <a:solidFill>
                            <a:schemeClr val="tx1"/>
                          </a:solidFill>
                          <a:latin typeface="宋体" pitchFamily="2" charset="-122"/>
                          <a:ea typeface="宋体" pitchFamily="2" charset="-122"/>
                          <a:cs typeface="Times New Roman" pitchFamily="18" charset="0"/>
                        </a:rPr>
                        <a:t>动滑轮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zh-CN" altLang="zh-CN" sz="2800" b="1" kern="1200" dirty="0" smtClean="0">
                          <a:solidFill>
                            <a:schemeClr val="tx1"/>
                          </a:solidFill>
                          <a:latin typeface="宋体" pitchFamily="2" charset="-122"/>
                          <a:ea typeface="宋体" pitchFamily="2" charset="-122"/>
                          <a:cs typeface="Times New Roman" pitchFamily="18" charset="0"/>
                        </a:rPr>
                        <a:t>　轴随物体一起运动的滑轮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zh-CN" altLang="zh-CN" sz="2800" b="1" kern="1200" dirty="0" smtClean="0">
                          <a:solidFill>
                            <a:schemeClr val="tx1"/>
                          </a:solidFill>
                          <a:latin typeface="宋体" pitchFamily="2" charset="-122"/>
                          <a:ea typeface="宋体" pitchFamily="2" charset="-122"/>
                          <a:cs typeface="Times New Roman" pitchFamily="18" charset="0"/>
                        </a:rPr>
                        <a:t>　动力臂为阻力臂</a:t>
                      </a:r>
                      <a:r>
                        <a:rPr lang="en-US" altLang="zh-CN" sz="2800" b="1" kern="1200" dirty="0" smtClean="0">
                          <a:solidFill>
                            <a:schemeClr val="tx1"/>
                          </a:solidFill>
                          <a:latin typeface="宋体" pitchFamily="2" charset="-122"/>
                          <a:ea typeface="宋体" pitchFamily="2" charset="-122"/>
                          <a:cs typeface="Times New Roman" pitchFamily="18" charset="0"/>
                        </a:rPr>
                        <a:t>_______</a:t>
                      </a:r>
                      <a:r>
                        <a:rPr lang="zh-CN" altLang="zh-CN" sz="2800" b="1" kern="1200" dirty="0" smtClean="0">
                          <a:solidFill>
                            <a:schemeClr val="tx1"/>
                          </a:solidFill>
                          <a:latin typeface="宋体" pitchFamily="2" charset="-122"/>
                          <a:ea typeface="宋体" pitchFamily="2" charset="-122"/>
                          <a:cs typeface="Times New Roman" pitchFamily="18" charset="0"/>
                        </a:rPr>
                        <a:t>倍的杠杆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zh-CN" altLang="zh-CN" sz="2800" b="1" kern="1200" dirty="0" smtClean="0">
                          <a:solidFill>
                            <a:schemeClr val="tx1"/>
                          </a:solidFill>
                          <a:latin typeface="宋体" pitchFamily="2" charset="-122"/>
                          <a:ea typeface="宋体" pitchFamily="2" charset="-122"/>
                          <a:cs typeface="Times New Roman" pitchFamily="18" charset="0"/>
                        </a:rPr>
                        <a:t>　使用动滑轮省</a:t>
                      </a:r>
                      <a:r>
                        <a:rPr lang="en-US" altLang="zh-CN" sz="2800" b="1" kern="1200" dirty="0" smtClean="0">
                          <a:solidFill>
                            <a:schemeClr val="tx1"/>
                          </a:solidFill>
                          <a:latin typeface="宋体" pitchFamily="2" charset="-122"/>
                          <a:ea typeface="宋体" pitchFamily="2" charset="-122"/>
                          <a:cs typeface="Times New Roman" pitchFamily="18" charset="0"/>
                        </a:rPr>
                        <a:t>_______</a:t>
                      </a:r>
                      <a:r>
                        <a:rPr lang="zh-CN" altLang="zh-CN" sz="2800" b="1" kern="1200" dirty="0" smtClean="0">
                          <a:solidFill>
                            <a:schemeClr val="tx1"/>
                          </a:solidFill>
                          <a:latin typeface="宋体" pitchFamily="2" charset="-122"/>
                          <a:ea typeface="宋体" pitchFamily="2" charset="-122"/>
                          <a:cs typeface="Times New Roman" pitchFamily="18" charset="0"/>
                        </a:rPr>
                        <a:t>力，但费一倍距离，且动滑轮不能改变力的方向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3" name="Rectangle 1"/>
          <p:cNvSpPr>
            <a:spLocks noChangeArrowheads="1"/>
          </p:cNvSpPr>
          <p:nvPr/>
        </p:nvSpPr>
        <p:spPr bwMode="auto">
          <a:xfrm>
            <a:off x="555717" y="934138"/>
            <a:ext cx="11238657" cy="676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3</a:t>
            </a:r>
            <a:r>
              <a:rPr lang="zh-CN" altLang="zh-CN" sz="3000" b="1" dirty="0" smtClean="0">
                <a:latin typeface="宋体" pitchFamily="2" charset="-122"/>
                <a:ea typeface="宋体" pitchFamily="2" charset="-122"/>
                <a:cs typeface="Times New Roman" pitchFamily="18" charset="0"/>
              </a:rPr>
              <a:t>．滑轮与滑轮组</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不计滑轮重、绳重和摩擦</a:t>
            </a:r>
            <a:r>
              <a:rPr lang="en-US" altLang="zh-CN" sz="3000" b="1" dirty="0" smtClean="0">
                <a:latin typeface="宋体" pitchFamily="2" charset="-122"/>
                <a:ea typeface="宋体" pitchFamily="2" charset="-122"/>
                <a:cs typeface="Times New Roman" pitchFamily="18" charset="0"/>
              </a:rPr>
              <a:t>)</a:t>
            </a:r>
            <a:endParaRPr lang="zh-CN" altLang="zh-CN" sz="3000" b="1" dirty="0" smtClean="0">
              <a:latin typeface="宋体" pitchFamily="2" charset="-122"/>
              <a:ea typeface="宋体" pitchFamily="2" charset="-122"/>
              <a:cs typeface="Times New Roman" pitchFamily="18" charset="0"/>
            </a:endParaRPr>
          </a:p>
        </p:txBody>
      </p:sp>
      <p:sp>
        <p:nvSpPr>
          <p:cNvPr id="10" name="矩形 9"/>
          <p:cNvSpPr/>
          <p:nvPr/>
        </p:nvSpPr>
        <p:spPr>
          <a:xfrm>
            <a:off x="5479592" y="2861256"/>
            <a:ext cx="800219"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等臂</a:t>
            </a:r>
            <a:endParaRPr lang="zh-CN" altLang="en-US" sz="2400" b="1" dirty="0">
              <a:solidFill>
                <a:srgbClr val="FF0000"/>
              </a:solidFill>
              <a:latin typeface="宋体" pitchFamily="2" charset="-122"/>
              <a:ea typeface="宋体" pitchFamily="2" charset="-122"/>
            </a:endParaRPr>
          </a:p>
        </p:txBody>
      </p:sp>
      <p:sp>
        <p:nvSpPr>
          <p:cNvPr id="11" name="矩形 10"/>
          <p:cNvSpPr/>
          <p:nvPr/>
        </p:nvSpPr>
        <p:spPr>
          <a:xfrm>
            <a:off x="9502952" y="2571696"/>
            <a:ext cx="1107996"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不省力</a:t>
            </a:r>
            <a:endParaRPr lang="zh-CN" altLang="en-US" sz="2400" b="1" dirty="0">
              <a:solidFill>
                <a:srgbClr val="FF0000"/>
              </a:solidFill>
              <a:latin typeface="宋体" pitchFamily="2" charset="-122"/>
              <a:ea typeface="宋体" pitchFamily="2" charset="-122"/>
            </a:endParaRPr>
          </a:p>
        </p:txBody>
      </p:sp>
      <p:sp>
        <p:nvSpPr>
          <p:cNvPr id="12" name="矩形 11"/>
          <p:cNvSpPr/>
          <p:nvPr/>
        </p:nvSpPr>
        <p:spPr>
          <a:xfrm>
            <a:off x="9929672" y="3227016"/>
            <a:ext cx="800219"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方向</a:t>
            </a:r>
            <a:endParaRPr lang="zh-CN" altLang="en-US" sz="2400" b="1" dirty="0">
              <a:solidFill>
                <a:srgbClr val="FF0000"/>
              </a:solidFill>
              <a:latin typeface="宋体" pitchFamily="2" charset="-122"/>
              <a:ea typeface="宋体" pitchFamily="2" charset="-122"/>
            </a:endParaRPr>
          </a:p>
        </p:txBody>
      </p:sp>
      <p:sp>
        <p:nvSpPr>
          <p:cNvPr id="14" name="矩形 13"/>
          <p:cNvSpPr/>
          <p:nvPr/>
        </p:nvSpPr>
        <p:spPr>
          <a:xfrm>
            <a:off x="5875832" y="4781496"/>
            <a:ext cx="494046" cy="461665"/>
          </a:xfrm>
          <a:prstGeom prst="rect">
            <a:avLst/>
          </a:prstGeom>
        </p:spPr>
        <p:txBody>
          <a:bodyPr wrap="none">
            <a:spAutoFit/>
          </a:bodyPr>
          <a:lstStyle/>
          <a:p>
            <a:pPr eaLnBrk="0" hangingPunct="0"/>
            <a:r>
              <a:rPr lang="zh-CN" altLang="en-US" sz="2400" b="1" dirty="0" smtClean="0">
                <a:solidFill>
                  <a:srgbClr val="FF0000"/>
                </a:solidFill>
                <a:latin typeface="宋体" pitchFamily="2" charset="-122"/>
                <a:ea typeface="宋体" pitchFamily="2" charset="-122"/>
              </a:rPr>
              <a:t>二</a:t>
            </a:r>
            <a:endParaRPr lang="zh-CN" altLang="en-US" sz="2400" b="1" dirty="0">
              <a:solidFill>
                <a:srgbClr val="FF0000"/>
              </a:solidFill>
              <a:latin typeface="宋体" pitchFamily="2" charset="-122"/>
              <a:ea typeface="宋体" pitchFamily="2" charset="-122"/>
            </a:endParaRPr>
          </a:p>
        </p:txBody>
      </p:sp>
      <p:sp>
        <p:nvSpPr>
          <p:cNvPr id="15" name="矩形 14"/>
          <p:cNvSpPr/>
          <p:nvPr/>
        </p:nvSpPr>
        <p:spPr>
          <a:xfrm>
            <a:off x="7902752" y="4446216"/>
            <a:ext cx="800219"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一半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ox(i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in)">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ox(in)">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ox(in)">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nvGraphicFramePr>
        <p:xfrm>
          <a:off x="777240" y="1600199"/>
          <a:ext cx="10576559" cy="3840480"/>
        </p:xfrm>
        <a:graphic>
          <a:graphicData uri="http://schemas.openxmlformats.org/drawingml/2006/table">
            <a:tbl>
              <a:tblPr/>
              <a:tblGrid>
                <a:gridCol w="1356360"/>
                <a:gridCol w="2849880"/>
                <a:gridCol w="2560320"/>
                <a:gridCol w="3809999"/>
              </a:tblGrid>
              <a:tr h="320040">
                <a:tc>
                  <a:txBody>
                    <a:bodyPr/>
                    <a:lstStyle/>
                    <a:p>
                      <a:pPr marL="0" algn="ctr" defTabSz="914400" rtl="0" eaLnBrk="1" fontAlgn="base" latinLnBrk="0" hangingPunct="1">
                        <a:lnSpc>
                          <a:spcPct val="150000"/>
                        </a:lnSpc>
                        <a:spcBef>
                          <a:spcPct val="0"/>
                        </a:spcBef>
                        <a:spcAft>
                          <a:spcPct val="0"/>
                        </a:spcAft>
                      </a:pPr>
                      <a:r>
                        <a:rPr lang="zh-CN" altLang="zh-CN" sz="2800" b="1" kern="1200" dirty="0" smtClean="0">
                          <a:solidFill>
                            <a:schemeClr val="tx1"/>
                          </a:solidFill>
                          <a:latin typeface="宋体" pitchFamily="2" charset="-122"/>
                          <a:ea typeface="宋体" pitchFamily="2" charset="-122"/>
                          <a:cs typeface="Times New Roman" pitchFamily="18" charset="0"/>
                        </a:rPr>
                        <a:t>名称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zh-CN" altLang="zh-CN" sz="2800" b="1" kern="1200" dirty="0" smtClean="0">
                          <a:solidFill>
                            <a:schemeClr val="tx1"/>
                          </a:solidFill>
                          <a:latin typeface="宋体" pitchFamily="2" charset="-122"/>
                          <a:ea typeface="宋体" pitchFamily="2" charset="-122"/>
                          <a:cs typeface="Times New Roman" pitchFamily="18" charset="0"/>
                        </a:rPr>
                        <a:t>定义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zh-CN" altLang="zh-CN" sz="2800" b="1" kern="1200" dirty="0" smtClean="0">
                          <a:solidFill>
                            <a:schemeClr val="tx1"/>
                          </a:solidFill>
                          <a:latin typeface="宋体" pitchFamily="2" charset="-122"/>
                          <a:ea typeface="宋体" pitchFamily="2" charset="-122"/>
                          <a:cs typeface="Times New Roman" pitchFamily="18" charset="0"/>
                        </a:rPr>
                        <a:t>实质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zh-CN" altLang="zh-CN" sz="2800" b="1" kern="1200" dirty="0" smtClean="0">
                          <a:solidFill>
                            <a:schemeClr val="tx1"/>
                          </a:solidFill>
                          <a:latin typeface="宋体" pitchFamily="2" charset="-122"/>
                          <a:ea typeface="宋体" pitchFamily="2" charset="-122"/>
                          <a:cs typeface="Times New Roman" pitchFamily="18" charset="0"/>
                        </a:rPr>
                        <a:t>特点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0">
                <a:tc>
                  <a:txBody>
                    <a:bodyPr/>
                    <a:lstStyle/>
                    <a:p>
                      <a:pPr marL="0" algn="ctr" defTabSz="914400" rtl="0" eaLnBrk="1" fontAlgn="base" latinLnBrk="0" hangingPunct="1">
                        <a:lnSpc>
                          <a:spcPct val="150000"/>
                        </a:lnSpc>
                        <a:spcBef>
                          <a:spcPct val="0"/>
                        </a:spcBef>
                        <a:spcAft>
                          <a:spcPct val="0"/>
                        </a:spcAft>
                      </a:pPr>
                      <a:r>
                        <a:rPr lang="zh-CN" altLang="zh-CN" sz="2800" b="1" kern="1200" dirty="0" smtClean="0">
                          <a:solidFill>
                            <a:schemeClr val="tx1"/>
                          </a:solidFill>
                          <a:latin typeface="宋体" pitchFamily="2" charset="-122"/>
                          <a:ea typeface="宋体" pitchFamily="2" charset="-122"/>
                          <a:cs typeface="Times New Roman" pitchFamily="18" charset="0"/>
                        </a:rPr>
                        <a:t>滑轮组</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zh-CN" altLang="zh-CN" sz="2800" b="1" kern="1200" dirty="0" smtClean="0">
                          <a:solidFill>
                            <a:schemeClr val="tx1"/>
                          </a:solidFill>
                          <a:latin typeface="宋体" pitchFamily="2" charset="-122"/>
                          <a:ea typeface="宋体" pitchFamily="2" charset="-122"/>
                          <a:cs typeface="Times New Roman" pitchFamily="18" charset="0"/>
                        </a:rPr>
                        <a:t>　由定滑轮和动滑轮组合而成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endParaRPr lang="zh-CN" altLang="zh-CN" sz="28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zh-CN" altLang="zh-CN" sz="2800" b="1" kern="1200" dirty="0" smtClean="0">
                          <a:solidFill>
                            <a:schemeClr val="tx1"/>
                          </a:solidFill>
                          <a:latin typeface="宋体" pitchFamily="2" charset="-122"/>
                          <a:ea typeface="宋体" pitchFamily="2" charset="-122"/>
                          <a:cs typeface="Times New Roman" pitchFamily="18" charset="0"/>
                        </a:rPr>
                        <a:t>　既可以省力，又可以改变力的方向，但费距离；由几段绳子承担物重，所用拉力就是物重的几分之一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93" name="Object 5"/>
          <p:cNvGraphicFramePr>
            <a:graphicFrameLocks noChangeAspect="1"/>
          </p:cNvGraphicFramePr>
          <p:nvPr/>
        </p:nvGraphicFramePr>
        <p:xfrm>
          <a:off x="896938" y="1073468"/>
          <a:ext cx="10106025" cy="5410200"/>
        </p:xfrm>
        <a:graphic>
          <a:graphicData uri="http://schemas.openxmlformats.org/presentationml/2006/ole">
            <mc:AlternateContent xmlns:mc="http://schemas.openxmlformats.org/markup-compatibility/2006">
              <mc:Choice xmlns:v="urn:schemas-microsoft-com:vml" Requires="v">
                <p:oleObj spid="_x0000_s89097" name="Microsoft Word 2007" r:id="rId4" imgW="10177526" imgH="5468309" progId="Word.Document.12">
                  <p:embed/>
                </p:oleObj>
              </mc:Choice>
              <mc:Fallback>
                <p:oleObj name="Microsoft Word 2007" r:id="rId4" imgW="10177526" imgH="5468309" progId="Word.Document.12">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938" y="1073468"/>
                        <a:ext cx="1010602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10" name="矩形 9"/>
          <p:cNvSpPr/>
          <p:nvPr/>
        </p:nvSpPr>
        <p:spPr>
          <a:xfrm>
            <a:off x="3772712" y="1763976"/>
            <a:ext cx="1107996"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有用功</a:t>
            </a:r>
            <a:endParaRPr lang="zh-CN" altLang="en-US" sz="2400" b="1" dirty="0">
              <a:solidFill>
                <a:srgbClr val="FF0000"/>
              </a:solidFill>
              <a:latin typeface="宋体" pitchFamily="2" charset="-122"/>
              <a:ea typeface="宋体" pitchFamily="2" charset="-122"/>
            </a:endParaRPr>
          </a:p>
        </p:txBody>
      </p:sp>
      <p:sp>
        <p:nvSpPr>
          <p:cNvPr id="11" name="矩形 10"/>
          <p:cNvSpPr/>
          <p:nvPr/>
        </p:nvSpPr>
        <p:spPr>
          <a:xfrm>
            <a:off x="6104432" y="1748736"/>
            <a:ext cx="800219"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总功</a:t>
            </a:r>
            <a:endParaRPr lang="zh-CN" altLang="en-US" sz="2400" b="1" dirty="0">
              <a:solidFill>
                <a:srgbClr val="FF0000"/>
              </a:solidFill>
              <a:latin typeface="宋体" pitchFamily="2" charset="-122"/>
              <a:ea typeface="宋体" pitchFamily="2" charset="-122"/>
            </a:endParaRPr>
          </a:p>
        </p:txBody>
      </p:sp>
      <p:graphicFrame>
        <p:nvGraphicFramePr>
          <p:cNvPr id="89094" name="Object 6"/>
          <p:cNvGraphicFramePr>
            <a:graphicFrameLocks noChangeAspect="1"/>
          </p:cNvGraphicFramePr>
          <p:nvPr/>
        </p:nvGraphicFramePr>
        <p:xfrm>
          <a:off x="5178425" y="2050733"/>
          <a:ext cx="479425" cy="976312"/>
        </p:xfrm>
        <a:graphic>
          <a:graphicData uri="http://schemas.openxmlformats.org/presentationml/2006/ole">
            <mc:AlternateContent xmlns:mc="http://schemas.openxmlformats.org/markup-compatibility/2006">
              <mc:Choice xmlns:v="urn:schemas-microsoft-com:vml" Requires="v">
                <p:oleObj spid="_x0000_s89098" name="Microsoft Word 2007" r:id="rId7" imgW="480636" imgH="990756" progId="Word.Document.12">
                  <p:embed/>
                </p:oleObj>
              </mc:Choice>
              <mc:Fallback>
                <p:oleObj name="Microsoft Word 2007" r:id="rId7" imgW="480636" imgH="990756" progId="Word.Document.12">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8425" y="2050733"/>
                        <a:ext cx="479425" cy="97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89093"/>
                                        </p:tgtEl>
                                        <p:attrNameLst>
                                          <p:attrName>style.visibility</p:attrName>
                                        </p:attrNameLst>
                                      </p:cBhvr>
                                      <p:to>
                                        <p:strVal val="visible"/>
                                      </p:to>
                                    </p:set>
                                    <p:animEffect transition="in" filter="box(in)">
                                      <p:cBhvr>
                                        <p:cTn id="7" dur="500"/>
                                        <p:tgtEl>
                                          <p:spTgt spid="8909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9094"/>
                                        </p:tgtEl>
                                        <p:attrNameLst>
                                          <p:attrName>style.visibility</p:attrName>
                                        </p:attrNameLst>
                                      </p:cBhvr>
                                      <p:to>
                                        <p:strVal val="visible"/>
                                      </p:to>
                                    </p:set>
                                    <p:animEffect transition="in" filter="blinds(horizontal)">
                                      <p:cBhvr>
                                        <p:cTn id="22" dur="500"/>
                                        <p:tgtEl>
                                          <p:spTgt spid="89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4254</Words>
  <Application>Microsoft Office PowerPoint</Application>
  <PresentationFormat>自定义</PresentationFormat>
  <Paragraphs>409</Paragraphs>
  <Slides>57</Slides>
  <Notes>0</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57</vt:i4>
      </vt:variant>
    </vt:vector>
  </HeadingPairs>
  <TitlesOfParts>
    <vt:vector size="60" baseType="lpstr">
      <vt:lpstr>Office 主题</vt:lpstr>
      <vt:lpstr>文档</vt:lpstr>
      <vt:lpstr>Microsoft Word 2007</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User</cp:lastModifiedBy>
  <cp:revision>1</cp:revision>
  <dcterms:created xsi:type="dcterms:W3CDTF">2018-02-07T00:47:00Z</dcterms:created>
  <dcterms:modified xsi:type="dcterms:W3CDTF">2020-06-17T14:56:05Z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