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321" r:id="rId3"/>
    <p:sldId id="258" r:id="rId4"/>
    <p:sldId id="260" r:id="rId5"/>
    <p:sldId id="261" r:id="rId6"/>
    <p:sldId id="263" r:id="rId7"/>
    <p:sldId id="264" r:id="rId8"/>
    <p:sldId id="266" r:id="rId9"/>
    <p:sldId id="268" r:id="rId10"/>
    <p:sldId id="270" r:id="rId11"/>
    <p:sldId id="269" r:id="rId12"/>
    <p:sldId id="271" r:id="rId13"/>
    <p:sldId id="275" r:id="rId14"/>
    <p:sldId id="265" r:id="rId15"/>
    <p:sldId id="276" r:id="rId16"/>
    <p:sldId id="267" r:id="rId17"/>
    <p:sldId id="309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134620" y="161290"/>
            <a:ext cx="250761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3600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温故知新：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0" y="1628800"/>
            <a:ext cx="9144000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u="sng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1770" y="161290"/>
            <a:ext cx="8094980" cy="627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做功的两个必要因素：一是</a:t>
            </a:r>
            <a:r>
              <a:rPr lang="zh-CN" altLang="en-US" sz="32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二是 </a:t>
            </a:r>
            <a:r>
              <a:rPr lang="zh-CN" altLang="en-US" sz="32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功的计算公式是</a:t>
            </a:r>
            <a:r>
              <a:rPr lang="zh-CN" altLang="en-US" sz="32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功的单位是 </a:t>
            </a:r>
            <a:r>
              <a:rPr lang="zh-CN" altLang="en-US" sz="32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　　   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小明把重力是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200N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的水桶匀速提高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4m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，则小明对水桶做了</a:t>
            </a:r>
            <a:r>
              <a:rPr lang="zh-CN" altLang="en-US" sz="3200" u="sng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　     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Ｊ的功。</a:t>
            </a:r>
            <a:endParaRPr lang="en-US" altLang="zh-CN" sz="32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2005" y="126390"/>
            <a:ext cx="43204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力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5821" y="1100599"/>
            <a:ext cx="5472608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物体沿力的方向通过的距离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8031" y="2106558"/>
            <a:ext cx="1944216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W=FS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0545" y="2936498"/>
            <a:ext cx="2520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焦耳（Ｊ）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9473" y="4928225"/>
            <a:ext cx="11521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 descr="timg (2)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35" y="-3175"/>
            <a:ext cx="12173585" cy="6865620"/>
          </a:xfrm>
          <a:prstGeom prst="rect">
            <a:avLst/>
          </a:prstGeom>
        </p:spPr>
      </p:pic>
      <p:pic>
        <p:nvPicPr>
          <p:cNvPr id="6" name="内容占位符 5" descr="timg (1)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415" y="34925"/>
            <a:ext cx="12154535" cy="6675755"/>
          </a:xfrm>
          <a:prstGeom prst="rect">
            <a:avLst/>
          </a:prstGeom>
        </p:spPr>
      </p:pic>
      <p:pic>
        <p:nvPicPr>
          <p:cNvPr id="8" name="图片 7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30" y="-100965"/>
            <a:ext cx="12215495" cy="6946265"/>
          </a:xfrm>
          <a:prstGeom prst="rect">
            <a:avLst/>
          </a:prstGeom>
        </p:spPr>
      </p:pic>
      <p:pic>
        <p:nvPicPr>
          <p:cNvPr id="9" name="图片 8" descr="timg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" y="-59055"/>
            <a:ext cx="12179300" cy="6973570"/>
          </a:xfrm>
          <a:prstGeom prst="rect">
            <a:avLst/>
          </a:prstGeom>
        </p:spPr>
      </p:pic>
      <p:pic>
        <p:nvPicPr>
          <p:cNvPr id="10" name="图片 9" descr="timg 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70" y="-56515"/>
            <a:ext cx="12185015" cy="6920865"/>
          </a:xfrm>
          <a:prstGeom prst="rect">
            <a:avLst/>
          </a:prstGeom>
        </p:spPr>
      </p:pic>
      <p:pic>
        <p:nvPicPr>
          <p:cNvPr id="11" name="图片 10" descr="timg (4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5" y="5715"/>
            <a:ext cx="12151360" cy="68332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85023" y="5446395"/>
            <a:ext cx="8020050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优秀运动员短时间功率约</a:t>
            </a:r>
            <a:r>
              <a:rPr lang="en-US" alt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千瓦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57263" y="375920"/>
            <a:ext cx="8020050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人长时间工作的功率约</a:t>
            </a:r>
            <a:r>
              <a:rPr lang="en-US" altLang="zh-CN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70</a:t>
            </a:r>
            <a:r>
              <a:rPr lang="zh-CN" altLang="en-US" sz="4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644390" y="6076950"/>
            <a:ext cx="758380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马长时间奔跑的功率约</a:t>
            </a: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450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85658" y="5957570"/>
            <a:ext cx="8020050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公交车工作的功率约</a:t>
            </a:r>
            <a:r>
              <a:rPr lang="en-US" alt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230</a:t>
            </a:r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千瓦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93845" y="5864225"/>
            <a:ext cx="604583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火车的功率约</a:t>
            </a:r>
            <a:r>
              <a:rPr lang="en-US" altLang="zh-CN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4800</a:t>
            </a:r>
            <a:r>
              <a:rPr lang="zh-CN" altLang="en-US" sz="44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千瓦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07440" y="6067425"/>
            <a:ext cx="9989185" cy="7683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万吨级远洋货轮功率</a:t>
            </a:r>
            <a:r>
              <a:rPr lang="en-US" altLang="zh-CN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7000-23000</a:t>
            </a:r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2123440" y="1000125"/>
            <a:ext cx="70110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物理意义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：在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1 s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内做了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</a:rPr>
              <a:t>70 J</a:t>
            </a:r>
            <a:r>
              <a: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</a:rPr>
              <a:t>的功。</a:t>
            </a:r>
          </a:p>
        </p:txBody>
      </p:sp>
      <p:sp>
        <p:nvSpPr>
          <p:cNvPr id="11268" name="圆角矩形 5"/>
          <p:cNvSpPr>
            <a:spLocks noChangeArrowheads="1"/>
          </p:cNvSpPr>
          <p:nvPr/>
        </p:nvSpPr>
        <p:spPr bwMode="auto">
          <a:xfrm>
            <a:off x="278765" y="198120"/>
            <a:ext cx="7288530" cy="683895"/>
          </a:xfrm>
          <a:prstGeom prst="roundRect">
            <a:avLst>
              <a:gd name="adj" fmla="val 16667"/>
            </a:avLst>
          </a:prstGeom>
          <a:noFill/>
          <a:ln w="25400">
            <a:noFill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想一想：功率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pitchFamily="18" charset="0"/>
              </a:rPr>
              <a:t>70 W</a:t>
            </a:r>
            <a:r>
              <a:rPr lang="zh-CN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表示什么物理意义？</a:t>
            </a:r>
          </a:p>
        </p:txBody>
      </p:sp>
      <p:grpSp>
        <p:nvGrpSpPr>
          <p:cNvPr id="12293" name="Group 5"/>
          <p:cNvGrpSpPr/>
          <p:nvPr/>
        </p:nvGrpSpPr>
        <p:grpSpPr bwMode="auto">
          <a:xfrm>
            <a:off x="278448" y="1888490"/>
            <a:ext cx="6408737" cy="4564063"/>
            <a:chOff x="0" y="0"/>
            <a:chExt cx="4672" cy="3420"/>
          </a:xfrm>
        </p:grpSpPr>
        <p:grpSp>
          <p:nvGrpSpPr>
            <p:cNvPr id="11275" name="Group 6"/>
            <p:cNvGrpSpPr/>
            <p:nvPr/>
          </p:nvGrpSpPr>
          <p:grpSpPr bwMode="auto">
            <a:xfrm>
              <a:off x="0" y="0"/>
              <a:ext cx="4672" cy="3420"/>
              <a:chOff x="0" y="0"/>
              <a:chExt cx="4672" cy="3420"/>
            </a:xfrm>
          </p:grpSpPr>
          <p:pic>
            <p:nvPicPr>
              <p:cNvPr id="11282" name="Picture 4" descr="185692932-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55" cy="3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Rectangle 8"/>
              <p:cNvSpPr>
                <a:spLocks noChangeArrowheads="1"/>
              </p:cNvSpPr>
              <p:nvPr/>
            </p:nvSpPr>
            <p:spPr bwMode="auto">
              <a:xfrm>
                <a:off x="680" y="2449"/>
                <a:ext cx="1361" cy="318"/>
              </a:xfrm>
              <a:prstGeom prst="rect">
                <a:avLst/>
              </a:prstGeom>
              <a:solidFill>
                <a:srgbClr val="ABB1C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4" name="Rectangle 9"/>
              <p:cNvSpPr>
                <a:spLocks noChangeArrowheads="1"/>
              </p:cNvSpPr>
              <p:nvPr/>
            </p:nvSpPr>
            <p:spPr bwMode="auto">
              <a:xfrm>
                <a:off x="1814" y="2767"/>
                <a:ext cx="1996" cy="226"/>
              </a:xfrm>
              <a:prstGeom prst="rect">
                <a:avLst/>
              </a:prstGeom>
              <a:solidFill>
                <a:srgbClr val="B5BAC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5" name="Rectangle 10"/>
              <p:cNvSpPr>
                <a:spLocks noChangeArrowheads="1"/>
              </p:cNvSpPr>
              <p:nvPr/>
            </p:nvSpPr>
            <p:spPr bwMode="auto">
              <a:xfrm>
                <a:off x="3266" y="3175"/>
                <a:ext cx="1406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76" name="Oval 11"/>
            <p:cNvSpPr>
              <a:spLocks noChangeArrowheads="1"/>
            </p:cNvSpPr>
            <p:nvPr/>
          </p:nvSpPr>
          <p:spPr bwMode="auto">
            <a:xfrm>
              <a:off x="3810" y="589"/>
              <a:ext cx="181" cy="91"/>
            </a:xfrm>
            <a:prstGeom prst="ellipse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7" name="Oval 12"/>
            <p:cNvSpPr>
              <a:spLocks noChangeArrowheads="1"/>
            </p:cNvSpPr>
            <p:nvPr/>
          </p:nvSpPr>
          <p:spPr bwMode="auto">
            <a:xfrm>
              <a:off x="4037" y="725"/>
              <a:ext cx="90" cy="136"/>
            </a:xfrm>
            <a:prstGeom prst="ellipse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8" name="Oval 13"/>
            <p:cNvSpPr>
              <a:spLocks noChangeArrowheads="1"/>
            </p:cNvSpPr>
            <p:nvPr/>
          </p:nvSpPr>
          <p:spPr bwMode="auto">
            <a:xfrm>
              <a:off x="3447" y="725"/>
              <a:ext cx="136" cy="136"/>
            </a:xfrm>
            <a:prstGeom prst="ellipse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9" name="Oval 14"/>
            <p:cNvSpPr>
              <a:spLocks noChangeArrowheads="1"/>
            </p:cNvSpPr>
            <p:nvPr/>
          </p:nvSpPr>
          <p:spPr bwMode="auto">
            <a:xfrm>
              <a:off x="3628" y="589"/>
              <a:ext cx="136" cy="136"/>
            </a:xfrm>
            <a:prstGeom prst="ellipse">
              <a:avLst/>
            </a:prstGeom>
            <a:solidFill>
              <a:srgbClr val="E7FFFF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0" name="未知"/>
            <p:cNvSpPr/>
            <p:nvPr/>
          </p:nvSpPr>
          <p:spPr bwMode="auto">
            <a:xfrm>
              <a:off x="3704" y="821"/>
              <a:ext cx="121" cy="247"/>
            </a:xfrm>
            <a:custGeom>
              <a:avLst/>
              <a:gdLst>
                <a:gd name="T0" fmla="*/ 38 w 121"/>
                <a:gd name="T1" fmla="*/ 0 h 247"/>
                <a:gd name="T2" fmla="*/ 0 w 121"/>
                <a:gd name="T3" fmla="*/ 105 h 247"/>
                <a:gd name="T4" fmla="*/ 15 w 121"/>
                <a:gd name="T5" fmla="*/ 150 h 247"/>
                <a:gd name="T6" fmla="*/ 60 w 121"/>
                <a:gd name="T7" fmla="*/ 165 h 247"/>
                <a:gd name="T8" fmla="*/ 105 w 121"/>
                <a:gd name="T9" fmla="*/ 194 h 247"/>
                <a:gd name="T10" fmla="*/ 120 w 121"/>
                <a:gd name="T11" fmla="*/ 217 h 247"/>
                <a:gd name="T12" fmla="*/ 60 w 121"/>
                <a:gd name="T13" fmla="*/ 247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247">
                  <a:moveTo>
                    <a:pt x="38" y="0"/>
                  </a:moveTo>
                  <a:cubicBezTo>
                    <a:pt x="16" y="32"/>
                    <a:pt x="13" y="68"/>
                    <a:pt x="0" y="105"/>
                  </a:cubicBezTo>
                  <a:cubicBezTo>
                    <a:pt x="5" y="120"/>
                    <a:pt x="4" y="139"/>
                    <a:pt x="15" y="150"/>
                  </a:cubicBezTo>
                  <a:cubicBezTo>
                    <a:pt x="26" y="161"/>
                    <a:pt x="46" y="158"/>
                    <a:pt x="60" y="165"/>
                  </a:cubicBezTo>
                  <a:cubicBezTo>
                    <a:pt x="72" y="171"/>
                    <a:pt x="94" y="187"/>
                    <a:pt x="105" y="194"/>
                  </a:cubicBezTo>
                  <a:cubicBezTo>
                    <a:pt x="110" y="202"/>
                    <a:pt x="121" y="208"/>
                    <a:pt x="120" y="217"/>
                  </a:cubicBezTo>
                  <a:cubicBezTo>
                    <a:pt x="116" y="241"/>
                    <a:pt x="78" y="247"/>
                    <a:pt x="60" y="247"/>
                  </a:cubicBezTo>
                </a:path>
              </a:pathLst>
            </a:custGeom>
            <a:noFill/>
            <a:ln w="9525" cmpd="sng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1" name="未知"/>
            <p:cNvSpPr/>
            <p:nvPr/>
          </p:nvSpPr>
          <p:spPr bwMode="auto">
            <a:xfrm>
              <a:off x="3630" y="735"/>
              <a:ext cx="361" cy="419"/>
            </a:xfrm>
            <a:custGeom>
              <a:avLst/>
              <a:gdLst>
                <a:gd name="T0" fmla="*/ 0 w 361"/>
                <a:gd name="T1" fmla="*/ 101 h 419"/>
                <a:gd name="T2" fmla="*/ 33 w 361"/>
                <a:gd name="T3" fmla="*/ 364 h 419"/>
                <a:gd name="T4" fmla="*/ 113 w 361"/>
                <a:gd name="T5" fmla="*/ 387 h 419"/>
                <a:gd name="T6" fmla="*/ 166 w 361"/>
                <a:gd name="T7" fmla="*/ 411 h 419"/>
                <a:gd name="T8" fmla="*/ 246 w 361"/>
                <a:gd name="T9" fmla="*/ 370 h 419"/>
                <a:gd name="T10" fmla="*/ 172 w 361"/>
                <a:gd name="T11" fmla="*/ 348 h 419"/>
                <a:gd name="T12" fmla="*/ 308 w 361"/>
                <a:gd name="T13" fmla="*/ 323 h 419"/>
                <a:gd name="T14" fmla="*/ 134 w 361"/>
                <a:gd name="T15" fmla="*/ 116 h 419"/>
                <a:gd name="T16" fmla="*/ 334 w 361"/>
                <a:gd name="T17" fmla="*/ 270 h 419"/>
                <a:gd name="T18" fmla="*/ 361 w 361"/>
                <a:gd name="T19" fmla="*/ 128 h 419"/>
                <a:gd name="T20" fmla="*/ 308 w 361"/>
                <a:gd name="T21" fmla="*/ 81 h 419"/>
                <a:gd name="T22" fmla="*/ 202 w 361"/>
                <a:gd name="T23" fmla="*/ 101 h 419"/>
                <a:gd name="T24" fmla="*/ 89 w 361"/>
                <a:gd name="T25" fmla="*/ 4 h 419"/>
                <a:gd name="T26" fmla="*/ 201 w 361"/>
                <a:gd name="T27" fmla="*/ 128 h 419"/>
                <a:gd name="T28" fmla="*/ 187 w 361"/>
                <a:gd name="T29" fmla="*/ 273 h 419"/>
                <a:gd name="T30" fmla="*/ 97 w 361"/>
                <a:gd name="T31" fmla="*/ 265 h 419"/>
                <a:gd name="T32" fmla="*/ 0 w 361"/>
                <a:gd name="T33" fmla="*/ 101 h 4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1" h="419">
                  <a:moveTo>
                    <a:pt x="0" y="101"/>
                  </a:moveTo>
                  <a:cubicBezTo>
                    <a:pt x="4" y="126"/>
                    <a:pt x="2" y="338"/>
                    <a:pt x="33" y="364"/>
                  </a:cubicBezTo>
                  <a:cubicBezTo>
                    <a:pt x="51" y="379"/>
                    <a:pt x="113" y="387"/>
                    <a:pt x="113" y="387"/>
                  </a:cubicBezTo>
                  <a:cubicBezTo>
                    <a:pt x="130" y="395"/>
                    <a:pt x="148" y="419"/>
                    <a:pt x="166" y="411"/>
                  </a:cubicBezTo>
                  <a:cubicBezTo>
                    <a:pt x="195" y="399"/>
                    <a:pt x="217" y="383"/>
                    <a:pt x="246" y="370"/>
                  </a:cubicBezTo>
                  <a:cubicBezTo>
                    <a:pt x="265" y="359"/>
                    <a:pt x="162" y="356"/>
                    <a:pt x="172" y="348"/>
                  </a:cubicBezTo>
                  <a:cubicBezTo>
                    <a:pt x="182" y="340"/>
                    <a:pt x="314" y="362"/>
                    <a:pt x="308" y="323"/>
                  </a:cubicBezTo>
                  <a:cubicBezTo>
                    <a:pt x="314" y="311"/>
                    <a:pt x="128" y="128"/>
                    <a:pt x="134" y="116"/>
                  </a:cubicBezTo>
                  <a:cubicBezTo>
                    <a:pt x="136" y="111"/>
                    <a:pt x="334" y="270"/>
                    <a:pt x="334" y="270"/>
                  </a:cubicBezTo>
                  <a:cubicBezTo>
                    <a:pt x="344" y="223"/>
                    <a:pt x="352" y="176"/>
                    <a:pt x="361" y="128"/>
                  </a:cubicBezTo>
                  <a:cubicBezTo>
                    <a:pt x="348" y="105"/>
                    <a:pt x="339" y="94"/>
                    <a:pt x="308" y="81"/>
                  </a:cubicBezTo>
                  <a:cubicBezTo>
                    <a:pt x="293" y="71"/>
                    <a:pt x="239" y="114"/>
                    <a:pt x="202" y="101"/>
                  </a:cubicBezTo>
                  <a:cubicBezTo>
                    <a:pt x="165" y="88"/>
                    <a:pt x="89" y="0"/>
                    <a:pt x="89" y="4"/>
                  </a:cubicBezTo>
                  <a:cubicBezTo>
                    <a:pt x="47" y="23"/>
                    <a:pt x="233" y="107"/>
                    <a:pt x="201" y="128"/>
                  </a:cubicBezTo>
                  <a:cubicBezTo>
                    <a:pt x="186" y="138"/>
                    <a:pt x="200" y="266"/>
                    <a:pt x="187" y="273"/>
                  </a:cubicBezTo>
                  <a:cubicBezTo>
                    <a:pt x="170" y="296"/>
                    <a:pt x="128" y="294"/>
                    <a:pt x="97" y="265"/>
                  </a:cubicBezTo>
                  <a:cubicBezTo>
                    <a:pt x="65" y="296"/>
                    <a:pt x="48" y="82"/>
                    <a:pt x="0" y="10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272" name="Group 19"/>
          <p:cNvGrpSpPr/>
          <p:nvPr/>
        </p:nvGrpSpPr>
        <p:grpSpPr bwMode="auto">
          <a:xfrm>
            <a:off x="7018020" y="3776980"/>
            <a:ext cx="4650740" cy="985520"/>
            <a:chOff x="0" y="0"/>
            <a:chExt cx="3390" cy="738"/>
          </a:xfrm>
        </p:grpSpPr>
        <p:pic>
          <p:nvPicPr>
            <p:cNvPr id="11273" name="Picture 20" descr="铭牌文字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9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Rectangle 21"/>
            <p:cNvSpPr>
              <a:spLocks noChangeArrowheads="1"/>
            </p:cNvSpPr>
            <p:nvPr/>
          </p:nvSpPr>
          <p:spPr bwMode="auto">
            <a:xfrm>
              <a:off x="45" y="23"/>
              <a:ext cx="3311" cy="68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625215" y="4039870"/>
            <a:ext cx="2845435" cy="72263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 autoUpdateAnimBg="0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8130" y="2477135"/>
            <a:ext cx="737552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解：起重机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做的功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W=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Fs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en-US" altLang="zh-CN" sz="2800" dirty="0" err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Gh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60000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m=1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en-US" altLang="zh-CN" sz="280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65910" y="3989705"/>
            <a:ext cx="9105900" cy="203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起重机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的功率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P=W/t=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en-US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×10</a:t>
            </a:r>
            <a:r>
              <a:rPr lang="en-US" altLang="zh-CN" sz="280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/300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S=5000W=5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KW</a:t>
            </a:r>
            <a:endParaRPr lang="en-US" altLang="zh-CN" sz="280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答：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起重机的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功率是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000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，合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KW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2840" y="908685"/>
            <a:ext cx="99263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一架起重机在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5min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内把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60000N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的重物匀速举高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25m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，它的功率是多少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?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合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kw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？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78460" y="210185"/>
            <a:ext cx="19615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b="1" u="none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占位符 23553"/>
          <p:cNvSpPr>
            <a:spLocks noGrp="1"/>
          </p:cNvSpPr>
          <p:nvPr/>
        </p:nvSpPr>
        <p:spPr>
          <a:xfrm>
            <a:off x="1941195" y="334010"/>
            <a:ext cx="9427845" cy="2775585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1950" lvl="0" indent="-361950" algn="just" defTabSz="914400" eaLnBrk="1" hangingPunct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60000"/>
              <a:buNone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汽车的牵引力是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1000N,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40m/s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的速度匀速行驶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100s.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求：（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）汽车的在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100s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内所做的功？</a:t>
            </a:r>
          </a:p>
          <a:p>
            <a:pPr marL="361950" lvl="0" indent="-361950" algn="just" defTabSz="914400" eaLnBrk="1" hangingPunct="1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  <a:buSzPct val="60000"/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         （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）汽车的功率是多少？</a:t>
            </a:r>
          </a:p>
        </p:txBody>
      </p:sp>
      <p:sp>
        <p:nvSpPr>
          <p:cNvPr id="67588" name="文本框 23554"/>
          <p:cNvSpPr txBox="1"/>
          <p:nvPr/>
        </p:nvSpPr>
        <p:spPr>
          <a:xfrm>
            <a:off x="2250440" y="2952115"/>
            <a:ext cx="8274050" cy="520700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vt = 40m/s× 100s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4000m</a:t>
            </a:r>
          </a:p>
        </p:txBody>
      </p:sp>
      <p:sp>
        <p:nvSpPr>
          <p:cNvPr id="67590" name="文本框 23554"/>
          <p:cNvSpPr txBox="1"/>
          <p:nvPr/>
        </p:nvSpPr>
        <p:spPr>
          <a:xfrm>
            <a:off x="2707640" y="4399915"/>
            <a:ext cx="1717675" cy="520700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pitchFamily="2" charset="2"/>
              </a:rPr>
              <a:t>2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grpSp>
        <p:nvGrpSpPr>
          <p:cNvPr id="2" name="组合 23559"/>
          <p:cNvGrpSpPr/>
          <p:nvPr/>
        </p:nvGrpSpPr>
        <p:grpSpPr>
          <a:xfrm>
            <a:off x="3558540" y="4247515"/>
            <a:ext cx="6391275" cy="958850"/>
            <a:chOff x="-90" y="0"/>
            <a:chExt cx="4026" cy="604"/>
          </a:xfrm>
        </p:grpSpPr>
        <p:sp>
          <p:nvSpPr>
            <p:cNvPr id="16393" name="矩形 23560"/>
            <p:cNvSpPr/>
            <p:nvPr/>
          </p:nvSpPr>
          <p:spPr>
            <a:xfrm>
              <a:off x="-90" y="136"/>
              <a:ext cx="4026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1439" tIns="45719" rIns="91439" bIns="45719">
              <a:spAutoFit/>
            </a:bodyPr>
            <a:lstStyle>
              <a:lvl1pPr marL="171450" indent="-171450" algn="l" defTabSz="685800" rtl="0" eaLnBrk="0" fontAlgn="base" hangingPunct="0">
                <a:lnSpc>
                  <a:spcPct val="90000"/>
                </a:lnSpc>
                <a:spcBef>
                  <a:spcPts val="7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defTabSz="914400" eaLnBrk="1" hangingPunct="1"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P=          =                         =4×10</a:t>
              </a:r>
              <a:r>
                <a:rPr lang="en-US" altLang="zh-CN" sz="2800" b="1" baseline="30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en-US" altLang="zh-CN" sz="28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</a:p>
          </p:txBody>
        </p:sp>
        <p:grpSp>
          <p:nvGrpSpPr>
            <p:cNvPr id="16394" name="组合 23561"/>
            <p:cNvGrpSpPr/>
            <p:nvPr/>
          </p:nvGrpSpPr>
          <p:grpSpPr>
            <a:xfrm>
              <a:off x="454" y="0"/>
              <a:ext cx="499" cy="600"/>
              <a:chOff x="0" y="0"/>
              <a:chExt cx="499" cy="600"/>
            </a:xfrm>
          </p:grpSpPr>
          <p:sp>
            <p:nvSpPr>
              <p:cNvPr id="16398" name="矩形 23562"/>
              <p:cNvSpPr/>
              <p:nvPr/>
            </p:nvSpPr>
            <p:spPr>
              <a:xfrm>
                <a:off x="123" y="0"/>
                <a:ext cx="314" cy="6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439" tIns="45719" rIns="91439" bIns="45719">
                <a:spAutoFit/>
              </a:bodyPr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defTabSz="91440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W</a:t>
                </a:r>
              </a:p>
              <a:p>
                <a:pPr marL="0" lvl="0" indent="0" algn="just" defTabSz="91440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t</a:t>
                </a:r>
              </a:p>
            </p:txBody>
          </p:sp>
          <p:sp>
            <p:nvSpPr>
              <p:cNvPr id="16399" name="直接连接符 23563"/>
              <p:cNvSpPr/>
              <p:nvPr/>
            </p:nvSpPr>
            <p:spPr>
              <a:xfrm>
                <a:off x="0" y="334"/>
                <a:ext cx="49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6395" name="组合 23564"/>
            <p:cNvGrpSpPr/>
            <p:nvPr/>
          </p:nvGrpSpPr>
          <p:grpSpPr>
            <a:xfrm>
              <a:off x="1316" y="0"/>
              <a:ext cx="1360" cy="604"/>
              <a:chOff x="0" y="0"/>
              <a:chExt cx="1360" cy="604"/>
            </a:xfrm>
          </p:grpSpPr>
          <p:sp>
            <p:nvSpPr>
              <p:cNvPr id="16396" name="矩形 23565"/>
              <p:cNvSpPr/>
              <p:nvPr/>
            </p:nvSpPr>
            <p:spPr>
              <a:xfrm>
                <a:off x="119" y="0"/>
                <a:ext cx="807" cy="6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1439" tIns="45719" rIns="91439" bIns="45719">
                <a:spAutoFit/>
              </a:bodyPr>
              <a:lstStyle>
                <a:lvl1pPr marL="171450" indent="-171450" algn="l" defTabSz="685800" rtl="0" eaLnBrk="0" fontAlgn="base" hangingPunct="0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just" defTabSz="91440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×10</a:t>
                </a:r>
                <a:r>
                  <a:rPr lang="en-US" altLang="zh-CN" sz="2800" b="1" baseline="30000" dirty="0">
                    <a:solidFill>
                      <a:srgbClr val="C00000"/>
                    </a:solidFill>
                    <a:latin typeface="Symbol" panose="05050102010706020507" pitchFamily="18" charset="2"/>
                  </a:rPr>
                  <a:t>6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J</a:t>
                </a:r>
              </a:p>
              <a:p>
                <a:pPr marL="0" lvl="0" indent="0" algn="just" defTabSz="91440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  100s</a:t>
                </a:r>
              </a:p>
            </p:txBody>
          </p:sp>
          <p:sp>
            <p:nvSpPr>
              <p:cNvPr id="16397" name="直接连接符 23566"/>
              <p:cNvSpPr/>
              <p:nvPr/>
            </p:nvSpPr>
            <p:spPr>
              <a:xfrm flipV="1">
                <a:off x="0" y="317"/>
                <a:ext cx="1360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67599" name="文本框 23557"/>
          <p:cNvSpPr txBox="1"/>
          <p:nvPr/>
        </p:nvSpPr>
        <p:spPr>
          <a:xfrm>
            <a:off x="3700780" y="5670550"/>
            <a:ext cx="5009515" cy="520700"/>
          </a:xfrm>
          <a:prstGeom prst="rect">
            <a:avLst/>
          </a:prstGeom>
          <a:noFill/>
          <a:ln w="9525">
            <a:noFill/>
          </a:ln>
        </p:spPr>
        <p:txBody>
          <a:bodyPr wrap="none" lIns="91439" tIns="45719" rIns="91439" bIns="45719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　思考：Ｐ是否等于Ｆ乘以</a:t>
            </a:r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en-US" altLang="zh-CN" sz="2800" b="1" baseline="3000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602" name="矩形 67601"/>
          <p:cNvSpPr/>
          <p:nvPr/>
        </p:nvSpPr>
        <p:spPr>
          <a:xfrm>
            <a:off x="3356928" y="3637915"/>
            <a:ext cx="56622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W=Fs=1000N×4000m=4×10</a:t>
            </a:r>
            <a:r>
              <a:rPr lang="en-US" altLang="zh-CN" sz="280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J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78460" y="385445"/>
            <a:ext cx="19615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b="1" u="none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  <p:bldP spid="67590" grpId="0"/>
      <p:bldP spid="67599" grpId="0"/>
      <p:bldP spid="67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539115" y="499745"/>
            <a:ext cx="20046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推导式：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259965" y="1437005"/>
            <a:ext cx="5140960" cy="1200150"/>
            <a:chOff x="1402" y="2218"/>
            <a:chExt cx="8096" cy="1890"/>
          </a:xfrm>
        </p:grpSpPr>
        <p:sp>
          <p:nvSpPr>
            <p:cNvPr id="13" name="文本框 12"/>
            <p:cNvSpPr txBox="1"/>
            <p:nvPr/>
          </p:nvSpPr>
          <p:spPr>
            <a:xfrm>
              <a:off x="2013" y="2543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116" y="2225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734" y="2594"/>
              <a:ext cx="2553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02" y="2635"/>
              <a:ext cx="789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339" y="3092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0" y="2594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00" y="2218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Fs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18" y="2587"/>
              <a:ext cx="2553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23" y="3085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77" y="2541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198" y="2490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Fv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312545" y="1663065"/>
            <a:ext cx="10902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rgbClr val="C0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lang="en-US" altLang="zh-CN" sz="3200">
              <a:solidFill>
                <a:srgbClr val="C00000"/>
              </a:solidFill>
              <a:effectLst/>
              <a:latin typeface="Calibri" panose="020F050202020403020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93495" y="3177540"/>
            <a:ext cx="10902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solidFill>
                  <a:srgbClr val="C00000"/>
                </a:solidFill>
                <a:effectLst/>
                <a:latin typeface="Calibri" panose="020F0502020204030204" charset="0"/>
                <a:ea typeface="微软雅黑" panose="020B0503020204020204" charset="-122"/>
                <a:cs typeface="微软雅黑" panose="020B0503020204020204" charset="-122"/>
              </a:rPr>
              <a:t>②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240915" y="2922270"/>
            <a:ext cx="6280785" cy="1229360"/>
            <a:chOff x="3529" y="4602"/>
            <a:chExt cx="9891" cy="1936"/>
          </a:xfrm>
        </p:grpSpPr>
        <p:sp>
          <p:nvSpPr>
            <p:cNvPr id="29" name="文本框 28"/>
            <p:cNvSpPr txBox="1"/>
            <p:nvPr/>
          </p:nvSpPr>
          <p:spPr>
            <a:xfrm>
              <a:off x="4140" y="4973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43" y="4655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61" y="5024"/>
              <a:ext cx="2553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29" y="5065"/>
              <a:ext cx="789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66" y="5522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697" y="5024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35" y="4602"/>
              <a:ext cx="1886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Gh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45" y="5017"/>
              <a:ext cx="3399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226" y="5503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280" y="4973"/>
              <a:ext cx="1300" cy="11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40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358" y="4618"/>
              <a:ext cx="1886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mgh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0022" y="5033"/>
              <a:ext cx="3399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———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979" y="5519"/>
              <a:ext cx="13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258810" y="3251835"/>
            <a:ext cx="25209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常用于实验</a:t>
            </a:r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  <p:pic>
        <p:nvPicPr>
          <p:cNvPr id="13314" name="内容占位符 3" descr="620x0_1_q87_201507191009323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9765" y="208280"/>
            <a:ext cx="2334260" cy="1595755"/>
          </a:xfrm>
        </p:spPr>
      </p:pic>
      <p:sp>
        <p:nvSpPr>
          <p:cNvPr id="50" name="文本框 49"/>
          <p:cNvSpPr txBox="1"/>
          <p:nvPr/>
        </p:nvSpPr>
        <p:spPr>
          <a:xfrm>
            <a:off x="7575550" y="1653540"/>
            <a:ext cx="252095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汽车爬坡</a:t>
            </a:r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/>
      <p:bldP spid="27" grpId="0"/>
      <p:bldP spid="27" grpId="1"/>
      <p:bldP spid="40" grpId="0"/>
      <p:bldP spid="40" grpId="1"/>
      <p:bldP spid="48" grpId="0"/>
      <p:bldP spid="48" grpId="1"/>
      <p:bldP spid="50" grpId="0"/>
      <p:bldP spid="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云形标注 25603"/>
          <p:cNvSpPr/>
          <p:nvPr/>
        </p:nvSpPr>
        <p:spPr>
          <a:xfrm>
            <a:off x="1943100" y="360680"/>
            <a:ext cx="5599430" cy="1903095"/>
          </a:xfrm>
          <a:prstGeom prst="cloudCallout">
            <a:avLst>
              <a:gd name="adj1" fmla="val 89769"/>
              <a:gd name="adj2" fmla="val 54389"/>
            </a:avLst>
          </a:prstGeom>
          <a:noFill/>
          <a:ln w="349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lIns="91439" tIns="45719" rIns="91439" bIns="45719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marL="0" lvl="0" indent="0" defTabSz="9144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8435" name="图片 25601" descr="BD10921_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5923" y="1876425"/>
            <a:ext cx="1676400" cy="443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6" name="圆角矩形 5"/>
          <p:cNvSpPr/>
          <p:nvPr/>
        </p:nvSpPr>
        <p:spPr>
          <a:xfrm>
            <a:off x="1780223" y="2743835"/>
            <a:ext cx="6381750" cy="337978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40BAB6"/>
            </a:solidFill>
            <a:prstDash val="dash"/>
            <a:headEnd type="none" w="med" len="med"/>
            <a:tailEnd type="none" w="med" len="med"/>
          </a:ln>
        </p:spPr>
        <p:txBody>
          <a:bodyPr lIns="91439" tIns="45719" rIns="91439" bIns="45719"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4518" name="文本框 4"/>
          <p:cNvSpPr txBox="1"/>
          <p:nvPr/>
        </p:nvSpPr>
        <p:spPr>
          <a:xfrm>
            <a:off x="2731135" y="640080"/>
            <a:ext cx="4479925" cy="1373188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为什么汽车上坡时，司机常用换低挡的方法减小速度，目的是什么？</a:t>
            </a:r>
          </a:p>
        </p:txBody>
      </p:sp>
      <p:sp>
        <p:nvSpPr>
          <p:cNvPr id="64519" name="文本框 25604"/>
          <p:cNvSpPr txBox="1"/>
          <p:nvPr/>
        </p:nvSpPr>
        <p:spPr>
          <a:xfrm>
            <a:off x="2222500" y="3228975"/>
            <a:ext cx="6116638" cy="2409825"/>
          </a:xfrm>
          <a:prstGeom prst="rect">
            <a:avLst/>
          </a:prstGeom>
          <a:noFill/>
          <a:ln w="9525">
            <a:noFill/>
          </a:ln>
        </p:spPr>
        <p:txBody>
          <a:bodyPr lIns="91439" tIns="45719" rIns="91439" bIns="45719">
            <a:sp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91440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       发动机的功率一般是一定的（保持不变），由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P=FV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charset="-122"/>
              </a:rPr>
              <a:t>可知，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减少车辆的速度就会使车辆的牵引力增大。</a:t>
            </a:r>
          </a:p>
          <a:p>
            <a:pPr marL="0" lvl="0" indent="0" defTabSz="914400" eaLnBrk="1" hangingPunct="1">
              <a:lnSpc>
                <a:spcPct val="100000"/>
              </a:lnSpc>
              <a:spcBef>
                <a:spcPct val="50000"/>
              </a:spcBef>
              <a:buNone/>
            </a:pP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ldLvl="0" animBg="1"/>
      <p:bldP spid="64516" grpId="0" animBg="1"/>
      <p:bldP spid="64516" grpId="1" animBg="1"/>
      <p:bldP spid="64516" grpId="2" bldLvl="0" animBg="1"/>
      <p:bldP spid="64518" grpId="0"/>
      <p:bldP spid="645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2"/>
          <p:cNvSpPr txBox="1">
            <a:spLocks noChangeArrowheads="1"/>
          </p:cNvSpPr>
          <p:nvPr/>
        </p:nvSpPr>
        <p:spPr bwMode="auto">
          <a:xfrm>
            <a:off x="774" y="-52076"/>
            <a:ext cx="37433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40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[</a:t>
            </a:r>
            <a:r>
              <a:rPr lang="zh-CN" altLang="en-US" sz="40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想想议议</a:t>
            </a:r>
            <a:r>
              <a:rPr lang="en-US" altLang="zh-CN" sz="40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]</a:t>
            </a:r>
          </a:p>
        </p:txBody>
      </p:sp>
      <p:pic>
        <p:nvPicPr>
          <p:cNvPr id="41986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3398" r="5382" b="2700"/>
          <a:stretch>
            <a:fillRect/>
          </a:stretch>
        </p:blipFill>
        <p:spPr bwMode="auto">
          <a:xfrm>
            <a:off x="7546340" y="751205"/>
            <a:ext cx="4596130" cy="56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9"/>
          <p:cNvSpPr>
            <a:spLocks noChangeArrowheads="1"/>
          </p:cNvSpPr>
          <p:nvPr/>
        </p:nvSpPr>
        <p:spPr bwMode="auto">
          <a:xfrm>
            <a:off x="3034866" y="40196"/>
            <a:ext cx="7184106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如何测量你爬楼的功率？</a:t>
            </a:r>
          </a:p>
        </p:txBody>
      </p:sp>
      <p:sp>
        <p:nvSpPr>
          <p:cNvPr id="41988" name="Rectangle 3"/>
          <p:cNvSpPr>
            <a:spLocks noGrp="1" noRot="1" noChangeArrowheads="1"/>
          </p:cNvSpPr>
          <p:nvPr/>
        </p:nvSpPr>
        <p:spPr bwMode="auto">
          <a:xfrm>
            <a:off x="88265" y="1161415"/>
            <a:ext cx="7352665" cy="234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u="sng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4000" u="none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4000" u="none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需要测量哪些物理量，才能测出人的爬楼功率？</a:t>
            </a:r>
          </a:p>
          <a:p>
            <a:pPr>
              <a:spcBef>
                <a:spcPts val="0"/>
              </a:spcBef>
            </a:pPr>
            <a:r>
              <a:rPr lang="en-US" altLang="zh-CN" sz="4000" u="none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u="none" dirty="0">
                <a:latin typeface="微软雅黑" panose="020B0503020204020204" charset="-122"/>
                <a:ea typeface="微软雅黑" panose="020B0503020204020204" charset="-122"/>
              </a:rPr>
              <a:t>.应选择的测量工具是什么？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100330" y="3747770"/>
          <a:ext cx="7631430" cy="283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895"/>
                <a:gridCol w="1367155"/>
                <a:gridCol w="1158240"/>
                <a:gridCol w="1529080"/>
                <a:gridCol w="1134110"/>
                <a:gridCol w="1377950"/>
              </a:tblGrid>
              <a:tr h="1601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实验次数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同学质量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m/kg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台阶数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一级台阶高度</a:t>
                      </a:r>
                      <a:r>
                        <a:rPr lang="en-US" altLang="zh-CN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h/m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爬楼时间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 dirty="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t/s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爬楼功率</a:t>
                      </a:r>
                    </a:p>
                    <a:p>
                      <a:pPr>
                        <a:buNone/>
                      </a:pPr>
                      <a:r>
                        <a:rPr lang="en-US" altLang="zh-CN" sz="28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P/W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600"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2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600" dirty="0"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45058"/>
          <p:cNvGrpSpPr/>
          <p:nvPr/>
        </p:nvGrpSpPr>
        <p:grpSpPr>
          <a:xfrm>
            <a:off x="2993708" y="1592263"/>
            <a:ext cx="5291137" cy="757237"/>
            <a:chOff x="0" y="0"/>
            <a:chExt cx="904" cy="1766"/>
          </a:xfrm>
        </p:grpSpPr>
        <p:sp>
          <p:nvSpPr>
            <p:cNvPr id="27652" name="圆角矩形 45059"/>
            <p:cNvSpPr/>
            <p:nvPr/>
          </p:nvSpPr>
          <p:spPr>
            <a:xfrm>
              <a:off x="0" y="0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3" name="圆角矩形 45060"/>
            <p:cNvSpPr/>
            <p:nvPr/>
          </p:nvSpPr>
          <p:spPr>
            <a:xfrm>
              <a:off x="8" y="1300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100000"/>
                  </a:srgbClr>
                </a:gs>
                <a:gs pos="100000">
                  <a:srgbClr val="9BCFF2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圆角矩形 45061"/>
            <p:cNvSpPr/>
            <p:nvPr/>
          </p:nvSpPr>
          <p:spPr>
            <a:xfrm>
              <a:off x="8" y="14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DFF6">
                    <a:alpha val="100000"/>
                  </a:srgbClr>
                </a:gs>
                <a:gs pos="100000">
                  <a:srgbClr val="3CA1E6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文本框 45062"/>
            <p:cNvSpPr/>
            <p:nvPr/>
          </p:nvSpPr>
          <p:spPr>
            <a:xfrm>
              <a:off x="19" y="281"/>
              <a:ext cx="885" cy="1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功率是表示什么的物理量？</a:t>
              </a:r>
              <a:endPara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宋体" panose="02010600030101010101" pitchFamily="2" charset="-122"/>
                <a:sym typeface="楷体_GB2312" pitchFamily="49" charset="-122"/>
              </a:endParaRPr>
            </a:p>
          </p:txBody>
        </p:sp>
      </p:grpSp>
      <p:grpSp>
        <p:nvGrpSpPr>
          <p:cNvPr id="27656" name="组合 45063"/>
          <p:cNvGrpSpPr/>
          <p:nvPr/>
        </p:nvGrpSpPr>
        <p:grpSpPr>
          <a:xfrm>
            <a:off x="3138170" y="5192713"/>
            <a:ext cx="5256213" cy="720725"/>
            <a:chOff x="0" y="0"/>
            <a:chExt cx="904" cy="1943"/>
          </a:xfrm>
        </p:grpSpPr>
        <p:sp>
          <p:nvSpPr>
            <p:cNvPr id="27657" name="圆角矩形 45064"/>
            <p:cNvSpPr/>
            <p:nvPr/>
          </p:nvSpPr>
          <p:spPr>
            <a:xfrm>
              <a:off x="0" y="177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8" name="圆角矩形 45065"/>
            <p:cNvSpPr/>
            <p:nvPr/>
          </p:nvSpPr>
          <p:spPr>
            <a:xfrm>
              <a:off x="8" y="1477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alpha val="100000"/>
                  </a:srgbClr>
                </a:gs>
                <a:gs pos="100000">
                  <a:srgbClr val="F2EEA7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9" name="圆角矩形 45066"/>
            <p:cNvSpPr/>
            <p:nvPr/>
          </p:nvSpPr>
          <p:spPr>
            <a:xfrm>
              <a:off x="8" y="191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4CD">
                    <a:alpha val="100000"/>
                  </a:srgbClr>
                </a:gs>
                <a:gs pos="100000">
                  <a:srgbClr val="E9E06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0" name="文本框 45067"/>
            <p:cNvSpPr/>
            <p:nvPr/>
          </p:nvSpPr>
          <p:spPr>
            <a:xfrm>
              <a:off x="425" y="0"/>
              <a:ext cx="32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endParaRPr>
            </a:p>
          </p:txBody>
        </p:sp>
        <p:sp>
          <p:nvSpPr>
            <p:cNvPr id="27661" name="文本框 45068"/>
            <p:cNvSpPr/>
            <p:nvPr/>
          </p:nvSpPr>
          <p:spPr>
            <a:xfrm>
              <a:off x="19" y="458"/>
              <a:ext cx="885" cy="1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功率的单位是什么？</a:t>
              </a:r>
            </a:p>
          </p:txBody>
        </p:sp>
      </p:grpSp>
      <p:grpSp>
        <p:nvGrpSpPr>
          <p:cNvPr id="27662" name="组合 45069"/>
          <p:cNvGrpSpPr/>
          <p:nvPr/>
        </p:nvGrpSpPr>
        <p:grpSpPr>
          <a:xfrm>
            <a:off x="3030220" y="2816225"/>
            <a:ext cx="5329238" cy="760413"/>
            <a:chOff x="0" y="0"/>
            <a:chExt cx="931" cy="1800"/>
          </a:xfrm>
        </p:grpSpPr>
        <p:sp>
          <p:nvSpPr>
            <p:cNvPr id="27663" name="圆角矩形 45070"/>
            <p:cNvSpPr/>
            <p:nvPr/>
          </p:nvSpPr>
          <p:spPr>
            <a:xfrm>
              <a:off x="0" y="0"/>
              <a:ext cx="931" cy="1800"/>
            </a:xfrm>
            <a:prstGeom prst="roundRect">
              <a:avLst>
                <a:gd name="adj" fmla="val 17505"/>
              </a:avLst>
            </a:prstGeom>
            <a:gradFill rotWithShape="1">
              <a:gsLst>
                <a:gs pos="0">
                  <a:srgbClr val="34B034">
                    <a:alpha val="100000"/>
                  </a:srgbClr>
                </a:gs>
                <a:gs pos="100000">
                  <a:srgbClr val="3F8B4A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圆角矩形 45071"/>
            <p:cNvSpPr/>
            <p:nvPr/>
          </p:nvSpPr>
          <p:spPr>
            <a:xfrm>
              <a:off x="14" y="5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5" name="圆角矩形 45072"/>
            <p:cNvSpPr/>
            <p:nvPr/>
          </p:nvSpPr>
          <p:spPr>
            <a:xfrm>
              <a:off x="22" y="1305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alpha val="100000"/>
                  </a:srgbClr>
                </a:gs>
                <a:gs pos="100000">
                  <a:srgbClr val="B4F2B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6" name="圆角矩形 45073"/>
            <p:cNvSpPr/>
            <p:nvPr/>
          </p:nvSpPr>
          <p:spPr>
            <a:xfrm>
              <a:off x="22" y="19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1F6D5">
                    <a:alpha val="100000"/>
                  </a:srgbClr>
                </a:gs>
                <a:gs pos="100000">
                  <a:srgbClr val="73E77E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7" name="文本框 45074"/>
            <p:cNvSpPr/>
            <p:nvPr/>
          </p:nvSpPr>
          <p:spPr>
            <a:xfrm>
              <a:off x="33" y="286"/>
              <a:ext cx="885" cy="12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功率的公式是什么？</a:t>
              </a:r>
              <a:endParaRPr lang="en-US" altLang="zh-CN" sz="2800" b="1" dirty="0">
                <a:solidFill>
                  <a:srgbClr val="0D0D0D"/>
                </a:solidFill>
                <a:latin typeface="楷体_GB2312" pitchFamily="49" charset="-122"/>
                <a:ea typeface="宋体" panose="02010600030101010101" pitchFamily="2" charset="-122"/>
                <a:sym typeface="楷体_GB2312" pitchFamily="49" charset="-122"/>
              </a:endParaRPr>
            </a:p>
          </p:txBody>
        </p:sp>
      </p:grpSp>
      <p:sp>
        <p:nvSpPr>
          <p:cNvPr id="27668" name="燕尾形 45078"/>
          <p:cNvSpPr/>
          <p:nvPr/>
        </p:nvSpPr>
        <p:spPr>
          <a:xfrm rot="5400000">
            <a:off x="5465445" y="2359025"/>
            <a:ext cx="400050" cy="450850"/>
          </a:xfrm>
          <a:prstGeom prst="chevron">
            <a:avLst>
              <a:gd name="adj" fmla="val 52509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9" name="燕尾形 45079"/>
          <p:cNvSpPr/>
          <p:nvPr/>
        </p:nvSpPr>
        <p:spPr>
          <a:xfrm rot="5400000">
            <a:off x="5465445" y="3619500"/>
            <a:ext cx="400050" cy="450850"/>
          </a:xfrm>
          <a:prstGeom prst="chevron">
            <a:avLst>
              <a:gd name="adj" fmla="val 52509"/>
            </a:avLst>
          </a:prstGeom>
          <a:solidFill>
            <a:srgbClr val="33CC33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670" name="组合 45080"/>
          <p:cNvGrpSpPr/>
          <p:nvPr/>
        </p:nvGrpSpPr>
        <p:grpSpPr>
          <a:xfrm>
            <a:off x="2273300" y="332105"/>
            <a:ext cx="2349500" cy="788670"/>
            <a:chOff x="0" y="0"/>
            <a:chExt cx="1443" cy="451"/>
          </a:xfrm>
        </p:grpSpPr>
        <p:pic>
          <p:nvPicPr>
            <p:cNvPr id="27671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2" name="文本框 45082"/>
            <p:cNvSpPr/>
            <p:nvPr/>
          </p:nvSpPr>
          <p:spPr>
            <a:xfrm>
              <a:off x="139" y="26"/>
              <a:ext cx="1139" cy="3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本课小结</a:t>
              </a:r>
            </a:p>
          </p:txBody>
        </p:sp>
      </p:grpSp>
      <p:grpSp>
        <p:nvGrpSpPr>
          <p:cNvPr id="27673" name="组合 45091"/>
          <p:cNvGrpSpPr/>
          <p:nvPr/>
        </p:nvGrpSpPr>
        <p:grpSpPr>
          <a:xfrm>
            <a:off x="3065145" y="4076700"/>
            <a:ext cx="5292725" cy="684213"/>
            <a:chOff x="0" y="0"/>
            <a:chExt cx="3334" cy="470"/>
          </a:xfrm>
        </p:grpSpPr>
        <p:grpSp>
          <p:nvGrpSpPr>
            <p:cNvPr id="27674" name="组合 45090"/>
            <p:cNvGrpSpPr/>
            <p:nvPr/>
          </p:nvGrpSpPr>
          <p:grpSpPr>
            <a:xfrm>
              <a:off x="0" y="0"/>
              <a:ext cx="3334" cy="470"/>
              <a:chOff x="0" y="0"/>
              <a:chExt cx="3334" cy="470"/>
            </a:xfrm>
          </p:grpSpPr>
          <p:sp>
            <p:nvSpPr>
              <p:cNvPr id="27675" name="圆角矩形 45085"/>
              <p:cNvSpPr/>
              <p:nvPr/>
            </p:nvSpPr>
            <p:spPr>
              <a:xfrm>
                <a:off x="0" y="0"/>
                <a:ext cx="3334" cy="453"/>
              </a:xfrm>
              <a:prstGeom prst="roundRect">
                <a:avLst>
                  <a:gd name="adj" fmla="val 17505"/>
                </a:avLst>
              </a:pr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6" name="圆角矩形 45086"/>
              <p:cNvSpPr/>
              <p:nvPr/>
            </p:nvSpPr>
            <p:spPr>
              <a:xfrm>
                <a:off x="22" y="0"/>
                <a:ext cx="3289" cy="470"/>
              </a:xfrm>
              <a:prstGeom prst="roundRect">
                <a:avLst>
                  <a:gd name="adj" fmla="val 16667"/>
                </a:avLst>
              </a:prstGeom>
              <a:solidFill>
                <a:srgbClr val="FFBE7D"/>
              </a:soli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7" name="圆角矩形 45087"/>
              <p:cNvSpPr/>
              <p:nvPr/>
            </p:nvSpPr>
            <p:spPr>
              <a:xfrm>
                <a:off x="79" y="347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BE7D">
                      <a:alpha val="100000"/>
                    </a:srgbClr>
                  </a:gs>
                  <a:gs pos="100000">
                    <a:srgbClr val="FFDCB9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8" name="圆角矩形 45088"/>
              <p:cNvSpPr/>
              <p:nvPr/>
            </p:nvSpPr>
            <p:spPr>
              <a:xfrm>
                <a:off x="68" y="0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DCB9">
                      <a:alpha val="100000"/>
                    </a:srgbClr>
                  </a:gs>
                  <a:gs pos="100000">
                    <a:srgbClr val="FFBE7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79" name="文本框 45089"/>
            <p:cNvSpPr/>
            <p:nvPr/>
          </p:nvSpPr>
          <p:spPr>
            <a:xfrm>
              <a:off x="68" y="68"/>
              <a:ext cx="3191" cy="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楷体_GB2312" pitchFamily="49" charset="-122"/>
                  <a:ea typeface="宋体" panose="02010600030101010101" pitchFamily="2" charset="-122"/>
                  <a:sym typeface="楷体_GB2312" pitchFamily="49" charset="-122"/>
                </a:rPr>
                <a:t>功率的推导式都有哪些？</a:t>
              </a:r>
              <a:endParaRPr lang="en-US" altLang="zh-CN" sz="3200" b="1" dirty="0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endParaRPr>
            </a:p>
          </p:txBody>
        </p:sp>
      </p:grpSp>
      <p:sp>
        <p:nvSpPr>
          <p:cNvPr id="27680" name="燕尾形 45092"/>
          <p:cNvSpPr/>
          <p:nvPr/>
        </p:nvSpPr>
        <p:spPr>
          <a:xfrm rot="5400000">
            <a:off x="5609908" y="4843463"/>
            <a:ext cx="400050" cy="447675"/>
          </a:xfrm>
          <a:prstGeom prst="chevron">
            <a:avLst>
              <a:gd name="adj" fmla="val 52509"/>
            </a:avLst>
          </a:prstGeom>
          <a:solidFill>
            <a:srgbClr val="FFBE7D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bldLvl="0" animBg="1"/>
      <p:bldP spid="27668" grpId="1" animBg="1"/>
      <p:bldP spid="27669" grpId="0" bldLvl="0" animBg="1"/>
      <p:bldP spid="27669" grpId="1" animBg="1"/>
      <p:bldP spid="27680" grpId="0" bldLvl="0" animBg="1"/>
      <p:bldP spid="276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63828" y="2576592"/>
            <a:ext cx="9063355" cy="3538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解：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拖拉机的牵引力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F=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=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          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=2.85×10</a:t>
            </a:r>
            <a:r>
              <a:rPr kumimoji="0" lang="zh-CN" altLang="zh-CN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N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拖拉机匀速前进，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由二力平衡条件得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，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/>
            </a:r>
            <a:b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拖拉机所受阻力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f=F=2.85×10</a:t>
            </a:r>
            <a:r>
              <a:rPr kumimoji="0" lang="zh-CN" altLang="zh-CN" sz="28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N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   答：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拖拉机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所受阻力</a:t>
            </a:r>
            <a:r>
              <a:rPr lang="zh-CN" altLang="zh-CN" sz="2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f=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2.85×10</a:t>
            </a:r>
            <a:r>
              <a:rPr lang="zh-CN" altLang="zh-CN" sz="280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4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N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335" y="840105"/>
            <a:ext cx="112585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拖拉机的功率为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2.85X10</a:t>
            </a:r>
            <a:r>
              <a:rPr lang="en-US" altLang="zh-CN" sz="3200" baseline="30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，耕地时匀速前进的速度为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1m/s,</a:t>
            </a:r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则拖拉机耕地时受到的阻力为多少</a:t>
            </a:r>
            <a:r>
              <a:rPr lang="en-US" altLang="zh-CN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N?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980950" y="2622305"/>
          <a:ext cx="360045" cy="1195070"/>
        </p:xfrm>
        <a:graphic>
          <a:graphicData uri="http://schemas.openxmlformats.org/drawingml/2006/table">
            <a:tbl>
              <a:tblPr/>
              <a:tblGrid>
                <a:gridCol w="360045"/>
              </a:tblGrid>
              <a:tr h="59740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40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45046" y="2592983"/>
          <a:ext cx="1871980" cy="1080135"/>
        </p:xfrm>
        <a:graphic>
          <a:graphicData uri="http://schemas.openxmlformats.org/drawingml/2006/table">
            <a:tbl>
              <a:tblPr/>
              <a:tblGrid>
                <a:gridCol w="1871980"/>
              </a:tblGrid>
              <a:tr h="64645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2.85×10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W</a:t>
                      </a:r>
                    </a:p>
                  </a:txBody>
                  <a:tcPr marL="0" marR="0" marT="0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7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1m/s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284480" y="270510"/>
            <a:ext cx="2553970" cy="655320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课后作业：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284480" y="343535"/>
            <a:ext cx="2553970" cy="655320"/>
          </a:xfrm>
          <a:prstGeom prst="flowChartAlternateProcess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课后作业：</a:t>
            </a:r>
          </a:p>
        </p:txBody>
      </p:sp>
      <p:sp>
        <p:nvSpPr>
          <p:cNvPr id="50179" name="Text Box 3"/>
          <p:cNvSpPr txBox="1"/>
          <p:nvPr/>
        </p:nvSpPr>
        <p:spPr>
          <a:xfrm>
            <a:off x="682625" y="1167765"/>
            <a:ext cx="8915400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如图所示，物体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的质量为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10kg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，在拉力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的作用下，物体以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0.4m/s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的速度在水平面上做匀速直线运动，弹簧测力计的示数为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10N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，不计滑轮重和摩擦。求：</a:t>
            </a:r>
          </a:p>
          <a:p>
            <a:pPr algn="just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10s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内拉力做的功；</a:t>
            </a:r>
          </a:p>
          <a:p>
            <a:pPr algn="just" eaLnBrk="1" latinLnBrk="0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）拉力的功率。</a:t>
            </a:r>
          </a:p>
        </p:txBody>
      </p:sp>
      <p:pic>
        <p:nvPicPr>
          <p:cNvPr id="50181" name="Picture 5" descr="23"/>
          <p:cNvPicPr>
            <a:picLocks noChangeAspect="1"/>
          </p:cNvPicPr>
          <p:nvPr/>
        </p:nvPicPr>
        <p:blipFill>
          <a:blip r:embed="rId2"/>
          <a:srcRect l="14883" t="19553" r="18140" b="33881"/>
          <a:stretch>
            <a:fillRect/>
          </a:stretch>
        </p:blipFill>
        <p:spPr>
          <a:xfrm>
            <a:off x="6487795" y="3797935"/>
            <a:ext cx="4897120" cy="2125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14605" y="1614195"/>
            <a:ext cx="9144000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514350" indent="-51435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700" u="sng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</a:p>
        </p:txBody>
      </p:sp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2185035" y="2386330"/>
            <a:ext cx="6840538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9.4    </a:t>
            </a:r>
            <a:r>
              <a:rPr lang="zh-CN" altLang="en-US" sz="6600" b="1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 率</a:t>
            </a:r>
            <a:endParaRPr lang="zh-CN" altLang="en-US" sz="6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Box 8"/>
          <p:cNvSpPr>
            <a:spLocks noChangeArrowheads="1"/>
          </p:cNvSpPr>
          <p:nvPr/>
        </p:nvSpPr>
        <p:spPr bwMode="auto">
          <a:xfrm>
            <a:off x="934085" y="5668010"/>
            <a:ext cx="10271125" cy="1081199"/>
          </a:xfrm>
          <a:prstGeom prst="roundRect">
            <a:avLst>
              <a:gd name="adj" fmla="val 16667"/>
            </a:avLst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做功相同时，做功所用时间越短，做功越快。</a:t>
            </a: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74295" y="161925"/>
            <a:ext cx="1208976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36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观察与思考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</a:rPr>
              <a:t>：人与起重机做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功的多少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</a:rPr>
              <a:t>一样吗？做功所用时间相同吗？他们做功快慢呢？哪个做功快？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94410" y="1427480"/>
            <a:ext cx="10050145" cy="3983355"/>
            <a:chOff x="1313" y="1972"/>
            <a:chExt cx="15827" cy="6273"/>
          </a:xfrm>
        </p:grpSpPr>
        <p:pic>
          <p:nvPicPr>
            <p:cNvPr id="410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1972"/>
              <a:ext cx="15456" cy="5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5" name="Group 17"/>
            <p:cNvGrpSpPr/>
            <p:nvPr/>
          </p:nvGrpSpPr>
          <p:grpSpPr bwMode="auto">
            <a:xfrm>
              <a:off x="11798" y="7225"/>
              <a:ext cx="4611" cy="1020"/>
              <a:chOff x="2880" y="2432"/>
              <a:chExt cx="2394" cy="635"/>
            </a:xfrm>
          </p:grpSpPr>
          <p:pic>
            <p:nvPicPr>
              <p:cNvPr id="4112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478"/>
                <a:ext cx="2394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Rectangle 16"/>
              <p:cNvSpPr>
                <a:spLocks noChangeArrowheads="1"/>
              </p:cNvSpPr>
              <p:nvPr/>
            </p:nvSpPr>
            <p:spPr bwMode="auto">
              <a:xfrm>
                <a:off x="2880" y="2432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6" name="Group 18"/>
            <p:cNvGrpSpPr/>
            <p:nvPr/>
          </p:nvGrpSpPr>
          <p:grpSpPr bwMode="auto">
            <a:xfrm>
              <a:off x="1313" y="7225"/>
              <a:ext cx="4463" cy="1020"/>
              <a:chOff x="2925" y="3249"/>
              <a:chExt cx="2359" cy="635"/>
            </a:xfrm>
          </p:grpSpPr>
          <p:pic>
            <p:nvPicPr>
              <p:cNvPr id="4110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3294"/>
                <a:ext cx="2268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1" name="Rectangle 20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07" name="Group 21"/>
            <p:cNvGrpSpPr/>
            <p:nvPr/>
          </p:nvGrpSpPr>
          <p:grpSpPr bwMode="auto">
            <a:xfrm>
              <a:off x="6379" y="7337"/>
              <a:ext cx="3424" cy="793"/>
              <a:chOff x="1746" y="2341"/>
              <a:chExt cx="2359" cy="635"/>
            </a:xfrm>
          </p:grpSpPr>
          <p:pic>
            <p:nvPicPr>
              <p:cNvPr id="4108" name="Picture 2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2387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Rectangle 23"/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74295" y="161925"/>
            <a:ext cx="1208976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3600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600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观察与思考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</a:rPr>
              <a:t>：人与起重机做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功的多少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</a:rPr>
              <a:t>一样吗？做功所用时间相同吗？他们做功快慢呢？哪个做功快？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78230" y="1435735"/>
            <a:ext cx="9618980" cy="4132580"/>
            <a:chOff x="2200" y="2096"/>
            <a:chExt cx="15148" cy="6508"/>
          </a:xfrm>
        </p:grpSpPr>
        <p:pic>
          <p:nvPicPr>
            <p:cNvPr id="5" name="Picture 3" descr="t9-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37"/>
            <a:stretch>
              <a:fillRect/>
            </a:stretch>
          </p:blipFill>
          <p:spPr bwMode="auto">
            <a:xfrm>
              <a:off x="2200" y="2096"/>
              <a:ext cx="15148" cy="5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2"/>
            <p:cNvGrpSpPr/>
            <p:nvPr/>
          </p:nvGrpSpPr>
          <p:grpSpPr bwMode="auto">
            <a:xfrm>
              <a:off x="7879" y="7687"/>
              <a:ext cx="2610" cy="795"/>
              <a:chOff x="1746" y="2341"/>
              <a:chExt cx="2359" cy="635"/>
            </a:xfrm>
          </p:grpSpPr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2387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1746" y="2341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1" y="2381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7"/>
            <p:cNvGrpSpPr/>
            <p:nvPr/>
          </p:nvGrpSpPr>
          <p:grpSpPr bwMode="auto">
            <a:xfrm>
              <a:off x="2691" y="7555"/>
              <a:ext cx="3414" cy="1030"/>
              <a:chOff x="2917" y="3243"/>
              <a:chExt cx="2367" cy="641"/>
            </a:xfrm>
          </p:grpSpPr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3294"/>
                <a:ext cx="2268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2917" y="3243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Group 6"/>
            <p:cNvGrpSpPr/>
            <p:nvPr/>
          </p:nvGrpSpPr>
          <p:grpSpPr bwMode="auto">
            <a:xfrm>
              <a:off x="13600" y="7584"/>
              <a:ext cx="3402" cy="1020"/>
              <a:chOff x="2925" y="3249"/>
              <a:chExt cx="2359" cy="635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1" y="3294"/>
                <a:ext cx="2268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660" name="TextBox 8"/>
          <p:cNvSpPr>
            <a:spLocks noChangeArrowheads="1"/>
          </p:cNvSpPr>
          <p:nvPr/>
        </p:nvSpPr>
        <p:spPr bwMode="auto">
          <a:xfrm>
            <a:off x="767080" y="5694680"/>
            <a:ext cx="10358755" cy="1001377"/>
          </a:xfrm>
          <a:prstGeom prst="roundRect">
            <a:avLst>
              <a:gd name="adj" fmla="val 16667"/>
            </a:avLst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做功所用时间相同时，做功越多，做功越快。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3275" y="1132840"/>
            <a:ext cx="10585450" cy="5187315"/>
            <a:chOff x="1323" y="1398"/>
            <a:chExt cx="16670" cy="8169"/>
          </a:xfrm>
        </p:grpSpPr>
        <p:pic>
          <p:nvPicPr>
            <p:cNvPr id="29701" name="Picture 8" descr="两种机械比较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13"/>
            <a:stretch>
              <a:fillRect/>
            </a:stretch>
          </p:blipFill>
          <p:spPr bwMode="auto">
            <a:xfrm>
              <a:off x="1323" y="1398"/>
              <a:ext cx="16671" cy="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2" name="Group 9"/>
            <p:cNvGrpSpPr/>
            <p:nvPr/>
          </p:nvGrpSpPr>
          <p:grpSpPr bwMode="auto">
            <a:xfrm>
              <a:off x="1554" y="8659"/>
              <a:ext cx="3829" cy="909"/>
              <a:chOff x="0" y="0"/>
              <a:chExt cx="2358" cy="636"/>
            </a:xfrm>
          </p:grpSpPr>
          <p:pic>
            <p:nvPicPr>
              <p:cNvPr id="2970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" y="45"/>
                <a:ext cx="2244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4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8" cy="636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705" name="Group 12"/>
            <p:cNvGrpSpPr/>
            <p:nvPr/>
          </p:nvGrpSpPr>
          <p:grpSpPr bwMode="auto">
            <a:xfrm>
              <a:off x="12975" y="8650"/>
              <a:ext cx="3966" cy="909"/>
              <a:chOff x="0" y="0"/>
              <a:chExt cx="2358" cy="630"/>
            </a:xfrm>
          </p:grpSpPr>
          <p:pic>
            <p:nvPicPr>
              <p:cNvPr id="29706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" y="6"/>
                <a:ext cx="231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7" name="Rectangle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8" cy="59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9708" name="Group 15"/>
            <p:cNvGrpSpPr/>
            <p:nvPr/>
          </p:nvGrpSpPr>
          <p:grpSpPr bwMode="auto">
            <a:xfrm>
              <a:off x="6873" y="8650"/>
              <a:ext cx="3263" cy="797"/>
              <a:chOff x="0" y="0"/>
              <a:chExt cx="2359" cy="635"/>
            </a:xfrm>
          </p:grpSpPr>
          <p:pic>
            <p:nvPicPr>
              <p:cNvPr id="29709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" y="46"/>
                <a:ext cx="2292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Rectangle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" cy="63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713" name="文本框 1"/>
          <p:cNvSpPr txBox="1">
            <a:spLocks noChangeArrowheads="1"/>
          </p:cNvSpPr>
          <p:nvPr/>
        </p:nvSpPr>
        <p:spPr bwMode="auto">
          <a:xfrm>
            <a:off x="88265" y="87630"/>
            <a:ext cx="1195006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u="none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思考：</a:t>
            </a:r>
            <a:r>
              <a:rPr lang="zh-CN" altLang="en-US" sz="3600" u="none" dirty="0">
                <a:latin typeface="微软雅黑" panose="020B0503020204020204" charset="-122"/>
                <a:ea typeface="微软雅黑" panose="020B0503020204020204" charset="-122"/>
              </a:rPr>
              <a:t>若时间和做功都不相同，怎样去比较做功的快慢呢？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9405" y="1022350"/>
            <a:ext cx="899795" cy="119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物体运动快慢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5500" y="1012825"/>
            <a:ext cx="3609975" cy="4591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相同时间，比较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路程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大小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1055" y="1684655"/>
            <a:ext cx="3614420" cy="4591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相同路程，比较所用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时间</a:t>
            </a:r>
          </a:p>
        </p:txBody>
      </p:sp>
      <p:grpSp>
        <p:nvGrpSpPr>
          <p:cNvPr id="34827" name="Group 24"/>
          <p:cNvGrpSpPr/>
          <p:nvPr/>
        </p:nvGrpSpPr>
        <p:grpSpPr>
          <a:xfrm>
            <a:off x="2703513" y="1192213"/>
            <a:ext cx="1412875" cy="723900"/>
            <a:chOff x="1565" y="1698"/>
            <a:chExt cx="833" cy="503"/>
          </a:xfrm>
        </p:grpSpPr>
        <p:sp>
          <p:nvSpPr>
            <p:cNvPr id="10" name="右箭头 9"/>
            <p:cNvSpPr/>
            <p:nvPr/>
          </p:nvSpPr>
          <p:spPr>
            <a:xfrm>
              <a:off x="1565" y="2022"/>
              <a:ext cx="833" cy="17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4" y="1698"/>
              <a:ext cx="467" cy="32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比较</a:t>
              </a: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88710" y="2641283"/>
            <a:ext cx="2497138" cy="828675"/>
          </a:xfrm>
          <a:prstGeom prst="rect">
            <a:avLst/>
          </a:prstGeom>
          <a:solidFill>
            <a:sysClr val="window" lastClr="FFFFFF"/>
          </a:solidFill>
          <a:ln w="25400" algn="ctr">
            <a:solidFill>
              <a:srgbClr val="8064A2"/>
            </a:solidFill>
            <a:miter lim="800000"/>
          </a:ln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路程</a:t>
            </a:r>
            <a:r>
              <a:rPr kumimoji="0" lang="en-US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时间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76730" y="2799398"/>
            <a:ext cx="4033838" cy="828675"/>
            <a:chOff x="251520" y="3148082"/>
            <a:chExt cx="4032448" cy="829363"/>
          </a:xfrm>
        </p:grpSpPr>
        <p:sp>
          <p:nvSpPr>
            <p:cNvPr id="17" name="左箭头 16"/>
            <p:cNvSpPr/>
            <p:nvPr/>
          </p:nvSpPr>
          <p:spPr bwMode="auto">
            <a:xfrm>
              <a:off x="1113236" y="3272010"/>
              <a:ext cx="3170732" cy="265332"/>
            </a:xfrm>
            <a:prstGeom prst="lef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3148082"/>
              <a:ext cx="495129" cy="8293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wrap="squar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速度</a:t>
              </a:r>
            </a:p>
          </p:txBody>
        </p:sp>
      </p:grpSp>
      <p:sp>
        <p:nvSpPr>
          <p:cNvPr id="20" name="上箭头 19"/>
          <p:cNvSpPr/>
          <p:nvPr/>
        </p:nvSpPr>
        <p:spPr>
          <a:xfrm>
            <a:off x="1937385" y="2265680"/>
            <a:ext cx="215265" cy="431800"/>
          </a:xfrm>
          <a:prstGeom prst="up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48750" y="1057275"/>
            <a:ext cx="1816735" cy="8286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路程和时间都不同</a:t>
            </a:r>
          </a:p>
        </p:txBody>
      </p:sp>
      <p:pic>
        <p:nvPicPr>
          <p:cNvPr id="12298" name="Picture 29" descr="0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66115" y="3709670"/>
            <a:ext cx="10516870" cy="99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631055" y="4013200"/>
            <a:ext cx="3614420" cy="4591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相同时间，比较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做功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多少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31055" y="4637405"/>
            <a:ext cx="3614420" cy="4591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相同做功，比较所用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时间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88710" y="5711825"/>
            <a:ext cx="2537460" cy="828675"/>
          </a:xfrm>
          <a:prstGeom prst="rect">
            <a:avLst/>
          </a:prstGeom>
          <a:solidFill>
            <a:sysClr val="window" lastClr="FFFFFF"/>
          </a:solidFill>
          <a:ln w="25400" algn="ctr">
            <a:solidFill>
              <a:srgbClr val="8064A2"/>
            </a:solidFill>
            <a:miter lim="800000"/>
          </a:ln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功</a:t>
            </a:r>
            <a:r>
              <a:rPr kumimoji="0" lang="en-US" altLang="zh-CN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时间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57005" y="4159250"/>
            <a:ext cx="1587500" cy="8286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功和时间都不同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580515" y="4018915"/>
            <a:ext cx="898525" cy="119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物体做功快慢</a:t>
            </a:r>
          </a:p>
        </p:txBody>
      </p:sp>
      <p:pic>
        <p:nvPicPr>
          <p:cNvPr id="12304" name="Picture 29" descr="0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703580"/>
            <a:ext cx="10557510" cy="990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9093835" y="2132965"/>
            <a:ext cx="1231900" cy="1257300"/>
            <a:chOff x="6970141" y="2423744"/>
            <a:chExt cx="1231876" cy="103114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7650213" y="2493285"/>
              <a:ext cx="551804" cy="863707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eaVert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求比值</a:t>
              </a:r>
            </a:p>
          </p:txBody>
        </p:sp>
        <p:sp>
          <p:nvSpPr>
            <p:cNvPr id="2" name="圆角右箭头 1"/>
            <p:cNvSpPr/>
            <p:nvPr/>
          </p:nvSpPr>
          <p:spPr>
            <a:xfrm rot="10800000">
              <a:off x="6970141" y="2423744"/>
              <a:ext cx="512753" cy="1031140"/>
            </a:xfrm>
            <a:prstGeom prst="bentArrow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18000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4" name="Group 24"/>
          <p:cNvGrpSpPr/>
          <p:nvPr/>
        </p:nvGrpSpPr>
        <p:grpSpPr>
          <a:xfrm>
            <a:off x="2689860" y="4105275"/>
            <a:ext cx="1412875" cy="723900"/>
            <a:chOff x="1565" y="1698"/>
            <a:chExt cx="833" cy="503"/>
          </a:xfrm>
        </p:grpSpPr>
        <p:sp>
          <p:nvSpPr>
            <p:cNvPr id="45" name="右箭头 44"/>
            <p:cNvSpPr/>
            <p:nvPr/>
          </p:nvSpPr>
          <p:spPr>
            <a:xfrm>
              <a:off x="1565" y="2022"/>
              <a:ext cx="833" cy="17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64" y="1698"/>
              <a:ext cx="467" cy="320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比较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34805" y="5247640"/>
            <a:ext cx="1231900" cy="1275080"/>
            <a:chOff x="6970141" y="2423744"/>
            <a:chExt cx="1231876" cy="1073654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7650213" y="2493544"/>
              <a:ext cx="551804" cy="1003854"/>
            </a:xfrm>
            <a:prstGeom prst="rect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eaVert" wrap="squar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2400" b="1" kern="0" cap="none" spc="0" normalizeH="0" baseline="0" noProof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求比值</a:t>
              </a:r>
            </a:p>
          </p:txBody>
        </p:sp>
        <p:sp>
          <p:nvSpPr>
            <p:cNvPr id="52" name="圆角右箭头 51"/>
            <p:cNvSpPr/>
            <p:nvPr/>
          </p:nvSpPr>
          <p:spPr>
            <a:xfrm rot="10800000">
              <a:off x="6970141" y="2423744"/>
              <a:ext cx="512753" cy="1031140"/>
            </a:xfrm>
            <a:prstGeom prst="bentArrow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18000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63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89405" y="5777865"/>
            <a:ext cx="4205923" cy="705485"/>
            <a:chOff x="79192" y="5723970"/>
            <a:chExt cx="4204775" cy="707450"/>
          </a:xfrm>
        </p:grpSpPr>
        <p:sp>
          <p:nvSpPr>
            <p:cNvPr id="54" name="左箭头 53"/>
            <p:cNvSpPr/>
            <p:nvPr/>
          </p:nvSpPr>
          <p:spPr bwMode="auto">
            <a:xfrm>
              <a:off x="1113007" y="5840817"/>
              <a:ext cx="3170960" cy="265851"/>
            </a:xfrm>
            <a:prstGeom prst="leftArrow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192" y="5723970"/>
              <a:ext cx="682439" cy="70745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91434" tIns="45717" rIns="91434" bIns="45717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altLang="zh-CN" sz="3200" b="1" kern="0" cap="none" spc="0" normalizeH="0" baseline="0" noProof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0" lang="en-US" altLang="zh-CN" sz="4000" b="1" kern="0" cap="none" spc="0" normalizeH="0" baseline="0" noProof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?</a:t>
              </a:r>
            </a:p>
          </p:txBody>
        </p:sp>
      </p:grpSp>
      <p:sp>
        <p:nvSpPr>
          <p:cNvPr id="56" name="上箭头 55"/>
          <p:cNvSpPr/>
          <p:nvPr/>
        </p:nvSpPr>
        <p:spPr>
          <a:xfrm>
            <a:off x="1919605" y="5247640"/>
            <a:ext cx="238760" cy="435610"/>
          </a:xfrm>
          <a:prstGeom prst="upArrow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4" tIns="45717" rIns="91434" bIns="45717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31037" y="92302"/>
            <a:ext cx="1604010" cy="5207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91434" tIns="45717" rIns="91434" bIns="45717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0" cap="none" spc="0" normalizeH="0" baseline="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知识迁移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13500" y="1472565"/>
            <a:ext cx="645160" cy="1763395"/>
            <a:chOff x="4790552" y="1986872"/>
            <a:chExt cx="645544" cy="1298112"/>
          </a:xfrm>
        </p:grpSpPr>
        <p:grpSp>
          <p:nvGrpSpPr>
            <p:cNvPr id="12321" name="组合 34"/>
            <p:cNvGrpSpPr/>
            <p:nvPr/>
          </p:nvGrpSpPr>
          <p:grpSpPr>
            <a:xfrm>
              <a:off x="4790552" y="1986872"/>
              <a:ext cx="645544" cy="1010525"/>
              <a:chOff x="10823353" y="1869934"/>
              <a:chExt cx="645544" cy="1010525"/>
            </a:xfrm>
          </p:grpSpPr>
          <p:cxnSp>
            <p:nvCxnSpPr>
              <p:cNvPr id="27" name="直接箭头连接符 26"/>
              <p:cNvCxnSpPr/>
              <p:nvPr/>
            </p:nvCxnSpPr>
            <p:spPr>
              <a:xfrm>
                <a:off x="10836696" y="2880459"/>
                <a:ext cx="632201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0823353" y="1869934"/>
                <a:ext cx="0" cy="1010525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22" name="组合 64"/>
            <p:cNvGrpSpPr/>
            <p:nvPr/>
          </p:nvGrpSpPr>
          <p:grpSpPr>
            <a:xfrm>
              <a:off x="5095216" y="2636722"/>
              <a:ext cx="324996" cy="648262"/>
              <a:chOff x="11143888" y="2231752"/>
              <a:chExt cx="324996" cy="648262"/>
            </a:xfrm>
          </p:grpSpPr>
          <p:cxnSp>
            <p:nvCxnSpPr>
              <p:cNvPr id="66" name="直接箭头连接符 65"/>
              <p:cNvCxnSpPr/>
              <p:nvPr/>
            </p:nvCxnSpPr>
            <p:spPr>
              <a:xfrm>
                <a:off x="11197260" y="2867303"/>
                <a:ext cx="271624" cy="127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11143888" y="2231752"/>
                <a:ext cx="0" cy="6482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组合 12"/>
          <p:cNvGrpSpPr/>
          <p:nvPr/>
        </p:nvGrpSpPr>
        <p:grpSpPr>
          <a:xfrm>
            <a:off x="6456680" y="4472305"/>
            <a:ext cx="718820" cy="1813560"/>
            <a:chOff x="4932040" y="4355547"/>
            <a:chExt cx="720080" cy="1582899"/>
          </a:xfrm>
        </p:grpSpPr>
        <p:grpSp>
          <p:nvGrpSpPr>
            <p:cNvPr id="12315" name="组合 69"/>
            <p:cNvGrpSpPr/>
            <p:nvPr/>
          </p:nvGrpSpPr>
          <p:grpSpPr>
            <a:xfrm>
              <a:off x="5284144" y="4355547"/>
              <a:ext cx="367976" cy="1233693"/>
              <a:chOff x="11100921" y="1646321"/>
              <a:chExt cx="367976" cy="1233693"/>
            </a:xfrm>
          </p:grpSpPr>
          <p:cxnSp>
            <p:nvCxnSpPr>
              <p:cNvPr id="71" name="直接箭头连接符 70"/>
              <p:cNvCxnSpPr/>
              <p:nvPr/>
            </p:nvCxnSpPr>
            <p:spPr>
              <a:xfrm>
                <a:off x="11101704" y="2876759"/>
                <a:ext cx="367193" cy="317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>
                <a:off x="11109651" y="1646321"/>
                <a:ext cx="0" cy="1233613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16" name="组合 76"/>
            <p:cNvGrpSpPr/>
            <p:nvPr/>
          </p:nvGrpSpPr>
          <p:grpSpPr>
            <a:xfrm>
              <a:off x="4932040" y="4961559"/>
              <a:ext cx="416177" cy="976887"/>
              <a:chOff x="11268744" y="1892293"/>
              <a:chExt cx="416177" cy="976887"/>
            </a:xfrm>
          </p:grpSpPr>
          <p:cxnSp>
            <p:nvCxnSpPr>
              <p:cNvPr id="78" name="直接箭头连接符 77"/>
              <p:cNvCxnSpPr/>
              <p:nvPr/>
            </p:nvCxnSpPr>
            <p:spPr>
              <a:xfrm flipV="1">
                <a:off x="11268744" y="2867592"/>
                <a:ext cx="416470" cy="158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11268744" y="1892768"/>
                <a:ext cx="0" cy="97641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15" grpId="0" bldLvl="0" animBg="1"/>
      <p:bldP spid="20" grpId="0" bldLvl="0" animBg="1"/>
      <p:bldP spid="21" grpId="0" bldLvl="0" animBg="1"/>
      <p:bldP spid="24" grpId="0" bldLvl="0" animBg="1"/>
      <p:bldP spid="25" grpId="0" bldLvl="0" animBg="1"/>
      <p:bldP spid="32" grpId="0" bldLvl="0" animBg="1"/>
      <p:bldP spid="38" grpId="0" bldLvl="0" animBg="1"/>
      <p:bldP spid="39" grpId="0" animBg="1"/>
      <p:bldP spid="39" grpId="1" animBg="1"/>
      <p:bldP spid="5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005" y="184785"/>
            <a:ext cx="194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98345" y="184785"/>
            <a:ext cx="856488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3600" b="1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表示力对物体做功快慢的物理量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4005" y="1019175"/>
            <a:ext cx="1124839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定义：把做功与完成这些功所用时间之比叫作功率。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4005" y="2089150"/>
            <a:ext cx="159194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960245" y="1791970"/>
            <a:ext cx="1503680" cy="1193800"/>
            <a:chOff x="3087" y="2822"/>
            <a:chExt cx="2368" cy="1880"/>
          </a:xfrm>
        </p:grpSpPr>
        <p:sp>
          <p:nvSpPr>
            <p:cNvPr id="25" name="矩形 24"/>
            <p:cNvSpPr/>
            <p:nvPr/>
          </p:nvSpPr>
          <p:spPr>
            <a:xfrm>
              <a:off x="3087" y="2822"/>
              <a:ext cx="2368" cy="18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graphicFrame>
          <p:nvGraphicFramePr>
            <p:cNvPr id="6200" name="Object 56"/>
            <p:cNvGraphicFramePr>
              <a:graphicFrameLocks noChangeAspect="1"/>
            </p:cNvGraphicFramePr>
            <p:nvPr/>
          </p:nvGraphicFramePr>
          <p:xfrm>
            <a:off x="3147" y="2880"/>
            <a:ext cx="2210" cy="1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01" name="Equation" r:id="rId3" imgW="494665" imgH="405765" progId="Equation.DSMT4">
                    <p:embed/>
                  </p:oleObj>
                </mc:Choice>
                <mc:Fallback>
                  <p:oleObj name="Equation" r:id="rId3" imgW="494665" imgH="405765" progId="Equation.DSMT4">
                    <p:embed/>
                    <p:pic>
                      <p:nvPicPr>
                        <p:cNvPr id="0" name="图片 327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7" y="2880"/>
                          <a:ext cx="2210" cy="1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左大括号 5"/>
          <p:cNvSpPr/>
          <p:nvPr/>
        </p:nvSpPr>
        <p:spPr>
          <a:xfrm>
            <a:off x="7200265" y="1797050"/>
            <a:ext cx="515620" cy="22847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42885" y="1797050"/>
            <a:ext cx="36995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W—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</a:t>
            </a: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—J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42885" y="2640965"/>
            <a:ext cx="36995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t—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</a:t>
            </a: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42885" y="3498215"/>
            <a:ext cx="369951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P—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功率</a:t>
            </a:r>
            <a:r>
              <a:rPr lang="en-US" altLang="zh-CN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—J/s</a:t>
            </a:r>
            <a:endParaRPr lang="zh-CN" altLang="en-US" sz="320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841115" y="1797050"/>
            <a:ext cx="2727325" cy="2119013"/>
            <a:chOff x="6052" y="3106"/>
            <a:chExt cx="4295" cy="3245"/>
          </a:xfrm>
        </p:grpSpPr>
        <p:sp>
          <p:nvSpPr>
            <p:cNvPr id="12" name="文本框 11"/>
            <p:cNvSpPr txBox="1"/>
            <p:nvPr/>
          </p:nvSpPr>
          <p:spPr>
            <a:xfrm>
              <a:off x="7024" y="3244"/>
              <a:ext cx="2113" cy="8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320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W=Pt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099" y="4641"/>
              <a:ext cx="2663" cy="1675"/>
              <a:chOff x="12566" y="5243"/>
              <a:chExt cx="2663" cy="167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566" y="5563"/>
                <a:ext cx="1300" cy="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zh-CN" sz="3200">
                    <a:solidFill>
                      <a:srgbClr val="C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t=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3789" y="5243"/>
                <a:ext cx="1300" cy="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zh-CN" sz="3200">
                    <a:solidFill>
                      <a:srgbClr val="C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W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3407" y="5559"/>
                <a:ext cx="1788" cy="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zh-CN" sz="3200">
                    <a:solidFill>
                      <a:srgbClr val="C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——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3929" y="6024"/>
                <a:ext cx="1300" cy="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r>
                  <a:rPr lang="en-US" altLang="zh-CN" sz="3200">
                    <a:solidFill>
                      <a:srgbClr val="C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P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052" y="3106"/>
              <a:ext cx="4295" cy="324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406400" y="4353560"/>
            <a:ext cx="630936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单位：瓦特，简称瓦；</a:t>
            </a:r>
            <a:r>
              <a:rPr lang="zh-CN" altLang="en-US" sz="32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符号：</a:t>
            </a:r>
            <a:r>
              <a:rPr lang="en-US" altLang="zh-CN" sz="32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7200265" y="4353560"/>
            <a:ext cx="1842770" cy="5835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1W=1J/s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85950" y="5139055"/>
            <a:ext cx="468249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</a:rPr>
              <a:t>常用单位：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kW= 10</a:t>
            </a:r>
            <a:r>
              <a:rPr kumimoji="1" lang="en-US" altLang="zh-CN" sz="2800" b="1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W</a:t>
            </a:r>
            <a:endParaRPr kumimoji="1" lang="zh-CN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MW= 10</a:t>
            </a:r>
            <a:r>
              <a:rPr kumimoji="1" lang="en-US" altLang="zh-CN" sz="2800" b="1" baseline="30000" dirty="0">
                <a:solidFill>
                  <a:prstClr val="black"/>
                </a:solidFill>
                <a:latin typeface="Times New Roman" panose="02020603050405020304" pitchFamily="18" charset="0"/>
              </a:rPr>
              <a:t>6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W</a:t>
            </a:r>
            <a:endParaRPr kumimoji="1" lang="zh-CN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21" grpId="0"/>
      <p:bldP spid="21" grpId="1"/>
      <p:bldP spid="23" grpId="0" bldLvl="0" animBg="1"/>
      <p:bldP spid="2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673100" y="1329690"/>
            <a:ext cx="1101852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 b="1" u="none" dirty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en-US" altLang="zh-CN" sz="4000" b="1" u="none" dirty="0">
                <a:solidFill>
                  <a:srgbClr val="000099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关于功率下列叙述中正确的是</a:t>
            </a: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(   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zh-CN" altLang="en-US" sz="4000" b="1" u="none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．物体做功越多，功率越大</a:t>
            </a:r>
          </a:p>
          <a:p>
            <a:pPr algn="just">
              <a:lnSpc>
                <a:spcPct val="130000"/>
              </a:lnSpc>
            </a:pP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     B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．做功所用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越短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时间，功率越大</a:t>
            </a:r>
          </a:p>
          <a:p>
            <a:pPr algn="just">
              <a:lnSpc>
                <a:spcPct val="130000"/>
              </a:lnSpc>
            </a:pP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     C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．物体做功越快，功率越大</a:t>
            </a:r>
          </a:p>
          <a:p>
            <a:pPr algn="just">
              <a:lnSpc>
                <a:spcPct val="130000"/>
              </a:lnSpc>
            </a:pPr>
            <a:r>
              <a:rPr lang="en-US" altLang="zh-CN" sz="4000" b="1" u="none" dirty="0">
                <a:latin typeface="微软雅黑" panose="020B0503020204020204" charset="-122"/>
                <a:ea typeface="微软雅黑" panose="020B0503020204020204" charset="-122"/>
              </a:rPr>
              <a:t>     D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sz="4000" b="1" u="none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功率越大，做功越多</a:t>
            </a:r>
            <a:endParaRPr lang="zh-CN" altLang="en-US" sz="4000" b="1" u="none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8713973" y="1505419"/>
            <a:ext cx="102036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u="none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437515" y="328295"/>
            <a:ext cx="196151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000" b="1" u="none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223526" y="204470"/>
            <a:ext cx="11947525" cy="606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u="none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甲乙两同学推桌子，做功一样多，甲用时4min，</a:t>
            </a:r>
            <a:endParaRPr lang="en-US" altLang="zh-CN" sz="3600" b="1" u="none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乙用时2min，则甲乙做功的功率大小关系（     ）</a:t>
            </a: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       A、P甲&gt;P乙                 B、P甲&lt;P乙   </a:t>
            </a: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       C、P甲=P乙                 D、无法确定</a:t>
            </a:r>
          </a:p>
          <a:p>
            <a:pPr>
              <a:lnSpc>
                <a:spcPct val="120000"/>
              </a:lnSpc>
            </a:pPr>
            <a:endParaRPr lang="en-US" altLang="zh-CN" sz="3600" b="1" u="none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u="none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甲乙两台机器，甲的功率比乙的大，则（      ）</a:t>
            </a: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A、甲做的功比乙做的功多</a:t>
            </a: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B、甲做功比乙做功快</a:t>
            </a:r>
          </a:p>
          <a:p>
            <a:pPr>
              <a:lnSpc>
                <a:spcPct val="120000"/>
              </a:lnSpc>
            </a:pPr>
            <a:r>
              <a:rPr lang="zh-CN" altLang="en-US" sz="3600" b="1" u="none" dirty="0">
                <a:latin typeface="微软雅黑" panose="020B0503020204020204" charset="-122"/>
                <a:ea typeface="微软雅黑" panose="020B0503020204020204" charset="-122"/>
              </a:rPr>
              <a:t>C、甲做功所用的时间比乙的少  D、以上说法都不对</a:t>
            </a: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9212467" y="889694"/>
            <a:ext cx="8373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9051774" y="3529756"/>
            <a:ext cx="83734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u="none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ldLvl="0"/>
      <p:bldP spid="49155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自定义</PresentationFormat>
  <Paragraphs>162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2020-05-22T08:19:00Z</dcterms:created>
  <dcterms:modified xsi:type="dcterms:W3CDTF">2020-06-14T22:10:41Z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