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4" r:id="rId8"/>
    <p:sldId id="262" r:id="rId9"/>
    <p:sldId id="263" r:id="rId10"/>
    <p:sldId id="266" r:id="rId11"/>
    <p:sldId id="278" r:id="rId12"/>
    <p:sldId id="269" r:id="rId13"/>
    <p:sldId id="272" r:id="rId14"/>
    <p:sldId id="259" r:id="rId15"/>
    <p:sldId id="271" r:id="rId16"/>
    <p:sldId id="267" r:id="rId17"/>
    <p:sldId id="270" r:id="rId18"/>
    <p:sldId id="268" r:id="rId19"/>
    <p:sldId id="273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2020/6/14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11494" y="2145030"/>
            <a:ext cx="34387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solidFill>
                  <a:srgbClr val="0070C0"/>
                </a:solidFill>
              </a:rPr>
              <a:t>9.3    </a:t>
            </a:r>
            <a:r>
              <a:rPr lang="zh-CN" altLang="en-US" sz="8000" dirty="0">
                <a:solidFill>
                  <a:srgbClr val="0070C0"/>
                </a:solidFill>
              </a:rPr>
              <a:t>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98450" y="207010"/>
            <a:ext cx="93776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总结：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三种无功情况</a:t>
            </a:r>
          </a:p>
        </p:txBody>
      </p:sp>
      <p:sp>
        <p:nvSpPr>
          <p:cNvPr id="31755" name="Text Box 11"/>
          <p:cNvSpPr txBox="1"/>
          <p:nvPr/>
        </p:nvSpPr>
        <p:spPr>
          <a:xfrm>
            <a:off x="760095" y="2816225"/>
            <a:ext cx="9607550" cy="583565"/>
          </a:xfrm>
          <a:prstGeom prst="rect">
            <a:avLst/>
          </a:prstGeom>
          <a:solidFill>
            <a:srgbClr val="02010B"/>
          </a:solidFill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2.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劳而无功：有力无距离不做功</a:t>
            </a:r>
          </a:p>
        </p:txBody>
      </p:sp>
      <p:sp>
        <p:nvSpPr>
          <p:cNvPr id="31756" name="Text Box 12"/>
          <p:cNvSpPr txBox="1"/>
          <p:nvPr/>
        </p:nvSpPr>
        <p:spPr>
          <a:xfrm>
            <a:off x="760095" y="1400810"/>
            <a:ext cx="9606915" cy="583565"/>
          </a:xfrm>
          <a:prstGeom prst="rect">
            <a:avLst/>
          </a:prstGeom>
          <a:solidFill>
            <a:srgbClr val="02010B"/>
          </a:solidFill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1.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不劳无功：有距离无力不做功（惯性）</a:t>
            </a:r>
          </a:p>
        </p:txBody>
      </p:sp>
      <p:sp>
        <p:nvSpPr>
          <p:cNvPr id="31757" name="Text Box 13"/>
          <p:cNvSpPr txBox="1"/>
          <p:nvPr/>
        </p:nvSpPr>
        <p:spPr>
          <a:xfrm>
            <a:off x="755650" y="4351655"/>
            <a:ext cx="9611995" cy="583565"/>
          </a:xfrm>
          <a:prstGeom prst="rect">
            <a:avLst/>
          </a:prstGeom>
          <a:solidFill>
            <a:srgbClr val="02010B"/>
          </a:solidFill>
          <a:ln w="7620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3.</a:t>
            </a:r>
            <a:r>
              <a:rPr lang="zh-CN" altLang="en-US" sz="3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垂直无功：力和距离方向相互垂直时力不做功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1755" grpId="0" bldLvl="0" animBg="1"/>
      <p:bldP spid="31756" grpId="0" bldLvl="0" animBg="1"/>
      <p:bldP spid="3175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55"/>
          <p:cNvSpPr txBox="1"/>
          <p:nvPr/>
        </p:nvSpPr>
        <p:spPr>
          <a:xfrm>
            <a:off x="4223068" y="2865755"/>
            <a:ext cx="3852862" cy="519113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（作用在物体上的力）</a:t>
            </a:r>
          </a:p>
        </p:txBody>
      </p:sp>
      <p:sp>
        <p:nvSpPr>
          <p:cNvPr id="38914" name="Text Box 56"/>
          <p:cNvSpPr txBox="1"/>
          <p:nvPr/>
        </p:nvSpPr>
        <p:spPr>
          <a:xfrm>
            <a:off x="4365943" y="3638868"/>
            <a:ext cx="5543550" cy="449262"/>
          </a:xfrm>
          <a:prstGeom prst="rect">
            <a:avLst/>
          </a:prstGeom>
          <a:noFill/>
          <a:ln w="3175">
            <a:noFill/>
          </a:ln>
        </p:spPr>
        <p:txBody>
          <a:bodyPr lIns="18000" tIns="10800" rIns="18000" bIns="1080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（物体在力的方向上移动的距离）</a:t>
            </a:r>
          </a:p>
        </p:txBody>
      </p:sp>
      <p:sp>
        <p:nvSpPr>
          <p:cNvPr id="38915" name="Text Box 58"/>
          <p:cNvSpPr txBox="1"/>
          <p:nvPr/>
        </p:nvSpPr>
        <p:spPr>
          <a:xfrm>
            <a:off x="3719830" y="2794318"/>
            <a:ext cx="9366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Ｆ</a:t>
            </a:r>
          </a:p>
        </p:txBody>
      </p:sp>
      <p:sp>
        <p:nvSpPr>
          <p:cNvPr id="38916" name="Oval 65"/>
          <p:cNvSpPr/>
          <p:nvPr/>
        </p:nvSpPr>
        <p:spPr>
          <a:xfrm>
            <a:off x="5735955" y="3549968"/>
            <a:ext cx="1871663" cy="755650"/>
          </a:xfrm>
          <a:prstGeom prst="ellipse">
            <a:avLst/>
          </a:prstGeom>
          <a:noFill/>
          <a:ln w="444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917" name="Text Box 64"/>
          <p:cNvSpPr txBox="1"/>
          <p:nvPr/>
        </p:nvSpPr>
        <p:spPr>
          <a:xfrm>
            <a:off x="4007168" y="4486593"/>
            <a:ext cx="4140200" cy="519112"/>
          </a:xfrm>
          <a:prstGeom prst="rect">
            <a:avLst/>
          </a:prstGeom>
          <a:noFill/>
          <a:ln w="317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二者缺一不可。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8918" name="Group 26"/>
          <p:cNvGrpSpPr/>
          <p:nvPr/>
        </p:nvGrpSpPr>
        <p:grpSpPr>
          <a:xfrm>
            <a:off x="1991043" y="3010218"/>
            <a:ext cx="1836737" cy="935037"/>
            <a:chOff x="680" y="1321"/>
            <a:chExt cx="1157" cy="589"/>
          </a:xfrm>
        </p:grpSpPr>
        <p:sp>
          <p:nvSpPr>
            <p:cNvPr id="38919" name="AutoShape 57"/>
            <p:cNvSpPr/>
            <p:nvPr/>
          </p:nvSpPr>
          <p:spPr>
            <a:xfrm>
              <a:off x="1674" y="1321"/>
              <a:ext cx="163" cy="589"/>
            </a:xfrm>
            <a:prstGeom prst="leftBrace">
              <a:avLst>
                <a:gd name="adj1" fmla="val 29978"/>
                <a:gd name="adj2" fmla="val 50000"/>
              </a:avLst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8920" name="Text Box 66"/>
            <p:cNvSpPr txBox="1"/>
            <p:nvPr/>
          </p:nvSpPr>
          <p:spPr>
            <a:xfrm>
              <a:off x="680" y="1454"/>
              <a:ext cx="1133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必要因素</a:t>
              </a:r>
            </a:p>
          </p:txBody>
        </p:sp>
      </p:grpSp>
      <p:sp>
        <p:nvSpPr>
          <p:cNvPr id="38921" name="Text Box 18"/>
          <p:cNvSpPr txBox="1"/>
          <p:nvPr/>
        </p:nvSpPr>
        <p:spPr>
          <a:xfrm>
            <a:off x="5196205" y="2902268"/>
            <a:ext cx="1150938" cy="3667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8922" name="Rectangle 52"/>
          <p:cNvSpPr/>
          <p:nvPr/>
        </p:nvSpPr>
        <p:spPr>
          <a:xfrm>
            <a:off x="3862705" y="3586480"/>
            <a:ext cx="50323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i="1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</a:p>
        </p:txBody>
      </p:sp>
      <p:grpSp>
        <p:nvGrpSpPr>
          <p:cNvPr id="38923" name="Group 27"/>
          <p:cNvGrpSpPr/>
          <p:nvPr/>
        </p:nvGrpSpPr>
        <p:grpSpPr>
          <a:xfrm>
            <a:off x="2098993" y="3729355"/>
            <a:ext cx="1547812" cy="1225550"/>
            <a:chOff x="748" y="1774"/>
            <a:chExt cx="975" cy="772"/>
          </a:xfrm>
        </p:grpSpPr>
        <p:sp>
          <p:nvSpPr>
            <p:cNvPr id="38924" name="Line 61"/>
            <p:cNvSpPr/>
            <p:nvPr/>
          </p:nvSpPr>
          <p:spPr>
            <a:xfrm>
              <a:off x="748" y="1774"/>
              <a:ext cx="453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925" name="AutoShape 21"/>
            <p:cNvSpPr/>
            <p:nvPr/>
          </p:nvSpPr>
          <p:spPr>
            <a:xfrm rot="5400000">
              <a:off x="909" y="1732"/>
              <a:ext cx="772" cy="839"/>
            </a:xfrm>
            <a:custGeom>
              <a:avLst/>
              <a:gdLst/>
              <a:ahLst/>
              <a:cxnLst>
                <a:cxn ang="17694720">
                  <a:pos x="0" y="0"/>
                </a:cxn>
                <a:cxn ang="11796480">
                  <a:pos x="0" y="0"/>
                </a:cxn>
                <a:cxn ang="1179648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1600" h="21600">
                  <a:moveTo>
                    <a:pt x="17881" y="0"/>
                  </a:moveTo>
                  <a:lnTo>
                    <a:pt x="14161" y="7844"/>
                  </a:lnTo>
                  <a:lnTo>
                    <a:pt x="16006" y="7844"/>
                  </a:lnTo>
                  <a:lnTo>
                    <a:pt x="16006" y="17501"/>
                  </a:lnTo>
                  <a:lnTo>
                    <a:pt x="0" y="17501"/>
                  </a:lnTo>
                  <a:lnTo>
                    <a:pt x="0" y="21600"/>
                  </a:lnTo>
                  <a:lnTo>
                    <a:pt x="19755" y="21600"/>
                  </a:lnTo>
                  <a:lnTo>
                    <a:pt x="19755" y="7844"/>
                  </a:lnTo>
                  <a:lnTo>
                    <a:pt x="21600" y="7844"/>
                  </a:lnTo>
                  <a:lnTo>
                    <a:pt x="17881" y="0"/>
                  </a:ln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CC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26" name="Text Box 3"/>
          <p:cNvSpPr txBox="1"/>
          <p:nvPr/>
        </p:nvSpPr>
        <p:spPr>
          <a:xfrm>
            <a:off x="2054543" y="1900555"/>
            <a:ext cx="7137400" cy="523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思考：你知道用什么标准来判断是否做功吗？</a:t>
            </a:r>
          </a:p>
        </p:txBody>
      </p:sp>
      <p:sp>
        <p:nvSpPr>
          <p:cNvPr id="2" name="Text Box 3"/>
          <p:cNvSpPr txBox="1"/>
          <p:nvPr/>
        </p:nvSpPr>
        <p:spPr>
          <a:xfrm>
            <a:off x="1226820" y="427355"/>
            <a:ext cx="93776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三种无功情况：不劳无功、劳而无功、垂直无功。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3" grpId="1"/>
      <p:bldP spid="38914" grpId="0"/>
      <p:bldP spid="38914" grpId="1"/>
      <p:bldP spid="38915" grpId="0"/>
      <p:bldP spid="38915" grpId="1"/>
      <p:bldP spid="38916" grpId="0" bldLvl="0" animBg="1"/>
      <p:bldP spid="38916" grpId="1" animBg="1"/>
      <p:bldP spid="38917" grpId="0"/>
      <p:bldP spid="38917" grpId="1"/>
      <p:bldP spid="38921" grpId="0"/>
      <p:bldP spid="38921" grpId="1"/>
      <p:bldP spid="38922" grpId="0"/>
      <p:bldP spid="38922" grpId="1"/>
      <p:bldP spid="38926" grpId="0"/>
      <p:bldP spid="38926" grpId="1"/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矩形 45060"/>
          <p:cNvSpPr/>
          <p:nvPr/>
        </p:nvSpPr>
        <p:spPr>
          <a:xfrm>
            <a:off x="422275" y="2141220"/>
            <a:ext cx="1073785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用力推石头但没推动；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子弹射出枪膛后，继续飞行了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50m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小明用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200N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的力提着一水桶在水平方向上移动了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20m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fontAlgn="auto">
              <a:lnSpc>
                <a:spcPct val="150000"/>
              </a:lnSpc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小红用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50N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的力提着一桶水从一楼走到二楼。</a:t>
            </a:r>
          </a:p>
        </p:txBody>
      </p:sp>
      <p:sp>
        <p:nvSpPr>
          <p:cNvPr id="45063" name="标题 45062"/>
          <p:cNvSpPr>
            <a:spLocks noGrp="1"/>
          </p:cNvSpPr>
          <p:nvPr>
            <p:ph type="title" idx="4294967295"/>
          </p:nvPr>
        </p:nvSpPr>
        <p:spPr>
          <a:xfrm>
            <a:off x="544830" y="295275"/>
            <a:ext cx="10866120" cy="1437640"/>
          </a:xfrm>
        </p:spPr>
        <p:txBody>
          <a:bodyPr anchor="ctr"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下列情形中，力对物体做功了吗？如果没做功，说说为什么？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/>
          <p:nvPr/>
        </p:nvGrpSpPr>
        <p:grpSpPr>
          <a:xfrm>
            <a:off x="2316798" y="2651125"/>
            <a:ext cx="215900" cy="2879725"/>
            <a:chOff x="2064" y="346"/>
            <a:chExt cx="91" cy="3629"/>
          </a:xfrm>
        </p:grpSpPr>
        <p:sp>
          <p:nvSpPr>
            <p:cNvPr id="23554" name="Rectangle 3"/>
            <p:cNvSpPr/>
            <p:nvPr/>
          </p:nvSpPr>
          <p:spPr>
            <a:xfrm>
              <a:off x="2064" y="2160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55" name="Rectangle 4"/>
            <p:cNvSpPr/>
            <p:nvPr/>
          </p:nvSpPr>
          <p:spPr>
            <a:xfrm>
              <a:off x="2064" y="3521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56" name="Rectangle 5"/>
            <p:cNvSpPr/>
            <p:nvPr/>
          </p:nvSpPr>
          <p:spPr>
            <a:xfrm>
              <a:off x="2064" y="346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57" name="Rectangle 6"/>
            <p:cNvSpPr/>
            <p:nvPr/>
          </p:nvSpPr>
          <p:spPr>
            <a:xfrm>
              <a:off x="2064" y="799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58" name="Rectangle 7"/>
            <p:cNvSpPr/>
            <p:nvPr/>
          </p:nvSpPr>
          <p:spPr>
            <a:xfrm>
              <a:off x="2064" y="1253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59" name="Rectangle 8"/>
            <p:cNvSpPr/>
            <p:nvPr/>
          </p:nvSpPr>
          <p:spPr>
            <a:xfrm>
              <a:off x="2064" y="2614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0" name="Rectangle 9"/>
            <p:cNvSpPr/>
            <p:nvPr/>
          </p:nvSpPr>
          <p:spPr>
            <a:xfrm>
              <a:off x="2064" y="3067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61" name="Rectangle 10"/>
            <p:cNvSpPr/>
            <p:nvPr/>
          </p:nvSpPr>
          <p:spPr>
            <a:xfrm>
              <a:off x="2064" y="1706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2779" name="Rectangle 11"/>
          <p:cNvSpPr/>
          <p:nvPr/>
        </p:nvSpPr>
        <p:spPr>
          <a:xfrm>
            <a:off x="2315210" y="4076700"/>
            <a:ext cx="215900" cy="144145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563" name="Line 12"/>
          <p:cNvSpPr/>
          <p:nvPr/>
        </p:nvSpPr>
        <p:spPr>
          <a:xfrm>
            <a:off x="2315210" y="5548313"/>
            <a:ext cx="64087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23564" name="Line 13"/>
          <p:cNvSpPr/>
          <p:nvPr/>
        </p:nvSpPr>
        <p:spPr>
          <a:xfrm>
            <a:off x="2459673" y="4076700"/>
            <a:ext cx="60118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sp>
      <p:grpSp>
        <p:nvGrpSpPr>
          <p:cNvPr id="32782" name="Group 14"/>
          <p:cNvGrpSpPr/>
          <p:nvPr/>
        </p:nvGrpSpPr>
        <p:grpSpPr>
          <a:xfrm>
            <a:off x="4691698" y="4749800"/>
            <a:ext cx="1439862" cy="1008063"/>
            <a:chOff x="1012" y="878"/>
            <a:chExt cx="907" cy="1359"/>
          </a:xfrm>
        </p:grpSpPr>
        <p:sp>
          <p:nvSpPr>
            <p:cNvPr id="23566" name="Line 15"/>
            <p:cNvSpPr/>
            <p:nvPr/>
          </p:nvSpPr>
          <p:spPr>
            <a:xfrm>
              <a:off x="1461" y="1117"/>
              <a:ext cx="0" cy="5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7" name="Text Box 16"/>
            <p:cNvSpPr txBox="1"/>
            <p:nvPr/>
          </p:nvSpPr>
          <p:spPr>
            <a:xfrm>
              <a:off x="1186" y="878"/>
              <a:ext cx="605" cy="94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b="1" dirty="0">
                  <a:latin typeface="Tahoma" panose="020B0604030504040204" pitchFamily="34" charset="0"/>
                  <a:sym typeface="Wingdings" panose="05000000000000000000" pitchFamily="2" charset="2"/>
                </a:rPr>
                <a:t></a:t>
              </a:r>
            </a:p>
          </p:txBody>
        </p:sp>
        <p:grpSp>
          <p:nvGrpSpPr>
            <p:cNvPr id="23568" name="Group 17"/>
            <p:cNvGrpSpPr/>
            <p:nvPr/>
          </p:nvGrpSpPr>
          <p:grpSpPr>
            <a:xfrm>
              <a:off x="1012" y="1578"/>
              <a:ext cx="907" cy="659"/>
              <a:chOff x="1429" y="1979"/>
              <a:chExt cx="907" cy="659"/>
            </a:xfrm>
          </p:grpSpPr>
          <p:grpSp>
            <p:nvGrpSpPr>
              <p:cNvPr id="23569" name="Group 18"/>
              <p:cNvGrpSpPr/>
              <p:nvPr/>
            </p:nvGrpSpPr>
            <p:grpSpPr>
              <a:xfrm>
                <a:off x="1429" y="2069"/>
                <a:ext cx="907" cy="569"/>
                <a:chOff x="1474" y="1454"/>
                <a:chExt cx="967" cy="569"/>
              </a:xfrm>
            </p:grpSpPr>
            <p:sp>
              <p:nvSpPr>
                <p:cNvPr id="23570" name="AutoShape 19"/>
                <p:cNvSpPr/>
                <p:nvPr/>
              </p:nvSpPr>
              <p:spPr>
                <a:xfrm>
                  <a:off x="1791" y="1454"/>
                  <a:ext cx="309" cy="27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472F00"/>
                    </a:gs>
                    <a:gs pos="50000">
                      <a:srgbClr val="996600"/>
                    </a:gs>
                    <a:gs pos="100000">
                      <a:srgbClr val="472F00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71" name="Text Box 20"/>
                <p:cNvSpPr txBox="1"/>
                <p:nvPr/>
              </p:nvSpPr>
              <p:spPr>
                <a:xfrm>
                  <a:off x="1474" y="1529"/>
                  <a:ext cx="967" cy="49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b="1" dirty="0">
                      <a:latin typeface="Tahoma" panose="020B0604030504040204" pitchFamily="34" charset="0"/>
                    </a:rPr>
                    <a:t>  </a:t>
                  </a:r>
                </a:p>
              </p:txBody>
            </p:sp>
          </p:grpSp>
          <p:sp>
            <p:nvSpPr>
              <p:cNvPr id="23572" name="Line 21"/>
              <p:cNvSpPr/>
              <p:nvPr/>
            </p:nvSpPr>
            <p:spPr>
              <a:xfrm>
                <a:off x="1882" y="1979"/>
                <a:ext cx="0" cy="1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3573" name="Line 22"/>
          <p:cNvSpPr/>
          <p:nvPr/>
        </p:nvSpPr>
        <p:spPr>
          <a:xfrm>
            <a:off x="2531110" y="2636838"/>
            <a:ext cx="6011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sp>
      <p:grpSp>
        <p:nvGrpSpPr>
          <p:cNvPr id="32791" name="Group 23"/>
          <p:cNvGrpSpPr/>
          <p:nvPr/>
        </p:nvGrpSpPr>
        <p:grpSpPr>
          <a:xfrm>
            <a:off x="2962910" y="4625975"/>
            <a:ext cx="1439863" cy="1108075"/>
            <a:chOff x="1012" y="878"/>
            <a:chExt cx="907" cy="1287"/>
          </a:xfrm>
        </p:grpSpPr>
        <p:sp>
          <p:nvSpPr>
            <p:cNvPr id="23575" name="Line 24"/>
            <p:cNvSpPr/>
            <p:nvPr/>
          </p:nvSpPr>
          <p:spPr>
            <a:xfrm>
              <a:off x="1461" y="1117"/>
              <a:ext cx="0" cy="5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6" name="Text Box 25"/>
            <p:cNvSpPr txBox="1"/>
            <p:nvPr/>
          </p:nvSpPr>
          <p:spPr>
            <a:xfrm>
              <a:off x="1186" y="878"/>
              <a:ext cx="605" cy="8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b="1" dirty="0">
                  <a:latin typeface="Tahoma" panose="020B0604030504040204" pitchFamily="34" charset="0"/>
                  <a:sym typeface="Wingdings" panose="05000000000000000000" pitchFamily="2" charset="2"/>
                </a:rPr>
                <a:t></a:t>
              </a:r>
            </a:p>
          </p:txBody>
        </p:sp>
        <p:grpSp>
          <p:nvGrpSpPr>
            <p:cNvPr id="23577" name="Group 26"/>
            <p:cNvGrpSpPr/>
            <p:nvPr/>
          </p:nvGrpSpPr>
          <p:grpSpPr>
            <a:xfrm>
              <a:off x="1012" y="1578"/>
              <a:ext cx="907" cy="587"/>
              <a:chOff x="1429" y="1979"/>
              <a:chExt cx="907" cy="587"/>
            </a:xfrm>
          </p:grpSpPr>
          <p:grpSp>
            <p:nvGrpSpPr>
              <p:cNvPr id="23578" name="Group 27"/>
              <p:cNvGrpSpPr/>
              <p:nvPr/>
            </p:nvGrpSpPr>
            <p:grpSpPr>
              <a:xfrm>
                <a:off x="1429" y="2069"/>
                <a:ext cx="907" cy="497"/>
                <a:chOff x="1474" y="1454"/>
                <a:chExt cx="967" cy="497"/>
              </a:xfrm>
            </p:grpSpPr>
            <p:sp>
              <p:nvSpPr>
                <p:cNvPr id="23579" name="AutoShape 28"/>
                <p:cNvSpPr/>
                <p:nvPr/>
              </p:nvSpPr>
              <p:spPr>
                <a:xfrm>
                  <a:off x="1791" y="1454"/>
                  <a:ext cx="309" cy="27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472F00"/>
                    </a:gs>
                    <a:gs pos="50000">
                      <a:srgbClr val="996600"/>
                    </a:gs>
                    <a:gs pos="100000">
                      <a:srgbClr val="472F00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80" name="Text Box 29"/>
                <p:cNvSpPr txBox="1"/>
                <p:nvPr/>
              </p:nvSpPr>
              <p:spPr>
                <a:xfrm>
                  <a:off x="1474" y="1524"/>
                  <a:ext cx="967" cy="4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b="1" dirty="0">
                      <a:latin typeface="Tahoma" panose="020B0604030504040204" pitchFamily="34" charset="0"/>
                    </a:rPr>
                    <a:t>  </a:t>
                  </a:r>
                </a:p>
              </p:txBody>
            </p:sp>
          </p:grpSp>
          <p:sp>
            <p:nvSpPr>
              <p:cNvPr id="23581" name="Line 30"/>
              <p:cNvSpPr/>
              <p:nvPr/>
            </p:nvSpPr>
            <p:spPr>
              <a:xfrm>
                <a:off x="1882" y="1979"/>
                <a:ext cx="0" cy="1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3582" name="Line 31"/>
          <p:cNvSpPr/>
          <p:nvPr/>
        </p:nvSpPr>
        <p:spPr>
          <a:xfrm>
            <a:off x="2496185" y="1196975"/>
            <a:ext cx="6011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sp>
      <p:grpSp>
        <p:nvGrpSpPr>
          <p:cNvPr id="32800" name="Group 32"/>
          <p:cNvGrpSpPr/>
          <p:nvPr/>
        </p:nvGrpSpPr>
        <p:grpSpPr>
          <a:xfrm>
            <a:off x="6563360" y="4249738"/>
            <a:ext cx="1439863" cy="1497012"/>
            <a:chOff x="3288" y="2042"/>
            <a:chExt cx="907" cy="1669"/>
          </a:xfrm>
        </p:grpSpPr>
        <p:grpSp>
          <p:nvGrpSpPr>
            <p:cNvPr id="23584" name="Group 33"/>
            <p:cNvGrpSpPr/>
            <p:nvPr/>
          </p:nvGrpSpPr>
          <p:grpSpPr>
            <a:xfrm>
              <a:off x="3288" y="3158"/>
              <a:ext cx="907" cy="553"/>
              <a:chOff x="1429" y="1979"/>
              <a:chExt cx="907" cy="617"/>
            </a:xfrm>
          </p:grpSpPr>
          <p:grpSp>
            <p:nvGrpSpPr>
              <p:cNvPr id="23585" name="Group 34"/>
              <p:cNvGrpSpPr/>
              <p:nvPr/>
            </p:nvGrpSpPr>
            <p:grpSpPr>
              <a:xfrm>
                <a:off x="1429" y="2069"/>
                <a:ext cx="907" cy="527"/>
                <a:chOff x="1474" y="1454"/>
                <a:chExt cx="967" cy="527"/>
              </a:xfrm>
            </p:grpSpPr>
            <p:sp>
              <p:nvSpPr>
                <p:cNvPr id="23586" name="AutoShape 35"/>
                <p:cNvSpPr/>
                <p:nvPr/>
              </p:nvSpPr>
              <p:spPr>
                <a:xfrm>
                  <a:off x="1791" y="1454"/>
                  <a:ext cx="309" cy="27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472F00"/>
                    </a:gs>
                    <a:gs pos="50000">
                      <a:srgbClr val="996600"/>
                    </a:gs>
                    <a:gs pos="100000">
                      <a:srgbClr val="472F00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87" name="Text Box 36"/>
                <p:cNvSpPr txBox="1"/>
                <p:nvPr/>
              </p:nvSpPr>
              <p:spPr>
                <a:xfrm>
                  <a:off x="1474" y="1525"/>
                  <a:ext cx="967" cy="45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b="1" dirty="0">
                      <a:latin typeface="Tahoma" panose="020B0604030504040204" pitchFamily="34" charset="0"/>
                    </a:rPr>
                    <a:t> </a:t>
                  </a:r>
                </a:p>
              </p:txBody>
            </p:sp>
          </p:grpSp>
          <p:sp>
            <p:nvSpPr>
              <p:cNvPr id="23588" name="Line 37"/>
              <p:cNvSpPr/>
              <p:nvPr/>
            </p:nvSpPr>
            <p:spPr>
              <a:xfrm>
                <a:off x="1882" y="1979"/>
                <a:ext cx="0" cy="1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3589" name="Group 38"/>
            <p:cNvGrpSpPr/>
            <p:nvPr/>
          </p:nvGrpSpPr>
          <p:grpSpPr>
            <a:xfrm>
              <a:off x="3288" y="2904"/>
              <a:ext cx="907" cy="553"/>
              <a:chOff x="1429" y="1979"/>
              <a:chExt cx="907" cy="618"/>
            </a:xfrm>
          </p:grpSpPr>
          <p:grpSp>
            <p:nvGrpSpPr>
              <p:cNvPr id="23590" name="Group 39"/>
              <p:cNvGrpSpPr/>
              <p:nvPr/>
            </p:nvGrpSpPr>
            <p:grpSpPr>
              <a:xfrm>
                <a:off x="1429" y="2069"/>
                <a:ext cx="907" cy="528"/>
                <a:chOff x="1474" y="1454"/>
                <a:chExt cx="967" cy="528"/>
              </a:xfrm>
            </p:grpSpPr>
            <p:sp>
              <p:nvSpPr>
                <p:cNvPr id="23591" name="AutoShape 40"/>
                <p:cNvSpPr/>
                <p:nvPr/>
              </p:nvSpPr>
              <p:spPr>
                <a:xfrm>
                  <a:off x="1791" y="1454"/>
                  <a:ext cx="309" cy="27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472F00"/>
                    </a:gs>
                    <a:gs pos="50000">
                      <a:srgbClr val="996600"/>
                    </a:gs>
                    <a:gs pos="100000">
                      <a:srgbClr val="472F00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592" name="Text Box 41"/>
                <p:cNvSpPr txBox="1"/>
                <p:nvPr/>
              </p:nvSpPr>
              <p:spPr>
                <a:xfrm>
                  <a:off x="1474" y="1525"/>
                  <a:ext cx="967" cy="4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b="1" dirty="0">
                      <a:latin typeface="Tahoma" panose="020B0604030504040204" pitchFamily="34" charset="0"/>
                    </a:rPr>
                    <a:t>  </a:t>
                  </a:r>
                </a:p>
              </p:txBody>
            </p:sp>
          </p:grpSp>
          <p:sp>
            <p:nvSpPr>
              <p:cNvPr id="23593" name="Line 42"/>
              <p:cNvSpPr/>
              <p:nvPr/>
            </p:nvSpPr>
            <p:spPr>
              <a:xfrm>
                <a:off x="1882" y="1979"/>
                <a:ext cx="0" cy="1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23594" name="Group 43"/>
            <p:cNvGrpSpPr/>
            <p:nvPr/>
          </p:nvGrpSpPr>
          <p:grpSpPr>
            <a:xfrm>
              <a:off x="3288" y="2042"/>
              <a:ext cx="907" cy="1181"/>
              <a:chOff x="1012" y="878"/>
              <a:chExt cx="907" cy="1317"/>
            </a:xfrm>
          </p:grpSpPr>
          <p:sp>
            <p:nvSpPr>
              <p:cNvPr id="23595" name="Line 44"/>
              <p:cNvSpPr/>
              <p:nvPr/>
            </p:nvSpPr>
            <p:spPr>
              <a:xfrm>
                <a:off x="1461" y="1117"/>
                <a:ext cx="0" cy="567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596" name="Text Box 45"/>
              <p:cNvSpPr txBox="1"/>
              <p:nvPr/>
            </p:nvSpPr>
            <p:spPr>
              <a:xfrm>
                <a:off x="1186" y="878"/>
                <a:ext cx="605" cy="87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4000" b="1" dirty="0">
                    <a:latin typeface="Tahoma" panose="020B0604030504040204" pitchFamily="34" charset="0"/>
                    <a:sym typeface="Wingdings" panose="05000000000000000000" pitchFamily="2" charset="2"/>
                  </a:rPr>
                  <a:t></a:t>
                </a:r>
              </a:p>
            </p:txBody>
          </p:sp>
          <p:grpSp>
            <p:nvGrpSpPr>
              <p:cNvPr id="23597" name="Group 46"/>
              <p:cNvGrpSpPr/>
              <p:nvPr/>
            </p:nvGrpSpPr>
            <p:grpSpPr>
              <a:xfrm>
                <a:off x="1012" y="1578"/>
                <a:ext cx="907" cy="617"/>
                <a:chOff x="1429" y="1979"/>
                <a:chExt cx="907" cy="617"/>
              </a:xfrm>
            </p:grpSpPr>
            <p:grpSp>
              <p:nvGrpSpPr>
                <p:cNvPr id="23598" name="Group 47"/>
                <p:cNvGrpSpPr/>
                <p:nvPr/>
              </p:nvGrpSpPr>
              <p:grpSpPr>
                <a:xfrm>
                  <a:off x="1429" y="2069"/>
                  <a:ext cx="907" cy="527"/>
                  <a:chOff x="1474" y="1454"/>
                  <a:chExt cx="967" cy="527"/>
                </a:xfrm>
              </p:grpSpPr>
              <p:sp>
                <p:nvSpPr>
                  <p:cNvPr id="23599" name="AutoShape 48"/>
                  <p:cNvSpPr/>
                  <p:nvPr/>
                </p:nvSpPr>
                <p:spPr>
                  <a:xfrm>
                    <a:off x="1791" y="1454"/>
                    <a:ext cx="309" cy="270"/>
                  </a:xfrm>
                  <a:prstGeom prst="flowChartMagneticDisk">
                    <a:avLst/>
                  </a:prstGeom>
                  <a:gradFill rotWithShape="1">
                    <a:gsLst>
                      <a:gs pos="0">
                        <a:srgbClr val="472F00"/>
                      </a:gs>
                      <a:gs pos="50000">
                        <a:srgbClr val="996600"/>
                      </a:gs>
                      <a:gs pos="100000">
                        <a:srgbClr val="472F00"/>
                      </a:gs>
                    </a:gsLst>
                    <a:lin ang="5400000" scaled="1"/>
                    <a:tileRect/>
                  </a:gra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3600" name="Text Box 49"/>
                  <p:cNvSpPr txBox="1"/>
                  <p:nvPr/>
                </p:nvSpPr>
                <p:spPr>
                  <a:xfrm>
                    <a:off x="1474" y="1525"/>
                    <a:ext cx="967" cy="4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zh-CN" b="1" dirty="0">
                        <a:latin typeface="Tahoma" panose="020B0604030504040204" pitchFamily="34" charset="0"/>
                      </a:rPr>
                      <a:t>  </a:t>
                    </a:r>
                  </a:p>
                </p:txBody>
              </p:sp>
            </p:grpSp>
            <p:sp>
              <p:nvSpPr>
                <p:cNvPr id="23601" name="Line 50"/>
                <p:cNvSpPr/>
                <p:nvPr/>
              </p:nvSpPr>
              <p:spPr>
                <a:xfrm>
                  <a:off x="1882" y="1979"/>
                  <a:ext cx="0" cy="1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</p:grpSp>
      <p:grpSp>
        <p:nvGrpSpPr>
          <p:cNvPr id="23602" name="Group 51"/>
          <p:cNvGrpSpPr/>
          <p:nvPr/>
        </p:nvGrpSpPr>
        <p:grpSpPr>
          <a:xfrm>
            <a:off x="2315210" y="1196975"/>
            <a:ext cx="215900" cy="2879725"/>
            <a:chOff x="2064" y="346"/>
            <a:chExt cx="91" cy="3629"/>
          </a:xfrm>
        </p:grpSpPr>
        <p:sp>
          <p:nvSpPr>
            <p:cNvPr id="23603" name="Rectangle 52"/>
            <p:cNvSpPr/>
            <p:nvPr/>
          </p:nvSpPr>
          <p:spPr>
            <a:xfrm>
              <a:off x="2064" y="2160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04" name="Rectangle 53"/>
            <p:cNvSpPr/>
            <p:nvPr/>
          </p:nvSpPr>
          <p:spPr>
            <a:xfrm>
              <a:off x="2064" y="3521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05" name="Rectangle 54"/>
            <p:cNvSpPr/>
            <p:nvPr/>
          </p:nvSpPr>
          <p:spPr>
            <a:xfrm>
              <a:off x="2064" y="346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06" name="Rectangle 55"/>
            <p:cNvSpPr/>
            <p:nvPr/>
          </p:nvSpPr>
          <p:spPr>
            <a:xfrm>
              <a:off x="2064" y="799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07" name="Rectangle 56"/>
            <p:cNvSpPr/>
            <p:nvPr/>
          </p:nvSpPr>
          <p:spPr>
            <a:xfrm>
              <a:off x="2064" y="1253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08" name="Rectangle 57"/>
            <p:cNvSpPr/>
            <p:nvPr/>
          </p:nvSpPr>
          <p:spPr>
            <a:xfrm>
              <a:off x="2064" y="2614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09" name="Rectangle 58"/>
            <p:cNvSpPr/>
            <p:nvPr/>
          </p:nvSpPr>
          <p:spPr>
            <a:xfrm>
              <a:off x="2064" y="3067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10" name="Rectangle 59"/>
            <p:cNvSpPr/>
            <p:nvPr/>
          </p:nvSpPr>
          <p:spPr>
            <a:xfrm>
              <a:off x="2064" y="1706"/>
              <a:ext cx="91" cy="454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2828" name="Rectangle 60"/>
          <p:cNvSpPr/>
          <p:nvPr/>
        </p:nvSpPr>
        <p:spPr>
          <a:xfrm>
            <a:off x="2315210" y="1196975"/>
            <a:ext cx="215900" cy="4321175"/>
          </a:xfrm>
          <a:prstGeom prst="rect">
            <a:avLst/>
          </a:prstGeom>
          <a:solidFill>
            <a:srgbClr val="44FAFE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829" name="Rectangle 61"/>
          <p:cNvSpPr/>
          <p:nvPr/>
        </p:nvSpPr>
        <p:spPr>
          <a:xfrm>
            <a:off x="2442210" y="4203700"/>
            <a:ext cx="215900" cy="144145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830" name="Text Box 62"/>
          <p:cNvSpPr txBox="1"/>
          <p:nvPr/>
        </p:nvSpPr>
        <p:spPr>
          <a:xfrm>
            <a:off x="435928" y="73025"/>
            <a:ext cx="5030787" cy="701675"/>
          </a:xfrm>
          <a:prstGeom prst="rect">
            <a:avLst/>
          </a:prstGeom>
          <a:solidFill>
            <a:srgbClr val="02010B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怎样比较做功的大小</a:t>
            </a:r>
          </a:p>
        </p:txBody>
      </p:sp>
      <p:grpSp>
        <p:nvGrpSpPr>
          <p:cNvPr id="32831" name="Group 63"/>
          <p:cNvGrpSpPr/>
          <p:nvPr/>
        </p:nvGrpSpPr>
        <p:grpSpPr>
          <a:xfrm>
            <a:off x="3089910" y="4752975"/>
            <a:ext cx="1439863" cy="1108075"/>
            <a:chOff x="1012" y="878"/>
            <a:chExt cx="907" cy="1287"/>
          </a:xfrm>
        </p:grpSpPr>
        <p:sp>
          <p:nvSpPr>
            <p:cNvPr id="23615" name="Line 64"/>
            <p:cNvSpPr/>
            <p:nvPr/>
          </p:nvSpPr>
          <p:spPr>
            <a:xfrm>
              <a:off x="1461" y="1117"/>
              <a:ext cx="0" cy="567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616" name="Text Box 65"/>
            <p:cNvSpPr txBox="1"/>
            <p:nvPr/>
          </p:nvSpPr>
          <p:spPr>
            <a:xfrm>
              <a:off x="1186" y="878"/>
              <a:ext cx="605" cy="81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4000" b="1" dirty="0">
                  <a:latin typeface="Tahoma" panose="020B0604030504040204" pitchFamily="34" charset="0"/>
                  <a:sym typeface="Wingdings" panose="05000000000000000000" pitchFamily="2" charset="2"/>
                </a:rPr>
                <a:t></a:t>
              </a:r>
            </a:p>
          </p:txBody>
        </p:sp>
        <p:grpSp>
          <p:nvGrpSpPr>
            <p:cNvPr id="23617" name="Group 66"/>
            <p:cNvGrpSpPr/>
            <p:nvPr/>
          </p:nvGrpSpPr>
          <p:grpSpPr>
            <a:xfrm>
              <a:off x="1012" y="1578"/>
              <a:ext cx="907" cy="587"/>
              <a:chOff x="1429" y="1979"/>
              <a:chExt cx="907" cy="587"/>
            </a:xfrm>
          </p:grpSpPr>
          <p:grpSp>
            <p:nvGrpSpPr>
              <p:cNvPr id="23618" name="Group 67"/>
              <p:cNvGrpSpPr/>
              <p:nvPr/>
            </p:nvGrpSpPr>
            <p:grpSpPr>
              <a:xfrm>
                <a:off x="1429" y="2069"/>
                <a:ext cx="907" cy="497"/>
                <a:chOff x="1474" y="1454"/>
                <a:chExt cx="967" cy="497"/>
              </a:xfrm>
            </p:grpSpPr>
            <p:sp>
              <p:nvSpPr>
                <p:cNvPr id="23619" name="AutoShape 68"/>
                <p:cNvSpPr/>
                <p:nvPr/>
              </p:nvSpPr>
              <p:spPr>
                <a:xfrm>
                  <a:off x="1791" y="1454"/>
                  <a:ext cx="309" cy="270"/>
                </a:xfrm>
                <a:prstGeom prst="flowChartMagneticDisk">
                  <a:avLst/>
                </a:prstGeom>
                <a:gradFill rotWithShape="1">
                  <a:gsLst>
                    <a:gs pos="0">
                      <a:srgbClr val="472F00"/>
                    </a:gs>
                    <a:gs pos="50000">
                      <a:srgbClr val="996600"/>
                    </a:gs>
                    <a:gs pos="100000">
                      <a:srgbClr val="472F00"/>
                    </a:gs>
                  </a:gsLst>
                  <a:lin ang="5400000" scaled="1"/>
                  <a:tileRect/>
                </a:gra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20" name="Text Box 69"/>
                <p:cNvSpPr txBox="1"/>
                <p:nvPr/>
              </p:nvSpPr>
              <p:spPr>
                <a:xfrm>
                  <a:off x="1474" y="1524"/>
                  <a:ext cx="967" cy="42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zh-CN" b="1" dirty="0">
                      <a:latin typeface="Tahoma" panose="020B0604030504040204" pitchFamily="34" charset="0"/>
                    </a:rPr>
                    <a:t>  </a:t>
                  </a:r>
                </a:p>
              </p:txBody>
            </p:sp>
          </p:grpSp>
          <p:sp>
            <p:nvSpPr>
              <p:cNvPr id="23621" name="Line 70"/>
              <p:cNvSpPr/>
              <p:nvPr/>
            </p:nvSpPr>
            <p:spPr>
              <a:xfrm>
                <a:off x="1882" y="1979"/>
                <a:ext cx="0" cy="136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23622" name="Text Box 71"/>
          <p:cNvSpPr txBox="1"/>
          <p:nvPr/>
        </p:nvSpPr>
        <p:spPr>
          <a:xfrm>
            <a:off x="3677285" y="6097905"/>
            <a:ext cx="3455988" cy="701675"/>
          </a:xfrm>
          <a:prstGeom prst="rect">
            <a:avLst/>
          </a:prstGeom>
          <a:solidFill>
            <a:srgbClr val="02010B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FF00"/>
                </a:solidFill>
                <a:latin typeface="Arial" panose="020B0604020202020204" pitchFamily="34" charset="0"/>
              </a:rPr>
              <a:t>匀速拉动物体</a:t>
            </a:r>
          </a:p>
        </p:txBody>
      </p:sp>
      <p:sp>
        <p:nvSpPr>
          <p:cNvPr id="23623" name="Text Box 72"/>
          <p:cNvSpPr txBox="1"/>
          <p:nvPr/>
        </p:nvSpPr>
        <p:spPr>
          <a:xfrm>
            <a:off x="3251835" y="5661025"/>
            <a:ext cx="792163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（</a:t>
            </a:r>
            <a:r>
              <a:rPr lang="en-US" altLang="zh-CN" b="1" dirty="0">
                <a:latin typeface="Arial" panose="020B0604020202020204" pitchFamily="34" charset="0"/>
              </a:rPr>
              <a:t>1</a:t>
            </a:r>
            <a:r>
              <a:rPr lang="zh-CN" altLang="en-US" b="1" dirty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23624" name="Text Box 73"/>
          <p:cNvSpPr txBox="1"/>
          <p:nvPr/>
        </p:nvSpPr>
        <p:spPr>
          <a:xfrm>
            <a:off x="5052060" y="5661025"/>
            <a:ext cx="10795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（</a:t>
            </a:r>
            <a:r>
              <a:rPr lang="en-US" altLang="zh-CN" b="1" dirty="0">
                <a:latin typeface="Arial" panose="020B0604020202020204" pitchFamily="34" charset="0"/>
              </a:rPr>
              <a:t>2</a:t>
            </a:r>
            <a:r>
              <a:rPr lang="zh-CN" altLang="en-US" b="1" dirty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23625" name="Text Box 74"/>
          <p:cNvSpPr txBox="1"/>
          <p:nvPr/>
        </p:nvSpPr>
        <p:spPr>
          <a:xfrm>
            <a:off x="6852285" y="5661025"/>
            <a:ext cx="1079500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</a:rPr>
              <a:t>（</a:t>
            </a:r>
            <a:r>
              <a:rPr lang="en-US" altLang="zh-CN" b="1" dirty="0">
                <a:latin typeface="Arial" panose="020B0604020202020204" pitchFamily="34" charset="0"/>
              </a:rPr>
              <a:t>3</a:t>
            </a:r>
            <a:r>
              <a:rPr lang="zh-CN" altLang="en-US" b="1" dirty="0"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23626" name="Line 75"/>
          <p:cNvSpPr/>
          <p:nvPr/>
        </p:nvSpPr>
        <p:spPr>
          <a:xfrm>
            <a:off x="2315210" y="5548313"/>
            <a:ext cx="70564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23627" name="Line 76"/>
          <p:cNvSpPr/>
          <p:nvPr/>
        </p:nvSpPr>
        <p:spPr>
          <a:xfrm>
            <a:off x="2459673" y="4076700"/>
            <a:ext cx="6985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23628" name="Line 77"/>
          <p:cNvSpPr/>
          <p:nvPr/>
        </p:nvSpPr>
        <p:spPr>
          <a:xfrm>
            <a:off x="2531110" y="2636838"/>
            <a:ext cx="68405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sp>
      <p:sp>
        <p:nvSpPr>
          <p:cNvPr id="23629" name="Line 78"/>
          <p:cNvSpPr/>
          <p:nvPr/>
        </p:nvSpPr>
        <p:spPr>
          <a:xfrm>
            <a:off x="2496185" y="1196975"/>
            <a:ext cx="68754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8.67052E-7 L 0.00017 -0.213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2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93 L 0.00018 -0.63284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7168E-6 L 8.33333E-7 -0.21803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32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 bldLvl="0" animBg="1"/>
      <p:bldP spid="32828" grpId="0" bldLvl="0" animBg="1"/>
      <p:bldP spid="32829" grpId="0" bldLvl="0" animBg="1"/>
      <p:bldP spid="328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4325" y="5175885"/>
            <a:ext cx="6522720" cy="1383665"/>
            <a:chOff x="482" y="463"/>
            <a:chExt cx="10272" cy="2179"/>
          </a:xfrm>
        </p:grpSpPr>
        <p:sp>
          <p:nvSpPr>
            <p:cNvPr id="59" name="Text Box 10"/>
            <p:cNvSpPr txBox="1"/>
            <p:nvPr/>
          </p:nvSpPr>
          <p:spPr>
            <a:xfrm>
              <a:off x="482" y="463"/>
              <a:ext cx="10272" cy="21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3.</a:t>
              </a:r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单位：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焦耳，简称为焦。</a:t>
              </a:r>
              <a:endPara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800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 符号：</a:t>
              </a:r>
              <a:r>
                <a:rPr lang="en-US" altLang="zh-CN" sz="2800" dirty="0">
                  <a:solidFill>
                    <a:srgbClr val="C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J   </a:t>
              </a:r>
              <a:r>
                <a:rPr lang="en-US" altLang="zh-CN" sz="280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    1J=1N m</a:t>
              </a:r>
            </a:p>
          </p:txBody>
        </p:sp>
        <p:sp>
          <p:nvSpPr>
            <p:cNvPr id="17" name="椭圆 16"/>
            <p:cNvSpPr/>
            <p:nvPr/>
          </p:nvSpPr>
          <p:spPr>
            <a:xfrm flipH="1" flipV="1">
              <a:off x="5780" y="2176"/>
              <a:ext cx="120" cy="1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TextBox 12"/>
          <p:cNvSpPr txBox="1"/>
          <p:nvPr/>
        </p:nvSpPr>
        <p:spPr>
          <a:xfrm>
            <a:off x="314325" y="2543175"/>
            <a:ext cx="14643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公式：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30375" y="2498725"/>
            <a:ext cx="2092960" cy="843915"/>
            <a:chOff x="2588" y="7495"/>
            <a:chExt cx="3296" cy="1329"/>
          </a:xfrm>
        </p:grpSpPr>
        <p:sp>
          <p:nvSpPr>
            <p:cNvPr id="5" name="矩形 4"/>
            <p:cNvSpPr/>
            <p:nvPr/>
          </p:nvSpPr>
          <p:spPr>
            <a:xfrm>
              <a:off x="2588" y="7664"/>
              <a:ext cx="3297" cy="11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3062" y="7495"/>
              <a:ext cx="2306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sz="32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W=Fs</a:t>
              </a:r>
            </a:p>
          </p:txBody>
        </p:sp>
      </p:grpSp>
      <p:sp>
        <p:nvSpPr>
          <p:cNvPr id="9" name="左大括号 8"/>
          <p:cNvSpPr/>
          <p:nvPr/>
        </p:nvSpPr>
        <p:spPr>
          <a:xfrm>
            <a:off x="4753610" y="1822450"/>
            <a:ext cx="213360" cy="237426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2"/>
          <p:cNvSpPr txBox="1"/>
          <p:nvPr/>
        </p:nvSpPr>
        <p:spPr>
          <a:xfrm>
            <a:off x="5073015" y="1761490"/>
            <a:ext cx="29679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F—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力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—N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5073015" y="2582545"/>
            <a:ext cx="29679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s—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距离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—m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058410" y="3430270"/>
            <a:ext cx="2967990" cy="736600"/>
            <a:chOff x="7386" y="9123"/>
            <a:chExt cx="4674" cy="1160"/>
          </a:xfrm>
        </p:grpSpPr>
        <p:sp>
          <p:nvSpPr>
            <p:cNvPr id="21" name="TextBox 12"/>
            <p:cNvSpPr txBox="1"/>
            <p:nvPr/>
          </p:nvSpPr>
          <p:spPr>
            <a:xfrm>
              <a:off x="7386" y="9123"/>
              <a:ext cx="4674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sz="2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W—</a:t>
              </a:r>
              <a:r>
                <a:rPr lang="zh-CN" altLang="en-US" sz="2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功</a:t>
              </a:r>
              <a:r>
                <a:rPr lang="en-US" altLang="zh-CN" sz="2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—N m</a:t>
              </a:r>
            </a:p>
          </p:txBody>
        </p:sp>
        <p:sp>
          <p:nvSpPr>
            <p:cNvPr id="22" name="椭圆 21"/>
            <p:cNvSpPr/>
            <p:nvPr/>
          </p:nvSpPr>
          <p:spPr>
            <a:xfrm>
              <a:off x="10335" y="9789"/>
              <a:ext cx="119" cy="1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" name="Picture 14" descr="11-图片-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205" y="3154680"/>
            <a:ext cx="2668905" cy="3108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Box 12"/>
          <p:cNvSpPr txBox="1"/>
          <p:nvPr/>
        </p:nvSpPr>
        <p:spPr>
          <a:xfrm>
            <a:off x="227330" y="222885"/>
            <a:ext cx="3359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功的计算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314325" y="928370"/>
            <a:ext cx="1162177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规定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：功等于作用在物体上的力与物体沿力的方向通过的距离的乘积。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32765" y="4214495"/>
            <a:ext cx="5344725" cy="844550"/>
            <a:chOff x="2588" y="7495"/>
            <a:chExt cx="2311" cy="1330"/>
          </a:xfrm>
        </p:grpSpPr>
        <p:sp>
          <p:nvSpPr>
            <p:cNvPr id="10" name="矩形 9"/>
            <p:cNvSpPr/>
            <p:nvPr/>
          </p:nvSpPr>
          <p:spPr>
            <a:xfrm>
              <a:off x="2588" y="7664"/>
              <a:ext cx="2169" cy="116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2663" y="7495"/>
              <a:ext cx="2236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sz="32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W=Gh  (</a:t>
              </a:r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克服重力做功</a:t>
              </a:r>
              <a:r>
                <a:rPr lang="en-US" sz="32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bldLvl="0" animBg="1"/>
      <p:bldP spid="9" grpId="1" animBg="1"/>
      <p:bldP spid="18" grpId="0"/>
      <p:bldP spid="18" grpId="1"/>
      <p:bldP spid="19" grpId="0"/>
      <p:bldP spid="19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1448435" y="58420"/>
            <a:ext cx="8540750" cy="1341438"/>
          </a:xfrm>
        </p:spPr>
        <p:txBody>
          <a:bodyPr vert="horz" wrap="square" anchor="ctr"/>
          <a:lstStyle/>
          <a:p>
            <a:pPr eaLnBrk="1" hangingPunct="1"/>
            <a:r>
              <a:rPr lang="en-US" altLang="zh-CN" sz="4800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1J</a:t>
            </a:r>
            <a:r>
              <a:rPr lang="zh-CN" altLang="en-US" sz="4800" kern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的功</a:t>
            </a:r>
            <a:r>
              <a:rPr lang="zh-CN" altLang="en-US" sz="4400" kern="1200">
                <a:solidFill>
                  <a:schemeClr val="hlin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多大呢？</a:t>
            </a: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23" y="1326833"/>
            <a:ext cx="3240087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973" y="1326833"/>
            <a:ext cx="3529012" cy="50403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32"/>
          <p:cNvGrpSpPr/>
          <p:nvPr/>
        </p:nvGrpSpPr>
        <p:grpSpPr>
          <a:xfrm>
            <a:off x="3080703" y="2698750"/>
            <a:ext cx="5446712" cy="107950"/>
            <a:chOff x="787" y="2273"/>
            <a:chExt cx="3431" cy="68"/>
          </a:xfrm>
        </p:grpSpPr>
        <p:sp>
          <p:nvSpPr>
            <p:cNvPr id="44034" name="Rectangle 31" descr="宽下对角线"/>
            <p:cNvSpPr/>
            <p:nvPr/>
          </p:nvSpPr>
          <p:spPr>
            <a:xfrm>
              <a:off x="816" y="2273"/>
              <a:ext cx="3402" cy="68"/>
            </a:xfrm>
            <a:prstGeom prst="rect">
              <a:avLst/>
            </a:prstGeom>
            <a:pattFill prst="wdDnDiag">
              <a:fgClr>
                <a:schemeClr val="tx2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44035" name="Line 5"/>
            <p:cNvSpPr/>
            <p:nvPr/>
          </p:nvSpPr>
          <p:spPr>
            <a:xfrm>
              <a:off x="787" y="2273"/>
              <a:ext cx="3408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4036" name="Text Box 2"/>
          <p:cNvSpPr txBox="1"/>
          <p:nvPr/>
        </p:nvSpPr>
        <p:spPr>
          <a:xfrm>
            <a:off x="2045653" y="414338"/>
            <a:ext cx="8101012" cy="1641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8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在平地上，用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 N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的水平推力推动重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 N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的箱子，前进了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 m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，推箱子的小朋友做了多少功？如果把这个箱子匀速举高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1.5 m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，他做了多少功？</a:t>
            </a:r>
          </a:p>
        </p:txBody>
      </p:sp>
      <p:sp>
        <p:nvSpPr>
          <p:cNvPr id="52229" name="Rectangle 4"/>
          <p:cNvSpPr/>
          <p:nvPr/>
        </p:nvSpPr>
        <p:spPr>
          <a:xfrm>
            <a:off x="3620453" y="2214563"/>
            <a:ext cx="765175" cy="4476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solidFill>
                <a:srgbClr val="000808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9103" name="Text Box 15"/>
          <p:cNvSpPr txBox="1"/>
          <p:nvPr/>
        </p:nvSpPr>
        <p:spPr>
          <a:xfrm>
            <a:off x="2442528" y="3259138"/>
            <a:ext cx="5715000" cy="560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CC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2800" i="1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en-US" altLang="zh-CN" sz="2800" baseline="-250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 </a:t>
            </a:r>
            <a:r>
              <a:rPr lang="en-US" altLang="zh-CN" sz="2800" i="1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Fs 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 N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 m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500 J </a:t>
            </a:r>
          </a:p>
        </p:txBody>
      </p:sp>
      <p:sp>
        <p:nvSpPr>
          <p:cNvPr id="89104" name="Text Box 16"/>
          <p:cNvSpPr txBox="1"/>
          <p:nvPr/>
        </p:nvSpPr>
        <p:spPr>
          <a:xfrm>
            <a:off x="2477453" y="4375150"/>
            <a:ext cx="50768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答：他推箱子做功</a:t>
            </a:r>
            <a:r>
              <a:rPr lang="en-US" altLang="zh-CN" sz="20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500 J</a:t>
            </a:r>
            <a:r>
              <a:rPr lang="zh-CN" altLang="en-US" sz="20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，举箱子做功</a:t>
            </a:r>
            <a:r>
              <a:rPr lang="en-US" altLang="zh-CN" sz="20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 J</a:t>
            </a:r>
            <a:r>
              <a:rPr lang="zh-CN" altLang="en-US" sz="20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4040" name="Rectangle 4"/>
          <p:cNvSpPr/>
          <p:nvPr/>
        </p:nvSpPr>
        <p:spPr>
          <a:xfrm>
            <a:off x="6546215" y="2214563"/>
            <a:ext cx="755650" cy="46831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solidFill>
                <a:srgbClr val="000808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3620453" y="1998663"/>
            <a:ext cx="4351337" cy="1374775"/>
            <a:chOff x="1309" y="1593"/>
            <a:chExt cx="2741" cy="866"/>
          </a:xfrm>
        </p:grpSpPr>
        <p:grpSp>
          <p:nvGrpSpPr>
            <p:cNvPr id="44042" name="Group 34"/>
            <p:cNvGrpSpPr/>
            <p:nvPr/>
          </p:nvGrpSpPr>
          <p:grpSpPr>
            <a:xfrm>
              <a:off x="2404" y="1593"/>
              <a:ext cx="988" cy="288"/>
              <a:chOff x="2472" y="1765"/>
              <a:chExt cx="988" cy="288"/>
            </a:xfrm>
          </p:grpSpPr>
          <p:sp>
            <p:nvSpPr>
              <p:cNvPr id="44043" name="Line 6"/>
              <p:cNvSpPr/>
              <p:nvPr/>
            </p:nvSpPr>
            <p:spPr>
              <a:xfrm flipH="1">
                <a:off x="2942" y="2046"/>
                <a:ext cx="518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round/>
                <a:headEnd type="oval" w="med" len="med"/>
                <a:tailEnd type="triangle" w="med" len="lg"/>
              </a:ln>
            </p:spPr>
          </p:sp>
          <p:sp>
            <p:nvSpPr>
              <p:cNvPr id="44044" name="Text Box 13"/>
              <p:cNvSpPr txBox="1"/>
              <p:nvPr/>
            </p:nvSpPr>
            <p:spPr>
              <a:xfrm>
                <a:off x="2472" y="1765"/>
                <a:ext cx="495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808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50 N</a:t>
                </a:r>
              </a:p>
            </p:txBody>
          </p:sp>
        </p:grpSp>
        <p:grpSp>
          <p:nvGrpSpPr>
            <p:cNvPr id="44045" name="Group 35"/>
            <p:cNvGrpSpPr/>
            <p:nvPr/>
          </p:nvGrpSpPr>
          <p:grpSpPr>
            <a:xfrm>
              <a:off x="3402" y="1889"/>
              <a:ext cx="648" cy="570"/>
              <a:chOff x="3464" y="2046"/>
              <a:chExt cx="648" cy="647"/>
            </a:xfrm>
          </p:grpSpPr>
          <p:sp>
            <p:nvSpPr>
              <p:cNvPr id="44046" name="Line 7"/>
              <p:cNvSpPr/>
              <p:nvPr/>
            </p:nvSpPr>
            <p:spPr>
              <a:xfrm>
                <a:off x="3464" y="2046"/>
                <a:ext cx="0" cy="567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oval" w="med" len="med"/>
                <a:tailEnd type="triangle" w="med" len="lg"/>
              </a:ln>
            </p:spPr>
          </p:sp>
          <p:sp>
            <p:nvSpPr>
              <p:cNvPr id="44047" name="Text Box 14"/>
              <p:cNvSpPr txBox="1"/>
              <p:nvPr/>
            </p:nvSpPr>
            <p:spPr>
              <a:xfrm>
                <a:off x="3516" y="2363"/>
                <a:ext cx="596" cy="3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400" dirty="0">
                    <a:solidFill>
                      <a:srgbClr val="000808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100 N</a:t>
                </a:r>
              </a:p>
            </p:txBody>
          </p:sp>
        </p:grpSp>
        <p:grpSp>
          <p:nvGrpSpPr>
            <p:cNvPr id="44048" name="Group 33"/>
            <p:cNvGrpSpPr/>
            <p:nvPr/>
          </p:nvGrpSpPr>
          <p:grpSpPr>
            <a:xfrm>
              <a:off x="1309" y="2079"/>
              <a:ext cx="1815" cy="221"/>
              <a:chOff x="1127" y="2318"/>
              <a:chExt cx="1815" cy="221"/>
            </a:xfrm>
          </p:grpSpPr>
          <p:sp>
            <p:nvSpPr>
              <p:cNvPr id="44049" name="Line 9"/>
              <p:cNvSpPr/>
              <p:nvPr/>
            </p:nvSpPr>
            <p:spPr>
              <a:xfrm>
                <a:off x="2942" y="2319"/>
                <a:ext cx="0" cy="20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4050" name="Line 10"/>
              <p:cNvSpPr/>
              <p:nvPr/>
            </p:nvSpPr>
            <p:spPr>
              <a:xfrm>
                <a:off x="1173" y="2455"/>
                <a:ext cx="1715" cy="0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arrow" w="med" len="lg"/>
                <a:tailEnd type="arrow" w="med" len="lg"/>
              </a:ln>
            </p:spPr>
          </p:sp>
          <p:sp>
            <p:nvSpPr>
              <p:cNvPr id="44051" name="Line 9"/>
              <p:cNvSpPr/>
              <p:nvPr/>
            </p:nvSpPr>
            <p:spPr>
              <a:xfrm>
                <a:off x="1127" y="2318"/>
                <a:ext cx="0" cy="204"/>
              </a:xfrm>
              <a:prstGeom prst="line">
                <a:avLst/>
              </a:prstGeom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4052" name="Text Box 12"/>
              <p:cNvSpPr txBox="1"/>
              <p:nvPr/>
            </p:nvSpPr>
            <p:spPr>
              <a:xfrm>
                <a:off x="1769" y="2353"/>
                <a:ext cx="527" cy="1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tIns="0" bIns="0" anchor="t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zh-CN" sz="2400" dirty="0">
                    <a:solidFill>
                      <a:srgbClr val="000808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10 m</a:t>
                </a:r>
              </a:p>
            </p:txBody>
          </p:sp>
        </p:grpSp>
      </p:grpSp>
      <p:sp>
        <p:nvSpPr>
          <p:cNvPr id="89108" name="Text Box 20"/>
          <p:cNvSpPr txBox="1"/>
          <p:nvPr/>
        </p:nvSpPr>
        <p:spPr>
          <a:xfrm>
            <a:off x="2982278" y="4854575"/>
            <a:ext cx="4716462" cy="5222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水平向前推时，箱子的重力做了多少功？</a:t>
            </a:r>
          </a:p>
        </p:txBody>
      </p:sp>
      <p:graphicFrame>
        <p:nvGraphicFramePr>
          <p:cNvPr id="52261" name="Object 37"/>
          <p:cNvGraphicFramePr>
            <a:graphicFrameLocks noChangeAspect="1"/>
          </p:cNvGraphicFramePr>
          <p:nvPr/>
        </p:nvGraphicFramePr>
        <p:xfrm>
          <a:off x="3125153" y="3870325"/>
          <a:ext cx="56197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2425700" imgH="228600" progId="Equation.DSMT4">
                  <p:embed/>
                </p:oleObj>
              </mc:Choice>
              <mc:Fallback>
                <p:oleObj r:id="rId3" imgW="2425700" imgH="2286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153" y="3870325"/>
                        <a:ext cx="5619750" cy="53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ldLvl="0" animBg="1"/>
      <p:bldP spid="89103" grpId="0"/>
      <p:bldP spid="89104" grpId="0"/>
      <p:bldP spid="8910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45058"/>
          <p:cNvGrpSpPr/>
          <p:nvPr/>
        </p:nvGrpSpPr>
        <p:grpSpPr>
          <a:xfrm>
            <a:off x="2993708" y="1592263"/>
            <a:ext cx="5291137" cy="757237"/>
            <a:chOff x="0" y="0"/>
            <a:chExt cx="904" cy="1766"/>
          </a:xfrm>
        </p:grpSpPr>
        <p:sp>
          <p:nvSpPr>
            <p:cNvPr id="27652" name="圆角矩形 45059"/>
            <p:cNvSpPr/>
            <p:nvPr/>
          </p:nvSpPr>
          <p:spPr>
            <a:xfrm>
              <a:off x="0" y="0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3" name="圆角矩形 45060"/>
            <p:cNvSpPr/>
            <p:nvPr/>
          </p:nvSpPr>
          <p:spPr>
            <a:xfrm>
              <a:off x="8" y="1300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100000"/>
                  </a:srgbClr>
                </a:gs>
                <a:gs pos="100000">
                  <a:srgbClr val="9BCFF2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4" name="圆角矩形 45061"/>
            <p:cNvSpPr/>
            <p:nvPr/>
          </p:nvSpPr>
          <p:spPr>
            <a:xfrm>
              <a:off x="8" y="14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FDFF6">
                    <a:alpha val="100000"/>
                  </a:srgbClr>
                </a:gs>
                <a:gs pos="100000">
                  <a:srgbClr val="3CA1E6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5" name="文本框 45062"/>
            <p:cNvSpPr/>
            <p:nvPr/>
          </p:nvSpPr>
          <p:spPr>
            <a:xfrm>
              <a:off x="19" y="281"/>
              <a:ext cx="885" cy="12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D0D0D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Arial" panose="020B0604020202020204" pitchFamily="34" charset="0"/>
                </a:rPr>
                <a:t>物理上的“功”指什么？</a:t>
              </a:r>
              <a:endPara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宋体" panose="02010600030101010101" pitchFamily="2" charset="-122"/>
                <a:sym typeface="楷体_GB2312" pitchFamily="49" charset="-122"/>
              </a:endParaRPr>
            </a:p>
          </p:txBody>
        </p:sp>
      </p:grpSp>
      <p:grpSp>
        <p:nvGrpSpPr>
          <p:cNvPr id="27656" name="组合 45063"/>
          <p:cNvGrpSpPr/>
          <p:nvPr/>
        </p:nvGrpSpPr>
        <p:grpSpPr>
          <a:xfrm>
            <a:off x="3138170" y="5192713"/>
            <a:ext cx="5256213" cy="720725"/>
            <a:chOff x="0" y="0"/>
            <a:chExt cx="904" cy="1943"/>
          </a:xfrm>
        </p:grpSpPr>
        <p:sp>
          <p:nvSpPr>
            <p:cNvPr id="27657" name="圆角矩形 45064"/>
            <p:cNvSpPr/>
            <p:nvPr/>
          </p:nvSpPr>
          <p:spPr>
            <a:xfrm>
              <a:off x="0" y="177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8" name="圆角矩形 45065"/>
            <p:cNvSpPr/>
            <p:nvPr/>
          </p:nvSpPr>
          <p:spPr>
            <a:xfrm>
              <a:off x="8" y="1477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alpha val="100000"/>
                  </a:srgbClr>
                </a:gs>
                <a:gs pos="100000">
                  <a:srgbClr val="F2EEA7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59" name="圆角矩形 45066"/>
            <p:cNvSpPr/>
            <p:nvPr/>
          </p:nvSpPr>
          <p:spPr>
            <a:xfrm>
              <a:off x="8" y="191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4CD">
                    <a:alpha val="100000"/>
                  </a:srgbClr>
                </a:gs>
                <a:gs pos="100000">
                  <a:srgbClr val="E9E065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0" name="文本框 45067"/>
            <p:cNvSpPr/>
            <p:nvPr/>
          </p:nvSpPr>
          <p:spPr>
            <a:xfrm>
              <a:off x="425" y="0"/>
              <a:ext cx="32" cy="13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endParaRPr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endParaRPr>
            </a:p>
          </p:txBody>
        </p:sp>
        <p:sp>
          <p:nvSpPr>
            <p:cNvPr id="27661" name="文本框 45068"/>
            <p:cNvSpPr/>
            <p:nvPr/>
          </p:nvSpPr>
          <p:spPr>
            <a:xfrm>
              <a:off x="19" y="458"/>
              <a:ext cx="885" cy="139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CN" altLang="en-US" sz="2800" b="1" dirty="0">
                  <a:solidFill>
                    <a:srgbClr val="0D0D0D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功的单位是什么？</a:t>
              </a:r>
            </a:p>
          </p:txBody>
        </p:sp>
      </p:grpSp>
      <p:grpSp>
        <p:nvGrpSpPr>
          <p:cNvPr id="27662" name="组合 45069"/>
          <p:cNvGrpSpPr/>
          <p:nvPr/>
        </p:nvGrpSpPr>
        <p:grpSpPr>
          <a:xfrm>
            <a:off x="3030220" y="2816225"/>
            <a:ext cx="5329238" cy="760413"/>
            <a:chOff x="0" y="0"/>
            <a:chExt cx="931" cy="1800"/>
          </a:xfrm>
        </p:grpSpPr>
        <p:sp>
          <p:nvSpPr>
            <p:cNvPr id="27663" name="圆角矩形 45070"/>
            <p:cNvSpPr/>
            <p:nvPr/>
          </p:nvSpPr>
          <p:spPr>
            <a:xfrm>
              <a:off x="0" y="0"/>
              <a:ext cx="931" cy="1800"/>
            </a:xfrm>
            <a:prstGeom prst="roundRect">
              <a:avLst>
                <a:gd name="adj" fmla="val 17505"/>
              </a:avLst>
            </a:prstGeom>
            <a:gradFill rotWithShape="1">
              <a:gsLst>
                <a:gs pos="0">
                  <a:srgbClr val="34B034">
                    <a:alpha val="100000"/>
                  </a:srgbClr>
                </a:gs>
                <a:gs pos="100000">
                  <a:srgbClr val="3F8B4A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4" name="圆角矩形 45071"/>
            <p:cNvSpPr/>
            <p:nvPr/>
          </p:nvSpPr>
          <p:spPr>
            <a:xfrm>
              <a:off x="14" y="5"/>
              <a:ext cx="903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5" name="圆角矩形 45072"/>
            <p:cNvSpPr/>
            <p:nvPr/>
          </p:nvSpPr>
          <p:spPr>
            <a:xfrm>
              <a:off x="22" y="1305"/>
              <a:ext cx="891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alpha val="100000"/>
                  </a:srgbClr>
                </a:gs>
                <a:gs pos="100000">
                  <a:srgbClr val="B4F2BA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6" name="圆角矩形 45073"/>
            <p:cNvSpPr/>
            <p:nvPr/>
          </p:nvSpPr>
          <p:spPr>
            <a:xfrm>
              <a:off x="22" y="19"/>
              <a:ext cx="891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1F6D5">
                    <a:alpha val="100000"/>
                  </a:srgbClr>
                </a:gs>
                <a:gs pos="100000">
                  <a:srgbClr val="73E77E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667" name="文本框 45074"/>
            <p:cNvSpPr/>
            <p:nvPr/>
          </p:nvSpPr>
          <p:spPr>
            <a:xfrm>
              <a:off x="33" y="286"/>
              <a:ext cx="885" cy="122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D0D0D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怎样判断力对物体做功了？</a:t>
              </a:r>
              <a:endParaRPr lang="en-US" altLang="zh-CN" sz="2800" b="1" dirty="0">
                <a:solidFill>
                  <a:srgbClr val="0D0D0D"/>
                </a:solidFill>
                <a:latin typeface="楷体_GB2312" pitchFamily="49" charset="-122"/>
                <a:ea typeface="宋体" panose="02010600030101010101" pitchFamily="2" charset="-122"/>
                <a:sym typeface="楷体_GB2312" pitchFamily="49" charset="-122"/>
              </a:endParaRPr>
            </a:p>
          </p:txBody>
        </p:sp>
      </p:grpSp>
      <p:sp>
        <p:nvSpPr>
          <p:cNvPr id="27668" name="燕尾形 45078"/>
          <p:cNvSpPr/>
          <p:nvPr/>
        </p:nvSpPr>
        <p:spPr>
          <a:xfrm rot="5400000">
            <a:off x="5465445" y="2359025"/>
            <a:ext cx="400050" cy="450850"/>
          </a:xfrm>
          <a:prstGeom prst="chevron">
            <a:avLst>
              <a:gd name="adj" fmla="val 52509"/>
            </a:avLst>
          </a:prstGeom>
          <a:solidFill>
            <a:schemeClr val="accent1"/>
          </a:solidFill>
          <a:ln w="0">
            <a:noFill/>
          </a:ln>
        </p:spPr>
        <p:txBody>
          <a:bodyPr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69" name="燕尾形 45079"/>
          <p:cNvSpPr/>
          <p:nvPr/>
        </p:nvSpPr>
        <p:spPr>
          <a:xfrm rot="5400000">
            <a:off x="5465445" y="3619500"/>
            <a:ext cx="400050" cy="450850"/>
          </a:xfrm>
          <a:prstGeom prst="chevron">
            <a:avLst>
              <a:gd name="adj" fmla="val 52509"/>
            </a:avLst>
          </a:prstGeom>
          <a:solidFill>
            <a:srgbClr val="33CC33"/>
          </a:solidFill>
          <a:ln w="0">
            <a:noFill/>
          </a:ln>
        </p:spPr>
        <p:txBody>
          <a:bodyPr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7670" name="组合 45080"/>
          <p:cNvGrpSpPr/>
          <p:nvPr/>
        </p:nvGrpSpPr>
        <p:grpSpPr>
          <a:xfrm>
            <a:off x="2272983" y="404813"/>
            <a:ext cx="2290762" cy="715962"/>
            <a:chOff x="0" y="0"/>
            <a:chExt cx="1443" cy="451"/>
          </a:xfrm>
        </p:grpSpPr>
        <p:pic>
          <p:nvPicPr>
            <p:cNvPr id="27671" name="TextBox 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43" cy="4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72" name="文本框 45082"/>
            <p:cNvSpPr/>
            <p:nvPr/>
          </p:nvSpPr>
          <p:spPr>
            <a:xfrm>
              <a:off x="139" y="26"/>
              <a:ext cx="11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rPr>
                <a:t>本课小结</a:t>
              </a:r>
            </a:p>
          </p:txBody>
        </p:sp>
      </p:grpSp>
      <p:grpSp>
        <p:nvGrpSpPr>
          <p:cNvPr id="27673" name="组合 45091"/>
          <p:cNvGrpSpPr/>
          <p:nvPr/>
        </p:nvGrpSpPr>
        <p:grpSpPr>
          <a:xfrm>
            <a:off x="3065145" y="4076700"/>
            <a:ext cx="5292725" cy="684213"/>
            <a:chOff x="0" y="0"/>
            <a:chExt cx="3334" cy="470"/>
          </a:xfrm>
        </p:grpSpPr>
        <p:grpSp>
          <p:nvGrpSpPr>
            <p:cNvPr id="27674" name="组合 45090"/>
            <p:cNvGrpSpPr/>
            <p:nvPr/>
          </p:nvGrpSpPr>
          <p:grpSpPr>
            <a:xfrm>
              <a:off x="0" y="0"/>
              <a:ext cx="3334" cy="470"/>
              <a:chOff x="0" y="0"/>
              <a:chExt cx="3334" cy="470"/>
            </a:xfrm>
          </p:grpSpPr>
          <p:sp>
            <p:nvSpPr>
              <p:cNvPr id="27675" name="圆角矩形 45085"/>
              <p:cNvSpPr/>
              <p:nvPr/>
            </p:nvSpPr>
            <p:spPr>
              <a:xfrm>
                <a:off x="0" y="0"/>
                <a:ext cx="3334" cy="453"/>
              </a:xfrm>
              <a:prstGeom prst="roundRect">
                <a:avLst>
                  <a:gd name="adj" fmla="val 17505"/>
                </a:avLst>
              </a:prstGeom>
              <a:solidFill>
                <a:srgbClr val="FF6600"/>
              </a:solidFill>
              <a:ln w="9525">
                <a:noFill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6" name="圆角矩形 45086"/>
              <p:cNvSpPr/>
              <p:nvPr/>
            </p:nvSpPr>
            <p:spPr>
              <a:xfrm>
                <a:off x="22" y="0"/>
                <a:ext cx="3289" cy="470"/>
              </a:xfrm>
              <a:prstGeom prst="roundRect">
                <a:avLst>
                  <a:gd name="adj" fmla="val 16667"/>
                </a:avLst>
              </a:prstGeom>
              <a:solidFill>
                <a:srgbClr val="FFBE7D"/>
              </a:solidFill>
              <a:ln w="9525">
                <a:noFill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7" name="圆角矩形 45087"/>
              <p:cNvSpPr/>
              <p:nvPr/>
            </p:nvSpPr>
            <p:spPr>
              <a:xfrm>
                <a:off x="79" y="347"/>
                <a:ext cx="3213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BE7D">
                      <a:alpha val="100000"/>
                    </a:srgbClr>
                  </a:gs>
                  <a:gs pos="100000">
                    <a:srgbClr val="FFDCB9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8" name="圆角矩形 45088"/>
              <p:cNvSpPr/>
              <p:nvPr/>
            </p:nvSpPr>
            <p:spPr>
              <a:xfrm>
                <a:off x="68" y="0"/>
                <a:ext cx="3213" cy="11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DCB9">
                      <a:alpha val="100000"/>
                    </a:srgbClr>
                  </a:gs>
                  <a:gs pos="100000">
                    <a:srgbClr val="FFBE7D">
                      <a:alpha val="100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/>
              <a:lstStyle/>
              <a:p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679" name="文本框 45089"/>
            <p:cNvSpPr/>
            <p:nvPr/>
          </p:nvSpPr>
          <p:spPr>
            <a:xfrm>
              <a:off x="68" y="68"/>
              <a:ext cx="31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0D0D0D"/>
                  </a:solidFill>
                  <a:latin typeface="楷体_GB2312" pitchFamily="49" charset="-122"/>
                  <a:ea typeface="宋体" panose="02010600030101010101" pitchFamily="2" charset="-122"/>
                  <a:sym typeface="楷体_GB2312" pitchFamily="49" charset="-122"/>
                </a:rPr>
                <a:t>功如何计算？</a:t>
              </a:r>
              <a:endParaRPr lang="en-US" altLang="zh-CN" sz="3200" b="1" dirty="0">
                <a:solidFill>
                  <a:srgbClr val="0D0D0D"/>
                </a:solidFill>
                <a:latin typeface="楷体_GB2312" pitchFamily="49" charset="-122"/>
                <a:ea typeface="楷体_GB2312" pitchFamily="49" charset="-122"/>
                <a:sym typeface="楷体_GB2312" pitchFamily="49" charset="-122"/>
              </a:endParaRPr>
            </a:p>
          </p:txBody>
        </p:sp>
      </p:grpSp>
      <p:sp>
        <p:nvSpPr>
          <p:cNvPr id="27680" name="燕尾形 45092"/>
          <p:cNvSpPr/>
          <p:nvPr/>
        </p:nvSpPr>
        <p:spPr>
          <a:xfrm rot="5400000">
            <a:off x="5609908" y="4843463"/>
            <a:ext cx="400050" cy="447675"/>
          </a:xfrm>
          <a:prstGeom prst="chevron">
            <a:avLst>
              <a:gd name="adj" fmla="val 52509"/>
            </a:avLst>
          </a:prstGeom>
          <a:solidFill>
            <a:srgbClr val="FFBE7D"/>
          </a:solidFill>
          <a:ln w="0">
            <a:noFill/>
          </a:ln>
        </p:spPr>
        <p:txBody>
          <a:bodyPr/>
          <a:lstStyle/>
          <a:p>
            <a:endParaRPr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 animBg="1"/>
      <p:bldP spid="27668" grpId="1" animBg="1"/>
      <p:bldP spid="27669" grpId="0" animBg="1"/>
      <p:bldP spid="27669" grpId="1" animBg="1"/>
      <p:bldP spid="27680" grpId="0" animBg="1"/>
      <p:bldP spid="2768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/>
          <p:nvPr/>
        </p:nvSpPr>
        <p:spPr>
          <a:xfrm>
            <a:off x="372745" y="633095"/>
            <a:ext cx="1144651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某足球运动员在水平方向用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 N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的力，将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 N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的球沿水平地面踢出，踢出后球在地面上滚了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 m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才停下来。在球滚动过程中，脚对球所做的功为（      ）。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750 J                B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300 J                   C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450 J                        D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585595" y="2035175"/>
            <a:ext cx="414338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7107" name="TextBox 6"/>
          <p:cNvSpPr txBox="1"/>
          <p:nvPr/>
        </p:nvSpPr>
        <p:spPr>
          <a:xfrm>
            <a:off x="502920" y="109220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练习：</a:t>
            </a:r>
          </a:p>
        </p:txBody>
      </p:sp>
      <p:sp>
        <p:nvSpPr>
          <p:cNvPr id="49153" name="Text Box 4"/>
          <p:cNvSpPr txBox="1"/>
          <p:nvPr/>
        </p:nvSpPr>
        <p:spPr>
          <a:xfrm>
            <a:off x="372745" y="3610610"/>
            <a:ext cx="1161542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、起重机将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2×10</a:t>
            </a:r>
            <a:r>
              <a:rPr lang="en-US" altLang="zh-CN" sz="2800" baseline="300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 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kg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的货物从地上吊起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m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高后，又在水平方向上移动</a:t>
            </a:r>
            <a:r>
              <a:rPr lang="en-US" altLang="zh-CN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 m</a:t>
            </a:r>
            <a:r>
              <a:rPr lang="zh-CN" altLang="en-US" sz="28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，求起重机做了多少功？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79525" y="5186045"/>
            <a:ext cx="10132695" cy="629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W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＝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Fs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＝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Gh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＝</a:t>
            </a:r>
            <a:r>
              <a:rPr lang="en-US" altLang="zh-C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mgh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2×10</a:t>
            </a:r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4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kg×10 N/kg×3 m</a:t>
            </a: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＝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6×10</a:t>
            </a:r>
            <a:r>
              <a:rPr lang="en-US" altLang="zh-CN" sz="28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5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flipH="1">
            <a:off x="10265410" y="255905"/>
            <a:ext cx="336550" cy="4591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B</a:t>
            </a:r>
          </a:p>
        </p:txBody>
      </p:sp>
      <p:sp>
        <p:nvSpPr>
          <p:cNvPr id="22531" name="Rectangle 6"/>
          <p:cNvSpPr/>
          <p:nvPr/>
        </p:nvSpPr>
        <p:spPr>
          <a:xfrm>
            <a:off x="495300" y="92075"/>
            <a:ext cx="112020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defTabSz="914400" eaLnBrk="0" latinLnBrk="0" hangingPunct="0">
              <a:lnSpc>
                <a:spcPct val="150000"/>
              </a:lnSpc>
              <a:tabLst>
                <a:tab pos="4521200" algn="r"/>
              </a:tabLst>
            </a:pPr>
            <a:r>
              <a:rPr lang="en-US" altLang="zh-CN" sz="2400" dirty="0">
                <a:solidFill>
                  <a:srgbClr val="0008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400" dirty="0">
                <a:solidFill>
                  <a:srgbClr val="0008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下图所示的四幅图是小新提包回家的情景，小新提包的力不做功的是  </a:t>
            </a:r>
            <a:r>
              <a:rPr lang="en-US" altLang="zh-CN" sz="2400">
                <a:solidFill>
                  <a:srgbClr val="0008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   )</a:t>
            </a:r>
            <a:r>
              <a:rPr lang="zh-CN" altLang="en-US" sz="2400">
                <a:solidFill>
                  <a:srgbClr val="00080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dirty="0">
              <a:solidFill>
                <a:srgbClr val="00080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532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9750" y="782955"/>
            <a:ext cx="7395210" cy="21482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9371965" y="3886200"/>
            <a:ext cx="421005" cy="52070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endParaRPr kumimoji="0" lang="en-US" sz="280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715" y="3208020"/>
            <a:ext cx="116738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eaLnBrk="1" latinLnBrk="0" hangingPunct="1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用大小相同的力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，作用在质量不同的物体上，使它们分别在同一水平面上沿力的方向移动相同的距离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（如图所示），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所做的功分别为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24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en-US" sz="24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，则（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-2147482359"/>
          <p:cNvPicPr>
            <a:picLocks noChangeAspect="1"/>
          </p:cNvPicPr>
          <p:nvPr/>
        </p:nvPicPr>
        <p:blipFill>
          <a:blip r:embed="rId3"/>
          <a:srcRect b="2388"/>
          <a:stretch>
            <a:fillRect/>
          </a:stretch>
        </p:blipFill>
        <p:spPr>
          <a:xfrm>
            <a:off x="5416550" y="4607560"/>
            <a:ext cx="5509260" cy="16764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288925" y="4724400"/>
            <a:ext cx="4644390" cy="1274445"/>
            <a:chOff x="156" y="7256"/>
            <a:chExt cx="7314" cy="2007"/>
          </a:xfrm>
        </p:grpSpPr>
        <p:pic>
          <p:nvPicPr>
            <p:cNvPr id="4" name="图片 -2147482360"/>
            <p:cNvPicPr>
              <a:picLocks noChangeAspect="1"/>
            </p:cNvPicPr>
            <p:nvPr/>
          </p:nvPicPr>
          <p:blipFill>
            <a:blip r:embed="rId4"/>
            <a:srcRect r="45655"/>
            <a:stretch>
              <a:fillRect/>
            </a:stretch>
          </p:blipFill>
          <p:spPr>
            <a:xfrm>
              <a:off x="1004" y="7256"/>
              <a:ext cx="6466" cy="9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" name="图片 -2147482360"/>
            <p:cNvPicPr>
              <a:picLocks noChangeAspect="1"/>
            </p:cNvPicPr>
            <p:nvPr/>
          </p:nvPicPr>
          <p:blipFill>
            <a:blip r:embed="rId4"/>
            <a:srcRect l="48000"/>
            <a:stretch>
              <a:fillRect/>
            </a:stretch>
          </p:blipFill>
          <p:spPr>
            <a:xfrm>
              <a:off x="156" y="8319"/>
              <a:ext cx="6187" cy="94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38505" y="1132471"/>
            <a:ext cx="3074993" cy="2750027"/>
            <a:chOff x="530" y="3978"/>
            <a:chExt cx="4773" cy="3718"/>
          </a:xfrm>
        </p:grpSpPr>
        <p:pic>
          <p:nvPicPr>
            <p:cNvPr id="19457" name="Picture 2" descr="http://221.224.83.76:8001/physource/inputfiles/20054885255438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" y="3978"/>
              <a:ext cx="4773" cy="3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0" name="TextBox 9"/>
            <p:cNvSpPr txBox="1"/>
            <p:nvPr/>
          </p:nvSpPr>
          <p:spPr>
            <a:xfrm>
              <a:off x="2140" y="7198"/>
              <a:ext cx="1018" cy="4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撬杠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12915" y="1091248"/>
            <a:ext cx="2573107" cy="2810192"/>
            <a:chOff x="4423" y="3403"/>
            <a:chExt cx="3565" cy="4425"/>
          </a:xfrm>
        </p:grpSpPr>
        <p:pic>
          <p:nvPicPr>
            <p:cNvPr id="19458" name="Picture 4" descr="http://pic16.nipic.com/20110829/5525135_172328213189_2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1632" r="18159" b="6163"/>
            <a:stretch>
              <a:fillRect/>
            </a:stretch>
          </p:blipFill>
          <p:spPr>
            <a:xfrm>
              <a:off x="4423" y="3403"/>
              <a:ext cx="3565" cy="37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1" name="TextBox 10"/>
            <p:cNvSpPr txBox="1"/>
            <p:nvPr/>
          </p:nvSpPr>
          <p:spPr>
            <a:xfrm>
              <a:off x="5533" y="7248"/>
              <a:ext cx="1380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起重机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33715" y="1120140"/>
            <a:ext cx="3542030" cy="2703422"/>
            <a:chOff x="8282" y="4085"/>
            <a:chExt cx="5578" cy="3670"/>
          </a:xfrm>
        </p:grpSpPr>
        <p:pic>
          <p:nvPicPr>
            <p:cNvPr id="19459" name="Picture 6" descr="http://img.cmol.com/images/uploadfile/product/2011/1114/20111114014712683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BFC"/>
                </a:clrFrom>
                <a:clrTo>
                  <a:srgbClr val="FDFBFC">
                    <a:alpha val="0"/>
                  </a:srgbClr>
                </a:clrTo>
              </a:clrChange>
            </a:blip>
            <a:srcRect t="3407" r="9349" b="11406"/>
            <a:stretch>
              <a:fillRect/>
            </a:stretch>
          </p:blipFill>
          <p:spPr>
            <a:xfrm>
              <a:off x="8282" y="4085"/>
              <a:ext cx="5578" cy="29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2" name="TextBox 11"/>
            <p:cNvSpPr txBox="1"/>
            <p:nvPr/>
          </p:nvSpPr>
          <p:spPr>
            <a:xfrm>
              <a:off x="9735" y="7255"/>
              <a:ext cx="2108" cy="5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拖拉机犁地</a:t>
              </a:r>
            </a:p>
          </p:txBody>
        </p:sp>
      </p:grpSp>
      <p:sp>
        <p:nvSpPr>
          <p:cNvPr id="19463" name="TextBox 12"/>
          <p:cNvSpPr txBox="1"/>
          <p:nvPr/>
        </p:nvSpPr>
        <p:spPr>
          <a:xfrm>
            <a:off x="2233613" y="4304983"/>
            <a:ext cx="77247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你能找出它们的工作过程有什么共同的特点吗？</a:t>
            </a:r>
          </a:p>
        </p:txBody>
      </p:sp>
      <p:sp>
        <p:nvSpPr>
          <p:cNvPr id="19464" name="TextBox 12"/>
          <p:cNvSpPr txBox="1"/>
          <p:nvPr/>
        </p:nvSpPr>
        <p:spPr>
          <a:xfrm>
            <a:off x="212725" y="170815"/>
            <a:ext cx="29387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观察与思考：</a:t>
            </a:r>
          </a:p>
        </p:txBody>
      </p:sp>
      <p:sp>
        <p:nvSpPr>
          <p:cNvPr id="5123" name="TextBox 4"/>
          <p:cNvSpPr txBox="1"/>
          <p:nvPr/>
        </p:nvSpPr>
        <p:spPr>
          <a:xfrm>
            <a:off x="1936750" y="5239385"/>
            <a:ext cx="9738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、任何一种机械在工作时，都必须对工作对象施以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力的作用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5126" name="TextBox 7"/>
          <p:cNvSpPr txBox="1"/>
          <p:nvPr/>
        </p:nvSpPr>
        <p:spPr>
          <a:xfrm>
            <a:off x="1936750" y="5919470"/>
            <a:ext cx="94437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、还必须使工作对象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沿着力的方向移动一段距离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sp>
        <p:nvSpPr>
          <p:cNvPr id="20483" name="TextBox 12"/>
          <p:cNvSpPr txBox="1"/>
          <p:nvPr/>
        </p:nvSpPr>
        <p:spPr>
          <a:xfrm>
            <a:off x="360045" y="517715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共同点：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3" grpId="1"/>
      <p:bldP spid="5126" grpId="0"/>
      <p:bldP spid="5126" grpId="1"/>
      <p:bldP spid="20483" grpId="0"/>
      <p:bldP spid="2048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90550"/>
            <a:ext cx="10058400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2"/>
          <p:cNvSpPr txBox="1"/>
          <p:nvPr/>
        </p:nvSpPr>
        <p:spPr>
          <a:xfrm>
            <a:off x="227330" y="222885"/>
            <a:ext cx="120713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功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227330" y="1103630"/>
            <a:ext cx="113411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定义：如果对物体施加了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力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，并使物体</a:t>
            </a:r>
            <a:r>
              <a:rPr lang="zh-CN" altLang="en-US" sz="2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沿力的方向移动了一段距离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，                我们就说这个力对物体做了机械功；简称为功。</a:t>
            </a:r>
          </a:p>
        </p:txBody>
      </p:sp>
      <p:sp>
        <p:nvSpPr>
          <p:cNvPr id="3" name="TextBox 12"/>
          <p:cNvSpPr txBox="1"/>
          <p:nvPr/>
        </p:nvSpPr>
        <p:spPr>
          <a:xfrm>
            <a:off x="227330" y="3451225"/>
            <a:ext cx="29679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两个必要因素：</a:t>
            </a:r>
          </a:p>
        </p:txBody>
      </p:sp>
      <p:sp>
        <p:nvSpPr>
          <p:cNvPr id="4" name="TextBox 12"/>
          <p:cNvSpPr txBox="1"/>
          <p:nvPr/>
        </p:nvSpPr>
        <p:spPr>
          <a:xfrm>
            <a:off x="3472180" y="2998470"/>
            <a:ext cx="296799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</a:rPr>
              <a:t>①</a:t>
            </a:r>
            <a:r>
              <a:rPr lang="zh-CN" altLang="en-US" sz="2800" dirty="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</a:rPr>
              <a:t>力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457575" y="3876675"/>
            <a:ext cx="5134610" cy="737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</a:rPr>
              <a:t>②</a:t>
            </a:r>
            <a:r>
              <a:rPr lang="zh-CN" altLang="en-US" sz="2800" dirty="0">
                <a:solidFill>
                  <a:srgbClr val="C00000"/>
                </a:solidFill>
                <a:latin typeface="Calibri" panose="020F0502020204030204" charset="0"/>
                <a:ea typeface="微软雅黑" panose="020B0503020204020204" charset="-122"/>
              </a:rPr>
              <a:t>沿力的方向通过的距离</a:t>
            </a:r>
          </a:p>
        </p:txBody>
      </p:sp>
      <p:sp>
        <p:nvSpPr>
          <p:cNvPr id="6" name="左大括号 5"/>
          <p:cNvSpPr/>
          <p:nvPr/>
        </p:nvSpPr>
        <p:spPr>
          <a:xfrm>
            <a:off x="3195320" y="3272790"/>
            <a:ext cx="213360" cy="125349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立方体 32"/>
          <p:cNvSpPr/>
          <p:nvPr/>
        </p:nvSpPr>
        <p:spPr>
          <a:xfrm>
            <a:off x="9215601" y="4892079"/>
            <a:ext cx="609600" cy="762008"/>
          </a:xfrm>
          <a:prstGeom prst="cube">
            <a:avLst/>
          </a:prstGeom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+mn-cs"/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9520873" y="4358005"/>
            <a:ext cx="0" cy="665163"/>
          </a:xfrm>
          <a:prstGeom prst="straightConnector1">
            <a:avLst/>
          </a:prstGeom>
          <a:ln w="3175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9597073" y="4129405"/>
            <a:ext cx="381000" cy="4000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8987473" y="5577205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8949373" y="3900805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9063673" y="4967605"/>
            <a:ext cx="0" cy="6096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9063673" y="3900805"/>
            <a:ext cx="0" cy="73342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8896985" y="4534218"/>
            <a:ext cx="407988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3.61111E-6 -0.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3.61111E-6 -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2.77778E-7 -0.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 bldLvl="0" animBg="1"/>
      <p:bldP spid="6" grpId="1" animBg="1"/>
      <p:bldP spid="35" grpId="0"/>
      <p:bldP spid="35" grpId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81480" y="993775"/>
            <a:ext cx="8829675" cy="735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i="0" u="none" strike="noStrike" cap="none" spc="0" normalizeH="0" baseline="0">
                <a:ln>
                  <a:noFill/>
                </a:ln>
                <a:solidFill>
                  <a:srgbClr val="2115C5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想想看，下列几幅实例，力是否对物体做了功？</a:t>
            </a:r>
          </a:p>
        </p:txBody>
      </p:sp>
      <p:pic>
        <p:nvPicPr>
          <p:cNvPr id="6" name="图片 5" descr="[[HOI%Z{7O@BQ0[FHON(8E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009775"/>
            <a:ext cx="4930775" cy="3154680"/>
          </a:xfrm>
          <a:prstGeom prst="rect">
            <a:avLst/>
          </a:prstGeom>
        </p:spPr>
      </p:pic>
      <p:sp>
        <p:nvSpPr>
          <p:cNvPr id="19464" name="TextBox 12"/>
          <p:cNvSpPr txBox="1"/>
          <p:nvPr/>
        </p:nvSpPr>
        <p:spPr>
          <a:xfrm>
            <a:off x="212725" y="170815"/>
            <a:ext cx="29387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</a:rPr>
              <a:t>交流与讨论：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817235" y="2087245"/>
            <a:ext cx="6008370" cy="3076575"/>
            <a:chOff x="9161" y="3287"/>
            <a:chExt cx="9462" cy="3848"/>
          </a:xfrm>
        </p:grpSpPr>
        <p:pic>
          <p:nvPicPr>
            <p:cNvPr id="9" name="图片 8" descr="[37OOMLFJ`G0%F1$_R8LW[K"/>
            <p:cNvPicPr>
              <a:picLocks noChangeAspect="1"/>
            </p:cNvPicPr>
            <p:nvPr/>
          </p:nvPicPr>
          <p:blipFill>
            <a:blip r:embed="rId3"/>
            <a:srcRect l="48260"/>
            <a:stretch>
              <a:fillRect/>
            </a:stretch>
          </p:blipFill>
          <p:spPr>
            <a:xfrm>
              <a:off x="13915" y="3287"/>
              <a:ext cx="4708" cy="3849"/>
            </a:xfrm>
            <a:prstGeom prst="rect">
              <a:avLst/>
            </a:prstGeom>
          </p:spPr>
        </p:pic>
        <p:pic>
          <p:nvPicPr>
            <p:cNvPr id="2" name="图片 1" descr="[37OOMLFJ`G0%F1$_R8LW[K"/>
            <p:cNvPicPr>
              <a:picLocks noChangeAspect="1"/>
            </p:cNvPicPr>
            <p:nvPr/>
          </p:nvPicPr>
          <p:blipFill>
            <a:blip r:embed="rId3"/>
            <a:srcRect r="47734"/>
            <a:stretch>
              <a:fillRect/>
            </a:stretch>
          </p:blipFill>
          <p:spPr>
            <a:xfrm>
              <a:off x="9161" y="3287"/>
              <a:ext cx="4475" cy="384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1151255" y="5538470"/>
            <a:ext cx="8718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53650" y="5538470"/>
            <a:ext cx="8718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6" name="圆角矩形 34"/>
          <p:cNvSpPr/>
          <p:nvPr/>
        </p:nvSpPr>
        <p:spPr>
          <a:xfrm>
            <a:off x="368618" y="278130"/>
            <a:ext cx="3681412" cy="646713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二、判断是否做功</a:t>
            </a:r>
          </a:p>
        </p:txBody>
      </p:sp>
      <p:sp>
        <p:nvSpPr>
          <p:cNvPr id="29717" name="TextBox 10"/>
          <p:cNvSpPr txBox="1"/>
          <p:nvPr/>
        </p:nvSpPr>
        <p:spPr>
          <a:xfrm>
            <a:off x="368618" y="1333500"/>
            <a:ext cx="4043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、做功实例一：水平</a:t>
            </a:r>
          </a:p>
        </p:txBody>
      </p:sp>
      <p:pic>
        <p:nvPicPr>
          <p:cNvPr id="27649" name="Picture 5" descr="马车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5" y="2270125"/>
            <a:ext cx="4382770" cy="2521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TextBox 3"/>
          <p:cNvSpPr txBox="1"/>
          <p:nvPr/>
        </p:nvSpPr>
        <p:spPr>
          <a:xfrm>
            <a:off x="1730375" y="4791710"/>
            <a:ext cx="1684020" cy="521970"/>
          </a:xfrm>
          <a:prstGeom prst="rect">
            <a:avLst/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马拉车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8553450" y="2619693"/>
            <a:ext cx="1871663" cy="1044575"/>
            <a:chOff x="4241" y="2636"/>
            <a:chExt cx="1179" cy="658"/>
          </a:xfrm>
        </p:grpSpPr>
        <p:grpSp>
          <p:nvGrpSpPr>
            <p:cNvPr id="27652" name="Group 19"/>
            <p:cNvGrpSpPr/>
            <p:nvPr/>
          </p:nvGrpSpPr>
          <p:grpSpPr>
            <a:xfrm>
              <a:off x="4241" y="2795"/>
              <a:ext cx="726" cy="499"/>
              <a:chOff x="2335" y="2251"/>
              <a:chExt cx="726" cy="499"/>
            </a:xfrm>
          </p:grpSpPr>
          <p:sp>
            <p:nvSpPr>
              <p:cNvPr id="27653" name="Rectangle 22"/>
              <p:cNvSpPr/>
              <p:nvPr/>
            </p:nvSpPr>
            <p:spPr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27654" name="Group 23"/>
              <p:cNvGrpSpPr/>
              <p:nvPr/>
            </p:nvGrpSpPr>
            <p:grpSpPr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27655" name="Oval 24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dirty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7656" name="Oval 25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dirty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27657" name="Group 26"/>
              <p:cNvGrpSpPr/>
              <p:nvPr/>
            </p:nvGrpSpPr>
            <p:grpSpPr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27658" name="Oval 27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dirty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7659" name="Oval 28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dirty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27660" name="Line 32"/>
            <p:cNvSpPr/>
            <p:nvPr/>
          </p:nvSpPr>
          <p:spPr>
            <a:xfrm rot="5400000" flipV="1">
              <a:off x="4955" y="2670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oval" w="med" len="med"/>
              <a:tailEnd type="triangle" w="med" len="lg"/>
            </a:ln>
          </p:spPr>
        </p:sp>
        <p:sp>
          <p:nvSpPr>
            <p:cNvPr id="27661" name="Text Box 33"/>
            <p:cNvSpPr txBox="1"/>
            <p:nvPr/>
          </p:nvSpPr>
          <p:spPr>
            <a:xfrm>
              <a:off x="5125" y="2636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6" name="Group 43"/>
          <p:cNvGrpSpPr/>
          <p:nvPr/>
        </p:nvGrpSpPr>
        <p:grpSpPr>
          <a:xfrm>
            <a:off x="6105525" y="2872105"/>
            <a:ext cx="4500563" cy="792163"/>
            <a:chOff x="2699" y="2795"/>
            <a:chExt cx="2835" cy="499"/>
          </a:xfrm>
        </p:grpSpPr>
        <p:grpSp>
          <p:nvGrpSpPr>
            <p:cNvPr id="27663" name="Group 11"/>
            <p:cNvGrpSpPr/>
            <p:nvPr/>
          </p:nvGrpSpPr>
          <p:grpSpPr>
            <a:xfrm>
              <a:off x="2880" y="2795"/>
              <a:ext cx="726" cy="499"/>
              <a:chOff x="2335" y="2251"/>
              <a:chExt cx="726" cy="499"/>
            </a:xfrm>
          </p:grpSpPr>
          <p:sp>
            <p:nvSpPr>
              <p:cNvPr id="27664" name="Rectangle 22"/>
              <p:cNvSpPr/>
              <p:nvPr/>
            </p:nvSpPr>
            <p:spPr>
              <a:xfrm>
                <a:off x="2335" y="2251"/>
                <a:ext cx="726" cy="408"/>
              </a:xfrm>
              <a:prstGeom prst="rect">
                <a:avLst/>
              </a:prstGeom>
              <a:solidFill>
                <a:srgbClr val="FCD6B6"/>
              </a:solidFill>
              <a:ln w="19050" cap="flat" cmpd="sng">
                <a:solidFill>
                  <a:srgbClr val="5F5F5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800" dirty="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grpSp>
            <p:nvGrpSpPr>
              <p:cNvPr id="27665" name="Group 23"/>
              <p:cNvGrpSpPr/>
              <p:nvPr/>
            </p:nvGrpSpPr>
            <p:grpSpPr>
              <a:xfrm>
                <a:off x="2789" y="2568"/>
                <a:ext cx="182" cy="182"/>
                <a:chOff x="3446" y="1683"/>
                <a:chExt cx="182" cy="182"/>
              </a:xfrm>
            </p:grpSpPr>
            <p:sp>
              <p:nvSpPr>
                <p:cNvPr id="27666" name="Oval 24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dirty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7667" name="Oval 25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dirty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  <p:grpSp>
            <p:nvGrpSpPr>
              <p:cNvPr id="27668" name="Group 26"/>
              <p:cNvGrpSpPr/>
              <p:nvPr/>
            </p:nvGrpSpPr>
            <p:grpSpPr>
              <a:xfrm>
                <a:off x="2426" y="2568"/>
                <a:ext cx="182" cy="182"/>
                <a:chOff x="3446" y="1683"/>
                <a:chExt cx="182" cy="182"/>
              </a:xfrm>
            </p:grpSpPr>
            <p:sp>
              <p:nvSpPr>
                <p:cNvPr id="27669" name="Oval 27"/>
                <p:cNvSpPr/>
                <p:nvPr/>
              </p:nvSpPr>
              <p:spPr>
                <a:xfrm>
                  <a:off x="3446" y="1683"/>
                  <a:ext cx="182" cy="1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rgbClr val="767676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dirty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27670" name="Oval 28"/>
                <p:cNvSpPr/>
                <p:nvPr/>
              </p:nvSpPr>
              <p:spPr>
                <a:xfrm flipH="1">
                  <a:off x="3515" y="1752"/>
                  <a:ext cx="45" cy="46"/>
                </a:xfrm>
                <a:prstGeom prst="ellipse">
                  <a:avLst/>
                </a:prstGeom>
                <a:solidFill>
                  <a:srgbClr val="000808"/>
                </a:solidFill>
                <a:ln w="19050" cap="flat" cmpd="sng">
                  <a:solidFill>
                    <a:srgbClr val="00080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800" dirty="0">
                    <a:latin typeface="Times New Roman" panose="02020603050405020304" pitchFamily="18" charset="0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27671" name="Line 34"/>
            <p:cNvSpPr/>
            <p:nvPr/>
          </p:nvSpPr>
          <p:spPr>
            <a:xfrm>
              <a:off x="2699" y="3294"/>
              <a:ext cx="2835" cy="0"/>
            </a:xfrm>
            <a:prstGeom prst="line">
              <a:avLst/>
            </a:prstGeom>
            <a:ln w="381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0" name="Group 39"/>
          <p:cNvGrpSpPr/>
          <p:nvPr/>
        </p:nvGrpSpPr>
        <p:grpSpPr>
          <a:xfrm>
            <a:off x="7005638" y="3700780"/>
            <a:ext cx="2159000" cy="519113"/>
            <a:chOff x="3266" y="3317"/>
            <a:chExt cx="1360" cy="327"/>
          </a:xfrm>
        </p:grpSpPr>
        <p:sp>
          <p:nvSpPr>
            <p:cNvPr id="27673" name="Line 35"/>
            <p:cNvSpPr/>
            <p:nvPr/>
          </p:nvSpPr>
          <p:spPr>
            <a:xfrm>
              <a:off x="3266" y="3339"/>
              <a:ext cx="0" cy="295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74" name="Line 36"/>
            <p:cNvSpPr/>
            <p:nvPr/>
          </p:nvSpPr>
          <p:spPr>
            <a:xfrm>
              <a:off x="4626" y="3317"/>
              <a:ext cx="0" cy="272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75" name="Line 37"/>
            <p:cNvSpPr/>
            <p:nvPr/>
          </p:nvSpPr>
          <p:spPr>
            <a:xfrm>
              <a:off x="3288" y="3498"/>
              <a:ext cx="1338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</p:sp>
        <p:sp>
          <p:nvSpPr>
            <p:cNvPr id="27676" name="Text Box 38"/>
            <p:cNvSpPr txBox="1"/>
            <p:nvPr/>
          </p:nvSpPr>
          <p:spPr>
            <a:xfrm>
              <a:off x="3810" y="3317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</a:p>
          </p:txBody>
        </p:sp>
      </p:grpSp>
      <p:grpSp>
        <p:nvGrpSpPr>
          <p:cNvPr id="11" name="Group 40"/>
          <p:cNvGrpSpPr/>
          <p:nvPr/>
        </p:nvGrpSpPr>
        <p:grpSpPr>
          <a:xfrm>
            <a:off x="7005638" y="2548255"/>
            <a:ext cx="1079500" cy="611188"/>
            <a:chOff x="3266" y="2591"/>
            <a:chExt cx="680" cy="385"/>
          </a:xfrm>
        </p:grpSpPr>
        <p:sp>
          <p:nvSpPr>
            <p:cNvPr id="27678" name="Line 30"/>
            <p:cNvSpPr/>
            <p:nvPr/>
          </p:nvSpPr>
          <p:spPr>
            <a:xfrm rot="5400000" flipV="1">
              <a:off x="3595" y="2647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oval" w="med" len="med"/>
              <a:tailEnd type="triangle" w="med" len="lg"/>
            </a:ln>
          </p:spPr>
        </p:sp>
        <p:sp>
          <p:nvSpPr>
            <p:cNvPr id="27679" name="Text Box 31"/>
            <p:cNvSpPr txBox="1"/>
            <p:nvPr/>
          </p:nvSpPr>
          <p:spPr>
            <a:xfrm>
              <a:off x="3651" y="2591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12" name="Group 45"/>
          <p:cNvGrpSpPr/>
          <p:nvPr/>
        </p:nvGrpSpPr>
        <p:grpSpPr>
          <a:xfrm>
            <a:off x="6284913" y="4204018"/>
            <a:ext cx="3600450" cy="682625"/>
            <a:chOff x="2721" y="278"/>
            <a:chExt cx="2608" cy="430"/>
          </a:xfrm>
        </p:grpSpPr>
        <p:pic>
          <p:nvPicPr>
            <p:cNvPr id="27681" name="TextBox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21" y="278"/>
              <a:ext cx="2608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682" name="Text Box 47"/>
            <p:cNvSpPr txBox="1"/>
            <p:nvPr/>
          </p:nvSpPr>
          <p:spPr>
            <a:xfrm>
              <a:off x="3062" y="323"/>
              <a:ext cx="204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拉力对车做了功</a:t>
              </a:r>
              <a:endPara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640840"/>
            <a:ext cx="2405380" cy="32645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18"/>
          <p:cNvGrpSpPr/>
          <p:nvPr/>
        </p:nvGrpSpPr>
        <p:grpSpPr>
          <a:xfrm>
            <a:off x="9243378" y="2497138"/>
            <a:ext cx="503237" cy="3024187"/>
            <a:chOff x="5103" y="1593"/>
            <a:chExt cx="317" cy="2019"/>
          </a:xfrm>
        </p:grpSpPr>
        <p:sp>
          <p:nvSpPr>
            <p:cNvPr id="29699" name="Line 10"/>
            <p:cNvSpPr/>
            <p:nvPr/>
          </p:nvSpPr>
          <p:spPr>
            <a:xfrm>
              <a:off x="5125" y="3612"/>
              <a:ext cx="295" cy="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0" name="Line 11"/>
            <p:cNvSpPr/>
            <p:nvPr/>
          </p:nvSpPr>
          <p:spPr>
            <a:xfrm>
              <a:off x="5103" y="1593"/>
              <a:ext cx="295" cy="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9701" name="Line 12"/>
            <p:cNvSpPr/>
            <p:nvPr/>
          </p:nvSpPr>
          <p:spPr>
            <a:xfrm flipV="1">
              <a:off x="5239" y="1616"/>
              <a:ext cx="0" cy="195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</p:sp>
        <p:sp>
          <p:nvSpPr>
            <p:cNvPr id="29702" name="Text Box 13"/>
            <p:cNvSpPr txBox="1"/>
            <p:nvPr/>
          </p:nvSpPr>
          <p:spPr>
            <a:xfrm>
              <a:off x="5125" y="2273"/>
              <a:ext cx="295" cy="34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8054340" y="3573463"/>
            <a:ext cx="1116013" cy="1943100"/>
            <a:chOff x="4354" y="2591"/>
            <a:chExt cx="703" cy="1224"/>
          </a:xfrm>
        </p:grpSpPr>
        <p:sp>
          <p:nvSpPr>
            <p:cNvPr id="29704" name="Rectangle 5"/>
            <p:cNvSpPr/>
            <p:nvPr/>
          </p:nvSpPr>
          <p:spPr>
            <a:xfrm>
              <a:off x="4354" y="3430"/>
              <a:ext cx="703" cy="385"/>
            </a:xfrm>
            <a:prstGeom prst="rect">
              <a:avLst/>
            </a:prstGeom>
            <a:solidFill>
              <a:srgbClr val="FCD6B6"/>
            </a:solidFill>
            <a:ln w="190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9705" name="Line 8"/>
            <p:cNvSpPr/>
            <p:nvPr/>
          </p:nvSpPr>
          <p:spPr>
            <a:xfrm flipV="1">
              <a:off x="4717" y="2954"/>
              <a:ext cx="0" cy="658"/>
            </a:xfrm>
            <a:prstGeom prst="line">
              <a:avLst/>
            </a:prstGeom>
            <a:ln w="38100" cap="flat" cmpd="sng">
              <a:solidFill>
                <a:srgbClr val="CC0000"/>
              </a:solidFill>
              <a:prstDash val="solid"/>
              <a:round/>
              <a:headEnd type="oval" w="med" len="med"/>
              <a:tailEnd type="triangle" w="med" len="lg"/>
            </a:ln>
          </p:spPr>
        </p:sp>
        <p:sp>
          <p:nvSpPr>
            <p:cNvPr id="29706" name="Text Box 14"/>
            <p:cNvSpPr txBox="1"/>
            <p:nvPr/>
          </p:nvSpPr>
          <p:spPr>
            <a:xfrm>
              <a:off x="4581" y="2591"/>
              <a:ext cx="295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F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8054340" y="620713"/>
            <a:ext cx="1116013" cy="1908175"/>
            <a:chOff x="4354" y="595"/>
            <a:chExt cx="703" cy="1202"/>
          </a:xfrm>
        </p:grpSpPr>
        <p:sp>
          <p:nvSpPr>
            <p:cNvPr id="29708" name="Rectangle 6"/>
            <p:cNvSpPr/>
            <p:nvPr/>
          </p:nvSpPr>
          <p:spPr>
            <a:xfrm>
              <a:off x="4354" y="1412"/>
              <a:ext cx="703" cy="385"/>
            </a:xfrm>
            <a:prstGeom prst="rect">
              <a:avLst/>
            </a:prstGeom>
            <a:solidFill>
              <a:srgbClr val="FCD6B6"/>
            </a:solidFill>
            <a:ln w="1905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29709" name="Group 16"/>
            <p:cNvGrpSpPr/>
            <p:nvPr/>
          </p:nvGrpSpPr>
          <p:grpSpPr>
            <a:xfrm>
              <a:off x="4581" y="595"/>
              <a:ext cx="295" cy="998"/>
              <a:chOff x="4581" y="595"/>
              <a:chExt cx="295" cy="998"/>
            </a:xfrm>
          </p:grpSpPr>
          <p:sp>
            <p:nvSpPr>
              <p:cNvPr id="29710" name="Line 9"/>
              <p:cNvSpPr/>
              <p:nvPr/>
            </p:nvSpPr>
            <p:spPr>
              <a:xfrm flipV="1">
                <a:off x="4717" y="935"/>
                <a:ext cx="0" cy="658"/>
              </a:xfrm>
              <a:prstGeom prst="line">
                <a:avLst/>
              </a:prstGeom>
              <a:ln w="38100" cap="flat" cmpd="sng">
                <a:solidFill>
                  <a:srgbClr val="CC0000"/>
                </a:solidFill>
                <a:prstDash val="solid"/>
                <a:round/>
                <a:headEnd type="oval" w="med" len="med"/>
                <a:tailEnd type="triangle" w="med" len="lg"/>
              </a:ln>
            </p:spPr>
          </p:sp>
          <p:sp>
            <p:nvSpPr>
              <p:cNvPr id="29711" name="Text Box 15"/>
              <p:cNvSpPr txBox="1"/>
              <p:nvPr/>
            </p:nvSpPr>
            <p:spPr>
              <a:xfrm>
                <a:off x="4581" y="595"/>
                <a:ext cx="295" cy="3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i="1" dirty="0">
                    <a:solidFill>
                      <a:srgbClr val="CC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</a:p>
            </p:txBody>
          </p:sp>
        </p:grpSp>
      </p:grpSp>
      <p:sp>
        <p:nvSpPr>
          <p:cNvPr id="29712" name="TextBox 3"/>
          <p:cNvSpPr txBox="1"/>
          <p:nvPr/>
        </p:nvSpPr>
        <p:spPr>
          <a:xfrm>
            <a:off x="1593850" y="5115560"/>
            <a:ext cx="3504565" cy="521970"/>
          </a:xfrm>
          <a:prstGeom prst="rect">
            <a:avLst/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起重机吊起货物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6" name="Group 25"/>
          <p:cNvGrpSpPr/>
          <p:nvPr/>
        </p:nvGrpSpPr>
        <p:grpSpPr>
          <a:xfrm>
            <a:off x="6633528" y="5568950"/>
            <a:ext cx="4140200" cy="682625"/>
            <a:chOff x="2721" y="278"/>
            <a:chExt cx="2608" cy="430"/>
          </a:xfrm>
        </p:grpSpPr>
        <p:pic>
          <p:nvPicPr>
            <p:cNvPr id="29714" name="TextBox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721" y="278"/>
              <a:ext cx="2608" cy="4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9715" name="Text Box 24"/>
            <p:cNvSpPr txBox="1"/>
            <p:nvPr/>
          </p:nvSpPr>
          <p:spPr>
            <a:xfrm>
              <a:off x="3062" y="323"/>
              <a:ext cx="204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拉力对货物做了功</a:t>
              </a:r>
              <a:endPara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9717" name="TextBox 10"/>
          <p:cNvSpPr txBox="1"/>
          <p:nvPr/>
        </p:nvSpPr>
        <p:spPr>
          <a:xfrm>
            <a:off x="354013" y="346075"/>
            <a:ext cx="40436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、做功实例二：竖直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/>
        </p:nvSpPr>
        <p:spPr>
          <a:xfrm>
            <a:off x="441960" y="311785"/>
            <a:ext cx="65233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、不做功实例：情况一</a:t>
            </a:r>
          </a:p>
        </p:txBody>
      </p:sp>
      <p:pic>
        <p:nvPicPr>
          <p:cNvPr id="50178" name="Picture 2" descr="BD00013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5" y="1095375"/>
            <a:ext cx="3302635" cy="46678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50179" name="Oval 3"/>
          <p:cNvSpPr/>
          <p:nvPr/>
        </p:nvSpPr>
        <p:spPr>
          <a:xfrm>
            <a:off x="642620" y="4225925"/>
            <a:ext cx="762000" cy="8382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zh-CN" sz="2400" dirty="0">
              <a:latin typeface="Tahoma" panose="020B0604030504040204" pitchFamily="34" charset="0"/>
            </a:endParaRPr>
          </a:p>
        </p:txBody>
      </p:sp>
      <p:sp>
        <p:nvSpPr>
          <p:cNvPr id="50180" name="Line 4"/>
          <p:cNvSpPr/>
          <p:nvPr/>
        </p:nvSpPr>
        <p:spPr>
          <a:xfrm>
            <a:off x="1252220" y="5626100"/>
            <a:ext cx="3276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triangle" w="med" len="med"/>
            <a:tailEnd type="triangle" w="med" len="med"/>
          </a:ln>
        </p:spPr>
      </p:sp>
      <p:sp>
        <p:nvSpPr>
          <p:cNvPr id="50181" name="Line 5"/>
          <p:cNvSpPr/>
          <p:nvPr/>
        </p:nvSpPr>
        <p:spPr>
          <a:xfrm>
            <a:off x="1176020" y="4864100"/>
            <a:ext cx="0" cy="1143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82" name="Line 6"/>
          <p:cNvSpPr/>
          <p:nvPr/>
        </p:nvSpPr>
        <p:spPr>
          <a:xfrm>
            <a:off x="4605020" y="4940300"/>
            <a:ext cx="0" cy="1066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0183" name="Text Box 7"/>
          <p:cNvSpPr txBox="1"/>
          <p:nvPr/>
        </p:nvSpPr>
        <p:spPr>
          <a:xfrm>
            <a:off x="2547620" y="5778500"/>
            <a:ext cx="990600" cy="8239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3300"/>
                </a:solidFill>
                <a:latin typeface="Tahoma" panose="020B0604030504040204" pitchFamily="34" charset="0"/>
                <a:ea typeface="黑体" panose="02010609060101010101" pitchFamily="49" charset="-122"/>
              </a:rPr>
              <a:t>s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284470" y="1400175"/>
            <a:ext cx="6093460" cy="1568450"/>
          </a:xfrm>
          <a:prstGeom prst="rect">
            <a:avLst/>
          </a:prstGeom>
          <a:solidFill>
            <a:srgbClr val="02010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1" lang="en-US" altLang="zh-CN" sz="3200" kern="1200" cap="none" spc="0" normalizeH="0" baseline="0" noProof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kumimoji="1" lang="zh-CN" altLang="en-US" sz="3200" b="1" kern="1200" cap="none" spc="0" normalizeH="0" baseline="0" noProof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球离开脚以后，</a:t>
            </a:r>
            <a:r>
              <a:rPr kumimoji="1" lang="zh-CN" altLang="en-US" sz="3200" b="1" kern="1200" cap="none" spc="0" normalizeH="0" baseline="0" noProof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由于惯性</a:t>
            </a:r>
            <a:r>
              <a:rPr kumimoji="1" lang="zh-CN" altLang="en-US" sz="3200" b="1" kern="1200" cap="none" spc="0" normalizeH="0" baseline="0" noProof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运动了一段距离。但是没有力作用在球上，所以</a:t>
            </a:r>
            <a:r>
              <a:rPr kumimoji="1" lang="zh-CN" altLang="en-US" sz="3200" b="1" kern="1200" cap="none" spc="0" normalizeH="0" baseline="0" noProof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没有力做功</a:t>
            </a:r>
            <a:r>
              <a:rPr kumimoji="1" lang="zh-CN" altLang="en-US" sz="3200" b="1" kern="1200" cap="none" spc="0" normalizeH="0" baseline="0" noProof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6668770" y="4577080"/>
            <a:ext cx="2019300" cy="6451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600" b="1" kern="1200" cap="none" spc="0" normalizeH="0" baseline="0" noProof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不劳无功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24 -0.001390 L 0.301924 -0.00139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 animBg="1"/>
      <p:bldP spid="50179" grpId="1" bldLvl="0" animBg="1"/>
      <p:bldP spid="50183" grpId="0"/>
      <p:bldP spid="50184" grpId="0" bldLvl="0" animBg="1"/>
      <p:bldP spid="5019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2589530" y="4965383"/>
            <a:ext cx="1439863" cy="1008062"/>
            <a:chOff x="2109" y="2908"/>
            <a:chExt cx="907" cy="635"/>
          </a:xfrm>
        </p:grpSpPr>
        <p:sp>
          <p:nvSpPr>
            <p:cNvPr id="31746" name="AutoShape 21"/>
            <p:cNvSpPr/>
            <p:nvPr/>
          </p:nvSpPr>
          <p:spPr>
            <a:xfrm flipH="1">
              <a:off x="2109" y="2908"/>
              <a:ext cx="136" cy="635"/>
            </a:xfrm>
            <a:prstGeom prst="leftBrace">
              <a:avLst>
                <a:gd name="adj1" fmla="val 38736"/>
                <a:gd name="adj2" fmla="val 50000"/>
              </a:avLst>
            </a:prstGeom>
            <a:noFill/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1747" name="Line 24"/>
            <p:cNvSpPr/>
            <p:nvPr/>
          </p:nvSpPr>
          <p:spPr>
            <a:xfrm>
              <a:off x="2381" y="3226"/>
              <a:ext cx="635" cy="0"/>
            </a:xfrm>
            <a:prstGeom prst="line">
              <a:avLst/>
            </a:prstGeom>
            <a:ln w="539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9481" name="Text Box 25"/>
          <p:cNvSpPr txBox="1"/>
          <p:nvPr/>
        </p:nvSpPr>
        <p:spPr>
          <a:xfrm>
            <a:off x="4223385" y="5178743"/>
            <a:ext cx="41767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没有做功（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劳而无功</a:t>
            </a:r>
            <a:r>
              <a:rPr lang="zh-CN" altLang="en-US" sz="3200" dirty="0">
                <a:solidFill>
                  <a:srgbClr val="000808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31749" name="Picture 10" descr="推石头没有推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810" y="1270000"/>
            <a:ext cx="3355340" cy="2690495"/>
          </a:xfrm>
          <a:prstGeom prst="rect">
            <a:avLst/>
          </a:prstGeom>
          <a:noFill/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750" name="TextBox 3"/>
          <p:cNvSpPr txBox="1"/>
          <p:nvPr/>
        </p:nvSpPr>
        <p:spPr>
          <a:xfrm>
            <a:off x="4808220" y="2311400"/>
            <a:ext cx="4757420" cy="607695"/>
          </a:xfrm>
          <a:prstGeom prst="rect">
            <a:avLst/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16200000" scaled="1"/>
            <a:tileRect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人用力推打石头而没推动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948" name="Text Box 12"/>
          <p:cNvSpPr txBox="1"/>
          <p:nvPr/>
        </p:nvSpPr>
        <p:spPr>
          <a:xfrm>
            <a:off x="1630680" y="5508308"/>
            <a:ext cx="90011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39949" name="Text Box 13"/>
          <p:cNvSpPr txBox="1"/>
          <p:nvPr/>
        </p:nvSpPr>
        <p:spPr>
          <a:xfrm>
            <a:off x="1670368" y="4879658"/>
            <a:ext cx="900112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≠0</a:t>
            </a:r>
          </a:p>
        </p:txBody>
      </p:sp>
      <p:sp>
        <p:nvSpPr>
          <p:cNvPr id="31754" name="TextBox 10"/>
          <p:cNvSpPr txBox="1"/>
          <p:nvPr/>
        </p:nvSpPr>
        <p:spPr>
          <a:xfrm>
            <a:off x="441960" y="311785"/>
            <a:ext cx="65233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、不做功实例：情况二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/>
      <p:bldP spid="39948" grpId="0"/>
      <p:bldP spid="399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AutoShape 16"/>
          <p:cNvSpPr/>
          <p:nvPr/>
        </p:nvSpPr>
        <p:spPr>
          <a:xfrm flipH="1">
            <a:off x="3580448" y="4751388"/>
            <a:ext cx="171450" cy="1190625"/>
          </a:xfrm>
          <a:prstGeom prst="leftBrace">
            <a:avLst>
              <a:gd name="adj1" fmla="val 90985"/>
              <a:gd name="adj2" fmla="val 50000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099" name="Line 19"/>
          <p:cNvSpPr/>
          <p:nvPr/>
        </p:nvSpPr>
        <p:spPr>
          <a:xfrm>
            <a:off x="3928110" y="5386388"/>
            <a:ext cx="1008063" cy="0"/>
          </a:xfrm>
          <a:prstGeom prst="line">
            <a:avLst/>
          </a:prstGeom>
          <a:ln w="539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6100" name="Text Box 20"/>
          <p:cNvSpPr txBox="1"/>
          <p:nvPr/>
        </p:nvSpPr>
        <p:spPr>
          <a:xfrm>
            <a:off x="4917440" y="5140325"/>
            <a:ext cx="4784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没有做功（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垂直无功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47141" name="Text Box 37"/>
          <p:cNvSpPr txBox="1"/>
          <p:nvPr/>
        </p:nvSpPr>
        <p:spPr>
          <a:xfrm>
            <a:off x="2266950" y="4463415"/>
            <a:ext cx="100965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F≠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47142" name="Text Box 38"/>
          <p:cNvSpPr txBox="1"/>
          <p:nvPr/>
        </p:nvSpPr>
        <p:spPr>
          <a:xfrm>
            <a:off x="2294573" y="5007928"/>
            <a:ext cx="95408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</a:rPr>
              <a:t>s≠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</a:p>
        </p:txBody>
      </p:sp>
      <p:sp>
        <p:nvSpPr>
          <p:cNvPr id="47143" name="Text Box 39"/>
          <p:cNvSpPr txBox="1"/>
          <p:nvPr/>
        </p:nvSpPr>
        <p:spPr>
          <a:xfrm>
            <a:off x="1240155" y="5571490"/>
            <a:ext cx="21266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</a:rPr>
              <a:t>力的方向与运动方向垂直</a:t>
            </a:r>
          </a:p>
        </p:txBody>
      </p:sp>
      <p:sp>
        <p:nvSpPr>
          <p:cNvPr id="31754" name="TextBox 10"/>
          <p:cNvSpPr txBox="1"/>
          <p:nvPr/>
        </p:nvSpPr>
        <p:spPr>
          <a:xfrm>
            <a:off x="441960" y="311785"/>
            <a:ext cx="65233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、不做功实例：情况三</a:t>
            </a:r>
          </a:p>
        </p:txBody>
      </p:sp>
      <p:pic>
        <p:nvPicPr>
          <p:cNvPr id="17413" name="Picture 21" descr="11308342_985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18" y="1294448"/>
            <a:ext cx="2493962" cy="273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28" descr="11308342_985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805" y="1294448"/>
            <a:ext cx="2493963" cy="273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Line 27"/>
          <p:cNvSpPr/>
          <p:nvPr/>
        </p:nvSpPr>
        <p:spPr>
          <a:xfrm>
            <a:off x="1962468" y="3886835"/>
            <a:ext cx="73088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520" name="Line 32"/>
          <p:cNvSpPr/>
          <p:nvPr/>
        </p:nvSpPr>
        <p:spPr>
          <a:xfrm flipV="1">
            <a:off x="3078480" y="791210"/>
            <a:ext cx="0" cy="1081088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oval" w="med" len="med"/>
            <a:tailEnd type="triangle" w="med" len="lg"/>
          </a:ln>
        </p:spPr>
      </p:sp>
      <p:sp>
        <p:nvSpPr>
          <p:cNvPr id="63521" name="Line 33"/>
          <p:cNvSpPr/>
          <p:nvPr/>
        </p:nvSpPr>
        <p:spPr>
          <a:xfrm flipV="1">
            <a:off x="8228330" y="827723"/>
            <a:ext cx="0" cy="1081087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round/>
            <a:headEnd type="oval" w="med" len="med"/>
            <a:tailEnd type="triangle" w="med" len="lg"/>
          </a:ln>
        </p:spPr>
      </p:sp>
      <p:grpSp>
        <p:nvGrpSpPr>
          <p:cNvPr id="2" name="Group 46"/>
          <p:cNvGrpSpPr/>
          <p:nvPr/>
        </p:nvGrpSpPr>
        <p:grpSpPr>
          <a:xfrm>
            <a:off x="3078480" y="2699385"/>
            <a:ext cx="5186363" cy="519113"/>
            <a:chOff x="1224" y="3294"/>
            <a:chExt cx="3267" cy="327"/>
          </a:xfrm>
        </p:grpSpPr>
        <p:sp>
          <p:nvSpPr>
            <p:cNvPr id="36871" name="Line 40"/>
            <p:cNvSpPr/>
            <p:nvPr/>
          </p:nvSpPr>
          <p:spPr>
            <a:xfrm flipV="1">
              <a:off x="1323" y="3498"/>
              <a:ext cx="3070" cy="1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arrow" w="med" len="med"/>
              <a:tailEnd type="arrow" w="med" len="med"/>
            </a:ln>
          </p:spPr>
        </p:sp>
        <p:sp>
          <p:nvSpPr>
            <p:cNvPr id="36872" name="Line 41"/>
            <p:cNvSpPr/>
            <p:nvPr/>
          </p:nvSpPr>
          <p:spPr>
            <a:xfrm>
              <a:off x="1224" y="3339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3" name="Line 42"/>
            <p:cNvSpPr/>
            <p:nvPr/>
          </p:nvSpPr>
          <p:spPr>
            <a:xfrm>
              <a:off x="4490" y="3339"/>
              <a:ext cx="1" cy="250"/>
            </a:xfrm>
            <a:prstGeom prst="line">
              <a:avLst/>
            </a:prstGeom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6874" name="Text Box 43"/>
            <p:cNvSpPr txBox="1"/>
            <p:nvPr/>
          </p:nvSpPr>
          <p:spPr>
            <a:xfrm>
              <a:off x="2835" y="3294"/>
              <a:ext cx="250" cy="32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i="1" dirty="0">
                  <a:solidFill>
                    <a:srgbClr val="CC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70463" y="1186498"/>
            <a:ext cx="1363663" cy="528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fontAlgn="base">
              <a:spcBef>
                <a:spcPct val="50000"/>
              </a:spcBef>
            </a:pPr>
            <a:r>
              <a:rPr lang="zh-CN" altLang="en-US" sz="2800" strike="noStrike" noProof="1">
                <a:latin typeface="Times New Roman" panose="02020603050405020304" pitchFamily="18" charset="0"/>
                <a:ea typeface="黑体" panose="02010609060101010101" pitchFamily="49" charset="-122"/>
              </a:rPr>
              <a:t>不做功 </a:t>
            </a:r>
            <a:endParaRPr lang="zh-CN" altLang="en-US" sz="2800" strike="noStrike" noProof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Line 28"/>
          <p:cNvSpPr/>
          <p:nvPr/>
        </p:nvSpPr>
        <p:spPr>
          <a:xfrm>
            <a:off x="3392805" y="965200"/>
            <a:ext cx="431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1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6" grpId="0" bldLvl="0" animBg="1"/>
      <p:bldP spid="46100" grpId="0"/>
      <p:bldP spid="47141" grpId="0"/>
      <p:bldP spid="47142" grpId="0"/>
      <p:bldP spid="47143" grpId="0"/>
      <p:bldP spid="6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自定义</PresentationFormat>
  <Paragraphs>114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下列情形中，力对物体做功了吗？如果没做功，说说为什么？</vt:lpstr>
      <vt:lpstr>PowerPoint 演示文稿</vt:lpstr>
      <vt:lpstr>PowerPoint 演示文稿</vt:lpstr>
      <vt:lpstr>1J的功多大呢？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2020-05-12T15:38:00Z</dcterms:created>
  <dcterms:modified xsi:type="dcterms:W3CDTF">2020-06-14T07:40:00Z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