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6" r:id="rId3"/>
    <p:sldId id="258" r:id="rId4"/>
    <p:sldId id="259" r:id="rId5"/>
    <p:sldId id="261" r:id="rId6"/>
    <p:sldId id="260" r:id="rId7"/>
    <p:sldId id="263" r:id="rId8"/>
    <p:sldId id="262" r:id="rId9"/>
    <p:sldId id="264" r:id="rId10"/>
    <p:sldId id="277" r:id="rId11"/>
    <p:sldId id="265" r:id="rId12"/>
    <p:sldId id="266" r:id="rId13"/>
    <p:sldId id="267" r:id="rId14"/>
    <p:sldId id="268" r:id="rId15"/>
    <p:sldId id="278" r:id="rId16"/>
    <p:sldId id="280" r:id="rId17"/>
    <p:sldId id="281" r:id="rId18"/>
    <p:sldId id="279" r:id="rId19"/>
    <p:sldId id="283" r:id="rId20"/>
    <p:sldId id="284" r:id="rId21"/>
    <p:sldId id="285" r:id="rId22"/>
    <p:sldId id="269" r:id="rId23"/>
    <p:sldId id="272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42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2020/6/14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2020/6/14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2020/6/14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2020/6/14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2020/6/14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2020/6/14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2020/6/14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2994660" y="2047240"/>
            <a:ext cx="61410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8000" dirty="0">
                <a:solidFill>
                  <a:srgbClr val="0070C0"/>
                </a:solidFill>
                <a:latin typeface="+mn-ea"/>
                <a:cs typeface="微软雅黑" panose="020B0503020204020204" charset="-122"/>
              </a:rPr>
              <a:t>9.2    </a:t>
            </a:r>
            <a:r>
              <a:rPr lang="zh-CN" altLang="en-US" sz="8000" dirty="0">
                <a:solidFill>
                  <a:srgbClr val="0070C0"/>
                </a:solidFill>
                <a:latin typeface="+mn-ea"/>
                <a:cs typeface="微软雅黑" panose="020B0503020204020204" charset="-122"/>
              </a:rPr>
              <a:t>滑轮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  <p:bldLst>
      <p:bldP spid="6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339090" y="194310"/>
            <a:ext cx="14490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en-US" sz="3200" b="1">
                <a:solidFill>
                  <a:schemeClr val="accent2"/>
                </a:solidFill>
                <a:latin typeface="+mn-ea"/>
                <a:cs typeface="微软雅黑" panose="020B0503020204020204" charset="-122"/>
              </a:rPr>
              <a:t>5.</a:t>
            </a:r>
            <a:r>
              <a:rPr lang="zh-CN" altLang="en-US" sz="3200" b="1">
                <a:solidFill>
                  <a:schemeClr val="accent2"/>
                </a:solidFill>
                <a:latin typeface="+mn-ea"/>
                <a:cs typeface="微软雅黑" panose="020B0503020204020204" charset="-122"/>
              </a:rPr>
              <a:t>计算：</a:t>
            </a:r>
          </a:p>
        </p:txBody>
      </p:sp>
      <p:sp>
        <p:nvSpPr>
          <p:cNvPr id="228377" name="Text Box 25"/>
          <p:cNvSpPr txBox="1"/>
          <p:nvPr/>
        </p:nvSpPr>
        <p:spPr>
          <a:xfrm>
            <a:off x="3224530" y="4120515"/>
            <a:ext cx="16643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s= 2h</a:t>
            </a:r>
            <a:endParaRPr lang="en-US" sz="3200" b="1" baseline="-250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28386" name="Text Box 34"/>
          <p:cNvSpPr txBox="1"/>
          <p:nvPr/>
        </p:nvSpPr>
        <p:spPr>
          <a:xfrm>
            <a:off x="3144520" y="2393315"/>
            <a:ext cx="20834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</a:t>
            </a:r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＝   </a:t>
            </a: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G</a:t>
            </a:r>
            <a:r>
              <a:rPr lang="zh-CN" altLang="en-US" sz="32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</a:t>
            </a:r>
          </a:p>
        </p:txBody>
      </p:sp>
      <p:sp>
        <p:nvSpPr>
          <p:cNvPr id="31" name="Text Box 25"/>
          <p:cNvSpPr txBox="1"/>
          <p:nvPr/>
        </p:nvSpPr>
        <p:spPr>
          <a:xfrm>
            <a:off x="3180715" y="4864100"/>
            <a:ext cx="19812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v</a:t>
            </a:r>
            <a:r>
              <a:rPr lang="zh-CN" altLang="en-US" sz="32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绳</a:t>
            </a: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=2v</a:t>
            </a:r>
            <a:r>
              <a:rPr lang="zh-CN" altLang="en-US" sz="32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</a:t>
            </a:r>
          </a:p>
        </p:txBody>
      </p:sp>
      <p:sp>
        <p:nvSpPr>
          <p:cNvPr id="32" name="左大括号 31"/>
          <p:cNvSpPr/>
          <p:nvPr/>
        </p:nvSpPr>
        <p:spPr>
          <a:xfrm>
            <a:off x="2850515" y="2365375"/>
            <a:ext cx="279400" cy="3053080"/>
          </a:xfrm>
          <a:prstGeom prst="leftBrace">
            <a:avLst/>
          </a:prstGeom>
          <a:noFill/>
          <a:ln w="34925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文本框 32"/>
          <p:cNvSpPr txBox="1"/>
          <p:nvPr/>
        </p:nvSpPr>
        <p:spPr>
          <a:xfrm>
            <a:off x="682625" y="925195"/>
            <a:ext cx="14490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en-US" sz="2800">
                <a:solidFill>
                  <a:schemeClr val="tx1"/>
                </a:solidFill>
                <a:latin typeface="Calibri" panose="020F0502020204030204" charset="0"/>
                <a:cs typeface="微软雅黑" panose="020B0503020204020204" charset="-122"/>
              </a:rPr>
              <a:t>①</a:t>
            </a:r>
            <a:r>
              <a:rPr lang="zh-CN" altLang="en-US" sz="2800">
                <a:solidFill>
                  <a:schemeClr val="tx1"/>
                </a:solidFill>
                <a:latin typeface="Calibri" panose="020F0502020204030204" charset="0"/>
                <a:cs typeface="微软雅黑" panose="020B0503020204020204" charset="-122"/>
              </a:rPr>
              <a:t>竖直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6959600" y="2689860"/>
            <a:ext cx="14490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en-US" sz="2800">
                <a:solidFill>
                  <a:schemeClr val="tx1"/>
                </a:solidFill>
                <a:latin typeface="Calibri" panose="020F0502020204030204" charset="0"/>
                <a:cs typeface="微软雅黑" panose="020B0503020204020204" charset="-122"/>
              </a:rPr>
              <a:t>②</a:t>
            </a:r>
            <a:r>
              <a:rPr lang="zh-CN" altLang="en-US" sz="2800">
                <a:solidFill>
                  <a:schemeClr val="tx1"/>
                </a:solidFill>
                <a:latin typeface="Calibri" panose="020F0502020204030204" charset="0"/>
                <a:cs typeface="微软雅黑" panose="020B0503020204020204" charset="-122"/>
              </a:rPr>
              <a:t>水平</a:t>
            </a:r>
          </a:p>
        </p:txBody>
      </p:sp>
      <p:sp>
        <p:nvSpPr>
          <p:cNvPr id="103" name="Text Box 25"/>
          <p:cNvSpPr txBox="1"/>
          <p:nvPr/>
        </p:nvSpPr>
        <p:spPr>
          <a:xfrm>
            <a:off x="9046845" y="3860800"/>
            <a:ext cx="19367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s=2s</a:t>
            </a:r>
            <a:r>
              <a:rPr lang="zh-CN" altLang="en-US" sz="32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</a:t>
            </a:r>
          </a:p>
        </p:txBody>
      </p:sp>
      <p:sp>
        <p:nvSpPr>
          <p:cNvPr id="104" name="Text Box 34"/>
          <p:cNvSpPr txBox="1"/>
          <p:nvPr/>
        </p:nvSpPr>
        <p:spPr>
          <a:xfrm>
            <a:off x="8973185" y="3039110"/>
            <a:ext cx="20834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</a:t>
            </a:r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＝   </a:t>
            </a:r>
            <a:r>
              <a:rPr 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</a:t>
            </a:r>
            <a:endParaRPr lang="en-US" sz="3200" b="1" baseline="-250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5" name="Text Box 25"/>
          <p:cNvSpPr txBox="1"/>
          <p:nvPr/>
        </p:nvSpPr>
        <p:spPr>
          <a:xfrm>
            <a:off x="9009380" y="4648200"/>
            <a:ext cx="19812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v</a:t>
            </a:r>
            <a:r>
              <a:rPr lang="zh-CN" altLang="en-US" sz="32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绳</a:t>
            </a: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=2v</a:t>
            </a:r>
            <a:r>
              <a:rPr lang="zh-CN" altLang="en-US" sz="32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</a:t>
            </a:r>
          </a:p>
        </p:txBody>
      </p:sp>
      <p:sp>
        <p:nvSpPr>
          <p:cNvPr id="106" name="左大括号 105"/>
          <p:cNvSpPr/>
          <p:nvPr/>
        </p:nvSpPr>
        <p:spPr>
          <a:xfrm>
            <a:off x="8590915" y="2879725"/>
            <a:ext cx="309245" cy="2580005"/>
          </a:xfrm>
          <a:prstGeom prst="leftBrace">
            <a:avLst/>
          </a:prstGeom>
          <a:noFill/>
          <a:ln w="34925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6" name="组合 35"/>
          <p:cNvGrpSpPr/>
          <p:nvPr/>
        </p:nvGrpSpPr>
        <p:grpSpPr>
          <a:xfrm>
            <a:off x="239395" y="1724660"/>
            <a:ext cx="2437765" cy="4081780"/>
            <a:chOff x="308" y="2509"/>
            <a:chExt cx="3839" cy="6428"/>
          </a:xfrm>
        </p:grpSpPr>
        <p:grpSp>
          <p:nvGrpSpPr>
            <p:cNvPr id="8226" name="组合 8225"/>
            <p:cNvGrpSpPr/>
            <p:nvPr/>
          </p:nvGrpSpPr>
          <p:grpSpPr>
            <a:xfrm>
              <a:off x="308" y="2509"/>
              <a:ext cx="3002" cy="6428"/>
              <a:chOff x="0" y="0"/>
              <a:chExt cx="672" cy="2016"/>
            </a:xfrm>
          </p:grpSpPr>
          <p:grpSp>
            <p:nvGrpSpPr>
              <p:cNvPr id="2" name="组合 8226"/>
              <p:cNvGrpSpPr/>
              <p:nvPr/>
            </p:nvGrpSpPr>
            <p:grpSpPr>
              <a:xfrm>
                <a:off x="375" y="1458"/>
                <a:ext cx="192" cy="558"/>
                <a:chOff x="0" y="0"/>
                <a:chExt cx="192" cy="558"/>
              </a:xfrm>
            </p:grpSpPr>
            <p:sp>
              <p:nvSpPr>
                <p:cNvPr id="8227" name="矩形 8227"/>
                <p:cNvSpPr/>
                <p:nvPr/>
              </p:nvSpPr>
              <p:spPr>
                <a:xfrm>
                  <a:off x="0" y="366"/>
                  <a:ext cx="192" cy="192"/>
                </a:xfrm>
                <a:prstGeom prst="rect">
                  <a:avLst/>
                </a:prstGeom>
                <a:solidFill>
                  <a:schemeClr val="tx1"/>
                </a:solidFill>
                <a:ln w="571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pPr eaLnBrk="0" hangingPunct="0"/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28" name="直接连接符 8228"/>
                <p:cNvSpPr/>
                <p:nvPr/>
              </p:nvSpPr>
              <p:spPr>
                <a:xfrm>
                  <a:off x="96" y="0"/>
                  <a:ext cx="0" cy="384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8229" name="直接连接符 8229"/>
              <p:cNvSpPr/>
              <p:nvPr/>
            </p:nvSpPr>
            <p:spPr>
              <a:xfrm flipV="1">
                <a:off x="651" y="192"/>
                <a:ext cx="0" cy="912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grpSp>
            <p:nvGrpSpPr>
              <p:cNvPr id="8230" name="组合 8230"/>
              <p:cNvGrpSpPr/>
              <p:nvPr/>
            </p:nvGrpSpPr>
            <p:grpSpPr>
              <a:xfrm>
                <a:off x="0" y="0"/>
                <a:ext cx="672" cy="96"/>
                <a:chOff x="0" y="0"/>
                <a:chExt cx="672" cy="96"/>
              </a:xfrm>
            </p:grpSpPr>
            <p:sp>
              <p:nvSpPr>
                <p:cNvPr id="8231" name="直接连接符 8231"/>
                <p:cNvSpPr/>
                <p:nvPr/>
              </p:nvSpPr>
              <p:spPr>
                <a:xfrm>
                  <a:off x="0" y="96"/>
                  <a:ext cx="624" cy="0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32" name="直接连接符 8232"/>
                <p:cNvSpPr/>
                <p:nvPr/>
              </p:nvSpPr>
              <p:spPr>
                <a:xfrm flipH="1">
                  <a:off x="0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33" name="直接连接符 8233"/>
                <p:cNvSpPr/>
                <p:nvPr/>
              </p:nvSpPr>
              <p:spPr>
                <a:xfrm flipH="1">
                  <a:off x="57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34" name="直接连接符 8234"/>
                <p:cNvSpPr/>
                <p:nvPr/>
              </p:nvSpPr>
              <p:spPr>
                <a:xfrm flipH="1">
                  <a:off x="135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35" name="直接连接符 8235"/>
                <p:cNvSpPr/>
                <p:nvPr/>
              </p:nvSpPr>
              <p:spPr>
                <a:xfrm flipH="1">
                  <a:off x="192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36" name="直接连接符 8236"/>
                <p:cNvSpPr/>
                <p:nvPr/>
              </p:nvSpPr>
              <p:spPr>
                <a:xfrm flipH="1">
                  <a:off x="252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37" name="直接连接符 8237"/>
                <p:cNvSpPr/>
                <p:nvPr/>
              </p:nvSpPr>
              <p:spPr>
                <a:xfrm flipH="1">
                  <a:off x="321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38" name="直接连接符 8238"/>
                <p:cNvSpPr/>
                <p:nvPr/>
              </p:nvSpPr>
              <p:spPr>
                <a:xfrm flipH="1">
                  <a:off x="387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39" name="直接连接符 8239"/>
                <p:cNvSpPr/>
                <p:nvPr/>
              </p:nvSpPr>
              <p:spPr>
                <a:xfrm flipH="1">
                  <a:off x="450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40" name="直接连接符 8240"/>
                <p:cNvSpPr/>
                <p:nvPr/>
              </p:nvSpPr>
              <p:spPr>
                <a:xfrm flipH="1">
                  <a:off x="519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41" name="直接连接符 8241"/>
                <p:cNvSpPr/>
                <p:nvPr/>
              </p:nvSpPr>
              <p:spPr>
                <a:xfrm flipH="1">
                  <a:off x="576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8242" name="直接连接符 8242"/>
              <p:cNvSpPr/>
              <p:nvPr/>
            </p:nvSpPr>
            <p:spPr>
              <a:xfrm>
                <a:off x="311" y="96"/>
                <a:ext cx="3" cy="1008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grpSp>
            <p:nvGrpSpPr>
              <p:cNvPr id="8243" name="组合 8243"/>
              <p:cNvGrpSpPr/>
              <p:nvPr/>
            </p:nvGrpSpPr>
            <p:grpSpPr>
              <a:xfrm>
                <a:off x="309" y="672"/>
                <a:ext cx="340" cy="794"/>
                <a:chOff x="0" y="0"/>
                <a:chExt cx="340" cy="794"/>
              </a:xfrm>
            </p:grpSpPr>
            <p:grpSp>
              <p:nvGrpSpPr>
                <p:cNvPr id="8244" name="组合 8244"/>
                <p:cNvGrpSpPr/>
                <p:nvPr/>
              </p:nvGrpSpPr>
              <p:grpSpPr>
                <a:xfrm>
                  <a:off x="0" y="231"/>
                  <a:ext cx="340" cy="340"/>
                  <a:chOff x="0" y="0"/>
                  <a:chExt cx="680" cy="681"/>
                </a:xfrm>
              </p:grpSpPr>
              <p:grpSp>
                <p:nvGrpSpPr>
                  <p:cNvPr id="8245" name="组合 8245"/>
                  <p:cNvGrpSpPr/>
                  <p:nvPr/>
                </p:nvGrpSpPr>
                <p:grpSpPr>
                  <a:xfrm>
                    <a:off x="0" y="0"/>
                    <a:ext cx="680" cy="680"/>
                    <a:chOff x="0" y="0"/>
                    <a:chExt cx="680" cy="680"/>
                  </a:xfrm>
                </p:grpSpPr>
                <p:sp>
                  <p:nvSpPr>
                    <p:cNvPr id="8246" name="椭圆 8246"/>
                    <p:cNvSpPr/>
                    <p:nvPr/>
                  </p:nvSpPr>
                  <p:spPr>
                    <a:xfrm>
                      <a:off x="0" y="0"/>
                      <a:ext cx="680" cy="680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anchor="t"/>
                    <a:lstStyle/>
                    <a:p>
                      <a:pPr eaLnBrk="0" hangingPunct="0"/>
                      <a:endParaRPr lang="zh-CN" altLang="en-US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8247" name="椭圆 8247"/>
                    <p:cNvSpPr/>
                    <p:nvPr/>
                  </p:nvSpPr>
                  <p:spPr>
                    <a:xfrm>
                      <a:off x="48" y="57"/>
                      <a:ext cx="576" cy="576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anchor="t"/>
                    <a:lstStyle/>
                    <a:p>
                      <a:pPr eaLnBrk="0" hangingPunct="0"/>
                      <a:endParaRPr lang="zh-CN" altLang="en-US">
                        <a:latin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8248" name="椭圆 8248"/>
                  <p:cNvSpPr/>
                  <p:nvPr/>
                </p:nvSpPr>
                <p:spPr>
                  <a:xfrm>
                    <a:off x="237" y="243"/>
                    <a:ext cx="192" cy="192"/>
                  </a:xfrm>
                  <a:prstGeom prst="ellipse">
                    <a:avLst/>
                  </a:prstGeom>
                  <a:solidFill>
                    <a:schemeClr val="tx2"/>
                  </a:solidFill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/>
                  <a:lstStyle/>
                  <a:p>
                    <a:pPr eaLnBrk="0" hangingPunct="0"/>
                    <a:endParaRPr lang="zh-CN" altLang="en-US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8249" name="菱形 8249"/>
                  <p:cNvSpPr/>
                  <p:nvPr/>
                </p:nvSpPr>
                <p:spPr>
                  <a:xfrm>
                    <a:off x="279" y="9"/>
                    <a:ext cx="96" cy="672"/>
                  </a:xfrm>
                  <a:prstGeom prst="diamond">
                    <a:avLst/>
                  </a:prstGeom>
                  <a:solidFill>
                    <a:srgbClr val="663300"/>
                  </a:solidFill>
                  <a:ln w="571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anchor="t"/>
                  <a:lstStyle/>
                  <a:p>
                    <a:pPr eaLnBrk="0" hangingPunct="0"/>
                    <a:endParaRPr lang="zh-CN" altLang="en-US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8250" name="组合 8250"/>
                <p:cNvGrpSpPr/>
                <p:nvPr/>
              </p:nvGrpSpPr>
              <p:grpSpPr>
                <a:xfrm>
                  <a:off x="114" y="567"/>
                  <a:ext cx="102" cy="227"/>
                  <a:chOff x="0" y="0"/>
                  <a:chExt cx="148" cy="320"/>
                </a:xfrm>
              </p:grpSpPr>
              <p:sp>
                <p:nvSpPr>
                  <p:cNvPr id="8251" name="椭圆 8251"/>
                  <p:cNvSpPr/>
                  <p:nvPr/>
                </p:nvSpPr>
                <p:spPr>
                  <a:xfrm>
                    <a:off x="41" y="0"/>
                    <a:ext cx="48" cy="4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/>
                  <a:lstStyle/>
                  <a:p>
                    <a:pPr eaLnBrk="0" hangingPunct="0"/>
                    <a:endParaRPr lang="zh-CN" altLang="en-US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8252" name="任意多边形 8252"/>
                  <p:cNvSpPr/>
                  <p:nvPr/>
                </p:nvSpPr>
                <p:spPr>
                  <a:xfrm>
                    <a:off x="0" y="46"/>
                    <a:ext cx="148" cy="274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8" h="274">
                        <a:moveTo>
                          <a:pt x="64" y="0"/>
                        </a:moveTo>
                        <a:cubicBezTo>
                          <a:pt x="55" y="62"/>
                          <a:pt x="31" y="100"/>
                          <a:pt x="100" y="119"/>
                        </a:cubicBezTo>
                        <a:cubicBezTo>
                          <a:pt x="148" y="164"/>
                          <a:pt x="138" y="252"/>
                          <a:pt x="73" y="274"/>
                        </a:cubicBezTo>
                        <a:cubicBezTo>
                          <a:pt x="39" y="263"/>
                          <a:pt x="16" y="243"/>
                          <a:pt x="0" y="210"/>
                        </a:cubicBezTo>
                      </a:path>
                    </a:pathLst>
                  </a:custGeom>
                  <a:noFill/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8253" name="组合 8253"/>
                <p:cNvGrpSpPr/>
                <p:nvPr/>
              </p:nvGrpSpPr>
              <p:grpSpPr>
                <a:xfrm flipH="1" flipV="1">
                  <a:off x="105" y="0"/>
                  <a:ext cx="102" cy="227"/>
                  <a:chOff x="0" y="0"/>
                  <a:chExt cx="148" cy="320"/>
                </a:xfrm>
              </p:grpSpPr>
              <p:sp>
                <p:nvSpPr>
                  <p:cNvPr id="8254" name="椭圆 8254"/>
                  <p:cNvSpPr/>
                  <p:nvPr/>
                </p:nvSpPr>
                <p:spPr>
                  <a:xfrm>
                    <a:off x="41" y="0"/>
                    <a:ext cx="48" cy="4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/>
                  <a:lstStyle/>
                  <a:p>
                    <a:pPr eaLnBrk="0" hangingPunct="0"/>
                    <a:endParaRPr lang="zh-CN" altLang="en-US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8255" name="任意多边形 8255"/>
                  <p:cNvSpPr/>
                  <p:nvPr/>
                </p:nvSpPr>
                <p:spPr>
                  <a:xfrm>
                    <a:off x="0" y="46"/>
                    <a:ext cx="148" cy="274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8" h="274">
                        <a:moveTo>
                          <a:pt x="64" y="0"/>
                        </a:moveTo>
                        <a:cubicBezTo>
                          <a:pt x="55" y="62"/>
                          <a:pt x="31" y="100"/>
                          <a:pt x="100" y="119"/>
                        </a:cubicBezTo>
                        <a:cubicBezTo>
                          <a:pt x="148" y="164"/>
                          <a:pt x="138" y="252"/>
                          <a:pt x="73" y="274"/>
                        </a:cubicBezTo>
                        <a:cubicBezTo>
                          <a:pt x="39" y="263"/>
                          <a:pt x="16" y="243"/>
                          <a:pt x="0" y="210"/>
                        </a:cubicBezTo>
                      </a:path>
                    </a:pathLst>
                  </a:custGeom>
                  <a:noFill/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</p:grpSp>
        <p:sp>
          <p:nvSpPr>
            <p:cNvPr id="35" name="Text Box 34"/>
            <p:cNvSpPr txBox="1"/>
            <p:nvPr/>
          </p:nvSpPr>
          <p:spPr>
            <a:xfrm>
              <a:off x="3357" y="2931"/>
              <a:ext cx="790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F</a:t>
              </a:r>
              <a:endParaRPr lang="en-US" altLang="zh-CN" sz="3200" b="1" baseline="-25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3754755" y="2282190"/>
            <a:ext cx="503555" cy="864870"/>
            <a:chOff x="6326" y="904"/>
            <a:chExt cx="793" cy="1362"/>
          </a:xfrm>
        </p:grpSpPr>
        <p:sp>
          <p:nvSpPr>
            <p:cNvPr id="37" name="Text Box 34"/>
            <p:cNvSpPr txBox="1"/>
            <p:nvPr/>
          </p:nvSpPr>
          <p:spPr>
            <a:xfrm>
              <a:off x="6441" y="1542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38" name="Text Box 34"/>
            <p:cNvSpPr txBox="1"/>
            <p:nvPr/>
          </p:nvSpPr>
          <p:spPr>
            <a:xfrm>
              <a:off x="6418" y="904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39" name="Text Box 34"/>
            <p:cNvSpPr txBox="1"/>
            <p:nvPr/>
          </p:nvSpPr>
          <p:spPr>
            <a:xfrm>
              <a:off x="6326" y="1185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—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53" name="Text Box 25"/>
          <p:cNvSpPr txBox="1"/>
          <p:nvPr/>
        </p:nvSpPr>
        <p:spPr>
          <a:xfrm>
            <a:off x="4584065" y="2399030"/>
            <a:ext cx="210693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（不计</a:t>
            </a:r>
            <a:r>
              <a:rPr lang="en-US" altLang="zh-CN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G</a:t>
            </a:r>
            <a:r>
              <a:rPr lang="zh-CN" altLang="en-US" sz="2800" b="1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动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lang="zh-CN" altLang="en-US" sz="2800" b="1" baseline="-25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4" name="Text Box 34"/>
          <p:cNvSpPr txBox="1"/>
          <p:nvPr/>
        </p:nvSpPr>
        <p:spPr>
          <a:xfrm>
            <a:off x="3154680" y="3294380"/>
            <a:ext cx="353568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</a:t>
            </a:r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＝   （</a:t>
            </a: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G</a:t>
            </a:r>
            <a:r>
              <a:rPr lang="zh-CN" altLang="en-US" sz="32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</a:t>
            </a:r>
            <a:r>
              <a:rPr lang="en-US" altLang="zh-CN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G</a:t>
            </a:r>
            <a:r>
              <a:rPr lang="zh-CN" altLang="en-US" sz="32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动</a:t>
            </a:r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</a:p>
        </p:txBody>
      </p:sp>
      <p:grpSp>
        <p:nvGrpSpPr>
          <p:cNvPr id="55" name="组合 54"/>
          <p:cNvGrpSpPr/>
          <p:nvPr/>
        </p:nvGrpSpPr>
        <p:grpSpPr>
          <a:xfrm>
            <a:off x="3837940" y="3168650"/>
            <a:ext cx="503555" cy="864870"/>
            <a:chOff x="6326" y="904"/>
            <a:chExt cx="793" cy="1362"/>
          </a:xfrm>
        </p:grpSpPr>
        <p:sp>
          <p:nvSpPr>
            <p:cNvPr id="56" name="Text Box 34"/>
            <p:cNvSpPr txBox="1"/>
            <p:nvPr/>
          </p:nvSpPr>
          <p:spPr>
            <a:xfrm>
              <a:off x="6441" y="1542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57" name="Text Box 34"/>
            <p:cNvSpPr txBox="1"/>
            <p:nvPr/>
          </p:nvSpPr>
          <p:spPr>
            <a:xfrm>
              <a:off x="6418" y="904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58" name="Text Box 34"/>
            <p:cNvSpPr txBox="1"/>
            <p:nvPr/>
          </p:nvSpPr>
          <p:spPr>
            <a:xfrm>
              <a:off x="6326" y="1185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—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170" name="组合 169"/>
          <p:cNvGrpSpPr/>
          <p:nvPr/>
        </p:nvGrpSpPr>
        <p:grpSpPr>
          <a:xfrm>
            <a:off x="6760210" y="264160"/>
            <a:ext cx="5269230" cy="2153920"/>
            <a:chOff x="9815" y="300"/>
            <a:chExt cx="8298" cy="3392"/>
          </a:xfrm>
        </p:grpSpPr>
        <p:grpSp>
          <p:nvGrpSpPr>
            <p:cNvPr id="59" name="组合 58"/>
            <p:cNvGrpSpPr/>
            <p:nvPr/>
          </p:nvGrpSpPr>
          <p:grpSpPr>
            <a:xfrm rot="16200000">
              <a:off x="11730" y="-1608"/>
              <a:ext cx="3100" cy="6916"/>
              <a:chOff x="1112" y="2509"/>
              <a:chExt cx="3100" cy="6916"/>
            </a:xfrm>
          </p:grpSpPr>
          <p:grpSp>
            <p:nvGrpSpPr>
              <p:cNvPr id="60" name="组合 59"/>
              <p:cNvGrpSpPr/>
              <p:nvPr/>
            </p:nvGrpSpPr>
            <p:grpSpPr>
              <a:xfrm>
                <a:off x="1112" y="2509"/>
                <a:ext cx="2788" cy="6916"/>
                <a:chOff x="180" y="0"/>
                <a:chExt cx="624" cy="2169"/>
              </a:xfrm>
            </p:grpSpPr>
            <p:grpSp>
              <p:nvGrpSpPr>
                <p:cNvPr id="61" name="组合 8226"/>
                <p:cNvGrpSpPr/>
                <p:nvPr/>
              </p:nvGrpSpPr>
              <p:grpSpPr>
                <a:xfrm>
                  <a:off x="222" y="1458"/>
                  <a:ext cx="370" cy="711"/>
                  <a:chOff x="-153" y="0"/>
                  <a:chExt cx="370" cy="711"/>
                </a:xfrm>
              </p:grpSpPr>
              <p:sp>
                <p:nvSpPr>
                  <p:cNvPr id="111" name="矩形 8227"/>
                  <p:cNvSpPr/>
                  <p:nvPr/>
                </p:nvSpPr>
                <p:spPr>
                  <a:xfrm>
                    <a:off x="-153" y="366"/>
                    <a:ext cx="370" cy="345"/>
                  </a:xfrm>
                  <a:prstGeom prst="rect">
                    <a:avLst/>
                  </a:prstGeom>
                  <a:solidFill>
                    <a:schemeClr val="tx1"/>
                  </a:solidFill>
                  <a:ln w="571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anchor="t"/>
                  <a:lstStyle/>
                  <a:p>
                    <a:pPr eaLnBrk="0" hangingPunct="0"/>
                    <a:endParaRPr lang="zh-CN" altLang="en-US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12" name="直接连接符 8228"/>
                  <p:cNvSpPr/>
                  <p:nvPr/>
                </p:nvSpPr>
                <p:spPr>
                  <a:xfrm>
                    <a:off x="96" y="0"/>
                    <a:ext cx="0" cy="384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13" name="直接连接符 8229"/>
                <p:cNvSpPr/>
                <p:nvPr/>
              </p:nvSpPr>
              <p:spPr>
                <a:xfrm flipV="1">
                  <a:off x="646" y="192"/>
                  <a:ext cx="0" cy="912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</p:spPr>
            </p:sp>
            <p:grpSp>
              <p:nvGrpSpPr>
                <p:cNvPr id="114" name="组合 8230"/>
                <p:cNvGrpSpPr/>
                <p:nvPr/>
              </p:nvGrpSpPr>
              <p:grpSpPr>
                <a:xfrm>
                  <a:off x="180" y="0"/>
                  <a:ext cx="624" cy="96"/>
                  <a:chOff x="180" y="0"/>
                  <a:chExt cx="624" cy="96"/>
                </a:xfrm>
              </p:grpSpPr>
              <p:sp>
                <p:nvSpPr>
                  <p:cNvPr id="115" name="直接连接符 8231"/>
                  <p:cNvSpPr/>
                  <p:nvPr/>
                </p:nvSpPr>
                <p:spPr>
                  <a:xfrm>
                    <a:off x="180" y="96"/>
                    <a:ext cx="624" cy="0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19" name="直接连接符 8235"/>
                  <p:cNvSpPr/>
                  <p:nvPr/>
                </p:nvSpPr>
                <p:spPr>
                  <a:xfrm flipH="1">
                    <a:off x="192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20" name="直接连接符 8236"/>
                  <p:cNvSpPr/>
                  <p:nvPr/>
                </p:nvSpPr>
                <p:spPr>
                  <a:xfrm flipH="1">
                    <a:off x="252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21" name="直接连接符 8237"/>
                  <p:cNvSpPr/>
                  <p:nvPr/>
                </p:nvSpPr>
                <p:spPr>
                  <a:xfrm flipH="1">
                    <a:off x="321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22" name="直接连接符 8238"/>
                  <p:cNvSpPr/>
                  <p:nvPr/>
                </p:nvSpPr>
                <p:spPr>
                  <a:xfrm flipH="1">
                    <a:off x="387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23" name="直接连接符 8239"/>
                  <p:cNvSpPr/>
                  <p:nvPr/>
                </p:nvSpPr>
                <p:spPr>
                  <a:xfrm flipH="1">
                    <a:off x="450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24" name="直接连接符 8240"/>
                  <p:cNvSpPr/>
                  <p:nvPr/>
                </p:nvSpPr>
                <p:spPr>
                  <a:xfrm flipH="1">
                    <a:off x="519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25" name="直接连接符 8241"/>
                  <p:cNvSpPr/>
                  <p:nvPr/>
                </p:nvSpPr>
                <p:spPr>
                  <a:xfrm flipH="1">
                    <a:off x="576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26" name="直接连接符 8242"/>
                <p:cNvSpPr/>
                <p:nvPr/>
              </p:nvSpPr>
              <p:spPr>
                <a:xfrm>
                  <a:off x="311" y="96"/>
                  <a:ext cx="3" cy="1008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grpSp>
              <p:nvGrpSpPr>
                <p:cNvPr id="127" name="组合 8243"/>
                <p:cNvGrpSpPr/>
                <p:nvPr/>
              </p:nvGrpSpPr>
              <p:grpSpPr>
                <a:xfrm>
                  <a:off x="309" y="672"/>
                  <a:ext cx="340" cy="794"/>
                  <a:chOff x="0" y="0"/>
                  <a:chExt cx="340" cy="794"/>
                </a:xfrm>
              </p:grpSpPr>
              <p:grpSp>
                <p:nvGrpSpPr>
                  <p:cNvPr id="128" name="组合 8244"/>
                  <p:cNvGrpSpPr/>
                  <p:nvPr/>
                </p:nvGrpSpPr>
                <p:grpSpPr>
                  <a:xfrm>
                    <a:off x="0" y="231"/>
                    <a:ext cx="340" cy="340"/>
                    <a:chOff x="0" y="0"/>
                    <a:chExt cx="680" cy="681"/>
                  </a:xfrm>
                </p:grpSpPr>
                <p:grpSp>
                  <p:nvGrpSpPr>
                    <p:cNvPr id="129" name="组合 8245"/>
                    <p:cNvGrpSpPr/>
                    <p:nvPr/>
                  </p:nvGrpSpPr>
                  <p:grpSpPr>
                    <a:xfrm>
                      <a:off x="0" y="0"/>
                      <a:ext cx="680" cy="680"/>
                      <a:chOff x="0" y="0"/>
                      <a:chExt cx="680" cy="680"/>
                    </a:xfrm>
                  </p:grpSpPr>
                  <p:sp>
                    <p:nvSpPr>
                      <p:cNvPr id="130" name="椭圆 8246"/>
                      <p:cNvSpPr/>
                      <p:nvPr/>
                    </p:nvSpPr>
                    <p:spPr>
                      <a:xfrm>
                        <a:off x="0" y="0"/>
                        <a:ext cx="680" cy="68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5715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 anchor="t"/>
                      <a:lstStyle/>
                      <a:p>
                        <a:pPr eaLnBrk="0" hangingPunct="0"/>
                        <a:endParaRPr lang="zh-CN" altLang="en-US">
                          <a:latin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131" name="椭圆 8247"/>
                      <p:cNvSpPr/>
                      <p:nvPr/>
                    </p:nvSpPr>
                    <p:spPr>
                      <a:xfrm>
                        <a:off x="48" y="57"/>
                        <a:ext cx="576" cy="576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5715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 anchor="t"/>
                      <a:lstStyle/>
                      <a:p>
                        <a:pPr eaLnBrk="0" hangingPunct="0"/>
                        <a:endParaRPr lang="zh-CN" altLang="en-US">
                          <a:latin typeface="Arial" panose="020B0604020202020204" pitchFamily="34" charset="0"/>
                        </a:endParaRPr>
                      </a:p>
                    </p:txBody>
                  </p:sp>
                </p:grpSp>
                <p:sp>
                  <p:nvSpPr>
                    <p:cNvPr id="132" name="椭圆 8248"/>
                    <p:cNvSpPr/>
                    <p:nvPr/>
                  </p:nvSpPr>
                  <p:spPr>
                    <a:xfrm>
                      <a:off x="237" y="243"/>
                      <a:ext cx="192" cy="192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anchor="t"/>
                    <a:lstStyle/>
                    <a:p>
                      <a:pPr eaLnBrk="0" hangingPunct="0"/>
                      <a:endParaRPr lang="zh-CN" altLang="en-US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33" name="菱形 8249"/>
                    <p:cNvSpPr/>
                    <p:nvPr/>
                  </p:nvSpPr>
                  <p:spPr>
                    <a:xfrm>
                      <a:off x="279" y="9"/>
                      <a:ext cx="96" cy="672"/>
                    </a:xfrm>
                    <a:prstGeom prst="diamond">
                      <a:avLst/>
                    </a:prstGeom>
                    <a:solidFill>
                      <a:srgbClr val="663300"/>
                    </a:solidFill>
                    <a:ln w="571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 anchor="t"/>
                    <a:lstStyle/>
                    <a:p>
                      <a:pPr eaLnBrk="0" hangingPunct="0"/>
                      <a:endParaRPr lang="zh-CN" altLang="en-US">
                        <a:latin typeface="Arial" panose="020B0604020202020204" pitchFamily="34" charset="0"/>
                      </a:endParaRPr>
                    </a:p>
                  </p:txBody>
                </p:sp>
              </p:grpSp>
              <p:grpSp>
                <p:nvGrpSpPr>
                  <p:cNvPr id="134" name="组合 8250"/>
                  <p:cNvGrpSpPr/>
                  <p:nvPr/>
                </p:nvGrpSpPr>
                <p:grpSpPr>
                  <a:xfrm>
                    <a:off x="114" y="567"/>
                    <a:ext cx="102" cy="227"/>
                    <a:chOff x="0" y="0"/>
                    <a:chExt cx="148" cy="320"/>
                  </a:xfrm>
                </p:grpSpPr>
                <p:sp>
                  <p:nvSpPr>
                    <p:cNvPr id="135" name="椭圆 8251"/>
                    <p:cNvSpPr/>
                    <p:nvPr/>
                  </p:nvSpPr>
                  <p:spPr>
                    <a:xfrm>
                      <a:off x="41" y="0"/>
                      <a:ext cx="48" cy="48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anchor="t"/>
                    <a:lstStyle/>
                    <a:p>
                      <a:pPr eaLnBrk="0" hangingPunct="0"/>
                      <a:endParaRPr lang="zh-CN" altLang="en-US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36" name="任意多边形 8252"/>
                    <p:cNvSpPr/>
                    <p:nvPr/>
                  </p:nvSpPr>
                  <p:spPr>
                    <a:xfrm>
                      <a:off x="0" y="46"/>
                      <a:ext cx="148" cy="274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8" h="274">
                          <a:moveTo>
                            <a:pt x="64" y="0"/>
                          </a:moveTo>
                          <a:cubicBezTo>
                            <a:pt x="55" y="62"/>
                            <a:pt x="31" y="100"/>
                            <a:pt x="100" y="119"/>
                          </a:cubicBezTo>
                          <a:cubicBezTo>
                            <a:pt x="148" y="164"/>
                            <a:pt x="138" y="252"/>
                            <a:pt x="73" y="274"/>
                          </a:cubicBezTo>
                          <a:cubicBezTo>
                            <a:pt x="39" y="263"/>
                            <a:pt x="16" y="243"/>
                            <a:pt x="0" y="210"/>
                          </a:cubicBezTo>
                        </a:path>
                      </a:pathLst>
                    </a:custGeom>
                    <a:noFill/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37" name="组合 8253"/>
                  <p:cNvGrpSpPr/>
                  <p:nvPr/>
                </p:nvGrpSpPr>
                <p:grpSpPr>
                  <a:xfrm flipH="1" flipV="1">
                    <a:off x="105" y="0"/>
                    <a:ext cx="102" cy="227"/>
                    <a:chOff x="0" y="0"/>
                    <a:chExt cx="148" cy="320"/>
                  </a:xfrm>
                </p:grpSpPr>
                <p:sp>
                  <p:nvSpPr>
                    <p:cNvPr id="138" name="椭圆 8254"/>
                    <p:cNvSpPr/>
                    <p:nvPr/>
                  </p:nvSpPr>
                  <p:spPr>
                    <a:xfrm>
                      <a:off x="41" y="0"/>
                      <a:ext cx="48" cy="48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anchor="t"/>
                    <a:lstStyle/>
                    <a:p>
                      <a:pPr eaLnBrk="0" hangingPunct="0"/>
                      <a:endParaRPr lang="zh-CN" altLang="en-US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39" name="任意多边形 8255"/>
                    <p:cNvSpPr/>
                    <p:nvPr/>
                  </p:nvSpPr>
                  <p:spPr>
                    <a:xfrm>
                      <a:off x="0" y="46"/>
                      <a:ext cx="148" cy="274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8" h="274">
                          <a:moveTo>
                            <a:pt x="64" y="0"/>
                          </a:moveTo>
                          <a:cubicBezTo>
                            <a:pt x="55" y="62"/>
                            <a:pt x="31" y="100"/>
                            <a:pt x="100" y="119"/>
                          </a:cubicBezTo>
                          <a:cubicBezTo>
                            <a:pt x="148" y="164"/>
                            <a:pt x="138" y="252"/>
                            <a:pt x="73" y="274"/>
                          </a:cubicBezTo>
                          <a:cubicBezTo>
                            <a:pt x="39" y="263"/>
                            <a:pt x="16" y="243"/>
                            <a:pt x="0" y="210"/>
                          </a:cubicBezTo>
                        </a:path>
                      </a:pathLst>
                    </a:custGeom>
                    <a:noFill/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  <p:sp>
            <p:nvSpPr>
              <p:cNvPr id="140" name="Text Box 34"/>
              <p:cNvSpPr txBox="1"/>
              <p:nvPr/>
            </p:nvSpPr>
            <p:spPr>
              <a:xfrm rot="5400000">
                <a:off x="3357" y="2931"/>
                <a:ext cx="790" cy="91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3200" b="1">
                    <a:solidFill>
                      <a:schemeClr val="tx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F</a:t>
                </a:r>
                <a:endParaRPr lang="en-US" altLang="zh-CN" sz="3200" b="1" baseline="-25000" dirty="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  <p:grpSp>
          <p:nvGrpSpPr>
            <p:cNvPr id="143" name="组合 142"/>
            <p:cNvGrpSpPr/>
            <p:nvPr/>
          </p:nvGrpSpPr>
          <p:grpSpPr>
            <a:xfrm>
              <a:off x="10149" y="3322"/>
              <a:ext cx="7964" cy="370"/>
              <a:chOff x="10720" y="7817"/>
              <a:chExt cx="6964" cy="370"/>
            </a:xfrm>
          </p:grpSpPr>
          <p:grpSp>
            <p:nvGrpSpPr>
              <p:cNvPr id="144" name="组合 8203"/>
              <p:cNvGrpSpPr/>
              <p:nvPr/>
            </p:nvGrpSpPr>
            <p:grpSpPr>
              <a:xfrm rot="10800000" flipH="1">
                <a:off x="10720" y="7817"/>
                <a:ext cx="3744" cy="371"/>
                <a:chOff x="0" y="0"/>
                <a:chExt cx="672" cy="96"/>
              </a:xfrm>
            </p:grpSpPr>
            <p:sp>
              <p:nvSpPr>
                <p:cNvPr id="145" name="直接连接符 8204"/>
                <p:cNvSpPr/>
                <p:nvPr/>
              </p:nvSpPr>
              <p:spPr>
                <a:xfrm>
                  <a:off x="0" y="96"/>
                  <a:ext cx="624" cy="0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46" name="直接连接符 8205"/>
                <p:cNvSpPr/>
                <p:nvPr/>
              </p:nvSpPr>
              <p:spPr>
                <a:xfrm flipH="1">
                  <a:off x="0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47" name="直接连接符 8206"/>
                <p:cNvSpPr/>
                <p:nvPr/>
              </p:nvSpPr>
              <p:spPr>
                <a:xfrm flipH="1">
                  <a:off x="57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48" name="直接连接符 8207"/>
                <p:cNvSpPr/>
                <p:nvPr/>
              </p:nvSpPr>
              <p:spPr>
                <a:xfrm flipH="1">
                  <a:off x="135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49" name="直接连接符 8208"/>
                <p:cNvSpPr/>
                <p:nvPr/>
              </p:nvSpPr>
              <p:spPr>
                <a:xfrm flipH="1">
                  <a:off x="192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50" name="直接连接符 8209"/>
                <p:cNvSpPr/>
                <p:nvPr/>
              </p:nvSpPr>
              <p:spPr>
                <a:xfrm flipH="1">
                  <a:off x="252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51" name="直接连接符 8210"/>
                <p:cNvSpPr/>
                <p:nvPr/>
              </p:nvSpPr>
              <p:spPr>
                <a:xfrm flipH="1">
                  <a:off x="321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52" name="直接连接符 8211"/>
                <p:cNvSpPr/>
                <p:nvPr/>
              </p:nvSpPr>
              <p:spPr>
                <a:xfrm flipH="1">
                  <a:off x="387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53" name="直接连接符 8212"/>
                <p:cNvSpPr/>
                <p:nvPr/>
              </p:nvSpPr>
              <p:spPr>
                <a:xfrm flipH="1">
                  <a:off x="450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54" name="直接连接符 8213"/>
                <p:cNvSpPr/>
                <p:nvPr/>
              </p:nvSpPr>
              <p:spPr>
                <a:xfrm flipH="1">
                  <a:off x="519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55" name="直接连接符 8214"/>
                <p:cNvSpPr/>
                <p:nvPr/>
              </p:nvSpPr>
              <p:spPr>
                <a:xfrm flipH="1">
                  <a:off x="576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56" name="组合 8203"/>
              <p:cNvGrpSpPr/>
              <p:nvPr/>
            </p:nvGrpSpPr>
            <p:grpSpPr>
              <a:xfrm rot="10800000" flipH="1">
                <a:off x="13940" y="7817"/>
                <a:ext cx="3744" cy="371"/>
                <a:chOff x="0" y="0"/>
                <a:chExt cx="672" cy="96"/>
              </a:xfrm>
            </p:grpSpPr>
            <p:sp>
              <p:nvSpPr>
                <p:cNvPr id="157" name="直接连接符 8204"/>
                <p:cNvSpPr/>
                <p:nvPr/>
              </p:nvSpPr>
              <p:spPr>
                <a:xfrm>
                  <a:off x="0" y="96"/>
                  <a:ext cx="624" cy="0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58" name="直接连接符 8205"/>
                <p:cNvSpPr/>
                <p:nvPr/>
              </p:nvSpPr>
              <p:spPr>
                <a:xfrm flipH="1">
                  <a:off x="0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59" name="直接连接符 8206"/>
                <p:cNvSpPr/>
                <p:nvPr/>
              </p:nvSpPr>
              <p:spPr>
                <a:xfrm flipH="1">
                  <a:off x="57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60" name="直接连接符 8207"/>
                <p:cNvSpPr/>
                <p:nvPr/>
              </p:nvSpPr>
              <p:spPr>
                <a:xfrm flipH="1">
                  <a:off x="135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61" name="直接连接符 8208"/>
                <p:cNvSpPr/>
                <p:nvPr/>
              </p:nvSpPr>
              <p:spPr>
                <a:xfrm flipH="1">
                  <a:off x="192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62" name="直接连接符 8209"/>
                <p:cNvSpPr/>
                <p:nvPr/>
              </p:nvSpPr>
              <p:spPr>
                <a:xfrm flipH="1">
                  <a:off x="252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63" name="直接连接符 8210"/>
                <p:cNvSpPr/>
                <p:nvPr/>
              </p:nvSpPr>
              <p:spPr>
                <a:xfrm flipH="1">
                  <a:off x="321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64" name="直接连接符 8211"/>
                <p:cNvSpPr/>
                <p:nvPr/>
              </p:nvSpPr>
              <p:spPr>
                <a:xfrm flipH="1">
                  <a:off x="387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65" name="直接连接符 8212"/>
                <p:cNvSpPr/>
                <p:nvPr/>
              </p:nvSpPr>
              <p:spPr>
                <a:xfrm flipH="1">
                  <a:off x="450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66" name="直接连接符 8213"/>
                <p:cNvSpPr/>
                <p:nvPr/>
              </p:nvSpPr>
              <p:spPr>
                <a:xfrm flipH="1">
                  <a:off x="519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67" name="直接连接符 8214"/>
                <p:cNvSpPr/>
                <p:nvPr/>
              </p:nvSpPr>
              <p:spPr>
                <a:xfrm flipH="1">
                  <a:off x="576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sp>
          <p:nvSpPr>
            <p:cNvPr id="168" name="直接连接符 8241"/>
            <p:cNvSpPr/>
            <p:nvPr/>
          </p:nvSpPr>
          <p:spPr>
            <a:xfrm rot="16200000" flipH="1">
              <a:off x="9754" y="957"/>
              <a:ext cx="429" cy="306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69" name="直接连接符 8241"/>
            <p:cNvSpPr/>
            <p:nvPr/>
          </p:nvSpPr>
          <p:spPr>
            <a:xfrm rot="16200000" flipH="1">
              <a:off x="9800" y="658"/>
              <a:ext cx="429" cy="306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171" name="组合 170"/>
          <p:cNvGrpSpPr/>
          <p:nvPr/>
        </p:nvGrpSpPr>
        <p:grpSpPr>
          <a:xfrm>
            <a:off x="9584055" y="2879725"/>
            <a:ext cx="503555" cy="864870"/>
            <a:chOff x="6326" y="904"/>
            <a:chExt cx="793" cy="1362"/>
          </a:xfrm>
        </p:grpSpPr>
        <p:sp>
          <p:nvSpPr>
            <p:cNvPr id="172" name="Text Box 34"/>
            <p:cNvSpPr txBox="1"/>
            <p:nvPr/>
          </p:nvSpPr>
          <p:spPr>
            <a:xfrm>
              <a:off x="6441" y="1542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73" name="Text Box 34"/>
            <p:cNvSpPr txBox="1"/>
            <p:nvPr/>
          </p:nvSpPr>
          <p:spPr>
            <a:xfrm>
              <a:off x="6418" y="904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74" name="Text Box 34"/>
            <p:cNvSpPr txBox="1"/>
            <p:nvPr/>
          </p:nvSpPr>
          <p:spPr>
            <a:xfrm>
              <a:off x="6326" y="1185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—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4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3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3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3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9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3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3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/>
      <p:bldP spid="228377" grpId="0"/>
      <p:bldP spid="228386" grpId="0"/>
      <p:bldP spid="31" grpId="0"/>
      <p:bldP spid="32" grpId="0" bldLvl="0" animBg="1"/>
      <p:bldP spid="32" grpId="1" animBg="1"/>
      <p:bldP spid="33" grpId="0"/>
      <p:bldP spid="33" grpId="1"/>
      <p:bldP spid="34" grpId="0"/>
      <p:bldP spid="34" grpId="1"/>
      <p:bldP spid="103" grpId="0"/>
      <p:bldP spid="104" grpId="0"/>
      <p:bldP spid="105" grpId="0"/>
      <p:bldP spid="106" grpId="0" bldLvl="0" animBg="1"/>
      <p:bldP spid="106" grpId="1" animBg="1"/>
      <p:bldP spid="53" grpId="0"/>
      <p:bldP spid="5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339090" y="238125"/>
            <a:ext cx="23355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en-US" sz="3200" b="1">
                <a:solidFill>
                  <a:schemeClr val="accent2"/>
                </a:solidFill>
                <a:latin typeface="+mn-ea"/>
                <a:cs typeface="微软雅黑" panose="020B0503020204020204" charset="-122"/>
              </a:rPr>
              <a:t>6.</a:t>
            </a:r>
            <a:r>
              <a:rPr lang="zh-CN" altLang="en-US" sz="3200" b="1">
                <a:solidFill>
                  <a:schemeClr val="accent2"/>
                </a:solidFill>
                <a:latin typeface="+mn-ea"/>
                <a:cs typeface="微软雅黑" panose="020B0503020204020204" charset="-122"/>
              </a:rPr>
              <a:t>特殊用法：</a:t>
            </a:r>
          </a:p>
        </p:txBody>
      </p:sp>
      <p:grpSp>
        <p:nvGrpSpPr>
          <p:cNvPr id="36" name="组合 35"/>
          <p:cNvGrpSpPr/>
          <p:nvPr/>
        </p:nvGrpSpPr>
        <p:grpSpPr>
          <a:xfrm flipV="1">
            <a:off x="123825" y="1562100"/>
            <a:ext cx="2104840" cy="4110990"/>
            <a:chOff x="308" y="2509"/>
            <a:chExt cx="3315" cy="6474"/>
          </a:xfrm>
        </p:grpSpPr>
        <p:grpSp>
          <p:nvGrpSpPr>
            <p:cNvPr id="8226" name="组合 8225"/>
            <p:cNvGrpSpPr/>
            <p:nvPr/>
          </p:nvGrpSpPr>
          <p:grpSpPr>
            <a:xfrm>
              <a:off x="308" y="2509"/>
              <a:ext cx="3315" cy="6237"/>
              <a:chOff x="0" y="0"/>
              <a:chExt cx="742" cy="1956"/>
            </a:xfrm>
          </p:grpSpPr>
          <p:grpSp>
            <p:nvGrpSpPr>
              <p:cNvPr id="2" name="组合 8226"/>
              <p:cNvGrpSpPr/>
              <p:nvPr/>
            </p:nvGrpSpPr>
            <p:grpSpPr>
              <a:xfrm>
                <a:off x="550" y="358"/>
                <a:ext cx="192" cy="721"/>
                <a:chOff x="175" y="-1100"/>
                <a:chExt cx="192" cy="721"/>
              </a:xfrm>
            </p:grpSpPr>
            <p:sp>
              <p:nvSpPr>
                <p:cNvPr id="8227" name="矩形 8227"/>
                <p:cNvSpPr/>
                <p:nvPr/>
              </p:nvSpPr>
              <p:spPr>
                <a:xfrm>
                  <a:off x="175" y="-1100"/>
                  <a:ext cx="192" cy="192"/>
                </a:xfrm>
                <a:prstGeom prst="rect">
                  <a:avLst/>
                </a:prstGeom>
                <a:solidFill>
                  <a:schemeClr val="tx1"/>
                </a:solidFill>
                <a:ln w="571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pPr eaLnBrk="0" hangingPunct="0"/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28" name="直接连接符 8228"/>
                <p:cNvSpPr/>
                <p:nvPr/>
              </p:nvSpPr>
              <p:spPr>
                <a:xfrm flipH="1">
                  <a:off x="274" y="-969"/>
                  <a:ext cx="0" cy="590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8229" name="直接连接符 8229"/>
              <p:cNvSpPr/>
              <p:nvPr/>
            </p:nvSpPr>
            <p:spPr>
              <a:xfrm>
                <a:off x="479" y="1466"/>
                <a:ext cx="0" cy="490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grpSp>
            <p:nvGrpSpPr>
              <p:cNvPr id="8230" name="组合 8230"/>
              <p:cNvGrpSpPr/>
              <p:nvPr/>
            </p:nvGrpSpPr>
            <p:grpSpPr>
              <a:xfrm>
                <a:off x="0" y="0"/>
                <a:ext cx="672" cy="96"/>
                <a:chOff x="0" y="0"/>
                <a:chExt cx="672" cy="96"/>
              </a:xfrm>
            </p:grpSpPr>
            <p:sp>
              <p:nvSpPr>
                <p:cNvPr id="8231" name="直接连接符 8231"/>
                <p:cNvSpPr/>
                <p:nvPr/>
              </p:nvSpPr>
              <p:spPr>
                <a:xfrm>
                  <a:off x="0" y="96"/>
                  <a:ext cx="624" cy="0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32" name="直接连接符 8232"/>
                <p:cNvSpPr/>
                <p:nvPr/>
              </p:nvSpPr>
              <p:spPr>
                <a:xfrm flipH="1">
                  <a:off x="0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33" name="直接连接符 8233"/>
                <p:cNvSpPr/>
                <p:nvPr/>
              </p:nvSpPr>
              <p:spPr>
                <a:xfrm flipH="1">
                  <a:off x="57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34" name="直接连接符 8234"/>
                <p:cNvSpPr/>
                <p:nvPr/>
              </p:nvSpPr>
              <p:spPr>
                <a:xfrm flipH="1">
                  <a:off x="135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35" name="直接连接符 8235"/>
                <p:cNvSpPr/>
                <p:nvPr/>
              </p:nvSpPr>
              <p:spPr>
                <a:xfrm flipH="1">
                  <a:off x="192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36" name="直接连接符 8236"/>
                <p:cNvSpPr/>
                <p:nvPr/>
              </p:nvSpPr>
              <p:spPr>
                <a:xfrm flipH="1">
                  <a:off x="252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37" name="直接连接符 8237"/>
                <p:cNvSpPr/>
                <p:nvPr/>
              </p:nvSpPr>
              <p:spPr>
                <a:xfrm flipH="1">
                  <a:off x="321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38" name="直接连接符 8238"/>
                <p:cNvSpPr/>
                <p:nvPr/>
              </p:nvSpPr>
              <p:spPr>
                <a:xfrm flipH="1">
                  <a:off x="387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39" name="直接连接符 8239"/>
                <p:cNvSpPr/>
                <p:nvPr/>
              </p:nvSpPr>
              <p:spPr>
                <a:xfrm flipH="1">
                  <a:off x="450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40" name="直接连接符 8240"/>
                <p:cNvSpPr/>
                <p:nvPr/>
              </p:nvSpPr>
              <p:spPr>
                <a:xfrm flipH="1">
                  <a:off x="519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8241" name="直接连接符 8241"/>
                <p:cNvSpPr/>
                <p:nvPr/>
              </p:nvSpPr>
              <p:spPr>
                <a:xfrm flipH="1">
                  <a:off x="576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8242" name="直接连接符 8242"/>
              <p:cNvSpPr/>
              <p:nvPr/>
            </p:nvSpPr>
            <p:spPr>
              <a:xfrm>
                <a:off x="311" y="96"/>
                <a:ext cx="3" cy="1008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grpSp>
            <p:nvGrpSpPr>
              <p:cNvPr id="8243" name="组合 8243"/>
              <p:cNvGrpSpPr/>
              <p:nvPr/>
            </p:nvGrpSpPr>
            <p:grpSpPr>
              <a:xfrm>
                <a:off x="309" y="672"/>
                <a:ext cx="340" cy="794"/>
                <a:chOff x="0" y="0"/>
                <a:chExt cx="340" cy="794"/>
              </a:xfrm>
            </p:grpSpPr>
            <p:grpSp>
              <p:nvGrpSpPr>
                <p:cNvPr id="8244" name="组合 8244"/>
                <p:cNvGrpSpPr/>
                <p:nvPr/>
              </p:nvGrpSpPr>
              <p:grpSpPr>
                <a:xfrm>
                  <a:off x="0" y="231"/>
                  <a:ext cx="340" cy="340"/>
                  <a:chOff x="0" y="0"/>
                  <a:chExt cx="680" cy="681"/>
                </a:xfrm>
              </p:grpSpPr>
              <p:grpSp>
                <p:nvGrpSpPr>
                  <p:cNvPr id="8245" name="组合 8245"/>
                  <p:cNvGrpSpPr/>
                  <p:nvPr/>
                </p:nvGrpSpPr>
                <p:grpSpPr>
                  <a:xfrm>
                    <a:off x="0" y="0"/>
                    <a:ext cx="680" cy="680"/>
                    <a:chOff x="0" y="0"/>
                    <a:chExt cx="680" cy="680"/>
                  </a:xfrm>
                </p:grpSpPr>
                <p:sp>
                  <p:nvSpPr>
                    <p:cNvPr id="8246" name="椭圆 8246"/>
                    <p:cNvSpPr/>
                    <p:nvPr/>
                  </p:nvSpPr>
                  <p:spPr>
                    <a:xfrm>
                      <a:off x="0" y="0"/>
                      <a:ext cx="680" cy="680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anchor="t"/>
                    <a:lstStyle/>
                    <a:p>
                      <a:pPr eaLnBrk="0" hangingPunct="0"/>
                      <a:endParaRPr lang="zh-CN" altLang="en-US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8247" name="椭圆 8247"/>
                    <p:cNvSpPr/>
                    <p:nvPr/>
                  </p:nvSpPr>
                  <p:spPr>
                    <a:xfrm>
                      <a:off x="48" y="57"/>
                      <a:ext cx="576" cy="576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anchor="t"/>
                    <a:lstStyle/>
                    <a:p>
                      <a:pPr eaLnBrk="0" hangingPunct="0"/>
                      <a:endParaRPr lang="zh-CN" altLang="en-US">
                        <a:latin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8248" name="椭圆 8248"/>
                  <p:cNvSpPr/>
                  <p:nvPr/>
                </p:nvSpPr>
                <p:spPr>
                  <a:xfrm>
                    <a:off x="237" y="243"/>
                    <a:ext cx="192" cy="192"/>
                  </a:xfrm>
                  <a:prstGeom prst="ellipse">
                    <a:avLst/>
                  </a:prstGeom>
                  <a:solidFill>
                    <a:schemeClr val="tx2"/>
                  </a:solidFill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/>
                  <a:lstStyle/>
                  <a:p>
                    <a:pPr eaLnBrk="0" hangingPunct="0"/>
                    <a:endParaRPr lang="zh-CN" altLang="en-US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8249" name="菱形 8249"/>
                  <p:cNvSpPr/>
                  <p:nvPr/>
                </p:nvSpPr>
                <p:spPr>
                  <a:xfrm>
                    <a:off x="279" y="9"/>
                    <a:ext cx="96" cy="672"/>
                  </a:xfrm>
                  <a:prstGeom prst="diamond">
                    <a:avLst/>
                  </a:prstGeom>
                  <a:solidFill>
                    <a:srgbClr val="663300"/>
                  </a:solidFill>
                  <a:ln w="571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anchor="t"/>
                  <a:lstStyle/>
                  <a:p>
                    <a:pPr eaLnBrk="0" hangingPunct="0"/>
                    <a:endParaRPr lang="zh-CN" altLang="en-US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8250" name="组合 8250"/>
                <p:cNvGrpSpPr/>
                <p:nvPr/>
              </p:nvGrpSpPr>
              <p:grpSpPr>
                <a:xfrm>
                  <a:off x="114" y="567"/>
                  <a:ext cx="102" cy="227"/>
                  <a:chOff x="0" y="0"/>
                  <a:chExt cx="148" cy="320"/>
                </a:xfrm>
              </p:grpSpPr>
              <p:sp>
                <p:nvSpPr>
                  <p:cNvPr id="8251" name="椭圆 8251"/>
                  <p:cNvSpPr/>
                  <p:nvPr/>
                </p:nvSpPr>
                <p:spPr>
                  <a:xfrm>
                    <a:off x="41" y="0"/>
                    <a:ext cx="48" cy="4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/>
                  <a:lstStyle/>
                  <a:p>
                    <a:pPr eaLnBrk="0" hangingPunct="0"/>
                    <a:endParaRPr lang="zh-CN" altLang="en-US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8252" name="任意多边形 8252"/>
                  <p:cNvSpPr/>
                  <p:nvPr/>
                </p:nvSpPr>
                <p:spPr>
                  <a:xfrm>
                    <a:off x="0" y="46"/>
                    <a:ext cx="148" cy="274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8" h="274">
                        <a:moveTo>
                          <a:pt x="64" y="0"/>
                        </a:moveTo>
                        <a:cubicBezTo>
                          <a:pt x="55" y="62"/>
                          <a:pt x="31" y="100"/>
                          <a:pt x="100" y="119"/>
                        </a:cubicBezTo>
                        <a:cubicBezTo>
                          <a:pt x="148" y="164"/>
                          <a:pt x="138" y="252"/>
                          <a:pt x="73" y="274"/>
                        </a:cubicBezTo>
                        <a:cubicBezTo>
                          <a:pt x="39" y="263"/>
                          <a:pt x="16" y="243"/>
                          <a:pt x="0" y="210"/>
                        </a:cubicBezTo>
                      </a:path>
                    </a:pathLst>
                  </a:custGeom>
                  <a:noFill/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8253" name="组合 8253"/>
                <p:cNvGrpSpPr/>
                <p:nvPr/>
              </p:nvGrpSpPr>
              <p:grpSpPr>
                <a:xfrm flipH="1" flipV="1">
                  <a:off x="105" y="0"/>
                  <a:ext cx="102" cy="227"/>
                  <a:chOff x="0" y="0"/>
                  <a:chExt cx="148" cy="320"/>
                </a:xfrm>
              </p:grpSpPr>
              <p:sp>
                <p:nvSpPr>
                  <p:cNvPr id="8254" name="椭圆 8254"/>
                  <p:cNvSpPr/>
                  <p:nvPr/>
                </p:nvSpPr>
                <p:spPr>
                  <a:xfrm>
                    <a:off x="41" y="0"/>
                    <a:ext cx="48" cy="4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/>
                  <a:lstStyle/>
                  <a:p>
                    <a:pPr eaLnBrk="0" hangingPunct="0"/>
                    <a:endParaRPr lang="zh-CN" altLang="en-US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8255" name="任意多边形 8255"/>
                  <p:cNvSpPr/>
                  <p:nvPr/>
                </p:nvSpPr>
                <p:spPr>
                  <a:xfrm>
                    <a:off x="0" y="46"/>
                    <a:ext cx="148" cy="274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8" h="274">
                        <a:moveTo>
                          <a:pt x="64" y="0"/>
                        </a:moveTo>
                        <a:cubicBezTo>
                          <a:pt x="55" y="62"/>
                          <a:pt x="31" y="100"/>
                          <a:pt x="100" y="119"/>
                        </a:cubicBezTo>
                        <a:cubicBezTo>
                          <a:pt x="148" y="164"/>
                          <a:pt x="138" y="252"/>
                          <a:pt x="73" y="274"/>
                        </a:cubicBezTo>
                        <a:cubicBezTo>
                          <a:pt x="39" y="263"/>
                          <a:pt x="16" y="243"/>
                          <a:pt x="0" y="210"/>
                        </a:cubicBezTo>
                      </a:path>
                    </a:pathLst>
                  </a:custGeom>
                  <a:noFill/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</p:grpSp>
        <p:sp>
          <p:nvSpPr>
            <p:cNvPr id="35" name="Text Box 34"/>
            <p:cNvSpPr txBox="1"/>
            <p:nvPr/>
          </p:nvSpPr>
          <p:spPr>
            <a:xfrm flipH="1" flipV="1">
              <a:off x="2654" y="8064"/>
              <a:ext cx="790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F</a:t>
              </a:r>
              <a:endParaRPr lang="en-US" altLang="zh-CN" sz="3200" b="1" baseline="-25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682625" y="925195"/>
            <a:ext cx="14490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en-US" sz="2800">
                <a:solidFill>
                  <a:schemeClr val="tx1"/>
                </a:solidFill>
                <a:latin typeface="Calibri" panose="020F0502020204030204" charset="0"/>
                <a:cs typeface="微软雅黑" panose="020B0503020204020204" charset="-122"/>
              </a:rPr>
              <a:t>①</a:t>
            </a:r>
            <a:r>
              <a:rPr lang="zh-CN" altLang="en-US" sz="2800">
                <a:solidFill>
                  <a:schemeClr val="tx1"/>
                </a:solidFill>
                <a:latin typeface="Calibri" panose="020F0502020204030204" charset="0"/>
                <a:cs typeface="微软雅黑" panose="020B0503020204020204" charset="-122"/>
              </a:rPr>
              <a:t>竖直</a:t>
            </a:r>
          </a:p>
        </p:txBody>
      </p:sp>
      <p:sp>
        <p:nvSpPr>
          <p:cNvPr id="228377" name="Text Box 25"/>
          <p:cNvSpPr txBox="1"/>
          <p:nvPr/>
        </p:nvSpPr>
        <p:spPr>
          <a:xfrm>
            <a:off x="3049270" y="3609340"/>
            <a:ext cx="16643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s=    h</a:t>
            </a:r>
            <a:endParaRPr lang="en-US" sz="3200" b="1" baseline="-250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28386" name="Text Box 34"/>
          <p:cNvSpPr txBox="1"/>
          <p:nvPr/>
        </p:nvSpPr>
        <p:spPr>
          <a:xfrm>
            <a:off x="2969260" y="1882140"/>
            <a:ext cx="20834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</a:t>
            </a:r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＝</a:t>
            </a:r>
            <a:r>
              <a:rPr lang="en-US" altLang="zh-CN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G</a:t>
            </a:r>
            <a:r>
              <a:rPr lang="zh-CN" altLang="en-US" sz="32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</a:t>
            </a:r>
          </a:p>
        </p:txBody>
      </p:sp>
      <p:sp>
        <p:nvSpPr>
          <p:cNvPr id="31" name="Text Box 25"/>
          <p:cNvSpPr txBox="1"/>
          <p:nvPr/>
        </p:nvSpPr>
        <p:spPr>
          <a:xfrm>
            <a:off x="3005455" y="4425950"/>
            <a:ext cx="20478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v</a:t>
            </a:r>
            <a:r>
              <a:rPr lang="zh-CN" altLang="en-US" sz="32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绳</a:t>
            </a: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    v</a:t>
            </a:r>
            <a:r>
              <a:rPr lang="zh-CN" altLang="en-US" sz="32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</a:t>
            </a:r>
          </a:p>
        </p:txBody>
      </p:sp>
      <p:sp>
        <p:nvSpPr>
          <p:cNvPr id="32" name="左大括号 31"/>
          <p:cNvSpPr/>
          <p:nvPr/>
        </p:nvSpPr>
        <p:spPr>
          <a:xfrm>
            <a:off x="2675255" y="1854200"/>
            <a:ext cx="279400" cy="3053080"/>
          </a:xfrm>
          <a:prstGeom prst="leftBrace">
            <a:avLst/>
          </a:prstGeom>
          <a:noFill/>
          <a:ln w="34925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2" name="组合 51"/>
          <p:cNvGrpSpPr/>
          <p:nvPr/>
        </p:nvGrpSpPr>
        <p:grpSpPr>
          <a:xfrm>
            <a:off x="3629660" y="3488055"/>
            <a:ext cx="503555" cy="864870"/>
            <a:chOff x="6326" y="904"/>
            <a:chExt cx="793" cy="1362"/>
          </a:xfrm>
        </p:grpSpPr>
        <p:sp>
          <p:nvSpPr>
            <p:cNvPr id="37" name="Text Box 34"/>
            <p:cNvSpPr txBox="1"/>
            <p:nvPr/>
          </p:nvSpPr>
          <p:spPr>
            <a:xfrm>
              <a:off x="6441" y="1542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38" name="Text Box 34"/>
            <p:cNvSpPr txBox="1"/>
            <p:nvPr/>
          </p:nvSpPr>
          <p:spPr>
            <a:xfrm>
              <a:off x="6418" y="904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39" name="Text Box 34"/>
            <p:cNvSpPr txBox="1"/>
            <p:nvPr/>
          </p:nvSpPr>
          <p:spPr>
            <a:xfrm>
              <a:off x="6326" y="1185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—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53" name="Text Box 25"/>
          <p:cNvSpPr txBox="1"/>
          <p:nvPr/>
        </p:nvSpPr>
        <p:spPr>
          <a:xfrm>
            <a:off x="4408805" y="1887855"/>
            <a:ext cx="210693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（不计</a:t>
            </a:r>
            <a:r>
              <a:rPr lang="en-US" altLang="zh-CN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G</a:t>
            </a:r>
            <a:r>
              <a:rPr lang="zh-CN" altLang="en-US" sz="2800" b="1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动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lang="zh-CN" altLang="en-US" sz="2800" b="1" baseline="-25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4" name="Text Box 34"/>
          <p:cNvSpPr txBox="1"/>
          <p:nvPr/>
        </p:nvSpPr>
        <p:spPr>
          <a:xfrm>
            <a:off x="2979420" y="2783205"/>
            <a:ext cx="353568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</a:t>
            </a:r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＝</a:t>
            </a:r>
            <a:r>
              <a:rPr lang="en-US" altLang="zh-CN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G</a:t>
            </a:r>
            <a:r>
              <a:rPr lang="zh-CN" altLang="en-US" sz="32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</a:t>
            </a:r>
            <a:r>
              <a:rPr lang="en-US" altLang="zh-CN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G</a:t>
            </a:r>
            <a:r>
              <a:rPr lang="zh-CN" altLang="en-US" sz="32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动</a:t>
            </a:r>
            <a:endParaRPr lang="zh-CN" altLang="en-US" sz="32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grpSp>
        <p:nvGrpSpPr>
          <p:cNvPr id="55" name="组合 54"/>
          <p:cNvGrpSpPr/>
          <p:nvPr/>
        </p:nvGrpSpPr>
        <p:grpSpPr>
          <a:xfrm>
            <a:off x="3887470" y="4297680"/>
            <a:ext cx="503555" cy="864870"/>
            <a:chOff x="6326" y="904"/>
            <a:chExt cx="793" cy="1362"/>
          </a:xfrm>
        </p:grpSpPr>
        <p:sp>
          <p:nvSpPr>
            <p:cNvPr id="56" name="Text Box 34"/>
            <p:cNvSpPr txBox="1"/>
            <p:nvPr/>
          </p:nvSpPr>
          <p:spPr>
            <a:xfrm>
              <a:off x="6441" y="1542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57" name="Text Box 34"/>
            <p:cNvSpPr txBox="1"/>
            <p:nvPr/>
          </p:nvSpPr>
          <p:spPr>
            <a:xfrm>
              <a:off x="6418" y="904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58" name="Text Box 34"/>
            <p:cNvSpPr txBox="1"/>
            <p:nvPr/>
          </p:nvSpPr>
          <p:spPr>
            <a:xfrm>
              <a:off x="6326" y="1185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—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34" name="文本框 33"/>
          <p:cNvSpPr txBox="1"/>
          <p:nvPr/>
        </p:nvSpPr>
        <p:spPr>
          <a:xfrm>
            <a:off x="6959600" y="2689860"/>
            <a:ext cx="14490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en-US" sz="2800">
                <a:solidFill>
                  <a:schemeClr val="tx1"/>
                </a:solidFill>
                <a:latin typeface="Calibri" panose="020F0502020204030204" charset="0"/>
                <a:cs typeface="微软雅黑" panose="020B0503020204020204" charset="-122"/>
              </a:rPr>
              <a:t>②</a:t>
            </a:r>
            <a:r>
              <a:rPr lang="zh-CN" altLang="en-US" sz="2800">
                <a:solidFill>
                  <a:schemeClr val="tx1"/>
                </a:solidFill>
                <a:latin typeface="Calibri" panose="020F0502020204030204" charset="0"/>
                <a:cs typeface="微软雅黑" panose="020B0503020204020204" charset="-122"/>
              </a:rPr>
              <a:t>水平</a:t>
            </a:r>
          </a:p>
        </p:txBody>
      </p:sp>
      <p:sp>
        <p:nvSpPr>
          <p:cNvPr id="103" name="Text Box 25"/>
          <p:cNvSpPr txBox="1"/>
          <p:nvPr/>
        </p:nvSpPr>
        <p:spPr>
          <a:xfrm>
            <a:off x="9046845" y="3890010"/>
            <a:ext cx="19367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s=    s</a:t>
            </a:r>
            <a:r>
              <a:rPr lang="zh-CN" altLang="en-US" sz="32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</a:t>
            </a:r>
          </a:p>
        </p:txBody>
      </p:sp>
      <p:sp>
        <p:nvSpPr>
          <p:cNvPr id="104" name="Text Box 34"/>
          <p:cNvSpPr txBox="1"/>
          <p:nvPr/>
        </p:nvSpPr>
        <p:spPr>
          <a:xfrm>
            <a:off x="8973185" y="3039110"/>
            <a:ext cx="20834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</a:t>
            </a:r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＝</a:t>
            </a:r>
            <a:r>
              <a:rPr lang="en-US" altLang="zh-CN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</a:t>
            </a:r>
            <a:endParaRPr lang="en-US" sz="3200" b="1" baseline="-250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5" name="Text Box 25"/>
          <p:cNvSpPr txBox="1"/>
          <p:nvPr/>
        </p:nvSpPr>
        <p:spPr>
          <a:xfrm>
            <a:off x="9017000" y="4876165"/>
            <a:ext cx="21145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v</a:t>
            </a:r>
            <a:r>
              <a:rPr lang="zh-CN" altLang="en-US" sz="32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绳</a:t>
            </a: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    v</a:t>
            </a:r>
            <a:r>
              <a:rPr lang="zh-CN" altLang="en-US" sz="32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</a:t>
            </a:r>
          </a:p>
        </p:txBody>
      </p:sp>
      <p:sp>
        <p:nvSpPr>
          <p:cNvPr id="106" name="左大括号 105"/>
          <p:cNvSpPr/>
          <p:nvPr/>
        </p:nvSpPr>
        <p:spPr>
          <a:xfrm>
            <a:off x="8590915" y="2879725"/>
            <a:ext cx="309245" cy="2580005"/>
          </a:xfrm>
          <a:prstGeom prst="leftBrace">
            <a:avLst/>
          </a:prstGeom>
          <a:noFill/>
          <a:ln w="34925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1" name="组合 170"/>
          <p:cNvGrpSpPr/>
          <p:nvPr/>
        </p:nvGrpSpPr>
        <p:grpSpPr>
          <a:xfrm>
            <a:off x="9598660" y="3763010"/>
            <a:ext cx="503555" cy="864870"/>
            <a:chOff x="6326" y="904"/>
            <a:chExt cx="793" cy="1362"/>
          </a:xfrm>
        </p:grpSpPr>
        <p:sp>
          <p:nvSpPr>
            <p:cNvPr id="172" name="Text Box 34"/>
            <p:cNvSpPr txBox="1"/>
            <p:nvPr/>
          </p:nvSpPr>
          <p:spPr>
            <a:xfrm>
              <a:off x="6441" y="1542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73" name="Text Box 34"/>
            <p:cNvSpPr txBox="1"/>
            <p:nvPr/>
          </p:nvSpPr>
          <p:spPr>
            <a:xfrm>
              <a:off x="6418" y="904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74" name="Text Box 34"/>
            <p:cNvSpPr txBox="1"/>
            <p:nvPr/>
          </p:nvSpPr>
          <p:spPr>
            <a:xfrm>
              <a:off x="6326" y="1185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—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6658610" y="365125"/>
            <a:ext cx="5267960" cy="1964690"/>
            <a:chOff x="10647" y="713"/>
            <a:chExt cx="8296" cy="3094"/>
          </a:xfrm>
        </p:grpSpPr>
        <p:grpSp>
          <p:nvGrpSpPr>
            <p:cNvPr id="170" name="组合 169"/>
            <p:cNvGrpSpPr/>
            <p:nvPr/>
          </p:nvGrpSpPr>
          <p:grpSpPr>
            <a:xfrm>
              <a:off x="10647" y="713"/>
              <a:ext cx="8297" cy="3095"/>
              <a:chOff x="9816" y="597"/>
              <a:chExt cx="8297" cy="3095"/>
            </a:xfrm>
          </p:grpSpPr>
          <p:grpSp>
            <p:nvGrpSpPr>
              <p:cNvPr id="59" name="组合 58"/>
              <p:cNvGrpSpPr/>
              <p:nvPr/>
            </p:nvGrpSpPr>
            <p:grpSpPr>
              <a:xfrm rot="16200000">
                <a:off x="11624" y="-1190"/>
                <a:ext cx="2788" cy="6392"/>
                <a:chOff x="1112" y="2509"/>
                <a:chExt cx="2788" cy="6392"/>
              </a:xfrm>
            </p:grpSpPr>
            <p:grpSp>
              <p:nvGrpSpPr>
                <p:cNvPr id="60" name="组合 59"/>
                <p:cNvGrpSpPr/>
                <p:nvPr/>
              </p:nvGrpSpPr>
              <p:grpSpPr>
                <a:xfrm>
                  <a:off x="1112" y="2509"/>
                  <a:ext cx="2788" cy="6055"/>
                  <a:chOff x="180" y="0"/>
                  <a:chExt cx="624" cy="1899"/>
                </a:xfrm>
              </p:grpSpPr>
              <p:grpSp>
                <p:nvGrpSpPr>
                  <p:cNvPr id="61" name="组合 8226"/>
                  <p:cNvGrpSpPr/>
                  <p:nvPr/>
                </p:nvGrpSpPr>
                <p:grpSpPr>
                  <a:xfrm>
                    <a:off x="221" y="216"/>
                    <a:ext cx="250" cy="1626"/>
                    <a:chOff x="-154" y="-1242"/>
                    <a:chExt cx="250" cy="1626"/>
                  </a:xfrm>
                </p:grpSpPr>
                <p:sp>
                  <p:nvSpPr>
                    <p:cNvPr id="111" name="矩形 8227"/>
                    <p:cNvSpPr/>
                    <p:nvPr/>
                  </p:nvSpPr>
                  <p:spPr>
                    <a:xfrm>
                      <a:off x="-154" y="-1242"/>
                      <a:ext cx="176" cy="270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5715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 anchor="t"/>
                    <a:lstStyle/>
                    <a:p>
                      <a:pPr eaLnBrk="0" hangingPunct="0"/>
                      <a:endParaRPr lang="zh-CN" altLang="en-US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12" name="直接连接符 8228"/>
                    <p:cNvSpPr/>
                    <p:nvPr/>
                  </p:nvSpPr>
                  <p:spPr>
                    <a:xfrm>
                      <a:off x="96" y="0"/>
                      <a:ext cx="0" cy="384"/>
                    </a:xfrm>
                    <a:prstGeom prst="line">
                      <a:avLst/>
                    </a:prstGeom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</p:grpSp>
              <p:sp>
                <p:nvSpPr>
                  <p:cNvPr id="113" name="直接连接符 8229"/>
                  <p:cNvSpPr/>
                  <p:nvPr/>
                </p:nvSpPr>
                <p:spPr>
                  <a:xfrm flipH="1">
                    <a:off x="468" y="1520"/>
                    <a:ext cx="0" cy="379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</p:spPr>
              </p:sp>
              <p:grpSp>
                <p:nvGrpSpPr>
                  <p:cNvPr id="114" name="组合 8230"/>
                  <p:cNvGrpSpPr/>
                  <p:nvPr/>
                </p:nvGrpSpPr>
                <p:grpSpPr>
                  <a:xfrm>
                    <a:off x="180" y="0"/>
                    <a:ext cx="624" cy="96"/>
                    <a:chOff x="180" y="0"/>
                    <a:chExt cx="624" cy="96"/>
                  </a:xfrm>
                </p:grpSpPr>
                <p:sp>
                  <p:nvSpPr>
                    <p:cNvPr id="115" name="直接连接符 8231"/>
                    <p:cNvSpPr/>
                    <p:nvPr/>
                  </p:nvSpPr>
                  <p:spPr>
                    <a:xfrm>
                      <a:off x="180" y="96"/>
                      <a:ext cx="624" cy="0"/>
                    </a:xfrm>
                    <a:prstGeom prst="line">
                      <a:avLst/>
                    </a:prstGeom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119" name="直接连接符 8235"/>
                    <p:cNvSpPr/>
                    <p:nvPr/>
                  </p:nvSpPr>
                  <p:spPr>
                    <a:xfrm flipH="1">
                      <a:off x="192" y="0"/>
                      <a:ext cx="96" cy="96"/>
                    </a:xfrm>
                    <a:prstGeom prst="line">
                      <a:avLst/>
                    </a:prstGeom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120" name="直接连接符 8236"/>
                    <p:cNvSpPr/>
                    <p:nvPr/>
                  </p:nvSpPr>
                  <p:spPr>
                    <a:xfrm flipH="1">
                      <a:off x="252" y="0"/>
                      <a:ext cx="96" cy="96"/>
                    </a:xfrm>
                    <a:prstGeom prst="line">
                      <a:avLst/>
                    </a:prstGeom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121" name="直接连接符 8237"/>
                    <p:cNvSpPr/>
                    <p:nvPr/>
                  </p:nvSpPr>
                  <p:spPr>
                    <a:xfrm flipH="1">
                      <a:off x="321" y="0"/>
                      <a:ext cx="96" cy="96"/>
                    </a:xfrm>
                    <a:prstGeom prst="line">
                      <a:avLst/>
                    </a:prstGeom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122" name="直接连接符 8238"/>
                    <p:cNvSpPr/>
                    <p:nvPr/>
                  </p:nvSpPr>
                  <p:spPr>
                    <a:xfrm flipH="1">
                      <a:off x="387" y="0"/>
                      <a:ext cx="96" cy="96"/>
                    </a:xfrm>
                    <a:prstGeom prst="line">
                      <a:avLst/>
                    </a:prstGeom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123" name="直接连接符 8239"/>
                    <p:cNvSpPr/>
                    <p:nvPr/>
                  </p:nvSpPr>
                  <p:spPr>
                    <a:xfrm flipH="1">
                      <a:off x="450" y="0"/>
                      <a:ext cx="96" cy="96"/>
                    </a:xfrm>
                    <a:prstGeom prst="line">
                      <a:avLst/>
                    </a:prstGeom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124" name="直接连接符 8240"/>
                    <p:cNvSpPr/>
                    <p:nvPr/>
                  </p:nvSpPr>
                  <p:spPr>
                    <a:xfrm flipH="1">
                      <a:off x="519" y="0"/>
                      <a:ext cx="96" cy="96"/>
                    </a:xfrm>
                    <a:prstGeom prst="line">
                      <a:avLst/>
                    </a:prstGeom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125" name="直接连接符 8241"/>
                    <p:cNvSpPr/>
                    <p:nvPr/>
                  </p:nvSpPr>
                  <p:spPr>
                    <a:xfrm flipH="1">
                      <a:off x="576" y="0"/>
                      <a:ext cx="96" cy="96"/>
                    </a:xfrm>
                    <a:prstGeom prst="line">
                      <a:avLst/>
                    </a:prstGeom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</p:grpSp>
              <p:sp>
                <p:nvSpPr>
                  <p:cNvPr id="126" name="直接连接符 8242"/>
                  <p:cNvSpPr/>
                  <p:nvPr/>
                </p:nvSpPr>
                <p:spPr>
                  <a:xfrm>
                    <a:off x="648" y="96"/>
                    <a:ext cx="3" cy="1008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grpSp>
                <p:nvGrpSpPr>
                  <p:cNvPr id="127" name="组合 8243"/>
                  <p:cNvGrpSpPr/>
                  <p:nvPr/>
                </p:nvGrpSpPr>
                <p:grpSpPr>
                  <a:xfrm>
                    <a:off x="309" y="672"/>
                    <a:ext cx="340" cy="794"/>
                    <a:chOff x="0" y="0"/>
                    <a:chExt cx="340" cy="794"/>
                  </a:xfrm>
                </p:grpSpPr>
                <p:grpSp>
                  <p:nvGrpSpPr>
                    <p:cNvPr id="128" name="组合 8244"/>
                    <p:cNvGrpSpPr/>
                    <p:nvPr/>
                  </p:nvGrpSpPr>
                  <p:grpSpPr>
                    <a:xfrm>
                      <a:off x="0" y="231"/>
                      <a:ext cx="340" cy="340"/>
                      <a:chOff x="0" y="0"/>
                      <a:chExt cx="680" cy="681"/>
                    </a:xfrm>
                  </p:grpSpPr>
                  <p:grpSp>
                    <p:nvGrpSpPr>
                      <p:cNvPr id="129" name="组合 8245"/>
                      <p:cNvGrpSpPr/>
                      <p:nvPr/>
                    </p:nvGrpSpPr>
                    <p:grpSpPr>
                      <a:xfrm>
                        <a:off x="0" y="0"/>
                        <a:ext cx="680" cy="680"/>
                        <a:chOff x="0" y="0"/>
                        <a:chExt cx="680" cy="680"/>
                      </a:xfrm>
                    </p:grpSpPr>
                    <p:sp>
                      <p:nvSpPr>
                        <p:cNvPr id="130" name="椭圆 8246"/>
                        <p:cNvSpPr/>
                        <p:nvPr/>
                      </p:nvSpPr>
                      <p:spPr>
                        <a:xfrm>
                          <a:off x="0" y="0"/>
                          <a:ext cx="680" cy="680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w="57150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 anchor="t"/>
                        <a:lstStyle/>
                        <a:p>
                          <a:pPr eaLnBrk="0" hangingPunct="0"/>
                          <a:endParaRPr lang="zh-CN" altLang="en-US">
                            <a:latin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131" name="椭圆 8247"/>
                        <p:cNvSpPr/>
                        <p:nvPr/>
                      </p:nvSpPr>
                      <p:spPr>
                        <a:xfrm>
                          <a:off x="48" y="57"/>
                          <a:ext cx="576" cy="576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w="57150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 anchor="t"/>
                        <a:lstStyle/>
                        <a:p>
                          <a:pPr eaLnBrk="0" hangingPunct="0"/>
                          <a:endParaRPr lang="zh-CN" altLang="en-US">
                            <a:latin typeface="Arial" panose="020B0604020202020204" pitchFamily="34" charset="0"/>
                          </a:endParaRPr>
                        </a:p>
                      </p:txBody>
                    </p:sp>
                  </p:grpSp>
                  <p:sp>
                    <p:nvSpPr>
                      <p:cNvPr id="132" name="椭圆 8248"/>
                      <p:cNvSpPr/>
                      <p:nvPr/>
                    </p:nvSpPr>
                    <p:spPr>
                      <a:xfrm>
                        <a:off x="237" y="243"/>
                        <a:ext cx="192" cy="192"/>
                      </a:xfrm>
                      <a:prstGeom prst="ellipse">
                        <a:avLst/>
                      </a:prstGeom>
                      <a:solidFill>
                        <a:schemeClr val="tx2"/>
                      </a:solidFill>
                      <a:ln w="5715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 anchor="t"/>
                      <a:lstStyle/>
                      <a:p>
                        <a:pPr eaLnBrk="0" hangingPunct="0"/>
                        <a:endParaRPr lang="zh-CN" altLang="en-US">
                          <a:latin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133" name="菱形 8249"/>
                      <p:cNvSpPr/>
                      <p:nvPr/>
                    </p:nvSpPr>
                    <p:spPr>
                      <a:xfrm>
                        <a:off x="279" y="9"/>
                        <a:ext cx="96" cy="672"/>
                      </a:xfrm>
                      <a:prstGeom prst="diamond">
                        <a:avLst/>
                      </a:prstGeom>
                      <a:solidFill>
                        <a:srgbClr val="663300"/>
                      </a:solidFill>
                      <a:ln w="57150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  <p:txBody>
                      <a:bodyPr anchor="t"/>
                      <a:lstStyle/>
                      <a:p>
                        <a:pPr eaLnBrk="0" hangingPunct="0"/>
                        <a:endParaRPr lang="zh-CN" altLang="en-US">
                          <a:latin typeface="Arial" panose="020B0604020202020204" pitchFamily="34" charset="0"/>
                        </a:endParaRPr>
                      </a:p>
                    </p:txBody>
                  </p:sp>
                </p:grpSp>
                <p:grpSp>
                  <p:nvGrpSpPr>
                    <p:cNvPr id="134" name="组合 8250"/>
                    <p:cNvGrpSpPr/>
                    <p:nvPr/>
                  </p:nvGrpSpPr>
                  <p:grpSpPr>
                    <a:xfrm>
                      <a:off x="114" y="567"/>
                      <a:ext cx="102" cy="227"/>
                      <a:chOff x="0" y="0"/>
                      <a:chExt cx="148" cy="320"/>
                    </a:xfrm>
                  </p:grpSpPr>
                  <p:sp>
                    <p:nvSpPr>
                      <p:cNvPr id="135" name="椭圆 8251"/>
                      <p:cNvSpPr/>
                      <p:nvPr/>
                    </p:nvSpPr>
                    <p:spPr>
                      <a:xfrm>
                        <a:off x="41" y="0"/>
                        <a:ext cx="48" cy="48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5715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 anchor="t"/>
                      <a:lstStyle/>
                      <a:p>
                        <a:pPr eaLnBrk="0" hangingPunct="0"/>
                        <a:endParaRPr lang="zh-CN" altLang="en-US">
                          <a:latin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136" name="任意多边形 8252"/>
                      <p:cNvSpPr/>
                      <p:nvPr/>
                    </p:nvSpPr>
                    <p:spPr>
                      <a:xfrm>
                        <a:off x="0" y="46"/>
                        <a:ext cx="148" cy="274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148" h="274">
                            <a:moveTo>
                              <a:pt x="64" y="0"/>
                            </a:moveTo>
                            <a:cubicBezTo>
                              <a:pt x="55" y="62"/>
                              <a:pt x="31" y="100"/>
                              <a:pt x="100" y="119"/>
                            </a:cubicBezTo>
                            <a:cubicBezTo>
                              <a:pt x="148" y="164"/>
                              <a:pt x="138" y="252"/>
                              <a:pt x="73" y="274"/>
                            </a:cubicBezTo>
                            <a:cubicBezTo>
                              <a:pt x="39" y="263"/>
                              <a:pt x="16" y="243"/>
                              <a:pt x="0" y="210"/>
                            </a:cubicBezTo>
                          </a:path>
                        </a:pathLst>
                      </a:custGeom>
                      <a:noFill/>
                      <a:ln w="5715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137" name="组合 8253"/>
                    <p:cNvGrpSpPr/>
                    <p:nvPr/>
                  </p:nvGrpSpPr>
                  <p:grpSpPr>
                    <a:xfrm flipH="1" flipV="1">
                      <a:off x="105" y="0"/>
                      <a:ext cx="102" cy="227"/>
                      <a:chOff x="0" y="0"/>
                      <a:chExt cx="148" cy="320"/>
                    </a:xfrm>
                  </p:grpSpPr>
                  <p:sp>
                    <p:nvSpPr>
                      <p:cNvPr id="138" name="椭圆 8254"/>
                      <p:cNvSpPr/>
                      <p:nvPr/>
                    </p:nvSpPr>
                    <p:spPr>
                      <a:xfrm>
                        <a:off x="41" y="0"/>
                        <a:ext cx="48" cy="48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5715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 anchor="t"/>
                      <a:lstStyle/>
                      <a:p>
                        <a:pPr eaLnBrk="0" hangingPunct="0"/>
                        <a:endParaRPr lang="zh-CN" altLang="en-US">
                          <a:latin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139" name="任意多边形 8255"/>
                      <p:cNvSpPr/>
                      <p:nvPr/>
                    </p:nvSpPr>
                    <p:spPr>
                      <a:xfrm>
                        <a:off x="0" y="46"/>
                        <a:ext cx="148" cy="274"/>
                      </a:xfrm>
                      <a:custGeom>
                        <a:avLst/>
                        <a:gdLst/>
                        <a:ahLst/>
                        <a:cxnLst/>
                        <a:rect l="0" t="0" r="0" b="0"/>
                        <a:pathLst>
                          <a:path w="148" h="274">
                            <a:moveTo>
                              <a:pt x="64" y="0"/>
                            </a:moveTo>
                            <a:cubicBezTo>
                              <a:pt x="55" y="62"/>
                              <a:pt x="31" y="100"/>
                              <a:pt x="100" y="119"/>
                            </a:cubicBezTo>
                            <a:cubicBezTo>
                              <a:pt x="148" y="164"/>
                              <a:pt x="138" y="252"/>
                              <a:pt x="73" y="274"/>
                            </a:cubicBezTo>
                            <a:cubicBezTo>
                              <a:pt x="39" y="263"/>
                              <a:pt x="16" y="243"/>
                              <a:pt x="0" y="210"/>
                            </a:cubicBezTo>
                          </a:path>
                        </a:pathLst>
                      </a:custGeom>
                      <a:noFill/>
                      <a:ln w="5715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</p:grpSp>
            <p:sp>
              <p:nvSpPr>
                <p:cNvPr id="140" name="Text Box 34"/>
                <p:cNvSpPr txBox="1"/>
                <p:nvPr/>
              </p:nvSpPr>
              <p:spPr>
                <a:xfrm rot="5400000">
                  <a:off x="2678" y="8046"/>
                  <a:ext cx="790" cy="91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3200" b="1">
                      <a:solidFill>
                        <a:schemeClr val="tx1"/>
                      </a:solidFill>
                      <a:latin typeface="微软雅黑" panose="020B0503020204020204" charset="-122"/>
                      <a:ea typeface="微软雅黑" panose="020B0503020204020204" charset="-122"/>
                      <a:cs typeface="微软雅黑" panose="020B0503020204020204" charset="-122"/>
                    </a:rPr>
                    <a:t>F</a:t>
                  </a:r>
                  <a:endParaRPr lang="en-US" altLang="zh-CN" sz="3200" b="1" baseline="-25000" dirty="0">
                    <a:solidFill>
                      <a:schemeClr val="tx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endParaRPr>
                </a:p>
              </p:txBody>
            </p:sp>
          </p:grpSp>
          <p:grpSp>
            <p:nvGrpSpPr>
              <p:cNvPr id="143" name="组合 142"/>
              <p:cNvGrpSpPr/>
              <p:nvPr/>
            </p:nvGrpSpPr>
            <p:grpSpPr>
              <a:xfrm>
                <a:off x="10149" y="3322"/>
                <a:ext cx="7964" cy="370"/>
                <a:chOff x="10720" y="7817"/>
                <a:chExt cx="6964" cy="370"/>
              </a:xfrm>
            </p:grpSpPr>
            <p:grpSp>
              <p:nvGrpSpPr>
                <p:cNvPr id="144" name="组合 8203"/>
                <p:cNvGrpSpPr/>
                <p:nvPr/>
              </p:nvGrpSpPr>
              <p:grpSpPr>
                <a:xfrm rot="10800000" flipH="1">
                  <a:off x="10720" y="7817"/>
                  <a:ext cx="3744" cy="371"/>
                  <a:chOff x="0" y="0"/>
                  <a:chExt cx="672" cy="96"/>
                </a:xfrm>
              </p:grpSpPr>
              <p:sp>
                <p:nvSpPr>
                  <p:cNvPr id="145" name="直接连接符 8204"/>
                  <p:cNvSpPr/>
                  <p:nvPr/>
                </p:nvSpPr>
                <p:spPr>
                  <a:xfrm>
                    <a:off x="0" y="96"/>
                    <a:ext cx="624" cy="0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46" name="直接连接符 8205"/>
                  <p:cNvSpPr/>
                  <p:nvPr/>
                </p:nvSpPr>
                <p:spPr>
                  <a:xfrm flipH="1">
                    <a:off x="0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47" name="直接连接符 8206"/>
                  <p:cNvSpPr/>
                  <p:nvPr/>
                </p:nvSpPr>
                <p:spPr>
                  <a:xfrm flipH="1">
                    <a:off x="57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48" name="直接连接符 8207"/>
                  <p:cNvSpPr/>
                  <p:nvPr/>
                </p:nvSpPr>
                <p:spPr>
                  <a:xfrm flipH="1">
                    <a:off x="135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49" name="直接连接符 8208"/>
                  <p:cNvSpPr/>
                  <p:nvPr/>
                </p:nvSpPr>
                <p:spPr>
                  <a:xfrm flipH="1">
                    <a:off x="192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50" name="直接连接符 8209"/>
                  <p:cNvSpPr/>
                  <p:nvPr/>
                </p:nvSpPr>
                <p:spPr>
                  <a:xfrm flipH="1">
                    <a:off x="252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51" name="直接连接符 8210"/>
                  <p:cNvSpPr/>
                  <p:nvPr/>
                </p:nvSpPr>
                <p:spPr>
                  <a:xfrm flipH="1">
                    <a:off x="321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52" name="直接连接符 8211"/>
                  <p:cNvSpPr/>
                  <p:nvPr/>
                </p:nvSpPr>
                <p:spPr>
                  <a:xfrm flipH="1">
                    <a:off x="387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53" name="直接连接符 8212"/>
                  <p:cNvSpPr/>
                  <p:nvPr/>
                </p:nvSpPr>
                <p:spPr>
                  <a:xfrm flipH="1">
                    <a:off x="450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54" name="直接连接符 8213"/>
                  <p:cNvSpPr/>
                  <p:nvPr/>
                </p:nvSpPr>
                <p:spPr>
                  <a:xfrm flipH="1">
                    <a:off x="519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55" name="直接连接符 8214"/>
                  <p:cNvSpPr/>
                  <p:nvPr/>
                </p:nvSpPr>
                <p:spPr>
                  <a:xfrm flipH="1">
                    <a:off x="576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</p:grpSp>
            <p:grpSp>
              <p:nvGrpSpPr>
                <p:cNvPr id="156" name="组合 8203"/>
                <p:cNvGrpSpPr/>
                <p:nvPr/>
              </p:nvGrpSpPr>
              <p:grpSpPr>
                <a:xfrm rot="10800000" flipH="1">
                  <a:off x="13940" y="7817"/>
                  <a:ext cx="3744" cy="371"/>
                  <a:chOff x="0" y="0"/>
                  <a:chExt cx="672" cy="96"/>
                </a:xfrm>
              </p:grpSpPr>
              <p:sp>
                <p:nvSpPr>
                  <p:cNvPr id="157" name="直接连接符 8204"/>
                  <p:cNvSpPr/>
                  <p:nvPr/>
                </p:nvSpPr>
                <p:spPr>
                  <a:xfrm>
                    <a:off x="0" y="96"/>
                    <a:ext cx="624" cy="0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58" name="直接连接符 8205"/>
                  <p:cNvSpPr/>
                  <p:nvPr/>
                </p:nvSpPr>
                <p:spPr>
                  <a:xfrm flipH="1">
                    <a:off x="0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59" name="直接连接符 8206"/>
                  <p:cNvSpPr/>
                  <p:nvPr/>
                </p:nvSpPr>
                <p:spPr>
                  <a:xfrm flipH="1">
                    <a:off x="57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60" name="直接连接符 8207"/>
                  <p:cNvSpPr/>
                  <p:nvPr/>
                </p:nvSpPr>
                <p:spPr>
                  <a:xfrm flipH="1">
                    <a:off x="135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61" name="直接连接符 8208"/>
                  <p:cNvSpPr/>
                  <p:nvPr/>
                </p:nvSpPr>
                <p:spPr>
                  <a:xfrm flipH="1">
                    <a:off x="192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62" name="直接连接符 8209"/>
                  <p:cNvSpPr/>
                  <p:nvPr/>
                </p:nvSpPr>
                <p:spPr>
                  <a:xfrm flipH="1">
                    <a:off x="252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63" name="直接连接符 8210"/>
                  <p:cNvSpPr/>
                  <p:nvPr/>
                </p:nvSpPr>
                <p:spPr>
                  <a:xfrm flipH="1">
                    <a:off x="321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64" name="直接连接符 8211"/>
                  <p:cNvSpPr/>
                  <p:nvPr/>
                </p:nvSpPr>
                <p:spPr>
                  <a:xfrm flipH="1">
                    <a:off x="387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65" name="直接连接符 8212"/>
                  <p:cNvSpPr/>
                  <p:nvPr/>
                </p:nvSpPr>
                <p:spPr>
                  <a:xfrm flipH="1">
                    <a:off x="450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66" name="直接连接符 8213"/>
                  <p:cNvSpPr/>
                  <p:nvPr/>
                </p:nvSpPr>
                <p:spPr>
                  <a:xfrm flipH="1">
                    <a:off x="519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67" name="直接连接符 8214"/>
                  <p:cNvSpPr/>
                  <p:nvPr/>
                </p:nvSpPr>
                <p:spPr>
                  <a:xfrm flipH="1">
                    <a:off x="576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</p:grpSp>
          </p:grpSp>
          <p:sp>
            <p:nvSpPr>
              <p:cNvPr id="168" name="直接连接符 8241"/>
              <p:cNvSpPr/>
              <p:nvPr/>
            </p:nvSpPr>
            <p:spPr>
              <a:xfrm rot="16200000" flipH="1">
                <a:off x="9754" y="957"/>
                <a:ext cx="429" cy="306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9" name="直接连接符 8241"/>
              <p:cNvSpPr/>
              <p:nvPr/>
            </p:nvSpPr>
            <p:spPr>
              <a:xfrm rot="16200000" flipH="1">
                <a:off x="9800" y="658"/>
                <a:ext cx="429" cy="306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3" name="直接连接符 8242"/>
            <p:cNvSpPr/>
            <p:nvPr/>
          </p:nvSpPr>
          <p:spPr>
            <a:xfrm rot="16380000">
              <a:off x="12836" y="1595"/>
              <a:ext cx="86" cy="2541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" name="组合 4"/>
          <p:cNvGrpSpPr/>
          <p:nvPr/>
        </p:nvGrpSpPr>
        <p:grpSpPr>
          <a:xfrm>
            <a:off x="9857105" y="4735195"/>
            <a:ext cx="503555" cy="864870"/>
            <a:chOff x="6326" y="904"/>
            <a:chExt cx="793" cy="1362"/>
          </a:xfrm>
        </p:grpSpPr>
        <p:sp>
          <p:nvSpPr>
            <p:cNvPr id="6" name="Text Box 34"/>
            <p:cNvSpPr txBox="1"/>
            <p:nvPr/>
          </p:nvSpPr>
          <p:spPr>
            <a:xfrm>
              <a:off x="6441" y="1542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7" name="Text Box 34"/>
            <p:cNvSpPr txBox="1"/>
            <p:nvPr/>
          </p:nvSpPr>
          <p:spPr>
            <a:xfrm>
              <a:off x="6418" y="904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8" name="Text Box 34"/>
            <p:cNvSpPr txBox="1"/>
            <p:nvPr/>
          </p:nvSpPr>
          <p:spPr>
            <a:xfrm>
              <a:off x="6326" y="1185"/>
              <a:ext cx="67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—</a:t>
              </a:r>
              <a:endParaRPr lang="en-US" sz="24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3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5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3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3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3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9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0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3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3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  <p:bldP spid="228377" grpId="0"/>
      <p:bldP spid="228386" grpId="0"/>
      <p:bldP spid="31" grpId="0"/>
      <p:bldP spid="32" grpId="0" bldLvl="0" animBg="1"/>
      <p:bldP spid="32" grpId="1" animBg="1"/>
      <p:bldP spid="53" grpId="0"/>
      <p:bldP spid="54" grpId="0"/>
      <p:bldP spid="34" grpId="0"/>
      <p:bldP spid="34" grpId="1"/>
      <p:bldP spid="103" grpId="0"/>
      <p:bldP spid="104" grpId="0"/>
      <p:bldP spid="105" grpId="0"/>
      <p:bldP spid="106" grpId="0" bldLvl="0" animBg="1"/>
      <p:bldP spid="10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图片 14337" descr="定滑轮斜拉实质01"/>
          <p:cNvPicPr>
            <a:picLocks noChangeAspect="1"/>
          </p:cNvPicPr>
          <p:nvPr/>
        </p:nvPicPr>
        <p:blipFill>
          <a:blip r:embed="rId3">
            <a:clrChange>
              <a:clrFrom>
                <a:srgbClr val="84F9FE"/>
              </a:clrFrom>
              <a:clrTo>
                <a:srgbClr val="84F9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14825" y="0"/>
            <a:ext cx="4829175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0" name="直接连接符 14338"/>
          <p:cNvSpPr/>
          <p:nvPr/>
        </p:nvSpPr>
        <p:spPr>
          <a:xfrm rot="-1826821">
            <a:off x="7607300" y="1938338"/>
            <a:ext cx="12700" cy="362585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</p:spPr>
      </p:sp>
      <p:sp>
        <p:nvSpPr>
          <p:cNvPr id="12291" name="直接连接符 14339"/>
          <p:cNvSpPr/>
          <p:nvPr/>
        </p:nvSpPr>
        <p:spPr>
          <a:xfrm>
            <a:off x="5486400" y="2438400"/>
            <a:ext cx="0" cy="3581400"/>
          </a:xfrm>
          <a:prstGeom prst="line">
            <a:avLst/>
          </a:prstGeom>
          <a:ln w="571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12292" name="文本框 14340"/>
          <p:cNvSpPr txBox="1"/>
          <p:nvPr/>
        </p:nvSpPr>
        <p:spPr>
          <a:xfrm>
            <a:off x="4724400" y="5348288"/>
            <a:ext cx="1143000" cy="8239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dirty="0">
                <a:solidFill>
                  <a:schemeClr val="accent2"/>
                </a:solidFill>
                <a:latin typeface="Arial" panose="020B0604020202020204" pitchFamily="34" charset="0"/>
              </a:rPr>
              <a:t>F</a:t>
            </a:r>
            <a:r>
              <a:rPr lang="en-US" altLang="zh-CN" sz="4800" baseline="-25000" dirty="0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2293" name="文本框 14341"/>
          <p:cNvSpPr txBox="1"/>
          <p:nvPr/>
        </p:nvSpPr>
        <p:spPr>
          <a:xfrm rot="-1934899">
            <a:off x="7543800" y="4800600"/>
            <a:ext cx="1108075" cy="8239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4800" dirty="0">
                <a:solidFill>
                  <a:srgbClr val="FF0000"/>
                </a:solidFill>
                <a:latin typeface="Arial" panose="020B0604020202020204" pitchFamily="34" charset="0"/>
              </a:rPr>
              <a:t>F</a:t>
            </a:r>
            <a:r>
              <a:rPr lang="en-US" altLang="zh-CN" sz="4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zh-CN" sz="4800" dirty="0">
                <a:solidFill>
                  <a:srgbClr val="FF0000"/>
                </a:solidFill>
                <a:latin typeface="Arial" panose="020B0604020202020204" pitchFamily="34" charset="0"/>
              </a:rPr>
              <a:t>'</a:t>
            </a:r>
            <a:endParaRPr lang="en-US" altLang="zh-CN" sz="4800" baseline="-250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2" charset="0"/>
            </a:endParaRPr>
          </a:p>
        </p:txBody>
      </p:sp>
      <p:sp>
        <p:nvSpPr>
          <p:cNvPr id="12294" name="文本框 14342"/>
          <p:cNvSpPr txBox="1"/>
          <p:nvPr/>
        </p:nvSpPr>
        <p:spPr>
          <a:xfrm>
            <a:off x="5943600" y="2422525"/>
            <a:ext cx="5334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14344" name="直接连接符 14343"/>
          <p:cNvSpPr/>
          <p:nvPr/>
        </p:nvSpPr>
        <p:spPr>
          <a:xfrm rot="686784">
            <a:off x="8374063" y="5262563"/>
            <a:ext cx="838200" cy="838200"/>
          </a:xfrm>
          <a:prstGeom prst="line">
            <a:avLst/>
          </a:prstGeom>
          <a:ln w="57150" cap="flat" cmpd="sng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</p:spPr>
      </p:sp>
      <p:sp>
        <p:nvSpPr>
          <p:cNvPr id="14345" name="直接连接符 14344"/>
          <p:cNvSpPr/>
          <p:nvPr/>
        </p:nvSpPr>
        <p:spPr>
          <a:xfrm rot="677373">
            <a:off x="5791200" y="1143000"/>
            <a:ext cx="1219200" cy="1219200"/>
          </a:xfrm>
          <a:prstGeom prst="line">
            <a:avLst/>
          </a:prstGeom>
          <a:ln w="57150" cap="flat" cmpd="sng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</p:spPr>
      </p:sp>
      <p:sp>
        <p:nvSpPr>
          <p:cNvPr id="14346" name="直接连接符 14345"/>
          <p:cNvSpPr/>
          <p:nvPr/>
        </p:nvSpPr>
        <p:spPr>
          <a:xfrm>
            <a:off x="5486400" y="5486400"/>
            <a:ext cx="0" cy="1143000"/>
          </a:xfrm>
          <a:prstGeom prst="line">
            <a:avLst/>
          </a:prstGeom>
          <a:ln w="57150" cap="flat" cmpd="sng">
            <a:solidFill>
              <a:schemeClr val="accent2"/>
            </a:solidFill>
            <a:prstDash val="lgDash"/>
            <a:round/>
            <a:headEnd type="none" w="med" len="med"/>
            <a:tailEnd type="none" w="med" len="med"/>
          </a:ln>
        </p:spPr>
      </p:sp>
      <p:sp>
        <p:nvSpPr>
          <p:cNvPr id="14347" name="直接连接符 14346"/>
          <p:cNvSpPr/>
          <p:nvPr/>
        </p:nvSpPr>
        <p:spPr>
          <a:xfrm flipV="1">
            <a:off x="5486400" y="914400"/>
            <a:ext cx="0" cy="1371600"/>
          </a:xfrm>
          <a:prstGeom prst="line">
            <a:avLst/>
          </a:prstGeom>
          <a:ln w="57150" cap="flat" cmpd="sng">
            <a:solidFill>
              <a:schemeClr val="accent2"/>
            </a:solidFill>
            <a:prstDash val="lgDash"/>
            <a:round/>
            <a:headEnd type="none" w="med" len="med"/>
            <a:tailEnd type="none" w="med" len="med"/>
          </a:ln>
        </p:spPr>
      </p:sp>
      <p:sp>
        <p:nvSpPr>
          <p:cNvPr id="14348" name="文本框 14347"/>
          <p:cNvSpPr txBox="1"/>
          <p:nvPr/>
        </p:nvSpPr>
        <p:spPr>
          <a:xfrm>
            <a:off x="6096000" y="5791200"/>
            <a:ext cx="2133600" cy="762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4400" dirty="0">
                <a:latin typeface="Arial" panose="020B0604020202020204" pitchFamily="34" charset="0"/>
              </a:rPr>
              <a:t>L</a:t>
            </a:r>
            <a:r>
              <a:rPr lang="en-US" altLang="zh-CN" sz="4400" baseline="-25000" dirty="0">
                <a:latin typeface="Arial" panose="020B0604020202020204" pitchFamily="34" charset="0"/>
              </a:rPr>
              <a:t>1</a:t>
            </a:r>
            <a:r>
              <a:rPr lang="en-US" altLang="zh-CN" sz="4400" dirty="0">
                <a:latin typeface="Arial" panose="020B0604020202020204" pitchFamily="34" charset="0"/>
              </a:rPr>
              <a:t>=L</a:t>
            </a:r>
            <a:r>
              <a:rPr lang="en-US" altLang="zh-CN" sz="4400" baseline="-25000" dirty="0"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14349" name="组合 14348"/>
          <p:cNvGrpSpPr/>
          <p:nvPr/>
        </p:nvGrpSpPr>
        <p:grpSpPr>
          <a:xfrm>
            <a:off x="5410200" y="1752600"/>
            <a:ext cx="990600" cy="685800"/>
            <a:chOff x="0" y="0"/>
            <a:chExt cx="528" cy="432"/>
          </a:xfrm>
        </p:grpSpPr>
        <p:sp>
          <p:nvSpPr>
            <p:cNvPr id="12301" name="文本框 14349"/>
            <p:cNvSpPr txBox="1"/>
            <p:nvPr/>
          </p:nvSpPr>
          <p:spPr>
            <a:xfrm>
              <a:off x="0" y="0"/>
              <a:ext cx="528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 b="1" dirty="0">
                  <a:solidFill>
                    <a:schemeClr val="accent2"/>
                  </a:solidFill>
                  <a:latin typeface="Arial" panose="020B0604020202020204" pitchFamily="34" charset="0"/>
                </a:rPr>
                <a:t>L</a:t>
              </a:r>
              <a:r>
                <a:rPr lang="en-US" altLang="zh-CN" sz="2800" b="1" baseline="-25000" dirty="0">
                  <a:solidFill>
                    <a:schemeClr val="accent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2302" name="左大括号 14350"/>
            <p:cNvSpPr/>
            <p:nvPr/>
          </p:nvSpPr>
          <p:spPr>
            <a:xfrm rot="5400000">
              <a:off x="168" y="216"/>
              <a:ext cx="96" cy="336"/>
            </a:xfrm>
            <a:prstGeom prst="leftBrace">
              <a:avLst>
                <a:gd name="adj1" fmla="val 29134"/>
                <a:gd name="adj2" fmla="val 50296"/>
              </a:avLst>
            </a:prstGeom>
            <a:noFill/>
            <a:ln w="317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14352" name="组合 14351"/>
          <p:cNvGrpSpPr/>
          <p:nvPr/>
        </p:nvGrpSpPr>
        <p:grpSpPr>
          <a:xfrm rot="-1364986">
            <a:off x="5943600" y="1676400"/>
            <a:ext cx="685800" cy="685800"/>
            <a:chOff x="0" y="0"/>
            <a:chExt cx="432" cy="432"/>
          </a:xfrm>
        </p:grpSpPr>
        <p:sp>
          <p:nvSpPr>
            <p:cNvPr id="12304" name="文本框 14352"/>
            <p:cNvSpPr txBox="1"/>
            <p:nvPr/>
          </p:nvSpPr>
          <p:spPr>
            <a:xfrm>
              <a:off x="0" y="0"/>
              <a:ext cx="43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L</a:t>
              </a:r>
              <a:r>
                <a:rPr lang="en-US" altLang="zh-CN" sz="2800" b="1" baseline="-25000" dirty="0">
                  <a:solidFill>
                    <a:srgbClr val="FF000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2305" name="左大括号 14353"/>
            <p:cNvSpPr/>
            <p:nvPr/>
          </p:nvSpPr>
          <p:spPr>
            <a:xfrm rot="5400000">
              <a:off x="168" y="216"/>
              <a:ext cx="96" cy="336"/>
            </a:xfrm>
            <a:prstGeom prst="leftBrace">
              <a:avLst>
                <a:gd name="adj1" fmla="val 29134"/>
                <a:gd name="adj2" fmla="val 50000"/>
              </a:avLst>
            </a:prstGeom>
            <a:noFill/>
            <a:ln w="317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14355" name="组合 14354"/>
          <p:cNvGrpSpPr/>
          <p:nvPr/>
        </p:nvGrpSpPr>
        <p:grpSpPr>
          <a:xfrm rot="4037119">
            <a:off x="6477000" y="2209800"/>
            <a:ext cx="304800" cy="304800"/>
            <a:chOff x="0" y="0"/>
            <a:chExt cx="192" cy="192"/>
          </a:xfrm>
        </p:grpSpPr>
        <p:sp>
          <p:nvSpPr>
            <p:cNvPr id="12307" name="直接连接符 14355"/>
            <p:cNvSpPr/>
            <p:nvPr/>
          </p:nvSpPr>
          <p:spPr>
            <a:xfrm>
              <a:off x="192" y="0"/>
              <a:ext cx="0" cy="192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2308" name="直接连接符 14356"/>
            <p:cNvSpPr/>
            <p:nvPr/>
          </p:nvSpPr>
          <p:spPr>
            <a:xfrm flipH="1">
              <a:off x="0" y="192"/>
              <a:ext cx="192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14358" name="组合 14357"/>
          <p:cNvGrpSpPr/>
          <p:nvPr/>
        </p:nvGrpSpPr>
        <p:grpSpPr>
          <a:xfrm>
            <a:off x="5486400" y="2514600"/>
            <a:ext cx="304800" cy="304800"/>
            <a:chOff x="0" y="0"/>
            <a:chExt cx="192" cy="192"/>
          </a:xfrm>
        </p:grpSpPr>
        <p:sp>
          <p:nvSpPr>
            <p:cNvPr id="12310" name="直接连接符 14358"/>
            <p:cNvSpPr/>
            <p:nvPr/>
          </p:nvSpPr>
          <p:spPr>
            <a:xfrm>
              <a:off x="192" y="0"/>
              <a:ext cx="0" cy="192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2311" name="直接连接符 14359"/>
            <p:cNvSpPr/>
            <p:nvPr/>
          </p:nvSpPr>
          <p:spPr>
            <a:xfrm flipH="1">
              <a:off x="0" y="192"/>
              <a:ext cx="192" cy="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14361" name="组合 14360"/>
          <p:cNvGrpSpPr/>
          <p:nvPr/>
        </p:nvGrpSpPr>
        <p:grpSpPr>
          <a:xfrm>
            <a:off x="1619250" y="1628775"/>
            <a:ext cx="2614613" cy="2306638"/>
            <a:chOff x="0" y="0"/>
            <a:chExt cx="1647" cy="1453"/>
          </a:xfrm>
        </p:grpSpPr>
        <p:grpSp>
          <p:nvGrpSpPr>
            <p:cNvPr id="12313" name="组合 14361"/>
            <p:cNvGrpSpPr/>
            <p:nvPr/>
          </p:nvGrpSpPr>
          <p:grpSpPr>
            <a:xfrm rot="10800000">
              <a:off x="227" y="45"/>
              <a:ext cx="363" cy="45"/>
              <a:chOff x="0" y="0"/>
              <a:chExt cx="1338" cy="130"/>
            </a:xfrm>
          </p:grpSpPr>
          <p:sp>
            <p:nvSpPr>
              <p:cNvPr id="12314" name="直接连接符 14362"/>
              <p:cNvSpPr/>
              <p:nvPr/>
            </p:nvSpPr>
            <p:spPr>
              <a:xfrm flipH="1">
                <a:off x="0" y="8"/>
                <a:ext cx="120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2315" name="直接连接符 14363"/>
              <p:cNvSpPr/>
              <p:nvPr/>
            </p:nvSpPr>
            <p:spPr>
              <a:xfrm flipH="1">
                <a:off x="120" y="8"/>
                <a:ext cx="121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2316" name="直接连接符 14364"/>
              <p:cNvSpPr/>
              <p:nvPr/>
            </p:nvSpPr>
            <p:spPr>
              <a:xfrm flipH="1">
                <a:off x="241" y="8"/>
                <a:ext cx="120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2317" name="直接连接符 14365"/>
              <p:cNvSpPr/>
              <p:nvPr/>
            </p:nvSpPr>
            <p:spPr>
              <a:xfrm flipH="1">
                <a:off x="361" y="8"/>
                <a:ext cx="120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2318" name="直接连接符 14366"/>
              <p:cNvSpPr/>
              <p:nvPr/>
            </p:nvSpPr>
            <p:spPr>
              <a:xfrm flipH="1">
                <a:off x="481" y="8"/>
                <a:ext cx="120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2319" name="直接连接符 14367"/>
              <p:cNvSpPr/>
              <p:nvPr/>
            </p:nvSpPr>
            <p:spPr>
              <a:xfrm flipH="1">
                <a:off x="601" y="8"/>
                <a:ext cx="121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2320" name="直接连接符 14368"/>
              <p:cNvSpPr/>
              <p:nvPr/>
            </p:nvSpPr>
            <p:spPr>
              <a:xfrm flipH="1">
                <a:off x="722" y="8"/>
                <a:ext cx="120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2321" name="直接连接符 14369"/>
              <p:cNvSpPr/>
              <p:nvPr/>
            </p:nvSpPr>
            <p:spPr>
              <a:xfrm flipH="1">
                <a:off x="842" y="8"/>
                <a:ext cx="120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2322" name="直接连接符 14370"/>
              <p:cNvSpPr/>
              <p:nvPr/>
            </p:nvSpPr>
            <p:spPr>
              <a:xfrm flipH="1">
                <a:off x="962" y="8"/>
                <a:ext cx="120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2323" name="直接连接符 14371"/>
              <p:cNvSpPr/>
              <p:nvPr/>
            </p:nvSpPr>
            <p:spPr>
              <a:xfrm flipH="1">
                <a:off x="1082" y="8"/>
                <a:ext cx="121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2324" name="直接连接符 14372"/>
              <p:cNvSpPr/>
              <p:nvPr/>
            </p:nvSpPr>
            <p:spPr>
              <a:xfrm flipH="1">
                <a:off x="1203" y="8"/>
                <a:ext cx="120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2325" name="直接连接符 14373"/>
              <p:cNvSpPr/>
              <p:nvPr/>
            </p:nvSpPr>
            <p:spPr>
              <a:xfrm>
                <a:off x="23" y="0"/>
                <a:ext cx="1315" cy="0"/>
              </a:xfrm>
              <a:prstGeom prst="line">
                <a:avLst/>
              </a:prstGeom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12326" name="椭圆 14374"/>
            <p:cNvSpPr/>
            <p:nvPr/>
          </p:nvSpPr>
          <p:spPr>
            <a:xfrm>
              <a:off x="136" y="317"/>
              <a:ext cx="576" cy="576"/>
            </a:xfrm>
            <a:prstGeom prst="ellipse">
              <a:avLst/>
            </a:prstGeom>
            <a:solidFill>
              <a:schemeClr val="bg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2327" name="直接连接符 14375"/>
            <p:cNvSpPr/>
            <p:nvPr/>
          </p:nvSpPr>
          <p:spPr>
            <a:xfrm>
              <a:off x="408" y="90"/>
              <a:ext cx="0" cy="545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2328" name="直接连接符 14376"/>
            <p:cNvSpPr/>
            <p:nvPr/>
          </p:nvSpPr>
          <p:spPr>
            <a:xfrm>
              <a:off x="136" y="635"/>
              <a:ext cx="0" cy="453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12329" name="组合 14377"/>
            <p:cNvGrpSpPr/>
            <p:nvPr/>
          </p:nvGrpSpPr>
          <p:grpSpPr>
            <a:xfrm>
              <a:off x="0" y="1043"/>
              <a:ext cx="264" cy="360"/>
              <a:chOff x="0" y="0"/>
              <a:chExt cx="1155" cy="1502"/>
            </a:xfrm>
          </p:grpSpPr>
          <p:sp>
            <p:nvSpPr>
              <p:cNvPr id="12330" name="未知"/>
              <p:cNvSpPr/>
              <p:nvPr/>
            </p:nvSpPr>
            <p:spPr>
              <a:xfrm>
                <a:off x="440" y="1068"/>
                <a:ext cx="338" cy="434"/>
              </a:xfrm>
              <a:custGeom>
                <a:avLst/>
                <a:gdLst/>
                <a:ahLst/>
                <a:cxnLst/>
                <a:rect l="0" t="0" r="0" b="0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31" name="未知"/>
              <p:cNvSpPr/>
              <p:nvPr/>
            </p:nvSpPr>
            <p:spPr>
              <a:xfrm flipH="1" flipV="1">
                <a:off x="375" y="0"/>
                <a:ext cx="338" cy="434"/>
              </a:xfrm>
              <a:custGeom>
                <a:avLst/>
                <a:gdLst/>
                <a:ahLst/>
                <a:cxnLst/>
                <a:rect l="0" t="0" r="0" b="0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32" name="矩形 14380"/>
              <p:cNvSpPr/>
              <p:nvPr/>
            </p:nvSpPr>
            <p:spPr>
              <a:xfrm>
                <a:off x="0" y="39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eaLnBrk="0" hangingPunct="0"/>
                <a:endParaRPr lang="zh-CN" altLang="en-US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2333" name="直接连接符 14381"/>
            <p:cNvSpPr/>
            <p:nvPr/>
          </p:nvSpPr>
          <p:spPr>
            <a:xfrm>
              <a:off x="717" y="589"/>
              <a:ext cx="0" cy="72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12334" name="直接连接符 14382"/>
            <p:cNvSpPr/>
            <p:nvPr/>
          </p:nvSpPr>
          <p:spPr>
            <a:xfrm>
              <a:off x="635" y="408"/>
              <a:ext cx="499" cy="362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12335" name="直接连接符 14383"/>
            <p:cNvSpPr/>
            <p:nvPr/>
          </p:nvSpPr>
          <p:spPr>
            <a:xfrm>
              <a:off x="454" y="317"/>
              <a:ext cx="635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12336" name="矩形 14384"/>
            <p:cNvSpPr/>
            <p:nvPr/>
          </p:nvSpPr>
          <p:spPr>
            <a:xfrm>
              <a:off x="1134" y="0"/>
              <a:ext cx="513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3200" b="1" i="1" dirty="0">
                  <a:latin typeface="Arial" panose="020B0604020202020204" pitchFamily="34" charset="0"/>
                  <a:ea typeface="黑体" panose="02010609060101010101" charset="-122"/>
                </a:rPr>
                <a:t>F</a:t>
              </a:r>
              <a:r>
                <a:rPr lang="en-US" altLang="zh-CN" sz="3200" b="1" baseline="-25000" dirty="0">
                  <a:latin typeface="Arial" panose="020B0604020202020204" pitchFamily="34" charset="0"/>
                  <a:ea typeface="黑体" panose="02010609060101010101" charset="-122"/>
                </a:rPr>
                <a:t>1</a:t>
              </a:r>
              <a:r>
                <a:rPr lang="en-US" altLang="zh-CN" sz="3200" b="1" dirty="0">
                  <a:latin typeface="Arial" panose="020B0604020202020204" pitchFamily="34" charset="0"/>
                  <a:ea typeface="黑体" panose="02010609060101010101" charset="-122"/>
                </a:rPr>
                <a:t>''</a:t>
              </a:r>
            </a:p>
          </p:txBody>
        </p:sp>
        <p:sp>
          <p:nvSpPr>
            <p:cNvPr id="12337" name="矩形 14385"/>
            <p:cNvSpPr/>
            <p:nvPr/>
          </p:nvSpPr>
          <p:spPr>
            <a:xfrm>
              <a:off x="726" y="1088"/>
              <a:ext cx="371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3200" b="1" i="1" dirty="0">
                  <a:latin typeface="Arial" panose="020B0604020202020204" pitchFamily="34" charset="0"/>
                  <a:ea typeface="黑体" panose="02010609060101010101" charset="-122"/>
                </a:rPr>
                <a:t>F</a:t>
              </a:r>
              <a:r>
                <a:rPr lang="en-US" altLang="zh-CN" sz="3200" b="1" baseline="-25000" dirty="0">
                  <a:latin typeface="Arial" panose="020B0604020202020204" pitchFamily="34" charset="0"/>
                  <a:ea typeface="黑体" panose="02010609060101010101" charset="-122"/>
                </a:rPr>
                <a:t>1</a:t>
              </a:r>
              <a:endParaRPr lang="en-US" altLang="zh-CN" sz="3200" b="1" dirty="0"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12338" name="矩形 14386"/>
            <p:cNvSpPr/>
            <p:nvPr/>
          </p:nvSpPr>
          <p:spPr>
            <a:xfrm>
              <a:off x="1134" y="680"/>
              <a:ext cx="442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3200" b="1" i="1" dirty="0">
                  <a:latin typeface="Arial" panose="020B0604020202020204" pitchFamily="34" charset="0"/>
                  <a:ea typeface="黑体" panose="02010609060101010101" charset="-122"/>
                </a:rPr>
                <a:t>F</a:t>
              </a:r>
              <a:r>
                <a:rPr lang="en-US" altLang="zh-CN" sz="3200" b="1" baseline="-25000" dirty="0">
                  <a:latin typeface="Arial" panose="020B0604020202020204" pitchFamily="34" charset="0"/>
                  <a:ea typeface="黑体" panose="02010609060101010101" charset="-122"/>
                </a:rPr>
                <a:t>1</a:t>
              </a:r>
              <a:r>
                <a:rPr lang="en-US" altLang="zh-CN" sz="3200" b="1" dirty="0">
                  <a:latin typeface="Arial" panose="020B0604020202020204" pitchFamily="34" charset="0"/>
                  <a:ea typeface="黑体" panose="02010609060101010101" charset="-122"/>
                </a:rPr>
                <a:t>'</a:t>
              </a:r>
            </a:p>
          </p:txBody>
        </p:sp>
      </p:grpSp>
      <p:sp>
        <p:nvSpPr>
          <p:cNvPr id="14388" name="文本框 14387"/>
          <p:cNvSpPr txBox="1"/>
          <p:nvPr/>
        </p:nvSpPr>
        <p:spPr>
          <a:xfrm>
            <a:off x="539750" y="4941888"/>
            <a:ext cx="3600450" cy="646430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 anchor="t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zh-CN" altLang="en-US" sz="3600" b="1" dirty="0">
                <a:latin typeface="Arial" panose="020B0604020202020204" pitchFamily="34" charset="0"/>
                <a:ea typeface="黑体" panose="02010609060101010101" charset="-122"/>
              </a:rPr>
              <a:t>∴</a:t>
            </a:r>
            <a:r>
              <a:rPr lang="en-US" altLang="zh-CN" sz="3600" b="1" dirty="0">
                <a:latin typeface="Arial" panose="020B0604020202020204" pitchFamily="34" charset="0"/>
                <a:ea typeface="黑体" panose="02010609060101010101" charset="-122"/>
              </a:rPr>
              <a:t>F</a:t>
            </a:r>
            <a:r>
              <a:rPr lang="en-US" altLang="zh-CN" sz="3600" b="1" baseline="-25000" dirty="0">
                <a:latin typeface="Arial" panose="020B0604020202020204" pitchFamily="34" charset="0"/>
                <a:ea typeface="黑体" panose="02010609060101010101" charset="-122"/>
              </a:rPr>
              <a:t>1</a:t>
            </a:r>
            <a:r>
              <a:rPr lang="en-US" altLang="zh-CN" sz="3600" b="1" dirty="0">
                <a:latin typeface="Arial" panose="020B0604020202020204" pitchFamily="34" charset="0"/>
                <a:ea typeface="黑体" panose="02010609060101010101" charset="-122"/>
              </a:rPr>
              <a:t>=F</a:t>
            </a:r>
            <a:r>
              <a:rPr lang="en-US" altLang="zh-CN" sz="3600" b="1" baseline="-25000" dirty="0">
                <a:latin typeface="Arial" panose="020B0604020202020204" pitchFamily="34" charset="0"/>
                <a:ea typeface="黑体" panose="02010609060101010101" charset="-122"/>
              </a:rPr>
              <a:t>1</a:t>
            </a:r>
            <a:r>
              <a:rPr lang="en-US" altLang="zh-CN" sz="3600" b="1" dirty="0">
                <a:latin typeface="Arial" panose="020B0604020202020204" pitchFamily="34" charset="0"/>
                <a:ea typeface="黑体" panose="02010609060101010101" charset="-122"/>
              </a:rPr>
              <a:t>'=F</a:t>
            </a:r>
            <a:r>
              <a:rPr lang="en-US" altLang="zh-CN" sz="3600" b="1" baseline="-25000" dirty="0">
                <a:latin typeface="Arial" panose="020B0604020202020204" pitchFamily="34" charset="0"/>
                <a:ea typeface="黑体" panose="02010609060101010101" charset="-122"/>
              </a:rPr>
              <a:t>1</a:t>
            </a:r>
            <a:r>
              <a:rPr lang="en-US" altLang="zh-CN" sz="3600" b="1" dirty="0">
                <a:latin typeface="Arial" panose="020B0604020202020204" pitchFamily="34" charset="0"/>
                <a:ea typeface="黑体" panose="02010609060101010101" charset="-122"/>
              </a:rPr>
              <a:t>''=G</a:t>
            </a:r>
          </a:p>
        </p:txBody>
      </p:sp>
      <p:sp>
        <p:nvSpPr>
          <p:cNvPr id="12340" name="文本框 14388"/>
          <p:cNvSpPr txBox="1"/>
          <p:nvPr/>
        </p:nvSpPr>
        <p:spPr>
          <a:xfrm>
            <a:off x="1187450" y="404813"/>
            <a:ext cx="3816350" cy="641350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 anchor="t">
            <a:spAutoFit/>
          </a:bodyPr>
          <a:lstStyle/>
          <a:p>
            <a:pPr marL="342900" indent="-342900">
              <a:spcBef>
                <a:spcPct val="50000"/>
              </a:spcBef>
            </a:pPr>
            <a:endParaRPr lang="zh-CN" altLang="en-US" sz="3600" b="1" u="sng" dirty="0"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12341" name="文本框 14389"/>
          <p:cNvSpPr txBox="1"/>
          <p:nvPr/>
        </p:nvSpPr>
        <p:spPr>
          <a:xfrm>
            <a:off x="986155" y="267970"/>
            <a:ext cx="9880600" cy="646430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zh-CN" altLang="en-US" sz="36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拓展</a:t>
            </a:r>
            <a:r>
              <a:rPr lang="en-US" altLang="zh-CN" sz="36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1</a:t>
            </a:r>
            <a:r>
              <a:rPr lang="zh-CN" altLang="en-US" sz="36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：定滑轮中，若拉力斜向下或水平</a:t>
            </a:r>
            <a:r>
              <a:rPr lang="en-US" altLang="zh-CN" sz="36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F=G</a:t>
            </a:r>
            <a:r>
              <a:rPr lang="zh-CN" altLang="en-US" sz="36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吗？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1" name="文本框 14389"/>
          <p:cNvSpPr txBox="1"/>
          <p:nvPr/>
        </p:nvSpPr>
        <p:spPr>
          <a:xfrm>
            <a:off x="723265" y="267970"/>
            <a:ext cx="10691495" cy="646430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zh-CN" altLang="en-US" sz="36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拓展</a:t>
            </a:r>
            <a:r>
              <a:rPr lang="en-US" altLang="zh-CN" sz="36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2</a:t>
            </a:r>
            <a:r>
              <a:rPr lang="zh-CN" altLang="en-US" sz="36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：动滑轮中，若拉力斜向下或水平</a:t>
            </a:r>
            <a:r>
              <a:rPr lang="en-US" altLang="zh-CN" sz="36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F</a:t>
            </a:r>
            <a:r>
              <a:rPr lang="zh-CN" altLang="en-US" sz="36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如何变化？</a:t>
            </a:r>
          </a:p>
        </p:txBody>
      </p:sp>
      <p:grpSp>
        <p:nvGrpSpPr>
          <p:cNvPr id="29" name="组合 28"/>
          <p:cNvGrpSpPr/>
          <p:nvPr/>
        </p:nvGrpSpPr>
        <p:grpSpPr>
          <a:xfrm>
            <a:off x="1372870" y="964565"/>
            <a:ext cx="5247640" cy="4826635"/>
            <a:chOff x="3118" y="2335"/>
            <a:chExt cx="5200" cy="4623"/>
          </a:xfrm>
        </p:grpSpPr>
        <p:grpSp>
          <p:nvGrpSpPr>
            <p:cNvPr id="14361" name="组合 14360"/>
            <p:cNvGrpSpPr/>
            <p:nvPr/>
          </p:nvGrpSpPr>
          <p:grpSpPr>
            <a:xfrm>
              <a:off x="3118" y="2335"/>
              <a:ext cx="5200" cy="3583"/>
              <a:chOff x="227" y="-92"/>
              <a:chExt cx="2080" cy="1433"/>
            </a:xfrm>
          </p:grpSpPr>
          <p:grpSp>
            <p:nvGrpSpPr>
              <p:cNvPr id="12313" name="组合 14361"/>
              <p:cNvGrpSpPr/>
              <p:nvPr/>
            </p:nvGrpSpPr>
            <p:grpSpPr>
              <a:xfrm rot="10800000">
                <a:off x="227" y="45"/>
                <a:ext cx="363" cy="45"/>
                <a:chOff x="0" y="0"/>
                <a:chExt cx="1338" cy="130"/>
              </a:xfrm>
            </p:grpSpPr>
            <p:sp>
              <p:nvSpPr>
                <p:cNvPr id="12314" name="直接连接符 14362"/>
                <p:cNvSpPr/>
                <p:nvPr/>
              </p:nvSpPr>
              <p:spPr>
                <a:xfrm flipH="1">
                  <a:off x="0" y="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2315" name="直接连接符 14363"/>
                <p:cNvSpPr/>
                <p:nvPr/>
              </p:nvSpPr>
              <p:spPr>
                <a:xfrm flipH="1">
                  <a:off x="120" y="8"/>
                  <a:ext cx="121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2316" name="直接连接符 14364"/>
                <p:cNvSpPr/>
                <p:nvPr/>
              </p:nvSpPr>
              <p:spPr>
                <a:xfrm flipH="1">
                  <a:off x="241" y="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2317" name="直接连接符 14365"/>
                <p:cNvSpPr/>
                <p:nvPr/>
              </p:nvSpPr>
              <p:spPr>
                <a:xfrm flipH="1">
                  <a:off x="361" y="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2318" name="直接连接符 14366"/>
                <p:cNvSpPr/>
                <p:nvPr/>
              </p:nvSpPr>
              <p:spPr>
                <a:xfrm flipH="1">
                  <a:off x="481" y="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2319" name="直接连接符 14367"/>
                <p:cNvSpPr/>
                <p:nvPr/>
              </p:nvSpPr>
              <p:spPr>
                <a:xfrm flipH="1">
                  <a:off x="601" y="8"/>
                  <a:ext cx="121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2320" name="直接连接符 14368"/>
                <p:cNvSpPr/>
                <p:nvPr/>
              </p:nvSpPr>
              <p:spPr>
                <a:xfrm flipH="1">
                  <a:off x="722" y="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2321" name="直接连接符 14369"/>
                <p:cNvSpPr/>
                <p:nvPr/>
              </p:nvSpPr>
              <p:spPr>
                <a:xfrm flipH="1">
                  <a:off x="842" y="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2322" name="直接连接符 14370"/>
                <p:cNvSpPr/>
                <p:nvPr/>
              </p:nvSpPr>
              <p:spPr>
                <a:xfrm flipH="1">
                  <a:off x="962" y="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2323" name="直接连接符 14371"/>
                <p:cNvSpPr/>
                <p:nvPr/>
              </p:nvSpPr>
              <p:spPr>
                <a:xfrm flipH="1">
                  <a:off x="1082" y="8"/>
                  <a:ext cx="121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2324" name="直接连接符 14372"/>
                <p:cNvSpPr/>
                <p:nvPr/>
              </p:nvSpPr>
              <p:spPr>
                <a:xfrm flipH="1">
                  <a:off x="1203" y="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2325" name="直接连接符 14373"/>
                <p:cNvSpPr/>
                <p:nvPr/>
              </p:nvSpPr>
              <p:spPr>
                <a:xfrm>
                  <a:off x="23" y="0"/>
                  <a:ext cx="1315" cy="0"/>
                </a:xfrm>
                <a:prstGeom prst="line">
                  <a:avLst/>
                </a:prstGeom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2326" name="椭圆 14374"/>
              <p:cNvSpPr/>
              <p:nvPr/>
            </p:nvSpPr>
            <p:spPr>
              <a:xfrm>
                <a:off x="394" y="723"/>
                <a:ext cx="576" cy="576"/>
              </a:xfrm>
              <a:prstGeom prst="ellipse">
                <a:avLst/>
              </a:prstGeom>
              <a:solidFill>
                <a:schemeClr val="bg1"/>
              </a:solidFill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eaLnBrk="0" hangingPunct="0"/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12327" name="直接连接符 14375"/>
              <p:cNvSpPr/>
              <p:nvPr/>
            </p:nvSpPr>
            <p:spPr>
              <a:xfrm flipH="1">
                <a:off x="394" y="90"/>
                <a:ext cx="14" cy="953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2333" name="直接连接符 14381"/>
              <p:cNvSpPr/>
              <p:nvPr/>
            </p:nvSpPr>
            <p:spPr>
              <a:xfrm flipH="1" flipV="1">
                <a:off x="970" y="317"/>
                <a:ext cx="0" cy="726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2334" name="直接连接符 14382"/>
              <p:cNvSpPr/>
              <p:nvPr/>
            </p:nvSpPr>
            <p:spPr>
              <a:xfrm flipV="1">
                <a:off x="873" y="723"/>
                <a:ext cx="694" cy="51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2335" name="直接连接符 14383"/>
              <p:cNvSpPr/>
              <p:nvPr/>
            </p:nvSpPr>
            <p:spPr>
              <a:xfrm>
                <a:off x="706" y="1299"/>
                <a:ext cx="1025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2336" name="矩形 14384"/>
              <p:cNvSpPr/>
              <p:nvPr/>
            </p:nvSpPr>
            <p:spPr>
              <a:xfrm>
                <a:off x="1794" y="1117"/>
                <a:ext cx="513" cy="22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lstStyle/>
              <a:p>
                <a:r>
                  <a:rPr lang="en-US" altLang="zh-CN" sz="3200" b="1" i="1" dirty="0">
                    <a:latin typeface="Arial" panose="020B0604020202020204" pitchFamily="34" charset="0"/>
                    <a:ea typeface="黑体" panose="02010609060101010101" charset="-122"/>
                  </a:rPr>
                  <a:t>F</a:t>
                </a:r>
                <a:r>
                  <a:rPr lang="en-US" altLang="zh-CN" sz="3200" b="1" baseline="-25000" dirty="0">
                    <a:latin typeface="Arial" panose="020B0604020202020204" pitchFamily="34" charset="0"/>
                    <a:ea typeface="黑体" panose="02010609060101010101" charset="-122"/>
                  </a:rPr>
                  <a:t>1</a:t>
                </a:r>
                <a:r>
                  <a:rPr lang="en-US" altLang="zh-CN" sz="3200" b="1" dirty="0">
                    <a:latin typeface="Arial" panose="020B0604020202020204" pitchFamily="34" charset="0"/>
                    <a:ea typeface="黑体" panose="02010609060101010101" charset="-122"/>
                  </a:rPr>
                  <a:t>''</a:t>
                </a:r>
              </a:p>
            </p:txBody>
          </p:sp>
          <p:sp>
            <p:nvSpPr>
              <p:cNvPr id="12337" name="矩形 14385"/>
              <p:cNvSpPr/>
              <p:nvPr/>
            </p:nvSpPr>
            <p:spPr>
              <a:xfrm>
                <a:off x="970" y="-92"/>
                <a:ext cx="371" cy="22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lstStyle/>
              <a:p>
                <a:r>
                  <a:rPr lang="en-US" altLang="zh-CN" sz="3200" b="1" i="1" dirty="0">
                    <a:latin typeface="Arial" panose="020B0604020202020204" pitchFamily="34" charset="0"/>
                    <a:ea typeface="黑体" panose="02010609060101010101" charset="-122"/>
                  </a:rPr>
                  <a:t>F</a:t>
                </a:r>
                <a:r>
                  <a:rPr lang="en-US" altLang="zh-CN" sz="3200" b="1" baseline="-25000" dirty="0">
                    <a:latin typeface="Arial" panose="020B0604020202020204" pitchFamily="34" charset="0"/>
                    <a:ea typeface="黑体" panose="02010609060101010101" charset="-122"/>
                  </a:rPr>
                  <a:t>1</a:t>
                </a:r>
                <a:endParaRPr lang="en-US" altLang="zh-CN" sz="3200" b="1" dirty="0">
                  <a:latin typeface="Arial" panose="020B0604020202020204" pitchFamily="34" charset="0"/>
                  <a:ea typeface="黑体" panose="02010609060101010101" charset="-122"/>
                </a:endParaRPr>
              </a:p>
            </p:txBody>
          </p:sp>
          <p:sp>
            <p:nvSpPr>
              <p:cNvPr id="12338" name="矩形 14386"/>
              <p:cNvSpPr/>
              <p:nvPr/>
            </p:nvSpPr>
            <p:spPr>
              <a:xfrm>
                <a:off x="1576" y="361"/>
                <a:ext cx="442" cy="22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lstStyle/>
              <a:p>
                <a:r>
                  <a:rPr lang="en-US" altLang="zh-CN" sz="3200" b="1" i="1" dirty="0">
                    <a:latin typeface="Arial" panose="020B0604020202020204" pitchFamily="34" charset="0"/>
                    <a:ea typeface="黑体" panose="02010609060101010101" charset="-122"/>
                  </a:rPr>
                  <a:t>F</a:t>
                </a:r>
                <a:r>
                  <a:rPr lang="en-US" altLang="zh-CN" sz="3200" b="1" baseline="-25000" dirty="0">
                    <a:latin typeface="Arial" panose="020B0604020202020204" pitchFamily="34" charset="0"/>
                    <a:ea typeface="黑体" panose="02010609060101010101" charset="-122"/>
                  </a:rPr>
                  <a:t>1</a:t>
                </a:r>
                <a:r>
                  <a:rPr lang="en-US" altLang="zh-CN" sz="3200" b="1" dirty="0">
                    <a:latin typeface="Arial" panose="020B0604020202020204" pitchFamily="34" charset="0"/>
                    <a:ea typeface="黑体" panose="02010609060101010101" charset="-122"/>
                  </a:rPr>
                  <a:t>'</a:t>
                </a:r>
              </a:p>
            </p:txBody>
          </p:sp>
        </p:grpSp>
        <p:grpSp>
          <p:nvGrpSpPr>
            <p:cNvPr id="2" name="组合 1"/>
            <p:cNvGrpSpPr/>
            <p:nvPr/>
          </p:nvGrpSpPr>
          <p:grpSpPr>
            <a:xfrm>
              <a:off x="3925" y="5038"/>
              <a:ext cx="660" cy="1920"/>
              <a:chOff x="0" y="635"/>
              <a:chExt cx="264" cy="768"/>
            </a:xfrm>
          </p:grpSpPr>
          <p:sp>
            <p:nvSpPr>
              <p:cNvPr id="18" name="直接连接符 14376"/>
              <p:cNvSpPr/>
              <p:nvPr/>
            </p:nvSpPr>
            <p:spPr>
              <a:xfrm>
                <a:off x="136" y="635"/>
                <a:ext cx="0" cy="453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grpSp>
            <p:nvGrpSpPr>
              <p:cNvPr id="19" name="组合 14377"/>
              <p:cNvGrpSpPr/>
              <p:nvPr/>
            </p:nvGrpSpPr>
            <p:grpSpPr>
              <a:xfrm>
                <a:off x="0" y="1043"/>
                <a:ext cx="264" cy="360"/>
                <a:chOff x="0" y="0"/>
                <a:chExt cx="1155" cy="1502"/>
              </a:xfrm>
            </p:grpSpPr>
            <p:sp>
              <p:nvSpPr>
                <p:cNvPr id="20" name="未知"/>
                <p:cNvSpPr/>
                <p:nvPr/>
              </p:nvSpPr>
              <p:spPr>
                <a:xfrm>
                  <a:off x="440" y="1068"/>
                  <a:ext cx="338" cy="43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" name="未知"/>
                <p:cNvSpPr/>
                <p:nvPr/>
              </p:nvSpPr>
              <p:spPr>
                <a:xfrm flipH="1" flipV="1">
                  <a:off x="375" y="0"/>
                  <a:ext cx="338" cy="43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2" name="矩形 14380"/>
                <p:cNvSpPr/>
                <p:nvPr/>
              </p:nvSpPr>
              <p:spPr>
                <a:xfrm>
                  <a:off x="0" y="394"/>
                  <a:ext cx="1155" cy="760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  <a:tileRect/>
                </a:gradFill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pPr eaLnBrk="0" hangingPunct="0"/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39" name="文本框 38"/>
          <p:cNvSpPr txBox="1"/>
          <p:nvPr/>
        </p:nvSpPr>
        <p:spPr>
          <a:xfrm>
            <a:off x="6965315" y="2032000"/>
            <a:ext cx="3622675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4400" dirty="0">
                <a:solidFill>
                  <a:srgbClr val="FF0000"/>
                </a:solidFill>
                <a:latin typeface="Arial" panose="020B0604020202020204" pitchFamily="34" charset="0"/>
              </a:rPr>
              <a:t>L</a:t>
            </a:r>
            <a:r>
              <a:rPr lang="en-US" altLang="zh-CN" sz="44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zh-CN" sz="4400" dirty="0">
                <a:latin typeface="Arial" panose="020B0604020202020204" pitchFamily="34" charset="0"/>
              </a:rPr>
              <a:t>&gt;</a:t>
            </a:r>
            <a:r>
              <a:rPr lang="en-US" altLang="zh-CN" sz="4400" dirty="0">
                <a:solidFill>
                  <a:schemeClr val="accent2"/>
                </a:solidFill>
                <a:latin typeface="Arial" panose="020B0604020202020204" pitchFamily="34" charset="0"/>
              </a:rPr>
              <a:t>L</a:t>
            </a:r>
            <a:r>
              <a:rPr lang="en-US" altLang="zh-CN" sz="4400" baseline="-25000" dirty="0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  <a:r>
              <a:rPr lang="en-US" altLang="zh-CN" sz="4400" dirty="0">
                <a:solidFill>
                  <a:schemeClr val="accent2"/>
                </a:solidFill>
                <a:latin typeface="Arial" panose="020B0604020202020204" pitchFamily="34" charset="0"/>
              </a:rPr>
              <a:t>'</a:t>
            </a:r>
            <a:r>
              <a:rPr lang="en-US" altLang="zh-CN" sz="4400" dirty="0">
                <a:latin typeface="Arial" panose="020B0604020202020204" pitchFamily="34" charset="0"/>
              </a:rPr>
              <a:t>&gt;</a:t>
            </a:r>
            <a:r>
              <a:rPr lang="en-US" altLang="zh-CN" sz="4400" dirty="0">
                <a:solidFill>
                  <a:srgbClr val="0070C0"/>
                </a:solidFill>
                <a:latin typeface="Arial" panose="020B0604020202020204" pitchFamily="34" charset="0"/>
              </a:rPr>
              <a:t>L</a:t>
            </a:r>
            <a:r>
              <a:rPr lang="en-US" altLang="zh-CN" sz="4400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en-US" altLang="zh-CN" sz="4400" dirty="0">
                <a:solidFill>
                  <a:srgbClr val="0070C0"/>
                </a:solidFill>
                <a:latin typeface="Arial" panose="020B0604020202020204" pitchFamily="34" charset="0"/>
              </a:rPr>
              <a:t>''</a:t>
            </a:r>
            <a:endParaRPr lang="en-US" altLang="zh-CN" sz="4400" baseline="-25000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42" name="左大括号 14350"/>
          <p:cNvSpPr/>
          <p:nvPr/>
        </p:nvSpPr>
        <p:spPr>
          <a:xfrm rot="16200000" flipV="1">
            <a:off x="2066290" y="3635375"/>
            <a:ext cx="236855" cy="709930"/>
          </a:xfrm>
          <a:prstGeom prst="leftBrace">
            <a:avLst>
              <a:gd name="adj1" fmla="val 29134"/>
              <a:gd name="adj2" fmla="val 50296"/>
            </a:avLst>
          </a:prstGeom>
          <a:noFill/>
          <a:ln w="31750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eaLnBrk="0" hangingPunct="0"/>
            <a:endParaRPr lang="zh-CN" altLang="en-US">
              <a:latin typeface="Arial" panose="020B0604020202020204" pitchFamily="34" charset="0"/>
            </a:endParaRPr>
          </a:p>
        </p:txBody>
      </p:sp>
      <p:grpSp>
        <p:nvGrpSpPr>
          <p:cNvPr id="43" name="组合 42"/>
          <p:cNvGrpSpPr/>
          <p:nvPr/>
        </p:nvGrpSpPr>
        <p:grpSpPr>
          <a:xfrm rot="14160000">
            <a:off x="1076052" y="3656224"/>
            <a:ext cx="1218694" cy="1779058"/>
            <a:chOff x="48" y="-112"/>
            <a:chExt cx="296" cy="720"/>
          </a:xfrm>
        </p:grpSpPr>
        <p:sp>
          <p:nvSpPr>
            <p:cNvPr id="44" name="文本框 14352"/>
            <p:cNvSpPr txBox="1"/>
            <p:nvPr/>
          </p:nvSpPr>
          <p:spPr>
            <a:xfrm rot="5400000">
              <a:off x="-246" y="185"/>
              <a:ext cx="720" cy="12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 b="1" dirty="0">
                  <a:solidFill>
                    <a:schemeClr val="accent2"/>
                  </a:solidFill>
                  <a:latin typeface="Arial" panose="020B0604020202020204" pitchFamily="34" charset="0"/>
                </a:rPr>
                <a:t>L'</a:t>
              </a:r>
              <a:r>
                <a:rPr lang="en-US" altLang="zh-CN" sz="2800" b="1" baseline="-25000" dirty="0">
                  <a:solidFill>
                    <a:schemeClr val="accent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5" name="左大括号 14353"/>
            <p:cNvSpPr/>
            <p:nvPr/>
          </p:nvSpPr>
          <p:spPr>
            <a:xfrm rot="5400000">
              <a:off x="154" y="242"/>
              <a:ext cx="84" cy="296"/>
            </a:xfrm>
            <a:prstGeom prst="leftBrace">
              <a:avLst>
                <a:gd name="adj1" fmla="val 29134"/>
                <a:gd name="adj2" fmla="val 50000"/>
              </a:avLst>
            </a:prstGeom>
            <a:noFill/>
            <a:ln w="317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 rot="5400000">
            <a:off x="2253615" y="3813810"/>
            <a:ext cx="314325" cy="245110"/>
            <a:chOff x="0" y="0"/>
            <a:chExt cx="192" cy="192"/>
          </a:xfrm>
        </p:grpSpPr>
        <p:sp>
          <p:nvSpPr>
            <p:cNvPr id="47" name="直接连接符 14355"/>
            <p:cNvSpPr/>
            <p:nvPr/>
          </p:nvSpPr>
          <p:spPr>
            <a:xfrm>
              <a:off x="192" y="0"/>
              <a:ext cx="0" cy="192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8" name="直接连接符 14356"/>
            <p:cNvSpPr/>
            <p:nvPr/>
          </p:nvSpPr>
          <p:spPr>
            <a:xfrm flipH="1">
              <a:off x="0" y="192"/>
              <a:ext cx="192" cy="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52" name="直接连接符 14375"/>
          <p:cNvSpPr/>
          <p:nvPr/>
        </p:nvSpPr>
        <p:spPr>
          <a:xfrm rot="5220000" flipH="1">
            <a:off x="2491105" y="3080385"/>
            <a:ext cx="60325" cy="1421765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53" name="组合 52"/>
          <p:cNvGrpSpPr/>
          <p:nvPr/>
        </p:nvGrpSpPr>
        <p:grpSpPr>
          <a:xfrm rot="16200000" flipV="1">
            <a:off x="2952750" y="3522345"/>
            <a:ext cx="314325" cy="245110"/>
            <a:chOff x="0" y="0"/>
            <a:chExt cx="192" cy="192"/>
          </a:xfrm>
        </p:grpSpPr>
        <p:sp>
          <p:nvSpPr>
            <p:cNvPr id="54" name="直接连接符 14355"/>
            <p:cNvSpPr/>
            <p:nvPr/>
          </p:nvSpPr>
          <p:spPr>
            <a:xfrm>
              <a:off x="192" y="0"/>
              <a:ext cx="0" cy="192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55" name="直接连接符 14356"/>
            <p:cNvSpPr/>
            <p:nvPr/>
          </p:nvSpPr>
          <p:spPr>
            <a:xfrm flipH="1">
              <a:off x="0" y="192"/>
              <a:ext cx="192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9" name="组合 58"/>
          <p:cNvGrpSpPr/>
          <p:nvPr/>
        </p:nvGrpSpPr>
        <p:grpSpPr>
          <a:xfrm>
            <a:off x="1611364" y="2966589"/>
            <a:ext cx="1778635" cy="812931"/>
            <a:chOff x="-5" y="103"/>
            <a:chExt cx="432" cy="329"/>
          </a:xfrm>
        </p:grpSpPr>
        <p:sp>
          <p:nvSpPr>
            <p:cNvPr id="60" name="文本框 14352"/>
            <p:cNvSpPr txBox="1"/>
            <p:nvPr/>
          </p:nvSpPr>
          <p:spPr>
            <a:xfrm>
              <a:off x="-5" y="103"/>
              <a:ext cx="432" cy="21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L</a:t>
              </a:r>
              <a:r>
                <a:rPr lang="en-US" altLang="zh-CN" sz="2800" b="1" baseline="-25000" dirty="0">
                  <a:solidFill>
                    <a:srgbClr val="FF000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61" name="左大括号 14353"/>
            <p:cNvSpPr/>
            <p:nvPr/>
          </p:nvSpPr>
          <p:spPr>
            <a:xfrm rot="5400000">
              <a:off x="168" y="216"/>
              <a:ext cx="96" cy="336"/>
            </a:xfrm>
            <a:prstGeom prst="leftBrace">
              <a:avLst>
                <a:gd name="adj1" fmla="val 29134"/>
                <a:gd name="adj2" fmla="val 50000"/>
              </a:avLst>
            </a:prstGeom>
            <a:noFill/>
            <a:ln w="317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65" name="直接连接符 14375"/>
          <p:cNvSpPr/>
          <p:nvPr/>
        </p:nvSpPr>
        <p:spPr>
          <a:xfrm rot="9960000">
            <a:off x="1878330" y="3682365"/>
            <a:ext cx="407670" cy="1151890"/>
          </a:xfrm>
          <a:prstGeom prst="line">
            <a:avLst/>
          </a:prstGeom>
          <a:ln w="508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6" name="组合 65"/>
          <p:cNvGrpSpPr/>
          <p:nvPr/>
        </p:nvGrpSpPr>
        <p:grpSpPr>
          <a:xfrm rot="16200000" flipV="1">
            <a:off x="1500505" y="4315460"/>
            <a:ext cx="314325" cy="245110"/>
            <a:chOff x="0" y="0"/>
            <a:chExt cx="192" cy="192"/>
          </a:xfrm>
        </p:grpSpPr>
        <p:sp>
          <p:nvSpPr>
            <p:cNvPr id="67" name="直接连接符 14355"/>
            <p:cNvSpPr/>
            <p:nvPr/>
          </p:nvSpPr>
          <p:spPr>
            <a:xfrm>
              <a:off x="192" y="0"/>
              <a:ext cx="0" cy="192"/>
            </a:xfrm>
            <a:prstGeom prst="line">
              <a:avLst/>
            </a:prstGeom>
            <a:ln w="38100" cap="flat" cmpd="sng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68" name="直接连接符 14356"/>
            <p:cNvSpPr/>
            <p:nvPr/>
          </p:nvSpPr>
          <p:spPr>
            <a:xfrm flipH="1">
              <a:off x="0" y="192"/>
              <a:ext cx="192" cy="0"/>
            </a:xfrm>
            <a:prstGeom prst="line">
              <a:avLst/>
            </a:prstGeom>
            <a:ln w="38100" cap="flat" cmpd="sng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72" name="组合 71"/>
          <p:cNvGrpSpPr/>
          <p:nvPr/>
        </p:nvGrpSpPr>
        <p:grpSpPr>
          <a:xfrm rot="16200000">
            <a:off x="755269" y="3150009"/>
            <a:ext cx="1021068" cy="1779058"/>
            <a:chOff x="48" y="-85"/>
            <a:chExt cx="248" cy="720"/>
          </a:xfrm>
        </p:grpSpPr>
        <p:sp>
          <p:nvSpPr>
            <p:cNvPr id="73" name="文本框 14352"/>
            <p:cNvSpPr txBox="1"/>
            <p:nvPr/>
          </p:nvSpPr>
          <p:spPr>
            <a:xfrm rot="5400000">
              <a:off x="-128" y="212"/>
              <a:ext cx="720" cy="12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 b="1" dirty="0">
                  <a:solidFill>
                    <a:srgbClr val="0070C0"/>
                  </a:solidFill>
                  <a:latin typeface="Arial" panose="020B0604020202020204" pitchFamily="34" charset="0"/>
                </a:rPr>
                <a:t>L''</a:t>
              </a:r>
              <a:r>
                <a:rPr lang="en-US" altLang="zh-CN" sz="2800" b="1" baseline="-25000" dirty="0">
                  <a:solidFill>
                    <a:srgbClr val="0070C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74" name="左大括号 14353"/>
            <p:cNvSpPr/>
            <p:nvPr/>
          </p:nvSpPr>
          <p:spPr>
            <a:xfrm rot="5400000">
              <a:off x="108" y="312"/>
              <a:ext cx="108" cy="228"/>
            </a:xfrm>
            <a:prstGeom prst="leftBrace">
              <a:avLst>
                <a:gd name="adj1" fmla="val 29134"/>
                <a:gd name="adj2" fmla="val 50000"/>
              </a:avLst>
            </a:prstGeom>
            <a:noFill/>
            <a:ln w="31750" cap="flat" cmpd="sng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78" name="直接连接符 14375"/>
          <p:cNvSpPr/>
          <p:nvPr/>
        </p:nvSpPr>
        <p:spPr>
          <a:xfrm rot="5100000" flipH="1" flipV="1">
            <a:off x="1303655" y="4064635"/>
            <a:ext cx="981710" cy="80010"/>
          </a:xfrm>
          <a:prstGeom prst="line">
            <a:avLst/>
          </a:prstGeom>
          <a:ln w="381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79" name="组合 78"/>
          <p:cNvGrpSpPr/>
          <p:nvPr/>
        </p:nvGrpSpPr>
        <p:grpSpPr>
          <a:xfrm rot="20040000" flipV="1">
            <a:off x="2273935" y="4447540"/>
            <a:ext cx="314325" cy="245110"/>
            <a:chOff x="0" y="0"/>
            <a:chExt cx="192" cy="192"/>
          </a:xfrm>
        </p:grpSpPr>
        <p:sp>
          <p:nvSpPr>
            <p:cNvPr id="80" name="直接连接符 14355"/>
            <p:cNvSpPr/>
            <p:nvPr/>
          </p:nvSpPr>
          <p:spPr>
            <a:xfrm>
              <a:off x="192" y="0"/>
              <a:ext cx="0" cy="192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81" name="直接连接符 14356"/>
            <p:cNvSpPr/>
            <p:nvPr/>
          </p:nvSpPr>
          <p:spPr>
            <a:xfrm flipH="1">
              <a:off x="0" y="192"/>
              <a:ext cx="192" cy="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84" name="组合 83"/>
          <p:cNvGrpSpPr/>
          <p:nvPr/>
        </p:nvGrpSpPr>
        <p:grpSpPr>
          <a:xfrm rot="3420000">
            <a:off x="1842770" y="3779520"/>
            <a:ext cx="0" cy="2750820"/>
            <a:chOff x="8640" y="1440"/>
            <a:chExt cx="0" cy="4332"/>
          </a:xfrm>
        </p:grpSpPr>
        <p:sp>
          <p:nvSpPr>
            <p:cNvPr id="82" name="直接连接符 81"/>
            <p:cNvSpPr/>
            <p:nvPr/>
          </p:nvSpPr>
          <p:spPr>
            <a:xfrm flipV="1">
              <a:off x="8640" y="1440"/>
              <a:ext cx="0" cy="2160"/>
            </a:xfrm>
            <a:prstGeom prst="line">
              <a:avLst/>
            </a:prstGeom>
            <a:ln w="57150" cap="flat" cmpd="sng">
              <a:solidFill>
                <a:schemeClr val="accent2"/>
              </a:solidFill>
              <a:prstDash val="lgDash"/>
              <a:round/>
              <a:headEnd type="none" w="med" len="med"/>
              <a:tailEnd type="none" w="med" len="med"/>
            </a:ln>
          </p:spPr>
        </p:sp>
        <p:sp>
          <p:nvSpPr>
            <p:cNvPr id="83" name="直接连接符 82"/>
            <p:cNvSpPr/>
            <p:nvPr/>
          </p:nvSpPr>
          <p:spPr>
            <a:xfrm flipV="1">
              <a:off x="8640" y="3612"/>
              <a:ext cx="0" cy="2160"/>
            </a:xfrm>
            <a:prstGeom prst="line">
              <a:avLst/>
            </a:prstGeom>
            <a:ln w="57150" cap="flat" cmpd="sng">
              <a:solidFill>
                <a:schemeClr val="accent2"/>
              </a:solidFill>
              <a:prstDash val="lg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85" name="组合 84"/>
          <p:cNvGrpSpPr/>
          <p:nvPr/>
        </p:nvGrpSpPr>
        <p:grpSpPr>
          <a:xfrm rot="5400000">
            <a:off x="1687830" y="3220085"/>
            <a:ext cx="0" cy="2750820"/>
            <a:chOff x="8640" y="1440"/>
            <a:chExt cx="0" cy="4332"/>
          </a:xfrm>
        </p:grpSpPr>
        <p:sp>
          <p:nvSpPr>
            <p:cNvPr id="86" name="直接连接符 85"/>
            <p:cNvSpPr/>
            <p:nvPr/>
          </p:nvSpPr>
          <p:spPr>
            <a:xfrm flipV="1">
              <a:off x="8640" y="1440"/>
              <a:ext cx="0" cy="2160"/>
            </a:xfrm>
            <a:prstGeom prst="line">
              <a:avLst/>
            </a:prstGeom>
            <a:ln w="57150" cap="flat" cmpd="sng">
              <a:solidFill>
                <a:srgbClr val="0070C0"/>
              </a:solidFill>
              <a:prstDash val="lgDash"/>
              <a:round/>
              <a:headEnd type="none" w="med" len="med"/>
              <a:tailEnd type="none" w="med" len="med"/>
            </a:ln>
          </p:spPr>
        </p:sp>
        <p:sp>
          <p:nvSpPr>
            <p:cNvPr id="87" name="直接连接符 86"/>
            <p:cNvSpPr/>
            <p:nvPr/>
          </p:nvSpPr>
          <p:spPr>
            <a:xfrm flipV="1">
              <a:off x="8640" y="3612"/>
              <a:ext cx="0" cy="2160"/>
            </a:xfrm>
            <a:prstGeom prst="line">
              <a:avLst/>
            </a:prstGeom>
            <a:ln w="57150" cap="flat" cmpd="sng">
              <a:solidFill>
                <a:srgbClr val="0070C0"/>
              </a:solidFill>
              <a:prstDash val="lgDash"/>
              <a:round/>
              <a:headEnd type="none" w="med" len="med"/>
              <a:tailEnd type="none" w="med" len="med"/>
            </a:ln>
          </p:spPr>
        </p:sp>
      </p:grpSp>
      <p:sp>
        <p:nvSpPr>
          <p:cNvPr id="88" name="文本框 87"/>
          <p:cNvSpPr txBox="1"/>
          <p:nvPr/>
        </p:nvSpPr>
        <p:spPr>
          <a:xfrm>
            <a:off x="7054215" y="3197225"/>
            <a:ext cx="3622675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4400" dirty="0">
                <a:solidFill>
                  <a:srgbClr val="FF0000"/>
                </a:solidFill>
                <a:latin typeface="Arial" panose="020B0604020202020204" pitchFamily="34" charset="0"/>
              </a:rPr>
              <a:t>F</a:t>
            </a:r>
            <a:r>
              <a:rPr lang="en-US" altLang="zh-CN" sz="44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zh-CN" sz="4400" dirty="0">
                <a:latin typeface="Arial" panose="020B0604020202020204" pitchFamily="34" charset="0"/>
              </a:rPr>
              <a:t>&lt;</a:t>
            </a:r>
            <a:r>
              <a:rPr lang="en-US" altLang="zh-CN" sz="4400" dirty="0">
                <a:solidFill>
                  <a:schemeClr val="accent2"/>
                </a:solidFill>
                <a:latin typeface="Arial" panose="020B0604020202020204" pitchFamily="34" charset="0"/>
              </a:rPr>
              <a:t>F</a:t>
            </a:r>
            <a:r>
              <a:rPr lang="en-US" altLang="zh-CN" sz="4400" baseline="-25000" dirty="0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  <a:r>
              <a:rPr lang="en-US" altLang="zh-CN" sz="4400" dirty="0">
                <a:solidFill>
                  <a:schemeClr val="accent2"/>
                </a:solidFill>
                <a:latin typeface="Arial" panose="020B0604020202020204" pitchFamily="34" charset="0"/>
              </a:rPr>
              <a:t>'</a:t>
            </a:r>
            <a:r>
              <a:rPr lang="en-US" altLang="zh-CN" sz="4400" dirty="0">
                <a:latin typeface="Arial" panose="020B0604020202020204" pitchFamily="34" charset="0"/>
              </a:rPr>
              <a:t>&lt;</a:t>
            </a:r>
            <a:r>
              <a:rPr lang="en-US" altLang="zh-CN" sz="4400" dirty="0">
                <a:solidFill>
                  <a:srgbClr val="0070C0"/>
                </a:solidFill>
                <a:latin typeface="Arial" panose="020B0604020202020204" pitchFamily="34" charset="0"/>
              </a:rPr>
              <a:t>F</a:t>
            </a:r>
            <a:r>
              <a:rPr lang="en-US" altLang="zh-CN" sz="4400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en-US" altLang="zh-CN" sz="4400" dirty="0">
                <a:solidFill>
                  <a:srgbClr val="0070C0"/>
                </a:solidFill>
                <a:latin typeface="Arial" panose="020B0604020202020204" pitchFamily="34" charset="0"/>
              </a:rPr>
              <a:t>''</a:t>
            </a:r>
            <a:endParaRPr lang="en-US" altLang="zh-CN" sz="4400" baseline="-25000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89" name="文本框 88"/>
          <p:cNvSpPr txBox="1"/>
          <p:nvPr/>
        </p:nvSpPr>
        <p:spPr>
          <a:xfrm>
            <a:off x="6687820" y="4391025"/>
            <a:ext cx="472694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  <a:scene3d>
              <a:camera prst="orthographicFront"/>
              <a:lightRig rig="threePt" dir="t"/>
            </a:scene3d>
          </a:bodyPr>
          <a:lstStyle/>
          <a:p>
            <a:pPr algn="l">
              <a:spcBef>
                <a:spcPct val="50000"/>
              </a:spcBef>
            </a:pPr>
            <a:r>
              <a:rPr lang="zh-CN" alt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说明：动滑轮拉力方向只能</a:t>
            </a:r>
            <a:r>
              <a:rPr lang="zh-CN" altLang="en-US" sz="3200" dirty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竖直向上</a:t>
            </a:r>
            <a:r>
              <a:rPr lang="zh-CN" alt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，才会</a:t>
            </a:r>
            <a:r>
              <a:rPr lang="zh-CN" altLang="en-US" sz="3200" dirty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最省力</a:t>
            </a:r>
            <a:r>
              <a:rPr lang="zh-CN" altLang="en-US" sz="3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。</a:t>
            </a:r>
            <a:endParaRPr lang="zh-CN" altLang="en-US" sz="3200" baseline="-250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90" name="组合 89"/>
          <p:cNvGrpSpPr/>
          <p:nvPr/>
        </p:nvGrpSpPr>
        <p:grpSpPr>
          <a:xfrm rot="16200000">
            <a:off x="1933262" y="3245039"/>
            <a:ext cx="662871" cy="1779058"/>
            <a:chOff x="-439" y="-1547"/>
            <a:chExt cx="161" cy="720"/>
          </a:xfrm>
        </p:grpSpPr>
        <p:sp>
          <p:nvSpPr>
            <p:cNvPr id="91" name="文本框 14352"/>
            <p:cNvSpPr txBox="1"/>
            <p:nvPr/>
          </p:nvSpPr>
          <p:spPr>
            <a:xfrm rot="5400000">
              <a:off x="-735" y="-1250"/>
              <a:ext cx="720" cy="12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800" b="1" dirty="0">
                  <a:solidFill>
                    <a:srgbClr val="00B050"/>
                  </a:solidFill>
                  <a:latin typeface="Arial" panose="020B0604020202020204" pitchFamily="34" charset="0"/>
                </a:rPr>
                <a:t>L</a:t>
              </a:r>
              <a:r>
                <a:rPr lang="en-US" altLang="zh-CN" sz="2800" b="1" baseline="-25000" dirty="0">
                  <a:solidFill>
                    <a:srgbClr val="00B05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92" name="左大括号 14353"/>
            <p:cNvSpPr/>
            <p:nvPr/>
          </p:nvSpPr>
          <p:spPr>
            <a:xfrm flipV="1">
              <a:off x="-330" y="-1359"/>
              <a:ext cx="52" cy="280"/>
            </a:xfrm>
            <a:prstGeom prst="leftBrace">
              <a:avLst>
                <a:gd name="adj1" fmla="val 29134"/>
                <a:gd name="adj2" fmla="val 50000"/>
              </a:avLst>
            </a:prstGeom>
            <a:noFill/>
            <a:ln w="31750" cap="flat" cmpd="sng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88" grpId="0"/>
      <p:bldP spid="8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8" name="Text Box 4"/>
          <p:cNvSpPr txBox="1"/>
          <p:nvPr/>
        </p:nvSpPr>
        <p:spPr>
          <a:xfrm>
            <a:off x="1360170" y="1128395"/>
            <a:ext cx="8278495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latinLnBrk="0" hangingPunct="1">
              <a:lnSpc>
                <a:spcPct val="150000"/>
              </a:lnSpc>
            </a:pPr>
            <a:r>
              <a:rPr kumimoji="1" lang="en-US" altLang="zh-CN" sz="280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1.</a:t>
            </a:r>
            <a:r>
              <a:rPr kumimoji="1" lang="zh-CN" altLang="en-US" sz="280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使用定滑轮的好处是</a:t>
            </a:r>
            <a:r>
              <a:rPr kumimoji="1" lang="zh-CN" altLang="en-US" sz="2800" u="sng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                             </a:t>
            </a:r>
            <a:r>
              <a:rPr kumimoji="1" lang="zh-CN" altLang="en-US" sz="280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；</a:t>
            </a:r>
          </a:p>
          <a:p>
            <a:pPr eaLnBrk="1" latinLnBrk="0" hangingPunct="1">
              <a:lnSpc>
                <a:spcPct val="150000"/>
              </a:lnSpc>
            </a:pPr>
            <a:r>
              <a:rPr kumimoji="1" lang="en-US" altLang="zh-CN" sz="2800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2.</a:t>
            </a:r>
            <a:r>
              <a:rPr kumimoji="1" lang="zh-CN" altLang="en-US" sz="2800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使用动滑轮的好处是</a:t>
            </a:r>
            <a:r>
              <a:rPr kumimoji="1" lang="zh-CN" altLang="en-US" sz="2800" u="sng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                             </a:t>
            </a:r>
            <a:r>
              <a:rPr kumimoji="1" lang="zh-CN" altLang="en-US" sz="2800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；</a:t>
            </a:r>
          </a:p>
          <a:p>
            <a:pPr eaLnBrk="1" latinLnBrk="0" hangingPunct="1">
              <a:lnSpc>
                <a:spcPct val="150000"/>
              </a:lnSpc>
            </a:pPr>
            <a:r>
              <a:rPr kumimoji="1" lang="en-US" altLang="zh-CN" sz="2800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3.</a:t>
            </a:r>
            <a:r>
              <a:rPr kumimoji="1" lang="zh-CN" altLang="en-US" sz="2800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如何做到既省力又能改变力的方向呢？</a:t>
            </a:r>
          </a:p>
        </p:txBody>
      </p:sp>
      <p:sp>
        <p:nvSpPr>
          <p:cNvPr id="23" name="AutoShape 12"/>
          <p:cNvSpPr>
            <a:spLocks noChangeArrowheads="1"/>
          </p:cNvSpPr>
          <p:nvPr/>
        </p:nvSpPr>
        <p:spPr bwMode="auto">
          <a:xfrm>
            <a:off x="387985" y="322580"/>
            <a:ext cx="2989580" cy="732790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思考与解答：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333365" y="1260475"/>
            <a:ext cx="2621915" cy="5207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/>
                <a:sym typeface="Arial" panose="020B0604020202020204"/>
              </a:rPr>
              <a:t>改变力方向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511800" y="1906905"/>
            <a:ext cx="1873250" cy="5207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/>
                <a:sym typeface="Arial" panose="020B0604020202020204"/>
              </a:rPr>
              <a:t>省一半力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29845" y="2512695"/>
            <a:ext cx="11705590" cy="4488180"/>
            <a:chOff x="47" y="3957"/>
            <a:chExt cx="18434" cy="7068"/>
          </a:xfrm>
        </p:grpSpPr>
        <p:sp>
          <p:nvSpPr>
            <p:cNvPr id="2" name="爆炸形 2 1"/>
            <p:cNvSpPr/>
            <p:nvPr/>
          </p:nvSpPr>
          <p:spPr>
            <a:xfrm rot="360000">
              <a:off x="47" y="3957"/>
              <a:ext cx="18435" cy="7069"/>
            </a:xfrm>
            <a:prstGeom prst="irregularSeal2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Text Box 4"/>
            <p:cNvSpPr txBox="1"/>
            <p:nvPr/>
          </p:nvSpPr>
          <p:spPr>
            <a:xfrm>
              <a:off x="3557" y="6402"/>
              <a:ext cx="10208" cy="217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eaLnBrk="1" latinLnBrk="0" hangingPunct="1">
                <a:lnSpc>
                  <a:spcPct val="150000"/>
                </a:lnSpc>
              </a:pPr>
              <a:r>
                <a:rPr kumimoji="1" lang="zh-CN" altLang="en-US" sz="2800" b="1" dirty="0">
                  <a:solidFill>
                    <a:srgbClr val="0070C0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+mn-cs"/>
                  <a:sym typeface="+mn-ea"/>
                </a:rPr>
                <a:t>把定滑轮和动滑轮按一定方式组合起来就可以达到上述目的，这就是</a:t>
              </a:r>
              <a:r>
                <a:rPr kumimoji="1" lang="zh-CN" altLang="en-US" sz="28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charset="-122"/>
                  <a:ea typeface="微软雅黑" panose="020B0503020204020204" charset="-122"/>
                  <a:cs typeface="+mn-cs"/>
                  <a:sym typeface="+mn-ea"/>
                </a:rPr>
                <a:t>滑轮组</a:t>
              </a:r>
              <a:r>
                <a:rPr kumimoji="1" lang="zh-CN" altLang="en-US" sz="2800" b="1" dirty="0">
                  <a:solidFill>
                    <a:srgbClr val="0070C0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+mn-cs"/>
                  <a:sym typeface="+mn-ea"/>
                </a:rPr>
                <a:t>。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226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226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1000"/>
                                        <p:tgtEl>
                                          <p:spTgt spid="226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ldLvl="0" animBg="1"/>
      <p:bldP spid="3" grpId="0" bldLvl="0" animBg="1"/>
      <p:bldP spid="6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76530" y="169545"/>
            <a:ext cx="217678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4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4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4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zh-CN" sz="3600" b="1" i="0" u="none" strike="noStrike" kern="1200" cap="none" spc="0" normalizeH="0" baseline="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四</a:t>
            </a:r>
            <a:r>
              <a:rPr kumimoji="0" lang="en-US" altLang="zh-CN" sz="3600" b="1" i="0" u="none" strike="noStrike" kern="1200" cap="none" spc="0" normalizeH="0" baseline="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.</a:t>
            </a:r>
            <a:r>
              <a:rPr kumimoji="0" lang="zh-CN" altLang="en-US" sz="3600" b="1" i="0" u="none" strike="noStrike" kern="1200" cap="none" spc="0" normalizeH="0" baseline="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滑轮组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70560" y="1022350"/>
            <a:ext cx="92957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1.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定义：把定滑轮和动滑轮</a:t>
            </a:r>
            <a:r>
              <a:rPr lang="zh-CN" altLang="en-US" sz="2800">
                <a:solidFill>
                  <a:srgbClr val="FF0000"/>
                </a:solidFill>
                <a:latin typeface="+mn-ea"/>
                <a:cs typeface="微软雅黑" panose="020B0503020204020204" charset="-122"/>
              </a:rPr>
              <a:t>组合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起来就构成了滑轮组。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70560" y="1724660"/>
            <a:ext cx="74237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2.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特点：既可以省力，又可以改变力的方向。</a:t>
            </a:r>
          </a:p>
        </p:txBody>
      </p:sp>
      <p:grpSp>
        <p:nvGrpSpPr>
          <p:cNvPr id="8" name="组合 3"/>
          <p:cNvGrpSpPr/>
          <p:nvPr/>
        </p:nvGrpSpPr>
        <p:grpSpPr>
          <a:xfrm>
            <a:off x="2045201" y="2659665"/>
            <a:ext cx="1134998" cy="3447309"/>
            <a:chOff x="1787525" y="685800"/>
            <a:chExt cx="1776413" cy="5638800"/>
          </a:xfrm>
        </p:grpSpPr>
        <p:sp>
          <p:nvSpPr>
            <p:cNvPr id="70" name="Line 3"/>
            <p:cNvSpPr>
              <a:spLocks noChangeShapeType="1"/>
            </p:cNvSpPr>
            <p:nvPr/>
          </p:nvSpPr>
          <p:spPr bwMode="auto">
            <a:xfrm rot="20684890">
              <a:off x="2565400" y="2565400"/>
              <a:ext cx="73025" cy="1912938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" name="Line 4"/>
            <p:cNvSpPr>
              <a:spLocks noChangeShapeType="1"/>
            </p:cNvSpPr>
            <p:nvPr/>
          </p:nvSpPr>
          <p:spPr bwMode="auto">
            <a:xfrm>
              <a:off x="2895600" y="1701800"/>
              <a:ext cx="0" cy="1447800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" name="Text Box 5"/>
            <p:cNvSpPr txBox="1">
              <a:spLocks noChangeArrowheads="1"/>
            </p:cNvSpPr>
            <p:nvPr/>
          </p:nvSpPr>
          <p:spPr bwMode="auto">
            <a:xfrm>
              <a:off x="3009900" y="2708275"/>
              <a:ext cx="554038" cy="585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 i="1">
                  <a:latin typeface="Times New Roman" panose="02020603050405020304" pitchFamily="2" charset="0"/>
                  <a:cs typeface="Times New Roman" panose="02020603050405020304" pitchFamily="2" charset="0"/>
                </a:rPr>
                <a:t>F</a:t>
              </a:r>
            </a:p>
          </p:txBody>
        </p:sp>
        <p:sp>
          <p:nvSpPr>
            <p:cNvPr id="73" name="Line 6"/>
            <p:cNvSpPr>
              <a:spLocks noChangeShapeType="1"/>
            </p:cNvSpPr>
            <p:nvPr/>
          </p:nvSpPr>
          <p:spPr bwMode="auto">
            <a:xfrm>
              <a:off x="1803400" y="1752600"/>
              <a:ext cx="0" cy="2819400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9" name="Group 7"/>
            <p:cNvGrpSpPr/>
            <p:nvPr/>
          </p:nvGrpSpPr>
          <p:grpSpPr bwMode="auto">
            <a:xfrm>
              <a:off x="1787525" y="3657600"/>
              <a:ext cx="1108075" cy="2667000"/>
              <a:chOff x="982" y="2352"/>
              <a:chExt cx="698" cy="1680"/>
            </a:xfrm>
          </p:grpSpPr>
          <p:grpSp>
            <p:nvGrpSpPr>
              <p:cNvPr id="10" name="Group 8"/>
              <p:cNvGrpSpPr/>
              <p:nvPr/>
            </p:nvGrpSpPr>
            <p:grpSpPr bwMode="auto">
              <a:xfrm>
                <a:off x="1122" y="3614"/>
                <a:ext cx="454" cy="418"/>
                <a:chOff x="1122" y="3614"/>
                <a:chExt cx="454" cy="418"/>
              </a:xfrm>
            </p:grpSpPr>
            <p:sp>
              <p:nvSpPr>
                <p:cNvPr id="80" name="Freeform 9"/>
                <p:cNvSpPr/>
                <p:nvPr/>
              </p:nvSpPr>
              <p:spPr bwMode="auto">
                <a:xfrm flipH="1" flipV="1">
                  <a:off x="1270" y="3614"/>
                  <a:ext cx="132" cy="157"/>
                </a:xfrm>
                <a:custGeom>
                  <a:avLst/>
                  <a:gdLst>
                    <a:gd name="T0" fmla="*/ 31 w 2020"/>
                    <a:gd name="T1" fmla="*/ 1 h 2594"/>
                    <a:gd name="T2" fmla="*/ 31 w 2020"/>
                    <a:gd name="T3" fmla="*/ 33 h 2594"/>
                    <a:gd name="T4" fmla="*/ 29 w 2020"/>
                    <a:gd name="T5" fmla="*/ 61 h 2594"/>
                    <a:gd name="T6" fmla="*/ 16 w 2020"/>
                    <a:gd name="T7" fmla="*/ 76 h 2594"/>
                    <a:gd name="T8" fmla="*/ 7 w 2020"/>
                    <a:gd name="T9" fmla="*/ 90 h 2594"/>
                    <a:gd name="T10" fmla="*/ 0 w 2020"/>
                    <a:gd name="T11" fmla="*/ 109 h 2594"/>
                    <a:gd name="T12" fmla="*/ 4 w 2020"/>
                    <a:gd name="T13" fmla="*/ 124 h 2594"/>
                    <a:gd name="T14" fmla="*/ 17 w 2020"/>
                    <a:gd name="T15" fmla="*/ 141 h 2594"/>
                    <a:gd name="T16" fmla="*/ 43 w 2020"/>
                    <a:gd name="T17" fmla="*/ 153 h 2594"/>
                    <a:gd name="T18" fmla="*/ 71 w 2020"/>
                    <a:gd name="T19" fmla="*/ 154 h 2594"/>
                    <a:gd name="T20" fmla="*/ 101 w 2020"/>
                    <a:gd name="T21" fmla="*/ 137 h 2594"/>
                    <a:gd name="T22" fmla="*/ 115 w 2020"/>
                    <a:gd name="T23" fmla="*/ 119 h 2594"/>
                    <a:gd name="T24" fmla="*/ 125 w 2020"/>
                    <a:gd name="T25" fmla="*/ 100 h 2594"/>
                    <a:gd name="T26" fmla="*/ 131 w 2020"/>
                    <a:gd name="T27" fmla="*/ 77 h 2594"/>
                    <a:gd name="T28" fmla="*/ 118 w 2020"/>
                    <a:gd name="T29" fmla="*/ 87 h 2594"/>
                    <a:gd name="T30" fmla="*/ 104 w 2020"/>
                    <a:gd name="T31" fmla="*/ 108 h 2594"/>
                    <a:gd name="T32" fmla="*/ 90 w 2020"/>
                    <a:gd name="T33" fmla="*/ 122 h 2594"/>
                    <a:gd name="T34" fmla="*/ 77 w 2020"/>
                    <a:gd name="T35" fmla="*/ 129 h 2594"/>
                    <a:gd name="T36" fmla="*/ 58 w 2020"/>
                    <a:gd name="T37" fmla="*/ 128 h 2594"/>
                    <a:gd name="T38" fmla="*/ 42 w 2020"/>
                    <a:gd name="T39" fmla="*/ 117 h 2594"/>
                    <a:gd name="T40" fmla="*/ 43 w 2020"/>
                    <a:gd name="T41" fmla="*/ 96 h 2594"/>
                    <a:gd name="T42" fmla="*/ 57 w 2020"/>
                    <a:gd name="T43" fmla="*/ 76 h 2594"/>
                    <a:gd name="T44" fmla="*/ 66 w 2020"/>
                    <a:gd name="T45" fmla="*/ 62 h 2594"/>
                    <a:gd name="T46" fmla="*/ 66 w 2020"/>
                    <a:gd name="T47" fmla="*/ 43 h 2594"/>
                    <a:gd name="T48" fmla="*/ 66 w 2020"/>
                    <a:gd name="T49" fmla="*/ 33 h 2594"/>
                    <a:gd name="T50" fmla="*/ 66 w 2020"/>
                    <a:gd name="T51" fmla="*/ 0 h 2594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2020"/>
                    <a:gd name="T79" fmla="*/ 0 h 2594"/>
                    <a:gd name="T80" fmla="*/ 2020 w 2020"/>
                    <a:gd name="T81" fmla="*/ 2594 h 2594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1" name="Rectangle 10"/>
                <p:cNvSpPr>
                  <a:spLocks noChangeArrowheads="1"/>
                </p:cNvSpPr>
                <p:nvPr/>
              </p:nvSpPr>
              <p:spPr bwMode="auto">
                <a:xfrm>
                  <a:off x="1122" y="3756"/>
                  <a:ext cx="454" cy="276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  <p:sp>
            <p:nvSpPr>
              <p:cNvPr id="76" name="Line 11"/>
              <p:cNvSpPr>
                <a:spLocks noChangeShapeType="1"/>
              </p:cNvSpPr>
              <p:nvPr/>
            </p:nvSpPr>
            <p:spPr bwMode="auto">
              <a:xfrm>
                <a:off x="1337" y="3497"/>
                <a:ext cx="0" cy="1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7" name="Oval 12"/>
              <p:cNvSpPr>
                <a:spLocks noChangeArrowheads="1"/>
              </p:cNvSpPr>
              <p:nvPr/>
            </p:nvSpPr>
            <p:spPr bwMode="auto">
              <a:xfrm flipH="1" flipV="1">
                <a:off x="982" y="2539"/>
                <a:ext cx="698" cy="697"/>
              </a:xfrm>
              <a:prstGeom prst="ellipse">
                <a:avLst/>
              </a:prstGeom>
              <a:gradFill rotWithShape="0">
                <a:gsLst>
                  <a:gs pos="0">
                    <a:srgbClr val="5BF84A"/>
                  </a:gs>
                  <a:gs pos="100000">
                    <a:srgbClr val="2A7322"/>
                  </a:gs>
                </a:gsLst>
                <a:path path="shape">
                  <a:fillToRect l="50000" t="50000" r="50000" b="50000"/>
                </a:path>
              </a:gradFill>
              <a:ln w="57150">
                <a:solidFill>
                  <a:srgbClr val="000000"/>
                </a:solidFill>
                <a:rou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78" name="Rectangle 13"/>
              <p:cNvSpPr>
                <a:spLocks noChangeArrowheads="1"/>
              </p:cNvSpPr>
              <p:nvPr/>
            </p:nvSpPr>
            <p:spPr bwMode="auto">
              <a:xfrm flipH="1" flipV="1">
                <a:off x="1296" y="2496"/>
                <a:ext cx="88" cy="1013"/>
              </a:xfrm>
              <a:prstGeom prst="rect">
                <a:avLst/>
              </a:prstGeom>
              <a:solidFill>
                <a:srgbClr val="8A8C86"/>
              </a:solidFill>
              <a:ln w="3810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79" name="Freeform 14"/>
              <p:cNvSpPr/>
              <p:nvPr/>
            </p:nvSpPr>
            <p:spPr bwMode="auto">
              <a:xfrm flipH="1" flipV="1">
                <a:off x="1248" y="2352"/>
                <a:ext cx="132" cy="157"/>
              </a:xfrm>
              <a:custGeom>
                <a:avLst/>
                <a:gdLst>
                  <a:gd name="T0" fmla="*/ 31 w 2020"/>
                  <a:gd name="T1" fmla="*/ 1 h 2594"/>
                  <a:gd name="T2" fmla="*/ 31 w 2020"/>
                  <a:gd name="T3" fmla="*/ 33 h 2594"/>
                  <a:gd name="T4" fmla="*/ 29 w 2020"/>
                  <a:gd name="T5" fmla="*/ 61 h 2594"/>
                  <a:gd name="T6" fmla="*/ 16 w 2020"/>
                  <a:gd name="T7" fmla="*/ 76 h 2594"/>
                  <a:gd name="T8" fmla="*/ 7 w 2020"/>
                  <a:gd name="T9" fmla="*/ 90 h 2594"/>
                  <a:gd name="T10" fmla="*/ 0 w 2020"/>
                  <a:gd name="T11" fmla="*/ 109 h 2594"/>
                  <a:gd name="T12" fmla="*/ 4 w 2020"/>
                  <a:gd name="T13" fmla="*/ 124 h 2594"/>
                  <a:gd name="T14" fmla="*/ 17 w 2020"/>
                  <a:gd name="T15" fmla="*/ 141 h 2594"/>
                  <a:gd name="T16" fmla="*/ 43 w 2020"/>
                  <a:gd name="T17" fmla="*/ 153 h 2594"/>
                  <a:gd name="T18" fmla="*/ 71 w 2020"/>
                  <a:gd name="T19" fmla="*/ 154 h 2594"/>
                  <a:gd name="T20" fmla="*/ 101 w 2020"/>
                  <a:gd name="T21" fmla="*/ 137 h 2594"/>
                  <a:gd name="T22" fmla="*/ 115 w 2020"/>
                  <a:gd name="T23" fmla="*/ 119 h 2594"/>
                  <a:gd name="T24" fmla="*/ 125 w 2020"/>
                  <a:gd name="T25" fmla="*/ 100 h 2594"/>
                  <a:gd name="T26" fmla="*/ 131 w 2020"/>
                  <a:gd name="T27" fmla="*/ 77 h 2594"/>
                  <a:gd name="T28" fmla="*/ 118 w 2020"/>
                  <a:gd name="T29" fmla="*/ 87 h 2594"/>
                  <a:gd name="T30" fmla="*/ 104 w 2020"/>
                  <a:gd name="T31" fmla="*/ 108 h 2594"/>
                  <a:gd name="T32" fmla="*/ 90 w 2020"/>
                  <a:gd name="T33" fmla="*/ 122 h 2594"/>
                  <a:gd name="T34" fmla="*/ 77 w 2020"/>
                  <a:gd name="T35" fmla="*/ 129 h 2594"/>
                  <a:gd name="T36" fmla="*/ 58 w 2020"/>
                  <a:gd name="T37" fmla="*/ 128 h 2594"/>
                  <a:gd name="T38" fmla="*/ 42 w 2020"/>
                  <a:gd name="T39" fmla="*/ 117 h 2594"/>
                  <a:gd name="T40" fmla="*/ 43 w 2020"/>
                  <a:gd name="T41" fmla="*/ 96 h 2594"/>
                  <a:gd name="T42" fmla="*/ 57 w 2020"/>
                  <a:gd name="T43" fmla="*/ 76 h 2594"/>
                  <a:gd name="T44" fmla="*/ 66 w 2020"/>
                  <a:gd name="T45" fmla="*/ 62 h 2594"/>
                  <a:gd name="T46" fmla="*/ 66 w 2020"/>
                  <a:gd name="T47" fmla="*/ 43 h 2594"/>
                  <a:gd name="T48" fmla="*/ 66 w 2020"/>
                  <a:gd name="T49" fmla="*/ 33 h 2594"/>
                  <a:gd name="T50" fmla="*/ 66 w 2020"/>
                  <a:gd name="T51" fmla="*/ 0 h 259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2020"/>
                  <a:gd name="T79" fmla="*/ 0 h 2594"/>
                  <a:gd name="T80" fmla="*/ 2020 w 2020"/>
                  <a:gd name="T81" fmla="*/ 2594 h 259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1" name="Group 15"/>
            <p:cNvGrpSpPr/>
            <p:nvPr/>
          </p:nvGrpSpPr>
          <p:grpSpPr bwMode="auto">
            <a:xfrm>
              <a:off x="1790700" y="685800"/>
              <a:ext cx="1104900" cy="2001838"/>
              <a:chOff x="984" y="480"/>
              <a:chExt cx="696" cy="1261"/>
            </a:xfrm>
          </p:grpSpPr>
          <p:grpSp>
            <p:nvGrpSpPr>
              <p:cNvPr id="12" name="Group 16"/>
              <p:cNvGrpSpPr/>
              <p:nvPr/>
            </p:nvGrpSpPr>
            <p:grpSpPr bwMode="auto">
              <a:xfrm flipV="1">
                <a:off x="1041" y="480"/>
                <a:ext cx="603" cy="70"/>
                <a:chOff x="2760" y="2640"/>
                <a:chExt cx="1338" cy="130"/>
              </a:xfrm>
            </p:grpSpPr>
            <p:sp>
              <p:nvSpPr>
                <p:cNvPr id="88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2760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9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2880" y="2648"/>
                  <a:ext cx="121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0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3001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1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3121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2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3241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3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3361" y="2648"/>
                  <a:ext cx="121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4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3482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5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3602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6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3722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7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3842" y="2648"/>
                  <a:ext cx="121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8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3963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9" name="Line 28"/>
                <p:cNvSpPr>
                  <a:spLocks noChangeShapeType="1"/>
                </p:cNvSpPr>
                <p:nvPr/>
              </p:nvSpPr>
              <p:spPr bwMode="auto">
                <a:xfrm>
                  <a:off x="2783" y="2640"/>
                  <a:ext cx="1315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84" name="Oval 29"/>
              <p:cNvSpPr>
                <a:spLocks noChangeArrowheads="1"/>
              </p:cNvSpPr>
              <p:nvPr/>
            </p:nvSpPr>
            <p:spPr bwMode="auto">
              <a:xfrm flipH="1" flipV="1">
                <a:off x="984" y="851"/>
                <a:ext cx="696" cy="696"/>
              </a:xfrm>
              <a:prstGeom prst="ellipse">
                <a:avLst/>
              </a:prstGeom>
              <a:gradFill rotWithShape="0">
                <a:gsLst>
                  <a:gs pos="0">
                    <a:srgbClr val="5BF84A"/>
                  </a:gs>
                  <a:gs pos="100000">
                    <a:srgbClr val="2A7322"/>
                  </a:gs>
                </a:gsLst>
                <a:path path="shape">
                  <a:fillToRect l="50000" t="50000" r="50000" b="50000"/>
                </a:path>
              </a:gradFill>
              <a:ln w="57150">
                <a:solidFill>
                  <a:srgbClr val="000000"/>
                </a:solidFill>
                <a:rou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85" name="Rectangle 30"/>
              <p:cNvSpPr>
                <a:spLocks noChangeArrowheads="1"/>
              </p:cNvSpPr>
              <p:nvPr/>
            </p:nvSpPr>
            <p:spPr bwMode="auto">
              <a:xfrm>
                <a:off x="1286" y="672"/>
                <a:ext cx="106" cy="912"/>
              </a:xfrm>
              <a:prstGeom prst="rect">
                <a:avLst/>
              </a:prstGeom>
              <a:solidFill>
                <a:srgbClr val="8A8C86"/>
              </a:solidFill>
              <a:ln w="3810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86" name="Freeform 31"/>
              <p:cNvSpPr/>
              <p:nvPr/>
            </p:nvSpPr>
            <p:spPr bwMode="auto">
              <a:xfrm flipH="1">
                <a:off x="1248" y="1584"/>
                <a:ext cx="132" cy="157"/>
              </a:xfrm>
              <a:custGeom>
                <a:avLst/>
                <a:gdLst>
                  <a:gd name="T0" fmla="*/ 31 w 2020"/>
                  <a:gd name="T1" fmla="*/ 1 h 2594"/>
                  <a:gd name="T2" fmla="*/ 31 w 2020"/>
                  <a:gd name="T3" fmla="*/ 33 h 2594"/>
                  <a:gd name="T4" fmla="*/ 29 w 2020"/>
                  <a:gd name="T5" fmla="*/ 61 h 2594"/>
                  <a:gd name="T6" fmla="*/ 16 w 2020"/>
                  <a:gd name="T7" fmla="*/ 76 h 2594"/>
                  <a:gd name="T8" fmla="*/ 7 w 2020"/>
                  <a:gd name="T9" fmla="*/ 90 h 2594"/>
                  <a:gd name="T10" fmla="*/ 0 w 2020"/>
                  <a:gd name="T11" fmla="*/ 109 h 2594"/>
                  <a:gd name="T12" fmla="*/ 4 w 2020"/>
                  <a:gd name="T13" fmla="*/ 124 h 2594"/>
                  <a:gd name="T14" fmla="*/ 17 w 2020"/>
                  <a:gd name="T15" fmla="*/ 141 h 2594"/>
                  <a:gd name="T16" fmla="*/ 43 w 2020"/>
                  <a:gd name="T17" fmla="*/ 153 h 2594"/>
                  <a:gd name="T18" fmla="*/ 71 w 2020"/>
                  <a:gd name="T19" fmla="*/ 154 h 2594"/>
                  <a:gd name="T20" fmla="*/ 101 w 2020"/>
                  <a:gd name="T21" fmla="*/ 137 h 2594"/>
                  <a:gd name="T22" fmla="*/ 115 w 2020"/>
                  <a:gd name="T23" fmla="*/ 119 h 2594"/>
                  <a:gd name="T24" fmla="*/ 125 w 2020"/>
                  <a:gd name="T25" fmla="*/ 100 h 2594"/>
                  <a:gd name="T26" fmla="*/ 131 w 2020"/>
                  <a:gd name="T27" fmla="*/ 77 h 2594"/>
                  <a:gd name="T28" fmla="*/ 118 w 2020"/>
                  <a:gd name="T29" fmla="*/ 87 h 2594"/>
                  <a:gd name="T30" fmla="*/ 104 w 2020"/>
                  <a:gd name="T31" fmla="*/ 108 h 2594"/>
                  <a:gd name="T32" fmla="*/ 90 w 2020"/>
                  <a:gd name="T33" fmla="*/ 122 h 2594"/>
                  <a:gd name="T34" fmla="*/ 77 w 2020"/>
                  <a:gd name="T35" fmla="*/ 129 h 2594"/>
                  <a:gd name="T36" fmla="*/ 58 w 2020"/>
                  <a:gd name="T37" fmla="*/ 128 h 2594"/>
                  <a:gd name="T38" fmla="*/ 42 w 2020"/>
                  <a:gd name="T39" fmla="*/ 117 h 2594"/>
                  <a:gd name="T40" fmla="*/ 43 w 2020"/>
                  <a:gd name="T41" fmla="*/ 96 h 2594"/>
                  <a:gd name="T42" fmla="*/ 57 w 2020"/>
                  <a:gd name="T43" fmla="*/ 76 h 2594"/>
                  <a:gd name="T44" fmla="*/ 66 w 2020"/>
                  <a:gd name="T45" fmla="*/ 62 h 2594"/>
                  <a:gd name="T46" fmla="*/ 66 w 2020"/>
                  <a:gd name="T47" fmla="*/ 43 h 2594"/>
                  <a:gd name="T48" fmla="*/ 66 w 2020"/>
                  <a:gd name="T49" fmla="*/ 33 h 2594"/>
                  <a:gd name="T50" fmla="*/ 66 w 2020"/>
                  <a:gd name="T51" fmla="*/ 0 h 259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2020"/>
                  <a:gd name="T79" fmla="*/ 0 h 2594"/>
                  <a:gd name="T80" fmla="*/ 2020 w 2020"/>
                  <a:gd name="T81" fmla="*/ 2594 h 259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" name="Line 32"/>
              <p:cNvSpPr>
                <a:spLocks noChangeShapeType="1"/>
              </p:cNvSpPr>
              <p:nvPr/>
            </p:nvSpPr>
            <p:spPr bwMode="auto">
              <a:xfrm>
                <a:off x="1336" y="536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7" name="组合 3"/>
          <p:cNvGrpSpPr/>
          <p:nvPr/>
        </p:nvGrpSpPr>
        <p:grpSpPr>
          <a:xfrm>
            <a:off x="5067407" y="2659435"/>
            <a:ext cx="1110655" cy="3447309"/>
            <a:chOff x="4876800" y="609600"/>
            <a:chExt cx="1738313" cy="5638800"/>
          </a:xfrm>
        </p:grpSpPr>
        <p:sp>
          <p:nvSpPr>
            <p:cNvPr id="48" name="Line 33"/>
            <p:cNvSpPr>
              <a:spLocks noChangeShapeType="1"/>
            </p:cNvSpPr>
            <p:nvPr/>
          </p:nvSpPr>
          <p:spPr bwMode="auto">
            <a:xfrm rot="1178825">
              <a:off x="5667375" y="1752600"/>
              <a:ext cx="73025" cy="1912938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Line 34"/>
            <p:cNvSpPr>
              <a:spLocks noChangeShapeType="1"/>
            </p:cNvSpPr>
            <p:nvPr/>
          </p:nvSpPr>
          <p:spPr bwMode="auto">
            <a:xfrm flipV="1">
              <a:off x="5984875" y="3213100"/>
              <a:ext cx="26988" cy="1282700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" name="Text Box 35"/>
            <p:cNvSpPr txBox="1">
              <a:spLocks noChangeArrowheads="1"/>
            </p:cNvSpPr>
            <p:nvPr/>
          </p:nvSpPr>
          <p:spPr bwMode="auto">
            <a:xfrm>
              <a:off x="6061075" y="3213100"/>
              <a:ext cx="554038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 i="1">
                  <a:latin typeface="Times New Roman" panose="02020603050405020304" pitchFamily="2" charset="0"/>
                  <a:cs typeface="Times New Roman" panose="02020603050405020304" pitchFamily="2" charset="0"/>
                </a:rPr>
                <a:t>F</a:t>
              </a:r>
            </a:p>
          </p:txBody>
        </p:sp>
        <p:sp>
          <p:nvSpPr>
            <p:cNvPr id="51" name="Line 36"/>
            <p:cNvSpPr>
              <a:spLocks noChangeShapeType="1"/>
            </p:cNvSpPr>
            <p:nvPr/>
          </p:nvSpPr>
          <p:spPr bwMode="auto">
            <a:xfrm>
              <a:off x="4879975" y="1676400"/>
              <a:ext cx="0" cy="2819400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52" name="Group 37"/>
            <p:cNvGrpSpPr/>
            <p:nvPr/>
          </p:nvGrpSpPr>
          <p:grpSpPr bwMode="auto">
            <a:xfrm>
              <a:off x="4876800" y="3581400"/>
              <a:ext cx="1108075" cy="2667000"/>
              <a:chOff x="982" y="2352"/>
              <a:chExt cx="698" cy="1680"/>
            </a:xfrm>
          </p:grpSpPr>
          <p:grpSp>
            <p:nvGrpSpPr>
              <p:cNvPr id="53" name="Group 38"/>
              <p:cNvGrpSpPr/>
              <p:nvPr/>
            </p:nvGrpSpPr>
            <p:grpSpPr bwMode="auto">
              <a:xfrm>
                <a:off x="1122" y="3614"/>
                <a:ext cx="454" cy="418"/>
                <a:chOff x="1122" y="3614"/>
                <a:chExt cx="454" cy="418"/>
              </a:xfrm>
            </p:grpSpPr>
            <p:sp>
              <p:nvSpPr>
                <p:cNvPr id="54" name="Freeform 39"/>
                <p:cNvSpPr/>
                <p:nvPr/>
              </p:nvSpPr>
              <p:spPr bwMode="auto">
                <a:xfrm flipH="1" flipV="1">
                  <a:off x="1270" y="3614"/>
                  <a:ext cx="132" cy="157"/>
                </a:xfrm>
                <a:custGeom>
                  <a:avLst/>
                  <a:gdLst>
                    <a:gd name="T0" fmla="*/ 31 w 2020"/>
                    <a:gd name="T1" fmla="*/ 1 h 2594"/>
                    <a:gd name="T2" fmla="*/ 31 w 2020"/>
                    <a:gd name="T3" fmla="*/ 33 h 2594"/>
                    <a:gd name="T4" fmla="*/ 29 w 2020"/>
                    <a:gd name="T5" fmla="*/ 61 h 2594"/>
                    <a:gd name="T6" fmla="*/ 16 w 2020"/>
                    <a:gd name="T7" fmla="*/ 76 h 2594"/>
                    <a:gd name="T8" fmla="*/ 7 w 2020"/>
                    <a:gd name="T9" fmla="*/ 90 h 2594"/>
                    <a:gd name="T10" fmla="*/ 0 w 2020"/>
                    <a:gd name="T11" fmla="*/ 109 h 2594"/>
                    <a:gd name="T12" fmla="*/ 4 w 2020"/>
                    <a:gd name="T13" fmla="*/ 124 h 2594"/>
                    <a:gd name="T14" fmla="*/ 17 w 2020"/>
                    <a:gd name="T15" fmla="*/ 141 h 2594"/>
                    <a:gd name="T16" fmla="*/ 43 w 2020"/>
                    <a:gd name="T17" fmla="*/ 153 h 2594"/>
                    <a:gd name="T18" fmla="*/ 71 w 2020"/>
                    <a:gd name="T19" fmla="*/ 154 h 2594"/>
                    <a:gd name="T20" fmla="*/ 101 w 2020"/>
                    <a:gd name="T21" fmla="*/ 137 h 2594"/>
                    <a:gd name="T22" fmla="*/ 115 w 2020"/>
                    <a:gd name="T23" fmla="*/ 119 h 2594"/>
                    <a:gd name="T24" fmla="*/ 125 w 2020"/>
                    <a:gd name="T25" fmla="*/ 100 h 2594"/>
                    <a:gd name="T26" fmla="*/ 131 w 2020"/>
                    <a:gd name="T27" fmla="*/ 77 h 2594"/>
                    <a:gd name="T28" fmla="*/ 118 w 2020"/>
                    <a:gd name="T29" fmla="*/ 87 h 2594"/>
                    <a:gd name="T30" fmla="*/ 104 w 2020"/>
                    <a:gd name="T31" fmla="*/ 108 h 2594"/>
                    <a:gd name="T32" fmla="*/ 90 w 2020"/>
                    <a:gd name="T33" fmla="*/ 122 h 2594"/>
                    <a:gd name="T34" fmla="*/ 77 w 2020"/>
                    <a:gd name="T35" fmla="*/ 129 h 2594"/>
                    <a:gd name="T36" fmla="*/ 58 w 2020"/>
                    <a:gd name="T37" fmla="*/ 128 h 2594"/>
                    <a:gd name="T38" fmla="*/ 42 w 2020"/>
                    <a:gd name="T39" fmla="*/ 117 h 2594"/>
                    <a:gd name="T40" fmla="*/ 43 w 2020"/>
                    <a:gd name="T41" fmla="*/ 96 h 2594"/>
                    <a:gd name="T42" fmla="*/ 57 w 2020"/>
                    <a:gd name="T43" fmla="*/ 76 h 2594"/>
                    <a:gd name="T44" fmla="*/ 66 w 2020"/>
                    <a:gd name="T45" fmla="*/ 62 h 2594"/>
                    <a:gd name="T46" fmla="*/ 66 w 2020"/>
                    <a:gd name="T47" fmla="*/ 43 h 2594"/>
                    <a:gd name="T48" fmla="*/ 66 w 2020"/>
                    <a:gd name="T49" fmla="*/ 33 h 2594"/>
                    <a:gd name="T50" fmla="*/ 66 w 2020"/>
                    <a:gd name="T51" fmla="*/ 0 h 2594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2020"/>
                    <a:gd name="T79" fmla="*/ 0 h 2594"/>
                    <a:gd name="T80" fmla="*/ 2020 w 2020"/>
                    <a:gd name="T81" fmla="*/ 2594 h 2594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5" name="Rectangle 40"/>
                <p:cNvSpPr>
                  <a:spLocks noChangeArrowheads="1"/>
                </p:cNvSpPr>
                <p:nvPr/>
              </p:nvSpPr>
              <p:spPr bwMode="auto">
                <a:xfrm>
                  <a:off x="1122" y="3756"/>
                  <a:ext cx="454" cy="276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  <p:sp>
            <p:nvSpPr>
              <p:cNvPr id="56" name="Line 41"/>
              <p:cNvSpPr>
                <a:spLocks noChangeShapeType="1"/>
              </p:cNvSpPr>
              <p:nvPr/>
            </p:nvSpPr>
            <p:spPr bwMode="auto">
              <a:xfrm>
                <a:off x="1337" y="3497"/>
                <a:ext cx="0" cy="1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7" name="Oval 42"/>
              <p:cNvSpPr>
                <a:spLocks noChangeArrowheads="1"/>
              </p:cNvSpPr>
              <p:nvPr/>
            </p:nvSpPr>
            <p:spPr bwMode="auto">
              <a:xfrm flipH="1" flipV="1">
                <a:off x="982" y="2539"/>
                <a:ext cx="698" cy="697"/>
              </a:xfrm>
              <a:prstGeom prst="ellipse">
                <a:avLst/>
              </a:prstGeom>
              <a:gradFill rotWithShape="0">
                <a:gsLst>
                  <a:gs pos="0">
                    <a:srgbClr val="5BF84A"/>
                  </a:gs>
                  <a:gs pos="100000">
                    <a:srgbClr val="2A7322"/>
                  </a:gs>
                </a:gsLst>
                <a:path path="shape">
                  <a:fillToRect l="50000" t="50000" r="50000" b="50000"/>
                </a:path>
              </a:gradFill>
              <a:ln w="57150">
                <a:solidFill>
                  <a:srgbClr val="000000"/>
                </a:solidFill>
                <a:rou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58" name="Rectangle 43"/>
              <p:cNvSpPr>
                <a:spLocks noChangeArrowheads="1"/>
              </p:cNvSpPr>
              <p:nvPr/>
            </p:nvSpPr>
            <p:spPr bwMode="auto">
              <a:xfrm flipH="1" flipV="1">
                <a:off x="1296" y="2496"/>
                <a:ext cx="88" cy="1013"/>
              </a:xfrm>
              <a:prstGeom prst="rect">
                <a:avLst/>
              </a:prstGeom>
              <a:solidFill>
                <a:srgbClr val="8A8C86"/>
              </a:solidFill>
              <a:ln w="3810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59" name="Freeform 44"/>
              <p:cNvSpPr/>
              <p:nvPr/>
            </p:nvSpPr>
            <p:spPr bwMode="auto">
              <a:xfrm flipH="1" flipV="1">
                <a:off x="1248" y="2352"/>
                <a:ext cx="132" cy="157"/>
              </a:xfrm>
              <a:custGeom>
                <a:avLst/>
                <a:gdLst>
                  <a:gd name="T0" fmla="*/ 31 w 2020"/>
                  <a:gd name="T1" fmla="*/ 1 h 2594"/>
                  <a:gd name="T2" fmla="*/ 31 w 2020"/>
                  <a:gd name="T3" fmla="*/ 33 h 2594"/>
                  <a:gd name="T4" fmla="*/ 29 w 2020"/>
                  <a:gd name="T5" fmla="*/ 61 h 2594"/>
                  <a:gd name="T6" fmla="*/ 16 w 2020"/>
                  <a:gd name="T7" fmla="*/ 76 h 2594"/>
                  <a:gd name="T8" fmla="*/ 7 w 2020"/>
                  <a:gd name="T9" fmla="*/ 90 h 2594"/>
                  <a:gd name="T10" fmla="*/ 0 w 2020"/>
                  <a:gd name="T11" fmla="*/ 109 h 2594"/>
                  <a:gd name="T12" fmla="*/ 4 w 2020"/>
                  <a:gd name="T13" fmla="*/ 124 h 2594"/>
                  <a:gd name="T14" fmla="*/ 17 w 2020"/>
                  <a:gd name="T15" fmla="*/ 141 h 2594"/>
                  <a:gd name="T16" fmla="*/ 43 w 2020"/>
                  <a:gd name="T17" fmla="*/ 153 h 2594"/>
                  <a:gd name="T18" fmla="*/ 71 w 2020"/>
                  <a:gd name="T19" fmla="*/ 154 h 2594"/>
                  <a:gd name="T20" fmla="*/ 101 w 2020"/>
                  <a:gd name="T21" fmla="*/ 137 h 2594"/>
                  <a:gd name="T22" fmla="*/ 115 w 2020"/>
                  <a:gd name="T23" fmla="*/ 119 h 2594"/>
                  <a:gd name="T24" fmla="*/ 125 w 2020"/>
                  <a:gd name="T25" fmla="*/ 100 h 2594"/>
                  <a:gd name="T26" fmla="*/ 131 w 2020"/>
                  <a:gd name="T27" fmla="*/ 77 h 2594"/>
                  <a:gd name="T28" fmla="*/ 118 w 2020"/>
                  <a:gd name="T29" fmla="*/ 87 h 2594"/>
                  <a:gd name="T30" fmla="*/ 104 w 2020"/>
                  <a:gd name="T31" fmla="*/ 108 h 2594"/>
                  <a:gd name="T32" fmla="*/ 90 w 2020"/>
                  <a:gd name="T33" fmla="*/ 122 h 2594"/>
                  <a:gd name="T34" fmla="*/ 77 w 2020"/>
                  <a:gd name="T35" fmla="*/ 129 h 2594"/>
                  <a:gd name="T36" fmla="*/ 58 w 2020"/>
                  <a:gd name="T37" fmla="*/ 128 h 2594"/>
                  <a:gd name="T38" fmla="*/ 42 w 2020"/>
                  <a:gd name="T39" fmla="*/ 117 h 2594"/>
                  <a:gd name="T40" fmla="*/ 43 w 2020"/>
                  <a:gd name="T41" fmla="*/ 96 h 2594"/>
                  <a:gd name="T42" fmla="*/ 57 w 2020"/>
                  <a:gd name="T43" fmla="*/ 76 h 2594"/>
                  <a:gd name="T44" fmla="*/ 66 w 2020"/>
                  <a:gd name="T45" fmla="*/ 62 h 2594"/>
                  <a:gd name="T46" fmla="*/ 66 w 2020"/>
                  <a:gd name="T47" fmla="*/ 43 h 2594"/>
                  <a:gd name="T48" fmla="*/ 66 w 2020"/>
                  <a:gd name="T49" fmla="*/ 33 h 2594"/>
                  <a:gd name="T50" fmla="*/ 66 w 2020"/>
                  <a:gd name="T51" fmla="*/ 0 h 259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2020"/>
                  <a:gd name="T79" fmla="*/ 0 h 2594"/>
                  <a:gd name="T80" fmla="*/ 2020 w 2020"/>
                  <a:gd name="T81" fmla="*/ 2594 h 259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60" name="Group 45"/>
            <p:cNvGrpSpPr/>
            <p:nvPr/>
          </p:nvGrpSpPr>
          <p:grpSpPr bwMode="auto">
            <a:xfrm>
              <a:off x="4879975" y="609600"/>
              <a:ext cx="1104900" cy="2001838"/>
              <a:chOff x="984" y="480"/>
              <a:chExt cx="696" cy="1261"/>
            </a:xfrm>
          </p:grpSpPr>
          <p:grpSp>
            <p:nvGrpSpPr>
              <p:cNvPr id="61" name="Group 46"/>
              <p:cNvGrpSpPr/>
              <p:nvPr/>
            </p:nvGrpSpPr>
            <p:grpSpPr bwMode="auto">
              <a:xfrm flipV="1">
                <a:off x="1041" y="480"/>
                <a:ext cx="603" cy="70"/>
                <a:chOff x="2760" y="2640"/>
                <a:chExt cx="1338" cy="130"/>
              </a:xfrm>
            </p:grpSpPr>
            <p:sp>
              <p:nvSpPr>
                <p:cNvPr id="62" name="Line 47"/>
                <p:cNvSpPr>
                  <a:spLocks noChangeShapeType="1"/>
                </p:cNvSpPr>
                <p:nvPr/>
              </p:nvSpPr>
              <p:spPr bwMode="auto">
                <a:xfrm flipH="1">
                  <a:off x="2760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3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2880" y="2648"/>
                  <a:ext cx="121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4" name="Line 49"/>
                <p:cNvSpPr>
                  <a:spLocks noChangeShapeType="1"/>
                </p:cNvSpPr>
                <p:nvPr/>
              </p:nvSpPr>
              <p:spPr bwMode="auto">
                <a:xfrm flipH="1">
                  <a:off x="3001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5" name="Line 50"/>
                <p:cNvSpPr>
                  <a:spLocks noChangeShapeType="1"/>
                </p:cNvSpPr>
                <p:nvPr/>
              </p:nvSpPr>
              <p:spPr bwMode="auto">
                <a:xfrm flipH="1">
                  <a:off x="3121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6" name="Line 51"/>
                <p:cNvSpPr>
                  <a:spLocks noChangeShapeType="1"/>
                </p:cNvSpPr>
                <p:nvPr/>
              </p:nvSpPr>
              <p:spPr bwMode="auto">
                <a:xfrm flipH="1">
                  <a:off x="3241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7" name="Line 52"/>
                <p:cNvSpPr>
                  <a:spLocks noChangeShapeType="1"/>
                </p:cNvSpPr>
                <p:nvPr/>
              </p:nvSpPr>
              <p:spPr bwMode="auto">
                <a:xfrm flipH="1">
                  <a:off x="3361" y="2648"/>
                  <a:ext cx="121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8" name="Line 53"/>
                <p:cNvSpPr>
                  <a:spLocks noChangeShapeType="1"/>
                </p:cNvSpPr>
                <p:nvPr/>
              </p:nvSpPr>
              <p:spPr bwMode="auto">
                <a:xfrm flipH="1">
                  <a:off x="3482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9" name="Line 54"/>
                <p:cNvSpPr>
                  <a:spLocks noChangeShapeType="1"/>
                </p:cNvSpPr>
                <p:nvPr/>
              </p:nvSpPr>
              <p:spPr bwMode="auto">
                <a:xfrm flipH="1">
                  <a:off x="3602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4" name="Line 55"/>
                <p:cNvSpPr>
                  <a:spLocks noChangeShapeType="1"/>
                </p:cNvSpPr>
                <p:nvPr/>
              </p:nvSpPr>
              <p:spPr bwMode="auto">
                <a:xfrm flipH="1">
                  <a:off x="3722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5" name="Line 56"/>
                <p:cNvSpPr>
                  <a:spLocks noChangeShapeType="1"/>
                </p:cNvSpPr>
                <p:nvPr/>
              </p:nvSpPr>
              <p:spPr bwMode="auto">
                <a:xfrm flipH="1">
                  <a:off x="3842" y="2648"/>
                  <a:ext cx="121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2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3963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3" name="Line 58"/>
                <p:cNvSpPr>
                  <a:spLocks noChangeShapeType="1"/>
                </p:cNvSpPr>
                <p:nvPr/>
              </p:nvSpPr>
              <p:spPr bwMode="auto">
                <a:xfrm>
                  <a:off x="2783" y="2640"/>
                  <a:ext cx="1315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04" name="Oval 59"/>
              <p:cNvSpPr>
                <a:spLocks noChangeArrowheads="1"/>
              </p:cNvSpPr>
              <p:nvPr/>
            </p:nvSpPr>
            <p:spPr bwMode="auto">
              <a:xfrm flipH="1" flipV="1">
                <a:off x="984" y="851"/>
                <a:ext cx="696" cy="696"/>
              </a:xfrm>
              <a:prstGeom prst="ellipse">
                <a:avLst/>
              </a:prstGeom>
              <a:gradFill rotWithShape="0">
                <a:gsLst>
                  <a:gs pos="0">
                    <a:srgbClr val="5BF84A"/>
                  </a:gs>
                  <a:gs pos="100000">
                    <a:srgbClr val="2A7322"/>
                  </a:gs>
                </a:gsLst>
                <a:path path="shape">
                  <a:fillToRect l="50000" t="50000" r="50000" b="50000"/>
                </a:path>
              </a:gradFill>
              <a:ln w="57150">
                <a:solidFill>
                  <a:srgbClr val="000000"/>
                </a:solidFill>
                <a:rou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05" name="Rectangle 60"/>
              <p:cNvSpPr>
                <a:spLocks noChangeArrowheads="1"/>
              </p:cNvSpPr>
              <p:nvPr/>
            </p:nvSpPr>
            <p:spPr bwMode="auto">
              <a:xfrm>
                <a:off x="1286" y="672"/>
                <a:ext cx="106" cy="912"/>
              </a:xfrm>
              <a:prstGeom prst="rect">
                <a:avLst/>
              </a:prstGeom>
              <a:solidFill>
                <a:srgbClr val="8A8C86"/>
              </a:solidFill>
              <a:ln w="3810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12" name="Freeform 61"/>
              <p:cNvSpPr/>
              <p:nvPr/>
            </p:nvSpPr>
            <p:spPr bwMode="auto">
              <a:xfrm flipH="1">
                <a:off x="1248" y="1584"/>
                <a:ext cx="132" cy="157"/>
              </a:xfrm>
              <a:custGeom>
                <a:avLst/>
                <a:gdLst>
                  <a:gd name="T0" fmla="*/ 31 w 2020"/>
                  <a:gd name="T1" fmla="*/ 1 h 2594"/>
                  <a:gd name="T2" fmla="*/ 31 w 2020"/>
                  <a:gd name="T3" fmla="*/ 33 h 2594"/>
                  <a:gd name="T4" fmla="*/ 29 w 2020"/>
                  <a:gd name="T5" fmla="*/ 61 h 2594"/>
                  <a:gd name="T6" fmla="*/ 16 w 2020"/>
                  <a:gd name="T7" fmla="*/ 76 h 2594"/>
                  <a:gd name="T8" fmla="*/ 7 w 2020"/>
                  <a:gd name="T9" fmla="*/ 90 h 2594"/>
                  <a:gd name="T10" fmla="*/ 0 w 2020"/>
                  <a:gd name="T11" fmla="*/ 109 h 2594"/>
                  <a:gd name="T12" fmla="*/ 4 w 2020"/>
                  <a:gd name="T13" fmla="*/ 124 h 2594"/>
                  <a:gd name="T14" fmla="*/ 17 w 2020"/>
                  <a:gd name="T15" fmla="*/ 141 h 2594"/>
                  <a:gd name="T16" fmla="*/ 43 w 2020"/>
                  <a:gd name="T17" fmla="*/ 153 h 2594"/>
                  <a:gd name="T18" fmla="*/ 71 w 2020"/>
                  <a:gd name="T19" fmla="*/ 154 h 2594"/>
                  <a:gd name="T20" fmla="*/ 101 w 2020"/>
                  <a:gd name="T21" fmla="*/ 137 h 2594"/>
                  <a:gd name="T22" fmla="*/ 115 w 2020"/>
                  <a:gd name="T23" fmla="*/ 119 h 2594"/>
                  <a:gd name="T24" fmla="*/ 125 w 2020"/>
                  <a:gd name="T25" fmla="*/ 100 h 2594"/>
                  <a:gd name="T26" fmla="*/ 131 w 2020"/>
                  <a:gd name="T27" fmla="*/ 77 h 2594"/>
                  <a:gd name="T28" fmla="*/ 118 w 2020"/>
                  <a:gd name="T29" fmla="*/ 87 h 2594"/>
                  <a:gd name="T30" fmla="*/ 104 w 2020"/>
                  <a:gd name="T31" fmla="*/ 108 h 2594"/>
                  <a:gd name="T32" fmla="*/ 90 w 2020"/>
                  <a:gd name="T33" fmla="*/ 122 h 2594"/>
                  <a:gd name="T34" fmla="*/ 77 w 2020"/>
                  <a:gd name="T35" fmla="*/ 129 h 2594"/>
                  <a:gd name="T36" fmla="*/ 58 w 2020"/>
                  <a:gd name="T37" fmla="*/ 128 h 2594"/>
                  <a:gd name="T38" fmla="*/ 42 w 2020"/>
                  <a:gd name="T39" fmla="*/ 117 h 2594"/>
                  <a:gd name="T40" fmla="*/ 43 w 2020"/>
                  <a:gd name="T41" fmla="*/ 96 h 2594"/>
                  <a:gd name="T42" fmla="*/ 57 w 2020"/>
                  <a:gd name="T43" fmla="*/ 76 h 2594"/>
                  <a:gd name="T44" fmla="*/ 66 w 2020"/>
                  <a:gd name="T45" fmla="*/ 62 h 2594"/>
                  <a:gd name="T46" fmla="*/ 66 w 2020"/>
                  <a:gd name="T47" fmla="*/ 43 h 2594"/>
                  <a:gd name="T48" fmla="*/ 66 w 2020"/>
                  <a:gd name="T49" fmla="*/ 33 h 2594"/>
                  <a:gd name="T50" fmla="*/ 66 w 2020"/>
                  <a:gd name="T51" fmla="*/ 0 h 259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2020"/>
                  <a:gd name="T79" fmla="*/ 0 h 2594"/>
                  <a:gd name="T80" fmla="*/ 2020 w 2020"/>
                  <a:gd name="T81" fmla="*/ 2594 h 259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" name="Line 62"/>
              <p:cNvSpPr>
                <a:spLocks noChangeShapeType="1"/>
              </p:cNvSpPr>
              <p:nvPr/>
            </p:nvSpPr>
            <p:spPr bwMode="auto">
              <a:xfrm>
                <a:off x="1336" y="536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30" name="Rectangle 6"/>
          <p:cNvSpPr>
            <a:spLocks noChangeArrowheads="1"/>
          </p:cNvSpPr>
          <p:nvPr/>
        </p:nvSpPr>
        <p:spPr bwMode="auto">
          <a:xfrm>
            <a:off x="6813550" y="2853690"/>
            <a:ext cx="4776470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8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这</a:t>
            </a:r>
            <a:r>
              <a:rPr lang="zh-CN" altLang="en-US" sz="28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两种绕线方法有什么不同</a:t>
            </a:r>
            <a:r>
              <a:rPr lang="zh-CN" altLang="en-US" sz="28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？</a:t>
            </a:r>
            <a:endParaRPr lang="zh-CN" altLang="en-US" sz="2800" b="1" dirty="0" smtClean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1" name="Line 63"/>
          <p:cNvSpPr>
            <a:spLocks noChangeShapeType="1"/>
          </p:cNvSpPr>
          <p:nvPr/>
        </p:nvSpPr>
        <p:spPr bwMode="auto">
          <a:xfrm>
            <a:off x="1631170" y="4166287"/>
            <a:ext cx="4711452" cy="0"/>
          </a:xfrm>
          <a:prstGeom prst="line">
            <a:avLst/>
          </a:prstGeom>
          <a:noFill/>
          <a:ln w="57150">
            <a:solidFill>
              <a:srgbClr val="FFFF00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" name="Rectangle 6"/>
          <p:cNvSpPr>
            <a:spLocks noChangeArrowheads="1"/>
          </p:cNvSpPr>
          <p:nvPr/>
        </p:nvSpPr>
        <p:spPr bwMode="auto">
          <a:xfrm>
            <a:off x="6918960" y="3627120"/>
            <a:ext cx="4803775" cy="1706880"/>
          </a:xfrm>
          <a:prstGeom prst="rect">
            <a:avLst/>
          </a:prstGeom>
          <a:noFill/>
          <a:ln w="25400" algn="ctr">
            <a:noFill/>
            <a:miter lim="800000"/>
          </a:ln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25000"/>
              </a:lnSpc>
            </a:pPr>
            <a:r>
              <a:rPr lang="en-US" altLang="zh-CN" sz="28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 </a:t>
            </a:r>
            <a:r>
              <a:rPr lang="zh-CN" altLang="en-US" sz="28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绳子的起点</a:t>
            </a:r>
          </a:p>
          <a:p>
            <a:pPr algn="just" eaLnBrk="1" hangingPunct="1">
              <a:lnSpc>
                <a:spcPct val="125000"/>
              </a:lnSpc>
            </a:pPr>
            <a:r>
              <a:rPr lang="en-US" altLang="zh-CN" sz="28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 </a:t>
            </a:r>
            <a:r>
              <a:rPr lang="zh-CN" altLang="en-US" sz="28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拉力的方向</a:t>
            </a:r>
          </a:p>
          <a:p>
            <a:pPr algn="just" eaLnBrk="1" hangingPunct="1">
              <a:lnSpc>
                <a:spcPct val="125000"/>
              </a:lnSpc>
            </a:pPr>
            <a:r>
              <a:rPr lang="en-US" altLang="zh-CN" sz="28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 </a:t>
            </a:r>
            <a:r>
              <a:rPr lang="zh-CN" altLang="en-US" sz="28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动滑轮上连接绳的条数 </a:t>
            </a:r>
            <a:r>
              <a:rPr lang="en-US" altLang="zh-CN" sz="28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3" grpId="0"/>
      <p:bldP spid="3" grpId="1"/>
      <p:bldP spid="130" grpId="0"/>
      <p:bldP spid="130" grpId="1"/>
      <p:bldP spid="132" grpId="0" bldLvl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3"/>
          <p:cNvGrpSpPr/>
          <p:nvPr/>
        </p:nvGrpSpPr>
        <p:grpSpPr>
          <a:xfrm>
            <a:off x="2605906" y="482885"/>
            <a:ext cx="1134998" cy="3447309"/>
            <a:chOff x="1787525" y="685800"/>
            <a:chExt cx="1776413" cy="5638800"/>
          </a:xfrm>
        </p:grpSpPr>
        <p:sp>
          <p:nvSpPr>
            <p:cNvPr id="70" name="Line 3"/>
            <p:cNvSpPr>
              <a:spLocks noChangeShapeType="1"/>
            </p:cNvSpPr>
            <p:nvPr/>
          </p:nvSpPr>
          <p:spPr bwMode="auto">
            <a:xfrm rot="20684890">
              <a:off x="2565400" y="2565400"/>
              <a:ext cx="73025" cy="1912938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" name="Line 4"/>
            <p:cNvSpPr>
              <a:spLocks noChangeShapeType="1"/>
            </p:cNvSpPr>
            <p:nvPr/>
          </p:nvSpPr>
          <p:spPr bwMode="auto">
            <a:xfrm>
              <a:off x="2895600" y="1701800"/>
              <a:ext cx="0" cy="1447800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" name="Text Box 5"/>
            <p:cNvSpPr txBox="1">
              <a:spLocks noChangeArrowheads="1"/>
            </p:cNvSpPr>
            <p:nvPr/>
          </p:nvSpPr>
          <p:spPr bwMode="auto">
            <a:xfrm>
              <a:off x="3009900" y="2708275"/>
              <a:ext cx="554038" cy="585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 i="1">
                  <a:latin typeface="Times New Roman" panose="02020603050405020304" pitchFamily="2" charset="0"/>
                  <a:cs typeface="Times New Roman" panose="02020603050405020304" pitchFamily="2" charset="0"/>
                </a:rPr>
                <a:t>F</a:t>
              </a:r>
            </a:p>
          </p:txBody>
        </p:sp>
        <p:sp>
          <p:nvSpPr>
            <p:cNvPr id="73" name="Line 6"/>
            <p:cNvSpPr>
              <a:spLocks noChangeShapeType="1"/>
            </p:cNvSpPr>
            <p:nvPr/>
          </p:nvSpPr>
          <p:spPr bwMode="auto">
            <a:xfrm>
              <a:off x="1803400" y="1752600"/>
              <a:ext cx="0" cy="2819400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9" name="Group 7"/>
            <p:cNvGrpSpPr/>
            <p:nvPr/>
          </p:nvGrpSpPr>
          <p:grpSpPr bwMode="auto">
            <a:xfrm>
              <a:off x="1787525" y="3657600"/>
              <a:ext cx="1108075" cy="2667000"/>
              <a:chOff x="982" y="2352"/>
              <a:chExt cx="698" cy="1680"/>
            </a:xfrm>
          </p:grpSpPr>
          <p:grpSp>
            <p:nvGrpSpPr>
              <p:cNvPr id="10" name="Group 8"/>
              <p:cNvGrpSpPr/>
              <p:nvPr/>
            </p:nvGrpSpPr>
            <p:grpSpPr bwMode="auto">
              <a:xfrm>
                <a:off x="1122" y="3614"/>
                <a:ext cx="454" cy="418"/>
                <a:chOff x="1122" y="3614"/>
                <a:chExt cx="454" cy="418"/>
              </a:xfrm>
            </p:grpSpPr>
            <p:sp>
              <p:nvSpPr>
                <p:cNvPr id="80" name="Freeform 9"/>
                <p:cNvSpPr/>
                <p:nvPr/>
              </p:nvSpPr>
              <p:spPr bwMode="auto">
                <a:xfrm flipH="1" flipV="1">
                  <a:off x="1270" y="3614"/>
                  <a:ext cx="132" cy="157"/>
                </a:xfrm>
                <a:custGeom>
                  <a:avLst/>
                  <a:gdLst>
                    <a:gd name="T0" fmla="*/ 31 w 2020"/>
                    <a:gd name="T1" fmla="*/ 1 h 2594"/>
                    <a:gd name="T2" fmla="*/ 31 w 2020"/>
                    <a:gd name="T3" fmla="*/ 33 h 2594"/>
                    <a:gd name="T4" fmla="*/ 29 w 2020"/>
                    <a:gd name="T5" fmla="*/ 61 h 2594"/>
                    <a:gd name="T6" fmla="*/ 16 w 2020"/>
                    <a:gd name="T7" fmla="*/ 76 h 2594"/>
                    <a:gd name="T8" fmla="*/ 7 w 2020"/>
                    <a:gd name="T9" fmla="*/ 90 h 2594"/>
                    <a:gd name="T10" fmla="*/ 0 w 2020"/>
                    <a:gd name="T11" fmla="*/ 109 h 2594"/>
                    <a:gd name="T12" fmla="*/ 4 w 2020"/>
                    <a:gd name="T13" fmla="*/ 124 h 2594"/>
                    <a:gd name="T14" fmla="*/ 17 w 2020"/>
                    <a:gd name="T15" fmla="*/ 141 h 2594"/>
                    <a:gd name="T16" fmla="*/ 43 w 2020"/>
                    <a:gd name="T17" fmla="*/ 153 h 2594"/>
                    <a:gd name="T18" fmla="*/ 71 w 2020"/>
                    <a:gd name="T19" fmla="*/ 154 h 2594"/>
                    <a:gd name="T20" fmla="*/ 101 w 2020"/>
                    <a:gd name="T21" fmla="*/ 137 h 2594"/>
                    <a:gd name="T22" fmla="*/ 115 w 2020"/>
                    <a:gd name="T23" fmla="*/ 119 h 2594"/>
                    <a:gd name="T24" fmla="*/ 125 w 2020"/>
                    <a:gd name="T25" fmla="*/ 100 h 2594"/>
                    <a:gd name="T26" fmla="*/ 131 w 2020"/>
                    <a:gd name="T27" fmla="*/ 77 h 2594"/>
                    <a:gd name="T28" fmla="*/ 118 w 2020"/>
                    <a:gd name="T29" fmla="*/ 87 h 2594"/>
                    <a:gd name="T30" fmla="*/ 104 w 2020"/>
                    <a:gd name="T31" fmla="*/ 108 h 2594"/>
                    <a:gd name="T32" fmla="*/ 90 w 2020"/>
                    <a:gd name="T33" fmla="*/ 122 h 2594"/>
                    <a:gd name="T34" fmla="*/ 77 w 2020"/>
                    <a:gd name="T35" fmla="*/ 129 h 2594"/>
                    <a:gd name="T36" fmla="*/ 58 w 2020"/>
                    <a:gd name="T37" fmla="*/ 128 h 2594"/>
                    <a:gd name="T38" fmla="*/ 42 w 2020"/>
                    <a:gd name="T39" fmla="*/ 117 h 2594"/>
                    <a:gd name="T40" fmla="*/ 43 w 2020"/>
                    <a:gd name="T41" fmla="*/ 96 h 2594"/>
                    <a:gd name="T42" fmla="*/ 57 w 2020"/>
                    <a:gd name="T43" fmla="*/ 76 h 2594"/>
                    <a:gd name="T44" fmla="*/ 66 w 2020"/>
                    <a:gd name="T45" fmla="*/ 62 h 2594"/>
                    <a:gd name="T46" fmla="*/ 66 w 2020"/>
                    <a:gd name="T47" fmla="*/ 43 h 2594"/>
                    <a:gd name="T48" fmla="*/ 66 w 2020"/>
                    <a:gd name="T49" fmla="*/ 33 h 2594"/>
                    <a:gd name="T50" fmla="*/ 66 w 2020"/>
                    <a:gd name="T51" fmla="*/ 0 h 2594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2020"/>
                    <a:gd name="T79" fmla="*/ 0 h 2594"/>
                    <a:gd name="T80" fmla="*/ 2020 w 2020"/>
                    <a:gd name="T81" fmla="*/ 2594 h 2594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1" name="Rectangle 10"/>
                <p:cNvSpPr>
                  <a:spLocks noChangeArrowheads="1"/>
                </p:cNvSpPr>
                <p:nvPr/>
              </p:nvSpPr>
              <p:spPr bwMode="auto">
                <a:xfrm>
                  <a:off x="1122" y="3756"/>
                  <a:ext cx="454" cy="276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  <p:sp>
            <p:nvSpPr>
              <p:cNvPr id="76" name="Line 11"/>
              <p:cNvSpPr>
                <a:spLocks noChangeShapeType="1"/>
              </p:cNvSpPr>
              <p:nvPr/>
            </p:nvSpPr>
            <p:spPr bwMode="auto">
              <a:xfrm>
                <a:off x="1337" y="3497"/>
                <a:ext cx="0" cy="1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7" name="Oval 12"/>
              <p:cNvSpPr>
                <a:spLocks noChangeArrowheads="1"/>
              </p:cNvSpPr>
              <p:nvPr/>
            </p:nvSpPr>
            <p:spPr bwMode="auto">
              <a:xfrm flipH="1" flipV="1">
                <a:off x="982" y="2539"/>
                <a:ext cx="698" cy="697"/>
              </a:xfrm>
              <a:prstGeom prst="ellipse">
                <a:avLst/>
              </a:prstGeom>
              <a:gradFill rotWithShape="0">
                <a:gsLst>
                  <a:gs pos="0">
                    <a:srgbClr val="5BF84A"/>
                  </a:gs>
                  <a:gs pos="100000">
                    <a:srgbClr val="2A7322"/>
                  </a:gs>
                </a:gsLst>
                <a:path path="shape">
                  <a:fillToRect l="50000" t="50000" r="50000" b="50000"/>
                </a:path>
              </a:gradFill>
              <a:ln w="57150">
                <a:solidFill>
                  <a:srgbClr val="000000"/>
                </a:solidFill>
                <a:rou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78" name="Rectangle 13"/>
              <p:cNvSpPr>
                <a:spLocks noChangeArrowheads="1"/>
              </p:cNvSpPr>
              <p:nvPr/>
            </p:nvSpPr>
            <p:spPr bwMode="auto">
              <a:xfrm flipH="1" flipV="1">
                <a:off x="1296" y="2496"/>
                <a:ext cx="88" cy="1013"/>
              </a:xfrm>
              <a:prstGeom prst="rect">
                <a:avLst/>
              </a:prstGeom>
              <a:solidFill>
                <a:srgbClr val="8A8C86"/>
              </a:solidFill>
              <a:ln w="3810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79" name="Freeform 14"/>
              <p:cNvSpPr/>
              <p:nvPr/>
            </p:nvSpPr>
            <p:spPr bwMode="auto">
              <a:xfrm flipH="1" flipV="1">
                <a:off x="1248" y="2352"/>
                <a:ext cx="132" cy="157"/>
              </a:xfrm>
              <a:custGeom>
                <a:avLst/>
                <a:gdLst>
                  <a:gd name="T0" fmla="*/ 31 w 2020"/>
                  <a:gd name="T1" fmla="*/ 1 h 2594"/>
                  <a:gd name="T2" fmla="*/ 31 w 2020"/>
                  <a:gd name="T3" fmla="*/ 33 h 2594"/>
                  <a:gd name="T4" fmla="*/ 29 w 2020"/>
                  <a:gd name="T5" fmla="*/ 61 h 2594"/>
                  <a:gd name="T6" fmla="*/ 16 w 2020"/>
                  <a:gd name="T7" fmla="*/ 76 h 2594"/>
                  <a:gd name="T8" fmla="*/ 7 w 2020"/>
                  <a:gd name="T9" fmla="*/ 90 h 2594"/>
                  <a:gd name="T10" fmla="*/ 0 w 2020"/>
                  <a:gd name="T11" fmla="*/ 109 h 2594"/>
                  <a:gd name="T12" fmla="*/ 4 w 2020"/>
                  <a:gd name="T13" fmla="*/ 124 h 2594"/>
                  <a:gd name="T14" fmla="*/ 17 w 2020"/>
                  <a:gd name="T15" fmla="*/ 141 h 2594"/>
                  <a:gd name="T16" fmla="*/ 43 w 2020"/>
                  <a:gd name="T17" fmla="*/ 153 h 2594"/>
                  <a:gd name="T18" fmla="*/ 71 w 2020"/>
                  <a:gd name="T19" fmla="*/ 154 h 2594"/>
                  <a:gd name="T20" fmla="*/ 101 w 2020"/>
                  <a:gd name="T21" fmla="*/ 137 h 2594"/>
                  <a:gd name="T22" fmla="*/ 115 w 2020"/>
                  <a:gd name="T23" fmla="*/ 119 h 2594"/>
                  <a:gd name="T24" fmla="*/ 125 w 2020"/>
                  <a:gd name="T25" fmla="*/ 100 h 2594"/>
                  <a:gd name="T26" fmla="*/ 131 w 2020"/>
                  <a:gd name="T27" fmla="*/ 77 h 2594"/>
                  <a:gd name="T28" fmla="*/ 118 w 2020"/>
                  <a:gd name="T29" fmla="*/ 87 h 2594"/>
                  <a:gd name="T30" fmla="*/ 104 w 2020"/>
                  <a:gd name="T31" fmla="*/ 108 h 2594"/>
                  <a:gd name="T32" fmla="*/ 90 w 2020"/>
                  <a:gd name="T33" fmla="*/ 122 h 2594"/>
                  <a:gd name="T34" fmla="*/ 77 w 2020"/>
                  <a:gd name="T35" fmla="*/ 129 h 2594"/>
                  <a:gd name="T36" fmla="*/ 58 w 2020"/>
                  <a:gd name="T37" fmla="*/ 128 h 2594"/>
                  <a:gd name="T38" fmla="*/ 42 w 2020"/>
                  <a:gd name="T39" fmla="*/ 117 h 2594"/>
                  <a:gd name="T40" fmla="*/ 43 w 2020"/>
                  <a:gd name="T41" fmla="*/ 96 h 2594"/>
                  <a:gd name="T42" fmla="*/ 57 w 2020"/>
                  <a:gd name="T43" fmla="*/ 76 h 2594"/>
                  <a:gd name="T44" fmla="*/ 66 w 2020"/>
                  <a:gd name="T45" fmla="*/ 62 h 2594"/>
                  <a:gd name="T46" fmla="*/ 66 w 2020"/>
                  <a:gd name="T47" fmla="*/ 43 h 2594"/>
                  <a:gd name="T48" fmla="*/ 66 w 2020"/>
                  <a:gd name="T49" fmla="*/ 33 h 2594"/>
                  <a:gd name="T50" fmla="*/ 66 w 2020"/>
                  <a:gd name="T51" fmla="*/ 0 h 259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2020"/>
                  <a:gd name="T79" fmla="*/ 0 h 2594"/>
                  <a:gd name="T80" fmla="*/ 2020 w 2020"/>
                  <a:gd name="T81" fmla="*/ 2594 h 259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1" name="Group 15"/>
            <p:cNvGrpSpPr/>
            <p:nvPr/>
          </p:nvGrpSpPr>
          <p:grpSpPr bwMode="auto">
            <a:xfrm>
              <a:off x="1790700" y="685800"/>
              <a:ext cx="1104900" cy="2001838"/>
              <a:chOff x="984" y="480"/>
              <a:chExt cx="696" cy="1261"/>
            </a:xfrm>
          </p:grpSpPr>
          <p:grpSp>
            <p:nvGrpSpPr>
              <p:cNvPr id="12" name="Group 16"/>
              <p:cNvGrpSpPr/>
              <p:nvPr/>
            </p:nvGrpSpPr>
            <p:grpSpPr bwMode="auto">
              <a:xfrm flipV="1">
                <a:off x="1041" y="480"/>
                <a:ext cx="603" cy="70"/>
                <a:chOff x="2760" y="2640"/>
                <a:chExt cx="1338" cy="130"/>
              </a:xfrm>
            </p:grpSpPr>
            <p:sp>
              <p:nvSpPr>
                <p:cNvPr id="88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2760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9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2880" y="2648"/>
                  <a:ext cx="121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0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3001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1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3121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2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3241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3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3361" y="2648"/>
                  <a:ext cx="121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4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3482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5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3602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6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3722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7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3842" y="2648"/>
                  <a:ext cx="121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8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3963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9" name="Line 28"/>
                <p:cNvSpPr>
                  <a:spLocks noChangeShapeType="1"/>
                </p:cNvSpPr>
                <p:nvPr/>
              </p:nvSpPr>
              <p:spPr bwMode="auto">
                <a:xfrm>
                  <a:off x="2783" y="2640"/>
                  <a:ext cx="1315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84" name="Oval 29"/>
              <p:cNvSpPr>
                <a:spLocks noChangeArrowheads="1"/>
              </p:cNvSpPr>
              <p:nvPr/>
            </p:nvSpPr>
            <p:spPr bwMode="auto">
              <a:xfrm flipH="1" flipV="1">
                <a:off x="984" y="851"/>
                <a:ext cx="696" cy="696"/>
              </a:xfrm>
              <a:prstGeom prst="ellipse">
                <a:avLst/>
              </a:prstGeom>
              <a:gradFill rotWithShape="0">
                <a:gsLst>
                  <a:gs pos="0">
                    <a:srgbClr val="5BF84A"/>
                  </a:gs>
                  <a:gs pos="100000">
                    <a:srgbClr val="2A7322"/>
                  </a:gs>
                </a:gsLst>
                <a:path path="shape">
                  <a:fillToRect l="50000" t="50000" r="50000" b="50000"/>
                </a:path>
              </a:gradFill>
              <a:ln w="57150">
                <a:solidFill>
                  <a:srgbClr val="000000"/>
                </a:solidFill>
                <a:rou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85" name="Rectangle 30"/>
              <p:cNvSpPr>
                <a:spLocks noChangeArrowheads="1"/>
              </p:cNvSpPr>
              <p:nvPr/>
            </p:nvSpPr>
            <p:spPr bwMode="auto">
              <a:xfrm>
                <a:off x="1286" y="672"/>
                <a:ext cx="106" cy="912"/>
              </a:xfrm>
              <a:prstGeom prst="rect">
                <a:avLst/>
              </a:prstGeom>
              <a:solidFill>
                <a:srgbClr val="8A8C86"/>
              </a:solidFill>
              <a:ln w="3810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86" name="Freeform 31"/>
              <p:cNvSpPr/>
              <p:nvPr/>
            </p:nvSpPr>
            <p:spPr bwMode="auto">
              <a:xfrm flipH="1">
                <a:off x="1248" y="1584"/>
                <a:ext cx="132" cy="157"/>
              </a:xfrm>
              <a:custGeom>
                <a:avLst/>
                <a:gdLst>
                  <a:gd name="T0" fmla="*/ 31 w 2020"/>
                  <a:gd name="T1" fmla="*/ 1 h 2594"/>
                  <a:gd name="T2" fmla="*/ 31 w 2020"/>
                  <a:gd name="T3" fmla="*/ 33 h 2594"/>
                  <a:gd name="T4" fmla="*/ 29 w 2020"/>
                  <a:gd name="T5" fmla="*/ 61 h 2594"/>
                  <a:gd name="T6" fmla="*/ 16 w 2020"/>
                  <a:gd name="T7" fmla="*/ 76 h 2594"/>
                  <a:gd name="T8" fmla="*/ 7 w 2020"/>
                  <a:gd name="T9" fmla="*/ 90 h 2594"/>
                  <a:gd name="T10" fmla="*/ 0 w 2020"/>
                  <a:gd name="T11" fmla="*/ 109 h 2594"/>
                  <a:gd name="T12" fmla="*/ 4 w 2020"/>
                  <a:gd name="T13" fmla="*/ 124 h 2594"/>
                  <a:gd name="T14" fmla="*/ 17 w 2020"/>
                  <a:gd name="T15" fmla="*/ 141 h 2594"/>
                  <a:gd name="T16" fmla="*/ 43 w 2020"/>
                  <a:gd name="T17" fmla="*/ 153 h 2594"/>
                  <a:gd name="T18" fmla="*/ 71 w 2020"/>
                  <a:gd name="T19" fmla="*/ 154 h 2594"/>
                  <a:gd name="T20" fmla="*/ 101 w 2020"/>
                  <a:gd name="T21" fmla="*/ 137 h 2594"/>
                  <a:gd name="T22" fmla="*/ 115 w 2020"/>
                  <a:gd name="T23" fmla="*/ 119 h 2594"/>
                  <a:gd name="T24" fmla="*/ 125 w 2020"/>
                  <a:gd name="T25" fmla="*/ 100 h 2594"/>
                  <a:gd name="T26" fmla="*/ 131 w 2020"/>
                  <a:gd name="T27" fmla="*/ 77 h 2594"/>
                  <a:gd name="T28" fmla="*/ 118 w 2020"/>
                  <a:gd name="T29" fmla="*/ 87 h 2594"/>
                  <a:gd name="T30" fmla="*/ 104 w 2020"/>
                  <a:gd name="T31" fmla="*/ 108 h 2594"/>
                  <a:gd name="T32" fmla="*/ 90 w 2020"/>
                  <a:gd name="T33" fmla="*/ 122 h 2594"/>
                  <a:gd name="T34" fmla="*/ 77 w 2020"/>
                  <a:gd name="T35" fmla="*/ 129 h 2594"/>
                  <a:gd name="T36" fmla="*/ 58 w 2020"/>
                  <a:gd name="T37" fmla="*/ 128 h 2594"/>
                  <a:gd name="T38" fmla="*/ 42 w 2020"/>
                  <a:gd name="T39" fmla="*/ 117 h 2594"/>
                  <a:gd name="T40" fmla="*/ 43 w 2020"/>
                  <a:gd name="T41" fmla="*/ 96 h 2594"/>
                  <a:gd name="T42" fmla="*/ 57 w 2020"/>
                  <a:gd name="T43" fmla="*/ 76 h 2594"/>
                  <a:gd name="T44" fmla="*/ 66 w 2020"/>
                  <a:gd name="T45" fmla="*/ 62 h 2594"/>
                  <a:gd name="T46" fmla="*/ 66 w 2020"/>
                  <a:gd name="T47" fmla="*/ 43 h 2594"/>
                  <a:gd name="T48" fmla="*/ 66 w 2020"/>
                  <a:gd name="T49" fmla="*/ 33 h 2594"/>
                  <a:gd name="T50" fmla="*/ 66 w 2020"/>
                  <a:gd name="T51" fmla="*/ 0 h 259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2020"/>
                  <a:gd name="T79" fmla="*/ 0 h 2594"/>
                  <a:gd name="T80" fmla="*/ 2020 w 2020"/>
                  <a:gd name="T81" fmla="*/ 2594 h 259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" name="Line 32"/>
              <p:cNvSpPr>
                <a:spLocks noChangeShapeType="1"/>
              </p:cNvSpPr>
              <p:nvPr/>
            </p:nvSpPr>
            <p:spPr bwMode="auto">
              <a:xfrm>
                <a:off x="1336" y="536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7" name="组合 3"/>
          <p:cNvGrpSpPr/>
          <p:nvPr/>
        </p:nvGrpSpPr>
        <p:grpSpPr>
          <a:xfrm>
            <a:off x="7544542" y="489640"/>
            <a:ext cx="1110655" cy="3447309"/>
            <a:chOff x="4876800" y="609600"/>
            <a:chExt cx="1738313" cy="5638800"/>
          </a:xfrm>
        </p:grpSpPr>
        <p:sp>
          <p:nvSpPr>
            <p:cNvPr id="48" name="Line 33"/>
            <p:cNvSpPr>
              <a:spLocks noChangeShapeType="1"/>
            </p:cNvSpPr>
            <p:nvPr/>
          </p:nvSpPr>
          <p:spPr bwMode="auto">
            <a:xfrm rot="1178825">
              <a:off x="5667375" y="1752600"/>
              <a:ext cx="73025" cy="1912938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Line 34"/>
            <p:cNvSpPr>
              <a:spLocks noChangeShapeType="1"/>
            </p:cNvSpPr>
            <p:nvPr/>
          </p:nvSpPr>
          <p:spPr bwMode="auto">
            <a:xfrm flipV="1">
              <a:off x="5984875" y="3213100"/>
              <a:ext cx="26988" cy="1282700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" name="Text Box 35"/>
            <p:cNvSpPr txBox="1">
              <a:spLocks noChangeArrowheads="1"/>
            </p:cNvSpPr>
            <p:nvPr/>
          </p:nvSpPr>
          <p:spPr bwMode="auto">
            <a:xfrm>
              <a:off x="6061075" y="3213100"/>
              <a:ext cx="554038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 i="1">
                  <a:latin typeface="Times New Roman" panose="02020603050405020304" pitchFamily="2" charset="0"/>
                  <a:cs typeface="Times New Roman" panose="02020603050405020304" pitchFamily="2" charset="0"/>
                </a:rPr>
                <a:t>F</a:t>
              </a:r>
            </a:p>
          </p:txBody>
        </p:sp>
        <p:sp>
          <p:nvSpPr>
            <p:cNvPr id="51" name="Line 36"/>
            <p:cNvSpPr>
              <a:spLocks noChangeShapeType="1"/>
            </p:cNvSpPr>
            <p:nvPr/>
          </p:nvSpPr>
          <p:spPr bwMode="auto">
            <a:xfrm>
              <a:off x="4879975" y="1676400"/>
              <a:ext cx="0" cy="2819400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52" name="Group 37"/>
            <p:cNvGrpSpPr/>
            <p:nvPr/>
          </p:nvGrpSpPr>
          <p:grpSpPr bwMode="auto">
            <a:xfrm>
              <a:off x="4876800" y="3581400"/>
              <a:ext cx="1108075" cy="2667000"/>
              <a:chOff x="982" y="2352"/>
              <a:chExt cx="698" cy="1680"/>
            </a:xfrm>
          </p:grpSpPr>
          <p:grpSp>
            <p:nvGrpSpPr>
              <p:cNvPr id="53" name="Group 38"/>
              <p:cNvGrpSpPr/>
              <p:nvPr/>
            </p:nvGrpSpPr>
            <p:grpSpPr bwMode="auto">
              <a:xfrm>
                <a:off x="1122" y="3614"/>
                <a:ext cx="454" cy="418"/>
                <a:chOff x="1122" y="3614"/>
                <a:chExt cx="454" cy="418"/>
              </a:xfrm>
            </p:grpSpPr>
            <p:sp>
              <p:nvSpPr>
                <p:cNvPr id="54" name="Freeform 39"/>
                <p:cNvSpPr/>
                <p:nvPr/>
              </p:nvSpPr>
              <p:spPr bwMode="auto">
                <a:xfrm flipH="1" flipV="1">
                  <a:off x="1270" y="3614"/>
                  <a:ext cx="132" cy="157"/>
                </a:xfrm>
                <a:custGeom>
                  <a:avLst/>
                  <a:gdLst>
                    <a:gd name="T0" fmla="*/ 31 w 2020"/>
                    <a:gd name="T1" fmla="*/ 1 h 2594"/>
                    <a:gd name="T2" fmla="*/ 31 w 2020"/>
                    <a:gd name="T3" fmla="*/ 33 h 2594"/>
                    <a:gd name="T4" fmla="*/ 29 w 2020"/>
                    <a:gd name="T5" fmla="*/ 61 h 2594"/>
                    <a:gd name="T6" fmla="*/ 16 w 2020"/>
                    <a:gd name="T7" fmla="*/ 76 h 2594"/>
                    <a:gd name="T8" fmla="*/ 7 w 2020"/>
                    <a:gd name="T9" fmla="*/ 90 h 2594"/>
                    <a:gd name="T10" fmla="*/ 0 w 2020"/>
                    <a:gd name="T11" fmla="*/ 109 h 2594"/>
                    <a:gd name="T12" fmla="*/ 4 w 2020"/>
                    <a:gd name="T13" fmla="*/ 124 h 2594"/>
                    <a:gd name="T14" fmla="*/ 17 w 2020"/>
                    <a:gd name="T15" fmla="*/ 141 h 2594"/>
                    <a:gd name="T16" fmla="*/ 43 w 2020"/>
                    <a:gd name="T17" fmla="*/ 153 h 2594"/>
                    <a:gd name="T18" fmla="*/ 71 w 2020"/>
                    <a:gd name="T19" fmla="*/ 154 h 2594"/>
                    <a:gd name="T20" fmla="*/ 101 w 2020"/>
                    <a:gd name="T21" fmla="*/ 137 h 2594"/>
                    <a:gd name="T22" fmla="*/ 115 w 2020"/>
                    <a:gd name="T23" fmla="*/ 119 h 2594"/>
                    <a:gd name="T24" fmla="*/ 125 w 2020"/>
                    <a:gd name="T25" fmla="*/ 100 h 2594"/>
                    <a:gd name="T26" fmla="*/ 131 w 2020"/>
                    <a:gd name="T27" fmla="*/ 77 h 2594"/>
                    <a:gd name="T28" fmla="*/ 118 w 2020"/>
                    <a:gd name="T29" fmla="*/ 87 h 2594"/>
                    <a:gd name="T30" fmla="*/ 104 w 2020"/>
                    <a:gd name="T31" fmla="*/ 108 h 2594"/>
                    <a:gd name="T32" fmla="*/ 90 w 2020"/>
                    <a:gd name="T33" fmla="*/ 122 h 2594"/>
                    <a:gd name="T34" fmla="*/ 77 w 2020"/>
                    <a:gd name="T35" fmla="*/ 129 h 2594"/>
                    <a:gd name="T36" fmla="*/ 58 w 2020"/>
                    <a:gd name="T37" fmla="*/ 128 h 2594"/>
                    <a:gd name="T38" fmla="*/ 42 w 2020"/>
                    <a:gd name="T39" fmla="*/ 117 h 2594"/>
                    <a:gd name="T40" fmla="*/ 43 w 2020"/>
                    <a:gd name="T41" fmla="*/ 96 h 2594"/>
                    <a:gd name="T42" fmla="*/ 57 w 2020"/>
                    <a:gd name="T43" fmla="*/ 76 h 2594"/>
                    <a:gd name="T44" fmla="*/ 66 w 2020"/>
                    <a:gd name="T45" fmla="*/ 62 h 2594"/>
                    <a:gd name="T46" fmla="*/ 66 w 2020"/>
                    <a:gd name="T47" fmla="*/ 43 h 2594"/>
                    <a:gd name="T48" fmla="*/ 66 w 2020"/>
                    <a:gd name="T49" fmla="*/ 33 h 2594"/>
                    <a:gd name="T50" fmla="*/ 66 w 2020"/>
                    <a:gd name="T51" fmla="*/ 0 h 2594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2020"/>
                    <a:gd name="T79" fmla="*/ 0 h 2594"/>
                    <a:gd name="T80" fmla="*/ 2020 w 2020"/>
                    <a:gd name="T81" fmla="*/ 2594 h 2594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5" name="Rectangle 40"/>
                <p:cNvSpPr>
                  <a:spLocks noChangeArrowheads="1"/>
                </p:cNvSpPr>
                <p:nvPr/>
              </p:nvSpPr>
              <p:spPr bwMode="auto">
                <a:xfrm>
                  <a:off x="1122" y="3756"/>
                  <a:ext cx="454" cy="276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33"/>
                    </a:gs>
                    <a:gs pos="50000">
                      <a:srgbClr val="C0C0C0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  <p:sp>
            <p:nvSpPr>
              <p:cNvPr id="56" name="Line 41"/>
              <p:cNvSpPr>
                <a:spLocks noChangeShapeType="1"/>
              </p:cNvSpPr>
              <p:nvPr/>
            </p:nvSpPr>
            <p:spPr bwMode="auto">
              <a:xfrm>
                <a:off x="1337" y="3497"/>
                <a:ext cx="0" cy="1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7" name="Oval 42"/>
              <p:cNvSpPr>
                <a:spLocks noChangeArrowheads="1"/>
              </p:cNvSpPr>
              <p:nvPr/>
            </p:nvSpPr>
            <p:spPr bwMode="auto">
              <a:xfrm flipH="1" flipV="1">
                <a:off x="982" y="2539"/>
                <a:ext cx="698" cy="697"/>
              </a:xfrm>
              <a:prstGeom prst="ellipse">
                <a:avLst/>
              </a:prstGeom>
              <a:gradFill rotWithShape="0">
                <a:gsLst>
                  <a:gs pos="0">
                    <a:srgbClr val="5BF84A"/>
                  </a:gs>
                  <a:gs pos="100000">
                    <a:srgbClr val="2A7322"/>
                  </a:gs>
                </a:gsLst>
                <a:path path="shape">
                  <a:fillToRect l="50000" t="50000" r="50000" b="50000"/>
                </a:path>
              </a:gradFill>
              <a:ln w="57150">
                <a:solidFill>
                  <a:srgbClr val="000000"/>
                </a:solidFill>
                <a:rou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58" name="Rectangle 43"/>
              <p:cNvSpPr>
                <a:spLocks noChangeArrowheads="1"/>
              </p:cNvSpPr>
              <p:nvPr/>
            </p:nvSpPr>
            <p:spPr bwMode="auto">
              <a:xfrm flipH="1" flipV="1">
                <a:off x="1296" y="2496"/>
                <a:ext cx="88" cy="1013"/>
              </a:xfrm>
              <a:prstGeom prst="rect">
                <a:avLst/>
              </a:prstGeom>
              <a:solidFill>
                <a:srgbClr val="8A8C86"/>
              </a:solidFill>
              <a:ln w="3810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59" name="Freeform 44"/>
              <p:cNvSpPr/>
              <p:nvPr/>
            </p:nvSpPr>
            <p:spPr bwMode="auto">
              <a:xfrm flipH="1" flipV="1">
                <a:off x="1248" y="2352"/>
                <a:ext cx="132" cy="157"/>
              </a:xfrm>
              <a:custGeom>
                <a:avLst/>
                <a:gdLst>
                  <a:gd name="T0" fmla="*/ 31 w 2020"/>
                  <a:gd name="T1" fmla="*/ 1 h 2594"/>
                  <a:gd name="T2" fmla="*/ 31 w 2020"/>
                  <a:gd name="T3" fmla="*/ 33 h 2594"/>
                  <a:gd name="T4" fmla="*/ 29 w 2020"/>
                  <a:gd name="T5" fmla="*/ 61 h 2594"/>
                  <a:gd name="T6" fmla="*/ 16 w 2020"/>
                  <a:gd name="T7" fmla="*/ 76 h 2594"/>
                  <a:gd name="T8" fmla="*/ 7 w 2020"/>
                  <a:gd name="T9" fmla="*/ 90 h 2594"/>
                  <a:gd name="T10" fmla="*/ 0 w 2020"/>
                  <a:gd name="T11" fmla="*/ 109 h 2594"/>
                  <a:gd name="T12" fmla="*/ 4 w 2020"/>
                  <a:gd name="T13" fmla="*/ 124 h 2594"/>
                  <a:gd name="T14" fmla="*/ 17 w 2020"/>
                  <a:gd name="T15" fmla="*/ 141 h 2594"/>
                  <a:gd name="T16" fmla="*/ 43 w 2020"/>
                  <a:gd name="T17" fmla="*/ 153 h 2594"/>
                  <a:gd name="T18" fmla="*/ 71 w 2020"/>
                  <a:gd name="T19" fmla="*/ 154 h 2594"/>
                  <a:gd name="T20" fmla="*/ 101 w 2020"/>
                  <a:gd name="T21" fmla="*/ 137 h 2594"/>
                  <a:gd name="T22" fmla="*/ 115 w 2020"/>
                  <a:gd name="T23" fmla="*/ 119 h 2594"/>
                  <a:gd name="T24" fmla="*/ 125 w 2020"/>
                  <a:gd name="T25" fmla="*/ 100 h 2594"/>
                  <a:gd name="T26" fmla="*/ 131 w 2020"/>
                  <a:gd name="T27" fmla="*/ 77 h 2594"/>
                  <a:gd name="T28" fmla="*/ 118 w 2020"/>
                  <a:gd name="T29" fmla="*/ 87 h 2594"/>
                  <a:gd name="T30" fmla="*/ 104 w 2020"/>
                  <a:gd name="T31" fmla="*/ 108 h 2594"/>
                  <a:gd name="T32" fmla="*/ 90 w 2020"/>
                  <a:gd name="T33" fmla="*/ 122 h 2594"/>
                  <a:gd name="T34" fmla="*/ 77 w 2020"/>
                  <a:gd name="T35" fmla="*/ 129 h 2594"/>
                  <a:gd name="T36" fmla="*/ 58 w 2020"/>
                  <a:gd name="T37" fmla="*/ 128 h 2594"/>
                  <a:gd name="T38" fmla="*/ 42 w 2020"/>
                  <a:gd name="T39" fmla="*/ 117 h 2594"/>
                  <a:gd name="T40" fmla="*/ 43 w 2020"/>
                  <a:gd name="T41" fmla="*/ 96 h 2594"/>
                  <a:gd name="T42" fmla="*/ 57 w 2020"/>
                  <a:gd name="T43" fmla="*/ 76 h 2594"/>
                  <a:gd name="T44" fmla="*/ 66 w 2020"/>
                  <a:gd name="T45" fmla="*/ 62 h 2594"/>
                  <a:gd name="T46" fmla="*/ 66 w 2020"/>
                  <a:gd name="T47" fmla="*/ 43 h 2594"/>
                  <a:gd name="T48" fmla="*/ 66 w 2020"/>
                  <a:gd name="T49" fmla="*/ 33 h 2594"/>
                  <a:gd name="T50" fmla="*/ 66 w 2020"/>
                  <a:gd name="T51" fmla="*/ 0 h 259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2020"/>
                  <a:gd name="T79" fmla="*/ 0 h 2594"/>
                  <a:gd name="T80" fmla="*/ 2020 w 2020"/>
                  <a:gd name="T81" fmla="*/ 2594 h 259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60" name="Group 45"/>
            <p:cNvGrpSpPr/>
            <p:nvPr/>
          </p:nvGrpSpPr>
          <p:grpSpPr bwMode="auto">
            <a:xfrm>
              <a:off x="4879975" y="609600"/>
              <a:ext cx="1104900" cy="2001838"/>
              <a:chOff x="984" y="480"/>
              <a:chExt cx="696" cy="1261"/>
            </a:xfrm>
          </p:grpSpPr>
          <p:grpSp>
            <p:nvGrpSpPr>
              <p:cNvPr id="61" name="Group 46"/>
              <p:cNvGrpSpPr/>
              <p:nvPr/>
            </p:nvGrpSpPr>
            <p:grpSpPr bwMode="auto">
              <a:xfrm flipV="1">
                <a:off x="1041" y="480"/>
                <a:ext cx="603" cy="70"/>
                <a:chOff x="2760" y="2640"/>
                <a:chExt cx="1338" cy="130"/>
              </a:xfrm>
            </p:grpSpPr>
            <p:sp>
              <p:nvSpPr>
                <p:cNvPr id="62" name="Line 47"/>
                <p:cNvSpPr>
                  <a:spLocks noChangeShapeType="1"/>
                </p:cNvSpPr>
                <p:nvPr/>
              </p:nvSpPr>
              <p:spPr bwMode="auto">
                <a:xfrm flipH="1">
                  <a:off x="2760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3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2880" y="2648"/>
                  <a:ext cx="121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4" name="Line 49"/>
                <p:cNvSpPr>
                  <a:spLocks noChangeShapeType="1"/>
                </p:cNvSpPr>
                <p:nvPr/>
              </p:nvSpPr>
              <p:spPr bwMode="auto">
                <a:xfrm flipH="1">
                  <a:off x="3001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5" name="Line 50"/>
                <p:cNvSpPr>
                  <a:spLocks noChangeShapeType="1"/>
                </p:cNvSpPr>
                <p:nvPr/>
              </p:nvSpPr>
              <p:spPr bwMode="auto">
                <a:xfrm flipH="1">
                  <a:off x="3121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6" name="Line 51"/>
                <p:cNvSpPr>
                  <a:spLocks noChangeShapeType="1"/>
                </p:cNvSpPr>
                <p:nvPr/>
              </p:nvSpPr>
              <p:spPr bwMode="auto">
                <a:xfrm flipH="1">
                  <a:off x="3241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7" name="Line 52"/>
                <p:cNvSpPr>
                  <a:spLocks noChangeShapeType="1"/>
                </p:cNvSpPr>
                <p:nvPr/>
              </p:nvSpPr>
              <p:spPr bwMode="auto">
                <a:xfrm flipH="1">
                  <a:off x="3361" y="2648"/>
                  <a:ext cx="121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8" name="Line 53"/>
                <p:cNvSpPr>
                  <a:spLocks noChangeShapeType="1"/>
                </p:cNvSpPr>
                <p:nvPr/>
              </p:nvSpPr>
              <p:spPr bwMode="auto">
                <a:xfrm flipH="1">
                  <a:off x="3482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9" name="Line 54"/>
                <p:cNvSpPr>
                  <a:spLocks noChangeShapeType="1"/>
                </p:cNvSpPr>
                <p:nvPr/>
              </p:nvSpPr>
              <p:spPr bwMode="auto">
                <a:xfrm flipH="1">
                  <a:off x="3602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4" name="Line 55"/>
                <p:cNvSpPr>
                  <a:spLocks noChangeShapeType="1"/>
                </p:cNvSpPr>
                <p:nvPr/>
              </p:nvSpPr>
              <p:spPr bwMode="auto">
                <a:xfrm flipH="1">
                  <a:off x="3722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5" name="Line 56"/>
                <p:cNvSpPr>
                  <a:spLocks noChangeShapeType="1"/>
                </p:cNvSpPr>
                <p:nvPr/>
              </p:nvSpPr>
              <p:spPr bwMode="auto">
                <a:xfrm flipH="1">
                  <a:off x="3842" y="2648"/>
                  <a:ext cx="121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2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3963" y="2648"/>
                  <a:ext cx="120" cy="12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3" name="Line 58"/>
                <p:cNvSpPr>
                  <a:spLocks noChangeShapeType="1"/>
                </p:cNvSpPr>
                <p:nvPr/>
              </p:nvSpPr>
              <p:spPr bwMode="auto">
                <a:xfrm>
                  <a:off x="2783" y="2640"/>
                  <a:ext cx="1315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04" name="Oval 59"/>
              <p:cNvSpPr>
                <a:spLocks noChangeArrowheads="1"/>
              </p:cNvSpPr>
              <p:nvPr/>
            </p:nvSpPr>
            <p:spPr bwMode="auto">
              <a:xfrm flipH="1" flipV="1">
                <a:off x="984" y="851"/>
                <a:ext cx="696" cy="696"/>
              </a:xfrm>
              <a:prstGeom prst="ellipse">
                <a:avLst/>
              </a:prstGeom>
              <a:gradFill rotWithShape="0">
                <a:gsLst>
                  <a:gs pos="0">
                    <a:srgbClr val="5BF84A"/>
                  </a:gs>
                  <a:gs pos="100000">
                    <a:srgbClr val="2A7322"/>
                  </a:gs>
                </a:gsLst>
                <a:path path="shape">
                  <a:fillToRect l="50000" t="50000" r="50000" b="50000"/>
                </a:path>
              </a:gradFill>
              <a:ln w="57150">
                <a:solidFill>
                  <a:srgbClr val="000000"/>
                </a:solidFill>
                <a:rou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05" name="Rectangle 60"/>
              <p:cNvSpPr>
                <a:spLocks noChangeArrowheads="1"/>
              </p:cNvSpPr>
              <p:nvPr/>
            </p:nvSpPr>
            <p:spPr bwMode="auto">
              <a:xfrm>
                <a:off x="1286" y="672"/>
                <a:ext cx="106" cy="912"/>
              </a:xfrm>
              <a:prstGeom prst="rect">
                <a:avLst/>
              </a:prstGeom>
              <a:solidFill>
                <a:srgbClr val="8A8C86"/>
              </a:solidFill>
              <a:ln w="3810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12" name="Freeform 61"/>
              <p:cNvSpPr/>
              <p:nvPr/>
            </p:nvSpPr>
            <p:spPr bwMode="auto">
              <a:xfrm flipH="1">
                <a:off x="1248" y="1584"/>
                <a:ext cx="132" cy="157"/>
              </a:xfrm>
              <a:custGeom>
                <a:avLst/>
                <a:gdLst>
                  <a:gd name="T0" fmla="*/ 31 w 2020"/>
                  <a:gd name="T1" fmla="*/ 1 h 2594"/>
                  <a:gd name="T2" fmla="*/ 31 w 2020"/>
                  <a:gd name="T3" fmla="*/ 33 h 2594"/>
                  <a:gd name="T4" fmla="*/ 29 w 2020"/>
                  <a:gd name="T5" fmla="*/ 61 h 2594"/>
                  <a:gd name="T6" fmla="*/ 16 w 2020"/>
                  <a:gd name="T7" fmla="*/ 76 h 2594"/>
                  <a:gd name="T8" fmla="*/ 7 w 2020"/>
                  <a:gd name="T9" fmla="*/ 90 h 2594"/>
                  <a:gd name="T10" fmla="*/ 0 w 2020"/>
                  <a:gd name="T11" fmla="*/ 109 h 2594"/>
                  <a:gd name="T12" fmla="*/ 4 w 2020"/>
                  <a:gd name="T13" fmla="*/ 124 h 2594"/>
                  <a:gd name="T14" fmla="*/ 17 w 2020"/>
                  <a:gd name="T15" fmla="*/ 141 h 2594"/>
                  <a:gd name="T16" fmla="*/ 43 w 2020"/>
                  <a:gd name="T17" fmla="*/ 153 h 2594"/>
                  <a:gd name="T18" fmla="*/ 71 w 2020"/>
                  <a:gd name="T19" fmla="*/ 154 h 2594"/>
                  <a:gd name="T20" fmla="*/ 101 w 2020"/>
                  <a:gd name="T21" fmla="*/ 137 h 2594"/>
                  <a:gd name="T22" fmla="*/ 115 w 2020"/>
                  <a:gd name="T23" fmla="*/ 119 h 2594"/>
                  <a:gd name="T24" fmla="*/ 125 w 2020"/>
                  <a:gd name="T25" fmla="*/ 100 h 2594"/>
                  <a:gd name="T26" fmla="*/ 131 w 2020"/>
                  <a:gd name="T27" fmla="*/ 77 h 2594"/>
                  <a:gd name="T28" fmla="*/ 118 w 2020"/>
                  <a:gd name="T29" fmla="*/ 87 h 2594"/>
                  <a:gd name="T30" fmla="*/ 104 w 2020"/>
                  <a:gd name="T31" fmla="*/ 108 h 2594"/>
                  <a:gd name="T32" fmla="*/ 90 w 2020"/>
                  <a:gd name="T33" fmla="*/ 122 h 2594"/>
                  <a:gd name="T34" fmla="*/ 77 w 2020"/>
                  <a:gd name="T35" fmla="*/ 129 h 2594"/>
                  <a:gd name="T36" fmla="*/ 58 w 2020"/>
                  <a:gd name="T37" fmla="*/ 128 h 2594"/>
                  <a:gd name="T38" fmla="*/ 42 w 2020"/>
                  <a:gd name="T39" fmla="*/ 117 h 2594"/>
                  <a:gd name="T40" fmla="*/ 43 w 2020"/>
                  <a:gd name="T41" fmla="*/ 96 h 2594"/>
                  <a:gd name="T42" fmla="*/ 57 w 2020"/>
                  <a:gd name="T43" fmla="*/ 76 h 2594"/>
                  <a:gd name="T44" fmla="*/ 66 w 2020"/>
                  <a:gd name="T45" fmla="*/ 62 h 2594"/>
                  <a:gd name="T46" fmla="*/ 66 w 2020"/>
                  <a:gd name="T47" fmla="*/ 43 h 2594"/>
                  <a:gd name="T48" fmla="*/ 66 w 2020"/>
                  <a:gd name="T49" fmla="*/ 33 h 2594"/>
                  <a:gd name="T50" fmla="*/ 66 w 2020"/>
                  <a:gd name="T51" fmla="*/ 0 h 259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2020"/>
                  <a:gd name="T79" fmla="*/ 0 h 2594"/>
                  <a:gd name="T80" fmla="*/ 2020 w 2020"/>
                  <a:gd name="T81" fmla="*/ 2594 h 259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" name="Line 62"/>
              <p:cNvSpPr>
                <a:spLocks noChangeShapeType="1"/>
              </p:cNvSpPr>
              <p:nvPr/>
            </p:nvSpPr>
            <p:spPr bwMode="auto">
              <a:xfrm>
                <a:off x="1336" y="536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4" name="Line 3"/>
          <p:cNvSpPr>
            <a:spLocks noChangeShapeType="1"/>
          </p:cNvSpPr>
          <p:nvPr/>
        </p:nvSpPr>
        <p:spPr bwMode="auto">
          <a:xfrm rot="18464890">
            <a:off x="2614930" y="1976755"/>
            <a:ext cx="2540" cy="421005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rot="18464890">
            <a:off x="3161665" y="2083435"/>
            <a:ext cx="2540" cy="421005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 rot="18464890">
            <a:off x="7544435" y="1801495"/>
            <a:ext cx="2540" cy="421005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rot="18464890">
            <a:off x="7990205" y="1923415"/>
            <a:ext cx="2540" cy="421005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Line 3"/>
          <p:cNvSpPr>
            <a:spLocks noChangeShapeType="1"/>
          </p:cNvSpPr>
          <p:nvPr/>
        </p:nvSpPr>
        <p:spPr bwMode="auto">
          <a:xfrm rot="18464890">
            <a:off x="8312785" y="2263140"/>
            <a:ext cx="2540" cy="421005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3740785" y="2164080"/>
            <a:ext cx="68262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non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/>
                <a:sym typeface="Arial" panose="020B0604020202020204"/>
              </a:rPr>
              <a:t>n=2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8836025" y="2150110"/>
            <a:ext cx="68262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non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/>
                <a:sym typeface="Arial" panose="020B0604020202020204"/>
              </a:rPr>
              <a:t>n=3</a:t>
            </a:r>
          </a:p>
        </p:txBody>
      </p:sp>
      <p:graphicFrame>
        <p:nvGraphicFramePr>
          <p:cNvPr id="14" name="对象 13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3917950" y="3067685"/>
          <a:ext cx="814070" cy="594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r:id="rId3" imgW="469900" imgH="342900" progId="Equation.KSEE3">
                  <p:embed/>
                </p:oleObj>
              </mc:Choice>
              <mc:Fallback>
                <p:oleObj r:id="rId3" imgW="469900" imgH="342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17950" y="3067685"/>
                        <a:ext cx="814070" cy="59436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对象 19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9048115" y="3016568"/>
          <a:ext cx="814070" cy="616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r:id="rId5" imgW="469900" imgH="355600" progId="Equation.KSEE3">
                  <p:embed/>
                </p:oleObj>
              </mc:Choice>
              <mc:Fallback>
                <p:oleObj r:id="rId5" imgW="469900" imgH="355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048115" y="3016568"/>
                        <a:ext cx="814070" cy="61658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875030" y="4236085"/>
            <a:ext cx="10441940" cy="138239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重物由直接作用在动滑轮上的几段绳子共同承担，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绳自由端拉力                        </a:t>
            </a:r>
            <a:r>
              <a:rPr lang="zh-CN" altLang="en-US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（不计绳与滑轮之间的摩擦）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。</a:t>
            </a:r>
            <a:endParaRPr kumimoji="0" lang="zh-CN" altLang="en-US" sz="280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/>
              <a:sym typeface="+mn-ea"/>
            </a:endParaRPr>
          </a:p>
        </p:txBody>
      </p:sp>
      <p:graphicFrame>
        <p:nvGraphicFramePr>
          <p:cNvPr id="22" name="对象 21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3293110" y="5010785"/>
          <a:ext cx="2371090" cy="812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r:id="rId7" imgW="1091565" imgH="393700" progId="Equation.KSEE3">
                  <p:embed/>
                </p:oleObj>
              </mc:Choice>
              <mc:Fallback>
                <p:oleObj r:id="rId7" imgW="1091565" imgH="3937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93110" y="5010785"/>
                        <a:ext cx="2371090" cy="812165"/>
                      </a:xfrm>
                      <a:prstGeom prst="rect">
                        <a:avLst/>
                      </a:prstGeom>
                      <a:ln w="2857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19" grpId="0" bldLvl="0" animBg="1"/>
      <p:bldP spid="21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组合 24577"/>
          <p:cNvGrpSpPr/>
          <p:nvPr/>
        </p:nvGrpSpPr>
        <p:grpSpPr>
          <a:xfrm>
            <a:off x="5954713" y="188913"/>
            <a:ext cx="1384300" cy="3759200"/>
            <a:chOff x="0" y="0"/>
            <a:chExt cx="872" cy="2368"/>
          </a:xfrm>
          <a:noFill/>
        </p:grpSpPr>
        <p:pic>
          <p:nvPicPr>
            <p:cNvPr id="21506" name="图片 2457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872" cy="2359"/>
            </a:xfrm>
            <a:prstGeom prst="rect">
              <a:avLst/>
            </a:prstGeom>
            <a:grpFill/>
            <a:ln w="9525">
              <a:noFill/>
            </a:ln>
          </p:spPr>
        </p:pic>
        <p:sp>
          <p:nvSpPr>
            <p:cNvPr id="21507" name="文本框 24579"/>
            <p:cNvSpPr txBox="1"/>
            <p:nvPr/>
          </p:nvSpPr>
          <p:spPr>
            <a:xfrm>
              <a:off x="318" y="2041"/>
              <a:ext cx="290" cy="327"/>
            </a:xfrm>
            <a:prstGeom prst="rect">
              <a:avLst/>
            </a:prstGeom>
            <a:grp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 b="1" dirty="0">
                  <a:solidFill>
                    <a:srgbClr val="FF0000"/>
                  </a:solidFill>
                  <a:latin typeface="Arial" panose="020B0604020202020204" pitchFamily="34" charset="0"/>
                  <a:ea typeface="黑体" panose="02010609060101010101" charset="-122"/>
                </a:rPr>
                <a:t>G</a:t>
              </a:r>
            </a:p>
          </p:txBody>
        </p:sp>
      </p:grpSp>
      <p:grpSp>
        <p:nvGrpSpPr>
          <p:cNvPr id="21508" name="组合 24580"/>
          <p:cNvGrpSpPr/>
          <p:nvPr/>
        </p:nvGrpSpPr>
        <p:grpSpPr>
          <a:xfrm>
            <a:off x="8259763" y="260350"/>
            <a:ext cx="1404937" cy="3744913"/>
            <a:chOff x="0" y="0"/>
            <a:chExt cx="885" cy="2359"/>
          </a:xfrm>
        </p:grpSpPr>
        <p:pic>
          <p:nvPicPr>
            <p:cNvPr id="21509" name="图片 2458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0"/>
              <a:ext cx="885" cy="235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1510" name="矩形 24582"/>
            <p:cNvSpPr/>
            <p:nvPr/>
          </p:nvSpPr>
          <p:spPr>
            <a:xfrm>
              <a:off x="408" y="1995"/>
              <a:ext cx="29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 b="1" dirty="0">
                  <a:solidFill>
                    <a:srgbClr val="FF0000"/>
                  </a:solidFill>
                  <a:latin typeface="Arial" panose="020B0604020202020204" pitchFamily="34" charset="0"/>
                  <a:ea typeface="黑体" panose="02010609060101010101" charset="-122"/>
                </a:rPr>
                <a:t>G</a:t>
              </a:r>
            </a:p>
          </p:txBody>
        </p:sp>
      </p:grpSp>
      <p:grpSp>
        <p:nvGrpSpPr>
          <p:cNvPr id="21511" name="组合 24583"/>
          <p:cNvGrpSpPr/>
          <p:nvPr/>
        </p:nvGrpSpPr>
        <p:grpSpPr>
          <a:xfrm>
            <a:off x="1563688" y="404813"/>
            <a:ext cx="1222375" cy="3743325"/>
            <a:chOff x="0" y="0"/>
            <a:chExt cx="861" cy="2358"/>
          </a:xfrm>
        </p:grpSpPr>
        <p:sp>
          <p:nvSpPr>
            <p:cNvPr id="21512" name="文本框 24584"/>
            <p:cNvSpPr txBox="1"/>
            <p:nvPr/>
          </p:nvSpPr>
          <p:spPr>
            <a:xfrm>
              <a:off x="0" y="1224"/>
              <a:ext cx="29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 b="1" i="1" dirty="0">
                  <a:latin typeface="Arial" panose="020B0604020202020204" pitchFamily="34" charset="0"/>
                  <a:ea typeface="黑体" panose="02010609060101010101" charset="-122"/>
                </a:rPr>
                <a:t>F</a:t>
              </a:r>
            </a:p>
          </p:txBody>
        </p:sp>
        <p:grpSp>
          <p:nvGrpSpPr>
            <p:cNvPr id="21513" name="组合 24585"/>
            <p:cNvGrpSpPr/>
            <p:nvPr/>
          </p:nvGrpSpPr>
          <p:grpSpPr>
            <a:xfrm>
              <a:off x="181" y="0"/>
              <a:ext cx="680" cy="2358"/>
              <a:chOff x="0" y="0"/>
              <a:chExt cx="680" cy="2358"/>
            </a:xfrm>
          </p:grpSpPr>
          <p:grpSp>
            <p:nvGrpSpPr>
              <p:cNvPr id="21514" name="组合 24586"/>
              <p:cNvGrpSpPr/>
              <p:nvPr/>
            </p:nvGrpSpPr>
            <p:grpSpPr>
              <a:xfrm>
                <a:off x="0" y="0"/>
                <a:ext cx="680" cy="2358"/>
                <a:chOff x="0" y="0"/>
                <a:chExt cx="635" cy="2255"/>
              </a:xfrm>
            </p:grpSpPr>
            <p:sp>
              <p:nvSpPr>
                <p:cNvPr id="21515" name="xjhlx1"/>
                <p:cNvSpPr/>
                <p:nvPr/>
              </p:nvSpPr>
              <p:spPr>
                <a:xfrm flipH="1">
                  <a:off x="318" y="680"/>
                  <a:ext cx="91" cy="91"/>
                </a:xfrm>
                <a:custGeom>
                  <a:avLst/>
                  <a:gdLst/>
                  <a:ahLst/>
                  <a:cxnLst>
                    <a:cxn ang="90">
                      <a:pos x="30628" y="41222"/>
                    </a:cxn>
                    <a:cxn ang="0">
                      <a:pos x="22874" y="37"/>
                    </a:cxn>
                    <a:cxn ang="90">
                      <a:pos x="21600" y="21600"/>
                    </a:cxn>
                  </a:cxnLst>
                  <a:rect l="0" t="0" r="0" b="0"/>
                  <a:pathLst>
                    <a:path w="30629" h="43200" fill="none">
                      <a:moveTo>
                        <a:pt x="30628" y="41222"/>
                      </a:moveTo>
                      <a:cubicBezTo>
                        <a:pt x="27884" y="42492"/>
                        <a:pt x="24825" y="43199"/>
                        <a:pt x="21600" y="43199"/>
                      </a:cubicBezTo>
                      <a:cubicBezTo>
                        <a:pt x="9671" y="43199"/>
                        <a:pt x="0" y="33528"/>
                        <a:pt x="0" y="21599"/>
                      </a:cubicBezTo>
                      <a:cubicBezTo>
                        <a:pt x="0" y="9670"/>
                        <a:pt x="9671" y="-1"/>
                        <a:pt x="21600" y="-1"/>
                      </a:cubicBezTo>
                      <a:cubicBezTo>
                        <a:pt x="22030" y="-1"/>
                        <a:pt x="22456" y="12"/>
                        <a:pt x="22875" y="36"/>
                      </a:cubicBezTo>
                    </a:path>
                    <a:path w="30629" h="43200" stroke="0">
                      <a:moveTo>
                        <a:pt x="30628" y="41222"/>
                      </a:moveTo>
                      <a:cubicBezTo>
                        <a:pt x="27884" y="42492"/>
                        <a:pt x="24825" y="43199"/>
                        <a:pt x="21600" y="43199"/>
                      </a:cubicBezTo>
                      <a:cubicBezTo>
                        <a:pt x="9671" y="43199"/>
                        <a:pt x="0" y="33528"/>
                        <a:pt x="0" y="21599"/>
                      </a:cubicBezTo>
                      <a:cubicBezTo>
                        <a:pt x="0" y="9670"/>
                        <a:pt x="9671" y="-1"/>
                        <a:pt x="21600" y="-1"/>
                      </a:cubicBezTo>
                      <a:cubicBezTo>
                        <a:pt x="22030" y="-1"/>
                        <a:pt x="22456" y="12"/>
                        <a:pt x="22875" y="36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16" name="xjhlx1"/>
                <p:cNvSpPr/>
                <p:nvPr/>
              </p:nvSpPr>
              <p:spPr>
                <a:xfrm flipH="1">
                  <a:off x="318" y="1678"/>
                  <a:ext cx="91" cy="91"/>
                </a:xfrm>
                <a:custGeom>
                  <a:avLst/>
                  <a:gdLst/>
                  <a:ahLst/>
                  <a:cxnLst>
                    <a:cxn ang="90">
                      <a:pos x="30628" y="41222"/>
                    </a:cxn>
                    <a:cxn ang="0">
                      <a:pos x="22874" y="37"/>
                    </a:cxn>
                    <a:cxn ang="90">
                      <a:pos x="21600" y="21600"/>
                    </a:cxn>
                  </a:cxnLst>
                  <a:rect l="0" t="0" r="0" b="0"/>
                  <a:pathLst>
                    <a:path w="30629" h="43200" fill="none">
                      <a:moveTo>
                        <a:pt x="30628" y="41222"/>
                      </a:moveTo>
                      <a:cubicBezTo>
                        <a:pt x="27884" y="42492"/>
                        <a:pt x="24825" y="43199"/>
                        <a:pt x="21600" y="43199"/>
                      </a:cubicBezTo>
                      <a:cubicBezTo>
                        <a:pt x="9671" y="43199"/>
                        <a:pt x="0" y="33528"/>
                        <a:pt x="0" y="21599"/>
                      </a:cubicBezTo>
                      <a:cubicBezTo>
                        <a:pt x="0" y="9670"/>
                        <a:pt x="9671" y="-1"/>
                        <a:pt x="21600" y="-1"/>
                      </a:cubicBezTo>
                      <a:cubicBezTo>
                        <a:pt x="22030" y="-1"/>
                        <a:pt x="22456" y="12"/>
                        <a:pt x="22875" y="36"/>
                      </a:cubicBezTo>
                    </a:path>
                    <a:path w="30629" h="43200" stroke="0">
                      <a:moveTo>
                        <a:pt x="30628" y="41222"/>
                      </a:moveTo>
                      <a:cubicBezTo>
                        <a:pt x="27884" y="42492"/>
                        <a:pt x="24825" y="43199"/>
                        <a:pt x="21600" y="43199"/>
                      </a:cubicBezTo>
                      <a:cubicBezTo>
                        <a:pt x="9671" y="43199"/>
                        <a:pt x="0" y="33528"/>
                        <a:pt x="0" y="21599"/>
                      </a:cubicBezTo>
                      <a:cubicBezTo>
                        <a:pt x="0" y="9670"/>
                        <a:pt x="9671" y="-1"/>
                        <a:pt x="21600" y="-1"/>
                      </a:cubicBezTo>
                      <a:cubicBezTo>
                        <a:pt x="22030" y="-1"/>
                        <a:pt x="22456" y="12"/>
                        <a:pt x="22875" y="36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17" name="xjhlx1"/>
                <p:cNvSpPr/>
                <p:nvPr/>
              </p:nvSpPr>
              <p:spPr>
                <a:xfrm flipV="1">
                  <a:off x="318" y="862"/>
                  <a:ext cx="90" cy="90"/>
                </a:xfrm>
                <a:custGeom>
                  <a:avLst/>
                  <a:gdLst/>
                  <a:ahLst/>
                  <a:cxnLst>
                    <a:cxn ang="90">
                      <a:pos x="30628" y="41222"/>
                    </a:cxn>
                    <a:cxn ang="0">
                      <a:pos x="22874" y="37"/>
                    </a:cxn>
                    <a:cxn ang="90">
                      <a:pos x="21600" y="21600"/>
                    </a:cxn>
                  </a:cxnLst>
                  <a:rect l="0" t="0" r="0" b="0"/>
                  <a:pathLst>
                    <a:path w="30629" h="43200" fill="none">
                      <a:moveTo>
                        <a:pt x="30628" y="41222"/>
                      </a:moveTo>
                      <a:cubicBezTo>
                        <a:pt x="27884" y="42492"/>
                        <a:pt x="24825" y="43199"/>
                        <a:pt x="21600" y="43199"/>
                      </a:cubicBezTo>
                      <a:cubicBezTo>
                        <a:pt x="9671" y="43199"/>
                        <a:pt x="0" y="33528"/>
                        <a:pt x="0" y="21599"/>
                      </a:cubicBezTo>
                      <a:cubicBezTo>
                        <a:pt x="0" y="9670"/>
                        <a:pt x="9671" y="-1"/>
                        <a:pt x="21600" y="-1"/>
                      </a:cubicBezTo>
                      <a:cubicBezTo>
                        <a:pt x="22030" y="-1"/>
                        <a:pt x="22456" y="12"/>
                        <a:pt x="22875" y="36"/>
                      </a:cubicBezTo>
                    </a:path>
                    <a:path w="30629" h="43200" stroke="0">
                      <a:moveTo>
                        <a:pt x="30628" y="41222"/>
                      </a:moveTo>
                      <a:cubicBezTo>
                        <a:pt x="27884" y="42492"/>
                        <a:pt x="24825" y="43199"/>
                        <a:pt x="21600" y="43199"/>
                      </a:cubicBezTo>
                      <a:cubicBezTo>
                        <a:pt x="9671" y="43199"/>
                        <a:pt x="0" y="33528"/>
                        <a:pt x="0" y="21599"/>
                      </a:cubicBezTo>
                      <a:cubicBezTo>
                        <a:pt x="0" y="9670"/>
                        <a:pt x="9671" y="-1"/>
                        <a:pt x="21600" y="-1"/>
                      </a:cubicBezTo>
                      <a:cubicBezTo>
                        <a:pt x="22030" y="-1"/>
                        <a:pt x="22456" y="12"/>
                        <a:pt x="22875" y="36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21518" name="组合 24590"/>
                <p:cNvGrpSpPr/>
                <p:nvPr/>
              </p:nvGrpSpPr>
              <p:grpSpPr>
                <a:xfrm>
                  <a:off x="0" y="0"/>
                  <a:ext cx="635" cy="2255"/>
                  <a:chOff x="0" y="0"/>
                  <a:chExt cx="635" cy="2255"/>
                </a:xfrm>
              </p:grpSpPr>
              <p:grpSp>
                <p:nvGrpSpPr>
                  <p:cNvPr id="21519" name="组合 24591"/>
                  <p:cNvGrpSpPr/>
                  <p:nvPr/>
                </p:nvGrpSpPr>
                <p:grpSpPr>
                  <a:xfrm rot="10800000">
                    <a:off x="136" y="0"/>
                    <a:ext cx="499" cy="46"/>
                    <a:chOff x="0" y="0"/>
                    <a:chExt cx="1338" cy="130"/>
                  </a:xfrm>
                </p:grpSpPr>
                <p:sp>
                  <p:nvSpPr>
                    <p:cNvPr id="21520" name="直接连接符 24592"/>
                    <p:cNvSpPr/>
                    <p:nvPr/>
                  </p:nvSpPr>
                  <p:spPr>
                    <a:xfrm flipH="1">
                      <a:off x="0" y="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1521" name="直接连接符 24593"/>
                    <p:cNvSpPr/>
                    <p:nvPr/>
                  </p:nvSpPr>
                  <p:spPr>
                    <a:xfrm flipH="1">
                      <a:off x="120" y="8"/>
                      <a:ext cx="121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1522" name="直接连接符 24594"/>
                    <p:cNvSpPr/>
                    <p:nvPr/>
                  </p:nvSpPr>
                  <p:spPr>
                    <a:xfrm flipH="1">
                      <a:off x="241" y="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1523" name="直接连接符 24595"/>
                    <p:cNvSpPr/>
                    <p:nvPr/>
                  </p:nvSpPr>
                  <p:spPr>
                    <a:xfrm flipH="1">
                      <a:off x="361" y="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1524" name="直接连接符 24596"/>
                    <p:cNvSpPr/>
                    <p:nvPr/>
                  </p:nvSpPr>
                  <p:spPr>
                    <a:xfrm flipH="1">
                      <a:off x="481" y="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1525" name="直接连接符 24597"/>
                    <p:cNvSpPr/>
                    <p:nvPr/>
                  </p:nvSpPr>
                  <p:spPr>
                    <a:xfrm flipH="1">
                      <a:off x="601" y="8"/>
                      <a:ext cx="121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1526" name="直接连接符 24598"/>
                    <p:cNvSpPr/>
                    <p:nvPr/>
                  </p:nvSpPr>
                  <p:spPr>
                    <a:xfrm flipH="1">
                      <a:off x="722" y="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1527" name="直接连接符 24599"/>
                    <p:cNvSpPr/>
                    <p:nvPr/>
                  </p:nvSpPr>
                  <p:spPr>
                    <a:xfrm flipH="1">
                      <a:off x="842" y="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1528" name="直接连接符 24600"/>
                    <p:cNvSpPr/>
                    <p:nvPr/>
                  </p:nvSpPr>
                  <p:spPr>
                    <a:xfrm flipH="1">
                      <a:off x="962" y="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1529" name="直接连接符 24601"/>
                    <p:cNvSpPr/>
                    <p:nvPr/>
                  </p:nvSpPr>
                  <p:spPr>
                    <a:xfrm flipH="1">
                      <a:off x="1082" y="8"/>
                      <a:ext cx="121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1530" name="直接连接符 24602"/>
                    <p:cNvSpPr/>
                    <p:nvPr/>
                  </p:nvSpPr>
                  <p:spPr>
                    <a:xfrm flipH="1">
                      <a:off x="1203" y="8"/>
                      <a:ext cx="120" cy="122"/>
                    </a:xfrm>
                    <a:prstGeom prst="line">
                      <a:avLst/>
                    </a:prstGeom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1531" name="直接连接符 24603"/>
                    <p:cNvSpPr/>
                    <p:nvPr/>
                  </p:nvSpPr>
                  <p:spPr>
                    <a:xfrm>
                      <a:off x="23" y="0"/>
                      <a:ext cx="1315" cy="0"/>
                    </a:xfrm>
                    <a:prstGeom prst="line">
                      <a:avLst/>
                    </a:prstGeom>
                    <a:ln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</p:grpSp>
              <p:sp>
                <p:nvSpPr>
                  <p:cNvPr id="21532" name="椭圆 24604"/>
                  <p:cNvSpPr/>
                  <p:nvPr/>
                </p:nvSpPr>
                <p:spPr>
                  <a:xfrm>
                    <a:off x="136" y="136"/>
                    <a:ext cx="454" cy="454"/>
                  </a:xfrm>
                  <a:prstGeom prst="ellipse">
                    <a:avLst/>
                  </a:prstGeom>
                  <a:solidFill>
                    <a:schemeClr val="bg1"/>
                  </a:solidFill>
                  <a:ln w="3810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/>
                  <a:lstStyle/>
                  <a:p>
                    <a:pPr eaLnBrk="0" hangingPunct="0"/>
                    <a:endParaRPr lang="zh-CN" altLang="en-US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1533" name="直接连接符 24605"/>
                  <p:cNvSpPr/>
                  <p:nvPr/>
                </p:nvSpPr>
                <p:spPr>
                  <a:xfrm>
                    <a:off x="363" y="45"/>
                    <a:ext cx="0" cy="635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4" name="椭圆 24606"/>
                  <p:cNvSpPr/>
                  <p:nvPr/>
                </p:nvSpPr>
                <p:spPr>
                  <a:xfrm>
                    <a:off x="136" y="1043"/>
                    <a:ext cx="453" cy="454"/>
                  </a:xfrm>
                  <a:prstGeom prst="ellipse">
                    <a:avLst/>
                  </a:prstGeom>
                  <a:solidFill>
                    <a:schemeClr val="bg1"/>
                  </a:solidFill>
                  <a:ln w="3810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/>
                  <a:lstStyle/>
                  <a:p>
                    <a:pPr eaLnBrk="0" hangingPunct="0"/>
                    <a:endParaRPr lang="zh-CN" altLang="en-US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1535" name="直接连接符 24607"/>
                  <p:cNvSpPr/>
                  <p:nvPr/>
                </p:nvSpPr>
                <p:spPr>
                  <a:xfrm>
                    <a:off x="363" y="952"/>
                    <a:ext cx="0" cy="725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6" name="直接连接符 24608"/>
                  <p:cNvSpPr/>
                  <p:nvPr/>
                </p:nvSpPr>
                <p:spPr>
                  <a:xfrm flipH="1">
                    <a:off x="136" y="725"/>
                    <a:ext cx="182" cy="499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7" name="直接连接符 24609"/>
                  <p:cNvSpPr/>
                  <p:nvPr/>
                </p:nvSpPr>
                <p:spPr>
                  <a:xfrm>
                    <a:off x="590" y="317"/>
                    <a:ext cx="0" cy="998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8" name="直接连接符 24610"/>
                  <p:cNvSpPr/>
                  <p:nvPr/>
                </p:nvSpPr>
                <p:spPr>
                  <a:xfrm flipH="1">
                    <a:off x="0" y="381"/>
                    <a:ext cx="136" cy="725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9" name="直接连接符 24611"/>
                  <p:cNvSpPr/>
                  <p:nvPr/>
                </p:nvSpPr>
                <p:spPr>
                  <a:xfrm>
                    <a:off x="363" y="1769"/>
                    <a:ext cx="0" cy="182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40" name="矩形 24612"/>
                  <p:cNvSpPr/>
                  <p:nvPr/>
                </p:nvSpPr>
                <p:spPr>
                  <a:xfrm>
                    <a:off x="182" y="1905"/>
                    <a:ext cx="350" cy="350"/>
                  </a:xfrm>
                  <a:prstGeom prst="rect">
                    <a:avLst/>
                  </a:prstGeom>
                  <a:solidFill>
                    <a:srgbClr val="0000FF"/>
                  </a:solidFill>
                  <a:ln w="38100" cap="flat" cmpd="sng">
                    <a:solidFill>
                      <a:srgbClr val="000000">
                        <a:alpha val="0"/>
                      </a:srgbClr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US" altLang="zh-CN" sz="2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黑体" panose="02010609060101010101" charset="-122"/>
                      </a:rPr>
                      <a:t>G</a:t>
                    </a:r>
                  </a:p>
                </p:txBody>
              </p:sp>
            </p:grpSp>
          </p:grpSp>
          <p:sp>
            <p:nvSpPr>
              <p:cNvPr id="21541" name="椭圆 24613"/>
              <p:cNvSpPr/>
              <p:nvPr/>
            </p:nvSpPr>
            <p:spPr>
              <a:xfrm>
                <a:off x="362" y="362"/>
                <a:ext cx="45" cy="46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eaLnBrk="0" hangingPunct="0"/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21542" name="椭圆 24614"/>
              <p:cNvSpPr/>
              <p:nvPr/>
            </p:nvSpPr>
            <p:spPr>
              <a:xfrm>
                <a:off x="362" y="1315"/>
                <a:ext cx="45" cy="46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eaLnBrk="0" hangingPunct="0"/>
                <a:endParaRPr lang="zh-CN" altLang="en-US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21543" name="组合 24615"/>
          <p:cNvGrpSpPr/>
          <p:nvPr/>
        </p:nvGrpSpPr>
        <p:grpSpPr>
          <a:xfrm>
            <a:off x="4124325" y="328613"/>
            <a:ext cx="1270000" cy="3816350"/>
            <a:chOff x="0" y="0"/>
            <a:chExt cx="893" cy="2404"/>
          </a:xfrm>
        </p:grpSpPr>
        <p:grpSp>
          <p:nvGrpSpPr>
            <p:cNvPr id="21544" name="组合 24616"/>
            <p:cNvGrpSpPr/>
            <p:nvPr/>
          </p:nvGrpSpPr>
          <p:grpSpPr>
            <a:xfrm>
              <a:off x="0" y="0"/>
              <a:ext cx="893" cy="2404"/>
              <a:chOff x="0" y="0"/>
              <a:chExt cx="815" cy="2301"/>
            </a:xfrm>
          </p:grpSpPr>
          <p:sp>
            <p:nvSpPr>
              <p:cNvPr id="21545" name="xjhlx1"/>
              <p:cNvSpPr/>
              <p:nvPr/>
            </p:nvSpPr>
            <p:spPr>
              <a:xfrm flipH="1">
                <a:off x="181" y="681"/>
                <a:ext cx="91" cy="90"/>
              </a:xfrm>
              <a:custGeom>
                <a:avLst/>
                <a:gdLst/>
                <a:ahLst/>
                <a:cxnLst>
                  <a:cxn ang="90">
                    <a:pos x="30628" y="41222"/>
                  </a:cxn>
                  <a:cxn ang="0">
                    <a:pos x="22874" y="37"/>
                  </a:cxn>
                  <a:cxn ang="90">
                    <a:pos x="21600" y="21600"/>
                  </a:cxn>
                </a:cxnLst>
                <a:rect l="0" t="0" r="0" b="0"/>
                <a:pathLst>
                  <a:path w="30629" h="43200" fill="none">
                    <a:moveTo>
                      <a:pt x="30628" y="41222"/>
                    </a:moveTo>
                    <a:cubicBezTo>
                      <a:pt x="27884" y="42492"/>
                      <a:pt x="24825" y="43199"/>
                      <a:pt x="21600" y="43199"/>
                    </a:cubicBezTo>
                    <a:cubicBezTo>
                      <a:pt x="9671" y="43199"/>
                      <a:pt x="0" y="33528"/>
                      <a:pt x="0" y="21599"/>
                    </a:cubicBezTo>
                    <a:cubicBezTo>
                      <a:pt x="0" y="9670"/>
                      <a:pt x="9671" y="-1"/>
                      <a:pt x="21600" y="-1"/>
                    </a:cubicBezTo>
                    <a:cubicBezTo>
                      <a:pt x="22030" y="-1"/>
                      <a:pt x="22456" y="12"/>
                      <a:pt x="22875" y="36"/>
                    </a:cubicBezTo>
                  </a:path>
                  <a:path w="30629" h="43200" stroke="0">
                    <a:moveTo>
                      <a:pt x="30628" y="41222"/>
                    </a:moveTo>
                    <a:cubicBezTo>
                      <a:pt x="27884" y="42492"/>
                      <a:pt x="24825" y="43199"/>
                      <a:pt x="21600" y="43199"/>
                    </a:cubicBezTo>
                    <a:cubicBezTo>
                      <a:pt x="9671" y="43199"/>
                      <a:pt x="0" y="33528"/>
                      <a:pt x="0" y="21599"/>
                    </a:cubicBezTo>
                    <a:cubicBezTo>
                      <a:pt x="0" y="9670"/>
                      <a:pt x="9671" y="-1"/>
                      <a:pt x="21600" y="-1"/>
                    </a:cubicBezTo>
                    <a:cubicBezTo>
                      <a:pt x="22030" y="-1"/>
                      <a:pt x="22456" y="12"/>
                      <a:pt x="22875" y="36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21546" name="组合 24618"/>
              <p:cNvGrpSpPr/>
              <p:nvPr/>
            </p:nvGrpSpPr>
            <p:grpSpPr>
              <a:xfrm rot="10800000">
                <a:off x="0" y="0"/>
                <a:ext cx="499" cy="46"/>
                <a:chOff x="0" y="0"/>
                <a:chExt cx="1338" cy="130"/>
              </a:xfrm>
            </p:grpSpPr>
            <p:sp>
              <p:nvSpPr>
                <p:cNvPr id="21547" name="直接连接符 24619"/>
                <p:cNvSpPr/>
                <p:nvPr/>
              </p:nvSpPr>
              <p:spPr>
                <a:xfrm flipH="1">
                  <a:off x="0" y="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21548" name="直接连接符 24620"/>
                <p:cNvSpPr/>
                <p:nvPr/>
              </p:nvSpPr>
              <p:spPr>
                <a:xfrm flipH="1">
                  <a:off x="120" y="8"/>
                  <a:ext cx="121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21549" name="直接连接符 24621"/>
                <p:cNvSpPr/>
                <p:nvPr/>
              </p:nvSpPr>
              <p:spPr>
                <a:xfrm flipH="1">
                  <a:off x="241" y="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21550" name="直接连接符 24622"/>
                <p:cNvSpPr/>
                <p:nvPr/>
              </p:nvSpPr>
              <p:spPr>
                <a:xfrm flipH="1">
                  <a:off x="361" y="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21551" name="直接连接符 24623"/>
                <p:cNvSpPr/>
                <p:nvPr/>
              </p:nvSpPr>
              <p:spPr>
                <a:xfrm flipH="1">
                  <a:off x="481" y="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21552" name="直接连接符 24624"/>
                <p:cNvSpPr/>
                <p:nvPr/>
              </p:nvSpPr>
              <p:spPr>
                <a:xfrm flipH="1">
                  <a:off x="601" y="8"/>
                  <a:ext cx="121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21553" name="直接连接符 24625"/>
                <p:cNvSpPr/>
                <p:nvPr/>
              </p:nvSpPr>
              <p:spPr>
                <a:xfrm flipH="1">
                  <a:off x="722" y="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21554" name="直接连接符 24626"/>
                <p:cNvSpPr/>
                <p:nvPr/>
              </p:nvSpPr>
              <p:spPr>
                <a:xfrm flipH="1">
                  <a:off x="842" y="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21555" name="直接连接符 24627"/>
                <p:cNvSpPr/>
                <p:nvPr/>
              </p:nvSpPr>
              <p:spPr>
                <a:xfrm flipH="1">
                  <a:off x="962" y="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21556" name="直接连接符 24628"/>
                <p:cNvSpPr/>
                <p:nvPr/>
              </p:nvSpPr>
              <p:spPr>
                <a:xfrm flipH="1">
                  <a:off x="1082" y="8"/>
                  <a:ext cx="121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21557" name="直接连接符 24629"/>
                <p:cNvSpPr/>
                <p:nvPr/>
              </p:nvSpPr>
              <p:spPr>
                <a:xfrm flipH="1">
                  <a:off x="1203" y="8"/>
                  <a:ext cx="120" cy="12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21558" name="直接连接符 24630"/>
                <p:cNvSpPr/>
                <p:nvPr/>
              </p:nvSpPr>
              <p:spPr>
                <a:xfrm>
                  <a:off x="23" y="0"/>
                  <a:ext cx="1315" cy="0"/>
                </a:xfrm>
                <a:prstGeom prst="line">
                  <a:avLst/>
                </a:prstGeom>
                <a:ln w="254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21559" name="椭圆 24631"/>
              <p:cNvSpPr/>
              <p:nvPr/>
            </p:nvSpPr>
            <p:spPr>
              <a:xfrm>
                <a:off x="0" y="182"/>
                <a:ext cx="454" cy="454"/>
              </a:xfrm>
              <a:prstGeom prst="ellipse">
                <a:avLst/>
              </a:prstGeom>
              <a:solidFill>
                <a:schemeClr val="bg1"/>
              </a:solidFill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eaLnBrk="0" hangingPunct="0"/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21560" name="直接连接符 24632"/>
              <p:cNvSpPr/>
              <p:nvPr/>
            </p:nvSpPr>
            <p:spPr>
              <a:xfrm>
                <a:off x="226" y="46"/>
                <a:ext cx="0" cy="635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1561" name="椭圆 24633"/>
              <p:cNvSpPr/>
              <p:nvPr/>
            </p:nvSpPr>
            <p:spPr>
              <a:xfrm>
                <a:off x="0" y="1134"/>
                <a:ext cx="453" cy="454"/>
              </a:xfrm>
              <a:prstGeom prst="ellipse">
                <a:avLst/>
              </a:prstGeom>
              <a:solidFill>
                <a:schemeClr val="bg1"/>
              </a:solidFill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eaLnBrk="0" hangingPunct="0"/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21562" name="直接连接符 24634"/>
              <p:cNvSpPr/>
              <p:nvPr/>
            </p:nvSpPr>
            <p:spPr>
              <a:xfrm>
                <a:off x="226" y="998"/>
                <a:ext cx="0" cy="725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1563" name="xjhlx1"/>
              <p:cNvSpPr/>
              <p:nvPr/>
            </p:nvSpPr>
            <p:spPr>
              <a:xfrm flipV="1">
                <a:off x="181" y="908"/>
                <a:ext cx="91" cy="90"/>
              </a:xfrm>
              <a:custGeom>
                <a:avLst/>
                <a:gdLst/>
                <a:ahLst/>
                <a:cxnLst>
                  <a:cxn ang="90">
                    <a:pos x="30628" y="41222"/>
                  </a:cxn>
                  <a:cxn ang="0">
                    <a:pos x="22874" y="37"/>
                  </a:cxn>
                  <a:cxn ang="90">
                    <a:pos x="21600" y="21600"/>
                  </a:cxn>
                </a:cxnLst>
                <a:rect l="0" t="0" r="0" b="0"/>
                <a:pathLst>
                  <a:path w="30629" h="43200" fill="none">
                    <a:moveTo>
                      <a:pt x="30628" y="41222"/>
                    </a:moveTo>
                    <a:cubicBezTo>
                      <a:pt x="27884" y="42492"/>
                      <a:pt x="24825" y="43199"/>
                      <a:pt x="21600" y="43199"/>
                    </a:cubicBezTo>
                    <a:cubicBezTo>
                      <a:pt x="9671" y="43199"/>
                      <a:pt x="0" y="33528"/>
                      <a:pt x="0" y="21599"/>
                    </a:cubicBezTo>
                    <a:cubicBezTo>
                      <a:pt x="0" y="9670"/>
                      <a:pt x="9671" y="-1"/>
                      <a:pt x="21600" y="-1"/>
                    </a:cubicBezTo>
                    <a:cubicBezTo>
                      <a:pt x="22030" y="-1"/>
                      <a:pt x="22456" y="12"/>
                      <a:pt x="22875" y="36"/>
                    </a:cubicBezTo>
                  </a:path>
                  <a:path w="30629" h="43200" stroke="0">
                    <a:moveTo>
                      <a:pt x="30628" y="41222"/>
                    </a:moveTo>
                    <a:cubicBezTo>
                      <a:pt x="27884" y="42492"/>
                      <a:pt x="24825" y="43199"/>
                      <a:pt x="21600" y="43199"/>
                    </a:cubicBezTo>
                    <a:cubicBezTo>
                      <a:pt x="9671" y="43199"/>
                      <a:pt x="0" y="33528"/>
                      <a:pt x="0" y="21599"/>
                    </a:cubicBezTo>
                    <a:cubicBezTo>
                      <a:pt x="0" y="9670"/>
                      <a:pt x="9671" y="-1"/>
                      <a:pt x="21600" y="-1"/>
                    </a:cubicBezTo>
                    <a:cubicBezTo>
                      <a:pt x="22030" y="-1"/>
                      <a:pt x="22456" y="12"/>
                      <a:pt x="22875" y="36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64" name="xjhlx1"/>
              <p:cNvSpPr/>
              <p:nvPr/>
            </p:nvSpPr>
            <p:spPr>
              <a:xfrm flipH="1">
                <a:off x="181" y="1724"/>
                <a:ext cx="91" cy="91"/>
              </a:xfrm>
              <a:custGeom>
                <a:avLst/>
                <a:gdLst/>
                <a:ahLst/>
                <a:cxnLst>
                  <a:cxn ang="90">
                    <a:pos x="30628" y="41222"/>
                  </a:cxn>
                  <a:cxn ang="0">
                    <a:pos x="22874" y="37"/>
                  </a:cxn>
                  <a:cxn ang="90">
                    <a:pos x="21600" y="21600"/>
                  </a:cxn>
                </a:cxnLst>
                <a:rect l="0" t="0" r="0" b="0"/>
                <a:pathLst>
                  <a:path w="30629" h="43200" fill="none">
                    <a:moveTo>
                      <a:pt x="30628" y="41222"/>
                    </a:moveTo>
                    <a:cubicBezTo>
                      <a:pt x="27884" y="42492"/>
                      <a:pt x="24825" y="43199"/>
                      <a:pt x="21600" y="43199"/>
                    </a:cubicBezTo>
                    <a:cubicBezTo>
                      <a:pt x="9671" y="43199"/>
                      <a:pt x="0" y="33528"/>
                      <a:pt x="0" y="21599"/>
                    </a:cubicBezTo>
                    <a:cubicBezTo>
                      <a:pt x="0" y="9670"/>
                      <a:pt x="9671" y="-1"/>
                      <a:pt x="21600" y="-1"/>
                    </a:cubicBezTo>
                    <a:cubicBezTo>
                      <a:pt x="22030" y="-1"/>
                      <a:pt x="22456" y="12"/>
                      <a:pt x="22875" y="36"/>
                    </a:cubicBezTo>
                  </a:path>
                  <a:path w="30629" h="43200" stroke="0">
                    <a:moveTo>
                      <a:pt x="30628" y="41222"/>
                    </a:moveTo>
                    <a:cubicBezTo>
                      <a:pt x="27884" y="42492"/>
                      <a:pt x="24825" y="43199"/>
                      <a:pt x="21600" y="43199"/>
                    </a:cubicBezTo>
                    <a:cubicBezTo>
                      <a:pt x="9671" y="43199"/>
                      <a:pt x="0" y="33528"/>
                      <a:pt x="0" y="21599"/>
                    </a:cubicBezTo>
                    <a:cubicBezTo>
                      <a:pt x="0" y="9670"/>
                      <a:pt x="9671" y="-1"/>
                      <a:pt x="21600" y="-1"/>
                    </a:cubicBezTo>
                    <a:cubicBezTo>
                      <a:pt x="22030" y="-1"/>
                      <a:pt x="22456" y="12"/>
                      <a:pt x="22875" y="36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65" name="直接连接符 24637"/>
              <p:cNvSpPr/>
              <p:nvPr/>
            </p:nvSpPr>
            <p:spPr>
              <a:xfrm>
                <a:off x="226" y="1815"/>
                <a:ext cx="0" cy="136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1566" name="直接连接符 24638"/>
              <p:cNvSpPr/>
              <p:nvPr/>
            </p:nvSpPr>
            <p:spPr>
              <a:xfrm flipH="1">
                <a:off x="272" y="454"/>
                <a:ext cx="182" cy="454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1567" name="直接连接符 24639"/>
              <p:cNvSpPr/>
              <p:nvPr/>
            </p:nvSpPr>
            <p:spPr>
              <a:xfrm>
                <a:off x="0" y="409"/>
                <a:ext cx="0" cy="998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1568" name="直接连接符 24640"/>
              <p:cNvSpPr/>
              <p:nvPr/>
            </p:nvSpPr>
            <p:spPr>
              <a:xfrm flipH="1">
                <a:off x="453" y="726"/>
                <a:ext cx="136" cy="68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</p:spPr>
          </p:sp>
          <p:sp>
            <p:nvSpPr>
              <p:cNvPr id="21569" name="矩形 24641"/>
              <p:cNvSpPr/>
              <p:nvPr/>
            </p:nvSpPr>
            <p:spPr>
              <a:xfrm>
                <a:off x="45" y="1951"/>
                <a:ext cx="350" cy="350"/>
              </a:xfrm>
              <a:prstGeom prst="rect">
                <a:avLst/>
              </a:prstGeom>
              <a:solidFill>
                <a:srgbClr val="0000FF"/>
              </a:solidFill>
              <a:ln w="38100" cap="flat" cmpd="sng">
                <a:solidFill>
                  <a:srgbClr val="000000">
                    <a:alpha val="0"/>
                  </a:srgbClr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2800" b="1" dirty="0">
                    <a:solidFill>
                      <a:srgbClr val="FF0000"/>
                    </a:solidFill>
                    <a:latin typeface="Arial" panose="020B0604020202020204" pitchFamily="34" charset="0"/>
                    <a:ea typeface="黑体" panose="02010609060101010101" charset="-122"/>
                  </a:rPr>
                  <a:t>G</a:t>
                </a:r>
              </a:p>
            </p:txBody>
          </p:sp>
          <p:sp>
            <p:nvSpPr>
              <p:cNvPr id="21570" name="矩形 24642"/>
              <p:cNvSpPr/>
              <p:nvPr/>
            </p:nvSpPr>
            <p:spPr>
              <a:xfrm>
                <a:off x="544" y="454"/>
                <a:ext cx="271" cy="3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r>
                  <a:rPr lang="en-US" altLang="zh-CN" sz="2800" b="1" i="1" dirty="0">
                    <a:latin typeface="Arial" panose="020B0604020202020204" pitchFamily="34" charset="0"/>
                    <a:ea typeface="黑体" panose="02010609060101010101" charset="-122"/>
                  </a:rPr>
                  <a:t>F</a:t>
                </a:r>
              </a:p>
            </p:txBody>
          </p:sp>
        </p:grpSp>
        <p:sp>
          <p:nvSpPr>
            <p:cNvPr id="21571" name="椭圆 24643"/>
            <p:cNvSpPr/>
            <p:nvPr/>
          </p:nvSpPr>
          <p:spPr>
            <a:xfrm>
              <a:off x="227" y="408"/>
              <a:ext cx="45" cy="46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21572" name="椭圆 24644"/>
            <p:cNvSpPr/>
            <p:nvPr/>
          </p:nvSpPr>
          <p:spPr>
            <a:xfrm>
              <a:off x="227" y="1406"/>
              <a:ext cx="44" cy="46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24646" name="组合 24645"/>
          <p:cNvGrpSpPr/>
          <p:nvPr/>
        </p:nvGrpSpPr>
        <p:grpSpPr>
          <a:xfrm>
            <a:off x="1490663" y="4391660"/>
            <a:ext cx="1728787" cy="1084263"/>
            <a:chOff x="0" y="0"/>
            <a:chExt cx="953" cy="683"/>
          </a:xfrm>
        </p:grpSpPr>
        <p:grpSp>
          <p:nvGrpSpPr>
            <p:cNvPr id="21574" name="组合 24646"/>
            <p:cNvGrpSpPr/>
            <p:nvPr/>
          </p:nvGrpSpPr>
          <p:grpSpPr>
            <a:xfrm>
              <a:off x="0" y="182"/>
              <a:ext cx="953" cy="327"/>
              <a:chOff x="0" y="0"/>
              <a:chExt cx="953" cy="327"/>
            </a:xfrm>
          </p:grpSpPr>
          <p:sp>
            <p:nvSpPr>
              <p:cNvPr id="21575" name="矩形 24647"/>
              <p:cNvSpPr/>
              <p:nvPr/>
            </p:nvSpPr>
            <p:spPr>
              <a:xfrm>
                <a:off x="0" y="0"/>
                <a:ext cx="953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lstStyle/>
              <a:p>
                <a:r>
                  <a:rPr lang="en-US" altLang="zh-CN" sz="2800" b="1" i="1" dirty="0">
                    <a:latin typeface="Arial" panose="020B0604020202020204" pitchFamily="34" charset="0"/>
                    <a:ea typeface="楷体_GB2312" pitchFamily="49" charset="-122"/>
                  </a:rPr>
                  <a:t>F</a:t>
                </a:r>
                <a:r>
                  <a:rPr lang="en-US" altLang="zh-CN" sz="2800" b="1" dirty="0">
                    <a:latin typeface="Arial" panose="020B0604020202020204" pitchFamily="34" charset="0"/>
                    <a:ea typeface="楷体_GB2312" pitchFamily="49" charset="-122"/>
                  </a:rPr>
                  <a:t>=      </a:t>
                </a:r>
                <a:r>
                  <a:rPr lang="en-US" altLang="zh-CN" sz="2800" b="1" i="1" dirty="0">
                    <a:latin typeface="Arial" panose="020B0604020202020204" pitchFamily="34" charset="0"/>
                    <a:ea typeface="楷体_GB2312" pitchFamily="49" charset="-122"/>
                  </a:rPr>
                  <a:t>G</a:t>
                </a:r>
              </a:p>
            </p:txBody>
          </p:sp>
          <p:sp>
            <p:nvSpPr>
              <p:cNvPr id="21576" name="直接连接符 24648"/>
              <p:cNvSpPr/>
              <p:nvPr/>
            </p:nvSpPr>
            <p:spPr>
              <a:xfrm>
                <a:off x="363" y="181"/>
                <a:ext cx="297" cy="0"/>
              </a:xfrm>
              <a:prstGeom prst="line">
                <a:avLst/>
              </a:prstGeom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21577" name="矩形 24649"/>
            <p:cNvSpPr/>
            <p:nvPr/>
          </p:nvSpPr>
          <p:spPr>
            <a:xfrm>
              <a:off x="363" y="318"/>
              <a:ext cx="24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3200" b="1" dirty="0">
                  <a:latin typeface="Arial" panose="020B0604020202020204" pitchFamily="34" charset="0"/>
                  <a:ea typeface="楷体_GB2312" pitchFamily="49" charset="-122"/>
                </a:rPr>
                <a:t>2</a:t>
              </a:r>
            </a:p>
          </p:txBody>
        </p:sp>
        <p:sp>
          <p:nvSpPr>
            <p:cNvPr id="21578" name="矩形 24650"/>
            <p:cNvSpPr/>
            <p:nvPr/>
          </p:nvSpPr>
          <p:spPr>
            <a:xfrm>
              <a:off x="363" y="0"/>
              <a:ext cx="24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3200" b="1" dirty="0">
                  <a:latin typeface="Arial" panose="020B0604020202020204" pitchFamily="34" charset="0"/>
                  <a:ea typeface="楷体_GB2312" pitchFamily="49" charset="-122"/>
                </a:rPr>
                <a:t>1</a:t>
              </a:r>
            </a:p>
          </p:txBody>
        </p:sp>
      </p:grpSp>
      <p:grpSp>
        <p:nvGrpSpPr>
          <p:cNvPr id="24652" name="组合 24651"/>
          <p:cNvGrpSpPr/>
          <p:nvPr/>
        </p:nvGrpSpPr>
        <p:grpSpPr>
          <a:xfrm>
            <a:off x="3867150" y="4318635"/>
            <a:ext cx="1512888" cy="1084263"/>
            <a:chOff x="0" y="0"/>
            <a:chExt cx="953" cy="683"/>
          </a:xfrm>
        </p:grpSpPr>
        <p:grpSp>
          <p:nvGrpSpPr>
            <p:cNvPr id="21580" name="组合 24652"/>
            <p:cNvGrpSpPr/>
            <p:nvPr/>
          </p:nvGrpSpPr>
          <p:grpSpPr>
            <a:xfrm>
              <a:off x="0" y="182"/>
              <a:ext cx="953" cy="327"/>
              <a:chOff x="0" y="0"/>
              <a:chExt cx="953" cy="327"/>
            </a:xfrm>
          </p:grpSpPr>
          <p:sp>
            <p:nvSpPr>
              <p:cNvPr id="21581" name="矩形 24653"/>
              <p:cNvSpPr/>
              <p:nvPr/>
            </p:nvSpPr>
            <p:spPr>
              <a:xfrm>
                <a:off x="0" y="0"/>
                <a:ext cx="953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lstStyle/>
              <a:p>
                <a:r>
                  <a:rPr lang="en-US" altLang="zh-CN" sz="2800" b="1" i="1" dirty="0">
                    <a:latin typeface="Arial" panose="020B0604020202020204" pitchFamily="34" charset="0"/>
                    <a:ea typeface="楷体_GB2312" pitchFamily="49" charset="-122"/>
                  </a:rPr>
                  <a:t>F</a:t>
                </a:r>
                <a:r>
                  <a:rPr lang="en-US" altLang="zh-CN" sz="2800" b="1" dirty="0">
                    <a:latin typeface="Arial" panose="020B0604020202020204" pitchFamily="34" charset="0"/>
                    <a:ea typeface="楷体_GB2312" pitchFamily="49" charset="-122"/>
                  </a:rPr>
                  <a:t>=      </a:t>
                </a:r>
                <a:r>
                  <a:rPr lang="en-US" altLang="zh-CN" sz="2800" b="1" i="1" dirty="0">
                    <a:latin typeface="Arial" panose="020B0604020202020204" pitchFamily="34" charset="0"/>
                    <a:ea typeface="楷体_GB2312" pitchFamily="49" charset="-122"/>
                  </a:rPr>
                  <a:t>G</a:t>
                </a:r>
              </a:p>
            </p:txBody>
          </p:sp>
          <p:sp>
            <p:nvSpPr>
              <p:cNvPr id="21582" name="直接连接符 24654"/>
              <p:cNvSpPr/>
              <p:nvPr/>
            </p:nvSpPr>
            <p:spPr>
              <a:xfrm>
                <a:off x="363" y="181"/>
                <a:ext cx="297" cy="0"/>
              </a:xfrm>
              <a:prstGeom prst="line">
                <a:avLst/>
              </a:prstGeom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21583" name="矩形 24655"/>
            <p:cNvSpPr/>
            <p:nvPr/>
          </p:nvSpPr>
          <p:spPr>
            <a:xfrm>
              <a:off x="363" y="318"/>
              <a:ext cx="24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3200" b="1" dirty="0">
                  <a:latin typeface="Arial" panose="020B0604020202020204" pitchFamily="34" charset="0"/>
                  <a:ea typeface="楷体_GB2312" pitchFamily="49" charset="-122"/>
                </a:rPr>
                <a:t>3</a:t>
              </a:r>
            </a:p>
          </p:txBody>
        </p:sp>
        <p:sp>
          <p:nvSpPr>
            <p:cNvPr id="21584" name="矩形 24656"/>
            <p:cNvSpPr/>
            <p:nvPr/>
          </p:nvSpPr>
          <p:spPr>
            <a:xfrm>
              <a:off x="363" y="0"/>
              <a:ext cx="24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3200" b="1" dirty="0">
                  <a:latin typeface="Arial" panose="020B0604020202020204" pitchFamily="34" charset="0"/>
                  <a:ea typeface="楷体_GB2312" pitchFamily="49" charset="-122"/>
                </a:rPr>
                <a:t>1</a:t>
              </a:r>
            </a:p>
          </p:txBody>
        </p:sp>
      </p:grpSp>
      <p:grpSp>
        <p:nvGrpSpPr>
          <p:cNvPr id="24658" name="组合 24657"/>
          <p:cNvGrpSpPr/>
          <p:nvPr/>
        </p:nvGrpSpPr>
        <p:grpSpPr>
          <a:xfrm>
            <a:off x="6172200" y="4391660"/>
            <a:ext cx="1512888" cy="1084263"/>
            <a:chOff x="0" y="0"/>
            <a:chExt cx="953" cy="683"/>
          </a:xfrm>
        </p:grpSpPr>
        <p:grpSp>
          <p:nvGrpSpPr>
            <p:cNvPr id="21586" name="组合 24658"/>
            <p:cNvGrpSpPr/>
            <p:nvPr/>
          </p:nvGrpSpPr>
          <p:grpSpPr>
            <a:xfrm>
              <a:off x="0" y="182"/>
              <a:ext cx="953" cy="327"/>
              <a:chOff x="0" y="0"/>
              <a:chExt cx="953" cy="327"/>
            </a:xfrm>
          </p:grpSpPr>
          <p:sp>
            <p:nvSpPr>
              <p:cNvPr id="21587" name="矩形 24659"/>
              <p:cNvSpPr/>
              <p:nvPr/>
            </p:nvSpPr>
            <p:spPr>
              <a:xfrm>
                <a:off x="0" y="0"/>
                <a:ext cx="953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lstStyle/>
              <a:p>
                <a:r>
                  <a:rPr lang="en-US" altLang="zh-CN" sz="2800" b="1" i="1" dirty="0">
                    <a:latin typeface="Arial" panose="020B0604020202020204" pitchFamily="34" charset="0"/>
                    <a:ea typeface="楷体_GB2312" pitchFamily="49" charset="-122"/>
                  </a:rPr>
                  <a:t>F</a:t>
                </a:r>
                <a:r>
                  <a:rPr lang="en-US" altLang="zh-CN" sz="2800" b="1" dirty="0">
                    <a:latin typeface="Arial" panose="020B0604020202020204" pitchFamily="34" charset="0"/>
                    <a:ea typeface="楷体_GB2312" pitchFamily="49" charset="-122"/>
                  </a:rPr>
                  <a:t>=      </a:t>
                </a:r>
                <a:r>
                  <a:rPr lang="en-US" altLang="zh-CN" sz="2800" b="1" i="1" dirty="0">
                    <a:latin typeface="Arial" panose="020B0604020202020204" pitchFamily="34" charset="0"/>
                    <a:ea typeface="楷体_GB2312" pitchFamily="49" charset="-122"/>
                  </a:rPr>
                  <a:t>G</a:t>
                </a:r>
              </a:p>
            </p:txBody>
          </p:sp>
          <p:sp>
            <p:nvSpPr>
              <p:cNvPr id="21588" name="直接连接符 24660"/>
              <p:cNvSpPr/>
              <p:nvPr/>
            </p:nvSpPr>
            <p:spPr>
              <a:xfrm>
                <a:off x="363" y="181"/>
                <a:ext cx="297" cy="0"/>
              </a:xfrm>
              <a:prstGeom prst="line">
                <a:avLst/>
              </a:prstGeom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21589" name="矩形 24661"/>
            <p:cNvSpPr/>
            <p:nvPr/>
          </p:nvSpPr>
          <p:spPr>
            <a:xfrm>
              <a:off x="363" y="318"/>
              <a:ext cx="24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3200" b="1" dirty="0">
                  <a:latin typeface="Arial" panose="020B0604020202020204" pitchFamily="34" charset="0"/>
                  <a:ea typeface="楷体_GB2312" pitchFamily="49" charset="-122"/>
                </a:rPr>
                <a:t>4</a:t>
              </a:r>
            </a:p>
          </p:txBody>
        </p:sp>
        <p:sp>
          <p:nvSpPr>
            <p:cNvPr id="21590" name="矩形 24662"/>
            <p:cNvSpPr/>
            <p:nvPr/>
          </p:nvSpPr>
          <p:spPr>
            <a:xfrm>
              <a:off x="363" y="0"/>
              <a:ext cx="24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3200" b="1" dirty="0">
                  <a:latin typeface="Arial" panose="020B0604020202020204" pitchFamily="34" charset="0"/>
                  <a:ea typeface="楷体_GB2312" pitchFamily="49" charset="-122"/>
                </a:rPr>
                <a:t>1</a:t>
              </a:r>
            </a:p>
          </p:txBody>
        </p:sp>
      </p:grpSp>
      <p:grpSp>
        <p:nvGrpSpPr>
          <p:cNvPr id="24664" name="组合 24663"/>
          <p:cNvGrpSpPr/>
          <p:nvPr/>
        </p:nvGrpSpPr>
        <p:grpSpPr>
          <a:xfrm>
            <a:off x="8475663" y="4318635"/>
            <a:ext cx="1512887" cy="1084263"/>
            <a:chOff x="0" y="0"/>
            <a:chExt cx="953" cy="683"/>
          </a:xfrm>
        </p:grpSpPr>
        <p:grpSp>
          <p:nvGrpSpPr>
            <p:cNvPr id="21592" name="组合 24664"/>
            <p:cNvGrpSpPr/>
            <p:nvPr/>
          </p:nvGrpSpPr>
          <p:grpSpPr>
            <a:xfrm>
              <a:off x="0" y="182"/>
              <a:ext cx="953" cy="327"/>
              <a:chOff x="0" y="0"/>
              <a:chExt cx="953" cy="327"/>
            </a:xfrm>
          </p:grpSpPr>
          <p:sp>
            <p:nvSpPr>
              <p:cNvPr id="21593" name="矩形 24665"/>
              <p:cNvSpPr/>
              <p:nvPr/>
            </p:nvSpPr>
            <p:spPr>
              <a:xfrm>
                <a:off x="0" y="0"/>
                <a:ext cx="953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lstStyle/>
              <a:p>
                <a:r>
                  <a:rPr lang="en-US" altLang="zh-CN" sz="2800" b="1" i="1" dirty="0">
                    <a:latin typeface="Arial" panose="020B0604020202020204" pitchFamily="34" charset="0"/>
                    <a:ea typeface="楷体_GB2312" pitchFamily="49" charset="-122"/>
                  </a:rPr>
                  <a:t>F</a:t>
                </a:r>
                <a:r>
                  <a:rPr lang="en-US" altLang="zh-CN" sz="2800" b="1" dirty="0">
                    <a:latin typeface="Arial" panose="020B0604020202020204" pitchFamily="34" charset="0"/>
                    <a:ea typeface="楷体_GB2312" pitchFamily="49" charset="-122"/>
                  </a:rPr>
                  <a:t>=     </a:t>
                </a:r>
                <a:r>
                  <a:rPr lang="en-US" altLang="zh-CN" sz="2800" b="1" i="1" dirty="0">
                    <a:latin typeface="Arial" panose="020B0604020202020204" pitchFamily="34" charset="0"/>
                    <a:ea typeface="楷体_GB2312" pitchFamily="49" charset="-122"/>
                  </a:rPr>
                  <a:t>G</a:t>
                </a:r>
              </a:p>
            </p:txBody>
          </p:sp>
          <p:sp>
            <p:nvSpPr>
              <p:cNvPr id="21594" name="直接连接符 24666"/>
              <p:cNvSpPr/>
              <p:nvPr/>
            </p:nvSpPr>
            <p:spPr>
              <a:xfrm>
                <a:off x="363" y="181"/>
                <a:ext cx="297" cy="0"/>
              </a:xfrm>
              <a:prstGeom prst="line">
                <a:avLst/>
              </a:prstGeom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21595" name="矩形 24667"/>
            <p:cNvSpPr/>
            <p:nvPr/>
          </p:nvSpPr>
          <p:spPr>
            <a:xfrm>
              <a:off x="363" y="318"/>
              <a:ext cx="24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3200" b="1" dirty="0">
                  <a:latin typeface="Arial" panose="020B0604020202020204" pitchFamily="34" charset="0"/>
                  <a:ea typeface="楷体_GB2312" pitchFamily="49" charset="-122"/>
                </a:rPr>
                <a:t>5</a:t>
              </a:r>
            </a:p>
          </p:txBody>
        </p:sp>
        <p:sp>
          <p:nvSpPr>
            <p:cNvPr id="21596" name="矩形 24668"/>
            <p:cNvSpPr/>
            <p:nvPr/>
          </p:nvSpPr>
          <p:spPr>
            <a:xfrm>
              <a:off x="363" y="0"/>
              <a:ext cx="24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3200" b="1" dirty="0">
                  <a:latin typeface="Arial" panose="020B0604020202020204" pitchFamily="34" charset="0"/>
                  <a:ea typeface="楷体_GB2312" pitchFamily="49" charset="-122"/>
                </a:rPr>
                <a:t>1</a:t>
              </a:r>
            </a:p>
          </p:txBody>
        </p:sp>
      </p:grpSp>
      <p:sp>
        <p:nvSpPr>
          <p:cNvPr id="1036" name="Rectangle 6"/>
          <p:cNvSpPr/>
          <p:nvPr/>
        </p:nvSpPr>
        <p:spPr>
          <a:xfrm>
            <a:off x="1728788" y="5850097"/>
            <a:ext cx="1501775" cy="52197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just" eaLnBrk="0" hangingPunct="0"/>
            <a:r>
              <a:rPr lang="zh-CN" altLang="en-US" sz="28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结论：</a:t>
            </a:r>
          </a:p>
        </p:txBody>
      </p:sp>
      <p:graphicFrame>
        <p:nvGraphicFramePr>
          <p:cNvPr id="1027" name="Object 26"/>
          <p:cNvGraphicFramePr/>
          <p:nvPr/>
        </p:nvGraphicFramePr>
        <p:xfrm>
          <a:off x="6971665" y="5755640"/>
          <a:ext cx="1331913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r:id="rId5" imgW="443865" imgH="177800" progId="Equation.DSMT4">
                  <p:embed/>
                </p:oleObj>
              </mc:Choice>
              <mc:Fallback>
                <p:oleObj r:id="rId5" imgW="443865" imgH="177800" progId="Equation.DSMT4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71665" y="5755640"/>
                        <a:ext cx="1331913" cy="5349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组合 10"/>
          <p:cNvGrpSpPr/>
          <p:nvPr/>
        </p:nvGrpSpPr>
        <p:grpSpPr>
          <a:xfrm>
            <a:off x="4158615" y="5563553"/>
            <a:ext cx="1512888" cy="1160462"/>
            <a:chOff x="0" y="0"/>
            <a:chExt cx="953" cy="731"/>
          </a:xfrm>
        </p:grpSpPr>
        <p:grpSp>
          <p:nvGrpSpPr>
            <p:cNvPr id="21601" name="组合 11"/>
            <p:cNvGrpSpPr/>
            <p:nvPr/>
          </p:nvGrpSpPr>
          <p:grpSpPr>
            <a:xfrm>
              <a:off x="0" y="182"/>
              <a:ext cx="953" cy="327"/>
              <a:chOff x="0" y="0"/>
              <a:chExt cx="953" cy="327"/>
            </a:xfrm>
          </p:grpSpPr>
          <p:sp>
            <p:nvSpPr>
              <p:cNvPr id="21602" name="矩形 12"/>
              <p:cNvSpPr/>
              <p:nvPr/>
            </p:nvSpPr>
            <p:spPr>
              <a:xfrm>
                <a:off x="0" y="0"/>
                <a:ext cx="953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lstStyle/>
              <a:p>
                <a:r>
                  <a:rPr lang="en-US" altLang="zh-CN" sz="2800" b="1" i="1" dirty="0">
                    <a:latin typeface="Arial" panose="020B0604020202020204" pitchFamily="34" charset="0"/>
                    <a:ea typeface="楷体_GB2312" pitchFamily="49" charset="-122"/>
                  </a:rPr>
                  <a:t>F</a:t>
                </a:r>
                <a:r>
                  <a:rPr lang="en-US" altLang="zh-CN" sz="2800" b="1" dirty="0">
                    <a:latin typeface="Arial" panose="020B0604020202020204" pitchFamily="34" charset="0"/>
                    <a:ea typeface="楷体_GB2312" pitchFamily="49" charset="-122"/>
                  </a:rPr>
                  <a:t>=      </a:t>
                </a:r>
                <a:r>
                  <a:rPr lang="en-US" altLang="zh-CN" sz="2800" b="1" i="1" dirty="0">
                    <a:latin typeface="Arial" panose="020B0604020202020204" pitchFamily="34" charset="0"/>
                    <a:ea typeface="楷体_GB2312" pitchFamily="49" charset="-122"/>
                  </a:rPr>
                  <a:t>G</a:t>
                </a:r>
              </a:p>
            </p:txBody>
          </p:sp>
          <p:sp>
            <p:nvSpPr>
              <p:cNvPr id="21603" name="直接连接符 13"/>
              <p:cNvSpPr/>
              <p:nvPr/>
            </p:nvSpPr>
            <p:spPr>
              <a:xfrm>
                <a:off x="363" y="181"/>
                <a:ext cx="297" cy="0"/>
              </a:xfrm>
              <a:prstGeom prst="line">
                <a:avLst/>
              </a:prstGeom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21604" name="矩形 14"/>
            <p:cNvSpPr/>
            <p:nvPr/>
          </p:nvSpPr>
          <p:spPr>
            <a:xfrm>
              <a:off x="376" y="363"/>
              <a:ext cx="272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3200" b="1" dirty="0">
                  <a:latin typeface="Arial" panose="020B0604020202020204" pitchFamily="34" charset="0"/>
                  <a:ea typeface="楷体_GB2312" pitchFamily="49" charset="-122"/>
                </a:rPr>
                <a:t>n</a:t>
              </a:r>
            </a:p>
          </p:txBody>
        </p:sp>
        <p:sp>
          <p:nvSpPr>
            <p:cNvPr id="21605" name="矩形 15"/>
            <p:cNvSpPr/>
            <p:nvPr/>
          </p:nvSpPr>
          <p:spPr>
            <a:xfrm>
              <a:off x="363" y="0"/>
              <a:ext cx="24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3200" b="1" dirty="0">
                  <a:latin typeface="Arial" panose="020B0604020202020204" pitchFamily="34" charset="0"/>
                  <a:ea typeface="楷体_GB2312" pitchFamily="49" charset="-122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" grpId="0" bldLvl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2"/>
          <p:cNvSpPr txBox="1"/>
          <p:nvPr/>
        </p:nvSpPr>
        <p:spPr>
          <a:xfrm>
            <a:off x="422275" y="246380"/>
            <a:ext cx="11346815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latinLnBrk="0" hangingPunct="1">
              <a:lnSpc>
                <a:spcPct val="150000"/>
              </a:lnSpc>
            </a:pPr>
            <a:r>
              <a:rPr lang="en-US" altLang="zh-CN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</a:t>
            </a:r>
            <a:r>
              <a:rPr lang="zh-CN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结论: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使用滑轮组时,滑轮组用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几段绳子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吊着物体（与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动滑轮相连的绳子段数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）,提起物体所用的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拉力就是物重的几分之一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；拉绳移动的距离是物体移动距离的</a:t>
            </a: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几倍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。(不计动滑轮、绳重及机械间的摩擦)</a:t>
            </a:r>
          </a:p>
        </p:txBody>
      </p:sp>
      <p:sp>
        <p:nvSpPr>
          <p:cNvPr id="5" name="Text Box 72"/>
          <p:cNvSpPr txBox="1"/>
          <p:nvPr/>
        </p:nvSpPr>
        <p:spPr>
          <a:xfrm>
            <a:off x="422275" y="2276475"/>
            <a:ext cx="263461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latinLnBrk="0" hangingPunct="1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</a:t>
            </a:r>
            <a:r>
              <a:rPr lang="zh-CN" alt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滑轮组绕法：</a:t>
            </a:r>
          </a:p>
        </p:txBody>
      </p:sp>
      <p:sp>
        <p:nvSpPr>
          <p:cNvPr id="23" name="Text Box 72"/>
          <p:cNvSpPr txBox="1"/>
          <p:nvPr/>
        </p:nvSpPr>
        <p:spPr>
          <a:xfrm>
            <a:off x="918210" y="3013710"/>
            <a:ext cx="2634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zh-CN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微软雅黑" panose="020B0503020204020204" charset="-122"/>
                <a:cs typeface="微软雅黑" panose="020B0503020204020204" charset="-122"/>
              </a:rPr>
              <a:t>①</a:t>
            </a:r>
            <a:r>
              <a:rPr lang="zh-CN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奇动偶定；</a:t>
            </a:r>
          </a:p>
        </p:txBody>
      </p:sp>
      <p:sp>
        <p:nvSpPr>
          <p:cNvPr id="24" name="Text Box 72"/>
          <p:cNvSpPr txBox="1"/>
          <p:nvPr/>
        </p:nvSpPr>
        <p:spPr>
          <a:xfrm>
            <a:off x="918210" y="3639185"/>
            <a:ext cx="98856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zh-CN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微软雅黑" panose="020B0503020204020204" charset="-122"/>
                <a:cs typeface="微软雅黑" panose="020B0503020204020204" charset="-122"/>
              </a:rPr>
              <a:t>②当定动滑轮数量相等时，接少绕多（不绕自己，绕别人）</a:t>
            </a:r>
          </a:p>
        </p:txBody>
      </p:sp>
      <p:sp>
        <p:nvSpPr>
          <p:cNvPr id="25" name="Text Box 72"/>
          <p:cNvSpPr txBox="1"/>
          <p:nvPr/>
        </p:nvSpPr>
        <p:spPr>
          <a:xfrm>
            <a:off x="461645" y="4488180"/>
            <a:ext cx="112496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en-US" altLang="zh-CN" sz="2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5.</a:t>
            </a:r>
            <a:r>
              <a:rPr lang="zh-CN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微软雅黑" panose="020B0503020204020204" charset="-122"/>
                <a:cs typeface="微软雅黑" panose="020B0503020204020204" charset="-122"/>
              </a:rPr>
              <a:t>画法：在挂钩一端固定，依次缠绕，线绷直，绳自由端匀速竖直拉动。</a:t>
            </a:r>
          </a:p>
        </p:txBody>
      </p:sp>
      <p:sp>
        <p:nvSpPr>
          <p:cNvPr id="26" name="Text Box 72"/>
          <p:cNvSpPr txBox="1"/>
          <p:nvPr/>
        </p:nvSpPr>
        <p:spPr>
          <a:xfrm>
            <a:off x="519430" y="5102225"/>
            <a:ext cx="112496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zh-CN" sz="2800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（定          动           定          动）或</a:t>
            </a:r>
            <a:r>
              <a:rPr lang="zh-CN" sz="28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（动          定           动          定）</a:t>
            </a:r>
            <a:endParaRPr lang="zh-CN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1" name="Line 4"/>
          <p:cNvSpPr>
            <a:spLocks noChangeShapeType="1"/>
          </p:cNvSpPr>
          <p:nvPr/>
        </p:nvSpPr>
        <p:spPr bwMode="auto">
          <a:xfrm rot="5400000" flipV="1">
            <a:off x="1862275" y="4920372"/>
            <a:ext cx="0" cy="88512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" name="Line 4"/>
          <p:cNvSpPr>
            <a:spLocks noChangeShapeType="1"/>
          </p:cNvSpPr>
          <p:nvPr/>
        </p:nvSpPr>
        <p:spPr bwMode="auto">
          <a:xfrm rot="5400000" flipV="1">
            <a:off x="3312615" y="4920372"/>
            <a:ext cx="0" cy="88512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auto">
          <a:xfrm rot="5400000" flipV="1">
            <a:off x="4775655" y="4920372"/>
            <a:ext cx="0" cy="88512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" name="Line 4"/>
          <p:cNvSpPr>
            <a:spLocks noChangeShapeType="1"/>
          </p:cNvSpPr>
          <p:nvPr/>
        </p:nvSpPr>
        <p:spPr bwMode="auto">
          <a:xfrm rot="5400000" flipV="1">
            <a:off x="7665540" y="4920372"/>
            <a:ext cx="0" cy="88512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" name="Line 4"/>
          <p:cNvSpPr>
            <a:spLocks noChangeShapeType="1"/>
          </p:cNvSpPr>
          <p:nvPr/>
        </p:nvSpPr>
        <p:spPr bwMode="auto">
          <a:xfrm rot="5400000" flipV="1">
            <a:off x="9115880" y="4920372"/>
            <a:ext cx="0" cy="88512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" name="Line 4"/>
          <p:cNvSpPr>
            <a:spLocks noChangeShapeType="1"/>
          </p:cNvSpPr>
          <p:nvPr/>
        </p:nvSpPr>
        <p:spPr bwMode="auto">
          <a:xfrm rot="5400000" flipV="1">
            <a:off x="10578920" y="4920372"/>
            <a:ext cx="0" cy="88512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/>
      <p:bldP spid="5" grpId="0" bldLvl="0"/>
      <p:bldP spid="23" grpId="0" bldLvl="0"/>
      <p:bldP spid="24" grpId="0" bldLvl="0"/>
      <p:bldP spid="25" grpId="0" bldLvl="0"/>
      <p:bldP spid="26" grpId="0" bldLvl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960620" y="15240"/>
            <a:ext cx="1708785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000" b="1" dirty="0">
                <a:solidFill>
                  <a:srgbClr val="C00000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小结：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28625" y="1280160"/>
            <a:ext cx="204660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一</a:t>
            </a:r>
            <a:r>
              <a:rPr lang="en-US" altLang="zh-CN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.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定滑轮：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475230" y="721995"/>
            <a:ext cx="509968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1.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定义：使用时，轴固定不动。</a:t>
            </a:r>
          </a:p>
        </p:txBody>
      </p:sp>
      <p:sp>
        <p:nvSpPr>
          <p:cNvPr id="32" name="左大括号 31"/>
          <p:cNvSpPr/>
          <p:nvPr/>
        </p:nvSpPr>
        <p:spPr>
          <a:xfrm>
            <a:off x="2209165" y="721995"/>
            <a:ext cx="162560" cy="1697355"/>
          </a:xfrm>
          <a:prstGeom prst="leftBrace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470150" y="1336040"/>
            <a:ext cx="403288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2.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特点：改变力的方向。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460625" y="1955800"/>
            <a:ext cx="290703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3.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实质</a:t>
            </a:r>
            <a:r>
              <a:rPr lang="en-US" altLang="zh-CN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:  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等臂杠杆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38150" y="3190875"/>
            <a:ext cx="204660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二</a:t>
            </a:r>
            <a:r>
              <a:rPr lang="en-US" altLang="zh-CN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.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动滑轮：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484755" y="2632710"/>
            <a:ext cx="723328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1.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定义：使用时，轴跟物体一起运动的滑轮。</a:t>
            </a:r>
          </a:p>
        </p:txBody>
      </p:sp>
      <p:sp>
        <p:nvSpPr>
          <p:cNvPr id="9" name="左大括号 8"/>
          <p:cNvSpPr/>
          <p:nvPr/>
        </p:nvSpPr>
        <p:spPr>
          <a:xfrm>
            <a:off x="2218690" y="2632710"/>
            <a:ext cx="162560" cy="1697355"/>
          </a:xfrm>
          <a:prstGeom prst="leftBrace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2479675" y="3246755"/>
            <a:ext cx="652208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2.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特点：省一半力，不能改变力的方向。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470150" y="3866515"/>
            <a:ext cx="681863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3.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实质</a:t>
            </a:r>
            <a:r>
              <a:rPr lang="en-US" altLang="zh-CN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:  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动力臂是阻力臂二倍的省力杠杆。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28625" y="5130800"/>
            <a:ext cx="204660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三</a:t>
            </a:r>
            <a:r>
              <a:rPr lang="en-US" altLang="zh-CN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.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滑轮组：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475230" y="4572635"/>
            <a:ext cx="865568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1.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定义：把定滑轮和动滑轮组合起来就构成了滑轮组。</a:t>
            </a:r>
          </a:p>
        </p:txBody>
      </p:sp>
      <p:sp>
        <p:nvSpPr>
          <p:cNvPr id="14" name="左大括号 13"/>
          <p:cNvSpPr/>
          <p:nvPr/>
        </p:nvSpPr>
        <p:spPr>
          <a:xfrm>
            <a:off x="2209165" y="4572635"/>
            <a:ext cx="162560" cy="1697355"/>
          </a:xfrm>
          <a:prstGeom prst="leftBrace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2470150" y="5186680"/>
            <a:ext cx="687768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2.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特点：既可以省力又可以改变力的方向。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2460625" y="5806440"/>
            <a:ext cx="225488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3.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绳自由端：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4701102" y="5531485"/>
            <a:ext cx="3118343" cy="1160145"/>
            <a:chOff x="-34" y="0"/>
            <a:chExt cx="1821" cy="731"/>
          </a:xfrm>
        </p:grpSpPr>
        <p:grpSp>
          <p:nvGrpSpPr>
            <p:cNvPr id="21601" name="组合 11"/>
            <p:cNvGrpSpPr/>
            <p:nvPr/>
          </p:nvGrpSpPr>
          <p:grpSpPr>
            <a:xfrm>
              <a:off x="-34" y="182"/>
              <a:ext cx="1821" cy="329"/>
              <a:chOff x="-34" y="0"/>
              <a:chExt cx="1821" cy="329"/>
            </a:xfrm>
          </p:grpSpPr>
          <p:sp>
            <p:nvSpPr>
              <p:cNvPr id="21602" name="矩形 12"/>
              <p:cNvSpPr/>
              <p:nvPr/>
            </p:nvSpPr>
            <p:spPr>
              <a:xfrm>
                <a:off x="-34" y="0"/>
                <a:ext cx="1821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lstStyle/>
              <a:p>
                <a:r>
                  <a:rPr lang="en-US" altLang="zh-CN" sz="2800" b="1" i="1" dirty="0">
                    <a:latin typeface="Arial" panose="020B0604020202020204" pitchFamily="34" charset="0"/>
                    <a:ea typeface="楷体_GB2312" pitchFamily="49" charset="-122"/>
                  </a:rPr>
                  <a:t>F </a:t>
                </a:r>
                <a:r>
                  <a:rPr lang="en-US" altLang="zh-CN" sz="2800" b="1" dirty="0">
                    <a:latin typeface="Arial" panose="020B0604020202020204" pitchFamily="34" charset="0"/>
                    <a:ea typeface="楷体_GB2312" pitchFamily="49" charset="-122"/>
                  </a:rPr>
                  <a:t>=      </a:t>
                </a:r>
                <a:r>
                  <a:rPr lang="zh-CN" altLang="en-US" sz="2800" b="1" dirty="0">
                    <a:latin typeface="Arial" panose="020B0604020202020204" pitchFamily="34" charset="0"/>
                    <a:ea typeface="楷体_GB2312" pitchFamily="49" charset="-122"/>
                  </a:rPr>
                  <a:t>（</a:t>
                </a:r>
                <a:r>
                  <a:rPr lang="en-US" altLang="zh-CN" sz="2800" b="1" i="1" dirty="0">
                    <a:latin typeface="Arial" panose="020B0604020202020204" pitchFamily="34" charset="0"/>
                    <a:ea typeface="楷体_GB2312" pitchFamily="49" charset="-122"/>
                    <a:sym typeface="+mn-ea"/>
                  </a:rPr>
                  <a:t>G+G</a:t>
                </a:r>
                <a:r>
                  <a:rPr lang="zh-CN" altLang="en-US" sz="2800" b="1" baseline="-25000" dirty="0">
                    <a:latin typeface="微软雅黑" panose="020B0503020204020204" charset="-122"/>
                    <a:ea typeface="微软雅黑" panose="020B0503020204020204" charset="-122"/>
                    <a:sym typeface="+mn-ea"/>
                  </a:rPr>
                  <a:t>动</a:t>
                </a:r>
                <a:r>
                  <a:rPr lang="zh-CN" altLang="en-US" sz="2800" b="1" dirty="0">
                    <a:latin typeface="Arial" panose="020B0604020202020204" pitchFamily="34" charset="0"/>
                    <a:ea typeface="楷体_GB2312" pitchFamily="49" charset="-122"/>
                  </a:rPr>
                  <a:t>）；</a:t>
                </a:r>
                <a:r>
                  <a:rPr lang="en-US" altLang="zh-CN" sz="2800" b="1" i="1" dirty="0">
                    <a:latin typeface="Arial" panose="020B0604020202020204" pitchFamily="34" charset="0"/>
                    <a:ea typeface="楷体_GB2312" pitchFamily="49" charset="-122"/>
                  </a:rPr>
                  <a:t>   </a:t>
                </a:r>
              </a:p>
            </p:txBody>
          </p:sp>
          <p:sp>
            <p:nvSpPr>
              <p:cNvPr id="21603" name="直接连接符 13"/>
              <p:cNvSpPr/>
              <p:nvPr/>
            </p:nvSpPr>
            <p:spPr>
              <a:xfrm>
                <a:off x="363" y="181"/>
                <a:ext cx="297" cy="0"/>
              </a:xfrm>
              <a:prstGeom prst="line">
                <a:avLst/>
              </a:prstGeom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21604" name="矩形 14"/>
            <p:cNvSpPr/>
            <p:nvPr/>
          </p:nvSpPr>
          <p:spPr>
            <a:xfrm>
              <a:off x="376" y="363"/>
              <a:ext cx="272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en-US" altLang="zh-CN" sz="3200" b="1" dirty="0">
                  <a:latin typeface="Arial" panose="020B0604020202020204" pitchFamily="34" charset="0"/>
                  <a:ea typeface="楷体_GB2312" pitchFamily="49" charset="-122"/>
                </a:rPr>
                <a:t>n</a:t>
              </a:r>
            </a:p>
          </p:txBody>
        </p:sp>
        <p:sp>
          <p:nvSpPr>
            <p:cNvPr id="21605" name="矩形 15"/>
            <p:cNvSpPr/>
            <p:nvPr/>
          </p:nvSpPr>
          <p:spPr>
            <a:xfrm>
              <a:off x="363" y="0"/>
              <a:ext cx="244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en-US" altLang="zh-CN" sz="3200" b="1" dirty="0">
                  <a:latin typeface="Arial" panose="020B0604020202020204" pitchFamily="34" charset="0"/>
                  <a:ea typeface="楷体_GB2312" pitchFamily="49" charset="-122"/>
                </a:rPr>
                <a:t>1</a:t>
              </a:r>
            </a:p>
          </p:txBody>
        </p:sp>
      </p:grpSp>
      <p:graphicFrame>
        <p:nvGraphicFramePr>
          <p:cNvPr id="1027" name="Object 26"/>
          <p:cNvGraphicFramePr/>
          <p:nvPr/>
        </p:nvGraphicFramePr>
        <p:xfrm>
          <a:off x="7818755" y="5799455"/>
          <a:ext cx="1331913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r:id="rId3" imgW="443865" imgH="177800" progId="Equation.DSMT4">
                  <p:embed/>
                </p:oleObj>
              </mc:Choice>
              <mc:Fallback>
                <p:oleObj r:id="rId3" imgW="443865" imgH="177800" progId="Equation.DSMT4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18755" y="5799455"/>
                        <a:ext cx="1331913" cy="5349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32" grpId="0" bldLvl="0" animBg="1"/>
      <p:bldP spid="32" grpId="1" animBg="1"/>
      <p:bldP spid="5" grpId="0"/>
      <p:bldP spid="5" grpId="1"/>
      <p:bldP spid="6" grpId="0"/>
      <p:bldP spid="6" grpId="1"/>
      <p:bldP spid="8" grpId="0"/>
      <p:bldP spid="8" grpId="1"/>
      <p:bldP spid="9" grpId="0" bldLvl="0" animBg="1"/>
      <p:bldP spid="9" grpId="1" animBg="1"/>
      <p:bldP spid="10" grpId="0"/>
      <p:bldP spid="10" grpId="1"/>
      <p:bldP spid="11" grpId="0"/>
      <p:bldP spid="11" grpId="1"/>
      <p:bldP spid="13" grpId="0"/>
      <p:bldP spid="13" grpId="1"/>
      <p:bldP spid="14" grpId="0" bldLvl="0" animBg="1"/>
      <p:bldP spid="14" grpId="1" animBg="1"/>
      <p:bldP spid="15" grpId="0"/>
      <p:bldP spid="15" grpId="1"/>
      <p:bldP spid="16" grpId="0"/>
      <p:bldP spid="1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112520" y="1316778"/>
            <a:ext cx="56400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1.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杠杆的五要素：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182370" y="2530545"/>
            <a:ext cx="37884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2.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杠杆的平衡条件：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402715" y="3170732"/>
            <a:ext cx="314833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indent="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dirty="0" smtClean="0">
                <a:solidFill>
                  <a:srgbClr val="C00000"/>
                </a:solidFill>
                <a:latin typeface="+mn-ea"/>
                <a:ea typeface="+mn-ea"/>
                <a:cs typeface="Times New Roman" panose="02020603050405020304" pitchFamily="2" charset="0"/>
                <a:sym typeface="Times New Roman" panose="02020603050405020304" pitchFamily="2" charset="0"/>
              </a:rPr>
              <a:t>F</a:t>
            </a:r>
            <a:r>
              <a:rPr lang="en-US" altLang="zh-CN" sz="2800" baseline="-30000" dirty="0" smtClean="0">
                <a:solidFill>
                  <a:srgbClr val="C00000"/>
                </a:solidFill>
                <a:latin typeface="+mn-ea"/>
                <a:ea typeface="+mn-ea"/>
                <a:cs typeface="Times New Roman" panose="02020603050405020304" pitchFamily="2" charset="0"/>
                <a:sym typeface="Times New Roman" panose="02020603050405020304" pitchFamily="2" charset="0"/>
              </a:rPr>
              <a:t>1</a:t>
            </a:r>
            <a:r>
              <a:rPr lang="en-US" altLang="zh-CN" sz="2800" dirty="0" smtClean="0">
                <a:solidFill>
                  <a:srgbClr val="C00000"/>
                </a:solidFill>
                <a:latin typeface="+mn-ea"/>
                <a:ea typeface="+mn-ea"/>
                <a:cs typeface="Times New Roman" panose="02020603050405020304" pitchFamily="2" charset="0"/>
                <a:sym typeface="Times New Roman" panose="02020603050405020304" pitchFamily="2" charset="0"/>
              </a:rPr>
              <a:t>L</a:t>
            </a:r>
            <a:r>
              <a:rPr lang="en-US" altLang="zh-CN" sz="2800" baseline="-30000" dirty="0" smtClean="0">
                <a:solidFill>
                  <a:srgbClr val="C00000"/>
                </a:solidFill>
                <a:latin typeface="+mn-ea"/>
                <a:ea typeface="+mn-ea"/>
                <a:cs typeface="Times New Roman" panose="02020603050405020304" pitchFamily="2" charset="0"/>
                <a:sym typeface="Times New Roman" panose="02020603050405020304" pitchFamily="2" charset="0"/>
              </a:rPr>
              <a:t>1</a:t>
            </a:r>
            <a:r>
              <a:rPr lang="zh-CN" altLang="en-US" sz="2800" dirty="0">
                <a:solidFill>
                  <a:srgbClr val="C00000"/>
                </a:solidFill>
                <a:latin typeface="+mn-ea"/>
                <a:ea typeface="+mn-ea"/>
                <a:cs typeface="Times New Roman" panose="02020603050405020304" pitchFamily="2" charset="0"/>
                <a:sym typeface="Times New Roman" panose="02020603050405020304" pitchFamily="2" charset="0"/>
              </a:rPr>
              <a:t>＝ </a:t>
            </a:r>
            <a:r>
              <a:rPr lang="en-US" altLang="zh-CN" sz="2800" dirty="0">
                <a:solidFill>
                  <a:srgbClr val="C00000"/>
                </a:solidFill>
                <a:latin typeface="+mn-ea"/>
                <a:ea typeface="+mn-ea"/>
                <a:cs typeface="Times New Roman" panose="02020603050405020304" pitchFamily="2" charset="0"/>
                <a:sym typeface="Times New Roman" panose="02020603050405020304" pitchFamily="2" charset="0"/>
              </a:rPr>
              <a:t>F</a:t>
            </a:r>
            <a:r>
              <a:rPr lang="en-US" altLang="zh-CN" sz="2800" baseline="-30000" dirty="0">
                <a:solidFill>
                  <a:srgbClr val="C00000"/>
                </a:solidFill>
                <a:latin typeface="+mn-ea"/>
                <a:ea typeface="+mn-ea"/>
                <a:cs typeface="Times New Roman" panose="02020603050405020304" pitchFamily="2" charset="0"/>
                <a:sym typeface="Times New Roman" panose="02020603050405020304" pitchFamily="2" charset="0"/>
              </a:rPr>
              <a:t>2</a:t>
            </a:r>
            <a:r>
              <a:rPr lang="en-US" altLang="zh-CN" sz="2800" dirty="0">
                <a:solidFill>
                  <a:srgbClr val="C00000"/>
                </a:solidFill>
                <a:latin typeface="+mn-ea"/>
                <a:ea typeface="+mn-ea"/>
                <a:cs typeface="Times New Roman" panose="02020603050405020304" pitchFamily="2" charset="0"/>
                <a:sym typeface="Times New Roman" panose="02020603050405020304" pitchFamily="2" charset="0"/>
              </a:rPr>
              <a:t>L</a:t>
            </a:r>
            <a:r>
              <a:rPr lang="en-US" altLang="zh-CN" sz="2800" baseline="-30000" dirty="0">
                <a:solidFill>
                  <a:srgbClr val="C00000"/>
                </a:solidFill>
                <a:latin typeface="+mn-ea"/>
                <a:ea typeface="+mn-ea"/>
                <a:cs typeface="Times New Roman" panose="02020603050405020304" pitchFamily="2" charset="0"/>
                <a:sym typeface="Times New Roman" panose="02020603050405020304" pitchFamily="2" charset="0"/>
              </a:rPr>
              <a:t>2 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253490" y="3795960"/>
            <a:ext cx="39027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3.</a:t>
            </a:r>
            <a:r>
              <a:rPr lang="zh-CN" altLang="en-US" sz="280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杠杆的分类：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237615" y="4422211"/>
            <a:ext cx="756285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04800" algn="just">
              <a:spcAft>
                <a:spcPts val="0"/>
              </a:spcAft>
            </a:pPr>
            <a:r>
              <a:rPr lang="zh-CN" altLang="zh-CN" sz="2800" kern="0" dirty="0" smtClean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等</a:t>
            </a:r>
            <a:r>
              <a:rPr lang="zh-CN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臂杠杆：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L</a:t>
            </a:r>
            <a:r>
              <a:rPr lang="en-US" altLang="zh-CN" sz="2800" kern="0" baseline="-2500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1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= L</a:t>
            </a:r>
            <a:r>
              <a:rPr lang="en-US" altLang="zh-CN" sz="2800" kern="0" baseline="-2500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     </a:t>
            </a:r>
            <a:r>
              <a:rPr lang="zh-CN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； 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F</a:t>
            </a:r>
            <a:r>
              <a:rPr lang="en-US" altLang="zh-CN" sz="2800" kern="0" baseline="-2500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1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= </a:t>
            </a:r>
            <a:r>
              <a:rPr lang="en-US" altLang="zh-CN" sz="2800" kern="0" dirty="0" smtClean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F</a:t>
            </a:r>
            <a:r>
              <a:rPr lang="en-US" altLang="zh-CN" sz="2800" kern="0" baseline="-25000" dirty="0" smtClean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2</a:t>
            </a:r>
            <a:endParaRPr lang="zh-CN" altLang="zh-CN" sz="2800" kern="100" dirty="0">
              <a:solidFill>
                <a:srgbClr val="C00000"/>
              </a:solidFill>
              <a:latin typeface="+mn-ea"/>
              <a:cs typeface="微软雅黑" panose="020B0503020204020204" charset="-122"/>
            </a:endParaRPr>
          </a:p>
          <a:p>
            <a:pPr indent="304800" algn="just">
              <a:spcAft>
                <a:spcPts val="0"/>
              </a:spcAft>
            </a:pPr>
            <a:r>
              <a:rPr lang="zh-CN" altLang="zh-CN" sz="2800" kern="0" dirty="0" smtClean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省力</a:t>
            </a:r>
            <a:r>
              <a:rPr lang="zh-CN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杠杆：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L</a:t>
            </a:r>
            <a:r>
              <a:rPr lang="en-US" altLang="zh-CN" sz="2800" kern="0" baseline="-2500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1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&gt; L</a:t>
            </a:r>
            <a:r>
              <a:rPr lang="en-US" altLang="zh-CN" sz="2800" kern="0" baseline="-2500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     </a:t>
            </a:r>
            <a:r>
              <a:rPr lang="zh-CN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； 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F</a:t>
            </a:r>
            <a:r>
              <a:rPr lang="en-US" altLang="zh-CN" sz="2800" kern="0" baseline="-2500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1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&lt; </a:t>
            </a:r>
            <a:r>
              <a:rPr lang="en-US" altLang="zh-CN" sz="2800" kern="0" dirty="0" smtClean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F</a:t>
            </a:r>
            <a:r>
              <a:rPr lang="en-US" altLang="zh-CN" sz="2800" kern="0" baseline="-25000" dirty="0" smtClean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2</a:t>
            </a:r>
            <a:r>
              <a:rPr lang="zh-CN" altLang="zh-CN" sz="2800" kern="0" dirty="0" smtClean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 </a:t>
            </a:r>
            <a:endParaRPr lang="zh-CN" altLang="zh-CN" sz="2800" kern="100" dirty="0">
              <a:solidFill>
                <a:srgbClr val="C00000"/>
              </a:solidFill>
              <a:latin typeface="+mn-ea"/>
              <a:cs typeface="微软雅黑" panose="020B0503020204020204" charset="-122"/>
            </a:endParaRPr>
          </a:p>
          <a:p>
            <a:pPr indent="304800" algn="just">
              <a:spcAft>
                <a:spcPts val="0"/>
              </a:spcAft>
            </a:pPr>
            <a:r>
              <a:rPr lang="zh-CN" altLang="zh-CN" sz="2800" kern="0" dirty="0" smtClean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费力</a:t>
            </a:r>
            <a:r>
              <a:rPr lang="zh-CN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杠杆：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L</a:t>
            </a:r>
            <a:r>
              <a:rPr lang="en-US" altLang="zh-CN" sz="2800" kern="0" baseline="-2500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1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&lt; L</a:t>
            </a:r>
            <a:r>
              <a:rPr lang="en-US" altLang="zh-CN" sz="2800" kern="0" baseline="-2500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     </a:t>
            </a:r>
            <a:r>
              <a:rPr lang="zh-CN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； 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F</a:t>
            </a:r>
            <a:r>
              <a:rPr lang="en-US" altLang="zh-CN" sz="2800" kern="0" baseline="-2500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1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&gt; </a:t>
            </a:r>
            <a:r>
              <a:rPr lang="en-US" altLang="zh-CN" sz="2800" kern="0" dirty="0" smtClean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F</a:t>
            </a:r>
            <a:r>
              <a:rPr lang="en-US" altLang="zh-CN" sz="2800" kern="0" baseline="-25000" dirty="0" smtClean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2</a:t>
            </a:r>
            <a:r>
              <a:rPr lang="zh-CN" altLang="zh-CN" sz="2800" kern="0" dirty="0" smtClean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32510" y="1906482"/>
            <a:ext cx="101834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04800" algn="just">
              <a:spcAft>
                <a:spcPts val="0"/>
              </a:spcAft>
            </a:pPr>
            <a:r>
              <a:rPr lang="zh-CN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支点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O</a:t>
            </a:r>
            <a:r>
              <a:rPr lang="zh-CN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、动力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F</a:t>
            </a:r>
            <a:r>
              <a:rPr lang="en-US" altLang="zh-CN" sz="2800" kern="0" baseline="-2500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1</a:t>
            </a:r>
            <a:r>
              <a:rPr lang="zh-CN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、动力臂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L</a:t>
            </a:r>
            <a:r>
              <a:rPr lang="en-US" altLang="zh-CN" sz="2800" kern="0" baseline="-2500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1</a:t>
            </a:r>
            <a:r>
              <a:rPr lang="zh-CN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、阻力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F</a:t>
            </a:r>
            <a:r>
              <a:rPr lang="en-US" altLang="zh-CN" sz="2800" kern="0" baseline="-2500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2</a:t>
            </a:r>
            <a:r>
              <a:rPr lang="zh-CN" altLang="zh-CN" sz="2800" kern="0" dirty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、阻力臂</a:t>
            </a:r>
            <a:r>
              <a:rPr lang="en-US" altLang="zh-CN" sz="2800" kern="0" dirty="0" smtClean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L</a:t>
            </a:r>
            <a:r>
              <a:rPr lang="en-US" altLang="zh-CN" sz="2800" kern="0" baseline="-25000" dirty="0" smtClean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2</a:t>
            </a:r>
            <a:r>
              <a:rPr lang="zh-CN" altLang="zh-CN" sz="2800" kern="0" dirty="0" smtClean="0">
                <a:solidFill>
                  <a:srgbClr val="C00000"/>
                </a:solidFill>
                <a:latin typeface="+mn-ea"/>
                <a:cs typeface="微软雅黑" panose="020B0503020204020204" charset="-122"/>
                <a:sym typeface="+mn-ea"/>
              </a:rPr>
              <a:t>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53745" y="368300"/>
            <a:ext cx="19691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3200" b="1">
                <a:solidFill>
                  <a:srgbClr val="C00000"/>
                </a:solidFill>
                <a:latin typeface="+mn-ea"/>
                <a:cs typeface="微软雅黑" panose="020B0503020204020204" charset="-122"/>
              </a:rPr>
              <a:t>温故知新：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9" grpId="0"/>
      <p:bldP spid="9" grpId="1"/>
      <p:bldP spid="12" grpId="0" animBg="1"/>
      <p:bldP spid="12" grpId="1" animBg="1"/>
      <p:bldP spid="11" grpId="0"/>
      <p:bldP spid="11" grpId="1"/>
      <p:bldP spid="13" grpId="0"/>
      <p:bldP spid="13" grpId="1"/>
      <p:bldP spid="8" grpId="0"/>
      <p:bldP spid="8" grpId="1"/>
      <p:bldP spid="6" grpId="0"/>
      <p:bldP spid="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2247900" y="1669415"/>
            <a:ext cx="815975" cy="5207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8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ea typeface="微软雅黑" panose="020B0503020204020204" charset="-122"/>
                <a:cs typeface="Arial" panose="020B0604020202020204" pitchFamily="34" charset="0"/>
                <a:sym typeface="Arial" panose="020B0604020202020204"/>
              </a:rPr>
              <a:t>100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400810" y="1031240"/>
            <a:ext cx="8781415" cy="283845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68580" tIns="34290" rIns="68580" bIns="34290">
            <a:spAutoFit/>
          </a:bodyPr>
          <a:lstStyle/>
          <a:p>
            <a:pPr marR="0" defTabSz="914400" eaLnBrk="1" latinLnBrk="0" hangingPunct="1">
              <a:lnSpc>
                <a:spcPct val="150000"/>
              </a:lnSpc>
              <a:buClrTx/>
              <a:buSzTx/>
              <a:buFontTx/>
              <a:defRPr/>
            </a:pPr>
            <a:r>
              <a:rPr kumimoji="1" lang="en-US" altLang="zh-CN" sz="2400" kern="120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1.</a:t>
            </a:r>
            <a:r>
              <a:rPr kumimoji="1" lang="zh-CN" altLang="en-US" sz="2400" kern="120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如下图</a:t>
            </a:r>
            <a:r>
              <a:rPr kumimoji="1" lang="en-US" altLang="zh-CN" sz="2400" kern="120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(a)</a:t>
            </a:r>
            <a:r>
              <a:rPr kumimoji="1" lang="zh-CN" altLang="en-US" sz="2400" kern="120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所示，物体</a:t>
            </a:r>
            <a:r>
              <a:rPr kumimoji="1" lang="en-US" altLang="zh-CN" sz="2400" kern="120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B</a:t>
            </a:r>
            <a:r>
              <a:rPr kumimoji="1" lang="zh-CN" altLang="en-US" sz="2400" kern="120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重</a:t>
            </a:r>
            <a:r>
              <a:rPr kumimoji="1" lang="en-US" altLang="zh-CN" sz="2400" kern="120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100N</a:t>
            </a:r>
            <a:r>
              <a:rPr kumimoji="1" lang="zh-CN" altLang="en-US" sz="2400" kern="120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，在力</a:t>
            </a:r>
            <a:r>
              <a:rPr kumimoji="1" lang="en-US" altLang="zh-CN" sz="2400" kern="120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F</a:t>
            </a:r>
            <a:r>
              <a:rPr kumimoji="1" lang="zh-CN" altLang="en-US" sz="2400" kern="120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作用下匀速上升时，</a:t>
            </a:r>
            <a:r>
              <a:rPr kumimoji="1" lang="en-US" altLang="zh-CN" sz="2400" kern="120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F</a:t>
            </a:r>
            <a:r>
              <a:rPr kumimoji="1" lang="zh-CN" altLang="en-US" sz="2400" kern="120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应等于</a:t>
            </a:r>
            <a:r>
              <a:rPr kumimoji="1" lang="zh-CN" altLang="en-US" sz="2400" u="sng" kern="120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          </a:t>
            </a:r>
            <a:r>
              <a:rPr kumimoji="1" lang="en-US" altLang="zh-CN" sz="2400" kern="120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N</a:t>
            </a:r>
            <a:r>
              <a:rPr kumimoji="1" lang="zh-CN" altLang="en-US" sz="2400" kern="120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。（不计摩擦）</a:t>
            </a:r>
          </a:p>
          <a:p>
            <a:pPr marR="0" defTabSz="914400" eaLnBrk="1" latinLnBrk="0" hangingPunct="1">
              <a:lnSpc>
                <a:spcPct val="150000"/>
              </a:lnSpc>
              <a:buClrTx/>
              <a:buSzTx/>
              <a:buFontTx/>
              <a:defRPr/>
            </a:pPr>
            <a:r>
              <a:rPr kumimoji="1" lang="en-US" altLang="zh-CN" sz="240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2.</a:t>
            </a:r>
            <a:r>
              <a:rPr kumimoji="1" lang="zh-CN" altLang="en-US" sz="240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如上图</a:t>
            </a:r>
            <a:r>
              <a:rPr kumimoji="1" lang="en-US" altLang="zh-CN" sz="240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(b)</a:t>
            </a:r>
            <a:r>
              <a:rPr kumimoji="1" lang="zh-CN" altLang="en-US" sz="240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所示，物体</a:t>
            </a:r>
            <a:r>
              <a:rPr kumimoji="1" lang="en-US" altLang="zh-CN" sz="240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A</a:t>
            </a:r>
            <a:r>
              <a:rPr kumimoji="1" lang="zh-CN" altLang="en-US" sz="240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重为</a:t>
            </a:r>
            <a:r>
              <a:rPr kumimoji="1" lang="en-US" altLang="zh-CN" sz="240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100N</a:t>
            </a:r>
            <a:r>
              <a:rPr kumimoji="1" lang="zh-CN" altLang="en-US" sz="240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，挂重物的钩子承受的拉力是 </a:t>
            </a:r>
            <a:r>
              <a:rPr kumimoji="1" lang="zh-CN" altLang="en-US" sz="2400" u="sng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      </a:t>
            </a:r>
            <a:r>
              <a:rPr kumimoji="1" lang="en-US" altLang="zh-CN" sz="240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N</a:t>
            </a:r>
            <a:r>
              <a:rPr kumimoji="1" lang="zh-CN" altLang="en-US" sz="240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。人匀速拉绳子的力是</a:t>
            </a:r>
            <a:r>
              <a:rPr kumimoji="1" lang="zh-CN" altLang="en-US" sz="2400" u="sng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      </a:t>
            </a:r>
            <a:r>
              <a:rPr kumimoji="1" lang="en-US" altLang="zh-CN" sz="240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N</a:t>
            </a:r>
            <a:r>
              <a:rPr kumimoji="1" lang="zh-CN" altLang="en-US" sz="240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（不计动滑轮重力和摩擦）。</a:t>
            </a:r>
            <a:endParaRPr kumimoji="1" lang="zh-CN" altLang="en-US" sz="2400" kern="1200" cap="none" spc="0" normalizeH="0" baseline="0" noProof="1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grpSp>
        <p:nvGrpSpPr>
          <p:cNvPr id="3" name="Group 4"/>
          <p:cNvGrpSpPr/>
          <p:nvPr/>
        </p:nvGrpSpPr>
        <p:grpSpPr>
          <a:xfrm>
            <a:off x="2396490" y="4015740"/>
            <a:ext cx="1890395" cy="1746960"/>
            <a:chOff x="624" y="1104"/>
            <a:chExt cx="1296" cy="1152"/>
          </a:xfrm>
        </p:grpSpPr>
        <p:sp>
          <p:nvSpPr>
            <p:cNvPr id="27652" name="Text Box 5"/>
            <p:cNvSpPr txBox="1"/>
            <p:nvPr/>
          </p:nvSpPr>
          <p:spPr>
            <a:xfrm>
              <a:off x="931" y="2013"/>
              <a:ext cx="605" cy="24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r>
                <a:rPr lang="zh-CN" altLang="en-US" b="1" dirty="0">
                  <a:latin typeface="Times New Roman" panose="02020603050405020304" pitchFamily="2" charset="0"/>
                  <a:ea typeface="宋体" panose="02010600030101010101" pitchFamily="2" charset="-122"/>
                </a:rPr>
                <a:t>图</a:t>
              </a:r>
              <a:r>
                <a:rPr lang="en-US" altLang="zh-CN" b="1">
                  <a:latin typeface="Times New Roman" panose="02020603050405020304" pitchFamily="2" charset="0"/>
                  <a:ea typeface="宋体" panose="02010600030101010101" pitchFamily="2" charset="-122"/>
                </a:rPr>
                <a:t>(a)</a:t>
              </a:r>
            </a:p>
          </p:txBody>
        </p:sp>
        <p:grpSp>
          <p:nvGrpSpPr>
            <p:cNvPr id="27653" name="Group 6"/>
            <p:cNvGrpSpPr/>
            <p:nvPr/>
          </p:nvGrpSpPr>
          <p:grpSpPr>
            <a:xfrm>
              <a:off x="624" y="1104"/>
              <a:ext cx="1296" cy="1044"/>
              <a:chOff x="624" y="1104"/>
              <a:chExt cx="1296" cy="1044"/>
            </a:xfrm>
          </p:grpSpPr>
          <p:grpSp>
            <p:nvGrpSpPr>
              <p:cNvPr id="27654" name="Group 7"/>
              <p:cNvGrpSpPr/>
              <p:nvPr/>
            </p:nvGrpSpPr>
            <p:grpSpPr>
              <a:xfrm>
                <a:off x="714" y="1508"/>
                <a:ext cx="117" cy="640"/>
                <a:chOff x="4752" y="939"/>
                <a:chExt cx="192" cy="558"/>
              </a:xfrm>
            </p:grpSpPr>
            <p:sp>
              <p:nvSpPr>
                <p:cNvPr id="27655" name="Rectangle 8"/>
                <p:cNvSpPr/>
                <p:nvPr/>
              </p:nvSpPr>
              <p:spPr>
                <a:xfrm>
                  <a:off x="4752" y="1305"/>
                  <a:ext cx="192" cy="192"/>
                </a:xfrm>
                <a:prstGeom prst="rect">
                  <a:avLst/>
                </a:prstGeom>
                <a:solidFill>
                  <a:schemeClr val="tx1"/>
                </a:solidFill>
                <a:ln w="190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zh-CN" altLang="en-US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7656" name="Line 9"/>
                <p:cNvSpPr/>
                <p:nvPr/>
              </p:nvSpPr>
              <p:spPr>
                <a:xfrm>
                  <a:off x="4848" y="939"/>
                  <a:ext cx="0" cy="384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27657" name="Group 10"/>
              <p:cNvGrpSpPr/>
              <p:nvPr/>
            </p:nvGrpSpPr>
            <p:grpSpPr>
              <a:xfrm>
                <a:off x="692" y="1104"/>
                <a:ext cx="478" cy="698"/>
                <a:chOff x="4875" y="288"/>
                <a:chExt cx="672" cy="995"/>
              </a:xfrm>
            </p:grpSpPr>
            <p:grpSp>
              <p:nvGrpSpPr>
                <p:cNvPr id="27658" name="Group 11"/>
                <p:cNvGrpSpPr/>
                <p:nvPr/>
              </p:nvGrpSpPr>
              <p:grpSpPr>
                <a:xfrm>
                  <a:off x="4875" y="288"/>
                  <a:ext cx="672" cy="792"/>
                  <a:chOff x="4875" y="288"/>
                  <a:chExt cx="672" cy="792"/>
                </a:xfrm>
              </p:grpSpPr>
              <p:grpSp>
                <p:nvGrpSpPr>
                  <p:cNvPr id="27659" name="Group 12"/>
                  <p:cNvGrpSpPr/>
                  <p:nvPr/>
                </p:nvGrpSpPr>
                <p:grpSpPr>
                  <a:xfrm>
                    <a:off x="4875" y="288"/>
                    <a:ext cx="672" cy="684"/>
                    <a:chOff x="219" y="3024"/>
                    <a:chExt cx="672" cy="684"/>
                  </a:xfrm>
                </p:grpSpPr>
                <p:grpSp>
                  <p:nvGrpSpPr>
                    <p:cNvPr id="27660" name="Group 13"/>
                    <p:cNvGrpSpPr/>
                    <p:nvPr/>
                  </p:nvGrpSpPr>
                  <p:grpSpPr>
                    <a:xfrm>
                      <a:off x="219" y="3024"/>
                      <a:ext cx="672" cy="96"/>
                      <a:chOff x="288" y="288"/>
                      <a:chExt cx="672" cy="96"/>
                    </a:xfrm>
                  </p:grpSpPr>
                  <p:sp>
                    <p:nvSpPr>
                      <p:cNvPr id="27661" name="Line 14"/>
                      <p:cNvSpPr/>
                      <p:nvPr/>
                    </p:nvSpPr>
                    <p:spPr>
                      <a:xfrm>
                        <a:off x="288" y="384"/>
                        <a:ext cx="624" cy="0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27662" name="Line 15"/>
                      <p:cNvSpPr/>
                      <p:nvPr/>
                    </p:nvSpPr>
                    <p:spPr>
                      <a:xfrm flipH="1">
                        <a:off x="288" y="288"/>
                        <a:ext cx="96" cy="96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27663" name="Line 16"/>
                      <p:cNvSpPr/>
                      <p:nvPr/>
                    </p:nvSpPr>
                    <p:spPr>
                      <a:xfrm flipH="1">
                        <a:off x="345" y="288"/>
                        <a:ext cx="96" cy="96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27664" name="Line 17"/>
                      <p:cNvSpPr/>
                      <p:nvPr/>
                    </p:nvSpPr>
                    <p:spPr>
                      <a:xfrm flipH="1">
                        <a:off x="423" y="288"/>
                        <a:ext cx="96" cy="96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27665" name="Line 18"/>
                      <p:cNvSpPr/>
                      <p:nvPr/>
                    </p:nvSpPr>
                    <p:spPr>
                      <a:xfrm flipH="1">
                        <a:off x="480" y="288"/>
                        <a:ext cx="96" cy="96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27666" name="Line 19"/>
                      <p:cNvSpPr/>
                      <p:nvPr/>
                    </p:nvSpPr>
                    <p:spPr>
                      <a:xfrm flipH="1">
                        <a:off x="540" y="288"/>
                        <a:ext cx="96" cy="96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27667" name="Line 20"/>
                      <p:cNvSpPr/>
                      <p:nvPr/>
                    </p:nvSpPr>
                    <p:spPr>
                      <a:xfrm flipH="1">
                        <a:off x="609" y="288"/>
                        <a:ext cx="96" cy="96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27668" name="Line 21"/>
                      <p:cNvSpPr/>
                      <p:nvPr/>
                    </p:nvSpPr>
                    <p:spPr>
                      <a:xfrm flipH="1">
                        <a:off x="675" y="288"/>
                        <a:ext cx="96" cy="96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27669" name="Line 22"/>
                      <p:cNvSpPr/>
                      <p:nvPr/>
                    </p:nvSpPr>
                    <p:spPr>
                      <a:xfrm flipH="1">
                        <a:off x="738" y="288"/>
                        <a:ext cx="96" cy="96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27670" name="Line 23"/>
                      <p:cNvSpPr/>
                      <p:nvPr/>
                    </p:nvSpPr>
                    <p:spPr>
                      <a:xfrm flipH="1">
                        <a:off x="807" y="288"/>
                        <a:ext cx="96" cy="96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27671" name="Line 24"/>
                      <p:cNvSpPr/>
                      <p:nvPr/>
                    </p:nvSpPr>
                    <p:spPr>
                      <a:xfrm flipH="1">
                        <a:off x="864" y="288"/>
                        <a:ext cx="96" cy="96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27672" name="Line 25"/>
                    <p:cNvSpPr/>
                    <p:nvPr/>
                  </p:nvSpPr>
                  <p:spPr>
                    <a:xfrm>
                      <a:off x="525" y="3120"/>
                      <a:ext cx="0" cy="288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673" name="Line 26"/>
                    <p:cNvSpPr/>
                    <p:nvPr/>
                  </p:nvSpPr>
                  <p:spPr>
                    <a:xfrm>
                      <a:off x="522" y="3372"/>
                      <a:ext cx="0" cy="336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27674" name="Group 27"/>
                  <p:cNvGrpSpPr/>
                  <p:nvPr/>
                </p:nvGrpSpPr>
                <p:grpSpPr>
                  <a:xfrm>
                    <a:off x="4992" y="672"/>
                    <a:ext cx="408" cy="408"/>
                    <a:chOff x="4848" y="615"/>
                    <a:chExt cx="680" cy="681"/>
                  </a:xfrm>
                </p:grpSpPr>
                <p:grpSp>
                  <p:nvGrpSpPr>
                    <p:cNvPr id="27675" name="Group 28"/>
                    <p:cNvGrpSpPr/>
                    <p:nvPr/>
                  </p:nvGrpSpPr>
                  <p:grpSpPr>
                    <a:xfrm>
                      <a:off x="4848" y="615"/>
                      <a:ext cx="680" cy="680"/>
                      <a:chOff x="192" y="3351"/>
                      <a:chExt cx="680" cy="680"/>
                    </a:xfrm>
                  </p:grpSpPr>
                  <p:sp>
                    <p:nvSpPr>
                      <p:cNvPr id="27676" name="Oval 29"/>
                      <p:cNvSpPr/>
                      <p:nvPr/>
                    </p:nvSpPr>
                    <p:spPr>
                      <a:xfrm>
                        <a:off x="192" y="3351"/>
                        <a:ext cx="680" cy="680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381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 wrap="none" anchor="ctr"/>
                      <a:lstStyle/>
                      <a:p>
                        <a:endParaRPr lang="zh-CN" altLang="en-US" dirty="0">
                          <a:latin typeface="Arial" panose="020B0604020202020204" pitchFamily="34" charset="0"/>
                          <a:ea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27677" name="Oval 30"/>
                      <p:cNvSpPr/>
                      <p:nvPr/>
                    </p:nvSpPr>
                    <p:spPr>
                      <a:xfrm>
                        <a:off x="240" y="3408"/>
                        <a:ext cx="576" cy="576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381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 wrap="none" anchor="ctr"/>
                      <a:lstStyle/>
                      <a:p>
                        <a:endParaRPr lang="zh-CN" altLang="en-US" dirty="0">
                          <a:latin typeface="Arial" panose="020B0604020202020204" pitchFamily="34" charset="0"/>
                          <a:ea typeface="宋体" panose="0201060003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27678" name="Oval 31"/>
                    <p:cNvSpPr/>
                    <p:nvPr/>
                  </p:nvSpPr>
                  <p:spPr>
                    <a:xfrm>
                      <a:off x="5085" y="858"/>
                      <a:ext cx="192" cy="192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zh-CN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27679" name="AutoShape 32"/>
                    <p:cNvSpPr/>
                    <p:nvPr/>
                  </p:nvSpPr>
                  <p:spPr>
                    <a:xfrm>
                      <a:off x="5127" y="624"/>
                      <a:ext cx="96" cy="672"/>
                    </a:xfrm>
                    <a:prstGeom prst="diamond">
                      <a:avLst/>
                    </a:prstGeom>
                    <a:solidFill>
                      <a:srgbClr val="663300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zh-CN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p:txBody>
                </p:sp>
              </p:grpSp>
            </p:grpSp>
            <p:grpSp>
              <p:nvGrpSpPr>
                <p:cNvPr id="27680" name="Group 33"/>
                <p:cNvGrpSpPr/>
                <p:nvPr/>
              </p:nvGrpSpPr>
              <p:grpSpPr>
                <a:xfrm>
                  <a:off x="5145" y="1056"/>
                  <a:ext cx="102" cy="227"/>
                  <a:chOff x="1015" y="3264"/>
                  <a:chExt cx="148" cy="320"/>
                </a:xfrm>
              </p:grpSpPr>
              <p:sp>
                <p:nvSpPr>
                  <p:cNvPr id="27681" name="Oval 34"/>
                  <p:cNvSpPr/>
                  <p:nvPr/>
                </p:nvSpPr>
                <p:spPr>
                  <a:xfrm>
                    <a:off x="1056" y="3264"/>
                    <a:ext cx="48" cy="4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zh-CN" altLang="en-US" dirty="0">
                      <a:latin typeface="Arial" panose="020B0604020202020204" pitchFamily="34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27682" name="Freeform 35"/>
                  <p:cNvSpPr/>
                  <p:nvPr/>
                </p:nvSpPr>
                <p:spPr>
                  <a:xfrm>
                    <a:off x="1015" y="3310"/>
                    <a:ext cx="148" cy="274"/>
                  </a:xfrm>
                  <a:custGeom>
                    <a:avLst/>
                    <a:gdLst/>
                    <a:ahLst/>
                    <a:cxnLst>
                      <a:cxn ang="0">
                        <a:pos x="64" y="0"/>
                      </a:cxn>
                      <a:cxn ang="0">
                        <a:pos x="100" y="119"/>
                      </a:cxn>
                      <a:cxn ang="0">
                        <a:pos x="73" y="274"/>
                      </a:cxn>
                      <a:cxn ang="0">
                        <a:pos x="0" y="210"/>
                      </a:cxn>
                    </a:cxnLst>
                    <a:rect l="0" t="0" r="0" b="0"/>
                    <a:pathLst>
                      <a:path w="148" h="274">
                        <a:moveTo>
                          <a:pt x="64" y="0"/>
                        </a:moveTo>
                        <a:cubicBezTo>
                          <a:pt x="55" y="62"/>
                          <a:pt x="31" y="100"/>
                          <a:pt x="100" y="119"/>
                        </a:cubicBezTo>
                        <a:cubicBezTo>
                          <a:pt x="148" y="164"/>
                          <a:pt x="138" y="252"/>
                          <a:pt x="73" y="274"/>
                        </a:cubicBezTo>
                        <a:cubicBezTo>
                          <a:pt x="39" y="263"/>
                          <a:pt x="16" y="243"/>
                          <a:pt x="0" y="210"/>
                        </a:cubicBezTo>
                      </a:path>
                    </a:pathLst>
                  </a:custGeom>
                  <a:noFill/>
                  <a:ln w="3810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27683" name="Line 36"/>
              <p:cNvSpPr/>
              <p:nvPr/>
            </p:nvSpPr>
            <p:spPr>
              <a:xfrm>
                <a:off x="995" y="1388"/>
                <a:ext cx="682" cy="337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27684" name="Text Box 37"/>
              <p:cNvSpPr txBox="1"/>
              <p:nvPr/>
            </p:nvSpPr>
            <p:spPr>
              <a:xfrm>
                <a:off x="1647" y="1610"/>
                <a:ext cx="273" cy="24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lstStyle/>
              <a:p>
                <a:r>
                  <a:rPr lang="en-US" altLang="zh-CN">
                    <a:latin typeface="Times New Roman" panose="02020603050405020304" pitchFamily="2" charset="0"/>
                    <a:ea typeface="宋体" panose="02010600030101010101" pitchFamily="2" charset="-122"/>
                  </a:rPr>
                  <a:t>F</a:t>
                </a:r>
              </a:p>
            </p:txBody>
          </p:sp>
          <p:sp>
            <p:nvSpPr>
              <p:cNvPr id="27685" name="Line 38"/>
              <p:cNvSpPr/>
              <p:nvPr/>
            </p:nvSpPr>
            <p:spPr>
              <a:xfrm flipV="1">
                <a:off x="624" y="1845"/>
                <a:ext cx="0" cy="303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</p:grpSp>
      </p:grpSp>
      <p:grpSp>
        <p:nvGrpSpPr>
          <p:cNvPr id="6" name="Group 40"/>
          <p:cNvGrpSpPr/>
          <p:nvPr/>
        </p:nvGrpSpPr>
        <p:grpSpPr>
          <a:xfrm>
            <a:off x="5925820" y="4013835"/>
            <a:ext cx="2206625" cy="2018655"/>
            <a:chOff x="2151" y="1104"/>
            <a:chExt cx="1929" cy="1936"/>
          </a:xfrm>
        </p:grpSpPr>
        <p:sp>
          <p:nvSpPr>
            <p:cNvPr id="27688" name="Line 41"/>
            <p:cNvSpPr/>
            <p:nvPr/>
          </p:nvSpPr>
          <p:spPr>
            <a:xfrm>
              <a:off x="2208" y="2514"/>
              <a:ext cx="187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27689" name="Group 42"/>
            <p:cNvGrpSpPr/>
            <p:nvPr/>
          </p:nvGrpSpPr>
          <p:grpSpPr>
            <a:xfrm>
              <a:off x="2151" y="1104"/>
              <a:ext cx="1906" cy="1936"/>
              <a:chOff x="2151" y="1104"/>
              <a:chExt cx="1906" cy="1936"/>
            </a:xfrm>
          </p:grpSpPr>
          <p:grpSp>
            <p:nvGrpSpPr>
              <p:cNvPr id="27690" name="Group 43"/>
              <p:cNvGrpSpPr/>
              <p:nvPr/>
            </p:nvGrpSpPr>
            <p:grpSpPr>
              <a:xfrm>
                <a:off x="2592" y="1104"/>
                <a:ext cx="1050" cy="1936"/>
                <a:chOff x="2592" y="1104"/>
                <a:chExt cx="1050" cy="1936"/>
              </a:xfrm>
            </p:grpSpPr>
            <p:grpSp>
              <p:nvGrpSpPr>
                <p:cNvPr id="27691" name="Group 44"/>
                <p:cNvGrpSpPr/>
                <p:nvPr/>
              </p:nvGrpSpPr>
              <p:grpSpPr>
                <a:xfrm>
                  <a:off x="2592" y="1104"/>
                  <a:ext cx="537" cy="1296"/>
                  <a:chOff x="2496" y="1392"/>
                  <a:chExt cx="537" cy="1296"/>
                </a:xfrm>
              </p:grpSpPr>
              <p:grpSp>
                <p:nvGrpSpPr>
                  <p:cNvPr id="27692" name="Group 45"/>
                  <p:cNvGrpSpPr/>
                  <p:nvPr/>
                </p:nvGrpSpPr>
                <p:grpSpPr>
                  <a:xfrm>
                    <a:off x="2795" y="1531"/>
                    <a:ext cx="235" cy="460"/>
                    <a:chOff x="5232" y="2745"/>
                    <a:chExt cx="340" cy="794"/>
                  </a:xfrm>
                </p:grpSpPr>
                <p:grpSp>
                  <p:nvGrpSpPr>
                    <p:cNvPr id="27693" name="Group 46"/>
                    <p:cNvGrpSpPr/>
                    <p:nvPr/>
                  </p:nvGrpSpPr>
                  <p:grpSpPr>
                    <a:xfrm>
                      <a:off x="5232" y="2976"/>
                      <a:ext cx="340" cy="340"/>
                      <a:chOff x="4896" y="2775"/>
                      <a:chExt cx="680" cy="681"/>
                    </a:xfrm>
                  </p:grpSpPr>
                  <p:grpSp>
                    <p:nvGrpSpPr>
                      <p:cNvPr id="27694" name="Group 47"/>
                      <p:cNvGrpSpPr/>
                      <p:nvPr/>
                    </p:nvGrpSpPr>
                    <p:grpSpPr>
                      <a:xfrm>
                        <a:off x="4896" y="2775"/>
                        <a:ext cx="680" cy="680"/>
                        <a:chOff x="192" y="3351"/>
                        <a:chExt cx="680" cy="680"/>
                      </a:xfrm>
                    </p:grpSpPr>
                    <p:sp>
                      <p:nvSpPr>
                        <p:cNvPr id="27695" name="Oval 48"/>
                        <p:cNvSpPr/>
                        <p:nvPr/>
                      </p:nvSpPr>
                      <p:spPr>
                        <a:xfrm>
                          <a:off x="192" y="3351"/>
                          <a:ext cx="680" cy="680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w="38100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 wrap="none" anchor="ctr"/>
                        <a:lstStyle/>
                        <a:p>
                          <a:endParaRPr lang="zh-CN" altLang="en-US" dirty="0">
                            <a:latin typeface="Arial" panose="020B0604020202020204" pitchFamily="34" charset="0"/>
                            <a:ea typeface="宋体" panose="02010600030101010101" pitchFamily="2" charset="-122"/>
                          </a:endParaRPr>
                        </a:p>
                      </p:txBody>
                    </p:sp>
                    <p:sp>
                      <p:nvSpPr>
                        <p:cNvPr id="27696" name="Oval 49"/>
                        <p:cNvSpPr/>
                        <p:nvPr/>
                      </p:nvSpPr>
                      <p:spPr>
                        <a:xfrm>
                          <a:off x="240" y="3408"/>
                          <a:ext cx="576" cy="576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w="38100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 wrap="none" anchor="ctr"/>
                        <a:lstStyle/>
                        <a:p>
                          <a:endParaRPr lang="zh-CN" altLang="en-US" dirty="0">
                            <a:latin typeface="Arial" panose="020B0604020202020204" pitchFamily="34" charset="0"/>
                            <a:ea typeface="宋体" panose="02010600030101010101" pitchFamily="2" charset="-122"/>
                          </a:endParaRPr>
                        </a:p>
                      </p:txBody>
                    </p:sp>
                  </p:grpSp>
                  <p:sp>
                    <p:nvSpPr>
                      <p:cNvPr id="27697" name="Oval 50"/>
                      <p:cNvSpPr/>
                      <p:nvPr/>
                    </p:nvSpPr>
                    <p:spPr>
                      <a:xfrm>
                        <a:off x="5133" y="3018"/>
                        <a:ext cx="192" cy="192"/>
                      </a:xfrm>
                      <a:prstGeom prst="ellipse">
                        <a:avLst/>
                      </a:prstGeom>
                      <a:solidFill>
                        <a:schemeClr val="tx2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 wrap="none" anchor="ctr"/>
                      <a:lstStyle/>
                      <a:p>
                        <a:endParaRPr lang="zh-CN" altLang="en-US" dirty="0">
                          <a:latin typeface="Arial" panose="020B0604020202020204" pitchFamily="34" charset="0"/>
                          <a:ea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27698" name="AutoShape 51"/>
                      <p:cNvSpPr/>
                      <p:nvPr/>
                    </p:nvSpPr>
                    <p:spPr>
                      <a:xfrm>
                        <a:off x="5175" y="2784"/>
                        <a:ext cx="96" cy="672"/>
                      </a:xfrm>
                      <a:prstGeom prst="diamond">
                        <a:avLst/>
                      </a:prstGeom>
                      <a:solidFill>
                        <a:srgbClr val="663300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  <p:txBody>
                      <a:bodyPr wrap="none" anchor="ctr"/>
                      <a:lstStyle/>
                      <a:p>
                        <a:endParaRPr lang="zh-CN" altLang="en-US" dirty="0">
                          <a:latin typeface="Arial" panose="020B0604020202020204" pitchFamily="34" charset="0"/>
                          <a:ea typeface="宋体" panose="0201060003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27699" name="Group 52"/>
                    <p:cNvGrpSpPr/>
                    <p:nvPr/>
                  </p:nvGrpSpPr>
                  <p:grpSpPr>
                    <a:xfrm>
                      <a:off x="5346" y="3312"/>
                      <a:ext cx="102" cy="227"/>
                      <a:chOff x="1015" y="3264"/>
                      <a:chExt cx="148" cy="320"/>
                    </a:xfrm>
                  </p:grpSpPr>
                  <p:sp>
                    <p:nvSpPr>
                      <p:cNvPr id="27700" name="Oval 53"/>
                      <p:cNvSpPr/>
                      <p:nvPr/>
                    </p:nvSpPr>
                    <p:spPr>
                      <a:xfrm>
                        <a:off x="1056" y="3264"/>
                        <a:ext cx="48" cy="48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381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 wrap="none" anchor="ctr"/>
                      <a:lstStyle/>
                      <a:p>
                        <a:endParaRPr lang="zh-CN" altLang="en-US" dirty="0">
                          <a:latin typeface="Arial" panose="020B0604020202020204" pitchFamily="34" charset="0"/>
                          <a:ea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27701" name="Freeform 54"/>
                      <p:cNvSpPr/>
                      <p:nvPr/>
                    </p:nvSpPr>
                    <p:spPr>
                      <a:xfrm>
                        <a:off x="1015" y="3310"/>
                        <a:ext cx="148" cy="27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4" y="0"/>
                          </a:cxn>
                          <a:cxn ang="0">
                            <a:pos x="100" y="119"/>
                          </a:cxn>
                          <a:cxn ang="0">
                            <a:pos x="73" y="274"/>
                          </a:cxn>
                          <a:cxn ang="0">
                            <a:pos x="0" y="210"/>
                          </a:cxn>
                        </a:cxnLst>
                        <a:rect l="0" t="0" r="0" b="0"/>
                        <a:pathLst>
                          <a:path w="148" h="274">
                            <a:moveTo>
                              <a:pt x="64" y="0"/>
                            </a:moveTo>
                            <a:cubicBezTo>
                              <a:pt x="55" y="62"/>
                              <a:pt x="31" y="100"/>
                              <a:pt x="100" y="119"/>
                            </a:cubicBezTo>
                            <a:cubicBezTo>
                              <a:pt x="148" y="164"/>
                              <a:pt x="138" y="252"/>
                              <a:pt x="73" y="274"/>
                            </a:cubicBezTo>
                            <a:cubicBezTo>
                              <a:pt x="39" y="263"/>
                              <a:pt x="16" y="243"/>
                              <a:pt x="0" y="210"/>
                            </a:cubicBezTo>
                          </a:path>
                        </a:pathLst>
                      </a:custGeom>
                      <a:noFill/>
                      <a:ln w="381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27702" name="Group 55"/>
                    <p:cNvGrpSpPr/>
                    <p:nvPr/>
                  </p:nvGrpSpPr>
                  <p:grpSpPr>
                    <a:xfrm flipH="1" flipV="1">
                      <a:off x="5337" y="2745"/>
                      <a:ext cx="102" cy="227"/>
                      <a:chOff x="1015" y="3264"/>
                      <a:chExt cx="148" cy="320"/>
                    </a:xfrm>
                  </p:grpSpPr>
                  <p:sp>
                    <p:nvSpPr>
                      <p:cNvPr id="27703" name="Oval 56"/>
                      <p:cNvSpPr/>
                      <p:nvPr/>
                    </p:nvSpPr>
                    <p:spPr>
                      <a:xfrm>
                        <a:off x="1056" y="3264"/>
                        <a:ext cx="48" cy="48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381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 rot="10800000" wrap="none" anchor="ctr"/>
                      <a:lstStyle/>
                      <a:p>
                        <a:endParaRPr lang="zh-CN" altLang="en-US" dirty="0">
                          <a:latin typeface="Arial" panose="020B0604020202020204" pitchFamily="34" charset="0"/>
                          <a:ea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27704" name="Freeform 57"/>
                      <p:cNvSpPr/>
                      <p:nvPr/>
                    </p:nvSpPr>
                    <p:spPr>
                      <a:xfrm>
                        <a:off x="1015" y="3310"/>
                        <a:ext cx="148" cy="27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4" y="0"/>
                          </a:cxn>
                          <a:cxn ang="0">
                            <a:pos x="100" y="119"/>
                          </a:cxn>
                          <a:cxn ang="0">
                            <a:pos x="73" y="274"/>
                          </a:cxn>
                          <a:cxn ang="0">
                            <a:pos x="0" y="210"/>
                          </a:cxn>
                        </a:cxnLst>
                        <a:rect l="0" t="0" r="0" b="0"/>
                        <a:pathLst>
                          <a:path w="148" h="274">
                            <a:moveTo>
                              <a:pt x="64" y="0"/>
                            </a:moveTo>
                            <a:cubicBezTo>
                              <a:pt x="55" y="62"/>
                              <a:pt x="31" y="100"/>
                              <a:pt x="100" y="119"/>
                            </a:cubicBezTo>
                            <a:cubicBezTo>
                              <a:pt x="148" y="164"/>
                              <a:pt x="138" y="252"/>
                              <a:pt x="73" y="274"/>
                            </a:cubicBezTo>
                            <a:cubicBezTo>
                              <a:pt x="39" y="263"/>
                              <a:pt x="16" y="243"/>
                              <a:pt x="0" y="210"/>
                            </a:cubicBezTo>
                          </a:path>
                        </a:pathLst>
                      </a:custGeom>
                      <a:noFill/>
                      <a:ln w="381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27705" name="Group 58"/>
                  <p:cNvGrpSpPr/>
                  <p:nvPr/>
                </p:nvGrpSpPr>
                <p:grpSpPr>
                  <a:xfrm>
                    <a:off x="2496" y="1392"/>
                    <a:ext cx="537" cy="1296"/>
                    <a:chOff x="2496" y="1392"/>
                    <a:chExt cx="537" cy="1296"/>
                  </a:xfrm>
                </p:grpSpPr>
                <p:sp>
                  <p:nvSpPr>
                    <p:cNvPr id="27706" name="Line 59"/>
                    <p:cNvSpPr/>
                    <p:nvPr/>
                  </p:nvSpPr>
                  <p:spPr>
                    <a:xfrm>
                      <a:off x="2674" y="2493"/>
                      <a:ext cx="0" cy="56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grpSp>
                  <p:nvGrpSpPr>
                    <p:cNvPr id="27707" name="Group 60"/>
                    <p:cNvGrpSpPr/>
                    <p:nvPr/>
                  </p:nvGrpSpPr>
                  <p:grpSpPr>
                    <a:xfrm>
                      <a:off x="2562" y="2031"/>
                      <a:ext cx="235" cy="460"/>
                      <a:chOff x="5232" y="2745"/>
                      <a:chExt cx="340" cy="794"/>
                    </a:xfrm>
                  </p:grpSpPr>
                  <p:grpSp>
                    <p:nvGrpSpPr>
                      <p:cNvPr id="27708" name="Group 61"/>
                      <p:cNvGrpSpPr/>
                      <p:nvPr/>
                    </p:nvGrpSpPr>
                    <p:grpSpPr>
                      <a:xfrm>
                        <a:off x="5232" y="2976"/>
                        <a:ext cx="340" cy="340"/>
                        <a:chOff x="4896" y="2775"/>
                        <a:chExt cx="680" cy="681"/>
                      </a:xfrm>
                    </p:grpSpPr>
                    <p:grpSp>
                      <p:nvGrpSpPr>
                        <p:cNvPr id="27709" name="Group 62"/>
                        <p:cNvGrpSpPr/>
                        <p:nvPr/>
                      </p:nvGrpSpPr>
                      <p:grpSpPr>
                        <a:xfrm>
                          <a:off x="4896" y="2775"/>
                          <a:ext cx="680" cy="680"/>
                          <a:chOff x="192" y="3351"/>
                          <a:chExt cx="680" cy="680"/>
                        </a:xfrm>
                      </p:grpSpPr>
                      <p:sp>
                        <p:nvSpPr>
                          <p:cNvPr id="27710" name="Oval 63"/>
                          <p:cNvSpPr/>
                          <p:nvPr/>
                        </p:nvSpPr>
                        <p:spPr>
                          <a:xfrm>
                            <a:off x="192" y="3351"/>
                            <a:ext cx="680" cy="680"/>
                          </a:xfrm>
                          <a:prstGeom prst="ellipse">
                            <a:avLst/>
                          </a:prstGeom>
                          <a:solidFill>
                            <a:schemeClr val="accent1"/>
                          </a:solidFill>
                          <a:ln w="38100" cap="flat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zh-CN" altLang="en-US" dirty="0">
                              <a:latin typeface="Arial" panose="020B0604020202020204" pitchFamily="34" charset="0"/>
                              <a:ea typeface="宋体" panose="02010600030101010101" pitchFamily="2" charset="-122"/>
                            </a:endParaRPr>
                          </a:p>
                        </p:txBody>
                      </p:sp>
                      <p:sp>
                        <p:nvSpPr>
                          <p:cNvPr id="27711" name="Oval 64"/>
                          <p:cNvSpPr/>
                          <p:nvPr/>
                        </p:nvSpPr>
                        <p:spPr>
                          <a:xfrm>
                            <a:off x="240" y="3408"/>
                            <a:ext cx="576" cy="576"/>
                          </a:xfrm>
                          <a:prstGeom prst="ellipse">
                            <a:avLst/>
                          </a:prstGeom>
                          <a:solidFill>
                            <a:schemeClr val="accent1"/>
                          </a:solidFill>
                          <a:ln w="38100" cap="flat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zh-CN" altLang="en-US" dirty="0">
                              <a:latin typeface="Arial" panose="020B0604020202020204" pitchFamily="34" charset="0"/>
                              <a:ea typeface="宋体" panose="02010600030101010101" pitchFamily="2" charset="-122"/>
                            </a:endParaRPr>
                          </a:p>
                        </p:txBody>
                      </p:sp>
                    </p:grpSp>
                    <p:sp>
                      <p:nvSpPr>
                        <p:cNvPr id="27712" name="Oval 65"/>
                        <p:cNvSpPr/>
                        <p:nvPr/>
                      </p:nvSpPr>
                      <p:spPr>
                        <a:xfrm>
                          <a:off x="5133" y="3018"/>
                          <a:ext cx="192" cy="192"/>
                        </a:xfrm>
                        <a:prstGeom prst="ellipse">
                          <a:avLst/>
                        </a:prstGeom>
                        <a:solidFill>
                          <a:schemeClr val="tx2"/>
                        </a:solidFill>
                        <a:ln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 wrap="none" anchor="ctr"/>
                        <a:lstStyle/>
                        <a:p>
                          <a:endParaRPr lang="zh-CN" altLang="en-US" dirty="0">
                            <a:latin typeface="Arial" panose="020B0604020202020204" pitchFamily="34" charset="0"/>
                            <a:ea typeface="宋体" panose="02010600030101010101" pitchFamily="2" charset="-122"/>
                          </a:endParaRPr>
                        </a:p>
                      </p:txBody>
                    </p:sp>
                    <p:sp>
                      <p:nvSpPr>
                        <p:cNvPr id="27713" name="AutoShape 66"/>
                        <p:cNvSpPr/>
                        <p:nvPr/>
                      </p:nvSpPr>
                      <p:spPr>
                        <a:xfrm>
                          <a:off x="5175" y="2784"/>
                          <a:ext cx="96" cy="672"/>
                        </a:xfrm>
                        <a:prstGeom prst="diamond">
                          <a:avLst/>
                        </a:prstGeom>
                        <a:solidFill>
                          <a:srgbClr val="663300"/>
                        </a:solidFill>
                        <a:ln w="9525" cap="flat" cmpd="sng">
                          <a:solidFill>
                            <a:schemeClr val="tx1"/>
                          </a:solidFill>
                          <a:prstDash val="solid"/>
                          <a:miter/>
                          <a:headEnd type="none" w="med" len="med"/>
                          <a:tailEnd type="none" w="med" len="med"/>
                        </a:ln>
                      </p:spPr>
                      <p:txBody>
                        <a:bodyPr wrap="none" anchor="ctr"/>
                        <a:lstStyle/>
                        <a:p>
                          <a:endParaRPr lang="zh-CN" altLang="en-US" dirty="0">
                            <a:latin typeface="Arial" panose="020B0604020202020204" pitchFamily="34" charset="0"/>
                            <a:ea typeface="宋体" panose="02010600030101010101" pitchFamily="2" charset="-122"/>
                          </a:endParaRPr>
                        </a:p>
                      </p:txBody>
                    </p:sp>
                  </p:grpSp>
                  <p:grpSp>
                    <p:nvGrpSpPr>
                      <p:cNvPr id="27714" name="Group 67"/>
                      <p:cNvGrpSpPr/>
                      <p:nvPr/>
                    </p:nvGrpSpPr>
                    <p:grpSpPr>
                      <a:xfrm>
                        <a:off x="5346" y="3312"/>
                        <a:ext cx="102" cy="227"/>
                        <a:chOff x="1015" y="3264"/>
                        <a:chExt cx="148" cy="320"/>
                      </a:xfrm>
                    </p:grpSpPr>
                    <p:sp>
                      <p:nvSpPr>
                        <p:cNvPr id="27715" name="Oval 68"/>
                        <p:cNvSpPr/>
                        <p:nvPr/>
                      </p:nvSpPr>
                      <p:spPr>
                        <a:xfrm>
                          <a:off x="1056" y="3264"/>
                          <a:ext cx="48" cy="48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w="38100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 wrap="none" anchor="ctr"/>
                        <a:lstStyle/>
                        <a:p>
                          <a:endParaRPr lang="zh-CN" altLang="en-US" dirty="0">
                            <a:latin typeface="Arial" panose="020B0604020202020204" pitchFamily="34" charset="0"/>
                            <a:ea typeface="宋体" panose="02010600030101010101" pitchFamily="2" charset="-122"/>
                          </a:endParaRPr>
                        </a:p>
                      </p:txBody>
                    </p:sp>
                    <p:sp>
                      <p:nvSpPr>
                        <p:cNvPr id="27716" name="Freeform 69"/>
                        <p:cNvSpPr/>
                        <p:nvPr/>
                      </p:nvSpPr>
                      <p:spPr>
                        <a:xfrm>
                          <a:off x="1015" y="3310"/>
                          <a:ext cx="148" cy="27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4" y="0"/>
                            </a:cxn>
                            <a:cxn ang="0">
                              <a:pos x="100" y="119"/>
                            </a:cxn>
                            <a:cxn ang="0">
                              <a:pos x="73" y="274"/>
                            </a:cxn>
                            <a:cxn ang="0">
                              <a:pos x="0" y="210"/>
                            </a:cxn>
                          </a:cxnLst>
                          <a:rect l="0" t="0" r="0" b="0"/>
                          <a:pathLst>
                            <a:path w="148" h="274">
                              <a:moveTo>
                                <a:pt x="64" y="0"/>
                              </a:moveTo>
                              <a:cubicBezTo>
                                <a:pt x="55" y="62"/>
                                <a:pt x="31" y="100"/>
                                <a:pt x="100" y="119"/>
                              </a:cubicBezTo>
                              <a:cubicBezTo>
                                <a:pt x="148" y="164"/>
                                <a:pt x="138" y="252"/>
                                <a:pt x="73" y="274"/>
                              </a:cubicBezTo>
                              <a:cubicBezTo>
                                <a:pt x="39" y="263"/>
                                <a:pt x="16" y="243"/>
                                <a:pt x="0" y="210"/>
                              </a:cubicBezTo>
                            </a:path>
                          </a:pathLst>
                        </a:custGeom>
                        <a:noFill/>
                        <a:ln w="38100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grpSp>
                    <p:nvGrpSpPr>
                      <p:cNvPr id="27717" name="Group 70"/>
                      <p:cNvGrpSpPr/>
                      <p:nvPr/>
                    </p:nvGrpSpPr>
                    <p:grpSpPr>
                      <a:xfrm flipH="1" flipV="1">
                        <a:off x="5337" y="2745"/>
                        <a:ext cx="102" cy="227"/>
                        <a:chOff x="1015" y="3264"/>
                        <a:chExt cx="148" cy="320"/>
                      </a:xfrm>
                    </p:grpSpPr>
                    <p:sp>
                      <p:nvSpPr>
                        <p:cNvPr id="27718" name="Oval 71"/>
                        <p:cNvSpPr/>
                        <p:nvPr/>
                      </p:nvSpPr>
                      <p:spPr>
                        <a:xfrm>
                          <a:off x="1056" y="3264"/>
                          <a:ext cx="48" cy="48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w="38100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 rot="10800000" wrap="none" anchor="ctr"/>
                        <a:lstStyle/>
                        <a:p>
                          <a:endParaRPr lang="zh-CN" altLang="en-US" dirty="0">
                            <a:latin typeface="Arial" panose="020B0604020202020204" pitchFamily="34" charset="0"/>
                            <a:ea typeface="宋体" panose="02010600030101010101" pitchFamily="2" charset="-122"/>
                          </a:endParaRPr>
                        </a:p>
                      </p:txBody>
                    </p:sp>
                    <p:sp>
                      <p:nvSpPr>
                        <p:cNvPr id="27719" name="Freeform 72"/>
                        <p:cNvSpPr/>
                        <p:nvPr/>
                      </p:nvSpPr>
                      <p:spPr>
                        <a:xfrm>
                          <a:off x="1015" y="3310"/>
                          <a:ext cx="148" cy="27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4" y="0"/>
                            </a:cxn>
                            <a:cxn ang="0">
                              <a:pos x="100" y="119"/>
                            </a:cxn>
                            <a:cxn ang="0">
                              <a:pos x="73" y="274"/>
                            </a:cxn>
                            <a:cxn ang="0">
                              <a:pos x="0" y="210"/>
                            </a:cxn>
                          </a:cxnLst>
                          <a:rect l="0" t="0" r="0" b="0"/>
                          <a:pathLst>
                            <a:path w="148" h="274">
                              <a:moveTo>
                                <a:pt x="64" y="0"/>
                              </a:moveTo>
                              <a:cubicBezTo>
                                <a:pt x="55" y="62"/>
                                <a:pt x="31" y="100"/>
                                <a:pt x="100" y="119"/>
                              </a:cubicBezTo>
                              <a:cubicBezTo>
                                <a:pt x="148" y="164"/>
                                <a:pt x="138" y="252"/>
                                <a:pt x="73" y="274"/>
                              </a:cubicBezTo>
                              <a:cubicBezTo>
                                <a:pt x="39" y="263"/>
                                <a:pt x="16" y="243"/>
                                <a:pt x="0" y="210"/>
                              </a:cubicBezTo>
                            </a:path>
                          </a:pathLst>
                        </a:custGeom>
                        <a:noFill/>
                        <a:ln w="38100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zh-CN" altLang="en-US"/>
                        </a:p>
                      </p:txBody>
                    </p:sp>
                  </p:grpSp>
                </p:grpSp>
                <p:grpSp>
                  <p:nvGrpSpPr>
                    <p:cNvPr id="27720" name="Group 73"/>
                    <p:cNvGrpSpPr/>
                    <p:nvPr/>
                  </p:nvGrpSpPr>
                  <p:grpSpPr>
                    <a:xfrm flipV="1">
                      <a:off x="2496" y="1392"/>
                      <a:ext cx="488" cy="28"/>
                      <a:chOff x="4680" y="7053"/>
                      <a:chExt cx="1764" cy="123"/>
                    </a:xfrm>
                  </p:grpSpPr>
                  <p:grpSp>
                    <p:nvGrpSpPr>
                      <p:cNvPr id="27721" name="Group 74"/>
                      <p:cNvGrpSpPr/>
                      <p:nvPr/>
                    </p:nvGrpSpPr>
                    <p:grpSpPr>
                      <a:xfrm>
                        <a:off x="4680" y="7056"/>
                        <a:ext cx="864" cy="120"/>
                        <a:chOff x="6480" y="6239"/>
                        <a:chExt cx="864" cy="120"/>
                      </a:xfrm>
                    </p:grpSpPr>
                    <p:sp>
                      <p:nvSpPr>
                        <p:cNvPr id="27722" name="Line 75"/>
                        <p:cNvSpPr/>
                        <p:nvPr/>
                      </p:nvSpPr>
                      <p:spPr>
                        <a:xfrm flipH="1">
                          <a:off x="6480" y="6239"/>
                          <a:ext cx="180" cy="113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27723" name="Line 76"/>
                        <p:cNvSpPr/>
                        <p:nvPr/>
                      </p:nvSpPr>
                      <p:spPr>
                        <a:xfrm flipH="1">
                          <a:off x="6660" y="6239"/>
                          <a:ext cx="180" cy="113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27724" name="Line 77"/>
                        <p:cNvSpPr/>
                        <p:nvPr/>
                      </p:nvSpPr>
                      <p:spPr>
                        <a:xfrm flipH="1">
                          <a:off x="6840" y="6239"/>
                          <a:ext cx="180" cy="113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27725" name="Line 78"/>
                        <p:cNvSpPr/>
                        <p:nvPr/>
                      </p:nvSpPr>
                      <p:spPr>
                        <a:xfrm flipH="1">
                          <a:off x="7020" y="6239"/>
                          <a:ext cx="180" cy="113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27726" name="Line 79"/>
                        <p:cNvSpPr/>
                        <p:nvPr/>
                      </p:nvSpPr>
                      <p:spPr>
                        <a:xfrm flipH="1">
                          <a:off x="7164" y="6246"/>
                          <a:ext cx="180" cy="113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</p:sp>
                  </p:grpSp>
                  <p:sp>
                    <p:nvSpPr>
                      <p:cNvPr id="27727" name="Line 80"/>
                      <p:cNvSpPr/>
                      <p:nvPr/>
                    </p:nvSpPr>
                    <p:spPr>
                      <a:xfrm>
                        <a:off x="4845" y="7053"/>
                        <a:ext cx="1593" cy="0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</p:sp>
                  <p:grpSp>
                    <p:nvGrpSpPr>
                      <p:cNvPr id="27728" name="Group 81"/>
                      <p:cNvGrpSpPr/>
                      <p:nvPr/>
                    </p:nvGrpSpPr>
                    <p:grpSpPr>
                      <a:xfrm>
                        <a:off x="5580" y="7056"/>
                        <a:ext cx="864" cy="120"/>
                        <a:chOff x="6480" y="6239"/>
                        <a:chExt cx="864" cy="120"/>
                      </a:xfrm>
                    </p:grpSpPr>
                    <p:sp>
                      <p:nvSpPr>
                        <p:cNvPr id="27729" name="Line 82"/>
                        <p:cNvSpPr/>
                        <p:nvPr/>
                      </p:nvSpPr>
                      <p:spPr>
                        <a:xfrm flipH="1">
                          <a:off x="6480" y="6239"/>
                          <a:ext cx="180" cy="113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27730" name="Line 83"/>
                        <p:cNvSpPr/>
                        <p:nvPr/>
                      </p:nvSpPr>
                      <p:spPr>
                        <a:xfrm flipH="1">
                          <a:off x="6660" y="6239"/>
                          <a:ext cx="180" cy="113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27731" name="Line 84"/>
                        <p:cNvSpPr/>
                        <p:nvPr/>
                      </p:nvSpPr>
                      <p:spPr>
                        <a:xfrm flipH="1">
                          <a:off x="6840" y="6239"/>
                          <a:ext cx="180" cy="113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27732" name="Line 85"/>
                        <p:cNvSpPr/>
                        <p:nvPr/>
                      </p:nvSpPr>
                      <p:spPr>
                        <a:xfrm flipH="1">
                          <a:off x="7020" y="6239"/>
                          <a:ext cx="180" cy="113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</p:sp>
                    <p:sp>
                      <p:nvSpPr>
                        <p:cNvPr id="27733" name="Line 86"/>
                        <p:cNvSpPr/>
                        <p:nvPr/>
                      </p:nvSpPr>
                      <p:spPr>
                        <a:xfrm flipH="1">
                          <a:off x="7164" y="6246"/>
                          <a:ext cx="180" cy="113"/>
                        </a:xfrm>
                        <a:prstGeom prst="line">
                          <a:avLst/>
                        </a:prstGeom>
                        <a:ln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</p:sp>
                  </p:grpSp>
                </p:grpSp>
                <p:sp>
                  <p:nvSpPr>
                    <p:cNvPr id="27734" name="Line 87"/>
                    <p:cNvSpPr/>
                    <p:nvPr/>
                  </p:nvSpPr>
                  <p:spPr>
                    <a:xfrm>
                      <a:off x="2562" y="1420"/>
                      <a:ext cx="0" cy="861"/>
                    </a:xfrm>
                    <a:prstGeom prst="line">
                      <a:avLst/>
                    </a:prstGeom>
                    <a:ln w="190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35" name="Rectangle 88"/>
                    <p:cNvSpPr/>
                    <p:nvPr/>
                  </p:nvSpPr>
                  <p:spPr>
                    <a:xfrm>
                      <a:off x="2596" y="2549"/>
                      <a:ext cx="151" cy="139"/>
                    </a:xfrm>
                    <a:prstGeom prst="rect">
                      <a:avLst/>
                    </a:prstGeom>
                    <a:solidFill>
                      <a:srgbClr val="663300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zh-CN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p:txBody>
                </p:sp>
                <p:grpSp>
                  <p:nvGrpSpPr>
                    <p:cNvPr id="27736" name="Group 89"/>
                    <p:cNvGrpSpPr/>
                    <p:nvPr/>
                  </p:nvGrpSpPr>
                  <p:grpSpPr>
                    <a:xfrm>
                      <a:off x="2795" y="1420"/>
                      <a:ext cx="238" cy="851"/>
                      <a:chOff x="2795" y="1420"/>
                      <a:chExt cx="238" cy="851"/>
                    </a:xfrm>
                  </p:grpSpPr>
                  <p:sp>
                    <p:nvSpPr>
                      <p:cNvPr id="27737" name="Line 90"/>
                      <p:cNvSpPr/>
                      <p:nvPr/>
                    </p:nvSpPr>
                    <p:spPr>
                      <a:xfrm>
                        <a:off x="2894" y="1420"/>
                        <a:ext cx="0" cy="111"/>
                      </a:xfrm>
                      <a:prstGeom prst="line">
                        <a:avLst/>
                      </a:prstGeom>
                      <a:ln w="1905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27738" name="Line 91"/>
                      <p:cNvSpPr/>
                      <p:nvPr/>
                    </p:nvSpPr>
                    <p:spPr>
                      <a:xfrm>
                        <a:off x="3033" y="1753"/>
                        <a:ext cx="0" cy="473"/>
                      </a:xfrm>
                      <a:prstGeom prst="line">
                        <a:avLst/>
                      </a:prstGeom>
                      <a:ln w="1905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triangle" w="med" len="med"/>
                      </a:ln>
                    </p:spPr>
                  </p:sp>
                  <p:sp>
                    <p:nvSpPr>
                      <p:cNvPr id="27739" name="Line 92"/>
                      <p:cNvSpPr/>
                      <p:nvPr/>
                    </p:nvSpPr>
                    <p:spPr>
                      <a:xfrm>
                        <a:off x="2795" y="1771"/>
                        <a:ext cx="0" cy="500"/>
                      </a:xfrm>
                      <a:prstGeom prst="line">
                        <a:avLst/>
                      </a:prstGeom>
                      <a:ln w="1905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</p:sp>
                </p:grpSp>
              </p:grpSp>
            </p:grpSp>
            <p:sp>
              <p:nvSpPr>
                <p:cNvPr id="27740" name="Text Box 93"/>
                <p:cNvSpPr txBox="1"/>
                <p:nvPr/>
              </p:nvSpPr>
              <p:spPr>
                <a:xfrm>
                  <a:off x="2736" y="2687"/>
                  <a:ext cx="672" cy="353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lstStyle/>
                <a:p>
                  <a:r>
                    <a:rPr lang="zh-CN" altLang="en-US" b="1" dirty="0">
                      <a:latin typeface="Times New Roman" panose="02020603050405020304" pitchFamily="2" charset="0"/>
                      <a:ea typeface="宋体" panose="02010600030101010101" pitchFamily="2" charset="-122"/>
                    </a:rPr>
                    <a:t>图</a:t>
                  </a:r>
                  <a:r>
                    <a:rPr lang="en-US" altLang="zh-CN" b="1">
                      <a:latin typeface="Times New Roman" panose="02020603050405020304" pitchFamily="2" charset="0"/>
                      <a:ea typeface="宋体" panose="02010600030101010101" pitchFamily="2" charset="-122"/>
                    </a:rPr>
                    <a:t>(b)</a:t>
                  </a:r>
                </a:p>
              </p:txBody>
            </p:sp>
            <p:grpSp>
              <p:nvGrpSpPr>
                <p:cNvPr id="27741" name="Group 94"/>
                <p:cNvGrpSpPr/>
                <p:nvPr/>
              </p:nvGrpSpPr>
              <p:grpSpPr>
                <a:xfrm>
                  <a:off x="3120" y="1644"/>
                  <a:ext cx="522" cy="883"/>
                  <a:chOff x="3120" y="1644"/>
                  <a:chExt cx="522" cy="883"/>
                </a:xfrm>
              </p:grpSpPr>
              <p:grpSp>
                <p:nvGrpSpPr>
                  <p:cNvPr id="27742" name="Group 95"/>
                  <p:cNvGrpSpPr/>
                  <p:nvPr/>
                </p:nvGrpSpPr>
                <p:grpSpPr>
                  <a:xfrm>
                    <a:off x="3120" y="1644"/>
                    <a:ext cx="522" cy="880"/>
                    <a:chOff x="4114" y="1296"/>
                    <a:chExt cx="522" cy="880"/>
                  </a:xfrm>
                </p:grpSpPr>
                <p:sp>
                  <p:nvSpPr>
                    <p:cNvPr id="27743" name="Oval 96"/>
                    <p:cNvSpPr/>
                    <p:nvPr/>
                  </p:nvSpPr>
                  <p:spPr>
                    <a:xfrm>
                      <a:off x="4368" y="1296"/>
                      <a:ext cx="96" cy="24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zh-CN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27744" name="Line 97"/>
                    <p:cNvSpPr/>
                    <p:nvPr/>
                  </p:nvSpPr>
                  <p:spPr>
                    <a:xfrm>
                      <a:off x="4416" y="1536"/>
                      <a:ext cx="48" cy="288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45" name="Freeform 98"/>
                    <p:cNvSpPr/>
                    <p:nvPr/>
                  </p:nvSpPr>
                  <p:spPr>
                    <a:xfrm>
                      <a:off x="4378" y="1829"/>
                      <a:ext cx="84" cy="228"/>
                    </a:xfrm>
                    <a:custGeom>
                      <a:avLst/>
                      <a:gdLst/>
                      <a:ahLst/>
                      <a:cxnLst>
                        <a:cxn ang="0">
                          <a:pos x="84" y="0"/>
                        </a:cxn>
                        <a:cxn ang="0">
                          <a:pos x="11" y="173"/>
                        </a:cxn>
                        <a:cxn ang="0">
                          <a:pos x="1" y="228"/>
                        </a:cxn>
                      </a:cxnLst>
                      <a:rect l="0" t="0" r="0" b="0"/>
                      <a:pathLst>
                        <a:path w="84" h="228">
                          <a:moveTo>
                            <a:pt x="84" y="0"/>
                          </a:moveTo>
                          <a:cubicBezTo>
                            <a:pt x="63" y="59"/>
                            <a:pt x="45" y="121"/>
                            <a:pt x="11" y="173"/>
                          </a:cubicBezTo>
                          <a:cubicBezTo>
                            <a:pt x="0" y="222"/>
                            <a:pt x="1" y="203"/>
                            <a:pt x="1" y="228"/>
                          </a:cubicBezTo>
                        </a:path>
                      </a:pathLst>
                    </a:custGeom>
                    <a:noFill/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746" name="Freeform 99"/>
                    <p:cNvSpPr/>
                    <p:nvPr/>
                  </p:nvSpPr>
                  <p:spPr>
                    <a:xfrm>
                      <a:off x="4471" y="1847"/>
                      <a:ext cx="165" cy="32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55" y="64"/>
                        </a:cxn>
                        <a:cxn ang="0">
                          <a:pos x="100" y="146"/>
                        </a:cxn>
                        <a:cxn ang="0">
                          <a:pos x="128" y="174"/>
                        </a:cxn>
                        <a:cxn ang="0">
                          <a:pos x="164" y="228"/>
                        </a:cxn>
                        <a:cxn ang="0">
                          <a:pos x="128" y="329"/>
                        </a:cxn>
                      </a:cxnLst>
                      <a:rect l="0" t="0" r="0" b="0"/>
                      <a:pathLst>
                        <a:path w="165" h="329">
                          <a:moveTo>
                            <a:pt x="0" y="0"/>
                          </a:moveTo>
                          <a:cubicBezTo>
                            <a:pt x="17" y="23"/>
                            <a:pt x="44" y="38"/>
                            <a:pt x="55" y="64"/>
                          </a:cubicBezTo>
                          <a:cubicBezTo>
                            <a:pt x="103" y="172"/>
                            <a:pt x="19" y="77"/>
                            <a:pt x="100" y="146"/>
                          </a:cubicBezTo>
                          <a:cubicBezTo>
                            <a:pt x="110" y="155"/>
                            <a:pt x="120" y="164"/>
                            <a:pt x="128" y="174"/>
                          </a:cubicBezTo>
                          <a:cubicBezTo>
                            <a:pt x="141" y="191"/>
                            <a:pt x="164" y="228"/>
                            <a:pt x="164" y="228"/>
                          </a:cubicBezTo>
                          <a:cubicBezTo>
                            <a:pt x="159" y="265"/>
                            <a:pt x="165" y="311"/>
                            <a:pt x="128" y="329"/>
                          </a:cubicBezTo>
                        </a:path>
                      </a:pathLst>
                    </a:custGeom>
                    <a:noFill/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7747" name="Line 100"/>
                    <p:cNvSpPr/>
                    <p:nvPr/>
                  </p:nvSpPr>
                  <p:spPr>
                    <a:xfrm>
                      <a:off x="4128" y="1536"/>
                      <a:ext cx="288" cy="96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748" name="Freeform 101"/>
                    <p:cNvSpPr/>
                    <p:nvPr/>
                  </p:nvSpPr>
                  <p:spPr>
                    <a:xfrm>
                      <a:off x="4114" y="1573"/>
                      <a:ext cx="331" cy="1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92" y="45"/>
                        </a:cxn>
                        <a:cxn ang="0">
                          <a:pos x="247" y="146"/>
                        </a:cxn>
                        <a:cxn ang="0">
                          <a:pos x="302" y="118"/>
                        </a:cxn>
                        <a:cxn ang="0">
                          <a:pos x="329" y="91"/>
                        </a:cxn>
                      </a:cxnLst>
                      <a:rect l="0" t="0" r="0" b="0"/>
                      <a:pathLst>
                        <a:path w="331" h="146">
                          <a:moveTo>
                            <a:pt x="0" y="0"/>
                          </a:moveTo>
                          <a:cubicBezTo>
                            <a:pt x="31" y="20"/>
                            <a:pt x="64" y="22"/>
                            <a:pt x="92" y="45"/>
                          </a:cubicBezTo>
                          <a:cubicBezTo>
                            <a:pt x="139" y="83"/>
                            <a:pt x="189" y="127"/>
                            <a:pt x="247" y="146"/>
                          </a:cubicBezTo>
                          <a:cubicBezTo>
                            <a:pt x="271" y="138"/>
                            <a:pt x="283" y="138"/>
                            <a:pt x="302" y="118"/>
                          </a:cubicBezTo>
                          <a:cubicBezTo>
                            <a:pt x="331" y="89"/>
                            <a:pt x="307" y="91"/>
                            <a:pt x="329" y="91"/>
                          </a:cubicBezTo>
                        </a:path>
                      </a:pathLst>
                    </a:custGeom>
                    <a:noFill/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7749" name="Freeform 102"/>
                  <p:cNvSpPr/>
                  <p:nvPr/>
                </p:nvSpPr>
                <p:spPr>
                  <a:xfrm>
                    <a:off x="3335" y="2369"/>
                    <a:ext cx="56" cy="158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0" y="158"/>
                      </a:cxn>
                    </a:cxnLst>
                    <a:rect l="0" t="0" r="0" b="0"/>
                    <a:pathLst>
                      <a:path w="56" h="158">
                        <a:moveTo>
                          <a:pt x="56" y="0"/>
                        </a:moveTo>
                        <a:cubicBezTo>
                          <a:pt x="19" y="56"/>
                          <a:pt x="0" y="91"/>
                          <a:pt x="0" y="158"/>
                        </a:cubicBezTo>
                      </a:path>
                    </a:pathLst>
                  </a:custGeom>
                  <a:noFill/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27750" name="Group 103"/>
              <p:cNvGrpSpPr/>
              <p:nvPr/>
            </p:nvGrpSpPr>
            <p:grpSpPr>
              <a:xfrm>
                <a:off x="2151" y="2517"/>
                <a:ext cx="706" cy="49"/>
                <a:chOff x="4680" y="7053"/>
                <a:chExt cx="1764" cy="123"/>
              </a:xfrm>
            </p:grpSpPr>
            <p:grpSp>
              <p:nvGrpSpPr>
                <p:cNvPr id="27751" name="Group 104"/>
                <p:cNvGrpSpPr/>
                <p:nvPr/>
              </p:nvGrpSpPr>
              <p:grpSpPr>
                <a:xfrm>
                  <a:off x="4680" y="7056"/>
                  <a:ext cx="864" cy="120"/>
                  <a:chOff x="6480" y="6239"/>
                  <a:chExt cx="864" cy="120"/>
                </a:xfrm>
              </p:grpSpPr>
              <p:sp>
                <p:nvSpPr>
                  <p:cNvPr id="27752" name="Line 105"/>
                  <p:cNvSpPr/>
                  <p:nvPr/>
                </p:nvSpPr>
                <p:spPr>
                  <a:xfrm flipH="1">
                    <a:off x="648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53" name="Line 106"/>
                  <p:cNvSpPr/>
                  <p:nvPr/>
                </p:nvSpPr>
                <p:spPr>
                  <a:xfrm flipH="1">
                    <a:off x="666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54" name="Line 107"/>
                  <p:cNvSpPr/>
                  <p:nvPr/>
                </p:nvSpPr>
                <p:spPr>
                  <a:xfrm flipH="1">
                    <a:off x="684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55" name="Line 108"/>
                  <p:cNvSpPr/>
                  <p:nvPr/>
                </p:nvSpPr>
                <p:spPr>
                  <a:xfrm flipH="1">
                    <a:off x="702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56" name="Line 109"/>
                  <p:cNvSpPr/>
                  <p:nvPr/>
                </p:nvSpPr>
                <p:spPr>
                  <a:xfrm flipH="1">
                    <a:off x="7164" y="6246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27757" name="Line 110"/>
                <p:cNvSpPr/>
                <p:nvPr/>
              </p:nvSpPr>
              <p:spPr>
                <a:xfrm>
                  <a:off x="4845" y="7053"/>
                  <a:ext cx="1593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grpSp>
              <p:nvGrpSpPr>
                <p:cNvPr id="27758" name="Group 111"/>
                <p:cNvGrpSpPr/>
                <p:nvPr/>
              </p:nvGrpSpPr>
              <p:grpSpPr>
                <a:xfrm>
                  <a:off x="5580" y="7056"/>
                  <a:ext cx="864" cy="120"/>
                  <a:chOff x="6480" y="6239"/>
                  <a:chExt cx="864" cy="120"/>
                </a:xfrm>
              </p:grpSpPr>
              <p:sp>
                <p:nvSpPr>
                  <p:cNvPr id="27759" name="Line 112"/>
                  <p:cNvSpPr/>
                  <p:nvPr/>
                </p:nvSpPr>
                <p:spPr>
                  <a:xfrm flipH="1">
                    <a:off x="648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60" name="Line 113"/>
                  <p:cNvSpPr/>
                  <p:nvPr/>
                </p:nvSpPr>
                <p:spPr>
                  <a:xfrm flipH="1">
                    <a:off x="666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61" name="Line 114"/>
                  <p:cNvSpPr/>
                  <p:nvPr/>
                </p:nvSpPr>
                <p:spPr>
                  <a:xfrm flipH="1">
                    <a:off x="684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62" name="Line 115"/>
                  <p:cNvSpPr/>
                  <p:nvPr/>
                </p:nvSpPr>
                <p:spPr>
                  <a:xfrm flipH="1">
                    <a:off x="702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63" name="Line 116"/>
                  <p:cNvSpPr/>
                  <p:nvPr/>
                </p:nvSpPr>
                <p:spPr>
                  <a:xfrm flipH="1">
                    <a:off x="7164" y="6246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</p:grpSp>
          </p:grpSp>
          <p:grpSp>
            <p:nvGrpSpPr>
              <p:cNvPr id="27764" name="Group 117"/>
              <p:cNvGrpSpPr/>
              <p:nvPr/>
            </p:nvGrpSpPr>
            <p:grpSpPr>
              <a:xfrm>
                <a:off x="2850" y="2514"/>
                <a:ext cx="706" cy="49"/>
                <a:chOff x="4680" y="7053"/>
                <a:chExt cx="1764" cy="123"/>
              </a:xfrm>
            </p:grpSpPr>
            <p:grpSp>
              <p:nvGrpSpPr>
                <p:cNvPr id="27765" name="Group 118"/>
                <p:cNvGrpSpPr/>
                <p:nvPr/>
              </p:nvGrpSpPr>
              <p:grpSpPr>
                <a:xfrm>
                  <a:off x="4680" y="7056"/>
                  <a:ext cx="864" cy="120"/>
                  <a:chOff x="6480" y="6239"/>
                  <a:chExt cx="864" cy="120"/>
                </a:xfrm>
              </p:grpSpPr>
              <p:sp>
                <p:nvSpPr>
                  <p:cNvPr id="27766" name="Line 119"/>
                  <p:cNvSpPr/>
                  <p:nvPr/>
                </p:nvSpPr>
                <p:spPr>
                  <a:xfrm flipH="1">
                    <a:off x="648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67" name="Line 120"/>
                  <p:cNvSpPr/>
                  <p:nvPr/>
                </p:nvSpPr>
                <p:spPr>
                  <a:xfrm flipH="1">
                    <a:off x="666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68" name="Line 121"/>
                  <p:cNvSpPr/>
                  <p:nvPr/>
                </p:nvSpPr>
                <p:spPr>
                  <a:xfrm flipH="1">
                    <a:off x="684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69" name="Line 122"/>
                  <p:cNvSpPr/>
                  <p:nvPr/>
                </p:nvSpPr>
                <p:spPr>
                  <a:xfrm flipH="1">
                    <a:off x="702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70" name="Line 123"/>
                  <p:cNvSpPr/>
                  <p:nvPr/>
                </p:nvSpPr>
                <p:spPr>
                  <a:xfrm flipH="1">
                    <a:off x="7164" y="6246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27771" name="Line 124"/>
                <p:cNvSpPr/>
                <p:nvPr/>
              </p:nvSpPr>
              <p:spPr>
                <a:xfrm>
                  <a:off x="4845" y="7053"/>
                  <a:ext cx="1593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grpSp>
              <p:nvGrpSpPr>
                <p:cNvPr id="27772" name="Group 125"/>
                <p:cNvGrpSpPr/>
                <p:nvPr/>
              </p:nvGrpSpPr>
              <p:grpSpPr>
                <a:xfrm>
                  <a:off x="5580" y="7056"/>
                  <a:ext cx="864" cy="120"/>
                  <a:chOff x="6480" y="6239"/>
                  <a:chExt cx="864" cy="120"/>
                </a:xfrm>
              </p:grpSpPr>
              <p:sp>
                <p:nvSpPr>
                  <p:cNvPr id="27773" name="Line 126"/>
                  <p:cNvSpPr/>
                  <p:nvPr/>
                </p:nvSpPr>
                <p:spPr>
                  <a:xfrm flipH="1">
                    <a:off x="648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74" name="Line 127"/>
                  <p:cNvSpPr/>
                  <p:nvPr/>
                </p:nvSpPr>
                <p:spPr>
                  <a:xfrm flipH="1">
                    <a:off x="666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75" name="Line 128"/>
                  <p:cNvSpPr/>
                  <p:nvPr/>
                </p:nvSpPr>
                <p:spPr>
                  <a:xfrm flipH="1">
                    <a:off x="684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76" name="Line 129"/>
                  <p:cNvSpPr/>
                  <p:nvPr/>
                </p:nvSpPr>
                <p:spPr>
                  <a:xfrm flipH="1">
                    <a:off x="702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77" name="Line 130"/>
                  <p:cNvSpPr/>
                  <p:nvPr/>
                </p:nvSpPr>
                <p:spPr>
                  <a:xfrm flipH="1">
                    <a:off x="7164" y="6246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</p:grpSp>
          </p:grpSp>
          <p:grpSp>
            <p:nvGrpSpPr>
              <p:cNvPr id="27778" name="Group 131"/>
              <p:cNvGrpSpPr/>
              <p:nvPr/>
            </p:nvGrpSpPr>
            <p:grpSpPr>
              <a:xfrm>
                <a:off x="3351" y="2517"/>
                <a:ext cx="706" cy="49"/>
                <a:chOff x="4680" y="7053"/>
                <a:chExt cx="1764" cy="123"/>
              </a:xfrm>
            </p:grpSpPr>
            <p:grpSp>
              <p:nvGrpSpPr>
                <p:cNvPr id="27779" name="Group 132"/>
                <p:cNvGrpSpPr/>
                <p:nvPr/>
              </p:nvGrpSpPr>
              <p:grpSpPr>
                <a:xfrm>
                  <a:off x="4680" y="7056"/>
                  <a:ext cx="864" cy="120"/>
                  <a:chOff x="6480" y="6239"/>
                  <a:chExt cx="864" cy="120"/>
                </a:xfrm>
              </p:grpSpPr>
              <p:sp>
                <p:nvSpPr>
                  <p:cNvPr id="27780" name="Line 133"/>
                  <p:cNvSpPr/>
                  <p:nvPr/>
                </p:nvSpPr>
                <p:spPr>
                  <a:xfrm flipH="1">
                    <a:off x="648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81" name="Line 134"/>
                  <p:cNvSpPr/>
                  <p:nvPr/>
                </p:nvSpPr>
                <p:spPr>
                  <a:xfrm flipH="1">
                    <a:off x="666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82" name="Line 135"/>
                  <p:cNvSpPr/>
                  <p:nvPr/>
                </p:nvSpPr>
                <p:spPr>
                  <a:xfrm flipH="1">
                    <a:off x="684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83" name="Line 136"/>
                  <p:cNvSpPr/>
                  <p:nvPr/>
                </p:nvSpPr>
                <p:spPr>
                  <a:xfrm flipH="1">
                    <a:off x="702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84" name="Line 137"/>
                  <p:cNvSpPr/>
                  <p:nvPr/>
                </p:nvSpPr>
                <p:spPr>
                  <a:xfrm flipH="1">
                    <a:off x="7164" y="6246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27785" name="Line 138"/>
                <p:cNvSpPr/>
                <p:nvPr/>
              </p:nvSpPr>
              <p:spPr>
                <a:xfrm>
                  <a:off x="4845" y="7053"/>
                  <a:ext cx="1593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grpSp>
              <p:nvGrpSpPr>
                <p:cNvPr id="27786" name="Group 139"/>
                <p:cNvGrpSpPr/>
                <p:nvPr/>
              </p:nvGrpSpPr>
              <p:grpSpPr>
                <a:xfrm>
                  <a:off x="5580" y="7056"/>
                  <a:ext cx="864" cy="120"/>
                  <a:chOff x="6480" y="6239"/>
                  <a:chExt cx="864" cy="120"/>
                </a:xfrm>
              </p:grpSpPr>
              <p:sp>
                <p:nvSpPr>
                  <p:cNvPr id="27787" name="Line 140"/>
                  <p:cNvSpPr/>
                  <p:nvPr/>
                </p:nvSpPr>
                <p:spPr>
                  <a:xfrm flipH="1">
                    <a:off x="648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88" name="Line 141"/>
                  <p:cNvSpPr/>
                  <p:nvPr/>
                </p:nvSpPr>
                <p:spPr>
                  <a:xfrm flipH="1">
                    <a:off x="666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89" name="Line 142"/>
                  <p:cNvSpPr/>
                  <p:nvPr/>
                </p:nvSpPr>
                <p:spPr>
                  <a:xfrm flipH="1">
                    <a:off x="684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90" name="Line 143"/>
                  <p:cNvSpPr/>
                  <p:nvPr/>
                </p:nvSpPr>
                <p:spPr>
                  <a:xfrm flipH="1">
                    <a:off x="7020" y="6239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7791" name="Line 144"/>
                  <p:cNvSpPr/>
                  <p:nvPr/>
                </p:nvSpPr>
                <p:spPr>
                  <a:xfrm flipH="1">
                    <a:off x="7164" y="6246"/>
                    <a:ext cx="180" cy="113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</p:grpSp>
          </p:grpSp>
        </p:grpSp>
      </p:grpSp>
      <p:sp>
        <p:nvSpPr>
          <p:cNvPr id="7" name="文本框 6"/>
          <p:cNvSpPr txBox="1"/>
          <p:nvPr/>
        </p:nvSpPr>
        <p:spPr>
          <a:xfrm>
            <a:off x="1771650" y="2758440"/>
            <a:ext cx="62547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non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/>
                <a:sym typeface="Arial" panose="020B0604020202020204"/>
              </a:rPr>
              <a:t>100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5722620" y="2758440"/>
            <a:ext cx="44704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non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/>
                <a:sym typeface="Arial" panose="020B0604020202020204"/>
              </a:rPr>
              <a:t>50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64185" y="324485"/>
            <a:ext cx="2726055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000" b="1" dirty="0">
                <a:solidFill>
                  <a:srgbClr val="0070C0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练习巩固：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  <p:bldP spid="7" grpId="0" bldLvl="0" animBg="1"/>
      <p:bldP spid="15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"/>
          <p:cNvSpPr txBox="1"/>
          <p:nvPr/>
        </p:nvSpPr>
        <p:spPr>
          <a:xfrm>
            <a:off x="1638618" y="251460"/>
            <a:ext cx="8429625" cy="339217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t">
            <a:spAutoFit/>
          </a:bodyPr>
          <a:lstStyle/>
          <a:p>
            <a:pPr eaLnBrk="1" latinLnBrk="0" hangingPunct="1">
              <a:lnSpc>
                <a:spcPct val="150000"/>
              </a:lnSpc>
            </a:pP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3.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用如图所示的滑轮匀速提升重物，所用的三种方法的拉力为别为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F</a:t>
            </a:r>
            <a:r>
              <a:rPr lang="en-US" altLang="en-US" sz="2400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F</a:t>
            </a:r>
            <a:r>
              <a:rPr lang="en-US" altLang="en-US" sz="2400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F</a:t>
            </a:r>
            <a:r>
              <a:rPr lang="en-US" altLang="en-US" sz="2400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，下列关系正确的是（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）。</a:t>
            </a:r>
          </a:p>
          <a:p>
            <a:pPr eaLnBrk="1" latinLnBrk="0" hangingPunct="1">
              <a:lnSpc>
                <a:spcPct val="150000"/>
              </a:lnSpc>
            </a:pP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A.F</a:t>
            </a:r>
            <a:r>
              <a:rPr lang="en-US" altLang="en-US" sz="2400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＜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F</a:t>
            </a:r>
            <a:r>
              <a:rPr lang="en-US" altLang="en-US" sz="2400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＜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F</a:t>
            </a:r>
            <a:r>
              <a:rPr lang="en-US" altLang="en-US" sz="2400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    </a:t>
            </a:r>
            <a:endParaRPr lang="zh-CN" altLang="en-US" sz="2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1" latinLnBrk="0" hangingPunct="1">
              <a:lnSpc>
                <a:spcPct val="150000"/>
              </a:lnSpc>
            </a:pP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B.F</a:t>
            </a:r>
            <a:r>
              <a:rPr lang="en-US" altLang="en-US" sz="2400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＞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F</a:t>
            </a:r>
            <a:r>
              <a:rPr lang="en-US" altLang="en-US" sz="2400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＞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F</a:t>
            </a:r>
            <a:r>
              <a:rPr lang="en-US" altLang="en-US" sz="2400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    </a:t>
            </a:r>
            <a:endParaRPr lang="zh-CN" altLang="en-US" sz="2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1" latinLnBrk="0" hangingPunct="1">
              <a:lnSpc>
                <a:spcPct val="150000"/>
              </a:lnSpc>
            </a:pP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C.F</a:t>
            </a:r>
            <a:r>
              <a:rPr lang="en-US" altLang="en-US" sz="2400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＝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F</a:t>
            </a:r>
            <a:r>
              <a:rPr lang="en-US" altLang="en-US" sz="2400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＝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F</a:t>
            </a:r>
            <a:r>
              <a:rPr lang="en-US" altLang="en-US" sz="2400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   </a:t>
            </a:r>
            <a:endParaRPr lang="zh-CN" altLang="en-US" sz="2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1" latinLnBrk="0" hangingPunct="1">
              <a:lnSpc>
                <a:spcPct val="150000"/>
              </a:lnSpc>
            </a:pP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D. F</a:t>
            </a:r>
            <a:r>
              <a:rPr lang="en-US" altLang="en-US" sz="2400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＜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F</a:t>
            </a:r>
            <a:r>
              <a:rPr lang="en-US" altLang="en-US" sz="2400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＜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F</a:t>
            </a:r>
            <a:r>
              <a:rPr lang="en-US" altLang="en-US" sz="2400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endParaRPr lang="en-US" altLang="en-US" sz="2400" baseline="-250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9699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3750" y="951865"/>
            <a:ext cx="2428875" cy="2714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文本框 9"/>
          <p:cNvSpPr txBox="1"/>
          <p:nvPr/>
        </p:nvSpPr>
        <p:spPr>
          <a:xfrm>
            <a:off x="6966585" y="951865"/>
            <a:ext cx="29400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non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/>
                <a:sym typeface="Arial" panose="020B0604020202020204"/>
              </a:rPr>
              <a:t>C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772150" y="5254625"/>
            <a:ext cx="45847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/>
                <a:sym typeface="Arial" panose="020B0604020202020204"/>
              </a:rPr>
              <a:t>B</a:t>
            </a:r>
          </a:p>
        </p:txBody>
      </p:sp>
      <p:sp>
        <p:nvSpPr>
          <p:cNvPr id="3" name="Text Box 5"/>
          <p:cNvSpPr txBox="1"/>
          <p:nvPr/>
        </p:nvSpPr>
        <p:spPr>
          <a:xfrm>
            <a:off x="1638618" y="3997325"/>
            <a:ext cx="8429625" cy="2284095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t">
            <a:spAutoFit/>
          </a:bodyPr>
          <a:lstStyle/>
          <a:p>
            <a:pPr eaLnBrk="1" latinLnBrk="0" hangingPunct="1">
              <a:lnSpc>
                <a:spcPct val="150000"/>
              </a:lnSpc>
            </a:pP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用滑轮组匀速提升重物，当绳子的自由端被拉下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2m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时，物体升高了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0.5m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，被提升的重物为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200N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。若不计动滑轮重和摩擦阻力，则拉绳子的力应为（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）。</a:t>
            </a:r>
          </a:p>
          <a:p>
            <a:pPr eaLnBrk="1" latinLnBrk="0" hangingPunct="1">
              <a:lnSpc>
                <a:spcPct val="150000"/>
              </a:lnSpc>
            </a:pP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A.40N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；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 B.50N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；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C.100N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；</a:t>
            </a:r>
            <a:r>
              <a:rPr lang="en-US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 D.400N</a:t>
            </a:r>
            <a:endParaRPr lang="zh-CN" altLang="en-US" sz="2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2" grpId="0" bldLvl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2840990" y="1598930"/>
            <a:ext cx="71374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/>
                <a:sym typeface="Arial" panose="020B0604020202020204"/>
              </a:rPr>
              <a:t>100</a:t>
            </a:r>
          </a:p>
        </p:txBody>
      </p:sp>
      <p:sp>
        <p:nvSpPr>
          <p:cNvPr id="34818" name="Rectangle 3"/>
          <p:cNvSpPr/>
          <p:nvPr/>
        </p:nvSpPr>
        <p:spPr>
          <a:xfrm>
            <a:off x="1565275" y="379730"/>
            <a:ext cx="6094095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latinLnBrk="0" hangingPunct="1">
              <a:lnSpc>
                <a:spcPct val="150000"/>
              </a:lnSpc>
            </a:pP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5.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如图所示，物重为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250 N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，每个滑轮重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50 N,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当物体被匀速提起时，加在绳子自由 端的拉力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</a:t>
            </a:r>
            <a:r>
              <a:rPr lang="zh-CN" altLang="en-US" sz="2400" u="sng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，当物体上升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 m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，则绳子自由端在竖直方向移动了</a:t>
            </a:r>
            <a:r>
              <a:rPr lang="zh-CN" altLang="en-US" sz="2400" u="sng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m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</a:p>
        </p:txBody>
      </p:sp>
      <p:pic>
        <p:nvPicPr>
          <p:cNvPr id="34819" name="Picture 4" descr="w25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0050" y="176530"/>
            <a:ext cx="1788795" cy="271399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文本框 5"/>
          <p:cNvSpPr txBox="1"/>
          <p:nvPr/>
        </p:nvSpPr>
        <p:spPr>
          <a:xfrm>
            <a:off x="5586730" y="2159000"/>
            <a:ext cx="44704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/>
                <a:sym typeface="Arial" panose="020B0604020202020204"/>
              </a:rPr>
              <a:t>6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656965" y="4154170"/>
            <a:ext cx="70675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100</a:t>
            </a: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477010" y="2890520"/>
            <a:ext cx="679323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eaLnBrk="1" latinLnBrk="0" hangingPunct="1">
              <a:lnSpc>
                <a:spcPct val="15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6.</a:t>
            </a:r>
            <a:r>
              <a:rPr lang="zh-CN" sz="24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小可在A端用如图所示的动滑轮匀速提起200N的水桶，若不计绳重、滑轮重及摩擦，则人拉绳子A端的动力为  </a:t>
            </a:r>
            <a:r>
              <a:rPr lang="zh-CN" sz="2400" b="0" u="sng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　</a:t>
            </a:r>
            <a:r>
              <a:rPr lang="en-US" sz="2400" b="0" u="sng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sz="24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N；实际测量A端的拉力为110N，不计绳重及摩擦，则滑轮重为</a:t>
            </a:r>
            <a:r>
              <a:rPr lang="en-US" sz="2400" b="0" u="sng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sz="2400" b="0" u="sng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　   </a:t>
            </a:r>
            <a:r>
              <a:rPr lang="zh-CN" sz="24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N。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" name="图片 -2147482347" descr="学科网(www.zxxk.com)--教育资源门户，提供试卷、教案、课件、论文、素材及各类教学资源下载，还有大量而丰富的教学相关资讯！"/>
          <p:cNvPicPr>
            <a:picLocks noChangeAspect="1"/>
          </p:cNvPicPr>
          <p:nvPr/>
        </p:nvPicPr>
        <p:blipFill>
          <a:blip r:embed="rId3"/>
          <a:srcRect r="1666" b="871"/>
          <a:stretch>
            <a:fillRect/>
          </a:stretch>
        </p:blipFill>
        <p:spPr>
          <a:xfrm>
            <a:off x="9201150" y="3318510"/>
            <a:ext cx="1675765" cy="27070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文本框 8"/>
          <p:cNvSpPr txBox="1"/>
          <p:nvPr/>
        </p:nvSpPr>
        <p:spPr>
          <a:xfrm>
            <a:off x="6697980" y="4671060"/>
            <a:ext cx="51752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20</a:t>
            </a: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6" grpId="0" bldLvl="0" animBg="1"/>
      <p:bldP spid="3" grpId="0" bldLvl="0" animBg="1"/>
      <p:bldP spid="100" grpId="0"/>
      <p:bldP spid="9" grpId="0" bldLvl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590550"/>
            <a:ext cx="10058400" cy="56769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229985" y="1496695"/>
            <a:ext cx="32626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44500" y="299085"/>
            <a:ext cx="29559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3600" b="1">
                <a:solidFill>
                  <a:srgbClr val="C00000"/>
                </a:solidFill>
                <a:latin typeface="华文新魏" panose="02010800040101010101" charset="-122"/>
                <a:ea typeface="华文新魏" panose="02010800040101010101" charset="-122"/>
                <a:cs typeface="微软雅黑" panose="020B0503020204020204" charset="-122"/>
              </a:rPr>
              <a:t>观察与思考：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976755" y="815340"/>
            <a:ext cx="8065135" cy="138239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/>
                <a:sym typeface="Arial" panose="020B0604020202020204"/>
              </a:rPr>
              <a:t>如图，学校的升旗仪式是靠什么把红旗拉上去的？把建筑材料运到房上又是利用了什么机械呢？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680710" y="3213735"/>
            <a:ext cx="5157470" cy="138239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/>
                <a:sym typeface="Arial" panose="020B0604020202020204"/>
              </a:rPr>
              <a:t>升旗仪式和往房上运输建材都使用了常见的一种机械</a:t>
            </a:r>
            <a:r>
              <a:rPr kumimoji="0" lang="en-US" altLang="zh-CN" sz="2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/>
                <a:sym typeface="Arial" panose="020B0604020202020204"/>
              </a:rPr>
              <a:t>—</a:t>
            </a: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/>
                <a:sym typeface="Arial" panose="020B0604020202020204"/>
              </a:rPr>
              <a:t>滑轮</a:t>
            </a:r>
            <a:r>
              <a:rPr kumimoji="0" lang="zh-CN" altLang="en-US" sz="2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/>
                <a:sym typeface="Arial" panose="020B0604020202020204"/>
              </a:rPr>
              <a:t>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820" y="2410460"/>
            <a:ext cx="4408805" cy="412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  <p:bldP spid="12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" name="组合 4112"/>
          <p:cNvGrpSpPr/>
          <p:nvPr/>
        </p:nvGrpSpPr>
        <p:grpSpPr>
          <a:xfrm>
            <a:off x="707390" y="946785"/>
            <a:ext cx="3190240" cy="2327910"/>
            <a:chOff x="1973" y="969"/>
            <a:chExt cx="1836" cy="1252"/>
          </a:xfrm>
        </p:grpSpPr>
        <p:pic>
          <p:nvPicPr>
            <p:cNvPr id="6146" name="图片 4109" descr="滑轮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73" y="969"/>
              <a:ext cx="1836" cy="125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47" name="矩形 4110"/>
            <p:cNvSpPr/>
            <p:nvPr/>
          </p:nvSpPr>
          <p:spPr>
            <a:xfrm>
              <a:off x="2001" y="986"/>
              <a:ext cx="1786" cy="1207"/>
            </a:xfrm>
            <a:prstGeom prst="rect">
              <a:avLst/>
            </a:prstGeom>
            <a:noFill/>
            <a:ln w="19050" cap="flat" cmpd="sng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2294890" y="160973"/>
            <a:ext cx="693928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zh-CN" altLang="en-US" sz="2800" i="0" u="none" strike="noStrike" kern="1200" cap="none" spc="0" normalizeH="0" baseline="0" noProof="1">
                <a:solidFill>
                  <a:schemeClr val="accent4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　观察下图滑轮的结构，说出什么是滑轮？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45540" y="4291330"/>
            <a:ext cx="872299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4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4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4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zh-CN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1.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定</a:t>
            </a: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义：边缘有凹槽，能绕轴转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动的轮子。</a:t>
            </a:r>
          </a:p>
        </p:txBody>
      </p:sp>
      <p:pic>
        <p:nvPicPr>
          <p:cNvPr id="6151" name="图片 9" descr="zt_20100714135802473.jpg"/>
          <p:cNvPicPr>
            <a:picLocks noChangeAspect="1"/>
          </p:cNvPicPr>
          <p:nvPr/>
        </p:nvPicPr>
        <p:blipFill>
          <a:blip r:embed="rId3"/>
          <a:srcRect l="5930" t="10451"/>
          <a:stretch>
            <a:fillRect/>
          </a:stretch>
        </p:blipFill>
        <p:spPr>
          <a:xfrm>
            <a:off x="8992870" y="978535"/>
            <a:ext cx="2872105" cy="232791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</p:pic>
      <p:pic>
        <p:nvPicPr>
          <p:cNvPr id="615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3810" y="978535"/>
            <a:ext cx="2901315" cy="232727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</p:pic>
      <p:grpSp>
        <p:nvGrpSpPr>
          <p:cNvPr id="4114" name="组合 4113"/>
          <p:cNvGrpSpPr/>
          <p:nvPr/>
        </p:nvGrpSpPr>
        <p:grpSpPr>
          <a:xfrm>
            <a:off x="305435" y="712470"/>
            <a:ext cx="4118610" cy="3201035"/>
            <a:chOff x="1973" y="969"/>
            <a:chExt cx="1836" cy="1252"/>
          </a:xfrm>
        </p:grpSpPr>
        <p:pic>
          <p:nvPicPr>
            <p:cNvPr id="6154" name="图片 4114" descr="滑轮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73" y="969"/>
              <a:ext cx="1836" cy="125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55" name="矩形 4115"/>
            <p:cNvSpPr/>
            <p:nvPr/>
          </p:nvSpPr>
          <p:spPr>
            <a:xfrm>
              <a:off x="2001" y="986"/>
              <a:ext cx="1786" cy="1207"/>
            </a:xfrm>
            <a:prstGeom prst="rect">
              <a:avLst/>
            </a:prstGeom>
            <a:noFill/>
            <a:ln w="1905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pPr eaLnBrk="0" hangingPunct="0"/>
              <a:endParaRPr lang="zh-CN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4106" name="圆角矩形标注 11"/>
          <p:cNvSpPr/>
          <p:nvPr/>
        </p:nvSpPr>
        <p:spPr>
          <a:xfrm>
            <a:off x="4629468" y="946468"/>
            <a:ext cx="914400" cy="469900"/>
          </a:xfrm>
          <a:prstGeom prst="wedgeRoundRectCallout">
            <a:avLst>
              <a:gd name="adj1" fmla="val -170486"/>
              <a:gd name="adj2" fmla="val 214866"/>
              <a:gd name="adj3" fmla="val 16667"/>
            </a:avLst>
          </a:prstGeom>
          <a:solidFill>
            <a:schemeClr val="accent6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zh-CN" altLang="en-US" sz="2400" b="1" i="0" u="none" strike="noStrike" kern="1200" cap="none" spc="0" normalizeH="0" baseline="0" noProof="1">
                <a:solidFill>
                  <a:srgbClr val="FFFFFF"/>
                </a:solidFill>
                <a:latin typeface="Calibri" panose="020F0502020204030204" charset="0"/>
                <a:ea typeface="+mn-ea"/>
                <a:cs typeface="+mn-cs"/>
                <a:sym typeface="+mn-ea"/>
              </a:rPr>
              <a:t>凹槽</a:t>
            </a:r>
          </a:p>
        </p:txBody>
      </p:sp>
      <p:sp>
        <p:nvSpPr>
          <p:cNvPr id="4107" name="圆角矩形标注 12"/>
          <p:cNvSpPr/>
          <p:nvPr/>
        </p:nvSpPr>
        <p:spPr>
          <a:xfrm>
            <a:off x="2403475" y="3252788"/>
            <a:ext cx="625475" cy="360363"/>
          </a:xfrm>
          <a:prstGeom prst="wedgeRoundRectCallout">
            <a:avLst>
              <a:gd name="adj1" fmla="val -16245"/>
              <a:gd name="adj2" fmla="val -396255"/>
              <a:gd name="adj3" fmla="val 16667"/>
            </a:avLst>
          </a:prstGeom>
          <a:solidFill>
            <a:schemeClr val="accent6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zh-CN" altLang="en-US" sz="2400" b="1" i="0" u="none" strike="noStrike" kern="1200" cap="none" spc="0" normalizeH="0" baseline="0" noProof="1">
                <a:solidFill>
                  <a:srgbClr val="FFFFFF"/>
                </a:solidFill>
                <a:latin typeface="Calibri" panose="020F0502020204030204" charset="0"/>
                <a:ea typeface="+mn-ea"/>
                <a:cs typeface="+mn-cs"/>
                <a:sym typeface="+mn-ea"/>
              </a:rPr>
              <a:t>轴</a:t>
            </a:r>
          </a:p>
        </p:txBody>
      </p:sp>
      <p:sp>
        <p:nvSpPr>
          <p:cNvPr id="4108" name="圆角矩形标注 13"/>
          <p:cNvSpPr/>
          <p:nvPr/>
        </p:nvSpPr>
        <p:spPr>
          <a:xfrm>
            <a:off x="3085148" y="438785"/>
            <a:ext cx="914400" cy="469900"/>
          </a:xfrm>
          <a:prstGeom prst="wedgeRoundRectCallout">
            <a:avLst>
              <a:gd name="adj1" fmla="val -42708"/>
              <a:gd name="adj2" fmla="val 195269"/>
              <a:gd name="adj3" fmla="val 16667"/>
            </a:avLst>
          </a:prstGeom>
          <a:solidFill>
            <a:schemeClr val="accent2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algn="ctr" eaLnBrk="0" hangingPunct="0"/>
            <a:r>
              <a:rPr lang="zh-CN" altLang="en-US" sz="2400" b="1" dirty="0">
                <a:solidFill>
                  <a:srgbClr val="FFFFFF"/>
                </a:solidFill>
                <a:latin typeface="Calibri" panose="020F0502020204030204" charset="0"/>
              </a:rPr>
              <a:t>小轮</a:t>
            </a:r>
          </a:p>
        </p:txBody>
      </p:sp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18110" y="38100"/>
            <a:ext cx="217678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4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4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4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zh-CN" sz="3600" b="1" i="0" u="none" strike="noStrike" kern="1200" cap="none" spc="0" normalizeH="0" baseline="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一</a:t>
            </a:r>
            <a:r>
              <a:rPr kumimoji="0" lang="en-US" altLang="zh-CN" sz="3600" b="1" i="0" u="none" strike="noStrike" kern="1200" cap="none" spc="0" normalizeH="0" baseline="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.</a:t>
            </a:r>
            <a:r>
              <a:rPr kumimoji="0" lang="zh-CN" altLang="en-US" sz="3600" b="1" i="0" u="none" strike="noStrike" kern="1200" cap="none" spc="0" normalizeH="0" baseline="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滑轮</a:t>
            </a: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1145540" y="5125085"/>
            <a:ext cx="872299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4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4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4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2.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实质：连续转动的杠杆。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" grpId="0" bldLvl="0" animBg="1"/>
      <p:bldP spid="4107" grpId="0" bldLvl="0" animBg="1"/>
      <p:bldP spid="4108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Box 4"/>
          <p:cNvSpPr txBox="1"/>
          <p:nvPr/>
        </p:nvSpPr>
        <p:spPr>
          <a:xfrm>
            <a:off x="2615883" y="305118"/>
            <a:ext cx="7149465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eaLnBrk="0" hangingPunct="0"/>
            <a:r>
              <a:rPr lang="zh-CN" altLang="en-US" sz="3600" b="1" dirty="0">
                <a:solidFill>
                  <a:srgbClr val="0066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3200" b="1" dirty="0">
                <a:solidFill>
                  <a:srgbClr val="0066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下面两个滑轮在使用上有什么不同呢</a:t>
            </a:r>
            <a:r>
              <a:rPr lang="en-US" altLang="zh-CN" sz="3200" b="1">
                <a:solidFill>
                  <a:srgbClr val="0066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?</a:t>
            </a:r>
          </a:p>
        </p:txBody>
      </p:sp>
      <p:sp>
        <p:nvSpPr>
          <p:cNvPr id="7170" name="TextBox 7"/>
          <p:cNvSpPr txBox="1"/>
          <p:nvPr/>
        </p:nvSpPr>
        <p:spPr>
          <a:xfrm>
            <a:off x="2925445" y="4152265"/>
            <a:ext cx="2380615" cy="4603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eaLnBrk="0" hangingPunct="0"/>
            <a:r>
              <a:rPr lang="zh-CN" altLang="en-US" sz="2400" b="1" dirty="0">
                <a:solidFill>
                  <a:schemeClr val="tx1"/>
                </a:solidFill>
                <a:latin typeface="宋体" panose="02010600030101010101" pitchFamily="2" charset="-122"/>
              </a:rPr>
              <a:t>旗杆顶端的滑轮</a:t>
            </a:r>
          </a:p>
        </p:txBody>
      </p:sp>
      <p:pic>
        <p:nvPicPr>
          <p:cNvPr id="7172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4255" y="1144905"/>
            <a:ext cx="2627630" cy="29959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</p:pic>
      <p:sp>
        <p:nvSpPr>
          <p:cNvPr id="7173" name="TextBox 7"/>
          <p:cNvSpPr txBox="1"/>
          <p:nvPr/>
        </p:nvSpPr>
        <p:spPr>
          <a:xfrm>
            <a:off x="7374255" y="4152265"/>
            <a:ext cx="2674620" cy="4603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eaLnBrk="0" hangingPunct="0"/>
            <a:r>
              <a:rPr lang="zh-CN" altLang="en-US" sz="2400" b="1" dirty="0">
                <a:solidFill>
                  <a:schemeClr val="tx1"/>
                </a:solidFill>
                <a:latin typeface="宋体" panose="02010600030101010101" pitchFamily="2" charset="-122"/>
              </a:rPr>
              <a:t>电动机下面的滑轮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3488" y="5697538"/>
            <a:ext cx="8077200" cy="5238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货物上升时，电动机下面的滑轮随物体一起移动。</a:t>
            </a:r>
          </a:p>
        </p:txBody>
      </p:sp>
      <p:pic>
        <p:nvPicPr>
          <p:cNvPr id="7181" name="图片 51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6370" y="1144270"/>
            <a:ext cx="2759710" cy="299656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pic>
      <p:grpSp>
        <p:nvGrpSpPr>
          <p:cNvPr id="5139" name="组合 5138"/>
          <p:cNvGrpSpPr/>
          <p:nvPr/>
        </p:nvGrpSpPr>
        <p:grpSpPr>
          <a:xfrm>
            <a:off x="1892300" y="4685665"/>
            <a:ext cx="8802688" cy="765175"/>
            <a:chOff x="0" y="3124"/>
            <a:chExt cx="5545" cy="482"/>
          </a:xfrm>
        </p:grpSpPr>
        <p:pic>
          <p:nvPicPr>
            <p:cNvPr id="7176" name="Rectangle 15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0" y="3124"/>
              <a:ext cx="5545" cy="48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138" name="文本框 5137"/>
            <p:cNvSpPr txBox="1"/>
            <p:nvPr/>
          </p:nvSpPr>
          <p:spPr>
            <a:xfrm>
              <a:off x="385" y="3209"/>
              <a:ext cx="5088" cy="329"/>
            </a:xfrm>
            <a:prstGeom prst="rect">
              <a:avLst/>
            </a:prstGeom>
            <a:solidFill>
              <a:schemeClr val="accent6"/>
            </a:solidFill>
            <a:ln w="9525">
              <a:noFill/>
            </a:ln>
          </p:spPr>
          <p:txBody>
            <a:bodyPr wrap="square">
              <a:spAutoFit/>
            </a:bodyPr>
            <a:lstStyle/>
            <a:p>
              <a:pPr marR="0" defTabSz="914400" eaLnBrk="0" hangingPunct="0"/>
              <a:r>
                <a:rPr kumimoji="0" lang="zh-CN" altLang="en-US" sz="2800" b="1" kern="1200" cap="none" spc="0" normalizeH="0" baseline="0" noProof="1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+mn-cs"/>
                  <a:sym typeface="+mn-ea"/>
                </a:rPr>
                <a:t>国旗上升时，旗杆顶端的滑轮不随物体一起移动。</a:t>
              </a:r>
            </a:p>
          </p:txBody>
        </p:sp>
      </p:grp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83845" y="147955"/>
            <a:ext cx="159004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4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4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4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3.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分类：</a:t>
            </a:r>
            <a:endParaRPr kumimoji="0" lang="zh-CN" altLang="en-US" sz="3200" b="1" i="0" u="none" strike="noStrike" kern="1200" cap="none" spc="0" normalizeH="0" baseline="0" noProof="1">
              <a:ln>
                <a:noFill/>
              </a:ln>
              <a:solidFill>
                <a:srgbClr val="C0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283845" y="925195"/>
            <a:ext cx="195707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4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4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4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charset="0"/>
                <a:ea typeface="微软雅黑" panose="020B0503020204020204" charset="-122"/>
                <a:cs typeface="+mn-cs"/>
                <a:sym typeface="+mn-ea"/>
              </a:rPr>
              <a:t>①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定滑轮</a:t>
            </a: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283845" y="1645285"/>
            <a:ext cx="195707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4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4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4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charset="0"/>
                <a:ea typeface="微软雅黑" panose="020B0503020204020204" charset="-122"/>
                <a:cs typeface="+mn-cs"/>
                <a:sym typeface="+mn-ea"/>
              </a:rPr>
              <a:t>②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动滑轮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76530" y="169545"/>
            <a:ext cx="217678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4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4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4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zh-CN" sz="3600" b="1" i="0" u="none" strike="noStrike" kern="1200" cap="none" spc="0" normalizeH="0" baseline="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二</a:t>
            </a:r>
            <a:r>
              <a:rPr kumimoji="0" lang="en-US" altLang="zh-CN" sz="3600" b="1" i="0" u="none" strike="noStrike" kern="1200" cap="none" spc="0" normalizeH="0" baseline="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.</a:t>
            </a:r>
            <a:r>
              <a:rPr kumimoji="0" lang="zh-CN" altLang="en-US" sz="3600" b="1" i="0" u="none" strike="noStrike" kern="1200" cap="none" spc="0" normalizeH="0" baseline="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定滑轮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70560" y="1022350"/>
            <a:ext cx="81165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1.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定义：使用时，</a:t>
            </a:r>
            <a:r>
              <a:rPr lang="zh-CN" altLang="en-US" sz="2800">
                <a:solidFill>
                  <a:srgbClr val="FF0000"/>
                </a:solidFill>
                <a:latin typeface="+mn-ea"/>
                <a:cs typeface="微软雅黑" panose="020B0503020204020204" charset="-122"/>
              </a:rPr>
              <a:t>轴固定不动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的滑轮。</a:t>
            </a:r>
          </a:p>
        </p:txBody>
      </p:sp>
      <p:pic>
        <p:nvPicPr>
          <p:cNvPr id="13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4055" y="619125"/>
            <a:ext cx="2381885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8354" name="Oval 2"/>
          <p:cNvSpPr/>
          <p:nvPr/>
        </p:nvSpPr>
        <p:spPr>
          <a:xfrm>
            <a:off x="1005840" y="2838768"/>
            <a:ext cx="1040130" cy="960120"/>
          </a:xfrm>
          <a:prstGeom prst="ellipse">
            <a:avLst/>
          </a:prstGeom>
          <a:noFill/>
          <a:ln w="28575">
            <a:noFill/>
          </a:ln>
        </p:spPr>
        <p:txBody>
          <a:bodyPr wrap="none" anchor="ctr"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grpSp>
        <p:nvGrpSpPr>
          <p:cNvPr id="228355" name="Group 3"/>
          <p:cNvGrpSpPr/>
          <p:nvPr/>
        </p:nvGrpSpPr>
        <p:grpSpPr>
          <a:xfrm>
            <a:off x="785495" y="3205798"/>
            <a:ext cx="957898" cy="1502410"/>
            <a:chOff x="0" y="0"/>
            <a:chExt cx="862" cy="1352"/>
          </a:xfrm>
        </p:grpSpPr>
        <p:sp>
          <p:nvSpPr>
            <p:cNvPr id="20483" name="Line 4"/>
            <p:cNvSpPr/>
            <p:nvPr/>
          </p:nvSpPr>
          <p:spPr>
            <a:xfrm>
              <a:off x="138" y="0"/>
              <a:ext cx="0" cy="1008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20484" name="Text Box 5"/>
            <p:cNvSpPr txBox="1"/>
            <p:nvPr/>
          </p:nvSpPr>
          <p:spPr>
            <a:xfrm>
              <a:off x="0" y="987"/>
              <a:ext cx="862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Times New Roman" panose="02020603050405020304" pitchFamily="2" charset="0"/>
                </a:rPr>
                <a:t>F</a:t>
              </a:r>
              <a:endParaRPr lang="en-US" altLang="zh-CN" sz="3200" b="1" baseline="-25000">
                <a:latin typeface="Times New Roman" panose="02020603050405020304" pitchFamily="2" charset="0"/>
              </a:endParaRPr>
            </a:p>
          </p:txBody>
        </p:sp>
      </p:grpSp>
      <p:grpSp>
        <p:nvGrpSpPr>
          <p:cNvPr id="228358" name="Group 6"/>
          <p:cNvGrpSpPr/>
          <p:nvPr/>
        </p:nvGrpSpPr>
        <p:grpSpPr>
          <a:xfrm>
            <a:off x="1806575" y="3211195"/>
            <a:ext cx="1011555" cy="1712180"/>
            <a:chOff x="0" y="0"/>
            <a:chExt cx="910" cy="1516"/>
          </a:xfrm>
        </p:grpSpPr>
        <p:sp>
          <p:nvSpPr>
            <p:cNvPr id="20486" name="Line 7"/>
            <p:cNvSpPr/>
            <p:nvPr/>
          </p:nvSpPr>
          <p:spPr>
            <a:xfrm>
              <a:off x="130" y="0"/>
              <a:ext cx="0" cy="1008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20487" name="Text Box 8"/>
            <p:cNvSpPr txBox="1"/>
            <p:nvPr/>
          </p:nvSpPr>
          <p:spPr>
            <a:xfrm>
              <a:off x="0" y="999"/>
              <a:ext cx="910" cy="51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Times New Roman" panose="02020603050405020304" pitchFamily="2" charset="0"/>
                </a:rPr>
                <a:t>G</a:t>
              </a:r>
              <a:r>
                <a:rPr lang="zh-CN" altLang="en-US" sz="3200" b="1" baseline="-25000" dirty="0">
                  <a:latin typeface="Times New Roman" panose="02020603050405020304" pitchFamily="2" charset="0"/>
                </a:rPr>
                <a:t>物</a:t>
              </a:r>
            </a:p>
          </p:txBody>
        </p:sp>
      </p:grpSp>
      <p:grpSp>
        <p:nvGrpSpPr>
          <p:cNvPr id="20488" name="Group 9"/>
          <p:cNvGrpSpPr/>
          <p:nvPr/>
        </p:nvGrpSpPr>
        <p:grpSpPr>
          <a:xfrm>
            <a:off x="713740" y="2173605"/>
            <a:ext cx="1551305" cy="1520190"/>
            <a:chOff x="0" y="0"/>
            <a:chExt cx="1396" cy="1368"/>
          </a:xfrm>
        </p:grpSpPr>
        <p:sp>
          <p:nvSpPr>
            <p:cNvPr id="20489" name="Oval 10"/>
            <p:cNvSpPr/>
            <p:nvPr/>
          </p:nvSpPr>
          <p:spPr>
            <a:xfrm>
              <a:off x="183" y="422"/>
              <a:ext cx="944" cy="946"/>
            </a:xfrm>
            <a:prstGeom prst="ellipse">
              <a:avLst/>
            </a:prstGeom>
            <a:solidFill>
              <a:schemeClr val="tx2"/>
            </a:solidFill>
            <a:ln w="9525" cap="flat" cmpd="sng">
              <a:solidFill>
                <a:srgbClr val="3333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20490" name="Oval 11"/>
            <p:cNvSpPr/>
            <p:nvPr/>
          </p:nvSpPr>
          <p:spPr>
            <a:xfrm>
              <a:off x="323" y="544"/>
              <a:ext cx="675" cy="676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20491" name="Rectangle 12"/>
            <p:cNvSpPr/>
            <p:nvPr/>
          </p:nvSpPr>
          <p:spPr>
            <a:xfrm>
              <a:off x="575" y="152"/>
              <a:ext cx="136" cy="746"/>
            </a:xfrm>
            <a:prstGeom prst="rect">
              <a:avLst/>
            </a:prstGeom>
            <a:solidFill>
              <a:srgbClr val="FF66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20492" name="Line 13"/>
            <p:cNvSpPr/>
            <p:nvPr/>
          </p:nvSpPr>
          <p:spPr>
            <a:xfrm>
              <a:off x="48" y="156"/>
              <a:ext cx="1348" cy="0"/>
            </a:xfrm>
            <a:prstGeom prst="line">
              <a:avLst/>
            </a:prstGeom>
            <a:ln w="38100" cap="flat" cmpd="sng">
              <a:solidFill>
                <a:schemeClr val="folHlink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493" name="Line 14"/>
            <p:cNvSpPr/>
            <p:nvPr/>
          </p:nvSpPr>
          <p:spPr>
            <a:xfrm flipH="1">
              <a:off x="0" y="0"/>
              <a:ext cx="269" cy="136"/>
            </a:xfrm>
            <a:prstGeom prst="line">
              <a:avLst/>
            </a:prstGeom>
            <a:ln w="38100" cap="flat" cmpd="sng">
              <a:solidFill>
                <a:schemeClr val="folHlink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494" name="Line 15"/>
            <p:cNvSpPr/>
            <p:nvPr/>
          </p:nvSpPr>
          <p:spPr>
            <a:xfrm flipH="1">
              <a:off x="269" y="0"/>
              <a:ext cx="270" cy="136"/>
            </a:xfrm>
            <a:prstGeom prst="line">
              <a:avLst/>
            </a:prstGeom>
            <a:ln w="38100" cap="flat" cmpd="sng">
              <a:solidFill>
                <a:schemeClr val="folHlink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495" name="Line 16"/>
            <p:cNvSpPr/>
            <p:nvPr/>
          </p:nvSpPr>
          <p:spPr>
            <a:xfrm flipH="1">
              <a:off x="539" y="0"/>
              <a:ext cx="270" cy="136"/>
            </a:xfrm>
            <a:prstGeom prst="line">
              <a:avLst/>
            </a:prstGeom>
            <a:ln w="38100" cap="flat" cmpd="sng">
              <a:solidFill>
                <a:schemeClr val="folHlink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496" name="Line 17"/>
            <p:cNvSpPr/>
            <p:nvPr/>
          </p:nvSpPr>
          <p:spPr>
            <a:xfrm flipH="1">
              <a:off x="809" y="0"/>
              <a:ext cx="270" cy="136"/>
            </a:xfrm>
            <a:prstGeom prst="line">
              <a:avLst/>
            </a:prstGeom>
            <a:ln w="38100" cap="flat" cmpd="sng">
              <a:solidFill>
                <a:schemeClr val="folHlink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497" name="Line 18"/>
            <p:cNvSpPr/>
            <p:nvPr/>
          </p:nvSpPr>
          <p:spPr>
            <a:xfrm flipH="1">
              <a:off x="1079" y="0"/>
              <a:ext cx="269" cy="136"/>
            </a:xfrm>
            <a:prstGeom prst="line">
              <a:avLst/>
            </a:prstGeom>
            <a:ln w="38100" cap="flat" cmpd="sng">
              <a:solidFill>
                <a:schemeClr val="folHlink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498" name="Text Box 19"/>
            <p:cNvSpPr txBox="1"/>
            <p:nvPr/>
          </p:nvSpPr>
          <p:spPr>
            <a:xfrm>
              <a:off x="488" y="541"/>
              <a:ext cx="81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>
                  <a:solidFill>
                    <a:schemeClr val="accent1"/>
                  </a:solidFill>
                  <a:latin typeface="Times New Roman" panose="02020603050405020304" pitchFamily="2" charset="0"/>
                </a:rPr>
                <a:t>0</a:t>
              </a:r>
            </a:p>
          </p:txBody>
        </p:sp>
      </p:grpSp>
      <p:grpSp>
        <p:nvGrpSpPr>
          <p:cNvPr id="228372" name="Group 20"/>
          <p:cNvGrpSpPr/>
          <p:nvPr/>
        </p:nvGrpSpPr>
        <p:grpSpPr>
          <a:xfrm>
            <a:off x="927100" y="3173095"/>
            <a:ext cx="1038860" cy="76200"/>
            <a:chOff x="0" y="0"/>
            <a:chExt cx="957" cy="48"/>
          </a:xfrm>
        </p:grpSpPr>
        <p:sp>
          <p:nvSpPr>
            <p:cNvPr id="20500" name="Line 21"/>
            <p:cNvSpPr/>
            <p:nvPr/>
          </p:nvSpPr>
          <p:spPr>
            <a:xfrm>
              <a:off x="0" y="24"/>
              <a:ext cx="957" cy="0"/>
            </a:xfrm>
            <a:prstGeom prst="line">
              <a:avLst/>
            </a:prstGeom>
            <a:ln w="73025" cap="flat" cmpd="sng">
              <a:solidFill>
                <a:srgbClr val="8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01" name="Oval 22"/>
            <p:cNvSpPr/>
            <p:nvPr/>
          </p:nvSpPr>
          <p:spPr>
            <a:xfrm>
              <a:off x="440" y="0"/>
              <a:ext cx="46" cy="48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rgbClr val="80008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sp>
        <p:nvSpPr>
          <p:cNvPr id="228377" name="Text Box 25"/>
          <p:cNvSpPr txBox="1"/>
          <p:nvPr/>
        </p:nvSpPr>
        <p:spPr>
          <a:xfrm>
            <a:off x="2435860" y="3068955"/>
            <a:ext cx="123761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L</a:t>
            </a:r>
            <a:r>
              <a:rPr lang="en-US" altLang="zh-CN" sz="24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＝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L</a:t>
            </a:r>
            <a:r>
              <a:rPr lang="en-US" altLang="zh-CN" sz="24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endParaRPr lang="en-US" altLang="zh-CN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228380" name="Group 28"/>
          <p:cNvGrpSpPr/>
          <p:nvPr/>
        </p:nvGrpSpPr>
        <p:grpSpPr>
          <a:xfrm>
            <a:off x="545024" y="3211195"/>
            <a:ext cx="1042670" cy="538551"/>
            <a:chOff x="-238" y="0"/>
            <a:chExt cx="1008" cy="556"/>
          </a:xfrm>
        </p:grpSpPr>
        <p:sp>
          <p:nvSpPr>
            <p:cNvPr id="20508" name="Text Box 29"/>
            <p:cNvSpPr txBox="1"/>
            <p:nvPr/>
          </p:nvSpPr>
          <p:spPr>
            <a:xfrm>
              <a:off x="-238" y="144"/>
              <a:ext cx="1008" cy="4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lvl="1">
                <a:spcBef>
                  <a:spcPct val="50000"/>
                </a:spcBef>
              </a:pPr>
              <a:r>
                <a:rPr lang="en-US" altLang="zh-CN" sz="2000">
                  <a:solidFill>
                    <a:srgbClr val="333300"/>
                  </a:solidFill>
                  <a:latin typeface="Times New Roman" panose="02020603050405020304" pitchFamily="2" charset="0"/>
                </a:rPr>
                <a:t>L</a:t>
              </a:r>
              <a:r>
                <a:rPr lang="en-US" altLang="zh-CN" sz="2000" baseline="-25000">
                  <a:solidFill>
                    <a:srgbClr val="333300"/>
                  </a:solidFill>
                  <a:latin typeface="Times New Roman" panose="02020603050405020304" pitchFamily="2" charset="0"/>
                </a:rPr>
                <a:t>1</a:t>
              </a:r>
              <a:endParaRPr lang="en-US" altLang="zh-CN" sz="2000" baseline="-25000">
                <a:latin typeface="Times New Roman" panose="02020603050405020304" pitchFamily="2" charset="0"/>
              </a:endParaRPr>
            </a:p>
          </p:txBody>
        </p:sp>
        <p:sp>
          <p:nvSpPr>
            <p:cNvPr id="20509" name="AutoShape 30"/>
            <p:cNvSpPr/>
            <p:nvPr/>
          </p:nvSpPr>
          <p:spPr>
            <a:xfrm rot="-5488458">
              <a:off x="250" y="-113"/>
              <a:ext cx="227" cy="453"/>
            </a:xfrm>
            <a:prstGeom prst="leftBrace">
              <a:avLst>
                <a:gd name="adj1" fmla="val 16602"/>
                <a:gd name="adj2" fmla="val 50000"/>
              </a:avLst>
            </a:prstGeom>
            <a:noFill/>
            <a:ln w="25400" cap="flat" cmpd="sng">
              <a:solidFill>
                <a:srgbClr val="3333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28383" name="Group 31"/>
          <p:cNvGrpSpPr/>
          <p:nvPr/>
        </p:nvGrpSpPr>
        <p:grpSpPr>
          <a:xfrm>
            <a:off x="1469390" y="3218815"/>
            <a:ext cx="1064260" cy="542587"/>
            <a:chOff x="0" y="0"/>
            <a:chExt cx="1008" cy="543"/>
          </a:xfrm>
        </p:grpSpPr>
        <p:sp>
          <p:nvSpPr>
            <p:cNvPr id="20511" name="AutoShape 32"/>
            <p:cNvSpPr/>
            <p:nvPr/>
          </p:nvSpPr>
          <p:spPr>
            <a:xfrm rot="-5488458">
              <a:off x="113" y="-113"/>
              <a:ext cx="227" cy="453"/>
            </a:xfrm>
            <a:prstGeom prst="leftBrace">
              <a:avLst>
                <a:gd name="adj1" fmla="val 16602"/>
                <a:gd name="adj2" fmla="val 50000"/>
              </a:avLst>
            </a:prstGeom>
            <a:noFill/>
            <a:ln w="25400" cap="flat" cmpd="sng">
              <a:solidFill>
                <a:srgbClr val="4C4A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20512" name="Text Box 33"/>
            <p:cNvSpPr txBox="1"/>
            <p:nvPr/>
          </p:nvSpPr>
          <p:spPr>
            <a:xfrm>
              <a:off x="48" y="144"/>
              <a:ext cx="960" cy="39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333300"/>
                  </a:solidFill>
                  <a:latin typeface="Times New Roman" panose="02020603050405020304" pitchFamily="2" charset="0"/>
                </a:rPr>
                <a:t>L</a:t>
              </a:r>
              <a:r>
                <a:rPr lang="en-US" altLang="zh-CN" sz="2000" baseline="-25000">
                  <a:solidFill>
                    <a:srgbClr val="333300"/>
                  </a:solidFill>
                  <a:latin typeface="Times New Roman" panose="02020603050405020304" pitchFamily="2" charset="0"/>
                </a:rPr>
                <a:t>2</a:t>
              </a:r>
              <a:endParaRPr lang="en-US" altLang="zh-CN" sz="2000" baseline="-25000">
                <a:latin typeface="Times New Roman" panose="02020603050405020304" pitchFamily="2" charset="0"/>
              </a:endParaRPr>
            </a:p>
          </p:txBody>
        </p:sp>
      </p:grpSp>
      <p:sp>
        <p:nvSpPr>
          <p:cNvPr id="228386" name="Text Box 34"/>
          <p:cNvSpPr txBox="1"/>
          <p:nvPr/>
        </p:nvSpPr>
        <p:spPr>
          <a:xfrm>
            <a:off x="2474595" y="3578860"/>
            <a:ext cx="11988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</a:t>
            </a: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＝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G</a:t>
            </a:r>
            <a:r>
              <a:rPr lang="zh-CN" altLang="en-US" sz="2400" baseline="-25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714115" y="1929765"/>
            <a:ext cx="14204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2.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实质：</a:t>
            </a:r>
            <a:endParaRPr lang="en-US" altLang="zh-CN" sz="2800">
              <a:solidFill>
                <a:schemeClr val="tx1"/>
              </a:solidFill>
              <a:latin typeface="+mn-ea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84905" y="2734310"/>
            <a:ext cx="512127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3.</a:t>
            </a:r>
            <a:r>
              <a:rPr 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特点：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134610" y="1929765"/>
            <a:ext cx="34550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+mn-ea"/>
                <a:cs typeface="微软雅黑" panose="020B0503020204020204" charset="-122"/>
              </a:rPr>
              <a:t>等臂杠杆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；</a:t>
            </a:r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L</a:t>
            </a:r>
            <a:r>
              <a:rPr lang="en-US" altLang="zh-CN" sz="2800" baseline="-250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1</a:t>
            </a:r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=L</a:t>
            </a:r>
            <a:r>
              <a:rPr lang="en-US" altLang="zh-CN" sz="2800" baseline="-250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2</a:t>
            </a:r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=R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081270" y="2745740"/>
            <a:ext cx="280225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sz="2800">
                <a:solidFill>
                  <a:srgbClr val="FF0000"/>
                </a:solidFill>
                <a:latin typeface="+mn-ea"/>
                <a:cs typeface="微软雅黑" panose="020B0503020204020204" charset="-122"/>
              </a:rPr>
              <a:t>改变力的方向。</a:t>
            </a:r>
          </a:p>
        </p:txBody>
      </p:sp>
      <p:pic>
        <p:nvPicPr>
          <p:cNvPr id="17410" name="Picture 2"/>
          <p:cNvPicPr>
            <a:picLocks noChangeAspect="1"/>
          </p:cNvPicPr>
          <p:nvPr/>
        </p:nvPicPr>
        <p:blipFill>
          <a:blip r:embed="rId6"/>
          <a:srcRect l="2220"/>
          <a:stretch>
            <a:fillRect/>
          </a:stretch>
        </p:blipFill>
        <p:spPr>
          <a:xfrm>
            <a:off x="8809355" y="481965"/>
            <a:ext cx="3244850" cy="52463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文本框 9"/>
          <p:cNvSpPr txBox="1"/>
          <p:nvPr/>
        </p:nvSpPr>
        <p:spPr>
          <a:xfrm>
            <a:off x="3714115" y="3351530"/>
            <a:ext cx="512127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（不省力，也不省距离）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/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8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8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8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8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2283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2283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2283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3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00" fill="hold"/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" fill="hold"/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" fill="hold"/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" fill="hold"/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228354" grpId="0" animBg="1"/>
      <p:bldP spid="228377" grpId="0"/>
      <p:bldP spid="228386" grpId="0"/>
      <p:bldP spid="4" grpId="0"/>
      <p:bldP spid="4" grpId="1"/>
      <p:bldP spid="5" grpId="0"/>
      <p:bldP spid="5" grpId="1"/>
      <p:bldP spid="6" grpId="0"/>
      <p:bldP spid="6" grpId="1"/>
      <p:bldP spid="8" grpId="0"/>
      <p:bldP spid="8" grpId="1"/>
      <p:bldP spid="10" grpId="0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3510280" y="2188210"/>
            <a:ext cx="32499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zh-CN" sz="2800">
                <a:solidFill>
                  <a:schemeClr val="tx1"/>
                </a:solidFill>
                <a:latin typeface="Calibri" panose="020F0502020204030204" charset="0"/>
                <a:cs typeface="微软雅黑" panose="020B0503020204020204" charset="-122"/>
              </a:rPr>
              <a:t>②</a:t>
            </a:r>
            <a:r>
              <a:rPr 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重物移动的距离</a:t>
            </a:r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h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、</a:t>
            </a:r>
            <a:endParaRPr lang="zh-CN" altLang="en-US" sz="2800">
              <a:solidFill>
                <a:schemeClr val="tx1"/>
              </a:solidFill>
              <a:latin typeface="+mn-ea"/>
              <a:cs typeface="微软雅黑" panose="020B0503020204020204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469640" y="2876550"/>
            <a:ext cx="8395335" cy="5219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zh-CN" altLang="en-US" sz="2800">
                <a:solidFill>
                  <a:schemeClr val="tx1"/>
                </a:solidFill>
                <a:latin typeface="Calibri" panose="020F0502020204030204" charset="0"/>
                <a:cs typeface="微软雅黑" panose="020B0503020204020204" charset="-122"/>
              </a:rPr>
              <a:t>③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拉力作用点移动的距离</a:t>
            </a:r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s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、</a:t>
            </a:r>
            <a:r>
              <a:rPr lang="zh-CN" altLang="en-US" sz="2800">
                <a:latin typeface="+mn-ea"/>
                <a:cs typeface="微软雅黑" panose="020B0503020204020204" charset="-122"/>
                <a:sym typeface="+mn-ea"/>
              </a:rPr>
              <a:t>（绳自由端移动的距离</a:t>
            </a:r>
            <a:r>
              <a:rPr lang="en-US" altLang="zh-CN" sz="2800">
                <a:latin typeface="+mn-ea"/>
                <a:cs typeface="微软雅黑" panose="020B0503020204020204" charset="-122"/>
                <a:sym typeface="+mn-ea"/>
              </a:rPr>
              <a:t>s</a:t>
            </a:r>
            <a:r>
              <a:rPr lang="zh-CN" altLang="en-US" sz="2800">
                <a:latin typeface="+mn-ea"/>
                <a:cs typeface="微软雅黑" panose="020B0503020204020204" charset="-122"/>
                <a:sym typeface="+mn-ea"/>
              </a:rPr>
              <a:t>）</a:t>
            </a:r>
            <a:endParaRPr lang="zh-CN" altLang="en-US" sz="2800">
              <a:solidFill>
                <a:schemeClr val="tx1"/>
              </a:solidFill>
              <a:latin typeface="+mn-ea"/>
              <a:cs typeface="微软雅黑" panose="020B0503020204020204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469640" y="3578225"/>
            <a:ext cx="3820795" cy="5219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zh-CN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④</a:t>
            </a:r>
            <a:r>
              <a:rPr 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物体上升的速度</a:t>
            </a:r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v</a:t>
            </a:r>
            <a:r>
              <a:rPr lang="zh-CN" altLang="en-US" sz="2800" baseline="-250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物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、</a:t>
            </a:r>
            <a:endParaRPr lang="zh-CN" altLang="en-US" sz="2800">
              <a:solidFill>
                <a:schemeClr val="tx1"/>
              </a:solidFill>
              <a:latin typeface="+mn-ea"/>
              <a:cs typeface="微软雅黑" panose="020B0503020204020204" charset="-122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469640" y="4290060"/>
            <a:ext cx="4641850" cy="5219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⑤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绳自由端移动的速度</a:t>
            </a:r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v</a:t>
            </a:r>
            <a:r>
              <a:rPr lang="zh-CN" altLang="en-US" sz="2800" baseline="-250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绳</a:t>
            </a:r>
            <a:endParaRPr lang="zh-CN" altLang="en-US" sz="2800" baseline="-25000">
              <a:solidFill>
                <a:schemeClr val="tx1"/>
              </a:solidFill>
              <a:latin typeface="+mn-ea"/>
              <a:cs typeface="微软雅黑" panose="020B0503020204020204" charset="-122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4885" y="1461770"/>
            <a:ext cx="49745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zh-CN" altLang="en-US" sz="2800">
                <a:solidFill>
                  <a:schemeClr val="tx1"/>
                </a:solidFill>
                <a:latin typeface="Calibri" panose="020F0502020204030204" charset="0"/>
                <a:cs typeface="微软雅黑" panose="020B0503020204020204" charset="-122"/>
              </a:rPr>
              <a:t>①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物重</a:t>
            </a:r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G(F</a:t>
            </a:r>
            <a:r>
              <a:rPr lang="en-US" altLang="zh-CN" sz="2800" baseline="-250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2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）、拉力</a:t>
            </a:r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F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（</a:t>
            </a:r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F</a:t>
            </a:r>
            <a:r>
              <a:rPr lang="en-US" altLang="zh-CN" sz="2800" baseline="-250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1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）、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601085" y="713105"/>
            <a:ext cx="20237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4.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滑轮术语：</a:t>
            </a:r>
          </a:p>
        </p:txBody>
      </p:sp>
      <p:grpSp>
        <p:nvGrpSpPr>
          <p:cNvPr id="4" name="Group 1038"/>
          <p:cNvGrpSpPr/>
          <p:nvPr/>
        </p:nvGrpSpPr>
        <p:grpSpPr bwMode="auto">
          <a:xfrm>
            <a:off x="803910" y="1235075"/>
            <a:ext cx="1797050" cy="3272790"/>
            <a:chOff x="672" y="672"/>
            <a:chExt cx="1593" cy="2496"/>
          </a:xfrm>
        </p:grpSpPr>
        <p:grpSp>
          <p:nvGrpSpPr>
            <p:cNvPr id="5" name="Group 1039"/>
            <p:cNvGrpSpPr/>
            <p:nvPr/>
          </p:nvGrpSpPr>
          <p:grpSpPr bwMode="auto">
            <a:xfrm flipV="1">
              <a:off x="1048" y="672"/>
              <a:ext cx="832" cy="96"/>
              <a:chOff x="2760" y="2640"/>
              <a:chExt cx="1338" cy="130"/>
            </a:xfrm>
          </p:grpSpPr>
          <p:sp>
            <p:nvSpPr>
              <p:cNvPr id="53" name="Line 1040"/>
              <p:cNvSpPr>
                <a:spLocks noChangeShapeType="1"/>
              </p:cNvSpPr>
              <p:nvPr/>
            </p:nvSpPr>
            <p:spPr bwMode="auto">
              <a:xfrm flipH="1">
                <a:off x="2760" y="2648"/>
                <a:ext cx="120" cy="12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4" name="Line 1041"/>
              <p:cNvSpPr>
                <a:spLocks noChangeShapeType="1"/>
              </p:cNvSpPr>
              <p:nvPr/>
            </p:nvSpPr>
            <p:spPr bwMode="auto">
              <a:xfrm flipH="1">
                <a:off x="2880" y="2648"/>
                <a:ext cx="121" cy="12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5" name="Line 1042"/>
              <p:cNvSpPr>
                <a:spLocks noChangeShapeType="1"/>
              </p:cNvSpPr>
              <p:nvPr/>
            </p:nvSpPr>
            <p:spPr bwMode="auto">
              <a:xfrm flipH="1">
                <a:off x="3001" y="2648"/>
                <a:ext cx="120" cy="12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6" name="Line 1043"/>
              <p:cNvSpPr>
                <a:spLocks noChangeShapeType="1"/>
              </p:cNvSpPr>
              <p:nvPr/>
            </p:nvSpPr>
            <p:spPr bwMode="auto">
              <a:xfrm flipH="1">
                <a:off x="3121" y="2648"/>
                <a:ext cx="120" cy="12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7" name="Line 1044"/>
              <p:cNvSpPr>
                <a:spLocks noChangeShapeType="1"/>
              </p:cNvSpPr>
              <p:nvPr/>
            </p:nvSpPr>
            <p:spPr bwMode="auto">
              <a:xfrm flipH="1">
                <a:off x="3241" y="2648"/>
                <a:ext cx="120" cy="12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8" name="Line 1045"/>
              <p:cNvSpPr>
                <a:spLocks noChangeShapeType="1"/>
              </p:cNvSpPr>
              <p:nvPr/>
            </p:nvSpPr>
            <p:spPr bwMode="auto">
              <a:xfrm flipH="1">
                <a:off x="3361" y="2648"/>
                <a:ext cx="121" cy="12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9" name="Line 1046"/>
              <p:cNvSpPr>
                <a:spLocks noChangeShapeType="1"/>
              </p:cNvSpPr>
              <p:nvPr/>
            </p:nvSpPr>
            <p:spPr bwMode="auto">
              <a:xfrm flipH="1">
                <a:off x="3482" y="2648"/>
                <a:ext cx="120" cy="12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0" name="Line 1047"/>
              <p:cNvSpPr>
                <a:spLocks noChangeShapeType="1"/>
              </p:cNvSpPr>
              <p:nvPr/>
            </p:nvSpPr>
            <p:spPr bwMode="auto">
              <a:xfrm flipH="1">
                <a:off x="3602" y="2648"/>
                <a:ext cx="120" cy="12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1" name="Line 1048"/>
              <p:cNvSpPr>
                <a:spLocks noChangeShapeType="1"/>
              </p:cNvSpPr>
              <p:nvPr/>
            </p:nvSpPr>
            <p:spPr bwMode="auto">
              <a:xfrm flipH="1">
                <a:off x="3722" y="2648"/>
                <a:ext cx="120" cy="12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2" name="Line 1049"/>
              <p:cNvSpPr>
                <a:spLocks noChangeShapeType="1"/>
              </p:cNvSpPr>
              <p:nvPr/>
            </p:nvSpPr>
            <p:spPr bwMode="auto">
              <a:xfrm flipH="1">
                <a:off x="3842" y="2648"/>
                <a:ext cx="121" cy="12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3" name="Line 1050"/>
              <p:cNvSpPr>
                <a:spLocks noChangeShapeType="1"/>
              </p:cNvSpPr>
              <p:nvPr/>
            </p:nvSpPr>
            <p:spPr bwMode="auto">
              <a:xfrm flipH="1">
                <a:off x="3963" y="2648"/>
                <a:ext cx="120" cy="12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4" name="Line 1051"/>
              <p:cNvSpPr>
                <a:spLocks noChangeShapeType="1"/>
              </p:cNvSpPr>
              <p:nvPr/>
            </p:nvSpPr>
            <p:spPr bwMode="auto">
              <a:xfrm>
                <a:off x="2783" y="2640"/>
                <a:ext cx="1315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65" name="Line 1052"/>
            <p:cNvSpPr>
              <a:spLocks noChangeShapeType="1"/>
            </p:cNvSpPr>
            <p:nvPr/>
          </p:nvSpPr>
          <p:spPr bwMode="auto">
            <a:xfrm>
              <a:off x="976" y="1632"/>
              <a:ext cx="0" cy="1008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6" name="Group 1054"/>
            <p:cNvGrpSpPr/>
            <p:nvPr/>
          </p:nvGrpSpPr>
          <p:grpSpPr bwMode="auto">
            <a:xfrm>
              <a:off x="672" y="2592"/>
              <a:ext cx="624" cy="576"/>
              <a:chOff x="2112" y="3216"/>
              <a:chExt cx="264" cy="277"/>
            </a:xfrm>
          </p:grpSpPr>
          <p:sp>
            <p:nvSpPr>
              <p:cNvPr id="67" name="Freeform 1055"/>
              <p:cNvSpPr/>
              <p:nvPr/>
            </p:nvSpPr>
            <p:spPr bwMode="auto">
              <a:xfrm flipH="1" flipV="1">
                <a:off x="2198" y="3216"/>
                <a:ext cx="77" cy="104"/>
              </a:xfrm>
              <a:custGeom>
                <a:avLst/>
                <a:gdLst>
                  <a:gd name="T0" fmla="*/ 18 w 2020"/>
                  <a:gd name="T1" fmla="*/ 1 h 2594"/>
                  <a:gd name="T2" fmla="*/ 18 w 2020"/>
                  <a:gd name="T3" fmla="*/ 22 h 2594"/>
                  <a:gd name="T4" fmla="*/ 17 w 2020"/>
                  <a:gd name="T5" fmla="*/ 40 h 2594"/>
                  <a:gd name="T6" fmla="*/ 9 w 2020"/>
                  <a:gd name="T7" fmla="*/ 51 h 2594"/>
                  <a:gd name="T8" fmla="*/ 4 w 2020"/>
                  <a:gd name="T9" fmla="*/ 60 h 2594"/>
                  <a:gd name="T10" fmla="*/ 0 w 2020"/>
                  <a:gd name="T11" fmla="*/ 72 h 2594"/>
                  <a:gd name="T12" fmla="*/ 3 w 2020"/>
                  <a:gd name="T13" fmla="*/ 82 h 2594"/>
                  <a:gd name="T14" fmla="*/ 10 w 2020"/>
                  <a:gd name="T15" fmla="*/ 93 h 2594"/>
                  <a:gd name="T16" fmla="*/ 25 w 2020"/>
                  <a:gd name="T17" fmla="*/ 102 h 2594"/>
                  <a:gd name="T18" fmla="*/ 41 w 2020"/>
                  <a:gd name="T19" fmla="*/ 102 h 2594"/>
                  <a:gd name="T20" fmla="*/ 59 w 2020"/>
                  <a:gd name="T21" fmla="*/ 91 h 2594"/>
                  <a:gd name="T22" fmla="*/ 67 w 2020"/>
                  <a:gd name="T23" fmla="*/ 79 h 2594"/>
                  <a:gd name="T24" fmla="*/ 73 w 2020"/>
                  <a:gd name="T25" fmla="*/ 66 h 2594"/>
                  <a:gd name="T26" fmla="*/ 76 w 2020"/>
                  <a:gd name="T27" fmla="*/ 51 h 2594"/>
                  <a:gd name="T28" fmla="*/ 69 w 2020"/>
                  <a:gd name="T29" fmla="*/ 58 h 2594"/>
                  <a:gd name="T30" fmla="*/ 61 w 2020"/>
                  <a:gd name="T31" fmla="*/ 72 h 2594"/>
                  <a:gd name="T32" fmla="*/ 52 w 2020"/>
                  <a:gd name="T33" fmla="*/ 81 h 2594"/>
                  <a:gd name="T34" fmla="*/ 45 w 2020"/>
                  <a:gd name="T35" fmla="*/ 85 h 2594"/>
                  <a:gd name="T36" fmla="*/ 34 w 2020"/>
                  <a:gd name="T37" fmla="*/ 85 h 2594"/>
                  <a:gd name="T38" fmla="*/ 24 w 2020"/>
                  <a:gd name="T39" fmla="*/ 78 h 2594"/>
                  <a:gd name="T40" fmla="*/ 25 w 2020"/>
                  <a:gd name="T41" fmla="*/ 64 h 2594"/>
                  <a:gd name="T42" fmla="*/ 33 w 2020"/>
                  <a:gd name="T43" fmla="*/ 51 h 2594"/>
                  <a:gd name="T44" fmla="*/ 39 w 2020"/>
                  <a:gd name="T45" fmla="*/ 41 h 2594"/>
                  <a:gd name="T46" fmla="*/ 39 w 2020"/>
                  <a:gd name="T47" fmla="*/ 28 h 2594"/>
                  <a:gd name="T48" fmla="*/ 39 w 2020"/>
                  <a:gd name="T49" fmla="*/ 22 h 2594"/>
                  <a:gd name="T50" fmla="*/ 39 w 2020"/>
                  <a:gd name="T51" fmla="*/ 0 h 259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2020"/>
                  <a:gd name="T79" fmla="*/ 0 h 2594"/>
                  <a:gd name="T80" fmla="*/ 2020 w 2020"/>
                  <a:gd name="T81" fmla="*/ 2594 h 259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8" name="Rectangle 1056"/>
              <p:cNvSpPr>
                <a:spLocks noChangeArrowheads="1"/>
              </p:cNvSpPr>
              <p:nvPr/>
            </p:nvSpPr>
            <p:spPr bwMode="auto">
              <a:xfrm>
                <a:off x="2112" y="3310"/>
                <a:ext cx="264" cy="183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sp>
          <p:nvSpPr>
            <p:cNvPr id="69" name="Text Box 1057"/>
            <p:cNvSpPr txBox="1">
              <a:spLocks noChangeArrowheads="1"/>
            </p:cNvSpPr>
            <p:nvPr/>
          </p:nvSpPr>
          <p:spPr bwMode="auto">
            <a:xfrm>
              <a:off x="1786" y="2544"/>
              <a:ext cx="479" cy="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 i="1">
                  <a:latin typeface="Times New Roman" panose="02020603050405020304" pitchFamily="2" charset="0"/>
                  <a:cs typeface="Times New Roman" panose="02020603050405020304" pitchFamily="2" charset="0"/>
                </a:rPr>
                <a:t>F</a:t>
              </a:r>
            </a:p>
          </p:txBody>
        </p:sp>
        <p:sp>
          <p:nvSpPr>
            <p:cNvPr id="70" name="Oval 1058"/>
            <p:cNvSpPr>
              <a:spLocks noChangeArrowheads="1"/>
            </p:cNvSpPr>
            <p:nvPr/>
          </p:nvSpPr>
          <p:spPr bwMode="auto">
            <a:xfrm flipH="1" flipV="1">
              <a:off x="976" y="1184"/>
              <a:ext cx="960" cy="960"/>
            </a:xfrm>
            <a:prstGeom prst="ellipse">
              <a:avLst/>
            </a:prstGeom>
            <a:gradFill rotWithShape="0">
              <a:gsLst>
                <a:gs pos="0">
                  <a:srgbClr val="5BF84A"/>
                </a:gs>
                <a:gs pos="100000">
                  <a:srgbClr val="2A7322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000000"/>
              </a:solidFill>
              <a:rou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1" name="Rectangle 1059"/>
            <p:cNvSpPr>
              <a:spLocks noChangeArrowheads="1"/>
            </p:cNvSpPr>
            <p:nvPr/>
          </p:nvSpPr>
          <p:spPr bwMode="auto">
            <a:xfrm>
              <a:off x="1408" y="768"/>
              <a:ext cx="120" cy="840"/>
            </a:xfrm>
            <a:prstGeom prst="rect">
              <a:avLst/>
            </a:prstGeom>
            <a:solidFill>
              <a:srgbClr val="8A8C86"/>
            </a:solidFill>
            <a:ln w="38100">
              <a:solidFill>
                <a:srgbClr val="000000"/>
              </a:solidFill>
              <a:miter lim="800000"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2" name="Line 1053"/>
            <p:cNvSpPr>
              <a:spLocks noChangeShapeType="1"/>
            </p:cNvSpPr>
            <p:nvPr/>
          </p:nvSpPr>
          <p:spPr bwMode="auto">
            <a:xfrm>
              <a:off x="1936" y="1584"/>
              <a:ext cx="0" cy="1008"/>
            </a:xfrm>
            <a:prstGeom prst="line">
              <a:avLst/>
            </a:prstGeom>
            <a:noFill/>
            <a:ln w="57150">
              <a:solidFill>
                <a:srgbClr val="99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5" grpId="0" bldLvl="0" animBg="1"/>
      <p:bldP spid="15" grpId="1"/>
      <p:bldP spid="16" grpId="0" bldLvl="0" animBg="1"/>
      <p:bldP spid="16" grpId="1"/>
      <p:bldP spid="17" grpId="0" bldLvl="0" animBg="1"/>
      <p:bldP spid="17" grpId="1"/>
      <p:bldP spid="18" grpId="0"/>
      <p:bldP spid="18" grpId="1"/>
      <p:bldP spid="12" grpId="0"/>
      <p:bldP spid="1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339090" y="194310"/>
            <a:ext cx="14490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en-US" sz="3200" b="1">
                <a:solidFill>
                  <a:schemeClr val="accent2"/>
                </a:solidFill>
                <a:latin typeface="+mn-ea"/>
                <a:cs typeface="微软雅黑" panose="020B0503020204020204" charset="-122"/>
              </a:rPr>
              <a:t>5.</a:t>
            </a:r>
            <a:r>
              <a:rPr lang="zh-CN" altLang="en-US" sz="3200" b="1">
                <a:solidFill>
                  <a:schemeClr val="accent2"/>
                </a:solidFill>
                <a:latin typeface="+mn-ea"/>
                <a:cs typeface="微软雅黑" panose="020B0503020204020204" charset="-122"/>
              </a:rPr>
              <a:t>计算：</a:t>
            </a:r>
          </a:p>
        </p:txBody>
      </p:sp>
      <p:sp>
        <p:nvSpPr>
          <p:cNvPr id="228377" name="Text Box 25"/>
          <p:cNvSpPr txBox="1"/>
          <p:nvPr/>
        </p:nvSpPr>
        <p:spPr>
          <a:xfrm>
            <a:off x="3524885" y="3346450"/>
            <a:ext cx="12230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s=h</a:t>
            </a:r>
            <a:endParaRPr lang="en-US" sz="3200" b="1" baseline="-250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28386" name="Text Box 34"/>
          <p:cNvSpPr txBox="1"/>
          <p:nvPr/>
        </p:nvSpPr>
        <p:spPr>
          <a:xfrm>
            <a:off x="3436620" y="2524760"/>
            <a:ext cx="20834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</a:t>
            </a:r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＝</a:t>
            </a: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G</a:t>
            </a:r>
            <a:r>
              <a:rPr lang="zh-CN" altLang="en-US" sz="3200" b="1" baseline="-25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</a:t>
            </a:r>
          </a:p>
        </p:txBody>
      </p:sp>
      <p:sp>
        <p:nvSpPr>
          <p:cNvPr id="31" name="Text Box 25"/>
          <p:cNvSpPr txBox="1"/>
          <p:nvPr/>
        </p:nvSpPr>
        <p:spPr>
          <a:xfrm>
            <a:off x="3487420" y="4133850"/>
            <a:ext cx="19812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v</a:t>
            </a:r>
            <a:r>
              <a:rPr lang="zh-CN" altLang="en-US" sz="32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绳</a:t>
            </a: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=v</a:t>
            </a:r>
            <a:r>
              <a:rPr lang="zh-CN" altLang="en-US" sz="32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</a:t>
            </a:r>
          </a:p>
        </p:txBody>
      </p:sp>
      <p:sp>
        <p:nvSpPr>
          <p:cNvPr id="32" name="左大括号 31"/>
          <p:cNvSpPr/>
          <p:nvPr/>
        </p:nvSpPr>
        <p:spPr>
          <a:xfrm>
            <a:off x="3112770" y="2365375"/>
            <a:ext cx="309245" cy="2580005"/>
          </a:xfrm>
          <a:prstGeom prst="leftBrace">
            <a:avLst/>
          </a:prstGeom>
          <a:noFill/>
          <a:ln w="34925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文本框 32"/>
          <p:cNvSpPr txBox="1"/>
          <p:nvPr/>
        </p:nvSpPr>
        <p:spPr>
          <a:xfrm>
            <a:off x="682625" y="925195"/>
            <a:ext cx="14490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en-US" sz="2800">
                <a:solidFill>
                  <a:schemeClr val="tx1"/>
                </a:solidFill>
                <a:latin typeface="Calibri" panose="020F0502020204030204" charset="0"/>
                <a:cs typeface="微软雅黑" panose="020B0503020204020204" charset="-122"/>
              </a:rPr>
              <a:t>①</a:t>
            </a:r>
            <a:r>
              <a:rPr lang="zh-CN" altLang="en-US" sz="2800">
                <a:solidFill>
                  <a:schemeClr val="tx1"/>
                </a:solidFill>
                <a:latin typeface="Calibri" panose="020F0502020204030204" charset="0"/>
                <a:cs typeface="微软雅黑" panose="020B0503020204020204" charset="-122"/>
              </a:rPr>
              <a:t>竖直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6623685" y="3157220"/>
            <a:ext cx="14490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en-US" sz="2800">
                <a:solidFill>
                  <a:schemeClr val="tx1"/>
                </a:solidFill>
                <a:latin typeface="Calibri" panose="020F0502020204030204" charset="0"/>
                <a:cs typeface="微软雅黑" panose="020B0503020204020204" charset="-122"/>
              </a:rPr>
              <a:t>②</a:t>
            </a:r>
            <a:r>
              <a:rPr lang="zh-CN" altLang="en-US" sz="2800">
                <a:solidFill>
                  <a:schemeClr val="tx1"/>
                </a:solidFill>
                <a:latin typeface="Calibri" panose="020F0502020204030204" charset="0"/>
                <a:cs typeface="微软雅黑" panose="020B0503020204020204" charset="-122"/>
              </a:rPr>
              <a:t>水平</a:t>
            </a:r>
          </a:p>
        </p:txBody>
      </p:sp>
      <p:sp>
        <p:nvSpPr>
          <p:cNvPr id="103" name="Text Box 25"/>
          <p:cNvSpPr txBox="1"/>
          <p:nvPr/>
        </p:nvSpPr>
        <p:spPr>
          <a:xfrm>
            <a:off x="8710930" y="4328160"/>
            <a:ext cx="19367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s=s</a:t>
            </a:r>
            <a:r>
              <a:rPr lang="zh-CN" altLang="en-US" sz="32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</a:t>
            </a:r>
          </a:p>
        </p:txBody>
      </p:sp>
      <p:sp>
        <p:nvSpPr>
          <p:cNvPr id="104" name="Text Box 34"/>
          <p:cNvSpPr txBox="1"/>
          <p:nvPr/>
        </p:nvSpPr>
        <p:spPr>
          <a:xfrm>
            <a:off x="8637270" y="3506470"/>
            <a:ext cx="20834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</a:t>
            </a:r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＝</a:t>
            </a:r>
            <a:r>
              <a:rPr 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</a:t>
            </a:r>
            <a:endParaRPr lang="en-US" sz="3200" b="1" baseline="-250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5" name="Text Box 25"/>
          <p:cNvSpPr txBox="1"/>
          <p:nvPr/>
        </p:nvSpPr>
        <p:spPr>
          <a:xfrm>
            <a:off x="8673465" y="5115560"/>
            <a:ext cx="19812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v</a:t>
            </a:r>
            <a:r>
              <a:rPr lang="zh-CN" altLang="en-US" sz="32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绳</a:t>
            </a: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=v</a:t>
            </a:r>
            <a:r>
              <a:rPr lang="zh-CN" altLang="en-US" sz="3200" b="1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</a:t>
            </a:r>
          </a:p>
        </p:txBody>
      </p:sp>
      <p:sp>
        <p:nvSpPr>
          <p:cNvPr id="106" name="左大括号 105"/>
          <p:cNvSpPr/>
          <p:nvPr/>
        </p:nvSpPr>
        <p:spPr>
          <a:xfrm>
            <a:off x="8255000" y="3347085"/>
            <a:ext cx="309245" cy="2580005"/>
          </a:xfrm>
          <a:prstGeom prst="leftBrace">
            <a:avLst/>
          </a:prstGeom>
          <a:noFill/>
          <a:ln w="34925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8" name="组合 107"/>
          <p:cNvGrpSpPr/>
          <p:nvPr/>
        </p:nvGrpSpPr>
        <p:grpSpPr>
          <a:xfrm>
            <a:off x="662305" y="1854835"/>
            <a:ext cx="2162810" cy="3996690"/>
            <a:chOff x="859" y="2921"/>
            <a:chExt cx="3406" cy="6294"/>
          </a:xfrm>
        </p:grpSpPr>
        <p:grpSp>
          <p:nvGrpSpPr>
            <p:cNvPr id="3" name="组合 2"/>
            <p:cNvGrpSpPr/>
            <p:nvPr/>
          </p:nvGrpSpPr>
          <p:grpSpPr>
            <a:xfrm>
              <a:off x="859" y="2921"/>
              <a:ext cx="3219" cy="5794"/>
              <a:chOff x="0" y="0"/>
              <a:chExt cx="672" cy="1143"/>
            </a:xfrm>
          </p:grpSpPr>
          <p:grpSp>
            <p:nvGrpSpPr>
              <p:cNvPr id="4" name="组合 8199"/>
              <p:cNvGrpSpPr/>
              <p:nvPr/>
            </p:nvGrpSpPr>
            <p:grpSpPr>
              <a:xfrm>
                <a:off x="21" y="576"/>
                <a:ext cx="192" cy="558"/>
                <a:chOff x="0" y="0"/>
                <a:chExt cx="192" cy="558"/>
              </a:xfrm>
            </p:grpSpPr>
            <p:sp>
              <p:nvSpPr>
                <p:cNvPr id="5" name="矩形 8200"/>
                <p:cNvSpPr/>
                <p:nvPr/>
              </p:nvSpPr>
              <p:spPr>
                <a:xfrm>
                  <a:off x="0" y="366"/>
                  <a:ext cx="192" cy="192"/>
                </a:xfrm>
                <a:prstGeom prst="rect">
                  <a:avLst/>
                </a:prstGeom>
                <a:solidFill>
                  <a:schemeClr val="tx1"/>
                </a:solidFill>
                <a:ln w="571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pPr eaLnBrk="0" hangingPunct="0"/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" name="直接连接符 8201"/>
                <p:cNvSpPr/>
                <p:nvPr/>
              </p:nvSpPr>
              <p:spPr>
                <a:xfrm>
                  <a:off x="96" y="0"/>
                  <a:ext cx="0" cy="384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7" name="直接连接符 8202"/>
              <p:cNvSpPr/>
              <p:nvPr/>
            </p:nvSpPr>
            <p:spPr>
              <a:xfrm>
                <a:off x="521" y="567"/>
                <a:ext cx="0" cy="576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grpSp>
            <p:nvGrpSpPr>
              <p:cNvPr id="8" name="组合 8203"/>
              <p:cNvGrpSpPr/>
              <p:nvPr/>
            </p:nvGrpSpPr>
            <p:grpSpPr>
              <a:xfrm>
                <a:off x="0" y="0"/>
                <a:ext cx="672" cy="96"/>
                <a:chOff x="0" y="0"/>
                <a:chExt cx="672" cy="96"/>
              </a:xfrm>
            </p:grpSpPr>
            <p:sp>
              <p:nvSpPr>
                <p:cNvPr id="9" name="直接连接符 8204"/>
                <p:cNvSpPr/>
                <p:nvPr/>
              </p:nvSpPr>
              <p:spPr>
                <a:xfrm>
                  <a:off x="0" y="96"/>
                  <a:ext cx="624" cy="0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0" name="直接连接符 8205"/>
                <p:cNvSpPr/>
                <p:nvPr/>
              </p:nvSpPr>
              <p:spPr>
                <a:xfrm flipH="1">
                  <a:off x="0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1" name="直接连接符 8206"/>
                <p:cNvSpPr/>
                <p:nvPr/>
              </p:nvSpPr>
              <p:spPr>
                <a:xfrm flipH="1">
                  <a:off x="57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3" name="直接连接符 8207"/>
                <p:cNvSpPr/>
                <p:nvPr/>
              </p:nvSpPr>
              <p:spPr>
                <a:xfrm flipH="1">
                  <a:off x="135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4" name="直接连接符 8208"/>
                <p:cNvSpPr/>
                <p:nvPr/>
              </p:nvSpPr>
              <p:spPr>
                <a:xfrm flipH="1">
                  <a:off x="192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5" name="直接连接符 8209"/>
                <p:cNvSpPr/>
                <p:nvPr/>
              </p:nvSpPr>
              <p:spPr>
                <a:xfrm flipH="1">
                  <a:off x="252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6" name="直接连接符 8210"/>
                <p:cNvSpPr/>
                <p:nvPr/>
              </p:nvSpPr>
              <p:spPr>
                <a:xfrm flipH="1">
                  <a:off x="321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7" name="直接连接符 8211"/>
                <p:cNvSpPr/>
                <p:nvPr/>
              </p:nvSpPr>
              <p:spPr>
                <a:xfrm flipH="1">
                  <a:off x="387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8" name="直接连接符 8212"/>
                <p:cNvSpPr/>
                <p:nvPr/>
              </p:nvSpPr>
              <p:spPr>
                <a:xfrm flipH="1">
                  <a:off x="450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" name="直接连接符 8213"/>
                <p:cNvSpPr/>
                <p:nvPr/>
              </p:nvSpPr>
              <p:spPr>
                <a:xfrm flipH="1">
                  <a:off x="519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20" name="直接连接符 8214"/>
                <p:cNvSpPr/>
                <p:nvPr/>
              </p:nvSpPr>
              <p:spPr>
                <a:xfrm flipH="1">
                  <a:off x="576" y="0"/>
                  <a:ext cx="96" cy="9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21" name="直接连接符 8215"/>
              <p:cNvSpPr/>
              <p:nvPr/>
            </p:nvSpPr>
            <p:spPr>
              <a:xfrm>
                <a:off x="306" y="96"/>
                <a:ext cx="0" cy="288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grpSp>
            <p:nvGrpSpPr>
              <p:cNvPr id="22" name="组合 8216"/>
              <p:cNvGrpSpPr/>
              <p:nvPr/>
            </p:nvGrpSpPr>
            <p:grpSpPr>
              <a:xfrm>
                <a:off x="117" y="384"/>
                <a:ext cx="408" cy="408"/>
                <a:chOff x="0" y="0"/>
                <a:chExt cx="680" cy="681"/>
              </a:xfrm>
            </p:grpSpPr>
            <p:grpSp>
              <p:nvGrpSpPr>
                <p:cNvPr id="23" name="组合 8217"/>
                <p:cNvGrpSpPr/>
                <p:nvPr/>
              </p:nvGrpSpPr>
              <p:grpSpPr>
                <a:xfrm>
                  <a:off x="0" y="0"/>
                  <a:ext cx="680" cy="680"/>
                  <a:chOff x="0" y="0"/>
                  <a:chExt cx="680" cy="680"/>
                </a:xfrm>
              </p:grpSpPr>
              <p:sp>
                <p:nvSpPr>
                  <p:cNvPr id="24" name="椭圆 8218"/>
                  <p:cNvSpPr/>
                  <p:nvPr/>
                </p:nvSpPr>
                <p:spPr>
                  <a:xfrm>
                    <a:off x="0" y="0"/>
                    <a:ext cx="680" cy="680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/>
                  <a:lstStyle/>
                  <a:p>
                    <a:pPr eaLnBrk="0" hangingPunct="0"/>
                    <a:endParaRPr lang="zh-CN" altLang="en-US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5" name="椭圆 8219"/>
                  <p:cNvSpPr/>
                  <p:nvPr/>
                </p:nvSpPr>
                <p:spPr>
                  <a:xfrm>
                    <a:off x="48" y="57"/>
                    <a:ext cx="576" cy="57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/>
                  <a:lstStyle/>
                  <a:p>
                    <a:pPr eaLnBrk="0" hangingPunct="0"/>
                    <a:endParaRPr lang="zh-CN" altLang="en-US"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6" name="椭圆 8220"/>
                <p:cNvSpPr/>
                <p:nvPr/>
              </p:nvSpPr>
              <p:spPr>
                <a:xfrm>
                  <a:off x="237" y="243"/>
                  <a:ext cx="192" cy="192"/>
                </a:xfrm>
                <a:prstGeom prst="ellipse">
                  <a:avLst/>
                </a:prstGeom>
                <a:solidFill>
                  <a:schemeClr val="tx2"/>
                </a:solidFill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pPr eaLnBrk="0" hangingPunct="0"/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7" name="菱形 8221"/>
                <p:cNvSpPr/>
                <p:nvPr/>
              </p:nvSpPr>
              <p:spPr>
                <a:xfrm>
                  <a:off x="279" y="9"/>
                  <a:ext cx="96" cy="672"/>
                </a:xfrm>
                <a:prstGeom prst="diamond">
                  <a:avLst/>
                </a:prstGeom>
                <a:solidFill>
                  <a:srgbClr val="663300"/>
                </a:solidFill>
                <a:ln w="571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pPr eaLnBrk="0" hangingPunct="0"/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28" name="组合 8222"/>
              <p:cNvGrpSpPr/>
              <p:nvPr/>
            </p:nvGrpSpPr>
            <p:grpSpPr>
              <a:xfrm>
                <a:off x="270" y="768"/>
                <a:ext cx="102" cy="227"/>
                <a:chOff x="0" y="0"/>
                <a:chExt cx="148" cy="320"/>
              </a:xfrm>
            </p:grpSpPr>
            <p:sp>
              <p:nvSpPr>
                <p:cNvPr id="29" name="椭圆 8223"/>
                <p:cNvSpPr/>
                <p:nvPr/>
              </p:nvSpPr>
              <p:spPr>
                <a:xfrm>
                  <a:off x="41" y="0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pPr eaLnBrk="0" hangingPunct="0"/>
                  <a:endParaRPr lang="zh-CN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" name="任意多边形 8224"/>
                <p:cNvSpPr/>
                <p:nvPr/>
              </p:nvSpPr>
              <p:spPr>
                <a:xfrm>
                  <a:off x="0" y="46"/>
                  <a:ext cx="148" cy="27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8" h="274">
                      <a:moveTo>
                        <a:pt x="64" y="0"/>
                      </a:moveTo>
                      <a:cubicBezTo>
                        <a:pt x="55" y="62"/>
                        <a:pt x="31" y="100"/>
                        <a:pt x="100" y="119"/>
                      </a:cubicBezTo>
                      <a:cubicBezTo>
                        <a:pt x="148" y="164"/>
                        <a:pt x="138" y="252"/>
                        <a:pt x="73" y="274"/>
                      </a:cubicBezTo>
                      <a:cubicBezTo>
                        <a:pt x="39" y="263"/>
                        <a:pt x="16" y="243"/>
                        <a:pt x="0" y="210"/>
                      </a:cubicBezTo>
                    </a:path>
                  </a:pathLst>
                </a:custGeom>
                <a:noFill/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07" name="Text Box 34"/>
            <p:cNvSpPr txBox="1"/>
            <p:nvPr/>
          </p:nvSpPr>
          <p:spPr>
            <a:xfrm>
              <a:off x="3475" y="8297"/>
              <a:ext cx="790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F</a:t>
              </a:r>
              <a:endParaRPr lang="en-US" altLang="zh-CN" sz="3200" b="1" baseline="-25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110" name="组合 109"/>
          <p:cNvGrpSpPr/>
          <p:nvPr/>
        </p:nvGrpSpPr>
        <p:grpSpPr>
          <a:xfrm>
            <a:off x="6193790" y="369570"/>
            <a:ext cx="4730750" cy="2278380"/>
            <a:chOff x="9708" y="1065"/>
            <a:chExt cx="7450" cy="3588"/>
          </a:xfrm>
        </p:grpSpPr>
        <p:grpSp>
          <p:nvGrpSpPr>
            <p:cNvPr id="102" name="组合 101"/>
            <p:cNvGrpSpPr/>
            <p:nvPr/>
          </p:nvGrpSpPr>
          <p:grpSpPr>
            <a:xfrm>
              <a:off x="9708" y="1065"/>
              <a:ext cx="7451" cy="3589"/>
              <a:chOff x="10233" y="4598"/>
              <a:chExt cx="7451" cy="3589"/>
            </a:xfrm>
          </p:grpSpPr>
          <p:grpSp>
            <p:nvGrpSpPr>
              <p:cNvPr id="62" name="组合 61"/>
              <p:cNvGrpSpPr/>
              <p:nvPr/>
            </p:nvGrpSpPr>
            <p:grpSpPr>
              <a:xfrm rot="16200000">
                <a:off x="11521" y="3310"/>
                <a:ext cx="3219" cy="5794"/>
                <a:chOff x="0" y="0"/>
                <a:chExt cx="672" cy="1143"/>
              </a:xfrm>
            </p:grpSpPr>
            <p:grpSp>
              <p:nvGrpSpPr>
                <p:cNvPr id="63" name="组合 8199"/>
                <p:cNvGrpSpPr/>
                <p:nvPr/>
              </p:nvGrpSpPr>
              <p:grpSpPr>
                <a:xfrm>
                  <a:off x="21" y="576"/>
                  <a:ext cx="192" cy="558"/>
                  <a:chOff x="0" y="0"/>
                  <a:chExt cx="192" cy="558"/>
                </a:xfrm>
              </p:grpSpPr>
              <p:sp>
                <p:nvSpPr>
                  <p:cNvPr id="64" name="矩形 8200"/>
                  <p:cNvSpPr/>
                  <p:nvPr/>
                </p:nvSpPr>
                <p:spPr>
                  <a:xfrm>
                    <a:off x="0" y="366"/>
                    <a:ext cx="192" cy="192"/>
                  </a:xfrm>
                  <a:prstGeom prst="rect">
                    <a:avLst/>
                  </a:prstGeom>
                  <a:solidFill>
                    <a:schemeClr val="tx1"/>
                  </a:solidFill>
                  <a:ln w="571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anchor="t"/>
                  <a:lstStyle/>
                  <a:p>
                    <a:pPr eaLnBrk="0" hangingPunct="0"/>
                    <a:endParaRPr lang="zh-CN" altLang="en-US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65" name="直接连接符 8201"/>
                  <p:cNvSpPr/>
                  <p:nvPr/>
                </p:nvSpPr>
                <p:spPr>
                  <a:xfrm>
                    <a:off x="96" y="0"/>
                    <a:ext cx="0" cy="384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66" name="直接连接符 8202"/>
                <p:cNvSpPr/>
                <p:nvPr/>
              </p:nvSpPr>
              <p:spPr>
                <a:xfrm>
                  <a:off x="521" y="567"/>
                  <a:ext cx="0" cy="576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</p:spPr>
            </p:sp>
            <p:grpSp>
              <p:nvGrpSpPr>
                <p:cNvPr id="67" name="组合 8203"/>
                <p:cNvGrpSpPr/>
                <p:nvPr/>
              </p:nvGrpSpPr>
              <p:grpSpPr>
                <a:xfrm>
                  <a:off x="0" y="0"/>
                  <a:ext cx="672" cy="96"/>
                  <a:chOff x="0" y="0"/>
                  <a:chExt cx="672" cy="96"/>
                </a:xfrm>
              </p:grpSpPr>
              <p:sp>
                <p:nvSpPr>
                  <p:cNvPr id="68" name="直接连接符 8204"/>
                  <p:cNvSpPr/>
                  <p:nvPr/>
                </p:nvSpPr>
                <p:spPr>
                  <a:xfrm>
                    <a:off x="0" y="96"/>
                    <a:ext cx="624" cy="0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69" name="直接连接符 8205"/>
                  <p:cNvSpPr/>
                  <p:nvPr/>
                </p:nvSpPr>
                <p:spPr>
                  <a:xfrm flipH="1">
                    <a:off x="0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70" name="直接连接符 8206"/>
                  <p:cNvSpPr/>
                  <p:nvPr/>
                </p:nvSpPr>
                <p:spPr>
                  <a:xfrm flipH="1">
                    <a:off x="57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71" name="直接连接符 8207"/>
                  <p:cNvSpPr/>
                  <p:nvPr/>
                </p:nvSpPr>
                <p:spPr>
                  <a:xfrm flipH="1">
                    <a:off x="135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72" name="直接连接符 8208"/>
                  <p:cNvSpPr/>
                  <p:nvPr/>
                </p:nvSpPr>
                <p:spPr>
                  <a:xfrm flipH="1">
                    <a:off x="192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73" name="直接连接符 8209"/>
                  <p:cNvSpPr/>
                  <p:nvPr/>
                </p:nvSpPr>
                <p:spPr>
                  <a:xfrm flipH="1">
                    <a:off x="252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74" name="直接连接符 8210"/>
                  <p:cNvSpPr/>
                  <p:nvPr/>
                </p:nvSpPr>
                <p:spPr>
                  <a:xfrm flipH="1">
                    <a:off x="321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75" name="直接连接符 8211"/>
                  <p:cNvSpPr/>
                  <p:nvPr/>
                </p:nvSpPr>
                <p:spPr>
                  <a:xfrm flipH="1">
                    <a:off x="387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76" name="直接连接符 8212"/>
                  <p:cNvSpPr/>
                  <p:nvPr/>
                </p:nvSpPr>
                <p:spPr>
                  <a:xfrm flipH="1">
                    <a:off x="450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77" name="直接连接符 8213"/>
                  <p:cNvSpPr/>
                  <p:nvPr/>
                </p:nvSpPr>
                <p:spPr>
                  <a:xfrm flipH="1">
                    <a:off x="519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78" name="直接连接符 8214"/>
                  <p:cNvSpPr/>
                  <p:nvPr/>
                </p:nvSpPr>
                <p:spPr>
                  <a:xfrm flipH="1">
                    <a:off x="576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79" name="直接连接符 8215"/>
                <p:cNvSpPr/>
                <p:nvPr/>
              </p:nvSpPr>
              <p:spPr>
                <a:xfrm>
                  <a:off x="306" y="96"/>
                  <a:ext cx="0" cy="288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grpSp>
              <p:nvGrpSpPr>
                <p:cNvPr id="80" name="组合 8216"/>
                <p:cNvGrpSpPr/>
                <p:nvPr/>
              </p:nvGrpSpPr>
              <p:grpSpPr>
                <a:xfrm>
                  <a:off x="117" y="384"/>
                  <a:ext cx="408" cy="408"/>
                  <a:chOff x="0" y="0"/>
                  <a:chExt cx="680" cy="681"/>
                </a:xfrm>
              </p:grpSpPr>
              <p:grpSp>
                <p:nvGrpSpPr>
                  <p:cNvPr id="81" name="组合 8217"/>
                  <p:cNvGrpSpPr/>
                  <p:nvPr/>
                </p:nvGrpSpPr>
                <p:grpSpPr>
                  <a:xfrm>
                    <a:off x="0" y="0"/>
                    <a:ext cx="680" cy="680"/>
                    <a:chOff x="0" y="0"/>
                    <a:chExt cx="680" cy="680"/>
                  </a:xfrm>
                </p:grpSpPr>
                <p:sp>
                  <p:nvSpPr>
                    <p:cNvPr id="82" name="椭圆 8218"/>
                    <p:cNvSpPr/>
                    <p:nvPr/>
                  </p:nvSpPr>
                  <p:spPr>
                    <a:xfrm>
                      <a:off x="0" y="0"/>
                      <a:ext cx="680" cy="680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anchor="t"/>
                    <a:lstStyle/>
                    <a:p>
                      <a:pPr eaLnBrk="0" hangingPunct="0"/>
                      <a:endParaRPr lang="zh-CN" altLang="en-US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83" name="椭圆 8219"/>
                    <p:cNvSpPr/>
                    <p:nvPr/>
                  </p:nvSpPr>
                  <p:spPr>
                    <a:xfrm>
                      <a:off x="48" y="57"/>
                      <a:ext cx="576" cy="576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571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anchor="t"/>
                    <a:lstStyle/>
                    <a:p>
                      <a:pPr eaLnBrk="0" hangingPunct="0"/>
                      <a:endParaRPr lang="zh-CN" altLang="en-US">
                        <a:latin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84" name="椭圆 8220"/>
                  <p:cNvSpPr/>
                  <p:nvPr/>
                </p:nvSpPr>
                <p:spPr>
                  <a:xfrm>
                    <a:off x="237" y="243"/>
                    <a:ext cx="192" cy="192"/>
                  </a:xfrm>
                  <a:prstGeom prst="ellipse">
                    <a:avLst/>
                  </a:prstGeom>
                  <a:solidFill>
                    <a:schemeClr val="tx2"/>
                  </a:solidFill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/>
                  <a:lstStyle/>
                  <a:p>
                    <a:pPr eaLnBrk="0" hangingPunct="0"/>
                    <a:endParaRPr lang="zh-CN" altLang="en-US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85" name="菱形 8221"/>
                  <p:cNvSpPr/>
                  <p:nvPr/>
                </p:nvSpPr>
                <p:spPr>
                  <a:xfrm>
                    <a:off x="279" y="9"/>
                    <a:ext cx="96" cy="672"/>
                  </a:xfrm>
                  <a:prstGeom prst="diamond">
                    <a:avLst/>
                  </a:prstGeom>
                  <a:solidFill>
                    <a:srgbClr val="663300"/>
                  </a:solidFill>
                  <a:ln w="57150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anchor="t"/>
                  <a:lstStyle/>
                  <a:p>
                    <a:pPr eaLnBrk="0" hangingPunct="0"/>
                    <a:endParaRPr lang="zh-CN" altLang="en-US">
                      <a:latin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86" name="组合 8222"/>
                <p:cNvGrpSpPr/>
                <p:nvPr/>
              </p:nvGrpSpPr>
              <p:grpSpPr>
                <a:xfrm>
                  <a:off x="270" y="768"/>
                  <a:ext cx="102" cy="227"/>
                  <a:chOff x="0" y="0"/>
                  <a:chExt cx="148" cy="320"/>
                </a:xfrm>
              </p:grpSpPr>
              <p:sp>
                <p:nvSpPr>
                  <p:cNvPr id="87" name="椭圆 8223"/>
                  <p:cNvSpPr/>
                  <p:nvPr/>
                </p:nvSpPr>
                <p:spPr>
                  <a:xfrm>
                    <a:off x="41" y="0"/>
                    <a:ext cx="48" cy="4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/>
                  <a:lstStyle/>
                  <a:p>
                    <a:pPr eaLnBrk="0" hangingPunct="0"/>
                    <a:endParaRPr lang="zh-CN" altLang="en-US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88" name="任意多边形 8224"/>
                  <p:cNvSpPr/>
                  <p:nvPr/>
                </p:nvSpPr>
                <p:spPr>
                  <a:xfrm>
                    <a:off x="0" y="46"/>
                    <a:ext cx="148" cy="274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8" h="274">
                        <a:moveTo>
                          <a:pt x="64" y="0"/>
                        </a:moveTo>
                        <a:cubicBezTo>
                          <a:pt x="55" y="62"/>
                          <a:pt x="31" y="100"/>
                          <a:pt x="100" y="119"/>
                        </a:cubicBezTo>
                        <a:cubicBezTo>
                          <a:pt x="148" y="164"/>
                          <a:pt x="138" y="252"/>
                          <a:pt x="73" y="274"/>
                        </a:cubicBezTo>
                        <a:cubicBezTo>
                          <a:pt x="39" y="263"/>
                          <a:pt x="16" y="243"/>
                          <a:pt x="0" y="210"/>
                        </a:cubicBezTo>
                      </a:path>
                    </a:pathLst>
                  </a:custGeom>
                  <a:noFill/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01" name="组合 100"/>
              <p:cNvGrpSpPr/>
              <p:nvPr/>
            </p:nvGrpSpPr>
            <p:grpSpPr>
              <a:xfrm>
                <a:off x="10720" y="7817"/>
                <a:ext cx="6964" cy="370"/>
                <a:chOff x="10720" y="7817"/>
                <a:chExt cx="6964" cy="370"/>
              </a:xfrm>
            </p:grpSpPr>
            <p:grpSp>
              <p:nvGrpSpPr>
                <p:cNvPr id="40" name="组合 8203"/>
                <p:cNvGrpSpPr/>
                <p:nvPr/>
              </p:nvGrpSpPr>
              <p:grpSpPr>
                <a:xfrm rot="10800000" flipH="1">
                  <a:off x="10720" y="7817"/>
                  <a:ext cx="3744" cy="371"/>
                  <a:chOff x="0" y="0"/>
                  <a:chExt cx="672" cy="96"/>
                </a:xfrm>
              </p:grpSpPr>
              <p:sp>
                <p:nvSpPr>
                  <p:cNvPr id="41" name="直接连接符 8204"/>
                  <p:cNvSpPr/>
                  <p:nvPr/>
                </p:nvSpPr>
                <p:spPr>
                  <a:xfrm>
                    <a:off x="0" y="96"/>
                    <a:ext cx="624" cy="0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42" name="直接连接符 8205"/>
                  <p:cNvSpPr/>
                  <p:nvPr/>
                </p:nvSpPr>
                <p:spPr>
                  <a:xfrm flipH="1">
                    <a:off x="0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43" name="直接连接符 8206"/>
                  <p:cNvSpPr/>
                  <p:nvPr/>
                </p:nvSpPr>
                <p:spPr>
                  <a:xfrm flipH="1">
                    <a:off x="57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44" name="直接连接符 8207"/>
                  <p:cNvSpPr/>
                  <p:nvPr/>
                </p:nvSpPr>
                <p:spPr>
                  <a:xfrm flipH="1">
                    <a:off x="135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45" name="直接连接符 8208"/>
                  <p:cNvSpPr/>
                  <p:nvPr/>
                </p:nvSpPr>
                <p:spPr>
                  <a:xfrm flipH="1">
                    <a:off x="192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46" name="直接连接符 8209"/>
                  <p:cNvSpPr/>
                  <p:nvPr/>
                </p:nvSpPr>
                <p:spPr>
                  <a:xfrm flipH="1">
                    <a:off x="252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47" name="直接连接符 8210"/>
                  <p:cNvSpPr/>
                  <p:nvPr/>
                </p:nvSpPr>
                <p:spPr>
                  <a:xfrm flipH="1">
                    <a:off x="321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48" name="直接连接符 8211"/>
                  <p:cNvSpPr/>
                  <p:nvPr/>
                </p:nvSpPr>
                <p:spPr>
                  <a:xfrm flipH="1">
                    <a:off x="387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49" name="直接连接符 8212"/>
                  <p:cNvSpPr/>
                  <p:nvPr/>
                </p:nvSpPr>
                <p:spPr>
                  <a:xfrm flipH="1">
                    <a:off x="450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50" name="直接连接符 8213"/>
                  <p:cNvSpPr/>
                  <p:nvPr/>
                </p:nvSpPr>
                <p:spPr>
                  <a:xfrm flipH="1">
                    <a:off x="519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51" name="直接连接符 8214"/>
                  <p:cNvSpPr/>
                  <p:nvPr/>
                </p:nvSpPr>
                <p:spPr>
                  <a:xfrm flipH="1">
                    <a:off x="576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</p:grpSp>
            <p:grpSp>
              <p:nvGrpSpPr>
                <p:cNvPr id="89" name="组合 8203"/>
                <p:cNvGrpSpPr/>
                <p:nvPr/>
              </p:nvGrpSpPr>
              <p:grpSpPr>
                <a:xfrm rot="10800000" flipH="1">
                  <a:off x="13940" y="7817"/>
                  <a:ext cx="3744" cy="371"/>
                  <a:chOff x="0" y="0"/>
                  <a:chExt cx="672" cy="96"/>
                </a:xfrm>
              </p:grpSpPr>
              <p:sp>
                <p:nvSpPr>
                  <p:cNvPr id="90" name="直接连接符 8204"/>
                  <p:cNvSpPr/>
                  <p:nvPr/>
                </p:nvSpPr>
                <p:spPr>
                  <a:xfrm>
                    <a:off x="0" y="96"/>
                    <a:ext cx="624" cy="0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91" name="直接连接符 8205"/>
                  <p:cNvSpPr/>
                  <p:nvPr/>
                </p:nvSpPr>
                <p:spPr>
                  <a:xfrm flipH="1">
                    <a:off x="0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92" name="直接连接符 8206"/>
                  <p:cNvSpPr/>
                  <p:nvPr/>
                </p:nvSpPr>
                <p:spPr>
                  <a:xfrm flipH="1">
                    <a:off x="57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93" name="直接连接符 8207"/>
                  <p:cNvSpPr/>
                  <p:nvPr/>
                </p:nvSpPr>
                <p:spPr>
                  <a:xfrm flipH="1">
                    <a:off x="135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94" name="直接连接符 8208"/>
                  <p:cNvSpPr/>
                  <p:nvPr/>
                </p:nvSpPr>
                <p:spPr>
                  <a:xfrm flipH="1">
                    <a:off x="192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95" name="直接连接符 8209"/>
                  <p:cNvSpPr/>
                  <p:nvPr/>
                </p:nvSpPr>
                <p:spPr>
                  <a:xfrm flipH="1">
                    <a:off x="252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96" name="直接连接符 8210"/>
                  <p:cNvSpPr/>
                  <p:nvPr/>
                </p:nvSpPr>
                <p:spPr>
                  <a:xfrm flipH="1">
                    <a:off x="321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97" name="直接连接符 8211"/>
                  <p:cNvSpPr/>
                  <p:nvPr/>
                </p:nvSpPr>
                <p:spPr>
                  <a:xfrm flipH="1">
                    <a:off x="387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98" name="直接连接符 8212"/>
                  <p:cNvSpPr/>
                  <p:nvPr/>
                </p:nvSpPr>
                <p:spPr>
                  <a:xfrm flipH="1">
                    <a:off x="450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99" name="直接连接符 8213"/>
                  <p:cNvSpPr/>
                  <p:nvPr/>
                </p:nvSpPr>
                <p:spPr>
                  <a:xfrm flipH="1">
                    <a:off x="519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00" name="直接连接符 8214"/>
                  <p:cNvSpPr/>
                  <p:nvPr/>
                </p:nvSpPr>
                <p:spPr>
                  <a:xfrm flipH="1">
                    <a:off x="576" y="0"/>
                    <a:ext cx="96" cy="96"/>
                  </a:xfrm>
                  <a:prstGeom prst="line">
                    <a:avLst/>
                  </a:prstGeom>
                  <a:ln w="571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</p:grpSp>
          </p:grpSp>
        </p:grpSp>
        <p:sp>
          <p:nvSpPr>
            <p:cNvPr id="109" name="Text Box 34"/>
            <p:cNvSpPr txBox="1"/>
            <p:nvPr/>
          </p:nvSpPr>
          <p:spPr>
            <a:xfrm>
              <a:off x="15667" y="1065"/>
              <a:ext cx="790" cy="9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F</a:t>
              </a:r>
              <a:endParaRPr lang="en-US" altLang="zh-CN" sz="3200" b="1" baseline="-25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" fill="hold"/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3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3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3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/>
      <p:bldP spid="228377" grpId="0"/>
      <p:bldP spid="228386" grpId="0"/>
      <p:bldP spid="31" grpId="0"/>
      <p:bldP spid="32" grpId="0" bldLvl="0" animBg="1"/>
      <p:bldP spid="32" grpId="1" animBg="1"/>
      <p:bldP spid="33" grpId="0"/>
      <p:bldP spid="33" grpId="1"/>
      <p:bldP spid="34" grpId="0"/>
      <p:bldP spid="34" grpId="1"/>
      <p:bldP spid="103" grpId="0"/>
      <p:bldP spid="104" grpId="0"/>
      <p:bldP spid="105" grpId="0"/>
      <p:bldP spid="106" grpId="0" bldLvl="0" animBg="1"/>
      <p:bldP spid="10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76530" y="169545"/>
            <a:ext cx="217678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4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4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4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zh-CN" sz="3600" b="1" i="0" u="none" strike="noStrike" kern="1200" cap="none" spc="0" normalizeH="0" baseline="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三</a:t>
            </a:r>
            <a:r>
              <a:rPr kumimoji="0" lang="en-US" altLang="zh-CN" sz="3600" b="1" i="0" u="none" strike="noStrike" kern="1200" cap="none" spc="0" normalizeH="0" baseline="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.</a:t>
            </a:r>
            <a:r>
              <a:rPr kumimoji="0" lang="zh-CN" altLang="en-US" sz="3600" b="1" i="0" u="none" strike="noStrike" kern="1200" cap="none" spc="0" normalizeH="0" baseline="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动滑轮</a:t>
            </a:r>
          </a:p>
        </p:txBody>
      </p:sp>
      <p:pic>
        <p:nvPicPr>
          <p:cNvPr id="14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8660" y="814705"/>
            <a:ext cx="2452370" cy="4709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本框 6"/>
          <p:cNvSpPr txBox="1"/>
          <p:nvPr/>
        </p:nvSpPr>
        <p:spPr>
          <a:xfrm>
            <a:off x="670560" y="920115"/>
            <a:ext cx="81165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1.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定义：使用时，</a:t>
            </a:r>
            <a:r>
              <a:rPr lang="zh-CN" altLang="en-US" sz="2800" dirty="0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轴跟物体一起运动</a:t>
            </a: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sym typeface="+mn-ea"/>
              </a:rPr>
              <a:t>的滑轮。</a:t>
            </a:r>
            <a:endParaRPr lang="zh-CN" altLang="en-US" sz="2800">
              <a:solidFill>
                <a:schemeClr val="tx1"/>
              </a:solidFill>
              <a:latin typeface="+mn-ea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2294255"/>
            <a:ext cx="1405255" cy="2687955"/>
          </a:xfrm>
          <a:prstGeom prst="rect">
            <a:avLst/>
          </a:prstGeom>
        </p:spPr>
      </p:pic>
      <p:sp>
        <p:nvSpPr>
          <p:cNvPr id="22555" name="Text Box 28"/>
          <p:cNvSpPr txBox="1"/>
          <p:nvPr/>
        </p:nvSpPr>
        <p:spPr>
          <a:xfrm>
            <a:off x="969010" y="2885440"/>
            <a:ext cx="48768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rgbClr val="2115C5"/>
                </a:solidFill>
                <a:latin typeface="微软雅黑" panose="020B0503020204020204" charset="-122"/>
                <a:ea typeface="微软雅黑" panose="020B0503020204020204" charset="-122"/>
              </a:rPr>
              <a:t>L</a:t>
            </a:r>
            <a:r>
              <a:rPr lang="en-US" altLang="zh-CN" sz="2000" baseline="-25000">
                <a:solidFill>
                  <a:srgbClr val="2115C5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</a:p>
        </p:txBody>
      </p:sp>
      <p:sp>
        <p:nvSpPr>
          <p:cNvPr id="6" name="Text Box 28"/>
          <p:cNvSpPr txBox="1"/>
          <p:nvPr/>
        </p:nvSpPr>
        <p:spPr>
          <a:xfrm>
            <a:off x="1264285" y="3812540"/>
            <a:ext cx="48768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rgbClr val="2115C5"/>
                </a:solidFill>
                <a:latin typeface="微软雅黑" panose="020B0503020204020204" charset="-122"/>
                <a:ea typeface="微软雅黑" panose="020B0503020204020204" charset="-122"/>
              </a:rPr>
              <a:t>L</a:t>
            </a:r>
            <a:r>
              <a:rPr lang="en-US" altLang="zh-CN" sz="2000" baseline="-25000">
                <a:solidFill>
                  <a:srgbClr val="2115C5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</a:p>
        </p:txBody>
      </p:sp>
      <p:sp>
        <p:nvSpPr>
          <p:cNvPr id="231454" name="Text Box 30"/>
          <p:cNvSpPr txBox="1"/>
          <p:nvPr/>
        </p:nvSpPr>
        <p:spPr>
          <a:xfrm>
            <a:off x="647700" y="5212715"/>
            <a:ext cx="12763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L</a:t>
            </a:r>
            <a:r>
              <a:rPr lang="en-US" altLang="zh-CN" sz="24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＝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2L</a:t>
            </a:r>
            <a:r>
              <a:rPr lang="en-US" altLang="zh-CN" sz="24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</a:p>
        </p:txBody>
      </p:sp>
      <p:sp>
        <p:nvSpPr>
          <p:cNvPr id="231462" name="Text Box 38"/>
          <p:cNvSpPr txBox="1"/>
          <p:nvPr/>
        </p:nvSpPr>
        <p:spPr>
          <a:xfrm>
            <a:off x="593725" y="5901373"/>
            <a:ext cx="40687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F=G</a:t>
            </a:r>
            <a:r>
              <a:rPr lang="zh-CN" altLang="en-US" sz="2400" baseline="-25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总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/2= (G</a:t>
            </a:r>
            <a:r>
              <a:rPr lang="zh-CN" altLang="en-US" sz="2400" baseline="-25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+G</a:t>
            </a:r>
            <a:r>
              <a:rPr lang="zh-CN" altLang="en-US" sz="2400" baseline="-25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动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 /2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70560" y="1591945"/>
            <a:ext cx="92811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2.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实质：是一个</a:t>
            </a:r>
            <a:r>
              <a:rPr lang="zh-CN" altLang="en-US" sz="2800">
                <a:solidFill>
                  <a:srgbClr val="FF0000"/>
                </a:solidFill>
                <a:latin typeface="+mn-ea"/>
                <a:cs typeface="微软雅黑" panose="020B0503020204020204" charset="-122"/>
              </a:rPr>
              <a:t>动力臂是阻力臂二倍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的省力杠杆（</a:t>
            </a:r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L</a:t>
            </a:r>
            <a:r>
              <a:rPr lang="en-US" altLang="zh-CN" sz="2800" baseline="-250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1</a:t>
            </a:r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=2L</a:t>
            </a:r>
            <a:r>
              <a:rPr lang="en-US" altLang="zh-CN" sz="2800" baseline="-250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2</a:t>
            </a:r>
            <a:r>
              <a:rPr lang="en-US" alt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)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634615" y="2363470"/>
            <a:ext cx="14839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3.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特点：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970655" y="2363470"/>
            <a:ext cx="52578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2800">
                <a:solidFill>
                  <a:srgbClr val="FF0000"/>
                </a:solidFill>
                <a:latin typeface="+mn-ea"/>
                <a:cs typeface="微软雅黑" panose="020B0503020204020204" charset="-122"/>
              </a:rPr>
              <a:t>省一半力</a:t>
            </a:r>
            <a:r>
              <a:rPr lang="zh-CN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，不能改变力的方向。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634615" y="3168015"/>
            <a:ext cx="14839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4.</a:t>
            </a:r>
            <a:r>
              <a:rPr lang="zh-CN" altLang="en-US" sz="280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术语：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3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3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22555" grpId="0"/>
      <p:bldP spid="6" grpId="0"/>
      <p:bldP spid="231454" grpId="0" bldLvl="0"/>
      <p:bldP spid="231462" grpId="0" bldLvl="0"/>
      <p:bldP spid="4" grpId="0"/>
      <p:bldP spid="4" grpId="1"/>
      <p:bldP spid="5" grpId="0"/>
      <p:bldP spid="5" grpId="1"/>
      <p:bldP spid="9" grpId="0"/>
      <p:bldP spid="9" grpId="1"/>
      <p:bldP spid="10" grpId="0"/>
      <p:bldP spid="10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1798</Words>
  <Application>Microsoft Office PowerPoint</Application>
  <PresentationFormat>自定义</PresentationFormat>
  <Paragraphs>229</Paragraphs>
  <Slides>23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26" baseType="lpstr">
      <vt:lpstr>Office 主题</vt:lpstr>
      <vt:lpstr>Equation.KSEE3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User</cp:lastModifiedBy>
  <cp:revision>1</cp:revision>
  <dcterms:created xsi:type="dcterms:W3CDTF">2020-05-12T01:04:00Z</dcterms:created>
  <dcterms:modified xsi:type="dcterms:W3CDTF">2020-06-14T07:40:06Z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2052-11.3.0.8632</vt:lpwstr>
  </property>
</Properties>
</file>