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0" r:id="rId12"/>
    <p:sldId id="263" r:id="rId13"/>
    <p:sldId id="264" r:id="rId14"/>
    <p:sldId id="266" r:id="rId15"/>
    <p:sldId id="271" r:id="rId16"/>
    <p:sldId id="272" r:id="rId17"/>
    <p:sldId id="273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6405" y="207010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温故知新</a:t>
            </a:r>
          </a:p>
        </p:txBody>
      </p:sp>
      <p:sp>
        <p:nvSpPr>
          <p:cNvPr id="10243" name="标题 14337"/>
          <p:cNvSpPr txBox="1">
            <a:spLocks noRot="1" noChangeArrowheads="1"/>
          </p:cNvSpPr>
          <p:nvPr/>
        </p:nvSpPr>
        <p:spPr bwMode="auto">
          <a:xfrm>
            <a:off x="446405" y="1027113"/>
            <a:ext cx="7821930" cy="82994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914400" indent="-914400" eaLnBrk="0" hangingPunct="0">
              <a:lnSpc>
                <a:spcPct val="150000"/>
              </a:lnSpc>
            </a:pPr>
            <a:r>
              <a:rPr lang="zh-CN" altLang="en-US" sz="3200">
                <a:latin typeface="Garamond" panose="02020404030301010803" pitchFamily="18" charset="0"/>
                <a:ea typeface="微软雅黑" panose="020B0503020204020204" charset="-122"/>
                <a:sym typeface="Calibri Light" panose="020F0302020204030204" pitchFamily="34" charset="0"/>
              </a:rPr>
              <a:t>       </a:t>
            </a:r>
            <a:r>
              <a:rPr lang="zh-CN" altLang="en-US" sz="2800">
                <a:latin typeface="Tahoma" panose="020B0604030504040204" pitchFamily="34" charset="0"/>
                <a:ea typeface="微软雅黑" panose="020B0503020204020204" charset="-122"/>
                <a:sym typeface="Calibri Light" panose="020F0302020204030204" pitchFamily="34" charset="0"/>
              </a:rPr>
              <a:t>什么是</a:t>
            </a:r>
            <a:r>
              <a:rPr lang="zh-CN" altLang="en-US" sz="2800">
                <a:latin typeface="Tahoma" panose="020B0604030504040204" pitchFamily="34" charset="0"/>
                <a:ea typeface="微软雅黑" panose="020B0503020204020204" charset="-122"/>
                <a:sym typeface="Times New Roman" panose="02020603050405020304" pitchFamily="18" charset="0"/>
              </a:rPr>
              <a:t>浮力？浮力的方向是怎体的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Calibri Light" panose="020F0302020204030204" pitchFamily="34" charset="0"/>
              </a:rPr>
              <a:t>？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49910" y="1968818"/>
            <a:ext cx="10521950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Tahoma" panose="020B0604030504040204" pitchFamily="34" charset="0"/>
                <a:ea typeface="微软雅黑" panose="020B0503020204020204" charset="-122"/>
                <a:sym typeface="Times New Roman" panose="02020603050405020304" pitchFamily="18" charset="0"/>
              </a:rPr>
              <a:t>       浸在液体或气体中的物体受到液体或气体对物体向上托的力叫浮力。浮力的方向是竖直向上的。 </a:t>
            </a:r>
          </a:p>
        </p:txBody>
      </p:sp>
      <p:sp>
        <p:nvSpPr>
          <p:cNvPr id="10246" name="标题 14337"/>
          <p:cNvSpPr txBox="1">
            <a:spLocks noRot="1" noChangeArrowheads="1"/>
          </p:cNvSpPr>
          <p:nvPr/>
        </p:nvSpPr>
        <p:spPr bwMode="auto">
          <a:xfrm>
            <a:off x="1067435" y="3507423"/>
            <a:ext cx="9026525" cy="73818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914400" indent="-914400" eaLnBrk="0" hangingPunct="0">
              <a:lnSpc>
                <a:spcPct val="150000"/>
              </a:lnSpc>
              <a:buFontTx/>
              <a:buNone/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Calibri Light" panose="020F0302020204030204" pitchFamily="34" charset="0"/>
              </a:rPr>
              <a:t>什么是阿基米德原理？其表达式是什么？</a:t>
            </a:r>
          </a:p>
        </p:txBody>
      </p:sp>
      <p:sp>
        <p:nvSpPr>
          <p:cNvPr id="10247" name="矩形 7"/>
          <p:cNvSpPr>
            <a:spLocks noChangeArrowheads="1"/>
          </p:cNvSpPr>
          <p:nvPr/>
        </p:nvSpPr>
        <p:spPr bwMode="auto">
          <a:xfrm>
            <a:off x="621030" y="4503738"/>
            <a:ext cx="11056938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Tahoma" panose="020B0604030504040204" pitchFamily="34" charset="0"/>
                <a:ea typeface="微软雅黑" panose="020B0503020204020204" charset="-122"/>
                <a:sym typeface="Times New Roman" panose="02020603050405020304" pitchFamily="18" charset="0"/>
              </a:rPr>
              <a:t>       阿基米德原理：</a:t>
            </a:r>
            <a:r>
              <a:rPr lang="zh-CN" altLang="en-US" sz="2800">
                <a:solidFill>
                  <a:srgbClr val="FF0000"/>
                </a:solidFill>
                <a:latin typeface="Tahoma" panose="020B0604030504040204" pitchFamily="34" charset="0"/>
                <a:ea typeface="微软雅黑" panose="020B0503020204020204" charset="-122"/>
                <a:sym typeface="Calibri Light" panose="020F0302020204030204" pitchFamily="34" charset="0"/>
              </a:rPr>
              <a:t>浸在液体中的物体所受的浮力大小等于它排开液体的重力。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983230" y="5294630"/>
            <a:ext cx="7110413" cy="563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FF0000"/>
                </a:solidFill>
                <a:latin typeface="Tahoma" panose="020B0604030504040204" pitchFamily="34" charset="0"/>
                <a:ea typeface="微软雅黑" panose="020B0503020204020204" charset="-122"/>
                <a:sym typeface="Calibri Light" panose="020F0302020204030204" pitchFamily="34" charset="0"/>
              </a:rPr>
              <a:t>计算式：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浮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G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排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排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g= </a:t>
            </a:r>
            <a:r>
              <a:rPr lang="el-GR" altLang="zh-CN" sz="2800" b="1" i="1">
                <a:solidFill>
                  <a:srgbClr val="FF0000"/>
                </a:solidFill>
                <a:latin typeface="Euclid Symbol" panose="05050102010706020507" pitchFamily="18" charset="2"/>
              </a:rPr>
              <a:t>r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液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gV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24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5755" y="207010"/>
            <a:ext cx="41160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</a:t>
            </a:r>
            <a:r>
              <a:rPr lang="en-US" altLang="zh-CN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浮沉条件的应用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530340" y="581893"/>
            <a:ext cx="50215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钢铁制成的万吨轮船为什么能漂浮在水面上？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） 原理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轮船做成空心的，增大了排开液体的体积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V</a:t>
            </a:r>
            <a:r>
              <a:rPr lang="zh-CN" altLang="en-US" sz="2800" baseline="-250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排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，从而增大浮力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altLang="en-US" sz="2800" baseline="-250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浮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89596" y="3788720"/>
            <a:ext cx="44716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）排水量（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lang="zh-CN" altLang="en-US" sz="2800" baseline="-250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轮船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满载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时排开水的质量：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lang="zh-CN" altLang="en-US" sz="2800" baseline="-250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船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+m</a:t>
            </a:r>
            <a:r>
              <a:rPr lang="zh-CN" altLang="en-US" sz="2800" baseline="-250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货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m</a:t>
            </a:r>
            <a:r>
              <a:rPr lang="zh-CN" altLang="en-US" sz="2800" baseline="-250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</a:t>
            </a:r>
          </a:p>
        </p:txBody>
      </p:sp>
      <p:pic>
        <p:nvPicPr>
          <p:cNvPr id="11" name="图片 10" descr="360截图201710181930169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845" y="2374947"/>
            <a:ext cx="5457699" cy="3712675"/>
          </a:xfrm>
          <a:prstGeom prst="rect">
            <a:avLst/>
          </a:prstGeom>
        </p:spPr>
      </p:pic>
      <p:sp>
        <p:nvSpPr>
          <p:cNvPr id="12" name="文本框 4">
            <a:hlinkClick r:id="rId3" action="ppaction://hlinksldjump"/>
          </p:cNvPr>
          <p:cNvSpPr txBox="1"/>
          <p:nvPr/>
        </p:nvSpPr>
        <p:spPr>
          <a:xfrm>
            <a:off x="6656503" y="5650818"/>
            <a:ext cx="447167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）载重线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5755" y="1102995"/>
            <a:ext cx="20078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轮船：</a:t>
            </a:r>
            <a:endParaRPr lang="en-US" altLang="zh-CN" sz="3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30" name="Picture 6" descr="http://d00.paixin.com/thumbs/1017950/3249419/staff_1024.jpg?watermark/1/image/aHR0cDovL2QwMC5wYWl4aW4uY29tL3dtX2RwXzM2MF9iaWdnZXIucG5n/dissolve/100/gravity/SouthWest/dx/0/dy/0"/>
          <p:cNvPicPr>
            <a:picLocks noChangeAspect="1" noChangeArrowheads="1"/>
          </p:cNvPicPr>
          <p:nvPr/>
        </p:nvPicPr>
        <p:blipFill>
          <a:blip r:embed="rId4" cstate="print"/>
          <a:srcRect l="23644" b="6658"/>
          <a:stretch>
            <a:fillRect/>
          </a:stretch>
        </p:blipFill>
        <p:spPr bwMode="auto">
          <a:xfrm>
            <a:off x="9512935" y="5177790"/>
            <a:ext cx="2038985" cy="1410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4810" y="220345"/>
            <a:ext cx="20078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潜水艇：</a:t>
            </a:r>
            <a:endParaRPr lang="en-US" altLang="zh-CN" sz="3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 descr="中国潜水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18" y="1484924"/>
            <a:ext cx="5242450" cy="3211536"/>
          </a:xfrm>
          <a:prstGeom prst="rect">
            <a:avLst/>
          </a:prstGeom>
        </p:spPr>
      </p:pic>
      <p:sp>
        <p:nvSpPr>
          <p:cNvPr id="5" name="文本框 7"/>
          <p:cNvSpPr txBox="1"/>
          <p:nvPr/>
        </p:nvSpPr>
        <p:spPr>
          <a:xfrm>
            <a:off x="6235700" y="2048108"/>
            <a:ext cx="50215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潜水艇是怎样实现上浮、下沉和悬浮的呢？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04850" y="401320"/>
            <a:ext cx="10520680" cy="138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（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）原理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潜水艇可以通过</a:t>
            </a:r>
            <a:r>
              <a:rPr lang="zh-CN" altLang="en-US" sz="2800" dirty="0" smtClean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改变调节水箱中的储水量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来改变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自身重力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G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，从而实现</a:t>
            </a:r>
            <a:r>
              <a:rPr lang="zh-CN" altLang="en-US" sz="2800" dirty="0" smtClean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上浮、下潜和悬浮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sp>
        <p:nvSpPr>
          <p:cNvPr id="13314" name="Text Box 7"/>
          <p:cNvSpPr txBox="1"/>
          <p:nvPr/>
        </p:nvSpPr>
        <p:spPr>
          <a:xfrm>
            <a:off x="2257743" y="5119688"/>
            <a:ext cx="3384550" cy="9540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排出水，潜艇受到的重力减小，潜艇上浮</a:t>
            </a:r>
          </a:p>
        </p:txBody>
      </p:sp>
      <p:sp>
        <p:nvSpPr>
          <p:cNvPr id="13315" name="Text Box 8"/>
          <p:cNvSpPr txBox="1"/>
          <p:nvPr/>
        </p:nvSpPr>
        <p:spPr>
          <a:xfrm>
            <a:off x="6216968" y="5119688"/>
            <a:ext cx="3494087" cy="9540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注入水，潜艇受到的重力增大，潜艇下沉</a:t>
            </a:r>
          </a:p>
        </p:txBody>
      </p:sp>
      <p:pic>
        <p:nvPicPr>
          <p:cNvPr id="13316" name="Picture 9" descr="D:\Kel'Thuzad\教师用书资源包\八下\第八章 压强与浮力\第六节 物体的浮沉条件\8-6 图片\T8-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618" y="2024063"/>
            <a:ext cx="7129462" cy="3095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4810" y="220345"/>
            <a:ext cx="35852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气球和飞艇：</a:t>
            </a:r>
            <a:endParaRPr lang="en-US" altLang="zh-CN" sz="3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 descr="热气球"/>
          <p:cNvPicPr>
            <a:picLocks noChangeAspect="1"/>
          </p:cNvPicPr>
          <p:nvPr/>
        </p:nvPicPr>
        <p:blipFill rotWithShape="1">
          <a:blip r:embed="rId2" cstate="print"/>
          <a:srcRect r="31668"/>
          <a:stretch>
            <a:fillRect/>
          </a:stretch>
        </p:blipFill>
        <p:spPr>
          <a:xfrm>
            <a:off x="266700" y="1190625"/>
            <a:ext cx="2938780" cy="3088005"/>
          </a:xfrm>
          <a:prstGeom prst="rect">
            <a:avLst/>
          </a:prstGeom>
        </p:spPr>
      </p:pic>
      <p:sp>
        <p:nvSpPr>
          <p:cNvPr id="5" name="文本框 7"/>
          <p:cNvSpPr txBox="1"/>
          <p:nvPr/>
        </p:nvSpPr>
        <p:spPr>
          <a:xfrm>
            <a:off x="902970" y="4567788"/>
            <a:ext cx="50215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热气球是怎样飞上天空的呢？</a:t>
            </a:r>
          </a:p>
        </p:txBody>
      </p:sp>
      <p:sp>
        <p:nvSpPr>
          <p:cNvPr id="6" name="文本框 7"/>
          <p:cNvSpPr txBox="1"/>
          <p:nvPr/>
        </p:nvSpPr>
        <p:spPr>
          <a:xfrm>
            <a:off x="771525" y="5304790"/>
            <a:ext cx="65709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）气球内部气体密度小于空气密度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530" y="1190625"/>
            <a:ext cx="2651125" cy="308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7468_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30" y="1190625"/>
            <a:ext cx="4962525" cy="308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6130290" y="453390"/>
            <a:ext cx="466915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孔明灯 </a:t>
            </a:r>
            <a:r>
              <a:rPr lang="en-US" altLang="zh-CN" sz="2800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最早的热气球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0200" y="831850"/>
            <a:ext cx="1147254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</a:rPr>
              <a:t>1</a:t>
            </a:r>
            <a:r>
              <a:rPr lang="zh-CN" altLang="en-US" sz="2800" dirty="0" smtClean="0">
                <a:solidFill>
                  <a:schemeClr val="tx1"/>
                </a:solidFill>
              </a:rPr>
              <a:t>）原理：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</a:rPr>
              <a:t>密度计漂浮在液面上，</a:t>
            </a:r>
            <a:r>
              <a:rPr lang="zh-CN" altLang="en-US" sz="2800" dirty="0" smtClean="0">
                <a:solidFill>
                  <a:srgbClr val="C00000"/>
                </a:solidFill>
              </a:rPr>
              <a:t>二力平衡</a:t>
            </a:r>
            <a:r>
              <a:rPr lang="zh-CN" altLang="en-US" sz="2800" dirty="0" smtClean="0">
                <a:solidFill>
                  <a:schemeClr val="tx1"/>
                </a:solidFill>
              </a:rPr>
              <a:t>：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</a:rPr>
              <a:t>F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</a:rPr>
              <a:t>浮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</a:rPr>
              <a:t>=G     </a:t>
            </a:r>
            <a:r>
              <a:rPr lang="en-US" altLang="zh-CN" sz="2800" dirty="0" err="1" smtClean="0">
                <a:solidFill>
                  <a:schemeClr val="tx1"/>
                </a:solidFill>
                <a:latin typeface="+mn-ea"/>
              </a:rPr>
              <a:t>G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</a:rPr>
              <a:t>排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</a:rPr>
              <a:t>=G     ρ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</a:rPr>
              <a:t>液</a:t>
            </a:r>
            <a:r>
              <a:rPr lang="en-US" altLang="zh-CN" sz="2800" dirty="0" err="1" smtClean="0">
                <a:solidFill>
                  <a:schemeClr val="tx1"/>
                </a:solidFill>
                <a:latin typeface="+mn-ea"/>
              </a:rPr>
              <a:t>gV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</a:rPr>
              <a:t>排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</a:rPr>
              <a:t>=G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</a:rPr>
              <a:t>因为密度计重力不变，所以密度计所受</a:t>
            </a:r>
            <a:r>
              <a:rPr lang="zh-CN" altLang="en-US" sz="2800" dirty="0" smtClean="0">
                <a:solidFill>
                  <a:srgbClr val="C00000"/>
                </a:solidFill>
              </a:rPr>
              <a:t>浮力不变</a:t>
            </a:r>
            <a:r>
              <a:rPr lang="zh-CN" altLang="en-US" sz="2800" dirty="0" smtClean="0">
                <a:solidFill>
                  <a:schemeClr val="tx1"/>
                </a:solidFill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70C0"/>
                </a:solidFill>
              </a:rPr>
              <a:t>液体的密度越大</a:t>
            </a:r>
            <a:r>
              <a:rPr lang="zh-CN" altLang="en-US" sz="2800" dirty="0" smtClean="0">
                <a:solidFill>
                  <a:schemeClr val="tx1"/>
                </a:solidFill>
              </a:rPr>
              <a:t>时，密度计</a:t>
            </a:r>
            <a:r>
              <a:rPr lang="zh-CN" altLang="en-US" sz="2800" dirty="0" smtClean="0">
                <a:solidFill>
                  <a:srgbClr val="0070C0"/>
                </a:solidFill>
              </a:rPr>
              <a:t>排开液体的体积越小</a:t>
            </a:r>
            <a:r>
              <a:rPr lang="zh-CN" altLang="en-US" sz="2800" dirty="0" smtClean="0">
                <a:solidFill>
                  <a:schemeClr val="tx1"/>
                </a:solidFill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70C0"/>
                </a:solidFill>
              </a:rPr>
              <a:t>反之，则排开液体的体积越大</a:t>
            </a:r>
            <a:r>
              <a:rPr lang="zh-CN" altLang="en-US" sz="2800" dirty="0" smtClean="0">
                <a:solidFill>
                  <a:schemeClr val="tx1"/>
                </a:solidFill>
              </a:rPr>
              <a:t>。</a:t>
            </a:r>
          </a:p>
        </p:txBody>
      </p:sp>
      <p:graphicFrame>
        <p:nvGraphicFramePr>
          <p:cNvPr id="8193" name="Object 1"/>
          <p:cNvGraphicFramePr/>
          <p:nvPr/>
        </p:nvGraphicFramePr>
        <p:xfrm>
          <a:off x="8595995" y="2494280"/>
          <a:ext cx="2474595" cy="991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16459200" imgH="10668000" progId="Equation.3">
                  <p:embed/>
                </p:oleObj>
              </mc:Choice>
              <mc:Fallback>
                <p:oleObj r:id="rId3" imgW="16459200" imgH="10668000" progId="Equation.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95995" y="2494280"/>
                        <a:ext cx="2474595" cy="9918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67335" y="175895"/>
            <a:ext cx="35852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</a:t>
            </a:r>
            <a:r>
              <a:rPr lang="zh-CN" altLang="en-US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密度计：</a:t>
            </a:r>
            <a:endParaRPr lang="en-US" altLang="zh-CN" sz="3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2530475" y="57150"/>
            <a:ext cx="60655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（一种可以直接测量液体密度的仪器） </a:t>
            </a:r>
          </a:p>
        </p:txBody>
      </p:sp>
      <p:sp>
        <p:nvSpPr>
          <p:cNvPr id="7" name="文本框 1"/>
          <p:cNvSpPr txBox="1"/>
          <p:nvPr/>
        </p:nvSpPr>
        <p:spPr>
          <a:xfrm>
            <a:off x="267335" y="4243705"/>
            <a:ext cx="64935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）特点：</a:t>
            </a:r>
          </a:p>
          <a:p>
            <a:pPr fontAlgn="auto">
              <a:lnSpc>
                <a:spcPct val="10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刻度不均匀，数值上大下小；</a:t>
            </a:r>
          </a:p>
          <a:p>
            <a:pPr fontAlgn="auto">
              <a:lnSpc>
                <a:spcPct val="10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②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密度计静止时，液面所对的刻度即为被测液体的密度。</a:t>
            </a:r>
          </a:p>
        </p:txBody>
      </p:sp>
      <p:pic>
        <p:nvPicPr>
          <p:cNvPr id="4" name="图片 3" descr="T8-48-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51370" y="3735070"/>
            <a:ext cx="1872615" cy="2875280"/>
          </a:xfrm>
          <a:prstGeom prst="rect">
            <a:avLst/>
          </a:prstGeom>
        </p:spPr>
      </p:pic>
      <p:pic>
        <p:nvPicPr>
          <p:cNvPr id="2" name="图片 1" descr="T8-48-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43440" y="3735070"/>
            <a:ext cx="1764030" cy="2875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370" y="1344930"/>
            <a:ext cx="3538855" cy="2676525"/>
          </a:xfrm>
          <a:prstGeom prst="rect">
            <a:avLst/>
          </a:prstGeom>
          <a:noFill/>
          <a:ln w="28575">
            <a:solidFill>
              <a:schemeClr val="tx2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初态（浸没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V</a:t>
            </a:r>
            <a:r>
              <a:rPr lang="zh-CN" altLang="en-US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cs typeface="Times New Roman" panose="02020603050405020304" pitchFamily="18" charset="0"/>
              </a:rPr>
              <a:t>排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=V</a:t>
            </a:r>
            <a:r>
              <a:rPr lang="zh-CN" altLang="en-US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cs typeface="Times New Roman" panose="02020603050405020304" pitchFamily="18" charset="0"/>
              </a:rPr>
              <a:t>物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       F</a:t>
            </a:r>
            <a:r>
              <a:rPr lang="zh-CN" altLang="en-US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浮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&gt;G      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上浮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       F</a:t>
            </a:r>
            <a:r>
              <a:rPr lang="zh-CN" altLang="en-US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浮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=G      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悬浮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       F</a:t>
            </a:r>
            <a:r>
              <a:rPr lang="zh-CN" altLang="en-US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浮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&lt;G      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下沉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5347970" y="1344930"/>
            <a:ext cx="3187700" cy="2677656"/>
          </a:xfrm>
          <a:prstGeom prst="rect">
            <a:avLst/>
          </a:prstGeom>
          <a:noFill/>
          <a:ln w="28575">
            <a:solidFill>
              <a:schemeClr val="tx2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末态（平衡态）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漂浮：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浮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'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=G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悬浮：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浮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=G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沉底：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支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浮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=G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4679315" y="2244090"/>
            <a:ext cx="541655" cy="2159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800" u="none" strike="noStrike" cap="none" normalizeH="0" baseline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4679315" y="2990215"/>
            <a:ext cx="541655" cy="2159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800" u="none" strike="noStrike" cap="none" normalizeH="0" baseline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9206865" y="1344930"/>
            <a:ext cx="1644015" cy="2677656"/>
          </a:xfrm>
          <a:prstGeom prst="rect">
            <a:avLst/>
          </a:prstGeom>
          <a:noFill/>
          <a:ln w="28575">
            <a:solidFill>
              <a:schemeClr val="tx2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推导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 ρ</a:t>
            </a:r>
            <a:r>
              <a:rPr lang="zh-CN" altLang="en-US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液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&gt;ρ</a:t>
            </a:r>
            <a:r>
              <a:rPr lang="zh-CN" altLang="en-US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物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 ρ</a:t>
            </a:r>
            <a:r>
              <a:rPr lang="zh-CN" altLang="en-US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液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=ρ</a:t>
            </a:r>
            <a:r>
              <a:rPr lang="zh-CN" altLang="en-US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物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 ρ</a:t>
            </a:r>
            <a:r>
              <a:rPr lang="zh-CN" altLang="en-US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液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&lt;ρ</a:t>
            </a:r>
            <a:r>
              <a:rPr lang="zh-CN" altLang="en-US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物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763270" y="678180"/>
            <a:ext cx="3535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+mn-ea"/>
              </a:rPr>
              <a:t>1.</a:t>
            </a:r>
            <a:r>
              <a:rPr lang="zh-CN" altLang="en-US" sz="2800" dirty="0">
                <a:solidFill>
                  <a:srgbClr val="C00000"/>
                </a:solidFill>
                <a:latin typeface="+mn-ea"/>
              </a:rPr>
              <a:t>物体的浮沉条件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09540" y="44450"/>
            <a:ext cx="177228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40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小结：</a:t>
            </a:r>
          </a:p>
        </p:txBody>
      </p:sp>
      <p:sp>
        <p:nvSpPr>
          <p:cNvPr id="11" name="右箭头 10"/>
          <p:cNvSpPr/>
          <p:nvPr/>
        </p:nvSpPr>
        <p:spPr>
          <a:xfrm>
            <a:off x="4704080" y="3599180"/>
            <a:ext cx="541655" cy="2159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800" u="none" strike="noStrike" cap="none" normalizeH="0" baseline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12" name="文本框 4"/>
          <p:cNvSpPr txBox="1"/>
          <p:nvPr/>
        </p:nvSpPr>
        <p:spPr>
          <a:xfrm>
            <a:off x="763270" y="4364990"/>
            <a:ext cx="946277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浮沉条件的应用</a:t>
            </a:r>
          </a:p>
          <a:p>
            <a:pPr fontAlgn="auto">
              <a:lnSpc>
                <a:spcPct val="100000"/>
              </a:lnSpc>
            </a:pPr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轮  船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：空心法，通过增大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</a:t>
            </a:r>
            <a:r>
              <a:rPr lang="zh-CN" altLang="en-US" sz="2800" baseline="-25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来增大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altLang="en-US" sz="2800" baseline="-25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浮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fontAlgn="auto">
              <a:lnSpc>
                <a:spcPct val="100000"/>
              </a:lnSpc>
            </a:pPr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潜水艇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：通过改变自身重力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fontAlgn="auto">
              <a:lnSpc>
                <a:spcPct val="100000"/>
              </a:lnSpc>
            </a:pPr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热气球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：气球内部气体密度小于空气密度。</a:t>
            </a:r>
          </a:p>
          <a:p>
            <a:pPr fontAlgn="auto">
              <a:lnSpc>
                <a:spcPct val="100000"/>
              </a:lnSpc>
            </a:pPr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密度计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：漂浮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800" baseline="-25000" dirty="0" smtClean="0">
                <a:solidFill>
                  <a:schemeClr val="tx1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浮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=G</a:t>
            </a:r>
            <a:endParaRPr lang="zh-CN" altLang="en-US" sz="2800" dirty="0" smtClean="0">
              <a:solidFill>
                <a:schemeClr val="tx1"/>
              </a:solidFill>
              <a:latin typeface="+mn-ea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1" grpId="0" bldLvl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"/>
          <p:cNvSpPr txBox="1"/>
          <p:nvPr/>
        </p:nvSpPr>
        <p:spPr>
          <a:xfrm>
            <a:off x="668655" y="1443990"/>
            <a:ext cx="100469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</a:rPr>
              <a:t>1.</a:t>
            </a:r>
            <a:r>
              <a:rPr lang="zh-CN" altLang="en-US" sz="2800" dirty="0" smtClean="0">
                <a:solidFill>
                  <a:schemeClr val="tx1"/>
                </a:solidFill>
              </a:rPr>
              <a:t>把一个重为</a:t>
            </a:r>
            <a:r>
              <a:rPr lang="en-US" altLang="zh-CN" sz="2800" dirty="0" smtClean="0">
                <a:solidFill>
                  <a:schemeClr val="tx1"/>
                </a:solidFill>
              </a:rPr>
              <a:t>10N</a:t>
            </a:r>
            <a:r>
              <a:rPr lang="zh-CN" altLang="en-US" sz="2800" dirty="0" smtClean="0">
                <a:solidFill>
                  <a:schemeClr val="tx1"/>
                </a:solidFill>
              </a:rPr>
              <a:t>的木块浸没在水中，松开手后上浮，最后漂浮在水面上，这木块受到的浮力（    ）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</a:rPr>
              <a:t>A.</a:t>
            </a:r>
            <a:r>
              <a:rPr lang="zh-CN" altLang="en-US" sz="2800" dirty="0" smtClean="0">
                <a:solidFill>
                  <a:schemeClr val="tx1"/>
                </a:solidFill>
              </a:rPr>
              <a:t>上浮时小于</a:t>
            </a:r>
            <a:r>
              <a:rPr lang="en-US" altLang="zh-CN" sz="2800" dirty="0" smtClean="0">
                <a:solidFill>
                  <a:schemeClr val="tx1"/>
                </a:solidFill>
              </a:rPr>
              <a:t>10N</a:t>
            </a:r>
            <a:r>
              <a:rPr lang="zh-CN" altLang="en-US" sz="2800" dirty="0" smtClean="0">
                <a:solidFill>
                  <a:schemeClr val="tx1"/>
                </a:solidFill>
              </a:rPr>
              <a:t>，漂浮时大于</a:t>
            </a:r>
            <a:r>
              <a:rPr lang="en-US" altLang="zh-CN" sz="2800" dirty="0" smtClean="0">
                <a:solidFill>
                  <a:schemeClr val="tx1"/>
                </a:solidFill>
              </a:rPr>
              <a:t>10N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</a:rPr>
              <a:t>B.</a:t>
            </a:r>
            <a:r>
              <a:rPr lang="zh-CN" altLang="en-US" sz="2800" dirty="0" smtClean="0">
                <a:solidFill>
                  <a:schemeClr val="tx1"/>
                </a:solidFill>
              </a:rPr>
              <a:t>上浮时大于</a:t>
            </a:r>
            <a:r>
              <a:rPr lang="en-US" altLang="zh-CN" sz="2800" dirty="0" smtClean="0">
                <a:solidFill>
                  <a:schemeClr val="tx1"/>
                </a:solidFill>
              </a:rPr>
              <a:t>10N</a:t>
            </a:r>
            <a:r>
              <a:rPr lang="zh-CN" altLang="en-US" sz="2800" dirty="0" smtClean="0">
                <a:solidFill>
                  <a:schemeClr val="tx1"/>
                </a:solidFill>
              </a:rPr>
              <a:t>，漂浮时小于</a:t>
            </a:r>
            <a:r>
              <a:rPr lang="en-US" altLang="zh-CN" sz="2800" dirty="0" smtClean="0">
                <a:solidFill>
                  <a:schemeClr val="tx1"/>
                </a:solidFill>
              </a:rPr>
              <a:t>10N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</a:rPr>
              <a:t>C.</a:t>
            </a:r>
            <a:r>
              <a:rPr lang="zh-CN" altLang="en-US" sz="2800" dirty="0" smtClean="0">
                <a:solidFill>
                  <a:schemeClr val="tx1"/>
                </a:solidFill>
              </a:rPr>
              <a:t>上浮时等于</a:t>
            </a:r>
            <a:r>
              <a:rPr lang="en-US" altLang="zh-CN" sz="2800" dirty="0" smtClean="0">
                <a:solidFill>
                  <a:schemeClr val="tx1"/>
                </a:solidFill>
              </a:rPr>
              <a:t>10N</a:t>
            </a:r>
            <a:r>
              <a:rPr lang="zh-CN" altLang="en-US" sz="2800" dirty="0" smtClean="0">
                <a:solidFill>
                  <a:schemeClr val="tx1"/>
                </a:solidFill>
              </a:rPr>
              <a:t>，漂浮时等于</a:t>
            </a:r>
            <a:r>
              <a:rPr lang="en-US" altLang="zh-CN" sz="2800" dirty="0" smtClean="0">
                <a:solidFill>
                  <a:schemeClr val="tx1"/>
                </a:solidFill>
              </a:rPr>
              <a:t>10N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</a:rPr>
              <a:t>D.</a:t>
            </a:r>
            <a:r>
              <a:rPr lang="zh-CN" altLang="en-US" sz="2800" dirty="0" smtClean="0">
                <a:solidFill>
                  <a:schemeClr val="tx1"/>
                </a:solidFill>
              </a:rPr>
              <a:t>上浮时大于</a:t>
            </a:r>
            <a:r>
              <a:rPr lang="en-US" altLang="zh-CN" sz="2800" dirty="0" smtClean="0">
                <a:solidFill>
                  <a:schemeClr val="tx1"/>
                </a:solidFill>
              </a:rPr>
              <a:t>10N</a:t>
            </a:r>
            <a:r>
              <a:rPr lang="zh-CN" altLang="en-US" sz="2800" dirty="0" smtClean="0">
                <a:solidFill>
                  <a:schemeClr val="tx1"/>
                </a:solidFill>
              </a:rPr>
              <a:t>，漂浮时等于</a:t>
            </a:r>
            <a:r>
              <a:rPr lang="en-US" altLang="zh-CN" sz="2800" dirty="0" smtClean="0">
                <a:solidFill>
                  <a:schemeClr val="tx1"/>
                </a:solidFill>
              </a:rPr>
              <a:t>10N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59755" y="2091690"/>
            <a:ext cx="52197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C00000"/>
                </a:solidFill>
                <a:latin typeface="+mn-ea"/>
              </a:rPr>
              <a:t>D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8655" y="250825"/>
            <a:ext cx="177228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40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练习：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88060" y="1139825"/>
            <a:ext cx="97040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</a:rPr>
              <a:t>2.</a:t>
            </a:r>
            <a:r>
              <a:rPr lang="zh-CN" altLang="en-US" sz="2800" dirty="0" smtClean="0">
                <a:solidFill>
                  <a:schemeClr val="tx1"/>
                </a:solidFill>
              </a:rPr>
              <a:t>将小铁块和小木块放入水中，结果发现木块浮在水面上，铁块沉入水底，下列分析正确的是（    ）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</a:rPr>
              <a:t>A</a:t>
            </a:r>
            <a:r>
              <a:rPr lang="zh-CN" altLang="en-US" sz="2800" dirty="0" smtClean="0">
                <a:solidFill>
                  <a:schemeClr val="tx1"/>
                </a:solidFill>
              </a:rPr>
              <a:t>．木块受到浮力，铁块不受浮力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</a:rPr>
              <a:t>B</a:t>
            </a:r>
            <a:r>
              <a:rPr lang="zh-CN" altLang="en-US" sz="2800" dirty="0" smtClean="0">
                <a:solidFill>
                  <a:schemeClr val="tx1"/>
                </a:solidFill>
              </a:rPr>
              <a:t>．铁块沉入水底，所受浮力一定小于自身的重力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</a:rPr>
              <a:t>C</a:t>
            </a:r>
            <a:r>
              <a:rPr lang="zh-CN" altLang="en-US" sz="2800" dirty="0" smtClean="0">
                <a:solidFill>
                  <a:schemeClr val="tx1"/>
                </a:solidFill>
              </a:rPr>
              <a:t>．木块受到的浮力一定大于铁块所受的浮力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</a:rPr>
              <a:t>D</a:t>
            </a:r>
            <a:r>
              <a:rPr lang="zh-CN" altLang="en-US" sz="2800" dirty="0" smtClean="0">
                <a:solidFill>
                  <a:schemeClr val="tx1"/>
                </a:solidFill>
              </a:rPr>
              <a:t>．木块浮在水面上，所受浮力大于自身的重力</a:t>
            </a:r>
          </a:p>
        </p:txBody>
      </p:sp>
      <p:sp>
        <p:nvSpPr>
          <p:cNvPr id="6" name="文本框 4"/>
          <p:cNvSpPr txBox="1"/>
          <p:nvPr/>
        </p:nvSpPr>
        <p:spPr>
          <a:xfrm>
            <a:off x="6363970" y="1815465"/>
            <a:ext cx="52197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C00000"/>
                </a:solidFill>
                <a:latin typeface="+mn-ea"/>
              </a:rPr>
              <a:t>B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2"/>
          <p:cNvSpPr/>
          <p:nvPr/>
        </p:nvSpPr>
        <p:spPr>
          <a:xfrm>
            <a:off x="1283335" y="890270"/>
            <a:ext cx="7940675" cy="443865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6" name="Text Box 9"/>
          <p:cNvSpPr txBox="1"/>
          <p:nvPr/>
        </p:nvSpPr>
        <p:spPr>
          <a:xfrm>
            <a:off x="1124585" y="644525"/>
            <a:ext cx="9980295" cy="31921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（多项选择）如图所示，用同一支密度计测定不同液体的密度，下列叙述正确的是（            ） 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A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密度计漂浮的越高，所受的浮力越大                       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B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密度计漂浮在不同液体中，所受的浮力都相等     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C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密度计排液体积越大，液体密度越大      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D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密度计漂浮的越高，液体密度越大</a:t>
            </a:r>
          </a:p>
        </p:txBody>
      </p:sp>
      <p:sp>
        <p:nvSpPr>
          <p:cNvPr id="24580" name="Text Box 12"/>
          <p:cNvSpPr txBox="1"/>
          <p:nvPr/>
        </p:nvSpPr>
        <p:spPr>
          <a:xfrm>
            <a:off x="5344160" y="1204278"/>
            <a:ext cx="9144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 D</a:t>
            </a:r>
          </a:p>
        </p:txBody>
      </p:sp>
      <p:pic>
        <p:nvPicPr>
          <p:cNvPr id="25611" name="Picture 11" descr="C:\Documents and Settings\Administrator\Application Data\Tencent\Users\736238719\QQ\WinTemp\RichOle\5]JU8{WVS{$E44W_1%@}Y2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450" y="3978275"/>
            <a:ext cx="3757295" cy="2122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Text Box 8"/>
          <p:cNvSpPr txBox="1"/>
          <p:nvPr/>
        </p:nvSpPr>
        <p:spPr>
          <a:xfrm>
            <a:off x="536575" y="349250"/>
            <a:ext cx="11121390" cy="164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．质量相等的实心铝球和铁球放在水中，铁球受的浮力</a:t>
            </a:r>
            <a:r>
              <a:rPr lang="zh-CN" altLang="en-US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en-US" altLang="zh-CN" sz="2800" b="1" u="sng" dirty="0">
                <a:latin typeface="Times New Roman" panose="02020603050405020304" pitchFamily="18" charset="0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铝球受的浮力；若把它们都放在水银中静止时，则铁球受的浮力</a:t>
            </a:r>
            <a:r>
              <a:rPr lang="zh-CN" altLang="en-US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铝球受的浮力（已知铁比铝的密度大）（选填“＞”、“＜”、“</a:t>
            </a:r>
            <a:r>
              <a:rPr lang="en-US" altLang="zh-CN" sz="2800" b="1" dirty="0">
                <a:latin typeface="Times New Roman" panose="02020603050405020304" pitchFamily="18" charset="0"/>
              </a:rPr>
              <a:t>=”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5603" name="Text Box 13"/>
          <p:cNvSpPr txBox="1"/>
          <p:nvPr/>
        </p:nvSpPr>
        <p:spPr>
          <a:xfrm>
            <a:off x="9564370" y="349250"/>
            <a:ext cx="5822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＜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Text Box 14"/>
          <p:cNvSpPr txBox="1"/>
          <p:nvPr/>
        </p:nvSpPr>
        <p:spPr>
          <a:xfrm>
            <a:off x="9734550" y="892810"/>
            <a:ext cx="5822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</a:p>
        </p:txBody>
      </p:sp>
      <p:sp>
        <p:nvSpPr>
          <p:cNvPr id="164867" name="Text Box 3"/>
          <p:cNvSpPr txBox="1"/>
          <p:nvPr/>
        </p:nvSpPr>
        <p:spPr>
          <a:xfrm>
            <a:off x="536575" y="2810510"/>
            <a:ext cx="10775315" cy="17703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一艘轮船从海里驶入河里，它受到的重力大小</a:t>
            </a:r>
            <a:r>
              <a:rPr lang="zh-CN" altLang="en-US" sz="2800" b="1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，它受到的浮力</a:t>
            </a:r>
            <a:r>
              <a:rPr lang="zh-CN" altLang="en-US" sz="2800" b="1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；它排开水的体积</a:t>
            </a:r>
            <a:r>
              <a:rPr lang="zh-CN" altLang="en-US" sz="2800" b="1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。（填变大，变小或不变）</a:t>
            </a:r>
            <a:endParaRPr lang="zh-CN" altLang="en-US" sz="2800" b="1" baseline="-25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4871" name="Text Box 7"/>
          <p:cNvSpPr txBox="1"/>
          <p:nvPr/>
        </p:nvSpPr>
        <p:spPr>
          <a:xfrm>
            <a:off x="2005648" y="3406140"/>
            <a:ext cx="11430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不变</a:t>
            </a:r>
          </a:p>
        </p:txBody>
      </p:sp>
      <p:sp>
        <p:nvSpPr>
          <p:cNvPr id="164872" name="Text Box 8"/>
          <p:cNvSpPr txBox="1"/>
          <p:nvPr/>
        </p:nvSpPr>
        <p:spPr>
          <a:xfrm>
            <a:off x="8421053" y="2810510"/>
            <a:ext cx="11430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不变</a:t>
            </a:r>
          </a:p>
        </p:txBody>
      </p:sp>
      <p:sp>
        <p:nvSpPr>
          <p:cNvPr id="164873" name="Text Box 9"/>
          <p:cNvSpPr txBox="1"/>
          <p:nvPr/>
        </p:nvSpPr>
        <p:spPr>
          <a:xfrm>
            <a:off x="6450330" y="3406140"/>
            <a:ext cx="1143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变大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565275" y="5026025"/>
            <a:ext cx="562991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060"/>
                </a:solidFill>
              </a14:hiddenFill>
            </a:ext>
          </a:extLst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4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漂浮：</a:t>
            </a:r>
            <a:r>
              <a:rPr lang="en-US" altLang="zh-CN" sz="44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zh-CN" altLang="en-US" sz="4400" b="1" baseline="-250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浮</a:t>
            </a:r>
            <a:r>
              <a:rPr lang="en-US" altLang="zh-CN" sz="4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en-US" altLang="zh-CN" sz="44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</a:t>
            </a:r>
            <a:r>
              <a:rPr lang="en-US" altLang="zh-CN" sz="4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en-US" altLang="zh-CN" sz="4400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ρ</a:t>
            </a:r>
            <a:r>
              <a:rPr lang="zh-CN" altLang="en-US" sz="4400" baseline="-250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液</a:t>
            </a:r>
            <a:r>
              <a:rPr lang="en-US" altLang="zh-CN" sz="4400" i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gV</a:t>
            </a:r>
            <a:r>
              <a:rPr lang="zh-CN" altLang="en-US" sz="4400" baseline="-25000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排</a:t>
            </a:r>
            <a:endParaRPr lang="zh-CN" altLang="en-US" sz="4400" b="1" baseline="-25000" dirty="0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4" grpId="0" build="p"/>
      <p:bldP spid="164871" grpId="0"/>
      <p:bldP spid="164872" grpId="0"/>
      <p:bldP spid="164873" grpId="0"/>
      <p:bldP spid="15" grpId="0" bldLvl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2"/>
          </p:nvPr>
        </p:nvSpPr>
        <p:spPr>
          <a:xfrm>
            <a:off x="1511935" y="1730375"/>
            <a:ext cx="8855710" cy="1867535"/>
          </a:xfrm>
          <a:ln>
            <a:noFill/>
          </a:ln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marL="0" indent="0" algn="l" fontAlgn="auto">
              <a:lnSpc>
                <a:spcPct val="150000"/>
              </a:lnSpc>
              <a:buNone/>
            </a:pPr>
            <a:r>
              <a:rPr lang="en-US" altLang="zh-CN" sz="7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8.6  </a:t>
            </a:r>
            <a:r>
              <a:rPr lang="zh-CN" altLang="en-US" sz="7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物体的沉浮条件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2"/>
          <p:cNvSpPr/>
          <p:nvPr/>
        </p:nvSpPr>
        <p:spPr>
          <a:xfrm>
            <a:off x="1578610" y="1199515"/>
            <a:ext cx="7940675" cy="443865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3" name="Rectangle 3"/>
          <p:cNvSpPr/>
          <p:nvPr/>
        </p:nvSpPr>
        <p:spPr>
          <a:xfrm>
            <a:off x="1238885" y="342265"/>
            <a:ext cx="8359775" cy="556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endParaRPr lang="el-GR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27657" name="Text Box 2"/>
          <p:cNvSpPr txBox="1"/>
          <p:nvPr/>
        </p:nvSpPr>
        <p:spPr>
          <a:xfrm>
            <a:off x="3197860" y="2055178"/>
            <a:ext cx="54102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27" name="Text Box 3"/>
          <p:cNvSpPr txBox="1"/>
          <p:nvPr/>
        </p:nvSpPr>
        <p:spPr>
          <a:xfrm>
            <a:off x="748030" y="485775"/>
            <a:ext cx="10811510" cy="2330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6.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重为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1" charset="-122"/>
              </a:rPr>
              <a:t>15</a:t>
            </a:r>
            <a:r>
              <a:rPr lang="en-US" altLang="zh-CN" dirty="0">
                <a:latin typeface="Arial" panose="020B0604020202020204" pitchFamily="34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1" charset="-122"/>
              </a:rPr>
              <a:t>N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的物体，浸没于装满水的容器中后，溢出了</a:t>
            </a:r>
            <a:r>
              <a:rPr lang="en-US" altLang="zh-CN" sz="2800" b="1" dirty="0">
                <a:latin typeface="Times New Roman" panose="02020603050405020304" pitchFamily="18" charset="0"/>
              </a:rPr>
              <a:t>5×10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-4 </a:t>
            </a:r>
            <a:r>
              <a:rPr lang="en-US" altLang="zh-CN" sz="2800" b="1" dirty="0">
                <a:latin typeface="Times New Roman" panose="02020603050405020304" pitchFamily="18" charset="0"/>
              </a:rPr>
              <a:t>m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的水。则此物体是（      ）</a:t>
            </a:r>
          </a:p>
          <a:p>
            <a:pPr algn="just">
              <a:lnSpc>
                <a:spcPct val="13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800" b="1" dirty="0">
                <a:latin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．浮在水面上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．沉到水底</a:t>
            </a:r>
          </a:p>
          <a:p>
            <a:pPr algn="just">
              <a:lnSpc>
                <a:spcPct val="13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800" b="1" dirty="0">
                <a:latin typeface="Times New Roman" panose="02020603050405020304" pitchFamily="18" charset="0"/>
              </a:rPr>
              <a:t>C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．悬浮在水中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D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．以上几种情况都有可能</a:t>
            </a:r>
          </a:p>
        </p:txBody>
      </p:sp>
      <p:sp>
        <p:nvSpPr>
          <p:cNvPr id="26628" name="Text Box 4"/>
          <p:cNvSpPr txBox="1"/>
          <p:nvPr/>
        </p:nvSpPr>
        <p:spPr>
          <a:xfrm>
            <a:off x="3982720" y="1093788"/>
            <a:ext cx="5334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" name="Text Box 3"/>
          <p:cNvSpPr txBox="1"/>
          <p:nvPr/>
        </p:nvSpPr>
        <p:spPr>
          <a:xfrm>
            <a:off x="570230" y="3014980"/>
            <a:ext cx="10811510" cy="28898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990000"/>
                </a:solidFill>
                <a:latin typeface="宋体" panose="02010600030101010101" pitchFamily="2" charset="-122"/>
              </a:rPr>
              <a:t>【</a:t>
            </a:r>
            <a:r>
              <a:rPr lang="zh-CN" altLang="en-US" sz="2800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解析</a:t>
            </a:r>
            <a:r>
              <a:rPr lang="en-US" altLang="zh-CN" sz="2800" b="1" dirty="0">
                <a:solidFill>
                  <a:srgbClr val="990000"/>
                </a:solidFill>
                <a:latin typeface="宋体" panose="02010600030101010101" pitchFamily="2" charset="-122"/>
              </a:rPr>
              <a:t>】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根据阿基米德原理</a:t>
            </a:r>
            <a:r>
              <a:rPr lang="en-US" altLang="zh-CN" sz="2800" b="1" dirty="0">
                <a:latin typeface="宋体" panose="02010600030101010101" pitchFamily="2" charset="-122"/>
              </a:rPr>
              <a:t>	 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       </a:t>
            </a:r>
            <a:r>
              <a:rPr lang="en-US" altLang="zh-CN" sz="2800" b="1" i="1" dirty="0">
                <a:solidFill>
                  <a:srgbClr val="FF0000"/>
                </a:solidFill>
                <a:latin typeface="宋体" panose="02010600030101010101" pitchFamily="2" charset="-122"/>
              </a:rPr>
              <a:t>F</a:t>
            </a:r>
            <a:r>
              <a:rPr lang="zh-CN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</a:t>
            </a:r>
            <a:r>
              <a:rPr lang="el-GR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ρ</a:t>
            </a:r>
            <a:r>
              <a:rPr lang="zh-CN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水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gV</a:t>
            </a:r>
            <a:r>
              <a:rPr lang="zh-CN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排 </a:t>
            </a:r>
          </a:p>
          <a:p>
            <a:pPr>
              <a:lnSpc>
                <a:spcPct val="130000"/>
              </a:lnSpc>
            </a:pPr>
            <a:r>
              <a:rPr lang="zh-CN" altLang="en-US" sz="28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</a:t>
            </a:r>
            <a:r>
              <a:rPr lang="en-US" altLang="zh-CN" sz="2800" dirty="0">
                <a:latin typeface="Times New Roman" panose="02020603050405020304" pitchFamily="18" charset="0"/>
              </a:rPr>
              <a:t>=</a:t>
            </a:r>
            <a:r>
              <a:rPr lang="en-US" altLang="zh-CN" sz="2800" b="1" dirty="0">
                <a:latin typeface="Times New Roman" panose="02020603050405020304" pitchFamily="18" charset="0"/>
              </a:rPr>
              <a:t>1.0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×10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</a:rPr>
              <a:t> kg/m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</a:rPr>
              <a:t> ×9.8 N/kg×5×10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-4 </a:t>
            </a:r>
            <a:r>
              <a:rPr lang="en-US" altLang="zh-CN" sz="2800" b="1" dirty="0">
                <a:latin typeface="Times New Roman" panose="02020603050405020304" pitchFamily="18" charset="0"/>
              </a:rPr>
              <a:t>m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3</a:t>
            </a:r>
          </a:p>
          <a:p>
            <a:pPr>
              <a:lnSpc>
                <a:spcPct val="130000"/>
              </a:lnSpc>
            </a:pPr>
            <a:r>
              <a:rPr lang="en-US" altLang="zh-CN" sz="2800" b="1" baseline="30000" dirty="0">
                <a:latin typeface="Times New Roman" panose="02020603050405020304" pitchFamily="18" charset="0"/>
              </a:rPr>
              <a:t>                         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=4.9 N&lt;15 N       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	  ∵ 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F</a:t>
            </a:r>
            <a:r>
              <a:rPr lang="zh-CN" altLang="en-US" sz="28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en-US" altLang="zh-CN" sz="2800" b="1" dirty="0">
                <a:latin typeface="Times New Roman" panose="02020603050405020304" pitchFamily="18" charset="0"/>
              </a:rPr>
              <a:t>&lt;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G</a:t>
            </a:r>
            <a:r>
              <a:rPr lang="en-US" altLang="zh-CN" sz="2800" b="1" dirty="0"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∴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物体下沉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8" grpId="0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90550"/>
            <a:ext cx="10058400" cy="5676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49"/>
          <p:cNvGrpSpPr/>
          <p:nvPr/>
        </p:nvGrpSpPr>
        <p:grpSpPr>
          <a:xfrm>
            <a:off x="3767773" y="4266565"/>
            <a:ext cx="4371975" cy="2205038"/>
            <a:chOff x="2784" y="2818"/>
            <a:chExt cx="2754" cy="1389"/>
          </a:xfrm>
        </p:grpSpPr>
        <p:sp>
          <p:nvSpPr>
            <p:cNvPr id="16386" name="Rectangle 22"/>
            <p:cNvSpPr/>
            <p:nvPr/>
          </p:nvSpPr>
          <p:spPr>
            <a:xfrm>
              <a:off x="2784" y="2818"/>
              <a:ext cx="2736" cy="1389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 anchor="t"/>
            <a:lstStyle/>
            <a:p>
              <a:endParaRPr lang="zh-CN" altLang="zh-CN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6387" name="Line 23"/>
            <p:cNvSpPr/>
            <p:nvPr/>
          </p:nvSpPr>
          <p:spPr>
            <a:xfrm>
              <a:off x="2784" y="2818"/>
              <a:ext cx="2754" cy="0"/>
            </a:xfrm>
            <a:prstGeom prst="line">
              <a:avLst/>
            </a:prstGeom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074" y="3390"/>
              <a:ext cx="275" cy="264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389" name="Rectangle 44"/>
            <p:cNvSpPr/>
            <p:nvPr/>
          </p:nvSpPr>
          <p:spPr>
            <a:xfrm>
              <a:off x="3192" y="3413"/>
              <a:ext cx="288" cy="256"/>
            </a:xfrm>
            <a:prstGeom prst="rect">
              <a:avLst/>
            </a:prstGeom>
            <a:noFill/>
            <a:ln w="19050" cap="flat" cmpd="sng">
              <a:solidFill>
                <a:srgbClr val="CC6600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zh-CN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6390" name="Rectangle 45"/>
            <p:cNvSpPr/>
            <p:nvPr/>
          </p:nvSpPr>
          <p:spPr>
            <a:xfrm>
              <a:off x="4893" y="3379"/>
              <a:ext cx="288" cy="256"/>
            </a:xfrm>
            <a:prstGeom prst="rect">
              <a:avLst/>
            </a:prstGeom>
            <a:noFill/>
            <a:ln w="19050" cap="flat" cmpd="sng">
              <a:solidFill>
                <a:srgbClr val="5F5F5F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zh-CN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10" name="Rectangle 4"/>
          <p:cNvSpPr/>
          <p:nvPr/>
        </p:nvSpPr>
        <p:spPr>
          <a:xfrm>
            <a:off x="3363595" y="461328"/>
            <a:ext cx="7458075" cy="31083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．浸没在水中的木块为什么向上浮起？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．浸没在水中的铁块为什么沉到容器底部？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．钢铁制成的船为什么能在海面上航行？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．物体在液体中都受到浮力，为什么有的上浮、有的下沉、有的悬浮？</a:t>
            </a:r>
          </a:p>
        </p:txBody>
      </p:sp>
      <p:sp>
        <p:nvSpPr>
          <p:cNvPr id="11" name="Text Box 28"/>
          <p:cNvSpPr txBox="1"/>
          <p:nvPr/>
        </p:nvSpPr>
        <p:spPr>
          <a:xfrm>
            <a:off x="5764848" y="4842828"/>
            <a:ext cx="655637" cy="304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lstStyle/>
          <a:p>
            <a:pPr algn="just"/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悬浮</a:t>
            </a:r>
          </a:p>
        </p:txBody>
      </p:sp>
      <p:grpSp>
        <p:nvGrpSpPr>
          <p:cNvPr id="3" name="Group 46"/>
          <p:cNvGrpSpPr/>
          <p:nvPr/>
        </p:nvGrpSpPr>
        <p:grpSpPr>
          <a:xfrm>
            <a:off x="3858895" y="4685665"/>
            <a:ext cx="1125538" cy="696913"/>
            <a:chOff x="2823" y="3082"/>
            <a:chExt cx="709" cy="439"/>
          </a:xfrm>
        </p:grpSpPr>
        <p:sp>
          <p:nvSpPr>
            <p:cNvPr id="16394" name="Rectangle 24" descr="栎木"/>
            <p:cNvSpPr/>
            <p:nvPr/>
          </p:nvSpPr>
          <p:spPr>
            <a:xfrm>
              <a:off x="3175" y="3082"/>
              <a:ext cx="297" cy="264"/>
            </a:xfrm>
            <a:prstGeom prst="rect">
              <a:avLst/>
            </a:prstGeom>
            <a:blipFill rotWithShape="1">
              <a:blip r:embed="rId2"/>
            </a:blipFill>
            <a:ln w="19050" cap="flat" cmpd="sng">
              <a:solidFill>
                <a:srgbClr val="CC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zh-CN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6395" name="Text Box 27"/>
            <p:cNvSpPr txBox="1"/>
            <p:nvPr/>
          </p:nvSpPr>
          <p:spPr>
            <a:xfrm>
              <a:off x="2823" y="3347"/>
              <a:ext cx="369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lstStyle/>
            <a:p>
              <a:pPr algn="just"/>
              <a:r>
                <a:rPr lang="zh-CN" altLang="en-US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上浮</a:t>
              </a:r>
            </a:p>
          </p:txBody>
        </p:sp>
        <p:sp>
          <p:nvSpPr>
            <p:cNvPr id="16396" name="Line 31"/>
            <p:cNvSpPr/>
            <p:nvPr/>
          </p:nvSpPr>
          <p:spPr>
            <a:xfrm flipV="1">
              <a:off x="3532" y="3271"/>
              <a:ext cx="0" cy="22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4" name="Group 47"/>
          <p:cNvGrpSpPr/>
          <p:nvPr/>
        </p:nvGrpSpPr>
        <p:grpSpPr>
          <a:xfrm>
            <a:off x="7025323" y="5517515"/>
            <a:ext cx="1314450" cy="639763"/>
            <a:chOff x="4836" y="3600"/>
            <a:chExt cx="828" cy="403"/>
          </a:xfrm>
        </p:grpSpPr>
        <p:sp>
          <p:nvSpPr>
            <p:cNvPr id="16398" name="Rectangle 26"/>
            <p:cNvSpPr/>
            <p:nvPr/>
          </p:nvSpPr>
          <p:spPr>
            <a:xfrm>
              <a:off x="4891" y="3715"/>
              <a:ext cx="288" cy="288"/>
            </a:xfrm>
            <a:prstGeom prst="rect">
              <a:avLst/>
            </a:prstGeom>
            <a:solidFill>
              <a:srgbClr val="808080"/>
            </a:solidFill>
            <a:ln w="19050" cap="flat" cmpd="sng">
              <a:solidFill>
                <a:srgbClr val="5F5F5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zh-CN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6399" name="Text Box 29"/>
            <p:cNvSpPr txBox="1"/>
            <p:nvPr/>
          </p:nvSpPr>
          <p:spPr>
            <a:xfrm>
              <a:off x="5184" y="3600"/>
              <a:ext cx="48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lstStyle/>
            <a:p>
              <a:pPr algn="just"/>
              <a:r>
                <a:rPr lang="zh-CN" altLang="en-US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下沉</a:t>
              </a:r>
            </a:p>
          </p:txBody>
        </p:sp>
        <p:sp>
          <p:nvSpPr>
            <p:cNvPr id="16400" name="Line 32"/>
            <p:cNvSpPr/>
            <p:nvPr/>
          </p:nvSpPr>
          <p:spPr>
            <a:xfrm>
              <a:off x="4836" y="3606"/>
              <a:ext cx="0" cy="22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16401" name="Text Box 4"/>
          <p:cNvSpPr txBox="1"/>
          <p:nvPr/>
        </p:nvSpPr>
        <p:spPr>
          <a:xfrm>
            <a:off x="-28257" y="213360"/>
            <a:ext cx="3857625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观察与思考：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0995" y="207010"/>
            <a:ext cx="41160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</a:t>
            </a:r>
            <a:r>
              <a:rPr lang="en-US" altLang="zh-CN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物体的浮沉条件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941354" y="1895630"/>
            <a:ext cx="561784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chemeClr val="tx1"/>
                </a:solidFill>
              </a:rPr>
              <a:t>当物体浸没在水中时，受到</a:t>
            </a:r>
            <a:r>
              <a:rPr lang="zh-CN" altLang="en-US" sz="3200" dirty="0" smtClean="0">
                <a:solidFill>
                  <a:srgbClr val="0070C0"/>
                </a:solidFill>
              </a:rPr>
              <a:t>重力</a:t>
            </a:r>
            <a:r>
              <a:rPr lang="en-US" altLang="zh-CN" sz="3200" dirty="0" smtClean="0">
                <a:solidFill>
                  <a:srgbClr val="0070C0"/>
                </a:solidFill>
                <a:latin typeface="+mn-ea"/>
              </a:rPr>
              <a:t>G</a:t>
            </a:r>
            <a:r>
              <a:rPr lang="zh-CN" altLang="en-US" sz="3200" dirty="0" smtClean="0">
                <a:solidFill>
                  <a:schemeClr val="tx1"/>
                </a:solidFill>
              </a:rPr>
              <a:t>和</a:t>
            </a:r>
            <a:r>
              <a:rPr lang="zh-CN" altLang="en-US" sz="3200" dirty="0" smtClean="0">
                <a:solidFill>
                  <a:srgbClr val="0070C0"/>
                </a:solidFill>
              </a:rPr>
              <a:t>浮力</a:t>
            </a:r>
            <a:r>
              <a:rPr lang="en-US" altLang="zh-CN" sz="3200" dirty="0" smtClean="0">
                <a:solidFill>
                  <a:srgbClr val="0070C0"/>
                </a:solidFill>
                <a:latin typeface="+mn-ea"/>
              </a:rPr>
              <a:t>F</a:t>
            </a:r>
            <a:r>
              <a:rPr lang="zh-CN" altLang="en-US" sz="3200" baseline="-25000" dirty="0" smtClean="0">
                <a:solidFill>
                  <a:srgbClr val="0070C0"/>
                </a:solidFill>
              </a:rPr>
              <a:t>浮</a:t>
            </a:r>
            <a:r>
              <a:rPr lang="zh-CN" altLang="en-US" sz="3200" dirty="0" smtClean="0">
                <a:solidFill>
                  <a:schemeClr val="tx1"/>
                </a:solidFill>
              </a:rPr>
              <a:t>。这两个力的合力决定在水中由静止释放的物体如何运动。</a:t>
            </a:r>
          </a:p>
        </p:txBody>
      </p:sp>
      <p:pic>
        <p:nvPicPr>
          <p:cNvPr id="8" name="Picture 44" descr="D:\Kel'Thuzad\教师用书资源包\八下\第八章 压强与浮力\第六节 物体的浮沉条件\8-6 图片\T8-4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109" y="2299148"/>
            <a:ext cx="4490720" cy="24707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882640" y="1279525"/>
            <a:ext cx="41160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前提条件：</a:t>
            </a:r>
            <a:endParaRPr lang="en-US" altLang="zh-CN" sz="3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9" r="1590"/>
          <a:stretch>
            <a:fillRect/>
          </a:stretch>
        </p:blipFill>
        <p:spPr>
          <a:xfrm>
            <a:off x="6221095" y="480060"/>
            <a:ext cx="5768975" cy="4291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94144" y="1199050"/>
            <a:ext cx="10038576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</a:rPr>
              <a:t>由静止释放的物体，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Calibri" panose="020F0502020204030204" charset="0"/>
              </a:rPr>
              <a:t>①</a:t>
            </a:r>
            <a:r>
              <a:rPr lang="zh-CN" altLang="en-US" sz="2800" dirty="0" smtClean="0">
                <a:solidFill>
                  <a:schemeClr val="tx1"/>
                </a:solidFill>
              </a:rPr>
              <a:t>当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</a:rPr>
              <a:t>F</a:t>
            </a:r>
            <a:r>
              <a:rPr lang="zh-CN" altLang="en-US" sz="2800" baseline="-25000" dirty="0" smtClean="0">
                <a:solidFill>
                  <a:srgbClr val="C00000"/>
                </a:solidFill>
                <a:latin typeface="+mn-ea"/>
              </a:rPr>
              <a:t>浮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</a:rPr>
              <a:t>&lt;G</a:t>
            </a:r>
            <a:r>
              <a:rPr lang="zh-CN" altLang="en-US" sz="2800" dirty="0" smtClean="0">
                <a:solidFill>
                  <a:schemeClr val="tx1"/>
                </a:solidFill>
              </a:rPr>
              <a:t>，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</a:rPr>
              <a:t>合力的方向竖直向下，物体</a:t>
            </a:r>
            <a:r>
              <a:rPr lang="zh-CN" altLang="en-US" sz="2800" dirty="0" smtClean="0">
                <a:solidFill>
                  <a:srgbClr val="C00000"/>
                </a:solidFill>
              </a:rPr>
              <a:t>下沉</a:t>
            </a:r>
            <a:r>
              <a:rPr lang="zh-CN" altLang="en-US" sz="2800" dirty="0" smtClean="0">
                <a:solidFill>
                  <a:schemeClr val="tx1"/>
                </a:solidFill>
              </a:rPr>
              <a:t>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Calibri" panose="020F0502020204030204" charset="0"/>
              </a:rPr>
              <a:t>②</a:t>
            </a:r>
            <a:r>
              <a:rPr lang="zh-CN" altLang="en-US" sz="2800" dirty="0" smtClean="0">
                <a:solidFill>
                  <a:schemeClr val="tx1"/>
                </a:solidFill>
              </a:rPr>
              <a:t>当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</a:rPr>
              <a:t>F</a:t>
            </a:r>
            <a:r>
              <a:rPr lang="zh-CN" altLang="en-US" sz="2800" baseline="-25000" dirty="0" smtClean="0">
                <a:solidFill>
                  <a:srgbClr val="C00000"/>
                </a:solidFill>
                <a:latin typeface="+mn-ea"/>
              </a:rPr>
              <a:t>浮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</a:rPr>
              <a:t>=G</a:t>
            </a:r>
            <a:r>
              <a:rPr lang="zh-CN" altLang="en-US" sz="2800" dirty="0" smtClean="0">
                <a:solidFill>
                  <a:schemeClr val="tx1"/>
                </a:solidFill>
              </a:rPr>
              <a:t>，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</a:rPr>
              <a:t>合力为零，即二力平衡，物体</a:t>
            </a:r>
            <a:r>
              <a:rPr lang="zh-CN" altLang="en-US" sz="2800" dirty="0" smtClean="0">
                <a:solidFill>
                  <a:srgbClr val="C00000"/>
                </a:solidFill>
              </a:rPr>
              <a:t>悬浮</a:t>
            </a:r>
            <a:r>
              <a:rPr lang="zh-CN" altLang="en-US" sz="2800" dirty="0" smtClean="0">
                <a:solidFill>
                  <a:schemeClr val="tx1"/>
                </a:solidFill>
              </a:rPr>
              <a:t>在液体中。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Calibri" panose="020F0502020204030204" charset="0"/>
              </a:rPr>
              <a:t>③</a:t>
            </a:r>
            <a:r>
              <a:rPr lang="zh-CN" altLang="en-US" sz="2800" dirty="0" smtClean="0">
                <a:solidFill>
                  <a:schemeClr val="tx1"/>
                </a:solidFill>
              </a:rPr>
              <a:t>当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</a:rPr>
              <a:t>F</a:t>
            </a:r>
            <a:r>
              <a:rPr lang="zh-CN" altLang="en-US" sz="2800" baseline="-25000" dirty="0" smtClean="0">
                <a:solidFill>
                  <a:srgbClr val="C00000"/>
                </a:solidFill>
                <a:latin typeface="+mn-ea"/>
              </a:rPr>
              <a:t>浮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</a:rPr>
              <a:t>&gt;G</a:t>
            </a:r>
            <a:r>
              <a:rPr lang="zh-CN" altLang="en-US" sz="2800" dirty="0" smtClean="0">
                <a:solidFill>
                  <a:schemeClr val="tx1"/>
                </a:solidFill>
              </a:rPr>
              <a:t>，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</a:rPr>
              <a:t>合力的方向竖直向上，物体</a:t>
            </a:r>
            <a:r>
              <a:rPr lang="zh-CN" altLang="en-US" sz="2800" dirty="0" smtClean="0">
                <a:solidFill>
                  <a:srgbClr val="C00000"/>
                </a:solidFill>
              </a:rPr>
              <a:t>上浮</a:t>
            </a:r>
            <a:r>
              <a:rPr lang="zh-CN" altLang="en-US" sz="2800" dirty="0" smtClean="0">
                <a:solidFill>
                  <a:schemeClr val="tx1"/>
                </a:solidFill>
              </a:rPr>
              <a:t>。</a:t>
            </a:r>
            <a:endParaRPr lang="zh-CN" alt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3540" y="306705"/>
            <a:ext cx="31584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浮沉条件：</a:t>
            </a:r>
            <a:endParaRPr lang="en-US" altLang="zh-CN" sz="3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3540" y="306705"/>
            <a:ext cx="31584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最终状态：</a:t>
            </a:r>
            <a:endParaRPr lang="en-US" altLang="zh-CN" sz="3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7219" y="1067605"/>
            <a:ext cx="10038576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Calibri" panose="020F0502020204030204" charset="0"/>
              </a:rPr>
              <a:t>①</a:t>
            </a:r>
            <a:r>
              <a:rPr lang="zh-CN" altLang="en-US" sz="2800" dirty="0" smtClean="0">
                <a:solidFill>
                  <a:schemeClr val="tx1"/>
                </a:solidFill>
              </a:rPr>
              <a:t>当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</a:rPr>
              <a:t>F</a:t>
            </a:r>
            <a:r>
              <a:rPr lang="zh-CN" altLang="en-US" sz="2800" baseline="-25000" dirty="0" smtClean="0">
                <a:solidFill>
                  <a:srgbClr val="C00000"/>
                </a:solidFill>
                <a:latin typeface="+mn-ea"/>
              </a:rPr>
              <a:t>浮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</a:rPr>
              <a:t>&lt;G</a:t>
            </a:r>
            <a:r>
              <a:rPr lang="zh-CN" altLang="en-US" sz="2800" dirty="0" smtClean="0">
                <a:solidFill>
                  <a:schemeClr val="tx1"/>
                </a:solidFill>
              </a:rPr>
              <a:t>，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</a:rPr>
              <a:t>         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Calibri" panose="020F0502020204030204" charset="0"/>
              </a:rPr>
              <a:t>②</a:t>
            </a:r>
            <a:r>
              <a:rPr lang="zh-CN" altLang="en-US" sz="2800" dirty="0" smtClean="0">
                <a:solidFill>
                  <a:schemeClr val="tx1"/>
                </a:solidFill>
              </a:rPr>
              <a:t>当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</a:rPr>
              <a:t>F</a:t>
            </a:r>
            <a:r>
              <a:rPr lang="zh-CN" altLang="en-US" sz="2800" baseline="-25000" dirty="0" smtClean="0">
                <a:solidFill>
                  <a:srgbClr val="C00000"/>
                </a:solidFill>
                <a:latin typeface="+mn-ea"/>
              </a:rPr>
              <a:t>浮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</a:rPr>
              <a:t>=G</a:t>
            </a:r>
            <a:r>
              <a:rPr lang="zh-CN" altLang="en-US" sz="2800" dirty="0" smtClean="0">
                <a:solidFill>
                  <a:schemeClr val="tx1"/>
                </a:solidFill>
              </a:rPr>
              <a:t>，</a:t>
            </a:r>
            <a:endParaRPr lang="zh-CN" altLang="en-US" sz="3200" dirty="0" smtClean="0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endParaRPr lang="zh-CN" altLang="en-US" sz="2800" dirty="0" smtClean="0">
              <a:solidFill>
                <a:schemeClr val="tx1"/>
              </a:solidFill>
              <a:latin typeface="Calibri" panose="020F050202020403020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Calibri" panose="020F0502020204030204" charset="0"/>
              </a:rPr>
              <a:t>③</a:t>
            </a:r>
            <a:r>
              <a:rPr lang="zh-CN" altLang="en-US" sz="2800" dirty="0" smtClean="0">
                <a:solidFill>
                  <a:schemeClr val="tx1"/>
                </a:solidFill>
              </a:rPr>
              <a:t>当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</a:rPr>
              <a:t>F</a:t>
            </a:r>
            <a:r>
              <a:rPr lang="zh-CN" altLang="en-US" sz="2800" baseline="-25000" dirty="0" smtClean="0">
                <a:solidFill>
                  <a:srgbClr val="C00000"/>
                </a:solidFill>
                <a:latin typeface="+mn-ea"/>
              </a:rPr>
              <a:t>浮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</a:rPr>
              <a:t>&gt;G</a:t>
            </a:r>
            <a:r>
              <a:rPr lang="zh-CN" altLang="en-US" sz="2800" dirty="0" smtClean="0">
                <a:solidFill>
                  <a:schemeClr val="tx1"/>
                </a:solidFill>
              </a:rPr>
              <a:t>，</a:t>
            </a:r>
          </a:p>
          <a:p>
            <a:pPr fontAlgn="auto">
              <a:lnSpc>
                <a:spcPct val="150000"/>
              </a:lnSpc>
            </a:pPr>
            <a:endParaRPr lang="zh-CN" altLang="en-US" sz="2800" dirty="0" smtClean="0">
              <a:solidFill>
                <a:srgbClr val="C00000"/>
              </a:solidFill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 flipV="1">
            <a:off x="1695450" y="2159635"/>
            <a:ext cx="1179830" cy="1460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3901440" y="2159635"/>
            <a:ext cx="1179830" cy="1460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1695450" y="3436620"/>
            <a:ext cx="1179830" cy="1460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3899535" y="3422015"/>
            <a:ext cx="1179830" cy="1460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1651635" y="4786630"/>
            <a:ext cx="1179830" cy="1460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3928745" y="4772025"/>
            <a:ext cx="1179830" cy="1460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67080" y="1905635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sym typeface="+mn-ea"/>
              </a:rPr>
              <a:t>下沉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875280" y="3183255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sym typeface="+mn-ea"/>
              </a:rPr>
              <a:t>悬浮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875280" y="1906270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sym typeface="+mn-ea"/>
              </a:rPr>
              <a:t>沉底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875280" y="4514850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sym typeface="+mn-ea"/>
              </a:rPr>
              <a:t>漂浮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57555" y="4514850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sym typeface="+mn-ea"/>
              </a:rPr>
              <a:t>上浮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73345" y="4320540"/>
            <a:ext cx="12668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C00000"/>
                </a:solidFill>
                <a:latin typeface="+mn-ea"/>
                <a:sym typeface="+mn-ea"/>
              </a:rPr>
              <a:t>F</a:t>
            </a:r>
            <a:r>
              <a:rPr lang="zh-CN" altLang="en-US" sz="3200" baseline="-25000" dirty="0" smtClean="0">
                <a:solidFill>
                  <a:srgbClr val="C00000"/>
                </a:solidFill>
                <a:latin typeface="+mn-ea"/>
                <a:sym typeface="+mn-ea"/>
              </a:rPr>
              <a:t>浮</a:t>
            </a:r>
            <a:r>
              <a:rPr lang="en-US" altLang="zh-CN" sz="3200" dirty="0" smtClean="0">
                <a:solidFill>
                  <a:srgbClr val="C00000"/>
                </a:solidFill>
                <a:latin typeface="+mn-ea"/>
                <a:sym typeface="+mn-ea"/>
              </a:rPr>
              <a:t>=G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173345" y="2956560"/>
            <a:ext cx="12668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C00000"/>
                </a:solidFill>
                <a:latin typeface="+mn-ea"/>
                <a:sym typeface="+mn-ea"/>
              </a:rPr>
              <a:t>F</a:t>
            </a:r>
            <a:r>
              <a:rPr lang="zh-CN" altLang="en-US" sz="3200" baseline="-25000" dirty="0" smtClean="0">
                <a:solidFill>
                  <a:srgbClr val="C00000"/>
                </a:solidFill>
                <a:latin typeface="+mn-ea"/>
                <a:sym typeface="+mn-ea"/>
              </a:rPr>
              <a:t>浮</a:t>
            </a:r>
            <a:r>
              <a:rPr lang="en-US" altLang="zh-CN" sz="3200" dirty="0" smtClean="0">
                <a:solidFill>
                  <a:srgbClr val="C00000"/>
                </a:solidFill>
                <a:latin typeface="+mn-ea"/>
                <a:sym typeface="+mn-ea"/>
              </a:rPr>
              <a:t>=G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173345" y="1708785"/>
            <a:ext cx="204851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C00000"/>
                </a:solidFill>
                <a:latin typeface="+mn-ea"/>
                <a:sym typeface="+mn-ea"/>
              </a:rPr>
              <a:t>F</a:t>
            </a:r>
            <a:r>
              <a:rPr lang="zh-CN" altLang="en-US" sz="3200" baseline="-25000" dirty="0" smtClean="0">
                <a:solidFill>
                  <a:srgbClr val="C00000"/>
                </a:solidFill>
                <a:latin typeface="+mn-ea"/>
                <a:sym typeface="+mn-ea"/>
              </a:rPr>
              <a:t>浮</a:t>
            </a:r>
            <a:r>
              <a:rPr lang="en-US" altLang="zh-CN" sz="3200" dirty="0" smtClean="0">
                <a:solidFill>
                  <a:srgbClr val="C00000"/>
                </a:solidFill>
                <a:latin typeface="+mn-ea"/>
                <a:sym typeface="+mn-ea"/>
              </a:rPr>
              <a:t>+F</a:t>
            </a:r>
            <a:r>
              <a:rPr lang="zh-CN" altLang="en-US" sz="3200" baseline="-25000" dirty="0" smtClean="0">
                <a:solidFill>
                  <a:srgbClr val="C00000"/>
                </a:solidFill>
                <a:latin typeface="+mn-ea"/>
                <a:sym typeface="+mn-ea"/>
              </a:rPr>
              <a:t>支</a:t>
            </a:r>
            <a:r>
              <a:rPr lang="en-US" altLang="zh-CN" sz="3200" dirty="0" smtClean="0">
                <a:solidFill>
                  <a:srgbClr val="C00000"/>
                </a:solidFill>
                <a:latin typeface="+mn-ea"/>
                <a:sym typeface="+mn-ea"/>
              </a:rPr>
              <a:t>=G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01370" y="3168015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sym typeface="+mn-ea"/>
              </a:rPr>
              <a:t>悬浮</a:t>
            </a:r>
          </a:p>
        </p:txBody>
      </p:sp>
      <p:grpSp>
        <p:nvGrpSpPr>
          <p:cNvPr id="16385" name="Group 49"/>
          <p:cNvGrpSpPr/>
          <p:nvPr/>
        </p:nvGrpSpPr>
        <p:grpSpPr>
          <a:xfrm>
            <a:off x="7335520" y="1852930"/>
            <a:ext cx="4371975" cy="2583180"/>
            <a:chOff x="2784" y="2818"/>
            <a:chExt cx="2754" cy="1389"/>
          </a:xfrm>
        </p:grpSpPr>
        <p:sp>
          <p:nvSpPr>
            <p:cNvPr id="16386" name="Rectangle 22"/>
            <p:cNvSpPr/>
            <p:nvPr/>
          </p:nvSpPr>
          <p:spPr>
            <a:xfrm>
              <a:off x="2784" y="2818"/>
              <a:ext cx="2736" cy="1389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 anchor="t"/>
            <a:lstStyle/>
            <a:p>
              <a:endParaRPr lang="zh-CN" altLang="zh-CN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6387" name="Line 23"/>
            <p:cNvSpPr/>
            <p:nvPr/>
          </p:nvSpPr>
          <p:spPr>
            <a:xfrm>
              <a:off x="2784" y="2818"/>
              <a:ext cx="2754" cy="0"/>
            </a:xfrm>
            <a:prstGeom prst="line">
              <a:avLst/>
            </a:prstGeom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4074" y="3390"/>
              <a:ext cx="275" cy="264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389" name="Rectangle 44"/>
            <p:cNvSpPr/>
            <p:nvPr/>
          </p:nvSpPr>
          <p:spPr>
            <a:xfrm>
              <a:off x="3210" y="3413"/>
              <a:ext cx="288" cy="256"/>
            </a:xfrm>
            <a:prstGeom prst="rect">
              <a:avLst/>
            </a:prstGeom>
            <a:noFill/>
            <a:ln w="19050" cap="flat" cmpd="sng">
              <a:solidFill>
                <a:srgbClr val="CC6600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zh-CN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6390" name="Rectangle 45"/>
            <p:cNvSpPr/>
            <p:nvPr/>
          </p:nvSpPr>
          <p:spPr>
            <a:xfrm>
              <a:off x="4893" y="3379"/>
              <a:ext cx="288" cy="256"/>
            </a:xfrm>
            <a:prstGeom prst="rect">
              <a:avLst/>
            </a:prstGeom>
            <a:noFill/>
            <a:ln w="19050" cap="flat" cmpd="sng">
              <a:solidFill>
                <a:srgbClr val="5F5F5F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zh-CN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22" name="Text Box 28"/>
          <p:cNvSpPr txBox="1"/>
          <p:nvPr/>
        </p:nvSpPr>
        <p:spPr>
          <a:xfrm>
            <a:off x="9332595" y="2527935"/>
            <a:ext cx="655320" cy="35687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lstStyle/>
          <a:p>
            <a:pPr algn="just"/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悬浮</a:t>
            </a:r>
          </a:p>
        </p:txBody>
      </p:sp>
      <p:grpSp>
        <p:nvGrpSpPr>
          <p:cNvPr id="23" name="Group 46"/>
          <p:cNvGrpSpPr/>
          <p:nvPr/>
        </p:nvGrpSpPr>
        <p:grpSpPr>
          <a:xfrm>
            <a:off x="7985283" y="1525315"/>
            <a:ext cx="1127443" cy="1581136"/>
            <a:chOff x="3175" y="2642"/>
            <a:chExt cx="710" cy="850"/>
          </a:xfrm>
        </p:grpSpPr>
        <p:sp>
          <p:nvSpPr>
            <p:cNvPr id="16394" name="Rectangle 24" descr="栎木"/>
            <p:cNvSpPr/>
            <p:nvPr/>
          </p:nvSpPr>
          <p:spPr>
            <a:xfrm>
              <a:off x="3175" y="2642"/>
              <a:ext cx="297" cy="264"/>
            </a:xfrm>
            <a:prstGeom prst="rect">
              <a:avLst/>
            </a:prstGeom>
            <a:blipFill rotWithShape="1">
              <a:blip r:embed="rId2"/>
            </a:blipFill>
            <a:ln w="19050" cap="flat" cmpd="sng">
              <a:solidFill>
                <a:srgbClr val="CC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zh-CN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6395" name="Text Box 27"/>
            <p:cNvSpPr txBox="1"/>
            <p:nvPr/>
          </p:nvSpPr>
          <p:spPr>
            <a:xfrm>
              <a:off x="3516" y="2667"/>
              <a:ext cx="369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lstStyle/>
            <a:p>
              <a:pPr algn="just"/>
              <a:r>
                <a:rPr lang="zh-CN" altLang="en-US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漂浮</a:t>
              </a:r>
            </a:p>
          </p:txBody>
        </p:sp>
        <p:sp>
          <p:nvSpPr>
            <p:cNvPr id="16396" name="Line 31"/>
            <p:cNvSpPr/>
            <p:nvPr/>
          </p:nvSpPr>
          <p:spPr>
            <a:xfrm flipV="1">
              <a:off x="3532" y="3271"/>
              <a:ext cx="0" cy="22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24" name="Group 47"/>
          <p:cNvGrpSpPr/>
          <p:nvPr/>
        </p:nvGrpSpPr>
        <p:grpSpPr>
          <a:xfrm>
            <a:off x="10593070" y="3669030"/>
            <a:ext cx="1314450" cy="749300"/>
            <a:chOff x="4836" y="3600"/>
            <a:chExt cx="828" cy="403"/>
          </a:xfrm>
        </p:grpSpPr>
        <p:sp>
          <p:nvSpPr>
            <p:cNvPr id="16398" name="Rectangle 26"/>
            <p:cNvSpPr/>
            <p:nvPr/>
          </p:nvSpPr>
          <p:spPr>
            <a:xfrm>
              <a:off x="4891" y="3715"/>
              <a:ext cx="288" cy="288"/>
            </a:xfrm>
            <a:prstGeom prst="rect">
              <a:avLst/>
            </a:prstGeom>
            <a:solidFill>
              <a:srgbClr val="808080"/>
            </a:solidFill>
            <a:ln w="19050" cap="flat" cmpd="sng">
              <a:solidFill>
                <a:srgbClr val="5F5F5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zh-CN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6399" name="Text Box 29"/>
            <p:cNvSpPr txBox="1"/>
            <p:nvPr/>
          </p:nvSpPr>
          <p:spPr>
            <a:xfrm>
              <a:off x="5184" y="3600"/>
              <a:ext cx="48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lstStyle/>
            <a:p>
              <a:pPr algn="just"/>
              <a:r>
                <a:rPr lang="zh-CN" altLang="en-US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沉底</a:t>
              </a:r>
            </a:p>
          </p:txBody>
        </p:sp>
        <p:sp>
          <p:nvSpPr>
            <p:cNvPr id="16400" name="Line 32"/>
            <p:cNvSpPr/>
            <p:nvPr/>
          </p:nvSpPr>
          <p:spPr>
            <a:xfrm>
              <a:off x="4836" y="3606"/>
              <a:ext cx="0" cy="22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" y="192405"/>
            <a:ext cx="106705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3200" noProof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</a:t>
            </a:r>
            <a:r>
              <a:rPr lang="zh-CN" altLang="en-US" sz="3200" noProof="1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浸没</a:t>
            </a:r>
            <a:r>
              <a:rPr lang="zh-CN" altLang="en-US" sz="3200" noProof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在液体中的物体，</a:t>
            </a:r>
            <a:r>
              <a:rPr lang="en-US" altLang="zh-CN" sz="3200" noProof="1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</a:t>
            </a:r>
            <a:r>
              <a:rPr lang="zh-CN" altLang="en-US" sz="3200" baseline="-25000" noProof="1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</a:t>
            </a:r>
            <a:r>
              <a:rPr lang="en-US" altLang="zh-CN" sz="3200" noProof="1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=V</a:t>
            </a:r>
            <a:r>
              <a:rPr lang="zh-CN" altLang="en-US" sz="3200" baseline="-25000" noProof="1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</a:t>
            </a:r>
            <a:r>
              <a:rPr lang="zh-CN" altLang="en-US" sz="3200" noProof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，由此可推导：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7935" y="2040162"/>
            <a:ext cx="3008924" cy="3895090"/>
          </a:xfrm>
          <a:prstGeom prst="rect">
            <a:avLst/>
          </a:prstGeom>
          <a:ln w="28575">
            <a:solidFill>
              <a:schemeClr val="accent1"/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若物体</a:t>
            </a:r>
            <a:r>
              <a:rPr lang="zh-CN" altLang="en-US" sz="28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  <a:sym typeface="+mn-ea"/>
              </a:rPr>
              <a:t>下沉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则有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800" baseline="-25000" dirty="0" smtClean="0">
                <a:solidFill>
                  <a:schemeClr val="tx1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浮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&lt;G</a:t>
            </a:r>
            <a:endParaRPr lang="zh-CN" altLang="en-US" sz="2800" dirty="0" smtClean="0">
              <a:solidFill>
                <a:schemeClr val="tx1"/>
              </a:solidFill>
              <a:latin typeface="+mn-ea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        G</a:t>
            </a:r>
            <a:r>
              <a:rPr lang="zh-CN" altLang="en-US" sz="2800" baseline="-25000" dirty="0" smtClean="0">
                <a:solidFill>
                  <a:schemeClr val="tx1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排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&lt;G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  ρ</a:t>
            </a:r>
            <a:r>
              <a:rPr lang="zh-CN" altLang="en-US" sz="2800" baseline="-25000" dirty="0" smtClean="0">
                <a:solidFill>
                  <a:schemeClr val="tx1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液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gV</a:t>
            </a:r>
            <a:r>
              <a:rPr lang="zh-CN" altLang="en-US" sz="2800" baseline="-25000" dirty="0" smtClean="0">
                <a:solidFill>
                  <a:schemeClr val="tx1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排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&lt;ρ</a:t>
            </a:r>
            <a:r>
              <a:rPr lang="zh-CN" altLang="en-US" sz="2800" baseline="-25000" dirty="0" smtClean="0">
                <a:solidFill>
                  <a:schemeClr val="tx1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物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gV</a:t>
            </a:r>
            <a:r>
              <a:rPr lang="zh-CN" altLang="en-US" sz="2800" baseline="-25000" dirty="0" smtClean="0">
                <a:solidFill>
                  <a:schemeClr val="tx1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物</a:t>
            </a:r>
            <a:endParaRPr lang="zh-CN" altLang="en-US" sz="2800" baseline="-25000" dirty="0" smtClean="0">
              <a:solidFill>
                <a:schemeClr val="tx1">
                  <a:lumMod val="75000"/>
                  <a:lumOff val="25000"/>
                </a:schemeClr>
              </a:solidFill>
              <a:uFillTx/>
              <a:latin typeface="+mn-ea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         </a:t>
            </a:r>
            <a:r>
              <a:rPr lang="en-US" altLang="zh-CN" sz="32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  <a:sym typeface="+mn-ea"/>
              </a:rPr>
              <a:t>ρ</a:t>
            </a:r>
            <a:r>
              <a:rPr lang="zh-CN" altLang="en-US" sz="3200" baseline="-25000" dirty="0" smtClean="0">
                <a:solidFill>
                  <a:srgbClr val="C00000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液</a:t>
            </a:r>
            <a:r>
              <a:rPr lang="en-US" altLang="zh-CN" sz="32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  <a:sym typeface="+mn-ea"/>
              </a:rPr>
              <a:t>&lt;ρ</a:t>
            </a:r>
            <a:r>
              <a:rPr lang="zh-CN" altLang="en-US" sz="3200" baseline="-25000" dirty="0" smtClean="0">
                <a:solidFill>
                  <a:srgbClr val="C00000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物</a:t>
            </a:r>
          </a:p>
          <a:p>
            <a:pPr>
              <a:lnSpc>
                <a:spcPct val="150000"/>
              </a:lnSpc>
            </a:pPr>
            <a:endParaRPr lang="zh-CN" altLang="en-US" sz="3200" baseline="-25000" dirty="0" smtClean="0">
              <a:solidFill>
                <a:srgbClr val="C00000"/>
              </a:solidFill>
              <a:uFillTx/>
              <a:latin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4594750" y="2029011"/>
            <a:ext cx="3008924" cy="3895090"/>
          </a:xfrm>
          <a:prstGeom prst="rect">
            <a:avLst/>
          </a:prstGeom>
          <a:ln w="28575">
            <a:solidFill>
              <a:schemeClr val="accent1"/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若物体</a:t>
            </a:r>
            <a:r>
              <a:rPr lang="zh-CN" altLang="en-US" sz="28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  <a:sym typeface="+mn-ea"/>
              </a:rPr>
              <a:t>悬浮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则有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800" baseline="-25000" dirty="0" smtClean="0">
                <a:solidFill>
                  <a:schemeClr val="tx1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浮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=G</a:t>
            </a:r>
            <a:endParaRPr lang="zh-CN" altLang="en-US" sz="2800" dirty="0" smtClean="0">
              <a:solidFill>
                <a:schemeClr val="tx1"/>
              </a:solidFill>
              <a:latin typeface="+mn-ea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        G</a:t>
            </a:r>
            <a:r>
              <a:rPr lang="zh-CN" altLang="en-US" sz="2800" baseline="-25000" dirty="0" smtClean="0">
                <a:solidFill>
                  <a:schemeClr val="tx1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排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=G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  ρ</a:t>
            </a:r>
            <a:r>
              <a:rPr lang="zh-CN" altLang="en-US" sz="2800" baseline="-25000" dirty="0" smtClean="0">
                <a:solidFill>
                  <a:schemeClr val="tx1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液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gV</a:t>
            </a:r>
            <a:r>
              <a:rPr lang="zh-CN" altLang="en-US" sz="2800" baseline="-25000" dirty="0" smtClean="0">
                <a:solidFill>
                  <a:schemeClr val="tx1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排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=ρ</a:t>
            </a:r>
            <a:r>
              <a:rPr lang="zh-CN" altLang="en-US" sz="2800" baseline="-25000" dirty="0" smtClean="0">
                <a:solidFill>
                  <a:schemeClr val="tx1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物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gV</a:t>
            </a:r>
            <a:r>
              <a:rPr lang="zh-CN" altLang="en-US" sz="2800" baseline="-25000" dirty="0" smtClean="0">
                <a:solidFill>
                  <a:schemeClr val="tx1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物</a:t>
            </a:r>
            <a:endParaRPr lang="zh-CN" altLang="en-US" sz="2800" baseline="-25000" dirty="0" smtClean="0">
              <a:solidFill>
                <a:schemeClr val="tx1">
                  <a:lumMod val="75000"/>
                  <a:lumOff val="25000"/>
                </a:schemeClr>
              </a:solidFill>
              <a:uFillTx/>
              <a:latin typeface="+mn-ea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         </a:t>
            </a:r>
            <a:r>
              <a:rPr lang="en-US" altLang="zh-CN" sz="32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  <a:sym typeface="+mn-ea"/>
              </a:rPr>
              <a:t>ρ</a:t>
            </a:r>
            <a:r>
              <a:rPr lang="zh-CN" altLang="en-US" sz="3200" baseline="-25000" dirty="0" smtClean="0">
                <a:solidFill>
                  <a:srgbClr val="C00000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液</a:t>
            </a:r>
            <a:r>
              <a:rPr lang="en-US" altLang="zh-CN" sz="32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  <a:sym typeface="+mn-ea"/>
              </a:rPr>
              <a:t>=ρ</a:t>
            </a:r>
            <a:r>
              <a:rPr lang="zh-CN" altLang="en-US" sz="3200" baseline="-25000" dirty="0" smtClean="0">
                <a:solidFill>
                  <a:srgbClr val="C00000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物</a:t>
            </a:r>
          </a:p>
          <a:p>
            <a:pPr>
              <a:lnSpc>
                <a:spcPct val="150000"/>
              </a:lnSpc>
            </a:pPr>
            <a:endParaRPr lang="zh-CN" altLang="en-US" sz="3200" baseline="-25000" dirty="0" smtClean="0">
              <a:solidFill>
                <a:srgbClr val="C00000"/>
              </a:solidFill>
              <a:uFillTx/>
              <a:latin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8454531" y="2051313"/>
            <a:ext cx="3008924" cy="3895090"/>
          </a:xfrm>
          <a:prstGeom prst="rect">
            <a:avLst/>
          </a:prstGeom>
          <a:ln w="28575">
            <a:solidFill>
              <a:schemeClr val="accent1"/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若物体</a:t>
            </a:r>
            <a:r>
              <a:rPr lang="zh-CN" altLang="en-US" sz="28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  <a:sym typeface="+mn-ea"/>
              </a:rPr>
              <a:t>上浮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则有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800" baseline="-25000" dirty="0" smtClean="0">
                <a:solidFill>
                  <a:schemeClr val="tx1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浮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&gt;G</a:t>
            </a:r>
            <a:endParaRPr lang="zh-CN" altLang="en-US" sz="2800" dirty="0" smtClean="0">
              <a:solidFill>
                <a:schemeClr val="tx1"/>
              </a:solidFill>
              <a:latin typeface="+mn-ea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        G</a:t>
            </a:r>
            <a:r>
              <a:rPr lang="zh-CN" altLang="en-US" sz="2800" baseline="-25000" dirty="0" smtClean="0">
                <a:solidFill>
                  <a:schemeClr val="tx1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排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&gt;G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  ρ</a:t>
            </a:r>
            <a:r>
              <a:rPr lang="zh-CN" altLang="en-US" sz="2800" baseline="-25000" dirty="0" smtClean="0">
                <a:solidFill>
                  <a:schemeClr val="tx1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液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gV</a:t>
            </a:r>
            <a:r>
              <a:rPr lang="zh-CN" altLang="en-US" sz="2800" baseline="-25000" dirty="0" smtClean="0">
                <a:solidFill>
                  <a:schemeClr val="tx1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排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&gt;ρ</a:t>
            </a:r>
            <a:r>
              <a:rPr lang="zh-CN" altLang="en-US" sz="2800" baseline="-25000" dirty="0" smtClean="0">
                <a:solidFill>
                  <a:schemeClr val="tx1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物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gV</a:t>
            </a:r>
            <a:r>
              <a:rPr lang="zh-CN" altLang="en-US" sz="2800" baseline="-25000" dirty="0" smtClean="0">
                <a:solidFill>
                  <a:schemeClr val="tx1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物</a:t>
            </a:r>
            <a:endParaRPr lang="zh-CN" altLang="en-US" sz="2800" baseline="-25000" dirty="0" smtClean="0">
              <a:solidFill>
                <a:schemeClr val="tx1">
                  <a:lumMod val="75000"/>
                  <a:lumOff val="25000"/>
                </a:schemeClr>
              </a:solidFill>
              <a:uFillTx/>
              <a:latin typeface="+mn-ea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altLang="zh-CN" sz="32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  <a:sym typeface="+mn-ea"/>
              </a:rPr>
              <a:t>  ρ</a:t>
            </a:r>
            <a:r>
              <a:rPr lang="zh-CN" altLang="en-US" sz="3200" baseline="-25000" dirty="0" smtClean="0">
                <a:solidFill>
                  <a:srgbClr val="C00000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液</a:t>
            </a:r>
            <a:r>
              <a:rPr lang="en-US" altLang="zh-CN" sz="32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  <a:sym typeface="+mn-ea"/>
              </a:rPr>
              <a:t>&gt;ρ</a:t>
            </a:r>
            <a:r>
              <a:rPr lang="zh-CN" altLang="en-US" sz="3200" baseline="-25000" dirty="0" smtClean="0">
                <a:solidFill>
                  <a:srgbClr val="C00000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物</a:t>
            </a:r>
          </a:p>
          <a:p>
            <a:pPr>
              <a:lnSpc>
                <a:spcPct val="150000"/>
              </a:lnSpc>
            </a:pPr>
            <a:endParaRPr lang="zh-CN" altLang="en-US" sz="3200" baseline="-25000" dirty="0" smtClean="0">
              <a:solidFill>
                <a:srgbClr val="C00000"/>
              </a:solidFill>
              <a:uFillTx/>
              <a:latin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7985" y="881380"/>
            <a:ext cx="61747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3600" noProof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sz="3600" noProof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用密度表示物体的浮沉条件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3380" y="292100"/>
            <a:ext cx="77971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3600" noProof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zh-CN" sz="3600" noProof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漂浮与悬浮的比较</a:t>
            </a:r>
            <a:r>
              <a:rPr lang="zh-CN" sz="36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sz="3600" noProof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（最终状态）</a:t>
            </a:r>
          </a:p>
        </p:txBody>
      </p:sp>
      <p:sp>
        <p:nvSpPr>
          <p:cNvPr id="2" name="矩形 1"/>
          <p:cNvSpPr/>
          <p:nvPr/>
        </p:nvSpPr>
        <p:spPr>
          <a:xfrm>
            <a:off x="780415" y="1353185"/>
            <a:ext cx="47447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sz="3200" noProof="1" smtClean="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lang="zh-CN" sz="3200" noProof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相同点：</a:t>
            </a:r>
            <a:r>
              <a:rPr lang="en-US" altLang="zh-CN" sz="3200" dirty="0" smtClean="0">
                <a:solidFill>
                  <a:srgbClr val="C00000"/>
                </a:solidFill>
                <a:latin typeface="+mn-ea"/>
                <a:sym typeface="+mn-ea"/>
              </a:rPr>
              <a:t>F</a:t>
            </a:r>
            <a:r>
              <a:rPr lang="zh-CN" altLang="en-US" sz="3200" baseline="-25000" dirty="0" smtClean="0">
                <a:solidFill>
                  <a:srgbClr val="C00000"/>
                </a:solidFill>
                <a:latin typeface="+mn-ea"/>
                <a:sym typeface="+mn-ea"/>
              </a:rPr>
              <a:t>浮</a:t>
            </a:r>
            <a:r>
              <a:rPr lang="en-US" altLang="zh-CN" sz="3200" dirty="0" smtClean="0">
                <a:solidFill>
                  <a:srgbClr val="C00000"/>
                </a:solidFill>
                <a:latin typeface="+mn-ea"/>
                <a:sym typeface="+mn-ea"/>
              </a:rPr>
              <a:t>=G</a:t>
            </a:r>
            <a:endParaRPr lang="zh-CN" sz="3200" noProof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0415" y="3557270"/>
            <a:ext cx="22682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sz="3200" noProof="1" smtClean="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</a:rPr>
              <a:t>②不</a:t>
            </a:r>
            <a:r>
              <a:rPr lang="zh-CN" sz="3200" noProof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同点：</a:t>
            </a:r>
          </a:p>
        </p:txBody>
      </p:sp>
      <p:sp>
        <p:nvSpPr>
          <p:cNvPr id="5" name="左大括号 4"/>
          <p:cNvSpPr/>
          <p:nvPr/>
        </p:nvSpPr>
        <p:spPr>
          <a:xfrm>
            <a:off x="2800985" y="2396490"/>
            <a:ext cx="515620" cy="290449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316605" y="2617470"/>
            <a:ext cx="58953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sz="3200" noProof="1" smtClean="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</a:rPr>
              <a:t>漂浮 ： </a:t>
            </a:r>
            <a:r>
              <a:rPr lang="en-US" altLang="zh-CN" sz="3200" noProof="1" smtClean="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</a:rPr>
              <a:t>V</a:t>
            </a:r>
            <a:r>
              <a:rPr lang="zh-CN" altLang="en-US" sz="3200" noProof="1" smtClean="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</a:rPr>
              <a:t>物</a:t>
            </a:r>
            <a:r>
              <a:rPr lang="en-US" altLang="zh-CN" sz="3200" noProof="1" smtClean="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</a:rPr>
              <a:t>&gt;V</a:t>
            </a:r>
            <a:r>
              <a:rPr lang="zh-CN" altLang="en-US" sz="3200" noProof="1" smtClean="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</a:rPr>
              <a:t>排         </a:t>
            </a:r>
            <a:r>
              <a:rPr lang="en-US" altLang="zh-CN" sz="32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  <a:sym typeface="+mn-ea"/>
              </a:rPr>
              <a:t>ρ</a:t>
            </a:r>
            <a:r>
              <a:rPr lang="zh-CN" altLang="en-US" sz="3200" baseline="-25000" dirty="0" smtClean="0">
                <a:solidFill>
                  <a:srgbClr val="C00000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液</a:t>
            </a:r>
            <a:r>
              <a:rPr lang="en-US" altLang="zh-CN" sz="32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  <a:sym typeface="+mn-ea"/>
              </a:rPr>
              <a:t>&gt;ρ</a:t>
            </a:r>
            <a:r>
              <a:rPr lang="zh-CN" altLang="en-US" sz="3200" baseline="-25000" dirty="0" smtClean="0">
                <a:solidFill>
                  <a:srgbClr val="C00000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物</a:t>
            </a:r>
            <a:r>
              <a:rPr lang="zh-CN" altLang="en-US" sz="3200" noProof="1" smtClean="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</a:rPr>
              <a:t>    </a:t>
            </a:r>
          </a:p>
        </p:txBody>
      </p:sp>
      <p:sp>
        <p:nvSpPr>
          <p:cNvPr id="7" name="矩形 6"/>
          <p:cNvSpPr/>
          <p:nvPr/>
        </p:nvSpPr>
        <p:spPr>
          <a:xfrm>
            <a:off x="3316605" y="4213860"/>
            <a:ext cx="58953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sz="3200" noProof="1" smtClean="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</a:rPr>
              <a:t>悬浮 ： </a:t>
            </a:r>
            <a:r>
              <a:rPr lang="en-US" altLang="zh-CN" sz="3200" noProof="1" smtClean="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</a:rPr>
              <a:t>V</a:t>
            </a:r>
            <a:r>
              <a:rPr lang="zh-CN" altLang="en-US" sz="3200" noProof="1" smtClean="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</a:rPr>
              <a:t>物</a:t>
            </a:r>
            <a:r>
              <a:rPr lang="en-US" altLang="zh-CN" sz="3200" noProof="1" smtClean="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</a:rPr>
              <a:t>=V</a:t>
            </a:r>
            <a:r>
              <a:rPr lang="zh-CN" altLang="en-US" sz="3200" noProof="1" smtClean="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</a:rPr>
              <a:t>排         </a:t>
            </a:r>
            <a:r>
              <a:rPr lang="en-US" altLang="zh-CN" sz="32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  <a:sym typeface="+mn-ea"/>
              </a:rPr>
              <a:t>ρ</a:t>
            </a:r>
            <a:r>
              <a:rPr lang="zh-CN" altLang="en-US" sz="3200" baseline="-25000" dirty="0" smtClean="0">
                <a:solidFill>
                  <a:srgbClr val="C00000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液</a:t>
            </a:r>
            <a:r>
              <a:rPr lang="en-US" altLang="zh-CN" sz="32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  <a:sym typeface="+mn-ea"/>
              </a:rPr>
              <a:t>=ρ</a:t>
            </a:r>
            <a:r>
              <a:rPr lang="zh-CN" altLang="en-US" sz="3200" baseline="-25000" dirty="0" smtClean="0">
                <a:solidFill>
                  <a:srgbClr val="C00000"/>
                </a:solidFill>
                <a:uFillTx/>
                <a:latin typeface="+mn-ea"/>
                <a:cs typeface="Times New Roman" panose="02020603050405020304" pitchFamily="18" charset="0"/>
                <a:sym typeface="+mn-ea"/>
              </a:rPr>
              <a:t>物</a:t>
            </a:r>
            <a:r>
              <a:rPr lang="zh-CN" altLang="en-US" sz="3200" noProof="1" smtClean="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15882" y="1627152"/>
            <a:ext cx="75493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如何让沉在容器底部的鸡蛋浮起来？</a:t>
            </a:r>
          </a:p>
          <a:p>
            <a:pPr>
              <a:lnSpc>
                <a:spcPct val="150000"/>
              </a:lnSpc>
            </a:pP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向水中加盐，增大液体的密度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ρ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液，从而增大鸡蛋所受的浮力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浮。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鸡蛋最后会漂浮在液面上，由二力平衡得：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D26B62"/>
                </a:solidFill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altLang="en-US" sz="2800" baseline="-25000" dirty="0" smtClean="0">
                <a:solidFill>
                  <a:srgbClr val="D26B62"/>
                </a:solidFill>
                <a:latin typeface="微软雅黑" panose="020B0503020204020204" charset="-122"/>
                <a:ea typeface="微软雅黑" panose="020B0503020204020204" charset="-122"/>
              </a:rPr>
              <a:t>浮</a:t>
            </a:r>
            <a:r>
              <a:rPr lang="en-US" altLang="zh-CN" sz="2800" dirty="0" smtClean="0">
                <a:solidFill>
                  <a:srgbClr val="D26B62"/>
                </a:solidFill>
                <a:latin typeface="微软雅黑" panose="020B0503020204020204" charset="-122"/>
                <a:ea typeface="微软雅黑" panose="020B0503020204020204" charset="-122"/>
              </a:rPr>
              <a:t>=G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9" descr="www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549" y="1819832"/>
            <a:ext cx="3100705" cy="330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1" name="Text Box 4"/>
          <p:cNvSpPr txBox="1"/>
          <p:nvPr/>
        </p:nvSpPr>
        <p:spPr>
          <a:xfrm>
            <a:off x="178118" y="227965"/>
            <a:ext cx="3857625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2060"/>
                </a:solidFill>
                <a:latin typeface="华文新魏" panose="02010800040101010101" charset="-122"/>
                <a:ea typeface="华文新魏" panose="02010800040101010101" charset="-122"/>
              </a:rPr>
              <a:t>思考练习：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1891</Words>
  <Application>Microsoft Office PowerPoint</Application>
  <PresentationFormat>自定义</PresentationFormat>
  <Paragraphs>155</Paragraphs>
  <Slides>21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Office 主题</vt:lpstr>
      <vt:lpstr>Microsoft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2020-04-22T03:43:00Z</dcterms:created>
  <dcterms:modified xsi:type="dcterms:W3CDTF">2020-06-14T07:38:57Z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