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96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82" r:id="rId11"/>
    <p:sldId id="279" r:id="rId12"/>
    <p:sldId id="268" r:id="rId13"/>
    <p:sldId id="269" r:id="rId14"/>
    <p:sldId id="267" r:id="rId15"/>
    <p:sldId id="270" r:id="rId16"/>
    <p:sldId id="265" r:id="rId17"/>
    <p:sldId id="266" r:id="rId18"/>
    <p:sldId id="271" r:id="rId19"/>
    <p:sldId id="272" r:id="rId20"/>
    <p:sldId id="273" r:id="rId21"/>
    <p:sldId id="277" r:id="rId22"/>
    <p:sldId id="278" r:id="rId23"/>
    <p:sldId id="274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109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A3C3C-B112-47DB-9F91-D82EE6A592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20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3.wmf"/><Relationship Id="rId4" Type="http://schemas.openxmlformats.org/officeDocument/2006/relationships/image" Target="NULL" TargetMode="External"/><Relationship Id="rId9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841300" cy="3779537"/>
            <a:chOff x="0" y="0"/>
            <a:chExt cx="3841300" cy="3779537"/>
          </a:xfrm>
        </p:grpSpPr>
        <p:sp>
          <p:nvSpPr>
            <p:cNvPr id="172" name="直角三角形 171"/>
            <p:cNvSpPr/>
            <p:nvPr/>
          </p:nvSpPr>
          <p:spPr>
            <a:xfrm>
              <a:off x="0" y="553614"/>
              <a:ext cx="540000" cy="540000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直角三角形 172"/>
            <p:cNvSpPr/>
            <p:nvPr/>
          </p:nvSpPr>
          <p:spPr>
            <a:xfrm>
              <a:off x="546298" y="1093614"/>
              <a:ext cx="540000" cy="540000"/>
            </a:xfrm>
            <a:prstGeom prst="rtTriangle">
              <a:avLst/>
            </a:prstGeom>
            <a:solidFill>
              <a:srgbClr val="818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直角三角形 173"/>
            <p:cNvSpPr/>
            <p:nvPr/>
          </p:nvSpPr>
          <p:spPr>
            <a:xfrm>
              <a:off x="552596" y="1633613"/>
              <a:ext cx="540000" cy="540000"/>
            </a:xfrm>
            <a:prstGeom prst="rtTriangl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直角三角形 174"/>
            <p:cNvSpPr/>
            <p:nvPr/>
          </p:nvSpPr>
          <p:spPr>
            <a:xfrm>
              <a:off x="546298" y="553614"/>
              <a:ext cx="540000" cy="540000"/>
            </a:xfrm>
            <a:prstGeom prst="rtTriangle">
              <a:avLst/>
            </a:prstGeom>
            <a:solidFill>
              <a:srgbClr val="818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直角三角形 175"/>
            <p:cNvSpPr/>
            <p:nvPr/>
          </p:nvSpPr>
          <p:spPr>
            <a:xfrm>
              <a:off x="546298" y="13614"/>
              <a:ext cx="540000" cy="540000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直角三角形 176"/>
            <p:cNvSpPr/>
            <p:nvPr/>
          </p:nvSpPr>
          <p:spPr>
            <a:xfrm>
              <a:off x="1113931" y="553614"/>
              <a:ext cx="540000" cy="540000"/>
            </a:xfrm>
            <a:prstGeom prst="rtTriangl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8" name="直角三角形 177"/>
            <p:cNvSpPr/>
            <p:nvPr/>
          </p:nvSpPr>
          <p:spPr>
            <a:xfrm>
              <a:off x="1113931" y="13614"/>
              <a:ext cx="540000" cy="540000"/>
            </a:xfrm>
            <a:prstGeom prst="rtTriangle">
              <a:avLst/>
            </a:prstGeom>
            <a:solidFill>
              <a:srgbClr val="818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9" name="直角三角形 178"/>
            <p:cNvSpPr/>
            <p:nvPr/>
          </p:nvSpPr>
          <p:spPr>
            <a:xfrm>
              <a:off x="0" y="1616838"/>
              <a:ext cx="540000" cy="540000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直角三角形 179"/>
            <p:cNvSpPr/>
            <p:nvPr/>
          </p:nvSpPr>
          <p:spPr>
            <a:xfrm>
              <a:off x="0" y="1074140"/>
              <a:ext cx="540000" cy="540000"/>
            </a:xfrm>
            <a:prstGeom prst="rtTriangl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1" name="直角三角形 180"/>
            <p:cNvSpPr/>
            <p:nvPr/>
          </p:nvSpPr>
          <p:spPr>
            <a:xfrm>
              <a:off x="1124669" y="1093614"/>
              <a:ext cx="540000" cy="540000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2" name="直角三角形 181"/>
            <p:cNvSpPr/>
            <p:nvPr/>
          </p:nvSpPr>
          <p:spPr>
            <a:xfrm>
              <a:off x="1653931" y="13614"/>
              <a:ext cx="540000" cy="540000"/>
            </a:xfrm>
            <a:prstGeom prst="rtTriangl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直角三角形 182"/>
            <p:cNvSpPr/>
            <p:nvPr/>
          </p:nvSpPr>
          <p:spPr>
            <a:xfrm>
              <a:off x="1661826" y="553614"/>
              <a:ext cx="540000" cy="540000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4" name="直角三角形 183"/>
            <p:cNvSpPr/>
            <p:nvPr/>
          </p:nvSpPr>
          <p:spPr>
            <a:xfrm>
              <a:off x="0" y="22719"/>
              <a:ext cx="540000" cy="540000"/>
            </a:xfrm>
            <a:prstGeom prst="rtTriangl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直角三角形 184"/>
            <p:cNvSpPr/>
            <p:nvPr/>
          </p:nvSpPr>
          <p:spPr>
            <a:xfrm>
              <a:off x="0" y="2173614"/>
              <a:ext cx="540000" cy="540000"/>
            </a:xfrm>
            <a:prstGeom prst="rtTriangle">
              <a:avLst/>
            </a:prstGeom>
            <a:solidFill>
              <a:srgbClr val="818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直角三角形 185"/>
            <p:cNvSpPr/>
            <p:nvPr/>
          </p:nvSpPr>
          <p:spPr>
            <a:xfrm>
              <a:off x="3301300" y="0"/>
              <a:ext cx="540000" cy="540000"/>
            </a:xfrm>
            <a:prstGeom prst="rtTriangl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直角三角形 186"/>
            <p:cNvSpPr/>
            <p:nvPr/>
          </p:nvSpPr>
          <p:spPr>
            <a:xfrm>
              <a:off x="2203054" y="13614"/>
              <a:ext cx="540000" cy="540000"/>
            </a:xfrm>
            <a:prstGeom prst="rtTriangle">
              <a:avLst/>
            </a:prstGeom>
            <a:solidFill>
              <a:srgbClr val="818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直角三角形 187"/>
            <p:cNvSpPr/>
            <p:nvPr/>
          </p:nvSpPr>
          <p:spPr>
            <a:xfrm>
              <a:off x="2752177" y="13614"/>
              <a:ext cx="540000" cy="540000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直角三角形 188"/>
            <p:cNvSpPr/>
            <p:nvPr/>
          </p:nvSpPr>
          <p:spPr>
            <a:xfrm>
              <a:off x="1121826" y="1627718"/>
              <a:ext cx="540000" cy="540000"/>
            </a:xfrm>
            <a:prstGeom prst="rtTriangle">
              <a:avLst/>
            </a:prstGeom>
            <a:solidFill>
              <a:srgbClr val="818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直角三角形 189"/>
            <p:cNvSpPr/>
            <p:nvPr/>
          </p:nvSpPr>
          <p:spPr>
            <a:xfrm>
              <a:off x="552596" y="2159537"/>
              <a:ext cx="540000" cy="540000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直角三角形 190"/>
            <p:cNvSpPr/>
            <p:nvPr/>
          </p:nvSpPr>
          <p:spPr>
            <a:xfrm>
              <a:off x="1653931" y="1093614"/>
              <a:ext cx="540000" cy="540000"/>
            </a:xfrm>
            <a:prstGeom prst="rtTriangle">
              <a:avLst/>
            </a:prstGeom>
            <a:solidFill>
              <a:srgbClr val="818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直角三角形 191"/>
            <p:cNvSpPr/>
            <p:nvPr/>
          </p:nvSpPr>
          <p:spPr>
            <a:xfrm>
              <a:off x="2212177" y="553614"/>
              <a:ext cx="540000" cy="540000"/>
            </a:xfrm>
            <a:prstGeom prst="rtTriangle">
              <a:avLst/>
            </a:prstGeom>
            <a:solidFill>
              <a:srgbClr val="818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直角三角形 192"/>
            <p:cNvSpPr/>
            <p:nvPr/>
          </p:nvSpPr>
          <p:spPr>
            <a:xfrm>
              <a:off x="0" y="2713614"/>
              <a:ext cx="540000" cy="540000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4" name="直角三角形 193"/>
            <p:cNvSpPr/>
            <p:nvPr/>
          </p:nvSpPr>
          <p:spPr>
            <a:xfrm>
              <a:off x="2752177" y="540000"/>
              <a:ext cx="540000" cy="540000"/>
            </a:xfrm>
            <a:prstGeom prst="rtTriangl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直角三角形 194"/>
            <p:cNvSpPr/>
            <p:nvPr/>
          </p:nvSpPr>
          <p:spPr>
            <a:xfrm>
              <a:off x="2193931" y="1086968"/>
              <a:ext cx="540000" cy="540000"/>
            </a:xfrm>
            <a:prstGeom prst="rtTriangl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直角三角形 195"/>
            <p:cNvSpPr/>
            <p:nvPr/>
          </p:nvSpPr>
          <p:spPr>
            <a:xfrm>
              <a:off x="1653931" y="1633614"/>
              <a:ext cx="540000" cy="540000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直角三角形 196"/>
            <p:cNvSpPr/>
            <p:nvPr/>
          </p:nvSpPr>
          <p:spPr>
            <a:xfrm>
              <a:off x="1121826" y="2167718"/>
              <a:ext cx="540000" cy="540000"/>
            </a:xfrm>
            <a:prstGeom prst="rtTriangle">
              <a:avLst/>
            </a:prstGeom>
            <a:solidFill>
              <a:srgbClr val="818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直角三角形 197"/>
            <p:cNvSpPr/>
            <p:nvPr/>
          </p:nvSpPr>
          <p:spPr>
            <a:xfrm>
              <a:off x="545175" y="2699536"/>
              <a:ext cx="540000" cy="540000"/>
            </a:xfrm>
            <a:prstGeom prst="rtTriangle">
              <a:avLst/>
            </a:prstGeom>
            <a:solidFill>
              <a:srgbClr val="818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9" name="直角三角形 198"/>
            <p:cNvSpPr/>
            <p:nvPr/>
          </p:nvSpPr>
          <p:spPr>
            <a:xfrm>
              <a:off x="0" y="3239537"/>
              <a:ext cx="540000" cy="540000"/>
            </a:xfrm>
            <a:prstGeom prst="rtTriangle">
              <a:avLst/>
            </a:prstGeom>
            <a:solidFill>
              <a:srgbClr val="818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8" name="组合 127"/>
          <p:cNvGrpSpPr/>
          <p:nvPr/>
        </p:nvGrpSpPr>
        <p:grpSpPr>
          <a:xfrm rot="10800000">
            <a:off x="8350700" y="3078463"/>
            <a:ext cx="3841300" cy="3779537"/>
            <a:chOff x="-8307" y="3465237"/>
            <a:chExt cx="3841300" cy="3779537"/>
          </a:xfrm>
        </p:grpSpPr>
        <p:sp>
          <p:nvSpPr>
            <p:cNvPr id="169" name="直角三角形 168"/>
            <p:cNvSpPr/>
            <p:nvPr/>
          </p:nvSpPr>
          <p:spPr>
            <a:xfrm>
              <a:off x="-8307" y="4018851"/>
              <a:ext cx="540000" cy="540000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直角三角形 169"/>
            <p:cNvSpPr/>
            <p:nvPr/>
          </p:nvSpPr>
          <p:spPr>
            <a:xfrm>
              <a:off x="537991" y="4558851"/>
              <a:ext cx="540000" cy="540000"/>
            </a:xfrm>
            <a:prstGeom prst="rtTriangle">
              <a:avLst/>
            </a:prstGeom>
            <a:solidFill>
              <a:srgbClr val="818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3" name="直角三角形 202"/>
            <p:cNvSpPr/>
            <p:nvPr/>
          </p:nvSpPr>
          <p:spPr>
            <a:xfrm>
              <a:off x="544289" y="5098850"/>
              <a:ext cx="540000" cy="540000"/>
            </a:xfrm>
            <a:prstGeom prst="rtTriangl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直角三角形 203"/>
            <p:cNvSpPr/>
            <p:nvPr/>
          </p:nvSpPr>
          <p:spPr>
            <a:xfrm>
              <a:off x="537991" y="4018851"/>
              <a:ext cx="540000" cy="540000"/>
            </a:xfrm>
            <a:prstGeom prst="rtTriangle">
              <a:avLst/>
            </a:prstGeom>
            <a:solidFill>
              <a:srgbClr val="818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" name="直角三角形 204"/>
            <p:cNvSpPr/>
            <p:nvPr/>
          </p:nvSpPr>
          <p:spPr>
            <a:xfrm>
              <a:off x="537991" y="3478851"/>
              <a:ext cx="540000" cy="540000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" name="直角三角形 205"/>
            <p:cNvSpPr/>
            <p:nvPr/>
          </p:nvSpPr>
          <p:spPr>
            <a:xfrm>
              <a:off x="1105624" y="4018851"/>
              <a:ext cx="540000" cy="540000"/>
            </a:xfrm>
            <a:prstGeom prst="rtTriangl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" name="直角三角形 206"/>
            <p:cNvSpPr/>
            <p:nvPr/>
          </p:nvSpPr>
          <p:spPr>
            <a:xfrm>
              <a:off x="1105624" y="3478851"/>
              <a:ext cx="540000" cy="540000"/>
            </a:xfrm>
            <a:prstGeom prst="rtTriangle">
              <a:avLst/>
            </a:prstGeom>
            <a:solidFill>
              <a:srgbClr val="818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直角三角形 207"/>
            <p:cNvSpPr/>
            <p:nvPr/>
          </p:nvSpPr>
          <p:spPr>
            <a:xfrm>
              <a:off x="-8307" y="5082075"/>
              <a:ext cx="540000" cy="540000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" name="直角三角形 208"/>
            <p:cNvSpPr/>
            <p:nvPr/>
          </p:nvSpPr>
          <p:spPr>
            <a:xfrm>
              <a:off x="-8307" y="4539377"/>
              <a:ext cx="540000" cy="540000"/>
            </a:xfrm>
            <a:prstGeom prst="rtTriangl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0" name="直角三角形 209"/>
            <p:cNvSpPr/>
            <p:nvPr/>
          </p:nvSpPr>
          <p:spPr>
            <a:xfrm>
              <a:off x="1116362" y="4558851"/>
              <a:ext cx="540000" cy="540000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" name="直角三角形 210"/>
            <p:cNvSpPr/>
            <p:nvPr/>
          </p:nvSpPr>
          <p:spPr>
            <a:xfrm>
              <a:off x="1645624" y="3478851"/>
              <a:ext cx="540000" cy="540000"/>
            </a:xfrm>
            <a:prstGeom prst="rtTriangl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" name="直角三角形 211"/>
            <p:cNvSpPr/>
            <p:nvPr/>
          </p:nvSpPr>
          <p:spPr>
            <a:xfrm>
              <a:off x="1653519" y="4018851"/>
              <a:ext cx="540000" cy="540000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3" name="直角三角形 212"/>
            <p:cNvSpPr/>
            <p:nvPr/>
          </p:nvSpPr>
          <p:spPr>
            <a:xfrm>
              <a:off x="-8307" y="3468906"/>
              <a:ext cx="540000" cy="540000"/>
            </a:xfrm>
            <a:prstGeom prst="rtTriangl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4" name="直角三角形 213"/>
            <p:cNvSpPr/>
            <p:nvPr/>
          </p:nvSpPr>
          <p:spPr>
            <a:xfrm>
              <a:off x="-8307" y="5638851"/>
              <a:ext cx="540000" cy="540000"/>
            </a:xfrm>
            <a:prstGeom prst="rtTriangle">
              <a:avLst/>
            </a:prstGeom>
            <a:solidFill>
              <a:srgbClr val="818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直角三角形 214"/>
            <p:cNvSpPr/>
            <p:nvPr/>
          </p:nvSpPr>
          <p:spPr>
            <a:xfrm>
              <a:off x="3292993" y="3465237"/>
              <a:ext cx="540000" cy="540000"/>
            </a:xfrm>
            <a:prstGeom prst="rtTriangl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6" name="直角三角形 215"/>
            <p:cNvSpPr/>
            <p:nvPr/>
          </p:nvSpPr>
          <p:spPr>
            <a:xfrm>
              <a:off x="2194747" y="3478851"/>
              <a:ext cx="540000" cy="540000"/>
            </a:xfrm>
            <a:prstGeom prst="rtTriangle">
              <a:avLst/>
            </a:prstGeom>
            <a:solidFill>
              <a:srgbClr val="818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7" name="直角三角形 216"/>
            <p:cNvSpPr/>
            <p:nvPr/>
          </p:nvSpPr>
          <p:spPr>
            <a:xfrm>
              <a:off x="2743870" y="3478851"/>
              <a:ext cx="540000" cy="540000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8" name="直角三角形 217"/>
            <p:cNvSpPr/>
            <p:nvPr/>
          </p:nvSpPr>
          <p:spPr>
            <a:xfrm>
              <a:off x="1113519" y="5092955"/>
              <a:ext cx="540000" cy="540000"/>
            </a:xfrm>
            <a:prstGeom prst="rtTriangle">
              <a:avLst/>
            </a:prstGeom>
            <a:solidFill>
              <a:srgbClr val="818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9" name="直角三角形 218"/>
            <p:cNvSpPr/>
            <p:nvPr/>
          </p:nvSpPr>
          <p:spPr>
            <a:xfrm>
              <a:off x="544289" y="5624774"/>
              <a:ext cx="540000" cy="540000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" name="直角三角形 219"/>
            <p:cNvSpPr/>
            <p:nvPr/>
          </p:nvSpPr>
          <p:spPr>
            <a:xfrm>
              <a:off x="1645624" y="4558851"/>
              <a:ext cx="540000" cy="540000"/>
            </a:xfrm>
            <a:prstGeom prst="rtTriangle">
              <a:avLst/>
            </a:prstGeom>
            <a:solidFill>
              <a:srgbClr val="818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" name="直角三角形 220"/>
            <p:cNvSpPr/>
            <p:nvPr/>
          </p:nvSpPr>
          <p:spPr>
            <a:xfrm>
              <a:off x="2203870" y="4018851"/>
              <a:ext cx="540000" cy="540000"/>
            </a:xfrm>
            <a:prstGeom prst="rtTriangle">
              <a:avLst/>
            </a:prstGeom>
            <a:solidFill>
              <a:srgbClr val="818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2" name="直角三角形 221"/>
            <p:cNvSpPr/>
            <p:nvPr/>
          </p:nvSpPr>
          <p:spPr>
            <a:xfrm>
              <a:off x="-8307" y="6178851"/>
              <a:ext cx="540000" cy="540000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3" name="直角三角形 222"/>
            <p:cNvSpPr/>
            <p:nvPr/>
          </p:nvSpPr>
          <p:spPr>
            <a:xfrm>
              <a:off x="2743870" y="4005237"/>
              <a:ext cx="540000" cy="540000"/>
            </a:xfrm>
            <a:prstGeom prst="rtTriangl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4" name="直角三角形 223"/>
            <p:cNvSpPr/>
            <p:nvPr/>
          </p:nvSpPr>
          <p:spPr>
            <a:xfrm>
              <a:off x="2185624" y="4552205"/>
              <a:ext cx="540000" cy="540000"/>
            </a:xfrm>
            <a:prstGeom prst="rtTriangl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" name="直角三角形 224"/>
            <p:cNvSpPr/>
            <p:nvPr/>
          </p:nvSpPr>
          <p:spPr>
            <a:xfrm>
              <a:off x="1645624" y="5098851"/>
              <a:ext cx="540000" cy="540000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6" name="直角三角形 225"/>
            <p:cNvSpPr/>
            <p:nvPr/>
          </p:nvSpPr>
          <p:spPr>
            <a:xfrm>
              <a:off x="1113519" y="5632955"/>
              <a:ext cx="540000" cy="540000"/>
            </a:xfrm>
            <a:prstGeom prst="rtTriangle">
              <a:avLst/>
            </a:prstGeom>
            <a:solidFill>
              <a:srgbClr val="818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7" name="直角三角形 226"/>
            <p:cNvSpPr/>
            <p:nvPr/>
          </p:nvSpPr>
          <p:spPr>
            <a:xfrm>
              <a:off x="536868" y="6164773"/>
              <a:ext cx="540000" cy="540000"/>
            </a:xfrm>
            <a:prstGeom prst="rtTriangle">
              <a:avLst/>
            </a:prstGeom>
            <a:solidFill>
              <a:srgbClr val="818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8" name="直角三角形 227"/>
            <p:cNvSpPr/>
            <p:nvPr/>
          </p:nvSpPr>
          <p:spPr>
            <a:xfrm>
              <a:off x="-8307" y="6704774"/>
              <a:ext cx="540000" cy="540000"/>
            </a:xfrm>
            <a:prstGeom prst="rtTriangle">
              <a:avLst/>
            </a:prstGeom>
            <a:solidFill>
              <a:srgbClr val="818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六边形 2"/>
          <p:cNvSpPr/>
          <p:nvPr/>
        </p:nvSpPr>
        <p:spPr>
          <a:xfrm rot="16200000">
            <a:off x="3019973" y="834574"/>
            <a:ext cx="6139458" cy="5292636"/>
          </a:xfrm>
          <a:prstGeom prst="hexag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六边形 72"/>
          <p:cNvSpPr/>
          <p:nvPr/>
        </p:nvSpPr>
        <p:spPr>
          <a:xfrm rot="16200000">
            <a:off x="3150951" y="962488"/>
            <a:ext cx="5877268" cy="5066610"/>
          </a:xfrm>
          <a:prstGeom prst="hexago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478726" y="2443614"/>
            <a:ext cx="5212080" cy="1487182"/>
            <a:chOff x="3486169" y="2568641"/>
            <a:chExt cx="5212080" cy="1487182"/>
          </a:xfrm>
        </p:grpSpPr>
        <p:sp>
          <p:nvSpPr>
            <p:cNvPr id="59" name="文本框 58"/>
            <p:cNvSpPr txBox="1"/>
            <p:nvPr/>
          </p:nvSpPr>
          <p:spPr>
            <a:xfrm>
              <a:off x="3617846" y="2568641"/>
              <a:ext cx="4933840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rgbClr val="0070C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8.5</a:t>
              </a:r>
              <a:r>
                <a:rPr lang="zh-CN" altLang="en-US" sz="4800" dirty="0">
                  <a:solidFill>
                    <a:srgbClr val="0070C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学生实验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3486169" y="3287473"/>
              <a:ext cx="5212080" cy="7683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rgbClr val="0070C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影响浮力大小的因素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 flipV="1">
              <a:off x="3981649" y="3333586"/>
              <a:ext cx="4224174" cy="389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4552139" y="1215656"/>
            <a:ext cx="3171286" cy="829945"/>
            <a:chOff x="4552139" y="1215656"/>
            <a:chExt cx="3171286" cy="829945"/>
          </a:xfrm>
        </p:grpSpPr>
        <p:sp>
          <p:nvSpPr>
            <p:cNvPr id="57" name="文本框 56"/>
            <p:cNvSpPr txBox="1"/>
            <p:nvPr/>
          </p:nvSpPr>
          <p:spPr>
            <a:xfrm>
              <a:off x="4677656" y="1215656"/>
              <a:ext cx="2814221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 dirty="0">
                  <a:latin typeface="Agency FB" panose="020B0503020202020204" pitchFamily="34" charset="0"/>
                  <a:ea typeface="宋体" panose="02010600030101010101" pitchFamily="2" charset="-122"/>
                </a:rPr>
                <a:t>八下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7160380" y="1859388"/>
              <a:ext cx="563045" cy="159086"/>
              <a:chOff x="7160380" y="1859388"/>
              <a:chExt cx="563045" cy="159086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7212913" y="1943961"/>
                <a:ext cx="510512" cy="6627"/>
              </a:xfrm>
              <a:prstGeom prst="line">
                <a:avLst/>
              </a:prstGeom>
              <a:ln w="2349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7160380" y="1859388"/>
                <a:ext cx="159086" cy="159086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552139" y="1859388"/>
              <a:ext cx="543814" cy="159086"/>
              <a:chOff x="4552139" y="1859388"/>
              <a:chExt cx="543814" cy="159086"/>
            </a:xfrm>
          </p:grpSpPr>
          <p:cxnSp>
            <p:nvCxnSpPr>
              <p:cNvPr id="9" name="直接连接符 8"/>
              <p:cNvCxnSpPr/>
              <p:nvPr/>
            </p:nvCxnSpPr>
            <p:spPr>
              <a:xfrm flipH="1">
                <a:off x="4552139" y="1938931"/>
                <a:ext cx="466474" cy="6141"/>
              </a:xfrm>
              <a:prstGeom prst="line">
                <a:avLst/>
              </a:prstGeom>
              <a:ln w="2349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椭圆 80"/>
              <p:cNvSpPr/>
              <p:nvPr/>
            </p:nvSpPr>
            <p:spPr>
              <a:xfrm>
                <a:off x="4936867" y="1859388"/>
                <a:ext cx="159086" cy="159086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8899525" y="357505"/>
            <a:ext cx="2961005" cy="523220"/>
            <a:chOff x="9543984" y="189929"/>
            <a:chExt cx="2053883" cy="523220"/>
          </a:xfrm>
        </p:grpSpPr>
        <p:sp>
          <p:nvSpPr>
            <p:cNvPr id="85" name="文本框 84"/>
            <p:cNvSpPr txBox="1"/>
            <p:nvPr/>
          </p:nvSpPr>
          <p:spPr>
            <a:xfrm>
              <a:off x="10294534" y="189929"/>
              <a:ext cx="115842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818588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北师大版</a:t>
              </a:r>
            </a:p>
          </p:txBody>
        </p:sp>
        <p:sp>
          <p:nvSpPr>
            <p:cNvPr id="86" name="等腰三角形 85"/>
            <p:cNvSpPr/>
            <p:nvPr/>
          </p:nvSpPr>
          <p:spPr>
            <a:xfrm>
              <a:off x="9696338" y="235395"/>
              <a:ext cx="501454" cy="432288"/>
            </a:xfrm>
            <a:prstGeom prst="triangle">
              <a:avLst/>
            </a:prstGeom>
            <a:solidFill>
              <a:srgbClr val="818588"/>
            </a:solidFill>
            <a:ln>
              <a:solidFill>
                <a:srgbClr val="8185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7" name="矩形 86"/>
            <p:cNvSpPr/>
            <p:nvPr/>
          </p:nvSpPr>
          <p:spPr>
            <a:xfrm>
              <a:off x="9543984" y="189929"/>
              <a:ext cx="2053883" cy="523220"/>
            </a:xfrm>
            <a:prstGeom prst="rect">
              <a:avLst/>
            </a:prstGeom>
            <a:noFill/>
            <a:ln w="38100">
              <a:solidFill>
                <a:srgbClr val="8185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3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99"/>
          <p:cNvSpPr txBox="1"/>
          <p:nvPr/>
        </p:nvSpPr>
        <p:spPr>
          <a:xfrm>
            <a:off x="1524000" y="467360"/>
            <a:ext cx="9140825" cy="22879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70000"/>
              </a:lnSpc>
            </a:pPr>
            <a:r>
              <a:rPr lang="zh-CN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</a:t>
            </a:r>
            <a:r>
              <a:rPr lang="en-US" altLang="zh-CN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如图所示，用细绳将一物体系在容器底部，若物体所受浮力为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10N</a:t>
            </a:r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，上表面受到水向下的压力为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4N</a:t>
            </a:r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，则物体下表面受到水向上的压力为（　　）</a:t>
            </a:r>
          </a:p>
        </p:txBody>
      </p:sp>
      <p:pic>
        <p:nvPicPr>
          <p:cNvPr id="7170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8074025" y="2228215"/>
            <a:ext cx="2192338" cy="208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文本框 100"/>
          <p:cNvSpPr txBox="1"/>
          <p:nvPr/>
        </p:nvSpPr>
        <p:spPr>
          <a:xfrm>
            <a:off x="2228850" y="2755265"/>
            <a:ext cx="4112260" cy="1555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800" b="1">
                <a:latin typeface="Times New Roman" panose="02020603050405020304" pitchFamily="18" charset="0"/>
                <a:ea typeface="新宋体" panose="02010609030101010101" charset="-122"/>
              </a:rPr>
              <a:t>．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4N         B</a:t>
            </a:r>
            <a:r>
              <a:rPr lang="zh-CN" altLang="zh-CN" sz="2800" b="1">
                <a:latin typeface="Times New Roman" panose="02020603050405020304" pitchFamily="18" charset="0"/>
                <a:ea typeface="新宋体" panose="02010609030101010101" charset="-122"/>
              </a:rPr>
              <a:t>．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6N	</a:t>
            </a:r>
          </a:p>
          <a:p>
            <a:pPr>
              <a:lnSpc>
                <a:spcPct val="17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800" b="1">
                <a:latin typeface="Times New Roman" panose="02020603050405020304" pitchFamily="18" charset="0"/>
                <a:ea typeface="新宋体" panose="02010609030101010101" charset="-122"/>
              </a:rPr>
              <a:t>．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14N	D</a:t>
            </a:r>
            <a:r>
              <a:rPr lang="zh-CN" altLang="zh-CN" sz="2800" b="1">
                <a:latin typeface="Times New Roman" panose="02020603050405020304" pitchFamily="18" charset="0"/>
                <a:ea typeface="新宋体" panose="02010609030101010101" charset="-122"/>
              </a:rPr>
              <a:t>．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7N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70320" y="2127885"/>
            <a:ext cx="5619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700020" y="5062855"/>
            <a:ext cx="61950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F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向上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F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浮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向下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=10N+4N=14N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文本框 4"/>
          <p:cNvSpPr txBox="1"/>
          <p:nvPr/>
        </p:nvSpPr>
        <p:spPr>
          <a:xfrm>
            <a:off x="586105" y="-167640"/>
            <a:ext cx="10622280" cy="24168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</a:t>
            </a:r>
            <a:r>
              <a:rPr lang="en-US" altLang="zh-CN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下列情景中没有受到浮力的物体是（　　）</a:t>
            </a:r>
          </a:p>
          <a:p>
            <a:pPr>
              <a:lnSpc>
                <a:spcPct val="18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A．遨游的“天空一号”   B．航行的“辽宁号” </a:t>
            </a:r>
          </a:p>
          <a:p>
            <a:pPr>
              <a:lnSpc>
                <a:spcPct val="18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C．下潜的“蛟龙”号     D．上升的热气球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03185" y="68580"/>
            <a:ext cx="5619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5121" name="文本框 101"/>
          <p:cNvSpPr txBox="1"/>
          <p:nvPr/>
        </p:nvSpPr>
        <p:spPr>
          <a:xfrm>
            <a:off x="606425" y="2249170"/>
            <a:ext cx="11209020" cy="42271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60000"/>
              </a:lnSpc>
            </a:pPr>
            <a:r>
              <a:rPr lang="zh-CN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</a:t>
            </a:r>
            <a:r>
              <a:rPr lang="en-US" altLang="zh-CN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如图所示，</a:t>
            </a:r>
            <a:r>
              <a:rPr lang="en-US" altLang="zh-CN" sz="2800" b="1" i="1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i="1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是自由移动的物体，</a:t>
            </a:r>
            <a:r>
              <a:rPr lang="en-US" altLang="zh-CN" sz="2800" b="1" i="1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i="1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是容器自身凸起的一部分，现往容器里注入一些水，则下列说法中错误的是(　　)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60000"/>
              </a:lnSpc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A.</a:t>
            </a:r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物体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一定受到浮力作用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</a:p>
          <a:p>
            <a:pPr>
              <a:lnSpc>
                <a:spcPct val="160000"/>
              </a:lnSpc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B.</a:t>
            </a:r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物体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一定受到浮力作用</a:t>
            </a:r>
          </a:p>
          <a:p>
            <a:pPr>
              <a:lnSpc>
                <a:spcPct val="160000"/>
              </a:lnSpc>
            </a:pPr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C.物体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一定受到浮力作用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</a:p>
          <a:p>
            <a:pPr>
              <a:lnSpc>
                <a:spcPct val="160000"/>
              </a:lnSpc>
            </a:pPr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D.物体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一定受到浮力作用</a:t>
            </a:r>
          </a:p>
        </p:txBody>
      </p:sp>
      <p:pic>
        <p:nvPicPr>
          <p:cNvPr id="5122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6002020" y="3957003"/>
            <a:ext cx="2149475" cy="201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473440" y="4336415"/>
            <a:ext cx="354965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选项类似的还有在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水中的桥墩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，也是不受浮力作用的。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534843" y="3136583"/>
            <a:ext cx="5619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16560" y="217805"/>
            <a:ext cx="897509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三</a:t>
            </a:r>
            <a:r>
              <a:rPr lang="en-US" altLang="zh-CN" sz="40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.</a:t>
            </a:r>
            <a:r>
              <a:rPr lang="zh-CN" altLang="en-US" sz="40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探究</a:t>
            </a:r>
            <a:r>
              <a:rPr lang="en-US" altLang="zh-CN" sz="40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—</a:t>
            </a:r>
            <a:r>
              <a:rPr lang="zh-CN" altLang="en-US" sz="40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浮力的大小与哪些因素有关：</a:t>
            </a:r>
          </a:p>
        </p:txBody>
      </p:sp>
      <p:pic>
        <p:nvPicPr>
          <p:cNvPr id="3" name="图片 2" descr="T8-3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62" r="2677"/>
          <a:stretch>
            <a:fillRect/>
          </a:stretch>
        </p:blipFill>
        <p:spPr>
          <a:xfrm>
            <a:off x="7750175" y="1565910"/>
            <a:ext cx="3914775" cy="33991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5475" y="1223010"/>
            <a:ext cx="6312535" cy="15671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在盆中放一个装满水的塑料桶，用手把空的矿泉水瓶按入水中，随着按入深度的增加，溢出的水也增加了，感觉要用更大的力才能把矿泉水瓶按下去，这是为什么呢</a:t>
            </a:r>
            <a:r>
              <a:rPr kumimoji="0" lang="en-US" altLang="zh-CN" sz="24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25475" y="2974340"/>
            <a:ext cx="631190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fontAlgn="auto">
              <a:lnSpc>
                <a:spcPct val="100000"/>
              </a:lnSpc>
              <a:buFont typeface="Wingdings" panose="05000000000000000000" charset="0"/>
              <a:buNone/>
            </a:pP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问题：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ct val="100000"/>
              </a:lnSpc>
              <a:buFont typeface="Wingdings" panose="05000000000000000000" charset="0"/>
              <a:buNone/>
            </a:pP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浮力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的大小与哪些因素有关？</a:t>
            </a:r>
          </a:p>
          <a:p>
            <a:pPr marL="0" indent="0" fontAlgn="auto">
              <a:lnSpc>
                <a:spcPct val="100000"/>
              </a:lnSpc>
              <a:buFont typeface="Wingdings" panose="05000000000000000000" charset="0"/>
              <a:buNone/>
            </a:pP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猜想：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ct val="100000"/>
              </a:lnSpc>
              <a:buFont typeface="Wingdings" panose="05000000000000000000" charset="0"/>
              <a:buNone/>
            </a:pP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与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物体的质量、体积、密度、形状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，与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液体的质量、密度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，与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物体浸入液体的体积、深度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有关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09" name="图片 100009" descr="fig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080" y="1341755"/>
            <a:ext cx="9026525" cy="28505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0510" y="100965"/>
            <a:ext cx="81229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</a:t>
            </a:r>
            <a:r>
              <a:rPr lang="en-US" altLang="zh-CN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探究</a:t>
            </a:r>
            <a:r>
              <a:rPr lang="en-US" altLang="zh-CN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lang="zh-CN" altLang="en-US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浮力的大小与哪些因素有关：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54990" y="4513580"/>
            <a:ext cx="10777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由</a:t>
            </a:r>
            <a:r>
              <a:rPr lang="en-US" altLang="zh-CN" sz="3200">
                <a:solidFill>
                  <a:srgbClr val="C00000"/>
                </a:solidFill>
                <a:latin typeface="Calibri" panose="020F0502020204030204" charset="0"/>
                <a:ea typeface="微软雅黑" panose="020B0503020204020204" charset="-122"/>
              </a:rPr>
              <a:t>①②③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可得，浮力大小与________________________有关；                          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134995" y="819785"/>
            <a:ext cx="1577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zh-CN" altLang="en-US" sz="2400" b="1" baseline="-250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浮</a:t>
            </a:r>
            <a:r>
              <a:rPr lang="en-US" altLang="zh-CN" sz="2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=0.4N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92725" y="819785"/>
            <a:ext cx="1577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zh-CN" altLang="en-US" sz="2400" b="1" baseline="-250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浮</a:t>
            </a:r>
            <a:r>
              <a:rPr lang="en-US" altLang="zh-CN" sz="2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=1N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28485" y="819785"/>
            <a:ext cx="1577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zh-CN" altLang="en-US" sz="2400" b="1" baseline="-250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浮</a:t>
            </a:r>
            <a:r>
              <a:rPr lang="en-US" altLang="zh-CN" sz="2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=1N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535035" y="819785"/>
            <a:ext cx="1577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zh-CN" altLang="en-US" sz="2400" b="1" baseline="-250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浮</a:t>
            </a:r>
            <a:r>
              <a:rPr lang="en-US" altLang="zh-CN" sz="2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=1.2N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425180" y="101600"/>
            <a:ext cx="25050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zh-CN" altLang="en-US" sz="3200" baseline="-25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浮</a:t>
            </a:r>
            <a:r>
              <a:rPr lang="en-US" altLang="zh-CN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=G</a:t>
            </a:r>
            <a:r>
              <a:rPr lang="en-US" altLang="zh-CN" sz="32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F</a:t>
            </a:r>
            <a:r>
              <a:rPr lang="zh-CN" altLang="en-US" sz="3200" baseline="-25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4990" y="6043295"/>
            <a:ext cx="10777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由</a:t>
            </a:r>
            <a:r>
              <a:rPr lang="en-US" altLang="zh-CN" sz="3200">
                <a:solidFill>
                  <a:srgbClr val="00B050"/>
                </a:solidFill>
                <a:latin typeface="Calibri" panose="020F0502020204030204" charset="0"/>
                <a:ea typeface="微软雅黑" panose="020B0503020204020204" charset="-122"/>
              </a:rPr>
              <a:t>①③</a:t>
            </a:r>
            <a:r>
              <a:rPr lang="en-US" altLang="zh-CN" sz="320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可得，浮力大小与________________________</a:t>
            </a:r>
            <a:r>
              <a:rPr lang="zh-CN" altLang="en-US" sz="32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无关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；                       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54990" y="5237480"/>
            <a:ext cx="10777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由</a:t>
            </a:r>
            <a:r>
              <a:rPr lang="en-US" altLang="zh-CN" sz="3200">
                <a:solidFill>
                  <a:srgbClr val="C00000"/>
                </a:solidFill>
                <a:latin typeface="Calibri" panose="020F0502020204030204" charset="0"/>
                <a:ea typeface="微软雅黑" panose="020B0503020204020204" charset="-122"/>
              </a:rPr>
              <a:t>①</a:t>
            </a:r>
            <a:r>
              <a:rPr lang="en-US" altLang="zh-CN" sz="32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en-US" altLang="zh-CN" sz="32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⑤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可得，浮力大小与________________________有关；                          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54750" y="4511675"/>
            <a:ext cx="34582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物体排开液体体积</a:t>
            </a:r>
            <a:endParaRPr lang="zh-CN" sz="3200" baseline="-250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30035" y="5222875"/>
            <a:ext cx="34582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液体的密度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391910" y="6021705"/>
            <a:ext cx="34582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srgbClr val="00B05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物体浸入深度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6" grpId="0"/>
      <p:bldP spid="6" grpId="1"/>
      <p:bldP spid="7" grpId="0"/>
      <p:bldP spid="7" grpId="1"/>
      <p:bldP spid="11" grpId="0"/>
      <p:bldP spid="8" grpId="0"/>
      <p:bldP spid="9" grpId="0"/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95" name="Group 3"/>
          <p:cNvGrpSpPr/>
          <p:nvPr/>
        </p:nvGrpSpPr>
        <p:grpSpPr>
          <a:xfrm>
            <a:off x="0" y="26035"/>
            <a:ext cx="12195810" cy="6820535"/>
            <a:chOff x="672" y="1008"/>
            <a:chExt cx="5088" cy="3312"/>
          </a:xfrm>
        </p:grpSpPr>
        <p:pic>
          <p:nvPicPr>
            <p:cNvPr id="24605" name="Picture 4" descr="se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2" y="1008"/>
              <a:ext cx="5088" cy="25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606" name="Rectangle 5"/>
            <p:cNvSpPr/>
            <p:nvPr/>
          </p:nvSpPr>
          <p:spPr>
            <a:xfrm>
              <a:off x="672" y="3504"/>
              <a:ext cx="5088" cy="816"/>
            </a:xfrm>
            <a:prstGeom prst="rect">
              <a:avLst/>
            </a:prstGeom>
            <a:gradFill rotWithShape="0">
              <a:gsLst>
                <a:gs pos="0">
                  <a:srgbClr val="86BDE6"/>
                </a:gs>
                <a:gs pos="100000">
                  <a:schemeClr val="tx2"/>
                </a:gs>
              </a:gsLst>
              <a:lin ang="5400000" scaled="1"/>
              <a:tileRect/>
            </a:gradFill>
            <a:ln w="12700">
              <a:noFill/>
            </a:ln>
          </p:spPr>
          <p:txBody>
            <a:bodyPr wrap="none" anchor="ctr"/>
            <a:lstStyle/>
            <a:p>
              <a:pPr eaLnBrk="1" hangingPunct="1"/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187398" name="Picture 6" descr="tan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7" b="296"/>
          <a:stretch>
            <a:fillRect/>
          </a:stretch>
        </p:blipFill>
        <p:spPr>
          <a:xfrm>
            <a:off x="2705100" y="5638800"/>
            <a:ext cx="17526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7399" name="Picture 7" descr="BD07337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100" y="5486400"/>
            <a:ext cx="26670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7400" name="AutoShape 8"/>
          <p:cNvSpPr>
            <a:spLocks noChangeArrowheads="1"/>
          </p:cNvSpPr>
          <p:nvPr/>
        </p:nvSpPr>
        <p:spPr bwMode="auto">
          <a:xfrm>
            <a:off x="6031865" y="3704590"/>
            <a:ext cx="3505200" cy="1219200"/>
          </a:xfrm>
          <a:prstGeom prst="wedgeRectCallout">
            <a:avLst>
              <a:gd name="adj1" fmla="val -30843"/>
              <a:gd name="adj2" fmla="val 91926"/>
            </a:avLst>
          </a:prstGeom>
          <a:gradFill rotWithShape="0">
            <a:gsLst>
              <a:gs pos="0">
                <a:srgbClr val="FFFFFF"/>
              </a:gs>
              <a:gs pos="5000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7401" name="Text Box 9"/>
          <p:cNvSpPr txBox="1"/>
          <p:nvPr/>
        </p:nvSpPr>
        <p:spPr>
          <a:xfrm>
            <a:off x="6134100" y="3733800"/>
            <a:ext cx="3429000" cy="95313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黑体" panose="02010609060101010101" pitchFamily="2" charset="-122"/>
              </a:rPr>
              <a:t>我的体积大，受到的浮力大。</a:t>
            </a:r>
          </a:p>
        </p:txBody>
      </p:sp>
      <p:sp>
        <p:nvSpPr>
          <p:cNvPr id="187402" name="AutoShape 10"/>
          <p:cNvSpPr>
            <a:spLocks noChangeArrowheads="1"/>
          </p:cNvSpPr>
          <p:nvPr/>
        </p:nvSpPr>
        <p:spPr bwMode="auto">
          <a:xfrm>
            <a:off x="2272030" y="3689985"/>
            <a:ext cx="2971800" cy="1219200"/>
          </a:xfrm>
          <a:prstGeom prst="wedgeRectCallout">
            <a:avLst>
              <a:gd name="adj1" fmla="val 4755"/>
              <a:gd name="adj2" fmla="val 96875"/>
            </a:avLst>
          </a:prstGeom>
          <a:gradFill rotWithShape="0">
            <a:gsLst>
              <a:gs pos="0">
                <a:srgbClr val="FFFFFF"/>
              </a:gs>
              <a:gs pos="5000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7403" name="Text Box 11"/>
          <p:cNvSpPr txBox="1"/>
          <p:nvPr/>
        </p:nvSpPr>
        <p:spPr>
          <a:xfrm>
            <a:off x="2476500" y="3733800"/>
            <a:ext cx="2971800" cy="95313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黑体" panose="02010609060101010101" pitchFamily="2" charset="-122"/>
              </a:rPr>
              <a:t>我在深处，受到的浮力大。</a:t>
            </a:r>
          </a:p>
        </p:txBody>
      </p:sp>
      <p:sp>
        <p:nvSpPr>
          <p:cNvPr id="187404" name="Text Box 12"/>
          <p:cNvSpPr txBox="1"/>
          <p:nvPr/>
        </p:nvSpPr>
        <p:spPr>
          <a:xfrm>
            <a:off x="1245870" y="519430"/>
            <a:ext cx="9274810" cy="70675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微软雅黑" panose="020B0503020204020204" charset="-122"/>
              </a:rPr>
              <a:t>思考：</a:t>
            </a: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请你说说哪个鱼说得正确？为什么？</a:t>
            </a:r>
          </a:p>
        </p:txBody>
      </p:sp>
      <p:sp>
        <p:nvSpPr>
          <p:cNvPr id="24589" name="Text Box 13"/>
          <p:cNvSpPr txBox="1"/>
          <p:nvPr/>
        </p:nvSpPr>
        <p:spPr>
          <a:xfrm>
            <a:off x="407353" y="1501775"/>
            <a:ext cx="11562080" cy="1383665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7030A0"/>
                </a:solidFill>
                <a:latin typeface="Tahoma" panose="020B0604030504040204" pitchFamily="34" charset="0"/>
              </a:rPr>
              <a:t>大鱼的说法正确。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7030A0"/>
                </a:solidFill>
                <a:latin typeface="Tahoma" panose="020B0604030504040204" pitchFamily="34" charset="0"/>
              </a:rPr>
              <a:t>因为在同种液体内部，物体排开液体的体积越大，物体受到的浮力越大。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45135" y="86360"/>
            <a:ext cx="113017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四</a:t>
            </a:r>
            <a:r>
              <a:rPr lang="en-US" altLang="zh-CN" sz="36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.</a:t>
            </a:r>
            <a:r>
              <a:rPr lang="zh-CN" altLang="en-US" sz="36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浮力的大小与物体排开液体体积有什么样的关系呢？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34005" y="4460875"/>
            <a:ext cx="775525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①在空气中用弹簧测力计测得石块重</a:t>
            </a:r>
            <a:r>
              <a:rPr lang="zh-CN" sz="2800" i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zh-CN" sz="2800" baseline="-250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</a:p>
          <a:p>
            <a:pPr fontAlgn="auto">
              <a:lnSpc>
                <a:spcPct val="100000"/>
              </a:lnSpc>
            </a:pPr>
            <a:r>
              <a:rPr 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②用弹簧测力计测出空</a:t>
            </a:r>
            <a:r>
              <a:rPr 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烧杯重</a:t>
            </a:r>
            <a:r>
              <a:rPr lang="zh-CN" sz="2800" i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</a:t>
            </a:r>
            <a:r>
              <a:rPr lang="en-US" altLang="zh-CN" sz="2800" baseline="-250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</a:p>
          <a:p>
            <a:pPr fontAlgn="auto">
              <a:lnSpc>
                <a:spcPct val="100000"/>
              </a:lnSpc>
            </a:pPr>
            <a:r>
              <a:rPr 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③石块完全浸入水中后用弹簧测力计测出示数</a:t>
            </a:r>
            <a:r>
              <a:rPr lang="zh-CN" sz="2800" i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</a:t>
            </a:r>
            <a:r>
              <a:rPr lang="en-US" altLang="zh-CN" sz="2800" baseline="-2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</a:p>
          <a:p>
            <a:pPr fontAlgn="auto">
              <a:lnSpc>
                <a:spcPct val="100000"/>
              </a:lnSpc>
            </a:pPr>
            <a:r>
              <a:rPr 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④用弹簧测力计测出装水后的烧杯总重力</a:t>
            </a:r>
            <a:r>
              <a:rPr lang="zh-CN" sz="2800" i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</a:t>
            </a:r>
            <a:r>
              <a:rPr lang="en-US" altLang="zh-CN" sz="2800" baseline="-25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2800" i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2800" i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则</a:t>
            </a:r>
            <a:r>
              <a:rPr lang="en-US" altLang="zh-CN" sz="2800" i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zh-CN" altLang="en-US" sz="2800" baseline="-250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浮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sz="2800" i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</a:t>
            </a:r>
            <a:r>
              <a:rPr lang="zh-CN" sz="2800" baseline="-25000" dirty="0"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sz="2800" i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</a:t>
            </a:r>
            <a:r>
              <a:rPr lang="en-US" altLang="zh-CN" sz="2800" baseline="-2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en-US" altLang="zh-CN" sz="2800" i="1" baseline="-25000" dirty="0"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</a:t>
            </a:r>
            <a:r>
              <a:rPr lang="zh-CN" altLang="en-US" sz="2800" i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en-US" altLang="zh-CN" sz="2800" i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</a:t>
            </a:r>
            <a:r>
              <a:rPr lang="zh-CN" altLang="en-US" sz="2800" baseline="-250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排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zh-CN" sz="2800" i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</a:t>
            </a:r>
            <a:r>
              <a:rPr lang="en-US" altLang="zh-CN" sz="2800" baseline="-2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en-US" altLang="zh-CN" sz="2800" dirty="0"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sz="2800" i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</a:t>
            </a:r>
            <a:r>
              <a:rPr lang="en-US" altLang="zh-CN" sz="2800" baseline="-2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5305" y="4504690"/>
            <a:ext cx="2505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实验步骤：</a:t>
            </a:r>
          </a:p>
        </p:txBody>
      </p:sp>
      <p:pic>
        <p:nvPicPr>
          <p:cNvPr id="2" name="图片 1" descr="T8-39-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725" y="727075"/>
            <a:ext cx="2393950" cy="3167380"/>
          </a:xfrm>
          <a:prstGeom prst="rect">
            <a:avLst/>
          </a:prstGeom>
        </p:spPr>
      </p:pic>
      <p:pic>
        <p:nvPicPr>
          <p:cNvPr id="3" name="图片 2" descr="T8-39-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7040" y="715645"/>
            <a:ext cx="2177415" cy="3144520"/>
          </a:xfrm>
          <a:prstGeom prst="rect">
            <a:avLst/>
          </a:prstGeom>
        </p:spPr>
      </p:pic>
      <p:pic>
        <p:nvPicPr>
          <p:cNvPr id="4" name="图片 3" descr="T8-39-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3195" y="894715"/>
            <a:ext cx="2284095" cy="29540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47570" y="3573780"/>
            <a:ext cx="1577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G</a:t>
            </a:r>
            <a:r>
              <a:rPr lang="en-US" sz="2400" b="1" baseline="-250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en-US" altLang="zh-CN" sz="2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=3N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514590" y="3573780"/>
            <a:ext cx="1577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G</a:t>
            </a:r>
            <a:r>
              <a:rPr lang="en-US" sz="2400" b="1" baseline="-250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2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=0.4N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96105" y="3848735"/>
            <a:ext cx="1577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G</a:t>
            </a:r>
            <a:r>
              <a:rPr lang="en-US" sz="2400" b="1" baseline="-250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en-US" altLang="zh-CN" sz="2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=1.4N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293860" y="3730625"/>
            <a:ext cx="1577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G</a:t>
            </a:r>
            <a:r>
              <a:rPr lang="en-US" sz="2400" b="1" baseline="-250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en-US" altLang="zh-CN" sz="2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=2N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864225" y="6228080"/>
            <a:ext cx="1577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=1.6N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220835" y="6213475"/>
            <a:ext cx="1577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=1.6N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615940" y="1000125"/>
            <a:ext cx="2073910" cy="76835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2060"/>
                </a:solidFill>
              </a14:hiddenFill>
            </a:ext>
          </a:extLst>
        </p:spPr>
        <p:txBody>
          <a:bodyPr wrap="none" rtlCol="0" anchor="t">
            <a:spAutoFit/>
          </a:bodyPr>
          <a:lstStyle/>
          <a:p>
            <a:r>
              <a:rPr lang="en-US" altLang="zh-CN" sz="4400" b="1" i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</a:t>
            </a:r>
            <a:r>
              <a:rPr lang="zh-CN" altLang="en-US" sz="4400" b="1" baseline="-25000" dirty="0">
                <a:solidFill>
                  <a:srgbClr val="7030A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浮</a:t>
            </a:r>
            <a:r>
              <a:rPr lang="en-US" altLang="zh-CN" sz="44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en-US" altLang="zh-CN" sz="4400" b="1" i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</a:t>
            </a:r>
            <a:r>
              <a:rPr lang="zh-CN" altLang="en-US" sz="4400" b="1" baseline="-25000" dirty="0" smtClean="0">
                <a:solidFill>
                  <a:srgbClr val="7030A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  <p:bldP spid="14" grpId="0"/>
      <p:bldP spid="14" grpId="1"/>
      <p:bldP spid="15" grpId="0" bldLvl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气球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8905" y="2574290"/>
            <a:ext cx="4104640" cy="31191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7195" y="218440"/>
            <a:ext cx="4409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四</a:t>
            </a:r>
            <a:r>
              <a:rPr lang="en-US" altLang="zh-CN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阿基米德原理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31800" y="1095375"/>
            <a:ext cx="110756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内容：浸在液体中的物体受到向上的浮力，浮力的大小等于物体排开的液体所受的重力，这个规律叫作阿基米德原理。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0535" y="2440305"/>
            <a:ext cx="1607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公式：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078355" y="2323465"/>
            <a:ext cx="431673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060"/>
                </a:solidFill>
              </a14:hiddenFill>
            </a:ext>
          </a:extLst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44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</a:t>
            </a:r>
            <a:r>
              <a:rPr lang="zh-CN" altLang="en-US" sz="4400" b="1" baseline="-250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浮</a:t>
            </a:r>
            <a:r>
              <a:rPr lang="en-US" altLang="zh-CN" sz="4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en-US" altLang="zh-CN" sz="44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</a:t>
            </a:r>
            <a:r>
              <a:rPr lang="zh-CN" altLang="en-US" sz="4400" b="1" baseline="-25000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排</a:t>
            </a:r>
            <a:r>
              <a:rPr lang="en-US" altLang="zh-CN" sz="4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en-US" altLang="zh-CN" sz="4400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ρ</a:t>
            </a:r>
            <a:r>
              <a:rPr lang="zh-CN" altLang="en-US" sz="4400" baseline="-250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液</a:t>
            </a:r>
            <a:r>
              <a:rPr lang="en-US" altLang="zh-CN" sz="4400" i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gV</a:t>
            </a:r>
            <a:r>
              <a:rPr lang="zh-CN" altLang="en-US" sz="4400" baseline="-25000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排</a:t>
            </a:r>
            <a:endParaRPr lang="zh-CN" altLang="en-US" sz="4400" b="1" baseline="-25000" dirty="0" smtClean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1325" y="3416935"/>
            <a:ext cx="80092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适用范围：液体、气体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0535" y="4347210"/>
            <a:ext cx="1608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说明：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48180" y="4347210"/>
            <a:ext cx="537972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液体对物体的浮力与</a:t>
            </a:r>
            <a:r>
              <a:rPr lang="zh-CN" altLang="en-US" sz="32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液体的密度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zh-CN" altLang="en-US" sz="32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物体排开液体的体积有关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；与物体的质量、体积、重力、形状、浸没深度无关。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15" grpId="0" bldLvl="0" animBg="1"/>
      <p:bldP spid="15" grpId="1" animBg="1"/>
      <p:bldP spid="4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05095" y="281940"/>
            <a:ext cx="12655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</a:rPr>
              <a:t>小结：</a:t>
            </a:r>
            <a:endParaRPr lang="zh-CN" altLang="en-US" sz="32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56660" y="3545840"/>
            <a:ext cx="431673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060"/>
                </a:solidFill>
              </a14:hiddenFill>
            </a:ext>
          </a:extLst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44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</a:t>
            </a:r>
            <a:r>
              <a:rPr lang="zh-CN" altLang="en-US" sz="4400" b="1" baseline="-250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浮</a:t>
            </a:r>
            <a:r>
              <a:rPr lang="en-US" altLang="zh-CN" sz="4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en-US" altLang="zh-CN" sz="44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</a:t>
            </a:r>
            <a:r>
              <a:rPr lang="zh-CN" altLang="en-US" sz="4400" b="1" baseline="-25000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排</a:t>
            </a:r>
            <a:r>
              <a:rPr lang="en-US" altLang="zh-CN" sz="4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en-US" altLang="zh-CN" sz="4400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ρ</a:t>
            </a:r>
            <a:r>
              <a:rPr lang="zh-CN" altLang="en-US" sz="4400" baseline="-250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液</a:t>
            </a:r>
            <a:r>
              <a:rPr lang="en-US" altLang="zh-CN" sz="4400" i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gV</a:t>
            </a:r>
            <a:r>
              <a:rPr lang="zh-CN" altLang="en-US" sz="4400" baseline="-25000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排</a:t>
            </a:r>
            <a:endParaRPr lang="zh-CN" altLang="en-US" sz="4400" b="1" baseline="-25000" dirty="0" smtClean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8295" y="4814570"/>
            <a:ext cx="3349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3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平衡法：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4480" y="3607435"/>
            <a:ext cx="3349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3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公式法求浮力：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8295" y="2423795"/>
            <a:ext cx="3959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3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压力差法求浮力：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8295" y="1330325"/>
            <a:ext cx="3349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3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称量法求浮力：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15105" y="1207135"/>
            <a:ext cx="294703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060"/>
                </a:solidFill>
              </a14:hiddenFill>
            </a:ext>
          </a:extLst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44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</a:t>
            </a:r>
            <a:r>
              <a:rPr lang="zh-CN" altLang="en-US" sz="4400" b="1" baseline="-250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浮</a:t>
            </a:r>
            <a:r>
              <a:rPr lang="en-US" altLang="zh-CN" sz="4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en-US" altLang="zh-CN" sz="44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</a:t>
            </a:r>
            <a:r>
              <a:rPr lang="en-US" altLang="zh-CN" sz="44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－</a:t>
            </a:r>
            <a:r>
              <a:rPr lang="en-US" altLang="zh-CN" sz="44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</a:t>
            </a:r>
            <a:r>
              <a:rPr lang="zh-CN" altLang="en-US" sz="4400" b="1" i="1" baseline="-250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弹</a:t>
            </a:r>
            <a:endParaRPr lang="zh-CN" altLang="en-US" sz="4400" b="1" i="1" baseline="-25000" dirty="0" smtClean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01535" y="1330325"/>
            <a:ext cx="4331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（用弹簧测力计测浮力）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224020" y="2300605"/>
            <a:ext cx="319468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060"/>
                </a:solidFill>
              </a14:hiddenFill>
            </a:ext>
          </a:extLst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44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</a:t>
            </a:r>
            <a:r>
              <a:rPr lang="zh-CN" altLang="en-US" sz="4400" b="1" baseline="-250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浮</a:t>
            </a:r>
            <a:r>
              <a:rPr lang="en-US" altLang="zh-CN" sz="4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en-US" altLang="zh-CN" sz="44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</a:t>
            </a:r>
            <a:r>
              <a:rPr lang="zh-CN" altLang="en-US" sz="4400" b="1" i="1" baseline="-250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</a:t>
            </a:r>
            <a:r>
              <a:rPr lang="en-US" altLang="zh-CN" sz="44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－</a:t>
            </a:r>
            <a:r>
              <a:rPr lang="en-US" altLang="zh-CN" sz="44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</a:t>
            </a:r>
            <a:r>
              <a:rPr lang="zh-CN" altLang="en-US" sz="4400" b="1" i="1" baseline="-250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</a:t>
            </a:r>
            <a:endParaRPr lang="zh-CN" altLang="en-US" sz="4400" b="1" i="1" baseline="-25000" dirty="0" smtClean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89835" y="4752975"/>
            <a:ext cx="171069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060"/>
                </a:solidFill>
              </a14:hiddenFill>
            </a:ext>
          </a:extLst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44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</a:t>
            </a:r>
            <a:r>
              <a:rPr lang="zh-CN" altLang="en-US" sz="4400" b="1" baseline="-250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浮</a:t>
            </a:r>
            <a:r>
              <a:rPr lang="en-US" altLang="zh-CN" sz="4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en-US" altLang="zh-CN" sz="44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</a:t>
            </a:r>
            <a:endParaRPr lang="zh-CN" altLang="en-US" sz="4400" b="1" i="1" baseline="-25000" dirty="0" smtClean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56780" y="2383155"/>
            <a:ext cx="4867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（浮力的产生原因求浮力）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784465" y="3667125"/>
            <a:ext cx="43097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（阿基米德原理求浮力）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29760" y="4829175"/>
            <a:ext cx="76358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（二力平衡求浮力：静止或匀速直线运动）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bldLvl="0" animBg="1"/>
      <p:bldP spid="15" grpId="1" animBg="1"/>
      <p:bldP spid="4" grpId="0"/>
      <p:bldP spid="5" grpId="0"/>
      <p:bldP spid="6" grpId="0"/>
      <p:bldP spid="7" grpId="0"/>
      <p:bldP spid="8" grpId="0" bldLvl="0" animBg="1"/>
      <p:bldP spid="8" grpId="1" animBg="1"/>
      <p:bldP spid="9" grpId="0"/>
      <p:bldP spid="10" grpId="0" bldLvl="0" animBg="1"/>
      <p:bldP spid="10" grpId="1" animBg="1"/>
      <p:bldP spid="11" grpId="0" bldLvl="0" animBg="1"/>
      <p:bldP spid="11" grpId="1" animBg="1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46270" y="938530"/>
            <a:ext cx="445135" cy="5822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C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366395" y="777875"/>
            <a:ext cx="9415145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buNone/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下列说法不正确的是（       ）。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buNone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、在海中游泳的人受到海水对他  的浮力；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buNone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、在空中漂浮的氢气球受到空气对他产生的浮力；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buNone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、将石块抛入水中，石块在下沉过程中不受浮力；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buNone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、在水中上升的木块受到浮力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66395" y="194310"/>
            <a:ext cx="2204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课堂练习：</a:t>
            </a:r>
            <a:endParaRPr lang="zh-CN" altLang="en-US" sz="32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6395" y="4100830"/>
            <a:ext cx="1155954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一个盛有盐水的容器中悬浮着一个鸡蛋，容器放在斜面上，如图所示。图上画出了几个力的方向，你认为鸡蛋所受浮力的方向应当是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       )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eaLnBrk="0" fontAlgn="auto" hangingPunct="0"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．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</a:t>
            </a:r>
            <a:r>
              <a:rPr lang="en-US" altLang="zh-CN" sz="2800" baseline="-25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B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．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</a:t>
            </a:r>
            <a:r>
              <a:rPr lang="en-US" altLang="zh-CN" sz="2800" baseline="-25000"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C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．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</a:t>
            </a:r>
            <a:r>
              <a:rPr lang="en-US" altLang="zh-CN" sz="2800" baseline="-25000"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D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．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</a:t>
            </a:r>
            <a:r>
              <a:rPr lang="en-US" altLang="zh-CN" sz="2800" baseline="-25000"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</a:p>
        </p:txBody>
      </p:sp>
      <p:pic>
        <p:nvPicPr>
          <p:cNvPr id="329753" name="图片 32975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09660" y="1520825"/>
            <a:ext cx="3061335" cy="2200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0278110" y="4909185"/>
            <a:ext cx="445135" cy="5822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32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0" grpId="0"/>
      <p:bldP spid="2" grpId="0"/>
      <p:bldP spid="4" grpId="0"/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6875" y="184150"/>
            <a:ext cx="1087882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下列说法中正确的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是（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）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A．物体浸没在水中越深，受到的浮力越大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B．密度较大的物体在水中受到的浮力大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C．重的物体受的浮力小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D．同体积的铁块和木块浸没在水中受到的浮力一样大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42460" y="324485"/>
            <a:ext cx="445135" cy="5822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D</a:t>
            </a:r>
          </a:p>
        </p:txBody>
      </p:sp>
      <p:sp>
        <p:nvSpPr>
          <p:cNvPr id="2" name="TextBox 12"/>
          <p:cNvSpPr txBox="1"/>
          <p:nvPr/>
        </p:nvSpPr>
        <p:spPr>
          <a:xfrm>
            <a:off x="338455" y="3507105"/>
            <a:ext cx="1167765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一物块浸没在水中时排开水的体积为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2×10</a:t>
            </a:r>
            <a:r>
              <a:rPr lang="en-US" altLang="zh-CN" sz="2800" baseline="300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-4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lang="en-US" altLang="zh-CN" sz="2800" baseline="300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，求物块受到的浮力大小。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84505" y="4632325"/>
            <a:ext cx="11043920" cy="90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060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200" i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</a:t>
            </a:r>
            <a:r>
              <a:rPr lang="zh-CN" altLang="en-US" sz="3200" baseline="-25000" dirty="0">
                <a:solidFill>
                  <a:srgbClr val="00206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浮</a:t>
            </a:r>
            <a:r>
              <a:rPr lang="en-US" altLang="zh-CN" sz="32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en-US" altLang="zh-CN" sz="3200" i="1" dirty="0">
                <a:solidFill>
                  <a:srgbClr val="00206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ρ</a:t>
            </a:r>
            <a:r>
              <a:rPr lang="zh-CN" altLang="en-US" sz="3200" i="1" baseline="-25000" dirty="0">
                <a:solidFill>
                  <a:srgbClr val="00206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液</a:t>
            </a:r>
            <a:r>
              <a:rPr lang="en-US" altLang="zh-CN" sz="3200" i="1" dirty="0" err="1">
                <a:solidFill>
                  <a:srgbClr val="00206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gV</a:t>
            </a:r>
            <a:r>
              <a:rPr lang="zh-CN" altLang="en-US" sz="3200" baseline="-25000" dirty="0" smtClean="0">
                <a:solidFill>
                  <a:srgbClr val="00206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排</a:t>
            </a:r>
            <a:r>
              <a:rPr lang="en-US" altLang="zh-CN" sz="32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en-US" altLang="zh-CN" sz="3200" dirty="0" smtClean="0">
                <a:solidFill>
                  <a:srgbClr val="00206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en-US" altLang="zh-CN" sz="3200" dirty="0" smtClean="0">
                <a:solidFill>
                  <a:srgbClr val="00206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×10</a:t>
            </a:r>
            <a:r>
              <a:rPr lang="en-US" altLang="zh-CN" sz="3200" baseline="30000" dirty="0" smtClean="0">
                <a:solidFill>
                  <a:srgbClr val="00206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en-US" altLang="zh-CN" sz="3200" dirty="0" smtClean="0">
                <a:solidFill>
                  <a:srgbClr val="00206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kg/m</a:t>
            </a:r>
            <a:r>
              <a:rPr lang="en-US" altLang="zh-CN" sz="3200" baseline="30000" dirty="0" smtClean="0">
                <a:solidFill>
                  <a:srgbClr val="00206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en-US" altLang="zh-CN" sz="3200" dirty="0" smtClean="0">
                <a:solidFill>
                  <a:srgbClr val="00206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×9.8N/kg×</a:t>
            </a:r>
            <a:r>
              <a:rPr lang="en-US" altLang="zh-CN" sz="32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2×10</a:t>
            </a:r>
            <a:r>
              <a:rPr lang="en-US" altLang="zh-CN" sz="3200" baseline="30000" dirty="0">
                <a:solidFill>
                  <a:srgbClr val="00206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-4</a:t>
            </a:r>
            <a:r>
              <a:rPr lang="en-US" altLang="zh-CN" sz="32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</a:t>
            </a:r>
            <a:r>
              <a:rPr lang="en-US" altLang="zh-CN" sz="3200" baseline="30000" dirty="0">
                <a:solidFill>
                  <a:srgbClr val="00206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en-US" altLang="zh-CN" sz="32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=1.96N</a:t>
            </a:r>
            <a:endParaRPr lang="en-US" altLang="zh-CN" sz="3200" dirty="0" smtClean="0">
              <a:solidFill>
                <a:srgbClr val="002060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endParaRPr lang="en-US" altLang="zh-CN" sz="3200" baseline="-25000" dirty="0" smtClean="0">
              <a:solidFill>
                <a:srgbClr val="002060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5" grpId="0" bldLvl="0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080" y="989965"/>
            <a:ext cx="5094605" cy="41268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44640" y="1530350"/>
            <a:ext cx="46424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“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文潞公幼时与群儿击球，入柱穴中不能取，公以水灌之，球浮出。</a:t>
            </a: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</a:p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——《邵氏闻见录》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/>
          <p:cNvSpPr txBox="1"/>
          <p:nvPr/>
        </p:nvSpPr>
        <p:spPr>
          <a:xfrm>
            <a:off x="402590" y="406400"/>
            <a:ext cx="112769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5.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一质量为5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kg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的物块，用弹簧测力计吊住它，将其浸没在水中，此时弹簧测力计的读数为30N。则水对物块的浮力是多少?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(g=10N/kg)</a:t>
            </a:r>
            <a:endParaRPr lang="en-US" altLang="zh-CN" sz="2800" b="1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2575" y="2832100"/>
            <a:ext cx="1117219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6.</a:t>
            </a:r>
            <a:r>
              <a:rPr lang="zh-CN" altLang="en-US" sz="2800" dirty="0">
                <a:solidFill>
                  <a:srgbClr val="00101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弹簧测力计下挂着一个铁球</a:t>
            </a:r>
            <a:r>
              <a:rPr lang="en-US" altLang="zh-CN" sz="2800" dirty="0">
                <a:solidFill>
                  <a:srgbClr val="00101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2800" dirty="0">
                <a:solidFill>
                  <a:srgbClr val="00101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静止时弹簧测力计的示数是</a:t>
            </a:r>
            <a:r>
              <a:rPr lang="en-US" altLang="zh-CN" sz="2800" dirty="0">
                <a:solidFill>
                  <a:srgbClr val="00101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21.9N,</a:t>
            </a:r>
            <a:r>
              <a:rPr lang="zh-CN" altLang="en-US" sz="2800" dirty="0">
                <a:solidFill>
                  <a:srgbClr val="00101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把铁球浸没在水中时</a:t>
            </a:r>
            <a:r>
              <a:rPr lang="en-US" altLang="zh-CN" sz="2800" dirty="0">
                <a:solidFill>
                  <a:srgbClr val="00101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2800" dirty="0">
                <a:solidFill>
                  <a:srgbClr val="00101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铁球受到浮力是</a:t>
            </a:r>
            <a:r>
              <a:rPr lang="en-US" altLang="zh-CN" sz="2800" dirty="0">
                <a:solidFill>
                  <a:srgbClr val="00101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4.9N,</a:t>
            </a:r>
            <a:r>
              <a:rPr lang="zh-CN" altLang="en-US" sz="2800" dirty="0">
                <a:solidFill>
                  <a:srgbClr val="00101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则此时弹簧测力计的示数为多少？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61110" y="1926590"/>
            <a:ext cx="907923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060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4000" i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</a:t>
            </a:r>
            <a:r>
              <a:rPr lang="zh-CN" altLang="en-US" sz="4000" baseline="-25000" dirty="0">
                <a:solidFill>
                  <a:srgbClr val="00206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浮</a:t>
            </a:r>
            <a:r>
              <a:rPr lang="en-US" altLang="zh-CN" sz="40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en-US" altLang="zh-CN" sz="4000" i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</a:t>
            </a:r>
            <a:r>
              <a:rPr lang="en-US" altLang="zh-CN" sz="4000" i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－</a:t>
            </a:r>
            <a:r>
              <a:rPr lang="en-US" altLang="zh-CN" sz="4000" i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</a:t>
            </a:r>
            <a:r>
              <a:rPr lang="zh-CN" altLang="en-US" sz="4000" i="1" baseline="-250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弹</a:t>
            </a:r>
            <a:r>
              <a:rPr lang="en-US" altLang="zh-CN" sz="40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=50N</a:t>
            </a:r>
            <a:r>
              <a:rPr lang="en-US" altLang="zh-CN" sz="4000" i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－</a:t>
            </a:r>
            <a:r>
              <a:rPr lang="en-US" altLang="zh-CN" sz="40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30N=20N</a:t>
            </a:r>
            <a:endParaRPr lang="en-US" altLang="zh-CN" sz="4000" baseline="-25000" dirty="0" smtClean="0">
              <a:solidFill>
                <a:srgbClr val="00206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61110" y="4862195"/>
            <a:ext cx="907923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060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4000" i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</a:t>
            </a:r>
            <a:r>
              <a:rPr lang="zh-CN" altLang="en-US" sz="4000" i="1" baseline="-250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弹</a:t>
            </a:r>
            <a:r>
              <a:rPr lang="en-US" altLang="zh-CN" sz="40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en-US" altLang="zh-CN" sz="4000" i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</a:t>
            </a:r>
            <a:r>
              <a:rPr lang="en-US" altLang="zh-CN" sz="4000" i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－</a:t>
            </a:r>
            <a:r>
              <a:rPr lang="en-US" altLang="zh-CN" sz="4000" i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</a:t>
            </a:r>
            <a:r>
              <a:rPr lang="zh-CN" altLang="en-US" sz="4000" baseline="-25000" dirty="0">
                <a:solidFill>
                  <a:srgbClr val="00206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浮</a:t>
            </a:r>
            <a:r>
              <a:rPr lang="en-US" altLang="zh-CN" sz="40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=21.9N</a:t>
            </a:r>
            <a:r>
              <a:rPr lang="en-US" altLang="zh-CN" sz="4000" i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－</a:t>
            </a:r>
            <a:r>
              <a:rPr lang="en-US" altLang="zh-CN" sz="40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4.9N=17N</a:t>
            </a:r>
            <a:endParaRPr lang="en-US" altLang="zh-CN" sz="4000" baseline="-25000" dirty="0" smtClean="0">
              <a:solidFill>
                <a:srgbClr val="00206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8" grpId="1" animBg="1"/>
      <p:bldP spid="2" grpId="0" bldLvl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1073742870" descr="http://img.jyeoo.net/quiz/images/201506/37/976840e6.pn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734493" y="997903"/>
            <a:ext cx="3781425" cy="2466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8" name="文本框 103"/>
          <p:cNvSpPr txBox="1"/>
          <p:nvPr/>
        </p:nvSpPr>
        <p:spPr>
          <a:xfrm>
            <a:off x="1465580" y="262890"/>
            <a:ext cx="91408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实验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小明同学在探究影响浮力大小的因素时，做了如图所示的实验，请你根据小明的实验探究回答下列问题．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59" name="文本框 1"/>
          <p:cNvSpPr txBox="1"/>
          <p:nvPr/>
        </p:nvSpPr>
        <p:spPr>
          <a:xfrm>
            <a:off x="1465580" y="1101090"/>
            <a:ext cx="5268913" cy="3192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）金属块在图C中受到的浮力为___________N。</a:t>
            </a:r>
          </a:p>
          <a:p>
            <a:pPr>
              <a:lnSpc>
                <a:spcPct val="120000"/>
              </a:lnSpc>
            </a:pP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）分析C、D两图知道：当金属块浸没入水中后，所受浮力的大小与它浸入水的深度___________（选填“有关”或“无关”）。因为此时金属块浸入水的___________没有发生变化。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60" name="文本框 2"/>
          <p:cNvSpPr txBox="1"/>
          <p:nvPr/>
        </p:nvSpPr>
        <p:spPr>
          <a:xfrm>
            <a:off x="1510030" y="4203065"/>
            <a:ext cx="9050338" cy="21583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）小明__________（选填“能”或“不能”）利用图B和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E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探究浮力的大小与液体密度有关，理由是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_________________________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</a:p>
          <a:p>
            <a:pPr>
              <a:lnSpc>
                <a:spcPct val="140000"/>
              </a:lnSpc>
            </a:pP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）综合上述实验得到的结论是：浸在液体中的物体受到浮力的大小与__________和____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_______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__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____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_有关。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287905" y="1501140"/>
            <a:ext cx="5619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２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608705" y="1501140"/>
            <a:ext cx="3363913" cy="5340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F</a:t>
            </a:r>
            <a:r>
              <a:rPr lang="zh-CN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浮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=G-F</a:t>
            </a:r>
            <a:r>
              <a:rPr lang="zh-CN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拉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=8N-6N=2N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08705" y="2834640"/>
            <a:ext cx="10255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无关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83180" y="3682365"/>
            <a:ext cx="10255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38805" y="4203065"/>
            <a:ext cx="10255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434455" y="4817428"/>
            <a:ext cx="41751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没有控制排开液体的体积相同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656830" y="3834765"/>
            <a:ext cx="19367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控制变量法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78405" y="5839778"/>
            <a:ext cx="159385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液体的密度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75480" y="5839778"/>
            <a:ext cx="269557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物体排开液体的体积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  <p:bldP spid="2" grpId="1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1073742870" descr="http://img.jyeoo.net/quiz/images/201506/37/976840e6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4199255" y="685800"/>
            <a:ext cx="3929380" cy="2466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文本框 1"/>
          <p:cNvSpPr txBox="1"/>
          <p:nvPr/>
        </p:nvSpPr>
        <p:spPr>
          <a:xfrm>
            <a:off x="1480185" y="3152775"/>
            <a:ext cx="9050338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）在小明实验的基础上，根据有关实验数据，可以计算出E图中盐水的密度为_________ kg/m</a:t>
            </a:r>
            <a:r>
              <a:rPr lang="en-US" altLang="zh-CN" sz="2400" b="1" baseline="3000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．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28635" y="963613"/>
            <a:ext cx="2401888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在盐水中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物体所受浮力为：</a:t>
            </a: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F</a:t>
            </a:r>
            <a:r>
              <a:rPr lang="zh-CN" altLang="zh-CN"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浮</a:t>
            </a: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=G-F</a:t>
            </a:r>
            <a:r>
              <a:rPr lang="zh-CN" altLang="zh-CN"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拉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=8N-5.6N=2.4N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621473" y="4146550"/>
            <a:ext cx="43148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利用：</a:t>
            </a: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zh-CN"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浮</a:t>
            </a: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=ρ</a:t>
            </a:r>
            <a:r>
              <a:rPr lang="zh-CN" altLang="zh-CN"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液</a:t>
            </a: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zh-CN" altLang="zh-CN"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排</a:t>
            </a:r>
            <a:r>
              <a:rPr lang="zh-CN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zh-CN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，进行求解密度。</a:t>
            </a:r>
            <a:endParaRPr lang="zh-CN" altLang="en-US" sz="20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6191885" y="4202113"/>
            <a:ext cx="936625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352348" y="3889375"/>
          <a:ext cx="115411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r:id="rId5" imgW="622300" imgH="457200" progId="Equation.KSEE3">
                  <p:embed/>
                </p:oleObj>
              </mc:Choice>
              <mc:Fallback>
                <p:oleObj r:id="rId5" imgW="622300" imgH="457200" progId="Equation.KSEE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52348" y="3889375"/>
                        <a:ext cx="1154112" cy="847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8674735" y="4083050"/>
            <a:ext cx="16700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V</a:t>
            </a:r>
            <a:r>
              <a:rPr lang="zh-CN" altLang="en-US" sz="2400" b="1" baseline="-25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排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不知道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21473" y="685800"/>
            <a:ext cx="2541587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物体完全浸没，</a:t>
            </a:r>
          </a:p>
          <a:p>
            <a:pPr>
              <a:lnSpc>
                <a:spcPct val="18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所受浮力为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2N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70735" y="2039938"/>
            <a:ext cx="16414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V</a:t>
            </a:r>
            <a:r>
              <a:rPr lang="zh-CN" altLang="en-US" sz="2400" b="1" baseline="-25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排水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V</a:t>
            </a:r>
            <a:r>
              <a:rPr lang="zh-CN" altLang="en-US" sz="2400" b="1" baseline="-25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排盐水</a:t>
            </a:r>
          </a:p>
        </p:txBody>
      </p:sp>
      <p:sp>
        <p:nvSpPr>
          <p:cNvPr id="9" name="下箭头 8"/>
          <p:cNvSpPr/>
          <p:nvPr/>
        </p:nvSpPr>
        <p:spPr>
          <a:xfrm>
            <a:off x="2883535" y="4737100"/>
            <a:ext cx="215900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27923" y="5559425"/>
          <a:ext cx="11303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r:id="rId7" imgW="609600" imgH="457200" progId="Equation.KSEE3">
                  <p:embed/>
                </p:oleObj>
              </mc:Choice>
              <mc:Fallback>
                <p:oleObj r:id="rId7" imgW="609600" imgH="457200" progId="Equation.KSEE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27923" y="5559425"/>
                        <a:ext cx="1130300" cy="847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56760" y="4673600"/>
          <a:ext cx="329723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r:id="rId9" imgW="1777365" imgH="457200" progId="Equation.KSEE3">
                  <p:embed/>
                </p:oleObj>
              </mc:Choice>
              <mc:Fallback>
                <p:oleObj r:id="rId9" imgW="1777365" imgH="457200" progId="Equation.KSEE3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56760" y="4673600"/>
                        <a:ext cx="3297238" cy="847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56760" y="5559425"/>
          <a:ext cx="520541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r:id="rId11" imgW="2806700" imgH="457200" progId="Equation.KSEE3">
                  <p:embed/>
                </p:oleObj>
              </mc:Choice>
              <mc:Fallback>
                <p:oleObj r:id="rId11" imgW="2806700" imgH="457200" progId="Equation.KSEE3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56760" y="5559425"/>
                        <a:ext cx="5205413" cy="847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3712210" y="3522663"/>
            <a:ext cx="15303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1.2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×10</a:t>
            </a:r>
            <a:r>
              <a:rPr lang="en-US" altLang="zh-CN" sz="2400" b="1" baseline="3000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0" grpId="0"/>
      <p:bldP spid="4" grpId="0" bldLvl="0" animBg="1"/>
      <p:bldP spid="7" grpId="0"/>
      <p:bldP spid="6" grpId="0"/>
      <p:bldP spid="8" grpId="0"/>
      <p:bldP spid="9" grpId="0" bldLvl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90550"/>
            <a:ext cx="10058400" cy="5676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5121" descr="20131012150707_tUnd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1254125"/>
            <a:ext cx="5273040" cy="43503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2015101508564865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965" y="1254125"/>
            <a:ext cx="5271135" cy="43503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32255" y="5751195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船会漂浮在水面上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013065" y="5751195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小汽车会沉入水底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32960" y="202565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这是为什么？</a:t>
            </a:r>
          </a:p>
        </p:txBody>
      </p:sp>
      <p:pic>
        <p:nvPicPr>
          <p:cNvPr id="19477" name="Picture 6" descr="？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815" y="159385"/>
            <a:ext cx="641498" cy="7321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04825" y="247015"/>
            <a:ext cx="323469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观察与思考：</a:t>
            </a:r>
          </a:p>
        </p:txBody>
      </p:sp>
      <p:pic>
        <p:nvPicPr>
          <p:cNvPr id="6148" name="Picture 5" descr="D:\Kel'Thuzad\教师用书资源包\八下\第八章 压强与浮力\第五节 学生实验：探究——影响浮力大小的因素\8-5 图片\T8-3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25" y="1408430"/>
            <a:ext cx="5073650" cy="4041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6017895" y="507365"/>
            <a:ext cx="5866130" cy="13823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步骤一</a:t>
            </a:r>
            <a:r>
              <a:rPr kumimoji="0" lang="en-US" altLang="zh-CN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:</a:t>
            </a:r>
            <a:r>
              <a:rPr kumimoji="0" lang="zh-CN" altLang="en-US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将小石块悬挂在弹簧测力计下，此时弹簧测力计的示数即为小石块的重力；如图</a:t>
            </a:r>
            <a:r>
              <a:rPr kumimoji="0" lang="en-US" altLang="zh-CN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1</a:t>
            </a:r>
            <a:r>
              <a:rPr kumimoji="0" lang="zh-CN" altLang="en-US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017895" y="2234565"/>
            <a:ext cx="5865495" cy="9518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步骤二</a:t>
            </a:r>
            <a:r>
              <a:rPr kumimoji="0" lang="zh-CN" altLang="en-US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：用手轻轻托起小石块，此时弹簧测力计的示数变小；如图</a:t>
            </a:r>
            <a:r>
              <a:rPr kumimoji="0" lang="en-US" altLang="zh-CN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2</a:t>
            </a:r>
            <a:r>
              <a:rPr kumimoji="0" lang="zh-CN" altLang="en-US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017895" y="3648710"/>
            <a:ext cx="5777230" cy="9518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步骤三</a:t>
            </a:r>
            <a:r>
              <a:rPr kumimoji="0" lang="zh-CN" altLang="en-US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：将石块浸入水中，弹簧测力计示数也变小，如图</a:t>
            </a:r>
            <a:r>
              <a:rPr kumimoji="0" lang="en-US" altLang="zh-CN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3</a:t>
            </a:r>
            <a:r>
              <a:rPr kumimoji="0" lang="zh-CN" altLang="en-US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17895" y="5003800"/>
            <a:ext cx="57772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步骤四</a:t>
            </a:r>
            <a:r>
              <a:rPr lang="zh-CN" altLang="en-US" sz="28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：如果把小石块放入酒精或者煤油中，还会出现这种现象吗？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46405" y="252019"/>
            <a:ext cx="17138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浮力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46405" y="1200150"/>
            <a:ext cx="108819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定义：浸在液体中的物体受到液体</a:t>
            </a:r>
            <a:r>
              <a:rPr lang="zh-CN" altLang="en-US" sz="3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向上托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的力。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54530" y="262890"/>
            <a:ext cx="1314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zh-CN" altLang="en-US" sz="3200" b="1" baseline="-25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浮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858135" y="2297430"/>
            <a:ext cx="1181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液体；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57040" y="2282825"/>
            <a:ext cx="209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受力物体：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51905" y="2282825"/>
            <a:ext cx="40557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浸在液体中的物体。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6405" y="3615690"/>
            <a:ext cx="4218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方向：</a:t>
            </a:r>
            <a:r>
              <a:rPr lang="zh-CN" altLang="en-US" sz="3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竖直向上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46405" y="4826635"/>
            <a:ext cx="1609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大小：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160270" y="4826635"/>
            <a:ext cx="2505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zh-CN" altLang="en-US" sz="3600" baseline="-25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浮</a:t>
            </a:r>
            <a:r>
              <a:rPr lang="en-US" altLang="zh-CN" sz="3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=G</a:t>
            </a:r>
            <a:r>
              <a:rPr lang="en-US" altLang="zh-CN" sz="36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3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G'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46405" y="2297430"/>
            <a:ext cx="2538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施力物体：</a:t>
            </a:r>
          </a:p>
        </p:txBody>
      </p:sp>
      <p:pic>
        <p:nvPicPr>
          <p:cNvPr id="6148" name="Picture 5" descr="D:\Kel'Thuzad\教师用书资源包\八下\第八章 压强与浮力\第五节 学生实验：探究——影响浮力大小的因素\8-5 图片\T8-3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5146"/>
          <a:stretch>
            <a:fillRect/>
          </a:stretch>
        </p:blipFill>
        <p:spPr>
          <a:xfrm>
            <a:off x="5198110" y="3033395"/>
            <a:ext cx="1377950" cy="32435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16"/>
          <p:cNvSpPr/>
          <p:nvPr/>
        </p:nvSpPr>
        <p:spPr>
          <a:xfrm>
            <a:off x="9046845" y="4549775"/>
            <a:ext cx="982345" cy="625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455785" y="4810125"/>
            <a:ext cx="164465" cy="1054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9538335" y="4871720"/>
            <a:ext cx="0" cy="1042035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rot="10800000" flipH="1">
            <a:off x="9537700" y="3780790"/>
            <a:ext cx="0" cy="1042035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9721215" y="5693410"/>
            <a:ext cx="48514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G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706610" y="3326765"/>
            <a:ext cx="16173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F</a:t>
            </a:r>
            <a:r>
              <a:rPr lang="zh-CN" altLang="en-US" sz="3200" baseline="-25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弹</a:t>
            </a:r>
            <a:r>
              <a:rPr lang="en-US" altLang="zh-CN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=G'</a:t>
            </a:r>
          </a:p>
        </p:txBody>
      </p:sp>
      <p:cxnSp>
        <p:nvCxnSpPr>
          <p:cNvPr id="23" name="直接箭头连接符 22"/>
          <p:cNvCxnSpPr/>
          <p:nvPr/>
        </p:nvCxnSpPr>
        <p:spPr>
          <a:xfrm flipV="1">
            <a:off x="9538335" y="4108450"/>
            <a:ext cx="7620" cy="701675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9721215" y="3951605"/>
            <a:ext cx="66294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F</a:t>
            </a:r>
            <a:r>
              <a:rPr lang="zh-CN" altLang="en-US" sz="3200" baseline="-25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浮</a:t>
            </a: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6504305" y="4544695"/>
            <a:ext cx="1757045" cy="5080"/>
          </a:xfrm>
          <a:prstGeom prst="straightConnector1">
            <a:avLst/>
          </a:prstGeom>
          <a:ln w="38100">
            <a:solidFill>
              <a:srgbClr val="FFC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6576060" y="3966210"/>
            <a:ext cx="1609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受力分析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062990" y="5693410"/>
            <a:ext cx="3602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（称量法法求浮力）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 bldLvl="0" animBg="1"/>
      <p:bldP spid="18" grpId="0" bldLvl="0" animBg="1"/>
      <p:bldP spid="21" grpId="0"/>
      <p:bldP spid="22" grpId="0"/>
      <p:bldP spid="24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16560" y="217805"/>
            <a:ext cx="679513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实验探究</a:t>
            </a:r>
            <a:r>
              <a:rPr lang="en-US" altLang="zh-CN" sz="40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—</a:t>
            </a:r>
            <a:r>
              <a:rPr lang="zh-CN" altLang="en-US" sz="40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浮力的产生原因：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74040" y="1001395"/>
            <a:ext cx="11165840" cy="9518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漂浮在液面上的物体和完全浸没在液体中的物体，都叫作浸在液体中的物体。因为漂浮在液面上的物体，也有一部分浸入液体中。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74040" y="2011680"/>
            <a:ext cx="8322945" cy="5207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那浸在液体中的物体为什么会受到向上的浮力呢？</a:t>
            </a:r>
          </a:p>
        </p:txBody>
      </p:sp>
      <p:pic>
        <p:nvPicPr>
          <p:cNvPr id="6" name="Picture 6" descr="T8-2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040" y="2945130"/>
            <a:ext cx="5000625" cy="24568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6133465" y="3205480"/>
            <a:ext cx="5777230" cy="193675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将玻璃圆筒两端蒙上</a:t>
            </a:r>
            <a:r>
              <a:rPr kumimoji="0" lang="zh-CN" altLang="en-US" sz="2400" b="1" i="0" u="sng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绷紧程度</a:t>
            </a:r>
            <a:r>
              <a:rPr kumimoji="0" lang="zh-CN" altLang="en-US" sz="24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的橡皮膜，将其</a:t>
            </a:r>
            <a:r>
              <a:rPr kumimoji="0" lang="zh-CN" altLang="en-US" sz="2400" b="1" i="0" u="sng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浸没</a:t>
            </a:r>
            <a:r>
              <a:rPr kumimoji="0" lang="zh-CN" altLang="en-US" sz="24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在水中，当玻璃圆筒</a:t>
            </a:r>
            <a:r>
              <a:rPr kumimoji="0" lang="zh-CN" altLang="en-US" sz="2400" b="1" i="0" u="sng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不同方向</a:t>
            </a:r>
            <a:r>
              <a:rPr kumimoji="0" lang="zh-CN" altLang="en-US" sz="24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放置时，玻璃圆筒两端橡皮膜可能处于水中</a:t>
            </a:r>
            <a:r>
              <a:rPr kumimoji="0" lang="zh-CN" altLang="en-US" sz="2400" b="1" i="0" u="sng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不同的深度</a:t>
            </a:r>
            <a:r>
              <a:rPr kumimoji="0" lang="zh-CN" altLang="en-US" sz="24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，这时会看到什么现象？这些现象说明了什么？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8" name="Picture 4" descr="T8-28"/>
          <p:cNvPicPr>
            <a:picLocks noChangeAspect="1"/>
          </p:cNvPicPr>
          <p:nvPr/>
        </p:nvPicPr>
        <p:blipFill>
          <a:blip r:embed="rId2"/>
          <a:srcRect r="42299"/>
          <a:stretch>
            <a:fillRect/>
          </a:stretch>
        </p:blipFill>
        <p:spPr>
          <a:xfrm>
            <a:off x="936625" y="1103313"/>
            <a:ext cx="2073275" cy="1765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</p:pic>
      <p:sp>
        <p:nvSpPr>
          <p:cNvPr id="210949" name="Text Box 5"/>
          <p:cNvSpPr txBox="1"/>
          <p:nvPr/>
        </p:nvSpPr>
        <p:spPr>
          <a:xfrm>
            <a:off x="936625" y="3162300"/>
            <a:ext cx="7048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 i="1" dirty="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</a:rPr>
              <a:t>F</a:t>
            </a:r>
            <a:r>
              <a:rPr lang="zh-CN" altLang="en-US" sz="3200" b="1" baseline="-25000" dirty="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</a:rPr>
              <a:t>左</a:t>
            </a:r>
            <a:endParaRPr lang="zh-CN" altLang="en-US" sz="3200" b="1" dirty="0">
              <a:solidFill>
                <a:schemeClr val="accent2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10950" name="Text Box 6"/>
          <p:cNvSpPr txBox="1"/>
          <p:nvPr/>
        </p:nvSpPr>
        <p:spPr>
          <a:xfrm>
            <a:off x="1738313" y="3162300"/>
            <a:ext cx="7397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 i="1" dirty="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</a:rPr>
              <a:t>F</a:t>
            </a:r>
            <a:r>
              <a:rPr lang="zh-CN" altLang="en-US" sz="3200" b="1" baseline="-25000" dirty="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</a:rPr>
              <a:t>右</a:t>
            </a:r>
            <a:endParaRPr lang="zh-CN" altLang="en-US" sz="3200" b="1" dirty="0">
              <a:solidFill>
                <a:schemeClr val="accent2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10951" name="Text Box 7"/>
          <p:cNvSpPr txBox="1"/>
          <p:nvPr/>
        </p:nvSpPr>
        <p:spPr>
          <a:xfrm>
            <a:off x="5549900" y="3124200"/>
            <a:ext cx="7191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 i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zh-CN" altLang="en-US" sz="3200" b="1" baseline="-25000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上</a:t>
            </a:r>
            <a:endParaRPr lang="zh-CN" altLang="en-US" sz="32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0952" name="Text Box 8"/>
          <p:cNvSpPr txBox="1"/>
          <p:nvPr/>
        </p:nvSpPr>
        <p:spPr>
          <a:xfrm>
            <a:off x="4638675" y="3124200"/>
            <a:ext cx="7159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 i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zh-CN" altLang="en-US" sz="3200" b="1" baseline="-25000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下</a:t>
            </a:r>
            <a:endParaRPr lang="zh-CN" altLang="en-US" sz="32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0953" name="Text Box 9"/>
          <p:cNvSpPr txBox="1"/>
          <p:nvPr/>
        </p:nvSpPr>
        <p:spPr>
          <a:xfrm>
            <a:off x="1393825" y="3132138"/>
            <a:ext cx="3587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</a:t>
            </a:r>
          </a:p>
        </p:txBody>
      </p:sp>
      <p:sp>
        <p:nvSpPr>
          <p:cNvPr id="210954" name="Text Box 10"/>
          <p:cNvSpPr txBox="1"/>
          <p:nvPr/>
        </p:nvSpPr>
        <p:spPr>
          <a:xfrm>
            <a:off x="5019675" y="3124200"/>
            <a:ext cx="7921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66"/>
                </a:solidFill>
                <a:latin typeface="华文新魏" panose="02010800040101010101" charset="-122"/>
                <a:ea typeface="华文新魏" panose="02010800040101010101" charset="-122"/>
              </a:rPr>
              <a:t>&gt;</a:t>
            </a:r>
          </a:p>
        </p:txBody>
      </p:sp>
      <p:sp>
        <p:nvSpPr>
          <p:cNvPr id="210955" name="Line 11"/>
          <p:cNvSpPr/>
          <p:nvPr/>
        </p:nvSpPr>
        <p:spPr>
          <a:xfrm flipV="1">
            <a:off x="7957185" y="1899285"/>
            <a:ext cx="0" cy="792163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0956" name="Text Box 12"/>
          <p:cNvSpPr txBox="1"/>
          <p:nvPr/>
        </p:nvSpPr>
        <p:spPr>
          <a:xfrm>
            <a:off x="416560" y="4911725"/>
            <a:ext cx="1069022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物体下表面受到液体</a:t>
            </a:r>
            <a:r>
              <a:rPr lang="zh-CN" altLang="en-US" sz="28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向上的压力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大于</a:t>
            </a:r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上表面受到液体</a:t>
            </a:r>
            <a:r>
              <a:rPr lang="zh-CN" altLang="en-US" sz="28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向下的压力</a:t>
            </a:r>
            <a:r>
              <a:rPr lang="en-US" altLang="zh-CN" sz="28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这两个压力的</a:t>
            </a:r>
            <a:r>
              <a:rPr lang="zh-CN" altLang="en-US" sz="28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合力</a:t>
            </a:r>
            <a:r>
              <a:rPr lang="en-US" altLang="zh-CN" sz="28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zh-CN" altLang="en-US" sz="2800" b="1" baseline="-250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</a:t>
            </a:r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</a:t>
            </a:r>
            <a:r>
              <a:rPr lang="en-US" altLang="zh-CN" sz="28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就是物体受到的</a:t>
            </a:r>
            <a:r>
              <a:rPr lang="zh-CN" altLang="en-US" sz="2800" b="1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浮力</a:t>
            </a:r>
            <a:r>
              <a:rPr lang="en-US" altLang="zh-CN" sz="28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</a:p>
        </p:txBody>
      </p:sp>
      <p:sp>
        <p:nvSpPr>
          <p:cNvPr id="210957" name="Line 13"/>
          <p:cNvSpPr/>
          <p:nvPr/>
        </p:nvSpPr>
        <p:spPr>
          <a:xfrm>
            <a:off x="7511098" y="2716848"/>
            <a:ext cx="0" cy="433387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0958" name="Line 14"/>
          <p:cNvSpPr/>
          <p:nvPr/>
        </p:nvSpPr>
        <p:spPr>
          <a:xfrm flipV="1">
            <a:off x="7511098" y="1492885"/>
            <a:ext cx="0" cy="1223963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0959" name="Oval 15"/>
          <p:cNvSpPr/>
          <p:nvPr/>
        </p:nvSpPr>
        <p:spPr>
          <a:xfrm>
            <a:off x="7471410" y="2645410"/>
            <a:ext cx="71438" cy="73025"/>
          </a:xfrm>
          <a:prstGeom prst="ellipse">
            <a:avLst/>
          </a:prstGeom>
          <a:solidFill>
            <a:srgbClr val="0033CC"/>
          </a:solidFill>
          <a:ln w="9525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10960" name="Text Box 16"/>
          <p:cNvSpPr txBox="1"/>
          <p:nvPr/>
        </p:nvSpPr>
        <p:spPr>
          <a:xfrm>
            <a:off x="7222173" y="3221673"/>
            <a:ext cx="103981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 i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zh-CN" altLang="en-US" sz="3200" b="1" baseline="-25000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上</a:t>
            </a:r>
            <a:endParaRPr lang="zh-CN" altLang="en-US" sz="32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0961" name="Text Box 17"/>
          <p:cNvSpPr txBox="1"/>
          <p:nvPr/>
        </p:nvSpPr>
        <p:spPr>
          <a:xfrm>
            <a:off x="7238048" y="930910"/>
            <a:ext cx="110013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 i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zh-CN" altLang="en-US" sz="3200" b="1" baseline="-25000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下</a:t>
            </a:r>
            <a:endParaRPr lang="zh-CN" altLang="en-US" sz="32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0962" name="Text Box 18"/>
          <p:cNvSpPr txBox="1"/>
          <p:nvPr/>
        </p:nvSpPr>
        <p:spPr>
          <a:xfrm>
            <a:off x="8000048" y="1570673"/>
            <a:ext cx="71913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 i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zh-CN" altLang="en-US" sz="3200" b="1" baseline="-25000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合</a:t>
            </a:r>
            <a:endParaRPr lang="zh-CN" altLang="en-US" sz="32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0964" name="Text Box 20"/>
          <p:cNvSpPr txBox="1"/>
          <p:nvPr/>
        </p:nvSpPr>
        <p:spPr>
          <a:xfrm>
            <a:off x="631825" y="3619500"/>
            <a:ext cx="21097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</a:rPr>
              <a:t>Ｆ</a:t>
            </a:r>
            <a:r>
              <a:rPr lang="zh-CN" altLang="en-US" sz="3200" b="1" baseline="-25000" dirty="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</a:rPr>
              <a:t>合</a:t>
            </a:r>
            <a:r>
              <a:rPr lang="zh-CN" altLang="en-US" sz="3200" b="1" dirty="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</a:rPr>
              <a:t>＝０</a:t>
            </a:r>
          </a:p>
        </p:txBody>
      </p:sp>
      <p:sp>
        <p:nvSpPr>
          <p:cNvPr id="210965" name="Text Box 21"/>
          <p:cNvSpPr txBox="1"/>
          <p:nvPr/>
        </p:nvSpPr>
        <p:spPr>
          <a:xfrm>
            <a:off x="3713163" y="3619500"/>
            <a:ext cx="34528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 i="1" dirty="0">
                <a:solidFill>
                  <a:schemeClr val="accent2"/>
                </a:solidFill>
                <a:latin typeface="Arial" panose="020B0604020202020204" pitchFamily="34" charset="0"/>
                <a:ea typeface="华文新魏" panose="02010800040101010101" charset="-122"/>
              </a:rPr>
              <a:t>Ｆ</a:t>
            </a:r>
            <a:r>
              <a:rPr lang="zh-CN" altLang="en-US" sz="3200" b="1" baseline="-25000" dirty="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</a:rPr>
              <a:t>合</a:t>
            </a: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华文新魏" panose="02010800040101010101" charset="-122"/>
              </a:rPr>
              <a:t>＝</a:t>
            </a:r>
            <a:r>
              <a:rPr lang="zh-CN" altLang="en-US" sz="3200" b="1" i="1" dirty="0">
                <a:solidFill>
                  <a:schemeClr val="accent2"/>
                </a:solidFill>
                <a:latin typeface="Arial" panose="020B0604020202020204" pitchFamily="34" charset="0"/>
                <a:ea typeface="华文新魏" panose="02010800040101010101" charset="-122"/>
              </a:rPr>
              <a:t>Ｆ</a:t>
            </a:r>
            <a:r>
              <a:rPr lang="zh-CN" altLang="en-US" sz="3200" b="1" baseline="-25000" dirty="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</a:rPr>
              <a:t>下</a:t>
            </a: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华文新魏" panose="02010800040101010101" charset="-122"/>
              </a:rPr>
              <a:t>－</a:t>
            </a:r>
            <a:r>
              <a:rPr lang="zh-CN" altLang="en-US" sz="3200" b="1" i="1" dirty="0">
                <a:solidFill>
                  <a:schemeClr val="accent2"/>
                </a:solidFill>
                <a:latin typeface="Arial" panose="020B0604020202020204" pitchFamily="34" charset="0"/>
                <a:ea typeface="华文新魏" panose="02010800040101010101" charset="-122"/>
              </a:rPr>
              <a:t>Ｆ</a:t>
            </a:r>
            <a:r>
              <a:rPr lang="zh-CN" altLang="en-US" sz="3200" b="1" baseline="-25000" dirty="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</a:rPr>
              <a:t>上</a:t>
            </a:r>
          </a:p>
        </p:txBody>
      </p:sp>
      <p:pic>
        <p:nvPicPr>
          <p:cNvPr id="210971" name="Picture 27" descr="T8-28"/>
          <p:cNvPicPr>
            <a:picLocks noChangeAspect="1"/>
          </p:cNvPicPr>
          <p:nvPr/>
        </p:nvPicPr>
        <p:blipFill>
          <a:blip r:embed="rId2"/>
          <a:srcRect l="39670"/>
          <a:stretch>
            <a:fillRect/>
          </a:stretch>
        </p:blipFill>
        <p:spPr>
          <a:xfrm>
            <a:off x="3888740" y="1117918"/>
            <a:ext cx="2168525" cy="1766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0973" name="Line 29"/>
          <p:cNvSpPr/>
          <p:nvPr/>
        </p:nvSpPr>
        <p:spPr>
          <a:xfrm>
            <a:off x="973138" y="2495550"/>
            <a:ext cx="439737" cy="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0974" name="Line 30"/>
          <p:cNvSpPr/>
          <p:nvPr/>
        </p:nvSpPr>
        <p:spPr>
          <a:xfrm rot="10800000">
            <a:off x="1870075" y="2495550"/>
            <a:ext cx="438150" cy="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0975" name="Line 31"/>
          <p:cNvSpPr/>
          <p:nvPr/>
        </p:nvSpPr>
        <p:spPr>
          <a:xfrm flipV="1">
            <a:off x="5381625" y="2303463"/>
            <a:ext cx="0" cy="792162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0976" name="Line 32"/>
          <p:cNvSpPr/>
          <p:nvPr/>
        </p:nvSpPr>
        <p:spPr>
          <a:xfrm rot="-10800000" flipV="1">
            <a:off x="5381625" y="1674813"/>
            <a:ext cx="0" cy="360362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0977" name="Text Box 33"/>
          <p:cNvSpPr txBox="1"/>
          <p:nvPr/>
        </p:nvSpPr>
        <p:spPr>
          <a:xfrm>
            <a:off x="384175" y="2076450"/>
            <a:ext cx="7048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 i="1" dirty="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</a:rPr>
              <a:t>F</a:t>
            </a:r>
            <a:r>
              <a:rPr lang="zh-CN" altLang="en-US" sz="3200" b="1" baseline="-25000" dirty="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</a:rPr>
              <a:t>左</a:t>
            </a:r>
            <a:endParaRPr lang="zh-CN" altLang="en-US" sz="3200" b="1" dirty="0">
              <a:solidFill>
                <a:schemeClr val="accent2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10978" name="Text Box 34"/>
          <p:cNvSpPr txBox="1"/>
          <p:nvPr/>
        </p:nvSpPr>
        <p:spPr>
          <a:xfrm>
            <a:off x="2232025" y="2106613"/>
            <a:ext cx="7397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 i="1" dirty="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</a:rPr>
              <a:t>F</a:t>
            </a:r>
            <a:r>
              <a:rPr lang="zh-CN" altLang="en-US" sz="3200" b="1" baseline="-25000" dirty="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</a:rPr>
              <a:t>右</a:t>
            </a:r>
            <a:endParaRPr lang="zh-CN" altLang="en-US" sz="3200" b="1" dirty="0">
              <a:solidFill>
                <a:schemeClr val="accent2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10979" name="Text Box 35"/>
          <p:cNvSpPr txBox="1"/>
          <p:nvPr/>
        </p:nvSpPr>
        <p:spPr>
          <a:xfrm>
            <a:off x="4695825" y="2608263"/>
            <a:ext cx="71596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 i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zh-CN" altLang="en-US" sz="3200" b="1" baseline="-25000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下</a:t>
            </a:r>
            <a:endParaRPr lang="zh-CN" altLang="en-US" sz="32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0980" name="Text Box 36"/>
          <p:cNvSpPr txBox="1"/>
          <p:nvPr/>
        </p:nvSpPr>
        <p:spPr>
          <a:xfrm>
            <a:off x="4619625" y="1179513"/>
            <a:ext cx="71913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 i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zh-CN" altLang="en-US" sz="3200" b="1" baseline="-25000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上</a:t>
            </a:r>
            <a:endParaRPr lang="zh-CN" altLang="en-US" sz="32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8275" y="217805"/>
            <a:ext cx="744918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二</a:t>
            </a:r>
            <a:r>
              <a:rPr lang="en-US" altLang="zh-CN" sz="40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.</a:t>
            </a:r>
            <a:r>
              <a:rPr lang="zh-CN" altLang="en-US" sz="40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实验探究</a:t>
            </a:r>
            <a:r>
              <a:rPr lang="en-US" altLang="zh-CN" sz="40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—</a:t>
            </a:r>
            <a:r>
              <a:rPr lang="zh-CN" altLang="en-US" sz="40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浮力的产生原因：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8812530" y="438150"/>
            <a:ext cx="3185160" cy="3657600"/>
            <a:chOff x="8148" y="4080"/>
            <a:chExt cx="5016" cy="5760"/>
          </a:xfrm>
        </p:grpSpPr>
        <p:sp>
          <p:nvSpPr>
            <p:cNvPr id="240642" name="AutoShape 2"/>
            <p:cNvSpPr/>
            <p:nvPr/>
          </p:nvSpPr>
          <p:spPr>
            <a:xfrm>
              <a:off x="8640" y="4800"/>
              <a:ext cx="4440" cy="5040"/>
            </a:xfrm>
            <a:prstGeom prst="can">
              <a:avLst>
                <a:gd name="adj" fmla="val 28676"/>
              </a:avLst>
            </a:prstGeom>
            <a:solidFill>
              <a:srgbClr val="00FFFF">
                <a:alpha val="50195"/>
              </a:srgbClr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0643" name="Line 3"/>
            <p:cNvSpPr/>
            <p:nvPr/>
          </p:nvSpPr>
          <p:spPr>
            <a:xfrm flipV="1">
              <a:off x="10680" y="7680"/>
              <a:ext cx="0" cy="2040"/>
            </a:xfrm>
            <a:prstGeom prst="line">
              <a:avLst/>
            </a:prstGeom>
            <a:ln w="120650" cap="flat" cmpd="sng">
              <a:solidFill>
                <a:srgbClr val="FF3300"/>
              </a:solidFill>
              <a:prstDash val="solid"/>
              <a:headEnd type="none" w="med" len="med"/>
              <a:tailEnd type="triangle" w="med" len="lg"/>
            </a:ln>
          </p:spPr>
        </p:sp>
        <p:sp>
          <p:nvSpPr>
            <p:cNvPr id="240644" name="Rectangle 4"/>
            <p:cNvSpPr/>
            <p:nvPr/>
          </p:nvSpPr>
          <p:spPr>
            <a:xfrm>
              <a:off x="10080" y="6840"/>
              <a:ext cx="1200" cy="960"/>
            </a:xfrm>
            <a:prstGeom prst="rect">
              <a:avLst/>
            </a:prstGeom>
            <a:solidFill>
              <a:srgbClr val="00FF00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0645" name="Line 5"/>
            <p:cNvSpPr/>
            <p:nvPr/>
          </p:nvSpPr>
          <p:spPr>
            <a:xfrm flipH="1" flipV="1">
              <a:off x="10800" y="5880"/>
              <a:ext cx="0" cy="720"/>
            </a:xfrm>
            <a:prstGeom prst="line">
              <a:avLst/>
            </a:prstGeom>
            <a:ln w="92075" cap="flat" cmpd="sng">
              <a:solidFill>
                <a:srgbClr val="FF3300"/>
              </a:solidFill>
              <a:prstDash val="solid"/>
              <a:headEnd type="triangle" w="med" len="med"/>
              <a:tailEnd type="none" w="med" len="lg"/>
            </a:ln>
          </p:spPr>
        </p:sp>
        <p:sp>
          <p:nvSpPr>
            <p:cNvPr id="240654" name="AutoShape 14"/>
            <p:cNvSpPr/>
            <p:nvPr/>
          </p:nvSpPr>
          <p:spPr>
            <a:xfrm>
              <a:off x="8640" y="4080"/>
              <a:ext cx="4440" cy="5760"/>
            </a:xfrm>
            <a:prstGeom prst="can">
              <a:avLst>
                <a:gd name="adj" fmla="val 28227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0" name="Group 15"/>
            <p:cNvGrpSpPr/>
            <p:nvPr/>
          </p:nvGrpSpPr>
          <p:grpSpPr>
            <a:xfrm>
              <a:off x="8148" y="7293"/>
              <a:ext cx="5017" cy="137"/>
              <a:chOff x="3259" y="2917"/>
              <a:chExt cx="2007" cy="55"/>
            </a:xfrm>
          </p:grpSpPr>
          <p:sp>
            <p:nvSpPr>
              <p:cNvPr id="22549" name="Line 16"/>
              <p:cNvSpPr/>
              <p:nvPr/>
            </p:nvSpPr>
            <p:spPr>
              <a:xfrm rot="5324176" flipV="1">
                <a:off x="3641" y="2538"/>
                <a:ext cx="1" cy="771"/>
              </a:xfrm>
              <a:prstGeom prst="line">
                <a:avLst/>
              </a:prstGeom>
              <a:ln w="120650" cap="flat" cmpd="sng">
                <a:solidFill>
                  <a:srgbClr val="FF3300"/>
                </a:solidFill>
                <a:prstDash val="solid"/>
                <a:headEnd type="none" w="med" len="med"/>
                <a:tailEnd type="triangle" w="med" len="lg"/>
              </a:ln>
            </p:spPr>
          </p:sp>
          <p:sp>
            <p:nvSpPr>
              <p:cNvPr id="22550" name="Line 17"/>
              <p:cNvSpPr/>
              <p:nvPr/>
            </p:nvSpPr>
            <p:spPr>
              <a:xfrm rot="-5559976" flipV="1">
                <a:off x="4858" y="2564"/>
                <a:ext cx="55" cy="754"/>
              </a:xfrm>
              <a:prstGeom prst="line">
                <a:avLst/>
              </a:prstGeom>
              <a:ln w="120650" cap="flat" cmpd="sng">
                <a:solidFill>
                  <a:srgbClr val="FF3300"/>
                </a:solidFill>
                <a:prstDash val="solid"/>
                <a:headEnd type="none" w="med" len="med"/>
                <a:tailEnd type="triangle" w="med" len="lg"/>
              </a:ln>
            </p:spPr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1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1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1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21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1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1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1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1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1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1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9" grpId="0"/>
      <p:bldP spid="210950" grpId="0"/>
      <p:bldP spid="210951" grpId="0"/>
      <p:bldP spid="210952" grpId="0"/>
      <p:bldP spid="210953" grpId="0"/>
      <p:bldP spid="210953" grpId="1"/>
      <p:bldP spid="210954" grpId="0"/>
      <p:bldP spid="210956" grpId="1"/>
      <p:bldP spid="210959" grpId="0" bldLvl="0" animBg="1"/>
      <p:bldP spid="210960" grpId="0"/>
      <p:bldP spid="210961" grpId="0"/>
      <p:bldP spid="210962" grpId="0"/>
      <p:bldP spid="210964" grpId="0"/>
      <p:bldP spid="210965" grpId="0"/>
      <p:bldP spid="210977" grpId="0"/>
      <p:bldP spid="210978" grpId="0"/>
      <p:bldP spid="210979" grpId="0"/>
      <p:bldP spid="2109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46405" y="233045"/>
            <a:ext cx="4409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en-US" altLang="zh-CN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浮力的产生原因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46405" y="1197610"/>
            <a:ext cx="93935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产生原因：物体受到液体向上和向下的压力差。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6405" y="2070735"/>
            <a:ext cx="16522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大小：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98675" y="2085340"/>
            <a:ext cx="3067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zh-CN" altLang="en-US" sz="3600" baseline="-25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浮</a:t>
            </a:r>
            <a:r>
              <a:rPr lang="en-US" altLang="zh-CN" sz="36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=F</a:t>
            </a:r>
            <a:r>
              <a:rPr lang="zh-CN" altLang="en-US" sz="3600" baseline="-25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下</a:t>
            </a:r>
            <a:r>
              <a:rPr lang="zh-CN" altLang="en-US" sz="36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36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zh-CN" altLang="en-US" sz="3600" baseline="-25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上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76190" y="2115820"/>
            <a:ext cx="3602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（压力差法求浮力）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6405" y="3049270"/>
            <a:ext cx="16522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说明：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44830" y="3757295"/>
            <a:ext cx="110439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rPr>
              <a:t>①</a:t>
            </a:r>
            <a:r>
              <a:rPr 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受浮力的物体既可以是</a:t>
            </a:r>
            <a:r>
              <a:rPr lang="zh-CN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固</a:t>
            </a:r>
            <a:r>
              <a:rPr 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体，也可以是气体或</a:t>
            </a:r>
            <a:r>
              <a:rPr lang="zh-CN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液</a:t>
            </a:r>
            <a:r>
              <a:rPr 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体；</a:t>
            </a:r>
            <a:endParaRPr lang="zh-CN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4040" y="5015865"/>
            <a:ext cx="108953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rPr>
              <a:t>②</a:t>
            </a:r>
            <a:r>
              <a:rPr 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气体对浸入其中的物体也能产生浮力的作用；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99160" y="4340860"/>
            <a:ext cx="6278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32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例：（水中气泡）（油浮在水面）</a:t>
            </a:r>
            <a:endParaRPr lang="zh-CN" altLang="en-US" sz="320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8370" y="5701030"/>
            <a:ext cx="3027680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none" rtlCol="0" anchor="t">
            <a:spAutoFit/>
          </a:bodyPr>
          <a:lstStyle/>
          <a:p>
            <a:r>
              <a:rPr lang="zh-CN" sz="32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例：（热气球）</a:t>
            </a:r>
            <a:endParaRPr lang="zh-CN" altLang="en-US" sz="320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F6F6F600"/>
          <p:cNvPicPr>
            <a:picLocks noChangeAspect="1"/>
          </p:cNvPicPr>
          <p:nvPr/>
        </p:nvPicPr>
        <p:blipFill>
          <a:blip r:embed="rId2"/>
          <a:srcRect l="28670" r="32837"/>
          <a:stretch>
            <a:fillRect/>
          </a:stretch>
        </p:blipFill>
        <p:spPr>
          <a:xfrm>
            <a:off x="9640570" y="1604010"/>
            <a:ext cx="732155" cy="190309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70535" y="502920"/>
            <a:ext cx="108953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rPr>
              <a:t>③物体与底面紧密接触时，物体可能不受到浮力作用。</a:t>
            </a:r>
            <a:endParaRPr lang="zh-CN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0530" y="3404235"/>
            <a:ext cx="11388725" cy="25273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383665" y="2809240"/>
            <a:ext cx="446405" cy="59563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969895" y="1826895"/>
            <a:ext cx="520700" cy="15779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梯形 5"/>
          <p:cNvSpPr/>
          <p:nvPr/>
        </p:nvSpPr>
        <p:spPr>
          <a:xfrm>
            <a:off x="4911725" y="2213610"/>
            <a:ext cx="1339215" cy="1191260"/>
          </a:xfrm>
          <a:prstGeom prst="trapezoid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梯形 6"/>
          <p:cNvSpPr/>
          <p:nvPr/>
        </p:nvSpPr>
        <p:spPr>
          <a:xfrm rot="10800000">
            <a:off x="7312660" y="2212975"/>
            <a:ext cx="1339215" cy="1191260"/>
          </a:xfrm>
          <a:prstGeom prst="trapezoid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490220" y="2464435"/>
            <a:ext cx="11135360" cy="2984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617220" y="2591435"/>
            <a:ext cx="11135360" cy="2984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656590" y="2718435"/>
            <a:ext cx="11135360" cy="2984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695960" y="2845435"/>
            <a:ext cx="11135360" cy="2984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764540" y="2972435"/>
            <a:ext cx="11135360" cy="2984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685800" y="3127375"/>
            <a:ext cx="11135360" cy="2984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695960" y="3254375"/>
            <a:ext cx="11135360" cy="2984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232535" y="3750945"/>
            <a:ext cx="691515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540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822815" y="3707130"/>
            <a:ext cx="129794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6600"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686040" y="3702685"/>
            <a:ext cx="129794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6600"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884805" y="3726180"/>
            <a:ext cx="691515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540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235575" y="3740785"/>
            <a:ext cx="691515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540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</a:p>
        </p:txBody>
      </p:sp>
      <p:cxnSp>
        <p:nvCxnSpPr>
          <p:cNvPr id="23" name="直接箭头连接符 22"/>
          <p:cNvCxnSpPr/>
          <p:nvPr/>
        </p:nvCxnSpPr>
        <p:spPr>
          <a:xfrm flipV="1">
            <a:off x="7298055" y="2294890"/>
            <a:ext cx="7620" cy="70167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8651875" y="2286000"/>
            <a:ext cx="7620" cy="70167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9687560" y="2286000"/>
            <a:ext cx="7620" cy="70167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10365105" y="2270760"/>
            <a:ext cx="7620" cy="70167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2411</Words>
  <Application>Microsoft Office PowerPoint</Application>
  <PresentationFormat>自定义</PresentationFormat>
  <Paragraphs>184</Paragraphs>
  <Slides>23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Office 主题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2</cp:revision>
  <dcterms:created xsi:type="dcterms:W3CDTF">2020-04-22T03:41:00Z</dcterms:created>
  <dcterms:modified xsi:type="dcterms:W3CDTF">2020-06-14T21:59:20Z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