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tags/tag81.xml" ContentType="application/vnd.openxmlformats-officedocument.presentationml.tags+xml"/>
  <Override PartName="/ppt/notesSlides/notesSlide19.xml" ContentType="application/vnd.openxmlformats-officedocument.presentationml.notesSlide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ppt/notesSlides/notesSlide21.xml" ContentType="application/vnd.openxmlformats-officedocument.presentationml.notesSlide+xml"/>
  <Override PartName="/ppt/tags/tag8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5" r:id="rId4"/>
    <p:sldId id="264" r:id="rId5"/>
    <p:sldId id="268" r:id="rId6"/>
    <p:sldId id="272" r:id="rId7"/>
    <p:sldId id="273" r:id="rId8"/>
    <p:sldId id="275" r:id="rId9"/>
    <p:sldId id="274" r:id="rId10"/>
    <p:sldId id="276" r:id="rId11"/>
    <p:sldId id="287" r:id="rId12"/>
    <p:sldId id="279" r:id="rId13"/>
    <p:sldId id="280" r:id="rId14"/>
    <p:sldId id="281" r:id="rId15"/>
    <p:sldId id="282" r:id="rId16"/>
    <p:sldId id="297" r:id="rId17"/>
    <p:sldId id="283" r:id="rId18"/>
    <p:sldId id="284" r:id="rId19"/>
    <p:sldId id="310" r:id="rId20"/>
    <p:sldId id="311" r:id="rId21"/>
    <p:sldId id="313" r:id="rId22"/>
    <p:sldId id="314" r:id="rId23"/>
    <p:sldId id="315" r:id="rId24"/>
    <p:sldId id="31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322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2020/6/15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72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0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hyperlink" Target="http://www.oh-yeah.net/updatefiles/2007-09-03/12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11720w5su6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165735"/>
            <a:ext cx="4606290" cy="3178810"/>
          </a:xfrm>
          <a:prstGeom prst="rect">
            <a:avLst/>
          </a:prstGeom>
        </p:spPr>
      </p:pic>
      <p:pic>
        <p:nvPicPr>
          <p:cNvPr id="7" name="图片 6" descr="2017052309220130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65100"/>
            <a:ext cx="4645025" cy="3179445"/>
          </a:xfrm>
          <a:prstGeom prst="rect">
            <a:avLst/>
          </a:prstGeom>
        </p:spPr>
      </p:pic>
      <p:pic>
        <p:nvPicPr>
          <p:cNvPr id="9" name="图片 8" descr="wKgB4lNslBGAVPE-ABghQFsGgcw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580" y="3521710"/>
            <a:ext cx="4747260" cy="3165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文本框 54276"/>
          <p:cNvSpPr txBox="1"/>
          <p:nvPr/>
        </p:nvSpPr>
        <p:spPr>
          <a:xfrm>
            <a:off x="443865" y="296545"/>
            <a:ext cx="28644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实验探究：</a:t>
            </a:r>
          </a:p>
        </p:txBody>
      </p:sp>
      <p:sp>
        <p:nvSpPr>
          <p:cNvPr id="54278" name="矩形 54277"/>
          <p:cNvSpPr/>
          <p:nvPr/>
        </p:nvSpPr>
        <p:spPr>
          <a:xfrm>
            <a:off x="3600450" y="1064895"/>
            <a:ext cx="7450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一个物体上的两个力相互平衡，这两个力需要满足什么条件？</a:t>
            </a:r>
          </a:p>
        </p:txBody>
      </p:sp>
      <p:sp>
        <p:nvSpPr>
          <p:cNvPr id="54279" name="文本框 54278"/>
          <p:cNvSpPr txBox="1"/>
          <p:nvPr/>
        </p:nvSpPr>
        <p:spPr>
          <a:xfrm>
            <a:off x="179705" y="1250315"/>
            <a:ext cx="40316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、提出问题：</a:t>
            </a:r>
          </a:p>
        </p:txBody>
      </p:sp>
      <p:sp>
        <p:nvSpPr>
          <p:cNvPr id="54280" name="矩形 54279"/>
          <p:cNvSpPr/>
          <p:nvPr/>
        </p:nvSpPr>
        <p:spPr>
          <a:xfrm>
            <a:off x="179388" y="2382203"/>
            <a:ext cx="40328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猜想与假设：</a:t>
            </a:r>
          </a:p>
        </p:txBody>
      </p:sp>
      <p:sp>
        <p:nvSpPr>
          <p:cNvPr id="54283" name="矩形 54282"/>
          <p:cNvSpPr/>
          <p:nvPr/>
        </p:nvSpPr>
        <p:spPr>
          <a:xfrm>
            <a:off x="4211320" y="2444115"/>
            <a:ext cx="2317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大小相等</a:t>
            </a:r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、</a:t>
            </a:r>
          </a:p>
        </p:txBody>
      </p:sp>
      <p:sp>
        <p:nvSpPr>
          <p:cNvPr id="54284" name="矩形 54283"/>
          <p:cNvSpPr/>
          <p:nvPr/>
        </p:nvSpPr>
        <p:spPr>
          <a:xfrm>
            <a:off x="6528435" y="2444115"/>
            <a:ext cx="27444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方向相反</a:t>
            </a:r>
          </a:p>
        </p:txBody>
      </p:sp>
      <p:sp>
        <p:nvSpPr>
          <p:cNvPr id="54343" name="文本框 54342"/>
          <p:cNvSpPr txBox="1"/>
          <p:nvPr/>
        </p:nvSpPr>
        <p:spPr>
          <a:xfrm>
            <a:off x="684530" y="3891915"/>
            <a:ext cx="26238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1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）器材：</a:t>
            </a:r>
          </a:p>
        </p:txBody>
      </p:sp>
      <p:sp>
        <p:nvSpPr>
          <p:cNvPr id="54344" name="文本框 54343"/>
          <p:cNvSpPr txBox="1"/>
          <p:nvPr/>
        </p:nvSpPr>
        <p:spPr>
          <a:xfrm>
            <a:off x="1332230" y="4367530"/>
            <a:ext cx="100577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两端带滑轮的长木板、硬纸板（重力忽略不计）、细线、钩码</a:t>
            </a:r>
          </a:p>
        </p:txBody>
      </p:sp>
      <p:sp>
        <p:nvSpPr>
          <p:cNvPr id="54345" name="文本框 54344"/>
          <p:cNvSpPr txBox="1"/>
          <p:nvPr/>
        </p:nvSpPr>
        <p:spPr>
          <a:xfrm>
            <a:off x="684530" y="5520055"/>
            <a:ext cx="30632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）步骤：</a:t>
            </a:r>
          </a:p>
        </p:txBody>
      </p:sp>
      <p:sp>
        <p:nvSpPr>
          <p:cNvPr id="54285" name="矩形 54284"/>
          <p:cNvSpPr/>
          <p:nvPr/>
        </p:nvSpPr>
        <p:spPr>
          <a:xfrm>
            <a:off x="179388" y="3249613"/>
            <a:ext cx="61918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 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、制定计划与设计实验：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3" grpId="0"/>
      <p:bldP spid="54284" grpId="0"/>
      <p:bldP spid="54343" grpId="0"/>
      <p:bldP spid="54344" grpId="0"/>
      <p:bldP spid="54345" grpId="0"/>
      <p:bldP spid="542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" y="1181735"/>
            <a:ext cx="3962400" cy="189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1181100"/>
            <a:ext cx="3733800" cy="1897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8338" name="Picture 2" descr="7-26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790" y="1181100"/>
            <a:ext cx="3982720" cy="1897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2"/>
          <p:cNvSpPr/>
          <p:nvPr/>
        </p:nvSpPr>
        <p:spPr>
          <a:xfrm>
            <a:off x="1706880" y="3326130"/>
            <a:ext cx="7239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木块还会受到水平方向的摩擦力作用。</a:t>
            </a:r>
          </a:p>
        </p:txBody>
      </p:sp>
      <p:sp>
        <p:nvSpPr>
          <p:cNvPr id="15" name="Text Box 21"/>
          <p:cNvSpPr txBox="1"/>
          <p:nvPr/>
        </p:nvSpPr>
        <p:spPr>
          <a:xfrm>
            <a:off x="2623185" y="3994150"/>
            <a:ext cx="3207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把滑动变滚动。</a:t>
            </a:r>
          </a:p>
        </p:txBody>
      </p:sp>
      <p:sp>
        <p:nvSpPr>
          <p:cNvPr id="20" name="Text Box 21"/>
          <p:cNvSpPr txBox="1"/>
          <p:nvPr/>
        </p:nvSpPr>
        <p:spPr>
          <a:xfrm>
            <a:off x="6633845" y="3994150"/>
            <a:ext cx="5017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、使接触面分离（硬纸板）。</a:t>
            </a:r>
          </a:p>
        </p:txBody>
      </p:sp>
      <p:sp>
        <p:nvSpPr>
          <p:cNvPr id="4" name="Text Box 21"/>
          <p:cNvSpPr txBox="1"/>
          <p:nvPr/>
        </p:nvSpPr>
        <p:spPr>
          <a:xfrm>
            <a:off x="3246755" y="4918075"/>
            <a:ext cx="6612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如何来改变物体两端拉力的大小？</a:t>
            </a:r>
          </a:p>
        </p:txBody>
      </p:sp>
      <p:grpSp>
        <p:nvGrpSpPr>
          <p:cNvPr id="11" name="组合 10"/>
          <p:cNvGrpSpPr/>
          <p:nvPr/>
        </p:nvGrpSpPr>
        <p:grpSpPr>
          <a:xfrm rot="10800000">
            <a:off x="455295" y="4617720"/>
            <a:ext cx="2284730" cy="1296670"/>
            <a:chOff x="810" y="3804"/>
            <a:chExt cx="3598" cy="2042"/>
          </a:xfrm>
        </p:grpSpPr>
        <p:sp>
          <p:nvSpPr>
            <p:cNvPr id="9" name="云形标注 8"/>
            <p:cNvSpPr/>
            <p:nvPr/>
          </p:nvSpPr>
          <p:spPr>
            <a:xfrm rot="10980000">
              <a:off x="810" y="3804"/>
              <a:ext cx="3599" cy="2043"/>
            </a:xfrm>
            <a:prstGeom prst="cloud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 rot="10800000">
              <a:off x="1827" y="4365"/>
              <a:ext cx="157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 dirty="0">
                  <a:solidFill>
                    <a:srgbClr val="FFFF00"/>
                  </a:solidFill>
                  <a:latin typeface="Calibri" panose="020F0502020204030204" charset="0"/>
                  <a:ea typeface="黑体" panose="02010609060101010101" pitchFamily="49" charset="-122"/>
                  <a:sym typeface="+mn-ea"/>
                </a:rPr>
                <a:t>思考</a:t>
              </a:r>
            </a:p>
          </p:txBody>
        </p:sp>
      </p:grpSp>
      <p:sp>
        <p:nvSpPr>
          <p:cNvPr id="5" name="Rectangle 32"/>
          <p:cNvSpPr/>
          <p:nvPr/>
        </p:nvSpPr>
        <p:spPr>
          <a:xfrm>
            <a:off x="3246755" y="5694045"/>
            <a:ext cx="7239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通过增减钩码数量。</a:t>
            </a:r>
          </a:p>
        </p:txBody>
      </p:sp>
      <p:sp>
        <p:nvSpPr>
          <p:cNvPr id="54285" name="矩形 54284"/>
          <p:cNvSpPr/>
          <p:nvPr/>
        </p:nvSpPr>
        <p:spPr>
          <a:xfrm>
            <a:off x="564833" y="150178"/>
            <a:ext cx="628650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思考：为什么选择硬纸板？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4" grpId="0"/>
      <p:bldP spid="5" grpId="0"/>
      <p:bldP spid="542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620125" y="135890"/>
            <a:ext cx="3124200" cy="2027555"/>
            <a:chOff x="13690" y="283"/>
            <a:chExt cx="4875" cy="3247"/>
          </a:xfrm>
        </p:grpSpPr>
        <p:pic>
          <p:nvPicPr>
            <p:cNvPr id="13" name="Picture 2" descr="t7-26-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90" y="525"/>
              <a:ext cx="4875" cy="30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 Box 5"/>
            <p:cNvSpPr txBox="1"/>
            <p:nvPr/>
          </p:nvSpPr>
          <p:spPr>
            <a:xfrm>
              <a:off x="14258" y="283"/>
              <a:ext cx="825" cy="7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6"/>
            <p:cNvSpPr txBox="1"/>
            <p:nvPr/>
          </p:nvSpPr>
          <p:spPr>
            <a:xfrm>
              <a:off x="17239" y="283"/>
              <a:ext cx="825" cy="7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825" name="Text Box 9"/>
          <p:cNvSpPr txBox="1"/>
          <p:nvPr/>
        </p:nvSpPr>
        <p:spPr>
          <a:xfrm>
            <a:off x="417830" y="2216785"/>
            <a:ext cx="7818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）此时纸板受到的两个拉力（</a:t>
            </a:r>
            <a:r>
              <a:rPr lang="en-US" altLang="zh-CN" sz="2800" b="1" i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</a:t>
            </a:r>
            <a:r>
              <a:rPr lang="en-US" altLang="zh-CN" sz="2800" b="1" baseline="-250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 </a:t>
            </a:r>
            <a:r>
              <a:rPr lang="zh-CN" altLang="en-US" sz="2800" b="1" baseline="-25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800" b="1" i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</a:t>
            </a:r>
            <a:r>
              <a:rPr lang="en-US" altLang="zh-CN" sz="2800" b="1" baseline="-250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）的大小有什么关系？方向什么关系？纸板能否静止？</a:t>
            </a:r>
          </a:p>
        </p:txBody>
      </p:sp>
      <p:sp>
        <p:nvSpPr>
          <p:cNvPr id="34827" name="Text Box 11"/>
          <p:cNvSpPr txBox="1"/>
          <p:nvPr/>
        </p:nvSpPr>
        <p:spPr>
          <a:xfrm>
            <a:off x="400050" y="3159760"/>
            <a:ext cx="7955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）把</a:t>
            </a:r>
            <a:r>
              <a:rPr lang="zh-CN" altLang="en-US" sz="2800" b="1" dirty="0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纸板扭转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一下，放手后，纸板还能平衡吗？</a:t>
            </a:r>
          </a:p>
        </p:txBody>
      </p:sp>
      <p:sp>
        <p:nvSpPr>
          <p:cNvPr id="12296" name="Text Box 19"/>
          <p:cNvSpPr txBox="1"/>
          <p:nvPr/>
        </p:nvSpPr>
        <p:spPr>
          <a:xfrm>
            <a:off x="473075" y="823595"/>
            <a:ext cx="79552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取一硬纸板在相对的定点附近各开一个小孔，用细线系住，细线的另一端跨过桌边的滑轮各挂一个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50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克的钩码。</a:t>
            </a:r>
          </a:p>
        </p:txBody>
      </p:sp>
      <p:sp>
        <p:nvSpPr>
          <p:cNvPr id="34836" name="Text Box 20"/>
          <p:cNvSpPr txBox="1"/>
          <p:nvPr/>
        </p:nvSpPr>
        <p:spPr>
          <a:xfrm>
            <a:off x="414655" y="3718560"/>
            <a:ext cx="78219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在其中一个钩码下端再挂一个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50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克的钩码，纸板还能平衡吗？</a:t>
            </a:r>
          </a:p>
        </p:txBody>
      </p:sp>
      <p:sp>
        <p:nvSpPr>
          <p:cNvPr id="34837" name="Text Box 21"/>
          <p:cNvSpPr txBox="1"/>
          <p:nvPr/>
        </p:nvSpPr>
        <p:spPr>
          <a:xfrm>
            <a:off x="443865" y="5483860"/>
            <a:ext cx="75139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分析你的实验结果，和同学们交流讨论，看看二力平衡需要什么条件。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620125" y="2158365"/>
            <a:ext cx="3124200" cy="2349500"/>
            <a:chOff x="13575" y="3399"/>
            <a:chExt cx="4920" cy="3700"/>
          </a:xfrm>
        </p:grpSpPr>
        <p:pic>
          <p:nvPicPr>
            <p:cNvPr id="12290" name="Picture 3" descr="t7-26-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5" y="3675"/>
              <a:ext cx="4920" cy="34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9" name="Text Box 22"/>
            <p:cNvSpPr txBox="1"/>
            <p:nvPr/>
          </p:nvSpPr>
          <p:spPr>
            <a:xfrm>
              <a:off x="14148" y="3399"/>
              <a:ext cx="8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0" name="Text Box 23"/>
            <p:cNvSpPr txBox="1"/>
            <p:nvPr/>
          </p:nvSpPr>
          <p:spPr>
            <a:xfrm>
              <a:off x="17437" y="3399"/>
              <a:ext cx="8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277" name="文本框 54276"/>
          <p:cNvSpPr txBox="1"/>
          <p:nvPr/>
        </p:nvSpPr>
        <p:spPr>
          <a:xfrm>
            <a:off x="473075" y="179705"/>
            <a:ext cx="55911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探究二力平衡的条件：</a:t>
            </a:r>
          </a:p>
        </p:txBody>
      </p:sp>
      <p:sp>
        <p:nvSpPr>
          <p:cNvPr id="16" name="Text Box 20"/>
          <p:cNvSpPr txBox="1"/>
          <p:nvPr/>
        </p:nvSpPr>
        <p:spPr>
          <a:xfrm>
            <a:off x="460375" y="4667885"/>
            <a:ext cx="7056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zh-CN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将</a:t>
            </a:r>
            <a:r>
              <a:rPr lang="zh-CN" sz="2800" b="1" dirty="0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纸板一剪两半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，纸板还能平衡吗？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604885" y="4442460"/>
            <a:ext cx="3124200" cy="2100580"/>
            <a:chOff x="5031" y="4347"/>
            <a:chExt cx="4920" cy="3308"/>
          </a:xfrm>
        </p:grpSpPr>
        <p:grpSp>
          <p:nvGrpSpPr>
            <p:cNvPr id="18" name="组合 17"/>
            <p:cNvGrpSpPr/>
            <p:nvPr/>
          </p:nvGrpSpPr>
          <p:grpSpPr>
            <a:xfrm>
              <a:off x="5031" y="4347"/>
              <a:ext cx="4920" cy="3309"/>
              <a:chOff x="10000" y="4579"/>
              <a:chExt cx="4920" cy="3309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0000" y="4579"/>
                <a:ext cx="4920" cy="3309"/>
                <a:chOff x="12517" y="2053"/>
                <a:chExt cx="4875" cy="3365"/>
              </a:xfrm>
            </p:grpSpPr>
            <p:pic>
              <p:nvPicPr>
                <p:cNvPr id="20" name="Picture 2" descr="t7-26-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517" y="2413"/>
                  <a:ext cx="4875" cy="30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" name="Text Box 5"/>
                <p:cNvSpPr txBox="1"/>
                <p:nvPr/>
              </p:nvSpPr>
              <p:spPr>
                <a:xfrm>
                  <a:off x="12831" y="2053"/>
                  <a:ext cx="825" cy="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F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Text Box 6"/>
                <p:cNvSpPr txBox="1"/>
                <p:nvPr/>
              </p:nvSpPr>
              <p:spPr>
                <a:xfrm>
                  <a:off x="16566" y="2053"/>
                  <a:ext cx="825" cy="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F</a:t>
                  </a:r>
                  <a:r>
                    <a:rPr lang="en-US" altLang="zh-CN" sz="2400" b="1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3" name="Picture 7"/>
              <p:cNvPicPr>
                <a:picLocks noChangeAspect="1"/>
              </p:cNvPicPr>
              <p:nvPr/>
            </p:nvPicPr>
            <p:blipFill>
              <a:blip r:embed="rId6"/>
              <a:srcRect l="39632" t="12659" r="38159" b="65893"/>
              <a:stretch>
                <a:fillRect/>
              </a:stretch>
            </p:blipFill>
            <p:spPr>
              <a:xfrm>
                <a:off x="11885" y="5021"/>
                <a:ext cx="705" cy="66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6"/>
            <a:srcRect l="35368" t="34623" r="32171" b="38829"/>
            <a:stretch>
              <a:fillRect/>
            </a:stretch>
          </p:blipFill>
          <p:spPr>
            <a:xfrm>
              <a:off x="6817" y="5810"/>
              <a:ext cx="903" cy="10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7" grpId="0"/>
      <p:bldP spid="12296" grpId="0"/>
      <p:bldP spid="34836" grpId="0"/>
      <p:bldP spid="34837" grpId="0"/>
      <p:bldP spid="5427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8" name="表格 57387"/>
          <p:cNvGraphicFramePr/>
          <p:nvPr/>
        </p:nvGraphicFramePr>
        <p:xfrm>
          <a:off x="2631440" y="1076325"/>
          <a:ext cx="8540750" cy="1533843"/>
        </p:xfrm>
        <a:graphic>
          <a:graphicData uri="http://schemas.openxmlformats.org/drawingml/2006/table">
            <a:tbl>
              <a:tblPr/>
              <a:tblGrid>
                <a:gridCol w="2016125"/>
                <a:gridCol w="2112963"/>
                <a:gridCol w="2062162"/>
                <a:gridCol w="2349500"/>
              </a:tblGrid>
              <a:tr h="893763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ea typeface="隶书" panose="02010509060101010101" pitchFamily="49" charset="-122"/>
                        </a:rPr>
                        <a:t>物体受力的            大小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ea typeface="隶书" panose="02010509060101010101" pitchFamily="49" charset="-122"/>
                        </a:rPr>
                        <a:t>物体受力的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ea typeface="隶书" panose="02010509060101010101" pitchFamily="49" charset="-122"/>
                        </a:rPr>
                        <a:t>方向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ea typeface="隶书" panose="02010509060101010101" pitchFamily="49" charset="-122"/>
                        </a:rPr>
                        <a:t>受力是否在同一直线上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ea typeface="隶书" panose="02010509060101010101" pitchFamily="49" charset="-122"/>
                        </a:rPr>
                        <a:t>受力是否在同一物体上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600" b="1" dirty="0">
                        <a:solidFill>
                          <a:srgbClr val="FF0000"/>
                        </a:solidFill>
                        <a:ea typeface="华文行楷" panose="0201080004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000066"/>
                        </a:solidFill>
                        <a:ea typeface="隶书" panose="020105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1" name="文本框 57370"/>
          <p:cNvSpPr txBox="1"/>
          <p:nvPr/>
        </p:nvSpPr>
        <p:spPr>
          <a:xfrm>
            <a:off x="3134678" y="2011363"/>
            <a:ext cx="12969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相  等</a:t>
            </a:r>
          </a:p>
        </p:txBody>
      </p:sp>
      <p:sp>
        <p:nvSpPr>
          <p:cNvPr id="57372" name="文本框 57371"/>
          <p:cNvSpPr txBox="1"/>
          <p:nvPr/>
        </p:nvSpPr>
        <p:spPr>
          <a:xfrm>
            <a:off x="5150803" y="2011363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相   反</a:t>
            </a:r>
          </a:p>
        </p:txBody>
      </p:sp>
      <p:sp>
        <p:nvSpPr>
          <p:cNvPr id="57373" name="文本框 57372"/>
          <p:cNvSpPr txBox="1"/>
          <p:nvPr/>
        </p:nvSpPr>
        <p:spPr>
          <a:xfrm>
            <a:off x="6735128" y="2011363"/>
            <a:ext cx="266541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在同一直线上</a:t>
            </a:r>
          </a:p>
        </p:txBody>
      </p:sp>
      <p:sp>
        <p:nvSpPr>
          <p:cNvPr id="57374" name="文本框 57373"/>
          <p:cNvSpPr txBox="1"/>
          <p:nvPr/>
        </p:nvSpPr>
        <p:spPr>
          <a:xfrm>
            <a:off x="8895715" y="2009775"/>
            <a:ext cx="22336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在同一物体上</a:t>
            </a:r>
          </a:p>
        </p:txBody>
      </p:sp>
      <p:pic>
        <p:nvPicPr>
          <p:cNvPr id="398338" name="Picture 2" descr="7-26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185" y="3493770"/>
            <a:ext cx="3982720" cy="2030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45" name="文本框 54344"/>
          <p:cNvSpPr txBox="1"/>
          <p:nvPr/>
        </p:nvSpPr>
        <p:spPr>
          <a:xfrm>
            <a:off x="687070" y="1076325"/>
            <a:ext cx="1515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表格：</a:t>
            </a:r>
          </a:p>
        </p:txBody>
      </p:sp>
      <p:sp>
        <p:nvSpPr>
          <p:cNvPr id="57376" name="文本框 57375"/>
          <p:cNvSpPr txBox="1"/>
          <p:nvPr/>
        </p:nvSpPr>
        <p:spPr>
          <a:xfrm>
            <a:off x="439420" y="3620770"/>
            <a:ext cx="72472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</a:t>
            </a:r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作用在同一物体上的两个力，大小相等，方向相反，且作用在同一直线上，这两个力就彼此平衡，即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合力为零（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F</a:t>
            </a:r>
            <a:r>
              <a:rPr lang="zh-CN" altLang="en-US" sz="3600" b="1" baseline="-25000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合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=0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）</a:t>
            </a:r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</p:txBody>
      </p:sp>
      <p:sp>
        <p:nvSpPr>
          <p:cNvPr id="54285" name="矩形 54284"/>
          <p:cNvSpPr/>
          <p:nvPr/>
        </p:nvSpPr>
        <p:spPr>
          <a:xfrm>
            <a:off x="134938" y="212408"/>
            <a:ext cx="619188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 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、进行实验与收集证据：</a:t>
            </a:r>
          </a:p>
        </p:txBody>
      </p:sp>
      <p:sp>
        <p:nvSpPr>
          <p:cNvPr id="2" name="矩形 1"/>
          <p:cNvSpPr/>
          <p:nvPr/>
        </p:nvSpPr>
        <p:spPr>
          <a:xfrm>
            <a:off x="306388" y="2786698"/>
            <a:ext cx="25069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40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、结论：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92120" y="2787015"/>
            <a:ext cx="37433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二力平衡的条件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1" grpId="0"/>
      <p:bldP spid="57372" grpId="0"/>
      <p:bldP spid="57373" grpId="0"/>
      <p:bldP spid="57374" grpId="0"/>
      <p:bldP spid="54345" grpId="0"/>
      <p:bldP spid="57376" grpId="0"/>
      <p:bldP spid="54285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矩形 54284"/>
          <p:cNvSpPr/>
          <p:nvPr/>
        </p:nvSpPr>
        <p:spPr>
          <a:xfrm>
            <a:off x="4837748" y="181928"/>
            <a:ext cx="186118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sz="4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小结：</a:t>
            </a:r>
            <a:endParaRPr lang="zh-CN" sz="44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标题 31745"/>
          <p:cNvSpPr>
            <a:spLocks noGrp="1" noRot="1"/>
          </p:cNvSpPr>
          <p:nvPr/>
        </p:nvSpPr>
        <p:spPr>
          <a:xfrm>
            <a:off x="3408680" y="1993900"/>
            <a:ext cx="5287645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匀速直线运动状态</a:t>
            </a:r>
          </a:p>
        </p:txBody>
      </p:sp>
      <p:sp>
        <p:nvSpPr>
          <p:cNvPr id="8" name="标题 31745"/>
          <p:cNvSpPr>
            <a:spLocks noGrp="1" noRot="1"/>
          </p:cNvSpPr>
          <p:nvPr/>
        </p:nvSpPr>
        <p:spPr>
          <a:xfrm>
            <a:off x="3408680" y="1099185"/>
            <a:ext cx="2884805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静止状态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3320415" y="1401445"/>
            <a:ext cx="88265" cy="1386205"/>
          </a:xfrm>
          <a:prstGeom prst="leftBracke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0985" y="1571625"/>
            <a:ext cx="28803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平衡状态</a:t>
            </a:r>
          </a:p>
        </p:txBody>
      </p:sp>
      <p:sp>
        <p:nvSpPr>
          <p:cNvPr id="2" name="左中括号 1"/>
          <p:cNvSpPr/>
          <p:nvPr/>
        </p:nvSpPr>
        <p:spPr>
          <a:xfrm rot="10800000">
            <a:off x="8273415" y="1401445"/>
            <a:ext cx="88265" cy="1386205"/>
          </a:xfrm>
          <a:prstGeom prst="leftBracke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26780" y="1571625"/>
            <a:ext cx="3535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受力为平衡力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055" y="3585210"/>
            <a:ext cx="45567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二力平衡条件：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38065" y="3585210"/>
            <a:ext cx="185928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sz="4400">
                <a:solidFill>
                  <a:srgbClr val="FFC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八个字</a:t>
            </a:r>
          </a:p>
        </p:txBody>
      </p:sp>
      <p:sp>
        <p:nvSpPr>
          <p:cNvPr id="10" name="标题 31745"/>
          <p:cNvSpPr>
            <a:spLocks noGrp="1" noRot="1"/>
          </p:cNvSpPr>
          <p:nvPr/>
        </p:nvSpPr>
        <p:spPr>
          <a:xfrm>
            <a:off x="3320415" y="4743450"/>
            <a:ext cx="2049145" cy="982345"/>
          </a:xfrm>
          <a:prstGeom prst="rect">
            <a:avLst/>
          </a:prstGeom>
          <a:solidFill>
            <a:srgbClr val="FFC000"/>
          </a:solidFill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等大</a:t>
            </a:r>
          </a:p>
        </p:txBody>
      </p:sp>
      <p:sp>
        <p:nvSpPr>
          <p:cNvPr id="11" name="标题 31745"/>
          <p:cNvSpPr>
            <a:spLocks noGrp="1" noRot="1"/>
          </p:cNvSpPr>
          <p:nvPr/>
        </p:nvSpPr>
        <p:spPr>
          <a:xfrm>
            <a:off x="847725" y="4728845"/>
            <a:ext cx="1941195" cy="982345"/>
          </a:xfrm>
          <a:prstGeom prst="rect">
            <a:avLst/>
          </a:prstGeom>
          <a:solidFill>
            <a:srgbClr val="FFC000"/>
          </a:solidFill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同体</a:t>
            </a:r>
          </a:p>
        </p:txBody>
      </p:sp>
      <p:sp>
        <p:nvSpPr>
          <p:cNvPr id="12" name="标题 31745"/>
          <p:cNvSpPr>
            <a:spLocks noGrp="1" noRot="1"/>
          </p:cNvSpPr>
          <p:nvPr/>
        </p:nvSpPr>
        <p:spPr>
          <a:xfrm>
            <a:off x="5860415" y="4763135"/>
            <a:ext cx="1963420" cy="982345"/>
          </a:xfrm>
          <a:prstGeom prst="rect">
            <a:avLst/>
          </a:prstGeom>
          <a:solidFill>
            <a:srgbClr val="FFC000"/>
          </a:solidFill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反向</a:t>
            </a:r>
          </a:p>
        </p:txBody>
      </p:sp>
      <p:sp>
        <p:nvSpPr>
          <p:cNvPr id="13" name="标题 31745"/>
          <p:cNvSpPr>
            <a:spLocks noGrp="1" noRot="1"/>
          </p:cNvSpPr>
          <p:nvPr/>
        </p:nvSpPr>
        <p:spPr>
          <a:xfrm>
            <a:off x="8307705" y="4791075"/>
            <a:ext cx="1824355" cy="982345"/>
          </a:xfrm>
          <a:prstGeom prst="rect">
            <a:avLst/>
          </a:prstGeom>
          <a:solidFill>
            <a:srgbClr val="FFC000"/>
          </a:solidFill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共线</a:t>
            </a:r>
          </a:p>
        </p:txBody>
      </p:sp>
      <p:sp>
        <p:nvSpPr>
          <p:cNvPr id="14" name="标题 31745"/>
          <p:cNvSpPr>
            <a:spLocks noGrp="1" noRot="1"/>
          </p:cNvSpPr>
          <p:nvPr/>
        </p:nvSpPr>
        <p:spPr>
          <a:xfrm>
            <a:off x="7491095" y="3034665"/>
            <a:ext cx="2929890" cy="15659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4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合力为零</a:t>
            </a: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44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F</a:t>
            </a:r>
            <a:r>
              <a:rPr lang="zh-CN" altLang="en-US" sz="4400" b="1" baseline="-25000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合</a:t>
            </a:r>
            <a:r>
              <a:rPr lang="en-US" altLang="zh-CN" sz="44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=0</a:t>
            </a: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）</a:t>
            </a:r>
            <a:endParaRPr lang="zh-CN" altLang="en-US" sz="4400" b="1" kern="1200" baseline="0" dirty="0">
              <a:solidFill>
                <a:srgbClr val="C00000"/>
              </a:solidFill>
              <a:latin typeface="Arial" panose="020B0604020202020204" pitchFamily="34" charset="0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  <p:bldP spid="7" grpId="0"/>
      <p:bldP spid="8" grpId="0"/>
      <p:bldP spid="5" grpId="0" bldLvl="0" animBg="1"/>
      <p:bldP spid="6" grpId="0"/>
      <p:bldP spid="2" grpId="0" bldLvl="0" animBg="1"/>
      <p:bldP spid="3" grpId="0"/>
      <p:bldP spid="4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100"/>
          <p:cNvGraphicFramePr>
            <a:graphicFrameLocks noGrp="1"/>
          </p:cNvGraphicFramePr>
          <p:nvPr/>
        </p:nvGraphicFramePr>
        <p:xfrm>
          <a:off x="2693353" y="1966278"/>
          <a:ext cx="7824470" cy="3281045"/>
        </p:xfrm>
        <a:graphic>
          <a:graphicData uri="http://schemas.openxmlformats.org/drawingml/2006/table">
            <a:tbl>
              <a:tblPr/>
              <a:tblGrid>
                <a:gridCol w="1816100"/>
                <a:gridCol w="3004820"/>
                <a:gridCol w="3003550"/>
              </a:tblGrid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640080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indent="-18288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187450" indent="-18288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1462405" indent="-18288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19196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3768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28340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2912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相互作用力</a:t>
                      </a: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640080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indent="-18288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187450" indent="-18288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1462405" indent="-18288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19196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3768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28340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2912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平衡力</a:t>
                      </a: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670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640080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indent="-18288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187450" indent="-18288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1462405" indent="-18288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19196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3768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28340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2912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相同点</a:t>
                      </a: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>
                      <a:lvl1pPr marL="273050" indent="-2730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640080" indent="-2730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indent="-18288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187450" indent="-18288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1462405" indent="-18288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19196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3768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28340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291205" indent="-18288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不同点</a:t>
                      </a: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D6B9B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B1BED5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3C2C6"/>
                        </a:buClr>
                        <a:buSzPct val="68000"/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93"/>
          <p:cNvSpPr txBox="1"/>
          <p:nvPr/>
        </p:nvSpPr>
        <p:spPr>
          <a:xfrm>
            <a:off x="5125403" y="2744153"/>
            <a:ext cx="46386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B9B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ED5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大小相等、方向相反、作用在同一直线</a:t>
            </a:r>
          </a:p>
        </p:txBody>
      </p:sp>
      <p:sp>
        <p:nvSpPr>
          <p:cNvPr id="30" name="Text Box 95"/>
          <p:cNvSpPr txBox="1"/>
          <p:nvPr/>
        </p:nvSpPr>
        <p:spPr>
          <a:xfrm>
            <a:off x="4696778" y="4082415"/>
            <a:ext cx="25669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B9B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ED5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作用在不同物体上</a:t>
            </a:r>
          </a:p>
        </p:txBody>
      </p:sp>
      <p:sp>
        <p:nvSpPr>
          <p:cNvPr id="31" name="Text Box 98"/>
          <p:cNvSpPr txBox="1"/>
          <p:nvPr/>
        </p:nvSpPr>
        <p:spPr>
          <a:xfrm>
            <a:off x="7940040" y="4082415"/>
            <a:ext cx="22812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B9B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ED5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作用同一物体上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2558415" y="586423"/>
            <a:ext cx="84772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B9B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ED5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3C2C6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平衡力与相互作用力的异同点</a:t>
            </a:r>
          </a:p>
        </p:txBody>
      </p:sp>
      <p:grpSp>
        <p:nvGrpSpPr>
          <p:cNvPr id="11" name="组合 10"/>
          <p:cNvGrpSpPr/>
          <p:nvPr/>
        </p:nvGrpSpPr>
        <p:grpSpPr>
          <a:xfrm rot="10800000">
            <a:off x="273685" y="460375"/>
            <a:ext cx="2284730" cy="1296670"/>
            <a:chOff x="810" y="3804"/>
            <a:chExt cx="3598" cy="2042"/>
          </a:xfrm>
        </p:grpSpPr>
        <p:sp>
          <p:nvSpPr>
            <p:cNvPr id="9" name="云形标注 8"/>
            <p:cNvSpPr/>
            <p:nvPr/>
          </p:nvSpPr>
          <p:spPr>
            <a:xfrm rot="10980000">
              <a:off x="810" y="3804"/>
              <a:ext cx="3599" cy="2043"/>
            </a:xfrm>
            <a:prstGeom prst="cloud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 rot="10800000">
              <a:off x="1827" y="4365"/>
              <a:ext cx="157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 dirty="0">
                  <a:solidFill>
                    <a:srgbClr val="FFFF00"/>
                  </a:solidFill>
                  <a:latin typeface="Calibri" panose="020F0502020204030204" charset="0"/>
                  <a:ea typeface="黑体" panose="02010609060101010101" pitchFamily="49" charset="-122"/>
                  <a:sym typeface="+mn-ea"/>
                </a:rPr>
                <a:t>思考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9527735_221925115000_2"/>
          <p:cNvPicPr>
            <a:picLocks noChangeAspect="1"/>
          </p:cNvPicPr>
          <p:nvPr/>
        </p:nvPicPr>
        <p:blipFill>
          <a:blip r:embed="rId4"/>
          <a:srcRect l="14066" t="41672" r="15391" b="22699"/>
          <a:stretch>
            <a:fillRect/>
          </a:stretch>
        </p:blipFill>
        <p:spPr>
          <a:xfrm>
            <a:off x="2392680" y="2890520"/>
            <a:ext cx="7095490" cy="26841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66825" y="1248410"/>
            <a:ext cx="101085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匀速直线运动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的汽车受到几对平衡力的作用？其中重力与哪个力平衡？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233795" y="2506980"/>
            <a:ext cx="1905" cy="14979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233795" y="4175760"/>
            <a:ext cx="1905" cy="1663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435090" y="5412740"/>
            <a:ext cx="538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53810" y="2192655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支</a:t>
            </a:r>
          </a:p>
        </p:txBody>
      </p:sp>
      <p:sp>
        <p:nvSpPr>
          <p:cNvPr id="19" name="椭圆 18"/>
          <p:cNvSpPr/>
          <p:nvPr/>
        </p:nvSpPr>
        <p:spPr>
          <a:xfrm>
            <a:off x="6133465" y="4004945"/>
            <a:ext cx="213995" cy="170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4370705" y="4084320"/>
            <a:ext cx="1821180" cy="12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318250" y="4102735"/>
            <a:ext cx="1760855" cy="82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23640" y="3204210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牵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79105" y="3242945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阻</a:t>
            </a:r>
          </a:p>
        </p:txBody>
      </p:sp>
      <p:sp>
        <p:nvSpPr>
          <p:cNvPr id="54277" name="文本框 54276"/>
          <p:cNvSpPr txBox="1"/>
          <p:nvPr/>
        </p:nvSpPr>
        <p:spPr>
          <a:xfrm>
            <a:off x="443865" y="296545"/>
            <a:ext cx="28644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交流讨论：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bldLvl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ic26.nipic.com/20121230/4499633_105650574356_2.jpg"/>
          <p:cNvPicPr>
            <a:picLocks noChangeAspect="1"/>
          </p:cNvPicPr>
          <p:nvPr/>
        </p:nvPicPr>
        <p:blipFill>
          <a:blip r:embed="rId4"/>
          <a:srcRect t="22166" r="1855" b="8252"/>
          <a:stretch>
            <a:fillRect/>
          </a:stretch>
        </p:blipFill>
        <p:spPr>
          <a:xfrm>
            <a:off x="7549515" y="149225"/>
            <a:ext cx="4500563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85" y="4485005"/>
            <a:ext cx="4572000" cy="1315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2" descr="弹簧秤82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rcRect t="9138" r="13509" b="11864"/>
          <a:stretch>
            <a:fillRect/>
          </a:stretch>
        </p:blipFill>
        <p:spPr>
          <a:xfrm>
            <a:off x="4275455" y="3470910"/>
            <a:ext cx="152527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Rectangle 32"/>
          <p:cNvSpPr/>
          <p:nvPr/>
        </p:nvSpPr>
        <p:spPr>
          <a:xfrm>
            <a:off x="344170" y="4138930"/>
            <a:ext cx="1143635" cy="52197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原理：</a:t>
            </a:r>
          </a:p>
        </p:txBody>
      </p:sp>
      <p:sp>
        <p:nvSpPr>
          <p:cNvPr id="28" name="Rectangle 35"/>
          <p:cNvSpPr/>
          <p:nvPr/>
        </p:nvSpPr>
        <p:spPr>
          <a:xfrm>
            <a:off x="1582420" y="4138930"/>
            <a:ext cx="1619885" cy="52197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二力平衡</a:t>
            </a:r>
          </a:p>
        </p:txBody>
      </p:sp>
      <p:sp>
        <p:nvSpPr>
          <p:cNvPr id="54277" name="文本框 54276"/>
          <p:cNvSpPr txBox="1"/>
          <p:nvPr/>
        </p:nvSpPr>
        <p:spPr>
          <a:xfrm>
            <a:off x="268605" y="121285"/>
            <a:ext cx="28644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交流讨论：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8775" y="948055"/>
            <a:ext cx="71031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在甲乙两人的拔河比赛过程中，甲给乙的拉力为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，乙给甲的拉力为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已知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=F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，那么，这两个力属于平衡力吗？为什么？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605" y="2724150"/>
            <a:ext cx="112795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为什么将物体挂在弹簧测力计下静止时，弹簧测力计的示数就等于物体所受的重力大小？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5427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9" name="文本框 61478"/>
          <p:cNvSpPr txBox="1"/>
          <p:nvPr/>
        </p:nvSpPr>
        <p:spPr>
          <a:xfrm>
            <a:off x="550545" y="94615"/>
            <a:ext cx="1793875" cy="1014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noProof="1">
                <a:solidFill>
                  <a:srgbClr val="008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练习：</a:t>
            </a:r>
          </a:p>
        </p:txBody>
      </p:sp>
      <p:sp>
        <p:nvSpPr>
          <p:cNvPr id="4" name="文本框 61441">
            <a:hlinkClick r:id="rId4" action="ppaction://hlinkfile"/>
          </p:cNvPr>
          <p:cNvSpPr txBox="1"/>
          <p:nvPr/>
        </p:nvSpPr>
        <p:spPr>
          <a:xfrm>
            <a:off x="1256983" y="1109028"/>
            <a:ext cx="8610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b="1">
                <a:solidFill>
                  <a:srgbClr val="72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b="1">
                <a:solidFill>
                  <a:srgbClr val="72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、下图中，二力能平衡的是（     ）</a:t>
            </a:r>
          </a:p>
        </p:txBody>
      </p:sp>
      <p:sp>
        <p:nvSpPr>
          <p:cNvPr id="5" name="矩形 61442"/>
          <p:cNvSpPr/>
          <p:nvPr/>
        </p:nvSpPr>
        <p:spPr>
          <a:xfrm>
            <a:off x="3441700" y="2518410"/>
            <a:ext cx="13716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61443"/>
          <p:cNvSpPr/>
          <p:nvPr/>
        </p:nvSpPr>
        <p:spPr>
          <a:xfrm>
            <a:off x="6729413" y="2615248"/>
            <a:ext cx="13716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1444"/>
          <p:cNvSpPr/>
          <p:nvPr/>
        </p:nvSpPr>
        <p:spPr>
          <a:xfrm>
            <a:off x="6867525" y="4942523"/>
            <a:ext cx="4572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61445"/>
          <p:cNvSpPr/>
          <p:nvPr/>
        </p:nvSpPr>
        <p:spPr>
          <a:xfrm>
            <a:off x="7705725" y="4942523"/>
            <a:ext cx="4572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直接连接符 61446"/>
          <p:cNvSpPr/>
          <p:nvPr/>
        </p:nvSpPr>
        <p:spPr>
          <a:xfrm flipH="1">
            <a:off x="3225800" y="2878773"/>
            <a:ext cx="9144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直接连接符 61447"/>
          <p:cNvSpPr/>
          <p:nvPr/>
        </p:nvSpPr>
        <p:spPr>
          <a:xfrm flipH="1" flipV="1">
            <a:off x="6486525" y="2324735"/>
            <a:ext cx="928688" cy="6715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直接连接符 61448"/>
          <p:cNvSpPr/>
          <p:nvPr/>
        </p:nvSpPr>
        <p:spPr>
          <a:xfrm flipH="1">
            <a:off x="6542088" y="530288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直接连接符 61449"/>
          <p:cNvSpPr/>
          <p:nvPr/>
        </p:nvSpPr>
        <p:spPr>
          <a:xfrm>
            <a:off x="7913688" y="530288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61450"/>
          <p:cNvSpPr txBox="1"/>
          <p:nvPr/>
        </p:nvSpPr>
        <p:spPr>
          <a:xfrm>
            <a:off x="6638925" y="1943735"/>
            <a:ext cx="6619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4" name="文本框 61451"/>
          <p:cNvSpPr txBox="1"/>
          <p:nvPr/>
        </p:nvSpPr>
        <p:spPr>
          <a:xfrm>
            <a:off x="8034338" y="3772535"/>
            <a:ext cx="6619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5" name="文本框 61452"/>
          <p:cNvSpPr txBox="1"/>
          <p:nvPr/>
        </p:nvSpPr>
        <p:spPr>
          <a:xfrm>
            <a:off x="6084888" y="4713923"/>
            <a:ext cx="658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6" name="文本框 61453"/>
          <p:cNvSpPr txBox="1"/>
          <p:nvPr/>
        </p:nvSpPr>
        <p:spPr>
          <a:xfrm>
            <a:off x="8356600" y="4720273"/>
            <a:ext cx="658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7" name="文本框 61454"/>
          <p:cNvSpPr txBox="1"/>
          <p:nvPr/>
        </p:nvSpPr>
        <p:spPr>
          <a:xfrm>
            <a:off x="3009900" y="4894898"/>
            <a:ext cx="658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8" name="文本框 61455"/>
          <p:cNvSpPr txBox="1"/>
          <p:nvPr/>
        </p:nvSpPr>
        <p:spPr>
          <a:xfrm>
            <a:off x="5745163" y="5544185"/>
            <a:ext cx="658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牛</a:t>
            </a:r>
          </a:p>
        </p:txBody>
      </p:sp>
      <p:sp>
        <p:nvSpPr>
          <p:cNvPr id="19" name="文本框 61456"/>
          <p:cNvSpPr txBox="1"/>
          <p:nvPr/>
        </p:nvSpPr>
        <p:spPr>
          <a:xfrm>
            <a:off x="3368675" y="3455035"/>
            <a:ext cx="1570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0" name="文本框 61457"/>
          <p:cNvSpPr txBox="1"/>
          <p:nvPr/>
        </p:nvSpPr>
        <p:spPr>
          <a:xfrm>
            <a:off x="6753225" y="3526473"/>
            <a:ext cx="1570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1" name="文本框 61458"/>
          <p:cNvSpPr txBox="1"/>
          <p:nvPr/>
        </p:nvSpPr>
        <p:spPr>
          <a:xfrm>
            <a:off x="3873500" y="5687060"/>
            <a:ext cx="1570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2" name="文本框 61459"/>
          <p:cNvSpPr txBox="1"/>
          <p:nvPr/>
        </p:nvSpPr>
        <p:spPr>
          <a:xfrm>
            <a:off x="6753225" y="5687060"/>
            <a:ext cx="216058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4000" b="1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8323263" y="1012508"/>
            <a:ext cx="5508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4" name="直接连接符 61461"/>
          <p:cNvSpPr/>
          <p:nvPr/>
        </p:nvSpPr>
        <p:spPr>
          <a:xfrm rot="-5400000" flipH="1">
            <a:off x="7529513" y="2910523"/>
            <a:ext cx="762000" cy="962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61462"/>
          <p:cNvSpPr/>
          <p:nvPr/>
        </p:nvSpPr>
        <p:spPr>
          <a:xfrm>
            <a:off x="4089400" y="2807335"/>
            <a:ext cx="73025" cy="10795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椭圆 61463"/>
          <p:cNvSpPr/>
          <p:nvPr/>
        </p:nvSpPr>
        <p:spPr>
          <a:xfrm>
            <a:off x="7375525" y="2934335"/>
            <a:ext cx="73025" cy="10795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61464"/>
          <p:cNvGrpSpPr/>
          <p:nvPr/>
        </p:nvGrpSpPr>
        <p:grpSpPr>
          <a:xfrm>
            <a:off x="3651250" y="4977448"/>
            <a:ext cx="2022475" cy="685800"/>
            <a:chOff x="0" y="0"/>
            <a:chExt cx="1274" cy="432"/>
          </a:xfrm>
        </p:grpSpPr>
        <p:sp>
          <p:nvSpPr>
            <p:cNvPr id="28" name="矩形 61465"/>
            <p:cNvSpPr/>
            <p:nvPr/>
          </p:nvSpPr>
          <p:spPr>
            <a:xfrm>
              <a:off x="192" y="0"/>
              <a:ext cx="864" cy="43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直接连接符 61466"/>
            <p:cNvSpPr/>
            <p:nvPr/>
          </p:nvSpPr>
          <p:spPr>
            <a:xfrm flipH="1">
              <a:off x="0" y="96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直接连接符 61467"/>
            <p:cNvSpPr/>
            <p:nvPr/>
          </p:nvSpPr>
          <p:spPr>
            <a:xfrm>
              <a:off x="794" y="336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椭圆 61468"/>
            <p:cNvSpPr/>
            <p:nvPr/>
          </p:nvSpPr>
          <p:spPr>
            <a:xfrm>
              <a:off x="777" y="286"/>
              <a:ext cx="46" cy="68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椭圆 61469"/>
            <p:cNvSpPr/>
            <p:nvPr/>
          </p:nvSpPr>
          <p:spPr>
            <a:xfrm>
              <a:off x="410" y="52"/>
              <a:ext cx="46" cy="68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" name="椭圆 61470"/>
          <p:cNvSpPr/>
          <p:nvPr/>
        </p:nvSpPr>
        <p:spPr>
          <a:xfrm>
            <a:off x="7043738" y="5244148"/>
            <a:ext cx="73025" cy="10795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椭圆 61471"/>
          <p:cNvSpPr/>
          <p:nvPr/>
        </p:nvSpPr>
        <p:spPr>
          <a:xfrm>
            <a:off x="7861300" y="5236210"/>
            <a:ext cx="73025" cy="10795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61472"/>
          <p:cNvGrpSpPr/>
          <p:nvPr/>
        </p:nvGrpSpPr>
        <p:grpSpPr>
          <a:xfrm>
            <a:off x="2538413" y="2231073"/>
            <a:ext cx="3592512" cy="1658937"/>
            <a:chOff x="0" y="0"/>
            <a:chExt cx="2263" cy="1043"/>
          </a:xfrm>
        </p:grpSpPr>
        <p:sp>
          <p:nvSpPr>
            <p:cNvPr id="36" name="直接连接符 61473"/>
            <p:cNvSpPr/>
            <p:nvPr/>
          </p:nvSpPr>
          <p:spPr>
            <a:xfrm>
              <a:off x="994" y="394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文本框 61474"/>
            <p:cNvSpPr txBox="1"/>
            <p:nvPr/>
          </p:nvSpPr>
          <p:spPr>
            <a:xfrm>
              <a:off x="1848" y="0"/>
              <a:ext cx="4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牛</a:t>
              </a:r>
            </a:p>
          </p:txBody>
        </p:sp>
        <p:sp>
          <p:nvSpPr>
            <p:cNvPr id="38" name="矩形 61475"/>
            <p:cNvSpPr/>
            <p:nvPr/>
          </p:nvSpPr>
          <p:spPr>
            <a:xfrm>
              <a:off x="576" y="179"/>
              <a:ext cx="864" cy="43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直接连接符 61476"/>
            <p:cNvSpPr/>
            <p:nvPr/>
          </p:nvSpPr>
          <p:spPr>
            <a:xfrm flipH="1">
              <a:off x="432" y="419"/>
              <a:ext cx="576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文本框 61477"/>
            <p:cNvSpPr txBox="1"/>
            <p:nvPr/>
          </p:nvSpPr>
          <p:spPr>
            <a:xfrm>
              <a:off x="0" y="755"/>
              <a:ext cx="4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牛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文本框 22531"/>
          <p:cNvSpPr txBox="1"/>
          <p:nvPr/>
        </p:nvSpPr>
        <p:spPr>
          <a:xfrm>
            <a:off x="1808480" y="630555"/>
            <a:ext cx="9759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0482" name="文本框 22532"/>
          <p:cNvSpPr txBox="1"/>
          <p:nvPr/>
        </p:nvSpPr>
        <p:spPr>
          <a:xfrm>
            <a:off x="838200" y="438785"/>
            <a:ext cx="106991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跳伞运动员从高空匀速竖直下落，此时受空气阻力</a:t>
            </a: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_______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重力（填“</a:t>
            </a: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〉”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、“</a:t>
            </a: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〈  ”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或“  </a:t>
            </a: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  ”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20483" name="矩形 22533"/>
          <p:cNvSpPr/>
          <p:nvPr/>
        </p:nvSpPr>
        <p:spPr>
          <a:xfrm>
            <a:off x="741045" y="1829435"/>
            <a:ext cx="107962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、关于平衡力，下列说法中正确的是（　　）</a:t>
            </a:r>
          </a:p>
          <a:p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．物体在平衡力的作用下一定保持静止状态</a:t>
            </a:r>
            <a:endParaRPr lang="en-US" altLang="zh-CN" sz="3600" b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．作用在物体上的两个力三要素完全相同，则两个</a:t>
            </a:r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力一定是平衡力 </a:t>
            </a:r>
            <a:endParaRPr lang="en-US" altLang="zh-CN" sz="3600" b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．物体受到重力和拉力的作用，这两个力方向相反，它们一定是平衡力</a:t>
            </a:r>
            <a:endParaRPr lang="en-US" altLang="zh-CN" sz="3600" b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</a:t>
            </a:r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．运动物体在平衡力的作用下一定保持匀速直线运动状态</a:t>
            </a:r>
          </a:p>
        </p:txBody>
      </p:sp>
      <p:sp>
        <p:nvSpPr>
          <p:cNvPr id="22535" name="TextBox 3"/>
          <p:cNvSpPr txBox="1"/>
          <p:nvPr/>
        </p:nvSpPr>
        <p:spPr>
          <a:xfrm>
            <a:off x="9012555" y="1783715"/>
            <a:ext cx="8235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44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1641" y="2346308"/>
            <a:ext cx="7501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7.5 </a:t>
            </a:r>
            <a:r>
              <a:rPr lang="en-US" altLang="zh-CN" sz="66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6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二力平衡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59393"/>
          <p:cNvSpPr txBox="1"/>
          <p:nvPr/>
        </p:nvSpPr>
        <p:spPr>
          <a:xfrm>
            <a:off x="858520" y="333375"/>
            <a:ext cx="104876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放在水平桌面上的静止不动的墨水瓶，它受到的一对平衡力是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）</a:t>
            </a:r>
          </a:p>
        </p:txBody>
      </p:sp>
      <p:sp>
        <p:nvSpPr>
          <p:cNvPr id="21506" name="文本框 59394"/>
          <p:cNvSpPr txBox="1"/>
          <p:nvPr/>
        </p:nvSpPr>
        <p:spPr>
          <a:xfrm>
            <a:off x="858520" y="793750"/>
            <a:ext cx="102806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墨水瓶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受到的重力和它对桌面的压力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墨水瓶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对桌面的压力和桌面对它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的支持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力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地球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对墨水瓶的吸引力和墨水瓶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对地球的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吸引力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墨水瓶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受到的重力和桌面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对墨水瓶的支持力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399" name="矩形 59398"/>
          <p:cNvSpPr/>
          <p:nvPr/>
        </p:nvSpPr>
        <p:spPr>
          <a:xfrm>
            <a:off x="10064115" y="333375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22529" name="内容占位符 2"/>
          <p:cNvSpPr>
            <a:spLocks noGrp="1" noRot="1"/>
          </p:cNvSpPr>
          <p:nvPr>
            <p:ph idx="4294967295"/>
          </p:nvPr>
        </p:nvSpPr>
        <p:spPr>
          <a:xfrm>
            <a:off x="858520" y="3100705"/>
            <a:ext cx="8862695" cy="3169920"/>
          </a:xfrm>
        </p:spPr>
        <p:txBody>
          <a:bodyPr wrap="square" anchor="t">
            <a:noAutofit/>
          </a:bodyPr>
          <a:lstStyle/>
          <a:p>
            <a:pP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、如图所示，下列说法正确的是（　　）</a:t>
            </a:r>
          </a:p>
          <a:p>
            <a:pPr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．小鸟受到的重力与小鸟对树枝的压力是一对平衡力</a:t>
            </a:r>
          </a:p>
          <a:p>
            <a:pPr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．小鸟对树枝的压力与树枝对小鸟的支持力是一对平衡力</a:t>
            </a:r>
          </a:p>
          <a:p>
            <a:pPr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．小鸟受到的重力与树枝对小鸟的支持力是一对平衡力</a:t>
            </a:r>
          </a:p>
          <a:p>
            <a:pPr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．小鸟受到的重力与树枝受到的重力是一对平衡力</a:t>
            </a:r>
          </a:p>
        </p:txBody>
      </p:sp>
      <p:sp>
        <p:nvSpPr>
          <p:cNvPr id="63492" name="Text Box 4"/>
          <p:cNvSpPr txBox="1"/>
          <p:nvPr/>
        </p:nvSpPr>
        <p:spPr>
          <a:xfrm rot="-10800000" flipV="1">
            <a:off x="6124575" y="3184525"/>
            <a:ext cx="6426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pic>
        <p:nvPicPr>
          <p:cNvPr id="2" name="图片 1" descr="d7f22019f5824a5a82ebd75859c44ec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270" y="2578735"/>
            <a:ext cx="2511425" cy="1671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22529" grpId="0" uiExpand="1" build="p"/>
      <p:bldP spid="634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60420"/>
          <p:cNvSpPr txBox="1"/>
          <p:nvPr/>
        </p:nvSpPr>
        <p:spPr>
          <a:xfrm>
            <a:off x="635000" y="1012190"/>
            <a:ext cx="106114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、某工地的起重机要吊装一个工件，该工件重为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1200N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，当起重机以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2m/s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的速度吊着工件上升时，起重机的钢绳受到的拉力为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_________N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；当起重机以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5m/s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的速度匀速吊着工件下降时，钢绳受到的拉力为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_________N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；拉力的方向为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，当起重机吊着工件以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4m/s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的速度沿水平方向做直线运动，工件受到的拉力为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__________N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60422" name="文本框 60421"/>
          <p:cNvSpPr txBox="1"/>
          <p:nvPr/>
        </p:nvSpPr>
        <p:spPr>
          <a:xfrm>
            <a:off x="6326505" y="2121535"/>
            <a:ext cx="1868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1200</a:t>
            </a:r>
          </a:p>
        </p:txBody>
      </p:sp>
      <p:sp>
        <p:nvSpPr>
          <p:cNvPr id="60423" name="文本框 60422"/>
          <p:cNvSpPr txBox="1"/>
          <p:nvPr/>
        </p:nvSpPr>
        <p:spPr>
          <a:xfrm>
            <a:off x="4493260" y="4328160"/>
            <a:ext cx="1555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1200</a:t>
            </a:r>
          </a:p>
        </p:txBody>
      </p:sp>
      <p:sp>
        <p:nvSpPr>
          <p:cNvPr id="60424" name="文本框 60423"/>
          <p:cNvSpPr txBox="1"/>
          <p:nvPr/>
        </p:nvSpPr>
        <p:spPr>
          <a:xfrm>
            <a:off x="1901825" y="3208655"/>
            <a:ext cx="20472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1200</a:t>
            </a:r>
          </a:p>
        </p:txBody>
      </p:sp>
      <p:sp>
        <p:nvSpPr>
          <p:cNvPr id="60425" name="文本框 60424"/>
          <p:cNvSpPr txBox="1"/>
          <p:nvPr/>
        </p:nvSpPr>
        <p:spPr>
          <a:xfrm>
            <a:off x="7080885" y="3208655"/>
            <a:ext cx="2886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竖直向上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2"/>
          <p:cNvSpPr>
            <a:spLocks noGrp="1" noRot="1"/>
          </p:cNvSpPr>
          <p:nvPr>
            <p:ph idx="4294967295"/>
          </p:nvPr>
        </p:nvSpPr>
        <p:spPr>
          <a:xfrm>
            <a:off x="386715" y="118110"/>
            <a:ext cx="9144000" cy="2360295"/>
          </a:xfrm>
        </p:spPr>
        <p:txBody>
          <a:bodyPr wrap="square" anchor="t"/>
          <a:lstStyle/>
          <a:p>
            <a:pPr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如图甲是小华同学探究二力平衡条件时的实验情景．</a:t>
            </a:r>
            <a:endParaRPr lang="en-US" altLang="zh-CN" sz="2400" b="1" u="sng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516" name="TextBox 6"/>
          <p:cNvSpPr txBox="1"/>
          <p:nvPr/>
        </p:nvSpPr>
        <p:spPr>
          <a:xfrm>
            <a:off x="8056880" y="1143635"/>
            <a:ext cx="13573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相反</a:t>
            </a:r>
          </a:p>
        </p:txBody>
      </p:sp>
      <p:sp>
        <p:nvSpPr>
          <p:cNvPr id="64517" name="TextBox 7"/>
          <p:cNvSpPr txBox="1"/>
          <p:nvPr/>
        </p:nvSpPr>
        <p:spPr>
          <a:xfrm>
            <a:off x="10391775" y="114363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钩码数量</a:t>
            </a:r>
          </a:p>
        </p:txBody>
      </p:sp>
      <p:sp>
        <p:nvSpPr>
          <p:cNvPr id="64518" name="TextBox 8"/>
          <p:cNvSpPr txBox="1"/>
          <p:nvPr/>
        </p:nvSpPr>
        <p:spPr>
          <a:xfrm>
            <a:off x="9414193" y="1929765"/>
            <a:ext cx="13573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不能</a:t>
            </a:r>
          </a:p>
        </p:txBody>
      </p:sp>
      <p:sp>
        <p:nvSpPr>
          <p:cNvPr id="64519" name="TextBox 9"/>
          <p:cNvSpPr txBox="1"/>
          <p:nvPr/>
        </p:nvSpPr>
        <p:spPr>
          <a:xfrm>
            <a:off x="737235" y="2668270"/>
            <a:ext cx="79295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不在同一直线上的两个力是否平衡</a:t>
            </a:r>
          </a:p>
        </p:txBody>
      </p:sp>
      <p:sp>
        <p:nvSpPr>
          <p:cNvPr id="64521" name="文本框 64520"/>
          <p:cNvSpPr txBox="1"/>
          <p:nvPr/>
        </p:nvSpPr>
        <p:spPr>
          <a:xfrm>
            <a:off x="386715" y="730885"/>
            <a:ext cx="118135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）小华将系于小卡片（重力可忽略不计）两对角的线分别跨过左右支架上的滑轮，在线的两端挂上钩码，使作用在小卡片上的两个拉力方向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_______,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通过调整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来改变拉力的大小．</a:t>
            </a:r>
          </a:p>
        </p:txBody>
      </p:sp>
      <p:sp>
        <p:nvSpPr>
          <p:cNvPr id="64522" name="文本框 64521"/>
          <p:cNvSpPr txBox="1"/>
          <p:nvPr/>
        </p:nvSpPr>
        <p:spPr>
          <a:xfrm>
            <a:off x="339090" y="1929765"/>
            <a:ext cx="11468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）当小卡片平衡时，小华将小卡片转过一个角度，松手后小卡片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（选填“能”或“不能”）平衡．设计此实验步骤的目的是为了探究：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________________________________________</a:t>
            </a:r>
          </a:p>
        </p:txBody>
      </p:sp>
      <p:sp>
        <p:nvSpPr>
          <p:cNvPr id="25604" name="矩形 5"/>
          <p:cNvSpPr/>
          <p:nvPr/>
        </p:nvSpPr>
        <p:spPr>
          <a:xfrm>
            <a:off x="304165" y="3221355"/>
            <a:ext cx="97555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）为了验证只有作用在同一物体上的两个力才能平衡，在图甲所示情况下，小华下一步的操作是：</a:t>
            </a:r>
            <a:r>
              <a:rPr lang="zh-CN" altLang="en-US" sz="2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2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sp>
        <p:nvSpPr>
          <p:cNvPr id="65542" name="TextBox 6"/>
          <p:cNvSpPr txBox="1"/>
          <p:nvPr/>
        </p:nvSpPr>
        <p:spPr>
          <a:xfrm>
            <a:off x="4841875" y="3605530"/>
            <a:ext cx="2705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把卡片剪成两半</a:t>
            </a:r>
          </a:p>
        </p:txBody>
      </p:sp>
      <p:sp>
        <p:nvSpPr>
          <p:cNvPr id="25601" name="内容占位符 2"/>
          <p:cNvSpPr>
            <a:spLocks noGrp="1" noRot="1"/>
          </p:cNvSpPr>
          <p:nvPr/>
        </p:nvSpPr>
        <p:spPr>
          <a:xfrm>
            <a:off x="266700" y="4080510"/>
            <a:ext cx="11422380" cy="1174115"/>
          </a:xfrm>
          <a:prstGeom prst="rect">
            <a:avLst/>
          </a:prstGeom>
        </p:spPr>
        <p:txBody>
          <a:bodyPr vert="horz" wrap="square" lIns="101600" tIns="0" rIns="82550" bIns="0" rtlCol="0" anchor="t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）在探究同一问题时，小明将木块放在水平桌面上，设计了如图乙所示的实验，同学们认为小华的实验优于小明的实验．其主要原因是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/>
            </a:r>
            <a:b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0" name="TextBox 4"/>
          <p:cNvSpPr txBox="1"/>
          <p:nvPr/>
        </p:nvSpPr>
        <p:spPr>
          <a:xfrm>
            <a:off x="9128443" y="4574540"/>
            <a:ext cx="714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pic>
        <p:nvPicPr>
          <p:cNvPr id="25602" name="Picture 4" descr="菁优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985" y="5005705"/>
            <a:ext cx="3947160" cy="1840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1020" y="4932680"/>
            <a:ext cx="556958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．减少摩擦力对实验结果的影响            </a:t>
            </a:r>
          </a:p>
          <a:p>
            <a:pPr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．小卡片是比较容易获取的材料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．容易让小卡片在水平方向上保持平衡   </a:t>
            </a:r>
          </a:p>
          <a:p>
            <a:pPr>
              <a:buNone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．小卡片容易扭转．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  <p:bldP spid="64518" grpId="0"/>
      <p:bldP spid="64519" grpId="0"/>
      <p:bldP spid="65542" grpId="0"/>
      <p:bldP spid="655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/>
          <p:nvPr/>
        </p:nvSpPr>
        <p:spPr>
          <a:xfrm>
            <a:off x="414020" y="437515"/>
            <a:ext cx="105168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一书本质量为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1Kg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静止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水平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桌面上，受到哪几个力的作用，分别为多大？几个力之间是什么关系？</a:t>
            </a:r>
          </a:p>
        </p:txBody>
      </p:sp>
      <p:sp>
        <p:nvSpPr>
          <p:cNvPr id="22533" name="Rectangle 5"/>
          <p:cNvSpPr/>
          <p:nvPr/>
        </p:nvSpPr>
        <p:spPr>
          <a:xfrm>
            <a:off x="1531620" y="1637665"/>
            <a:ext cx="8828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G=mg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1Kg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9.8N/Kg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=9.8N        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因为二力平衡，所以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zh-CN" sz="2800" b="1" baseline="-25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=G=9.8N，</a:t>
            </a:r>
          </a:p>
        </p:txBody>
      </p:sp>
      <p:sp>
        <p:nvSpPr>
          <p:cNvPr id="22534" name="Rectangle 6"/>
          <p:cNvSpPr/>
          <p:nvPr/>
        </p:nvSpPr>
        <p:spPr>
          <a:xfrm>
            <a:off x="1323340" y="2719705"/>
            <a:ext cx="9809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重力方向竖直向下，那么支持力就竖直向上（垂直接触面向上）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48970" y="1637348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解：</a:t>
            </a:r>
          </a:p>
        </p:txBody>
      </p:sp>
      <p:graphicFrame>
        <p:nvGraphicFramePr>
          <p:cNvPr id="5" name="Object 7"/>
          <p:cNvGraphicFramePr/>
          <p:nvPr/>
        </p:nvGraphicFramePr>
        <p:xfrm>
          <a:off x="6781800" y="3900170"/>
          <a:ext cx="3429000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2286000" imgH="1628775" progId="Paint.Picture">
                  <p:embed/>
                </p:oleObj>
              </mc:Choice>
              <mc:Fallback>
                <p:oleObj r:id="rId5" imgW="2286000" imgH="16287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900170"/>
                        <a:ext cx="3429000" cy="2443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"/>
          <p:cNvGrpSpPr/>
          <p:nvPr/>
        </p:nvGrpSpPr>
        <p:grpSpPr>
          <a:xfrm>
            <a:off x="8458200" y="3241518"/>
            <a:ext cx="723822" cy="1347627"/>
            <a:chOff x="0" y="-287"/>
            <a:chExt cx="409" cy="1393"/>
          </a:xfrm>
        </p:grpSpPr>
        <p:sp>
          <p:nvSpPr>
            <p:cNvPr id="8" name="Line 9"/>
            <p:cNvSpPr/>
            <p:nvPr/>
          </p:nvSpPr>
          <p:spPr>
            <a:xfrm>
              <a:off x="0" y="50"/>
              <a:ext cx="0" cy="1056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stealth" w="med" len="med"/>
              <a:tailEnd type="none" w="med" len="med"/>
            </a:ln>
          </p:spPr>
        </p:sp>
        <p:sp>
          <p:nvSpPr>
            <p:cNvPr id="9" name="Text Box 10"/>
            <p:cNvSpPr txBox="1"/>
            <p:nvPr/>
          </p:nvSpPr>
          <p:spPr>
            <a:xfrm>
              <a:off x="113" y="-287"/>
              <a:ext cx="296" cy="7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4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Oval 12"/>
          <p:cNvSpPr/>
          <p:nvPr/>
        </p:nvSpPr>
        <p:spPr>
          <a:xfrm>
            <a:off x="8305800" y="4400550"/>
            <a:ext cx="304800" cy="1346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8458200" y="4535170"/>
            <a:ext cx="770232" cy="1424994"/>
            <a:chOff x="0" y="473"/>
            <a:chExt cx="485" cy="1522"/>
          </a:xfrm>
        </p:grpSpPr>
        <p:sp>
          <p:nvSpPr>
            <p:cNvPr id="13" name="Line 14"/>
            <p:cNvSpPr/>
            <p:nvPr/>
          </p:nvSpPr>
          <p:spPr>
            <a:xfrm>
              <a:off x="0" y="473"/>
              <a:ext cx="0" cy="1056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4" name="Text Box 15"/>
            <p:cNvSpPr txBox="1"/>
            <p:nvPr/>
          </p:nvSpPr>
          <p:spPr>
            <a:xfrm>
              <a:off x="96" y="1174"/>
              <a:ext cx="389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4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 Box 10"/>
          <p:cNvSpPr txBox="1"/>
          <p:nvPr/>
        </p:nvSpPr>
        <p:spPr>
          <a:xfrm>
            <a:off x="9184780" y="5177790"/>
            <a:ext cx="160337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=9.8N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093835" y="3241770"/>
            <a:ext cx="160337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=9.8N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768350" y="4067175"/>
            <a:ext cx="3355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答：二力平衡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4" grpId="0"/>
      <p:bldP spid="11" grpId="0" animBg="1"/>
      <p:bldP spid="15" grpId="0"/>
      <p:bldP spid="16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2965" y="2027555"/>
            <a:ext cx="26695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/>
              <a:t>谢谢！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b.hiphotos.bdimg.com/album/w%3D2048/sign=028e7a3137d12f2ece05a9607bfad462/d009b3de9c82d158b5dd4257810a19d8bd3e42f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" y="863600"/>
            <a:ext cx="4834890" cy="2983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4" descr="http://news.longhoo.net/attachement/jpg/site2/20100428/71062104972841281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315" y="863600"/>
            <a:ext cx="4817110" cy="301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标题 31745"/>
          <p:cNvSpPr>
            <a:spLocks noGrp="1" noRot="1"/>
          </p:cNvSpPr>
          <p:nvPr>
            <p:ph type="ctrTitle"/>
          </p:nvPr>
        </p:nvSpPr>
        <p:spPr>
          <a:xfrm>
            <a:off x="228600" y="-71120"/>
            <a:ext cx="4251960" cy="982345"/>
          </a:xfrm>
        </p:spPr>
        <p:txBody>
          <a:bodyPr anchor="ctr"/>
          <a:lstStyle/>
          <a:p>
            <a:pPr algn="dist" defTabSz="914400">
              <a:buClrTx/>
              <a:buSzTx/>
              <a:buFontTx/>
            </a:pPr>
            <a:r>
              <a:rPr lang="zh-CN" altLang="en-US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观察与思考：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65730" y="4527550"/>
            <a:ext cx="9253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放在桌面上的苹果和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跳伞运动员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各处于怎样的状态？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5730" y="5128895"/>
            <a:ext cx="8698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为什么处于这种状态？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此时他们分别受到哪些力的作用？</a:t>
            </a:r>
          </a:p>
        </p:txBody>
      </p:sp>
      <p:sp>
        <p:nvSpPr>
          <p:cNvPr id="32770" name="AutoShape 18"/>
          <p:cNvSpPr/>
          <p:nvPr/>
        </p:nvSpPr>
        <p:spPr>
          <a:xfrm>
            <a:off x="354965" y="4405313"/>
            <a:ext cx="2017713" cy="1296987"/>
          </a:xfrm>
          <a:prstGeom prst="cloudCallout">
            <a:avLst>
              <a:gd name="adj1" fmla="val 73523"/>
              <a:gd name="adj2" fmla="val 32250"/>
            </a:avLst>
          </a:prstGeom>
          <a:solidFill>
            <a:srgbClr val="FFCC99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49" charset="-122"/>
              </a:rPr>
              <a:t>思考</a:t>
            </a:r>
          </a:p>
        </p:txBody>
      </p:sp>
      <p:sp>
        <p:nvSpPr>
          <p:cNvPr id="7" name="标题 31745"/>
          <p:cNvSpPr>
            <a:spLocks noGrp="1" noRot="1"/>
          </p:cNvSpPr>
          <p:nvPr/>
        </p:nvSpPr>
        <p:spPr>
          <a:xfrm>
            <a:off x="7021830" y="3714115"/>
            <a:ext cx="4004310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匀速直线下落</a:t>
            </a:r>
          </a:p>
        </p:txBody>
      </p:sp>
      <p:sp>
        <p:nvSpPr>
          <p:cNvPr id="8" name="标题 31745"/>
          <p:cNvSpPr>
            <a:spLocks noGrp="1" noRot="1"/>
          </p:cNvSpPr>
          <p:nvPr/>
        </p:nvSpPr>
        <p:spPr>
          <a:xfrm>
            <a:off x="3011170" y="3672205"/>
            <a:ext cx="1469390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静止</a:t>
            </a:r>
          </a:p>
        </p:txBody>
      </p:sp>
      <p:sp>
        <p:nvSpPr>
          <p:cNvPr id="10" name="椭圆 9"/>
          <p:cNvSpPr/>
          <p:nvPr/>
        </p:nvSpPr>
        <p:spPr>
          <a:xfrm>
            <a:off x="3862705" y="2155190"/>
            <a:ext cx="213995" cy="170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3948430" y="873125"/>
            <a:ext cx="14605" cy="1282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963035" y="2228215"/>
            <a:ext cx="13970" cy="148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94175" y="3201670"/>
            <a:ext cx="538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83685" y="692150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支</a:t>
            </a:r>
          </a:p>
        </p:txBody>
      </p:sp>
      <p:sp>
        <p:nvSpPr>
          <p:cNvPr id="13" name="椭圆 12"/>
          <p:cNvSpPr/>
          <p:nvPr/>
        </p:nvSpPr>
        <p:spPr>
          <a:xfrm>
            <a:off x="8775700" y="2743200"/>
            <a:ext cx="213995" cy="170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8861425" y="1781175"/>
            <a:ext cx="15240" cy="1007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8868410" y="2816225"/>
            <a:ext cx="7620" cy="984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107170" y="3242945"/>
            <a:ext cx="538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96680" y="1593215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770" grpId="0" bldLvl="0" animBg="1"/>
      <p:bldP spid="7" grpId="0"/>
      <p:bldP spid="7" grpId="1"/>
      <p:bldP spid="8" grpId="0"/>
      <p:bldP spid="8" grpId="1"/>
      <p:bldP spid="10" grpId="0" animBg="1"/>
      <p:bldP spid="11" grpId="0"/>
      <p:bldP spid="12" grpId="0"/>
      <p:bldP spid="13" grpId="0" bldLvl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9527735_221925115000_2"/>
          <p:cNvPicPr>
            <a:picLocks noChangeAspect="1"/>
          </p:cNvPicPr>
          <p:nvPr/>
        </p:nvPicPr>
        <p:blipFill>
          <a:blip r:embed="rId4"/>
          <a:srcRect l="14066" t="41672" r="15391" b="22699"/>
          <a:stretch>
            <a:fillRect/>
          </a:stretch>
        </p:blipFill>
        <p:spPr>
          <a:xfrm>
            <a:off x="2392680" y="2087245"/>
            <a:ext cx="7095490" cy="26841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87650" y="607060"/>
            <a:ext cx="9253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匀速直线运动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的汽车受到几个力的作用？</a:t>
            </a:r>
          </a:p>
        </p:txBody>
      </p:sp>
      <p:sp>
        <p:nvSpPr>
          <p:cNvPr id="14" name="AutoShape 18"/>
          <p:cNvSpPr/>
          <p:nvPr/>
        </p:nvSpPr>
        <p:spPr>
          <a:xfrm>
            <a:off x="374650" y="220028"/>
            <a:ext cx="2017713" cy="1296987"/>
          </a:xfrm>
          <a:prstGeom prst="cloudCallout">
            <a:avLst>
              <a:gd name="adj1" fmla="val 73523"/>
              <a:gd name="adj2" fmla="val 32250"/>
            </a:avLst>
          </a:prstGeom>
          <a:solidFill>
            <a:srgbClr val="FFCC99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49" charset="-122"/>
              </a:rPr>
              <a:t>思考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233795" y="1703705"/>
            <a:ext cx="1905" cy="14979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233795" y="3372485"/>
            <a:ext cx="1905" cy="1663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435090" y="4609465"/>
            <a:ext cx="538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53810" y="1389380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支</a:t>
            </a:r>
          </a:p>
        </p:txBody>
      </p:sp>
      <p:sp>
        <p:nvSpPr>
          <p:cNvPr id="19" name="椭圆 18"/>
          <p:cNvSpPr/>
          <p:nvPr/>
        </p:nvSpPr>
        <p:spPr>
          <a:xfrm>
            <a:off x="6133465" y="3201670"/>
            <a:ext cx="213995" cy="170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4370705" y="3281045"/>
            <a:ext cx="1821180" cy="12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318250" y="3299460"/>
            <a:ext cx="1760855" cy="82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23640" y="2400935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牵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79105" y="2439670"/>
            <a:ext cx="759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F</a:t>
            </a:r>
            <a:r>
              <a:rPr lang="zh-CN" altLang="en-US" sz="3600" b="1" baseline="-25000">
                <a:solidFill>
                  <a:srgbClr val="FF0000"/>
                </a:solidFill>
              </a:rPr>
              <a:t>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bldLvl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9218"/>
          <p:cNvSpPr/>
          <p:nvPr/>
        </p:nvSpPr>
        <p:spPr>
          <a:xfrm>
            <a:off x="641985" y="296545"/>
            <a:ext cx="316865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</a:t>
            </a:r>
          </a:p>
        </p:txBody>
      </p:sp>
      <p:sp>
        <p:nvSpPr>
          <p:cNvPr id="9221" name="文本框 9220"/>
          <p:cNvSpPr txBox="1"/>
          <p:nvPr/>
        </p:nvSpPr>
        <p:spPr>
          <a:xfrm>
            <a:off x="3935730" y="2994025"/>
            <a:ext cx="80086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处于平衡状态的物体所受到的力为平衡力。</a:t>
            </a:r>
          </a:p>
        </p:txBody>
      </p:sp>
      <p:sp>
        <p:nvSpPr>
          <p:cNvPr id="9222" name="文本框 9221"/>
          <p:cNvSpPr txBox="1"/>
          <p:nvPr/>
        </p:nvSpPr>
        <p:spPr>
          <a:xfrm>
            <a:off x="822325" y="1607820"/>
            <a:ext cx="28082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、平衡状态：</a:t>
            </a:r>
          </a:p>
        </p:txBody>
      </p:sp>
      <p:sp>
        <p:nvSpPr>
          <p:cNvPr id="9223" name="文本框 9222"/>
          <p:cNvSpPr txBox="1"/>
          <p:nvPr/>
        </p:nvSpPr>
        <p:spPr>
          <a:xfrm>
            <a:off x="3812540" y="1512570"/>
            <a:ext cx="77698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物体处于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静止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匀速直线运动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状态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我们称物体处于平衡状态。</a:t>
            </a:r>
          </a:p>
        </p:txBody>
      </p:sp>
      <p:sp>
        <p:nvSpPr>
          <p:cNvPr id="9224" name="文本框 9223"/>
          <p:cNvSpPr txBox="1"/>
          <p:nvPr/>
        </p:nvSpPr>
        <p:spPr>
          <a:xfrm>
            <a:off x="856615" y="2964815"/>
            <a:ext cx="2879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、平  衡  力：</a:t>
            </a:r>
          </a:p>
        </p:txBody>
      </p:sp>
      <p:sp>
        <p:nvSpPr>
          <p:cNvPr id="9225" name="文本框 9224"/>
          <p:cNvSpPr txBox="1"/>
          <p:nvPr/>
        </p:nvSpPr>
        <p:spPr>
          <a:xfrm>
            <a:off x="930593" y="4265295"/>
            <a:ext cx="28797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、二力平衡：</a:t>
            </a:r>
          </a:p>
        </p:txBody>
      </p:sp>
      <p:sp>
        <p:nvSpPr>
          <p:cNvPr id="9226" name="文本框 9225"/>
          <p:cNvSpPr txBox="1"/>
          <p:nvPr/>
        </p:nvSpPr>
        <p:spPr>
          <a:xfrm>
            <a:off x="3935730" y="4265295"/>
            <a:ext cx="7689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如果物体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只受两个力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而处于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平衡状态，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这种情况叫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二力平衡。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5601"/>
          <p:cNvSpPr txBox="1"/>
          <p:nvPr/>
        </p:nvSpPr>
        <p:spPr>
          <a:xfrm>
            <a:off x="2917508" y="260350"/>
            <a:ext cx="8426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练习：下面的物体是否处于平衡状态？ </a:t>
            </a:r>
            <a:endParaRPr lang="zh-CN" altLang="x-none" sz="32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3" name="图片 25602" descr="xinsrc_392010210084261228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981075"/>
            <a:ext cx="1892935" cy="2160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1409700" y="3357563"/>
            <a:ext cx="23034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潜艇匀速下潜</a:t>
            </a:r>
            <a:endParaRPr lang="zh-CN" altLang="x-none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5" name="图片 25604" descr="军舰与潜艇系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088" y="981075"/>
            <a:ext cx="2449512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文本框 25605"/>
          <p:cNvSpPr txBox="1"/>
          <p:nvPr/>
        </p:nvSpPr>
        <p:spPr>
          <a:xfrm>
            <a:off x="4075113" y="3357563"/>
            <a:ext cx="23050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军舰匀速航行</a:t>
            </a:r>
          </a:p>
        </p:txBody>
      </p:sp>
      <p:pic>
        <p:nvPicPr>
          <p:cNvPr id="25607" name="图片 25606" descr="日本h火箭系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81075"/>
            <a:ext cx="1855788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文本框 25607"/>
          <p:cNvSpPr txBox="1"/>
          <p:nvPr/>
        </p:nvSpPr>
        <p:spPr>
          <a:xfrm>
            <a:off x="9259888" y="1341438"/>
            <a:ext cx="360362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火箭发射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3498850" y="6165850"/>
            <a:ext cx="29527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扒在树上休息的树獭</a:t>
            </a:r>
          </a:p>
        </p:txBody>
      </p:sp>
      <p:pic>
        <p:nvPicPr>
          <p:cNvPr id="25610" name="图片 25609" descr="963a07ef2dd92f052cf534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75" y="3933825"/>
            <a:ext cx="2411413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1" name="文本框 25610"/>
          <p:cNvSpPr txBox="1"/>
          <p:nvPr/>
        </p:nvSpPr>
        <p:spPr>
          <a:xfrm>
            <a:off x="1158875" y="5805488"/>
            <a:ext cx="23764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悬停在空中的</a:t>
            </a: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直升机</a:t>
            </a:r>
          </a:p>
        </p:txBody>
      </p:sp>
      <p:pic>
        <p:nvPicPr>
          <p:cNvPr id="25612" name="图片 25611" descr="树獭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3" y="3933825"/>
            <a:ext cx="3095625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图片 25612" descr="013000002018271222180280368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145" y="3747135"/>
            <a:ext cx="3347720" cy="2747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矩形 25613"/>
          <p:cNvSpPr/>
          <p:nvPr/>
        </p:nvSpPr>
        <p:spPr>
          <a:xfrm>
            <a:off x="10490835" y="3818255"/>
            <a:ext cx="5905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匀速运行的卫星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5485" name="文本框 105484"/>
          <p:cNvSpPr txBox="1"/>
          <p:nvPr/>
        </p:nvSpPr>
        <p:spPr>
          <a:xfrm>
            <a:off x="9747885" y="981075"/>
            <a:ext cx="5067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速度大小变化</a:t>
            </a:r>
          </a:p>
        </p:txBody>
      </p:sp>
      <p:sp>
        <p:nvSpPr>
          <p:cNvPr id="105487" name="文本框 105486"/>
          <p:cNvSpPr txBox="1"/>
          <p:nvPr/>
        </p:nvSpPr>
        <p:spPr>
          <a:xfrm>
            <a:off x="11049000" y="3945255"/>
            <a:ext cx="7296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运动方向变化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98790" y="1511300"/>
            <a:ext cx="744220" cy="41541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运动状态改变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45615" y="2106295"/>
            <a:ext cx="4399280" cy="2646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16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25608" grpId="0"/>
      <p:bldP spid="25608" grpId="1"/>
      <p:bldP spid="25609" grpId="0"/>
      <p:bldP spid="25611" grpId="0"/>
      <p:bldP spid="25614" grpId="0"/>
      <p:bldP spid="25614" grpId="1"/>
      <p:bldP spid="105485" grpId="0"/>
      <p:bldP spid="105487" grpId="0"/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文本框 9225"/>
          <p:cNvSpPr txBox="1"/>
          <p:nvPr/>
        </p:nvSpPr>
        <p:spPr>
          <a:xfrm>
            <a:off x="2195195" y="679450"/>
            <a:ext cx="9103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若物体处于平衡状态，其运动状态不变；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7065" y="679450"/>
            <a:ext cx="17691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95195" y="1402715"/>
            <a:ext cx="8310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若物体运动状态不变，则物体处于平衡状态。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065" y="2752725"/>
            <a:ext cx="17691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24405" y="2752725"/>
            <a:ext cx="6685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200" b="1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①</a:t>
            </a:r>
            <a:r>
              <a:rPr 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平衡力不能改变物体的运动状态；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90750" y="3519170"/>
            <a:ext cx="8310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200" b="1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②</a:t>
            </a:r>
            <a:r>
              <a:rPr 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平衡力可以是两个也可以是两个以上的力。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文本框 32775"/>
          <p:cNvSpPr txBox="1"/>
          <p:nvPr/>
        </p:nvSpPr>
        <p:spPr>
          <a:xfrm>
            <a:off x="754380" y="783590"/>
            <a:ext cx="1100518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、物体处于平衡状态的情况有两种，一种是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________;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另一种是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。如果只受两个力而处于平衡状态，这种情况叫做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_________.</a:t>
            </a:r>
          </a:p>
        </p:txBody>
      </p:sp>
      <p:sp>
        <p:nvSpPr>
          <p:cNvPr id="32777" name="文本框 32776"/>
          <p:cNvSpPr txBox="1"/>
          <p:nvPr/>
        </p:nvSpPr>
        <p:spPr>
          <a:xfrm>
            <a:off x="8043228" y="83947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静止</a:t>
            </a:r>
          </a:p>
        </p:txBody>
      </p:sp>
      <p:sp>
        <p:nvSpPr>
          <p:cNvPr id="32778" name="文本框 32777"/>
          <p:cNvSpPr txBox="1"/>
          <p:nvPr/>
        </p:nvSpPr>
        <p:spPr>
          <a:xfrm>
            <a:off x="828358" y="1439545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匀速直线运动</a:t>
            </a:r>
          </a:p>
        </p:txBody>
      </p:sp>
      <p:sp>
        <p:nvSpPr>
          <p:cNvPr id="32779" name="文本框 32778"/>
          <p:cNvSpPr txBox="1"/>
          <p:nvPr/>
        </p:nvSpPr>
        <p:spPr>
          <a:xfrm>
            <a:off x="1164590" y="2138045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二力平衡</a:t>
            </a:r>
          </a:p>
        </p:txBody>
      </p:sp>
      <p:sp>
        <p:nvSpPr>
          <p:cNvPr id="88068" name="文本框 88067"/>
          <p:cNvSpPr txBox="1"/>
          <p:nvPr/>
        </p:nvSpPr>
        <p:spPr>
          <a:xfrm>
            <a:off x="611505" y="2621280"/>
            <a:ext cx="1076452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、用手沿竖直方向提一手提包静止不动时，手提包受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力和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力的作用，这两个力的施力物体分别是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______,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这两个力的关系是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___________.</a:t>
            </a:r>
          </a:p>
        </p:txBody>
      </p:sp>
      <p:sp>
        <p:nvSpPr>
          <p:cNvPr id="88069" name="文本框 88068"/>
          <p:cNvSpPr txBox="1"/>
          <p:nvPr/>
        </p:nvSpPr>
        <p:spPr>
          <a:xfrm>
            <a:off x="9255760" y="2679065"/>
            <a:ext cx="81915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重</a:t>
            </a:r>
          </a:p>
        </p:txBody>
      </p:sp>
      <p:sp>
        <p:nvSpPr>
          <p:cNvPr id="88070" name="文本框 88069"/>
          <p:cNvSpPr txBox="1"/>
          <p:nvPr/>
        </p:nvSpPr>
        <p:spPr>
          <a:xfrm>
            <a:off x="7608570" y="3342640"/>
            <a:ext cx="1270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地球</a:t>
            </a:r>
          </a:p>
        </p:txBody>
      </p:sp>
      <p:sp>
        <p:nvSpPr>
          <p:cNvPr id="88071" name="文本框 88070"/>
          <p:cNvSpPr txBox="1"/>
          <p:nvPr/>
        </p:nvSpPr>
        <p:spPr>
          <a:xfrm>
            <a:off x="9469120" y="3328035"/>
            <a:ext cx="7277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手</a:t>
            </a:r>
          </a:p>
        </p:txBody>
      </p:sp>
      <p:sp>
        <p:nvSpPr>
          <p:cNvPr id="88072" name="文本框 88071"/>
          <p:cNvSpPr txBox="1"/>
          <p:nvPr/>
        </p:nvSpPr>
        <p:spPr>
          <a:xfrm>
            <a:off x="684213" y="3357245"/>
            <a:ext cx="8651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拉</a:t>
            </a:r>
          </a:p>
        </p:txBody>
      </p:sp>
      <p:sp>
        <p:nvSpPr>
          <p:cNvPr id="88073" name="文本框 88072"/>
          <p:cNvSpPr txBox="1"/>
          <p:nvPr/>
        </p:nvSpPr>
        <p:spPr>
          <a:xfrm>
            <a:off x="3194685" y="3956685"/>
            <a:ext cx="2535238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二力平衡</a:t>
            </a:r>
          </a:p>
        </p:txBody>
      </p:sp>
      <p:sp>
        <p:nvSpPr>
          <p:cNvPr id="88074" name="文本框 88073"/>
          <p:cNvSpPr txBox="1"/>
          <p:nvPr/>
        </p:nvSpPr>
        <p:spPr>
          <a:xfrm>
            <a:off x="466725" y="4570730"/>
            <a:ext cx="111239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、放在水平桌面上静止的苹果，受到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两个力的作用，它们的施力物体是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__________,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这两个力的关系是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40618" y="5293360"/>
            <a:ext cx="129698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地球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56968" y="4599940"/>
            <a:ext cx="18716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支持力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77723" y="5299393"/>
            <a:ext cx="11509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桌面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1558" y="5909628"/>
            <a:ext cx="2535237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二力平衡</a:t>
            </a:r>
          </a:p>
        </p:txBody>
      </p:sp>
      <p:sp>
        <p:nvSpPr>
          <p:cNvPr id="32775" name="文本框 32774"/>
          <p:cNvSpPr txBox="1"/>
          <p:nvPr/>
        </p:nvSpPr>
        <p:spPr>
          <a:xfrm>
            <a:off x="538163" y="200025"/>
            <a:ext cx="2159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练习：</a:t>
            </a:r>
          </a:p>
        </p:txBody>
      </p:sp>
      <p:sp>
        <p:nvSpPr>
          <p:cNvPr id="88075" name="文本框 88074"/>
          <p:cNvSpPr txBox="1"/>
          <p:nvPr/>
        </p:nvSpPr>
        <p:spPr>
          <a:xfrm>
            <a:off x="6767830" y="4648200"/>
            <a:ext cx="1560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重力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  <p:bldP spid="32778" grpId="0"/>
      <p:bldP spid="32779" grpId="0"/>
      <p:bldP spid="88068" grpId="1"/>
      <p:bldP spid="88069" grpId="0"/>
      <p:bldP spid="88070" grpId="0"/>
      <p:bldP spid="88071" grpId="0"/>
      <p:bldP spid="88072" grpId="0"/>
      <p:bldP spid="88073" grpId="0"/>
      <p:bldP spid="88074" grpId="0"/>
      <p:bldP spid="3" grpId="0"/>
      <p:bldP spid="4" grpId="1"/>
      <p:bldP spid="5" grpId="0"/>
      <p:bldP spid="6" grpId="0"/>
      <p:bldP spid="32775" grpId="0"/>
      <p:bldP spid="88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1745"/>
          <p:cNvSpPr>
            <a:spLocks noGrp="1" noRot="1"/>
          </p:cNvSpPr>
          <p:nvPr/>
        </p:nvSpPr>
        <p:spPr>
          <a:xfrm>
            <a:off x="4518660" y="1249045"/>
            <a:ext cx="5287645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匀速直线运动状态</a:t>
            </a:r>
          </a:p>
        </p:txBody>
      </p:sp>
      <p:sp>
        <p:nvSpPr>
          <p:cNvPr id="8" name="标题 31745"/>
          <p:cNvSpPr>
            <a:spLocks noGrp="1" noRot="1"/>
          </p:cNvSpPr>
          <p:nvPr/>
        </p:nvSpPr>
        <p:spPr>
          <a:xfrm>
            <a:off x="4518660" y="354330"/>
            <a:ext cx="2884805" cy="982345"/>
          </a:xfrm>
          <a:prstGeom prst="rect">
            <a:avLst/>
          </a:prstGeo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buClrTx/>
              <a:buSzTx/>
              <a:buFontTx/>
            </a:pPr>
            <a:r>
              <a:rPr lang="zh-CN" altLang="en-US" sz="4000" kern="1200" baseline="0" dirty="0">
                <a:solidFill>
                  <a:srgbClr val="C00000"/>
                </a:solidFill>
                <a:latin typeface="+mj-lt"/>
                <a:ea typeface="华文新魏" panose="02010800040101010101" pitchFamily="2" charset="-122"/>
                <a:cs typeface="+mj-cs"/>
              </a:rPr>
              <a:t>静止状态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4430395" y="656590"/>
            <a:ext cx="88265" cy="1386205"/>
          </a:xfrm>
          <a:prstGeom prst="leftBracke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92275" y="826770"/>
            <a:ext cx="24180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40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平衡状态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4350" y="2415540"/>
            <a:ext cx="2284730" cy="1296670"/>
            <a:chOff x="810" y="3804"/>
            <a:chExt cx="3598" cy="2042"/>
          </a:xfrm>
        </p:grpSpPr>
        <p:sp>
          <p:nvSpPr>
            <p:cNvPr id="9" name="云形标注 8"/>
            <p:cNvSpPr/>
            <p:nvPr/>
          </p:nvSpPr>
          <p:spPr>
            <a:xfrm rot="10980000">
              <a:off x="810" y="3804"/>
              <a:ext cx="3599" cy="2043"/>
            </a:xfrm>
            <a:prstGeom prst="cloud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27" y="4365"/>
              <a:ext cx="1574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200" b="1" dirty="0">
                  <a:solidFill>
                    <a:srgbClr val="FFFF00"/>
                  </a:solidFill>
                  <a:latin typeface="Calibri" panose="020F0502020204030204" charset="0"/>
                  <a:ea typeface="黑体" panose="02010609060101010101" pitchFamily="49" charset="-122"/>
                  <a:sym typeface="+mn-ea"/>
                </a:rPr>
                <a:t>思考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25140" y="3171825"/>
            <a:ext cx="82746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作用在一个物体上的两个力，符合什么条件才能使物体平衡？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2239</Words>
  <Application>Microsoft Office PowerPoint</Application>
  <PresentationFormat>自定义</PresentationFormat>
  <Paragraphs>228</Paragraphs>
  <Slides>24</Slides>
  <Notes>22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主题​​</vt:lpstr>
      <vt:lpstr>Bitmap Image</vt:lpstr>
      <vt:lpstr>PowerPoint 演示文稿</vt:lpstr>
      <vt:lpstr>PowerPoint 演示文稿</vt:lpstr>
      <vt:lpstr>观察与思考：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3</cp:revision>
  <dcterms:created xsi:type="dcterms:W3CDTF">2020-04-01T13:18:00Z</dcterms:created>
  <dcterms:modified xsi:type="dcterms:W3CDTF">2020-06-14T21:38:46Z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