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69" r:id="rId2"/>
    <p:sldId id="256" r:id="rId3"/>
    <p:sldId id="370" r:id="rId4"/>
    <p:sldId id="371" r:id="rId5"/>
    <p:sldId id="269" r:id="rId6"/>
    <p:sldId id="373" r:id="rId7"/>
    <p:sldId id="302" r:id="rId8"/>
    <p:sldId id="303" r:id="rId9"/>
    <p:sldId id="271" r:id="rId10"/>
    <p:sldId id="304" r:id="rId11"/>
    <p:sldId id="305" r:id="rId12"/>
    <p:sldId id="306" r:id="rId13"/>
    <p:sldId id="307" r:id="rId14"/>
    <p:sldId id="308" r:id="rId15"/>
    <p:sldId id="332" r:id="rId16"/>
    <p:sldId id="270" r:id="rId17"/>
    <p:sldId id="354" r:id="rId18"/>
    <p:sldId id="374" r:id="rId19"/>
    <p:sldId id="375" r:id="rId20"/>
    <p:sldId id="280" r:id="rId21"/>
    <p:sldId id="365" r:id="rId22"/>
    <p:sldId id="266" r:id="rId23"/>
    <p:sldId id="361" r:id="rId24"/>
    <p:sldId id="362" r:id="rId25"/>
    <p:sldId id="364" r:id="rId26"/>
    <p:sldId id="263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768B"/>
    <a:srgbClr val="6C5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914" y="-804"/>
      </p:cViewPr>
      <p:guideLst>
        <p:guide orient="horz" pos="2148"/>
        <p:guide pos="36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2FF63-5890-46A7-B4B3-0B245C9EC13A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D5E26-400E-4AA2-8B65-9B171EB6E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623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981C-26F7-46EB-AD80-D8A9854E3287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221B-4513-47E9-B1D4-C94816C8D2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981C-26F7-46EB-AD80-D8A9854E3287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221B-4513-47E9-B1D4-C94816C8D2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981C-26F7-46EB-AD80-D8A9854E3287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221B-4513-47E9-B1D4-C94816C8D2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02167" y="609600"/>
            <a:ext cx="11387667" cy="5489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02167" y="6245225"/>
            <a:ext cx="305223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305223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3A29F3-2567-48E9-A5F0-613613513C8C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981C-26F7-46EB-AD80-D8A9854E3287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221B-4513-47E9-B1D4-C94816C8D2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981C-26F7-46EB-AD80-D8A9854E3287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221B-4513-47E9-B1D4-C94816C8D2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981C-26F7-46EB-AD80-D8A9854E3287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221B-4513-47E9-B1D4-C94816C8D2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981C-26F7-46EB-AD80-D8A9854E3287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221B-4513-47E9-B1D4-C94816C8D2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981C-26F7-46EB-AD80-D8A9854E3287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221B-4513-47E9-B1D4-C94816C8D2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981C-26F7-46EB-AD80-D8A9854E3287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221B-4513-47E9-B1D4-C94816C8D2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981C-26F7-46EB-AD80-D8A9854E3287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221B-4513-47E9-B1D4-C94816C8D2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981C-26F7-46EB-AD80-D8A9854E3287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221B-4513-47E9-B1D4-C94816C8D2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981C-26F7-46EB-AD80-D8A9854E3287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7221B-4513-47E9-B1D4-C94816C8D2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力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755" y="930275"/>
            <a:ext cx="3683000" cy="1706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8" descr="力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245" y="909955"/>
            <a:ext cx="4083050" cy="172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1" name="Text Box 9"/>
          <p:cNvSpPr txBox="1"/>
          <p:nvPr/>
        </p:nvSpPr>
        <p:spPr>
          <a:xfrm>
            <a:off x="2351088" y="2636838"/>
            <a:ext cx="2209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人用力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</a:t>
            </a:r>
          </a:p>
        </p:txBody>
      </p:sp>
      <p:sp>
        <p:nvSpPr>
          <p:cNvPr id="3082" name="Text Box 10"/>
          <p:cNvSpPr txBox="1"/>
          <p:nvPr/>
        </p:nvSpPr>
        <p:spPr>
          <a:xfrm>
            <a:off x="6816725" y="2708275"/>
            <a:ext cx="2438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人用力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拉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弹簧</a:t>
            </a:r>
          </a:p>
        </p:txBody>
      </p:sp>
      <p:sp>
        <p:nvSpPr>
          <p:cNvPr id="3083" name="Text Box 11"/>
          <p:cNvSpPr txBox="1"/>
          <p:nvPr/>
        </p:nvSpPr>
        <p:spPr>
          <a:xfrm>
            <a:off x="2135188" y="3500438"/>
            <a:ext cx="3276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拉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开弹弓</a:t>
            </a:r>
          </a:p>
        </p:txBody>
      </p:sp>
      <p:pic>
        <p:nvPicPr>
          <p:cNvPr id="3088" name="Picture 16" descr="41-3-4015_a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245" y="4076700"/>
            <a:ext cx="3960495" cy="2573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9" name="Picture 17" descr="弹簧的形变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860" y="4076700"/>
            <a:ext cx="4314190" cy="2573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90" name="Text Box 18"/>
          <p:cNvSpPr txBox="1"/>
          <p:nvPr/>
        </p:nvSpPr>
        <p:spPr>
          <a:xfrm>
            <a:off x="6686868" y="3485833"/>
            <a:ext cx="29527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弹簧</a:t>
            </a:r>
          </a:p>
        </p:txBody>
      </p:sp>
      <p:sp>
        <p:nvSpPr>
          <p:cNvPr id="272394" name="矩形 1"/>
          <p:cNvSpPr/>
          <p:nvPr/>
        </p:nvSpPr>
        <p:spPr>
          <a:xfrm>
            <a:off x="2927350" y="260350"/>
            <a:ext cx="576103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生活中我们经常用“力”</a:t>
            </a:r>
            <a:r>
              <a:rPr lang="en-US" altLang="zh-CN" sz="3200" b="1" dirty="0">
                <a:solidFill>
                  <a:schemeClr val="bg1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……</a:t>
            </a:r>
            <a:r>
              <a:rPr lang="en-US" altLang="zh-CN" sz="320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3082" grpId="0"/>
      <p:bldP spid="3083" grpId="0"/>
      <p:bldP spid="30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出自【趣你的PPT】(微信:qunideppt)：最优质的PPT资源库"/>
          <p:cNvSpPr txBox="1"/>
          <p:nvPr/>
        </p:nvSpPr>
        <p:spPr>
          <a:xfrm>
            <a:off x="881380" y="4922520"/>
            <a:ext cx="108235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800" b="1" kern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宋体" panose="02010600030101010101" pitchFamily="2" charset="-122"/>
              </a:rPr>
              <a:t>力可以使物体运动状态发生改变</a:t>
            </a:r>
          </a:p>
        </p:txBody>
      </p:sp>
      <p:pic>
        <p:nvPicPr>
          <p:cNvPr id="78852" name="图片 78851" descr="垒球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550228"/>
            <a:ext cx="1949450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3" name="图片 78852" descr="垒球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578" y="550545"/>
            <a:ext cx="1852612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4" name="图片 78853" descr="垒球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760" y="550545"/>
            <a:ext cx="2017713" cy="2017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855" name="文本框 78854"/>
          <p:cNvSpPr txBox="1"/>
          <p:nvPr/>
        </p:nvSpPr>
        <p:spPr>
          <a:xfrm>
            <a:off x="1183958" y="2886075"/>
            <a:ext cx="2051050" cy="1187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(a)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投球手把静止的棒球投掷出去</a:t>
            </a:r>
            <a:r>
              <a:rPr lang="zh-CN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；</a:t>
            </a:r>
          </a:p>
        </p:txBody>
      </p:sp>
      <p:sp>
        <p:nvSpPr>
          <p:cNvPr id="78856" name="文本框 78855"/>
          <p:cNvSpPr txBox="1"/>
          <p:nvPr/>
        </p:nvSpPr>
        <p:spPr>
          <a:xfrm>
            <a:off x="4685030" y="3018155"/>
            <a:ext cx="2232025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（</a:t>
            </a:r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b)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棒球被接球手接住；</a:t>
            </a:r>
          </a:p>
        </p:txBody>
      </p:sp>
      <p:sp>
        <p:nvSpPr>
          <p:cNvPr id="78857" name="文本框 78856"/>
          <p:cNvSpPr txBox="1"/>
          <p:nvPr/>
        </p:nvSpPr>
        <p:spPr>
          <a:xfrm>
            <a:off x="8368665" y="2886075"/>
            <a:ext cx="2016125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（c)接球手将棒球击出。</a:t>
            </a:r>
          </a:p>
        </p:txBody>
      </p:sp>
      <p:sp>
        <p:nvSpPr>
          <p:cNvPr id="78859" name="文本框 78858"/>
          <p:cNvSpPr txBox="1"/>
          <p:nvPr/>
        </p:nvSpPr>
        <p:spPr>
          <a:xfrm>
            <a:off x="7965758" y="3860165"/>
            <a:ext cx="2819400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棒球的运动方向发生了改变</a:t>
            </a:r>
          </a:p>
        </p:txBody>
      </p:sp>
      <p:sp>
        <p:nvSpPr>
          <p:cNvPr id="78861" name="文本框 78860"/>
          <p:cNvSpPr txBox="1"/>
          <p:nvPr/>
        </p:nvSpPr>
        <p:spPr>
          <a:xfrm>
            <a:off x="730568" y="4073525"/>
            <a:ext cx="973137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静止</a:t>
            </a:r>
          </a:p>
        </p:txBody>
      </p:sp>
      <p:sp>
        <p:nvSpPr>
          <p:cNvPr id="78863" name="文本框 78862"/>
          <p:cNvSpPr txBox="1"/>
          <p:nvPr/>
        </p:nvSpPr>
        <p:spPr>
          <a:xfrm>
            <a:off x="4379595" y="4073525"/>
            <a:ext cx="100965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运动</a:t>
            </a:r>
          </a:p>
        </p:txBody>
      </p:sp>
      <p:sp>
        <p:nvSpPr>
          <p:cNvPr id="78866" name="矩形 78865"/>
          <p:cNvSpPr/>
          <p:nvPr/>
        </p:nvSpPr>
        <p:spPr>
          <a:xfrm>
            <a:off x="2537778" y="4073525"/>
            <a:ext cx="89852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运动</a:t>
            </a:r>
          </a:p>
        </p:txBody>
      </p:sp>
      <p:sp>
        <p:nvSpPr>
          <p:cNvPr id="78867" name="文本框 78866"/>
          <p:cNvSpPr txBox="1"/>
          <p:nvPr/>
        </p:nvSpPr>
        <p:spPr>
          <a:xfrm>
            <a:off x="6332220" y="4073525"/>
            <a:ext cx="973138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静止</a:t>
            </a:r>
          </a:p>
        </p:txBody>
      </p:sp>
      <p:sp>
        <p:nvSpPr>
          <p:cNvPr id="135" name=" 135"/>
          <p:cNvSpPr/>
          <p:nvPr/>
        </p:nvSpPr>
        <p:spPr>
          <a:xfrm>
            <a:off x="1703705" y="4231640"/>
            <a:ext cx="523875" cy="20256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 135"/>
          <p:cNvSpPr/>
          <p:nvPr/>
        </p:nvSpPr>
        <p:spPr>
          <a:xfrm>
            <a:off x="5539105" y="4231640"/>
            <a:ext cx="523875" cy="20256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8855" grpId="0"/>
      <p:bldP spid="78856" grpId="0"/>
      <p:bldP spid="78857" grpId="0"/>
      <p:bldP spid="78859" grpId="0"/>
      <p:bldP spid="78861" grpId="0"/>
      <p:bldP spid="78863" grpId="0"/>
      <p:bldP spid="78866" grpId="0"/>
      <p:bldP spid="78867" grpId="0"/>
      <p:bldP spid="135" grpId="0" animBg="1"/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出自【趣你的PPT】(微信:qunideppt)：最优质的PPT资源库"/>
          <p:cNvSpPr txBox="1"/>
          <p:nvPr/>
        </p:nvSpPr>
        <p:spPr>
          <a:xfrm>
            <a:off x="431165" y="1290320"/>
            <a:ext cx="106699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48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力可以使物体发生形变</a:t>
            </a:r>
            <a:endParaRPr lang="zh-CN" altLang="en-US" sz="4800" b="1" u="sng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14" name="出自【趣你的PPT】(微信:qunideppt)：最优质的PPT资源库"/>
          <p:cNvSpPr txBox="1"/>
          <p:nvPr/>
        </p:nvSpPr>
        <p:spPr>
          <a:xfrm>
            <a:off x="431165" y="368300"/>
            <a:ext cx="88023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5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二、力的作用效果</a:t>
            </a:r>
          </a:p>
        </p:txBody>
      </p:sp>
      <p:sp>
        <p:nvSpPr>
          <p:cNvPr id="9" name="出自【趣你的PPT】(微信:qunideppt)：最优质的PPT资源库"/>
          <p:cNvSpPr txBox="1"/>
          <p:nvPr/>
        </p:nvSpPr>
        <p:spPr>
          <a:xfrm>
            <a:off x="759460" y="2120265"/>
            <a:ext cx="9794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形变包括形状和体积的改变</a:t>
            </a:r>
          </a:p>
        </p:txBody>
      </p:sp>
      <p:sp>
        <p:nvSpPr>
          <p:cNvPr id="12" name="出自【趣你的PPT】(微信:qunideppt)：最优质的PPT资源库"/>
          <p:cNvSpPr txBox="1"/>
          <p:nvPr/>
        </p:nvSpPr>
        <p:spPr>
          <a:xfrm>
            <a:off x="516255" y="3410585"/>
            <a:ext cx="100374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48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力可以使物体运动状态发生改变</a:t>
            </a:r>
            <a:endParaRPr lang="zh-CN" altLang="en-US" sz="4800" b="1" u="sng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3" name="出自【趣你的PPT】(微信:qunideppt)：最优质的PPT资源库"/>
          <p:cNvSpPr txBox="1"/>
          <p:nvPr/>
        </p:nvSpPr>
        <p:spPr>
          <a:xfrm>
            <a:off x="759460" y="2765425"/>
            <a:ext cx="109816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一切物体受力时都会发生形变，只是有明显程度之分</a:t>
            </a:r>
          </a:p>
        </p:txBody>
      </p:sp>
      <p:sp>
        <p:nvSpPr>
          <p:cNvPr id="5" name="出自【趣你的PPT】(微信:qunideppt)：最优质的PPT资源库"/>
          <p:cNvSpPr txBox="1"/>
          <p:nvPr/>
        </p:nvSpPr>
        <p:spPr>
          <a:xfrm>
            <a:off x="516255" y="4368800"/>
            <a:ext cx="41789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运动状态改变包括：</a:t>
            </a:r>
          </a:p>
        </p:txBody>
      </p:sp>
      <p:sp>
        <p:nvSpPr>
          <p:cNvPr id="6" name="出自【趣你的PPT】(微信:qunideppt)：最优质的PPT资源库"/>
          <p:cNvSpPr txBox="1"/>
          <p:nvPr/>
        </p:nvSpPr>
        <p:spPr>
          <a:xfrm>
            <a:off x="4872355" y="4368800"/>
            <a:ext cx="56813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（</a:t>
            </a:r>
            <a:r>
              <a:rPr lang="en-US" altLang="zh-CN" sz="3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1</a:t>
            </a:r>
            <a:r>
              <a:rPr lang="zh-CN" altLang="en-US" sz="3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）</a:t>
            </a:r>
            <a:r>
              <a:rPr lang="zh-CN" altLang="en-US" sz="3600" b="1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速度大小发生改变</a:t>
            </a:r>
            <a:endParaRPr lang="zh-CN" altLang="en-US" sz="3600" b="1" kern="0" dirty="0">
              <a:solidFill>
                <a:schemeClr val="bg1"/>
              </a:solidFill>
              <a:latin typeface="Times New Roman" panose="02020603050405020304" pitchFamily="18" charset="0"/>
              <a:ea typeface="楷体_GB2312" panose="02010609030101010101" pitchFamily="49" charset="-122"/>
              <a:sym typeface="+mn-ea"/>
            </a:endParaRPr>
          </a:p>
        </p:txBody>
      </p:sp>
      <p:sp>
        <p:nvSpPr>
          <p:cNvPr id="7" name="出自【趣你的PPT】(微信:qunideppt)：最优质的PPT资源库"/>
          <p:cNvSpPr txBox="1"/>
          <p:nvPr/>
        </p:nvSpPr>
        <p:spPr>
          <a:xfrm>
            <a:off x="4888230" y="4928870"/>
            <a:ext cx="56813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（</a:t>
            </a:r>
            <a:r>
              <a:rPr lang="en-US" altLang="zh-CN" sz="3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2</a:t>
            </a:r>
            <a:r>
              <a:rPr lang="zh-CN" altLang="en-US" sz="3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）运动方向</a:t>
            </a:r>
            <a:r>
              <a:rPr lang="zh-CN" altLang="en-US" sz="3600" b="1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发生改变</a:t>
            </a:r>
            <a:endParaRPr lang="zh-CN" altLang="en-US" sz="3600" b="1" kern="0" dirty="0">
              <a:solidFill>
                <a:schemeClr val="bg1"/>
              </a:solidFill>
              <a:latin typeface="Times New Roman" panose="02020603050405020304" pitchFamily="18" charset="0"/>
              <a:ea typeface="楷体_GB2312" panose="02010609030101010101" pitchFamily="49" charset="-122"/>
              <a:sym typeface="+mn-ea"/>
            </a:endParaRPr>
          </a:p>
        </p:txBody>
      </p:sp>
      <p:sp>
        <p:nvSpPr>
          <p:cNvPr id="8" name="出自【趣你的PPT】(微信:qunideppt)：最优质的PPT资源库"/>
          <p:cNvSpPr txBox="1"/>
          <p:nvPr/>
        </p:nvSpPr>
        <p:spPr>
          <a:xfrm>
            <a:off x="4873625" y="5462270"/>
            <a:ext cx="56813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（</a:t>
            </a:r>
            <a:r>
              <a:rPr lang="en-US" altLang="zh-CN" sz="3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3</a:t>
            </a:r>
            <a:r>
              <a:rPr lang="zh-CN" altLang="en-US" sz="3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）</a:t>
            </a:r>
            <a:r>
              <a:rPr lang="zh-CN" altLang="en-US" sz="3600" b="1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速度大小和运动方向同时发生改变</a:t>
            </a:r>
            <a:endParaRPr lang="zh-CN" altLang="en-US" sz="3600" b="1" kern="0" dirty="0">
              <a:solidFill>
                <a:schemeClr val="bg1"/>
              </a:solidFill>
              <a:latin typeface="Times New Roman" panose="02020603050405020304" pitchFamily="18" charset="0"/>
              <a:ea typeface="楷体_GB2312" panose="02010609030101010101" pitchFamily="49" charset="-122"/>
              <a:sym typeface="+mn-ea"/>
            </a:endParaRPr>
          </a:p>
        </p:txBody>
      </p:sp>
      <p:pic>
        <p:nvPicPr>
          <p:cNvPr id="290831" name="Picture 15" descr="2007191033257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360" y="4928870"/>
            <a:ext cx="2286000" cy="17462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3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出自【趣你的PPT】(微信:qunideppt)：最优质的PPT资源库"/>
          <p:cNvSpPr txBox="1"/>
          <p:nvPr/>
        </p:nvSpPr>
        <p:spPr>
          <a:xfrm>
            <a:off x="431165" y="368300"/>
            <a:ext cx="101180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5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练习：分析力的作用效果</a:t>
            </a:r>
          </a:p>
        </p:txBody>
      </p:sp>
      <p:pic>
        <p:nvPicPr>
          <p:cNvPr id="80898" name="图片 808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05" y="1474470"/>
            <a:ext cx="2984500" cy="23025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899" name="图片 808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830" y="1338263"/>
            <a:ext cx="2085975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0" name="图片 808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320" y="3776980"/>
            <a:ext cx="2753360" cy="228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1" name="图片 80900" descr="力的作用效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8015" y="1474470"/>
            <a:ext cx="2762250" cy="1959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2" name="图片 80901" descr="力的作用效果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1830" y="4090670"/>
            <a:ext cx="2981960" cy="2115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3" name="图片 80902" descr="力的作用效果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905" y="4318000"/>
            <a:ext cx="3001010" cy="21285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2580640" y="1342390"/>
            <a:ext cx="6855460" cy="4334510"/>
            <a:chOff x="4340" y="3333"/>
            <a:chExt cx="10796" cy="6826"/>
          </a:xfrm>
        </p:grpSpPr>
        <p:sp>
          <p:nvSpPr>
            <p:cNvPr id="2" name="流程图: 顺序访问存储器 1"/>
            <p:cNvSpPr/>
            <p:nvPr/>
          </p:nvSpPr>
          <p:spPr>
            <a:xfrm>
              <a:off x="4340" y="3333"/>
              <a:ext cx="10796" cy="6826"/>
            </a:xfrm>
            <a:prstGeom prst="flowChartMagnetic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2867" name="矩形 3"/>
            <p:cNvSpPr/>
            <p:nvPr/>
          </p:nvSpPr>
          <p:spPr>
            <a:xfrm>
              <a:off x="5317" y="5074"/>
              <a:ext cx="9413" cy="3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4"/>
                  </a:solidFill>
                </a14:hiddenFill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</a:pPr>
              <a:r>
                <a:rPr lang="zh-CN" altLang="en-US" sz="6600" b="1" dirty="0">
                  <a:solidFill>
                    <a:schemeClr val="bg1"/>
                  </a:solidFill>
                  <a:latin typeface="宋体" panose="02010600030101010101" pitchFamily="2" charset="-122"/>
                  <a:ea typeface="华文楷体" panose="02010600040101010101" pitchFamily="2" charset="-122"/>
                </a:rPr>
                <a:t>如何改变力的作用效果呢？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4" name="图片 829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956310"/>
            <a:ext cx="1839595" cy="2087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51" name="矩形 82950"/>
          <p:cNvSpPr/>
          <p:nvPr/>
        </p:nvSpPr>
        <p:spPr>
          <a:xfrm>
            <a:off x="2602230" y="956310"/>
            <a:ext cx="73914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踢足球时，用力越大，球就飞的越远</a:t>
            </a:r>
          </a:p>
        </p:txBody>
      </p:sp>
      <p:sp>
        <p:nvSpPr>
          <p:cNvPr id="4" name="出自【趣你的PPT】(微信:qunideppt)：最优质的PPT资源库"/>
          <p:cNvSpPr txBox="1"/>
          <p:nvPr/>
        </p:nvSpPr>
        <p:spPr>
          <a:xfrm>
            <a:off x="7708991" y="1539079"/>
            <a:ext cx="33147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5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力的大小</a:t>
            </a:r>
          </a:p>
        </p:txBody>
      </p:sp>
      <p:sp>
        <p:nvSpPr>
          <p:cNvPr id="7" name="矩形 6"/>
          <p:cNvSpPr/>
          <p:nvPr/>
        </p:nvSpPr>
        <p:spPr>
          <a:xfrm>
            <a:off x="2602230" y="2461260"/>
            <a:ext cx="80524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踢足球时，</a:t>
            </a:r>
            <a:r>
              <a:rPr lang="zh-CN" altLang="en-US" sz="32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球总是沿着所受的力的方向飞去</a:t>
            </a:r>
          </a:p>
        </p:txBody>
      </p:sp>
      <p:sp>
        <p:nvSpPr>
          <p:cNvPr id="8" name="出自【趣你的PPT】(微信:qunideppt)：最优质的PPT资源库"/>
          <p:cNvSpPr txBox="1"/>
          <p:nvPr/>
        </p:nvSpPr>
        <p:spPr>
          <a:xfrm>
            <a:off x="7708991" y="3044664"/>
            <a:ext cx="33147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5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力的方向</a:t>
            </a:r>
          </a:p>
        </p:txBody>
      </p:sp>
      <p:pic>
        <p:nvPicPr>
          <p:cNvPr id="82955" name="图片 829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332480"/>
            <a:ext cx="2099310" cy="2748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2933065" y="3966210"/>
            <a:ext cx="739140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用同样大小的力推门时，每次手的位置离门轴远近不同，力的效果也不同</a:t>
            </a:r>
          </a:p>
        </p:txBody>
      </p:sp>
      <p:sp>
        <p:nvSpPr>
          <p:cNvPr id="11" name="出自【趣你的PPT】(微信:qunideppt)：最优质的PPT资源库"/>
          <p:cNvSpPr txBox="1"/>
          <p:nvPr/>
        </p:nvSpPr>
        <p:spPr>
          <a:xfrm>
            <a:off x="7708900" y="5042535"/>
            <a:ext cx="39503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5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力的作用点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1" grpId="0"/>
      <p:bldP spid="4" grpId="0"/>
      <p:bldP spid="7" grpId="0"/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出自【趣你的PPT】(微信:qunideppt)：最优质的PPT资源库"/>
          <p:cNvSpPr txBox="1"/>
          <p:nvPr/>
        </p:nvSpPr>
        <p:spPr>
          <a:xfrm>
            <a:off x="431165" y="1290320"/>
            <a:ext cx="106699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4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力的大小、方向、作用点</a:t>
            </a:r>
            <a:endParaRPr lang="zh-CN" altLang="en-US" sz="48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14" name="出自【趣你的PPT】(微信:qunideppt)：最优质的PPT资源库"/>
          <p:cNvSpPr txBox="1"/>
          <p:nvPr/>
        </p:nvSpPr>
        <p:spPr>
          <a:xfrm>
            <a:off x="431165" y="368300"/>
            <a:ext cx="88023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5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三、力的三要素</a:t>
            </a:r>
          </a:p>
        </p:txBody>
      </p:sp>
      <p:sp>
        <p:nvSpPr>
          <p:cNvPr id="10" name="椭圆形标注 9"/>
          <p:cNvSpPr/>
          <p:nvPr/>
        </p:nvSpPr>
        <p:spPr>
          <a:xfrm rot="10800000">
            <a:off x="1809750" y="2375535"/>
            <a:ext cx="7298055" cy="2361565"/>
          </a:xfrm>
          <a:prstGeom prst="wedgeEllipseCallo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出自【趣你的PPT】(微信:qunideppt)：最优质的PPT资源库"/>
          <p:cNvSpPr txBox="1"/>
          <p:nvPr/>
        </p:nvSpPr>
        <p:spPr>
          <a:xfrm>
            <a:off x="2555875" y="2526030"/>
            <a:ext cx="635635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对于作用点，一个物体对另一个物体产生力的作用，这个力的作用在</a:t>
            </a:r>
            <a:r>
              <a:rPr lang="zh-CN" altLang="en-US" sz="3200" b="1" u="sng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受力物体</a:t>
            </a:r>
            <a:r>
              <a:rPr lang="zh-CN" altLang="en-US" sz="32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上，因此作用点也在受力物体上</a:t>
            </a:r>
            <a:endParaRPr lang="zh-CN" altLang="en-US" sz="32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3" name="出自【趣你的PPT】(微信:qunideppt)：最优质的PPT资源库"/>
          <p:cNvSpPr txBox="1"/>
          <p:nvPr/>
        </p:nvSpPr>
        <p:spPr>
          <a:xfrm>
            <a:off x="431165" y="4910455"/>
            <a:ext cx="106699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   </a:t>
            </a:r>
            <a:r>
              <a:rPr lang="zh-CN" altLang="en-US" sz="4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作用点的选取：（</a:t>
            </a:r>
            <a:r>
              <a:rPr lang="en-US" altLang="zh-CN" sz="4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1</a:t>
            </a:r>
            <a:r>
              <a:rPr lang="zh-CN" altLang="en-US" sz="4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）接触点上</a:t>
            </a:r>
          </a:p>
          <a:p>
            <a:pPr>
              <a:defRPr/>
            </a:pPr>
            <a:r>
              <a:rPr lang="zh-CN" altLang="en-US" sz="4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宋体" panose="02010600030101010101" pitchFamily="2" charset="-122"/>
              </a:rPr>
              <a:t>                            （</a:t>
            </a:r>
            <a:r>
              <a:rPr lang="en-US" altLang="zh-CN" sz="4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宋体" panose="02010600030101010101" pitchFamily="2" charset="-122"/>
              </a:rPr>
              <a:t>2</a:t>
            </a:r>
            <a:r>
              <a:rPr lang="zh-CN" altLang="en-US" sz="4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宋体" panose="02010600030101010101" pitchFamily="2" charset="-122"/>
              </a:rPr>
              <a:t>）重心上</a:t>
            </a:r>
            <a:endParaRPr lang="en-US" altLang="zh-CN" sz="4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出自【趣你的PPT】(微信:qunideppt)：最优质的PPT资源库"/>
          <p:cNvSpPr txBox="1"/>
          <p:nvPr/>
        </p:nvSpPr>
        <p:spPr>
          <a:xfrm>
            <a:off x="501650" y="484505"/>
            <a:ext cx="44329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sz="4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力的表示方法</a:t>
            </a:r>
            <a:endParaRPr lang="zh-CN" altLang="zh-CN" sz="48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3" name="出自【趣你的PPT】(微信:qunideppt)：最优质的PPT资源库"/>
          <p:cNvSpPr txBox="1"/>
          <p:nvPr/>
        </p:nvSpPr>
        <p:spPr>
          <a:xfrm>
            <a:off x="443865" y="1216660"/>
            <a:ext cx="82804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400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（</a:t>
            </a:r>
            <a:r>
              <a:rPr lang="en-US" altLang="zh-CN" sz="4000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1</a:t>
            </a:r>
            <a:r>
              <a:rPr lang="zh-CN" altLang="en-US" sz="4000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）力的图示法</a:t>
            </a:r>
            <a:endParaRPr lang="zh-CN" altLang="en-US" sz="4000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4" name="出自【趣你的PPT】(微信:qunideppt)：最优质的PPT资源库"/>
          <p:cNvSpPr txBox="1"/>
          <p:nvPr/>
        </p:nvSpPr>
        <p:spPr>
          <a:xfrm>
            <a:off x="657225" y="1899920"/>
            <a:ext cx="100615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Calibri" panose="020F0502020204030204" charset="0"/>
              </a:rPr>
              <a:t>①</a:t>
            </a:r>
            <a:r>
              <a:rPr lang="zh-CN" altLang="en-US" sz="4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宋体" panose="02010600030101010101" pitchFamily="2" charset="-122"/>
              </a:rPr>
              <a:t>定义：用一根带箭头的线段，将力的三要     素表示出来的方法。</a:t>
            </a:r>
          </a:p>
        </p:txBody>
      </p:sp>
      <p:sp>
        <p:nvSpPr>
          <p:cNvPr id="8" name=" 135"/>
          <p:cNvSpPr/>
          <p:nvPr/>
        </p:nvSpPr>
        <p:spPr>
          <a:xfrm>
            <a:off x="5082540" y="4197350"/>
            <a:ext cx="1033145" cy="18923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 135"/>
          <p:cNvSpPr/>
          <p:nvPr/>
        </p:nvSpPr>
        <p:spPr>
          <a:xfrm>
            <a:off x="5082540" y="4742180"/>
            <a:ext cx="1033145" cy="18923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出自【趣你的PPT】(微信:qunideppt)：最优质的PPT资源库"/>
          <p:cNvSpPr txBox="1"/>
          <p:nvPr/>
        </p:nvSpPr>
        <p:spPr>
          <a:xfrm>
            <a:off x="6944995" y="3411220"/>
            <a:ext cx="33159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>
                <a:solidFill>
                  <a:schemeClr val="bg1"/>
                </a:solidFill>
                <a:sym typeface="+mn-ea"/>
              </a:rPr>
              <a:t>表示力的大小 </a:t>
            </a:r>
            <a:endParaRPr lang="zh-CN" altLang="en-US" sz="36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1" name="出自【趣你的PPT】(微信:qunideppt)：最优质的PPT资源库"/>
          <p:cNvSpPr txBox="1"/>
          <p:nvPr/>
        </p:nvSpPr>
        <p:spPr>
          <a:xfrm>
            <a:off x="6831965" y="3969385"/>
            <a:ext cx="33159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600" b="1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3600" b="1">
                <a:solidFill>
                  <a:schemeClr val="bg1"/>
                </a:solidFill>
                <a:sym typeface="+mn-ea"/>
              </a:rPr>
              <a:t>表示力的方向 </a:t>
            </a:r>
            <a:endParaRPr lang="zh-CN" altLang="en-US" sz="36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出自【趣你的PPT】(微信:qunideppt)：最优质的PPT资源库"/>
          <p:cNvSpPr txBox="1"/>
          <p:nvPr/>
        </p:nvSpPr>
        <p:spPr>
          <a:xfrm>
            <a:off x="6831965" y="4614545"/>
            <a:ext cx="3914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600" b="1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3600" b="1">
                <a:solidFill>
                  <a:schemeClr val="bg1"/>
                </a:solidFill>
                <a:sym typeface="+mn-ea"/>
              </a:rPr>
              <a:t>表示力的作用点 </a:t>
            </a:r>
            <a:endParaRPr lang="zh-CN" altLang="en-US" sz="36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3" name=" 135"/>
          <p:cNvSpPr/>
          <p:nvPr/>
        </p:nvSpPr>
        <p:spPr>
          <a:xfrm>
            <a:off x="5083810" y="3556000"/>
            <a:ext cx="1033145" cy="18923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出自【趣你的PPT】(微信:qunideppt)：最优质的PPT资源库"/>
          <p:cNvSpPr txBox="1"/>
          <p:nvPr/>
        </p:nvSpPr>
        <p:spPr>
          <a:xfrm>
            <a:off x="1181735" y="3367405"/>
            <a:ext cx="2707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>
                <a:solidFill>
                  <a:schemeClr val="bg1"/>
                </a:solidFill>
                <a:sym typeface="+mn-ea"/>
              </a:rPr>
              <a:t>线段的长短 </a:t>
            </a:r>
            <a:endParaRPr lang="zh-CN" altLang="en-US" sz="36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出自【趣你的PPT】(微信:qunideppt)：最优质的PPT资源库"/>
          <p:cNvSpPr txBox="1"/>
          <p:nvPr/>
        </p:nvSpPr>
        <p:spPr>
          <a:xfrm>
            <a:off x="1181735" y="3925570"/>
            <a:ext cx="12084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>
                <a:solidFill>
                  <a:schemeClr val="bg1"/>
                </a:solidFill>
                <a:sym typeface="+mn-ea"/>
              </a:rPr>
              <a:t>箭头 </a:t>
            </a:r>
            <a:endParaRPr lang="zh-CN" altLang="en-US" sz="36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7" name="出自【趣你的PPT】(微信:qunideppt)：最优质的PPT资源库"/>
          <p:cNvSpPr txBox="1"/>
          <p:nvPr/>
        </p:nvSpPr>
        <p:spPr>
          <a:xfrm>
            <a:off x="1019810" y="4470400"/>
            <a:ext cx="3914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>
                <a:solidFill>
                  <a:schemeClr val="bg1"/>
                </a:solidFill>
                <a:sym typeface="+mn-ea"/>
              </a:rPr>
              <a:t>线段的起点或终点 </a:t>
            </a:r>
            <a:endParaRPr lang="zh-CN" altLang="en-US" sz="36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 bldLvl="0" animBg="1"/>
      <p:bldP spid="9" grpId="0" bldLvl="0" animBg="1"/>
      <p:bldP spid="10" grpId="0"/>
      <p:bldP spid="11" grpId="0"/>
      <p:bldP spid="12" grpId="0"/>
      <p:bldP spid="13" grpId="0" bldLvl="0" animBg="1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出自【趣你的PPT】(微信:qunideppt)：最优质的PPT资源库"/>
          <p:cNvSpPr txBox="1"/>
          <p:nvPr/>
        </p:nvSpPr>
        <p:spPr>
          <a:xfrm>
            <a:off x="1310640" y="2647315"/>
            <a:ext cx="77336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>
                <a:solidFill>
                  <a:srgbClr val="FFFF00"/>
                </a:solidFill>
                <a:sym typeface="+mn-ea"/>
              </a:rPr>
              <a:t>注意：力的大小要画整数格 </a:t>
            </a:r>
            <a:endParaRPr lang="zh-CN" altLang="en-US" sz="3600" b="1" u="sng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6021" name="文本框 86020"/>
          <p:cNvSpPr txBox="1"/>
          <p:nvPr/>
        </p:nvSpPr>
        <p:spPr>
          <a:xfrm>
            <a:off x="631825" y="3459480"/>
            <a:ext cx="10720705" cy="1137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例：</a:t>
            </a:r>
            <a:r>
              <a:rPr lang="zh-CN" altLang="en-US" sz="32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用</a:t>
            </a: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50 N</a:t>
            </a:r>
            <a:r>
              <a:rPr lang="zh-CN" altLang="en-US" sz="32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的拉力沿水平方向向右拉动箱子前进。请画出力的图示。</a:t>
            </a:r>
          </a:p>
        </p:txBody>
      </p:sp>
      <p:sp>
        <p:nvSpPr>
          <p:cNvPr id="12" name="出自【趣你的PPT】(微信:qunideppt)：最优质的PPT资源库"/>
          <p:cNvSpPr txBox="1"/>
          <p:nvPr/>
        </p:nvSpPr>
        <p:spPr>
          <a:xfrm>
            <a:off x="855345" y="369570"/>
            <a:ext cx="100615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Calibri" panose="020F0502020204030204" charset="0"/>
              </a:rPr>
              <a:t>②画法：</a:t>
            </a:r>
            <a:r>
              <a:rPr lang="en-US" altLang="zh-CN" sz="4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Calibri" panose="020F0502020204030204" charset="0"/>
              </a:rPr>
              <a:t>“</a:t>
            </a:r>
            <a:r>
              <a:rPr lang="zh-CN" altLang="en-US" sz="4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</a:rPr>
              <a:t>四定</a:t>
            </a:r>
            <a:r>
              <a:rPr lang="en-US" altLang="zh-CN" sz="4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Calibri" panose="020F0502020204030204" charset="0"/>
              </a:rPr>
              <a:t>”  “</a:t>
            </a:r>
            <a:r>
              <a:rPr lang="zh-CN" altLang="en-US" sz="4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</a:rPr>
              <a:t>三标</a:t>
            </a:r>
            <a:r>
              <a:rPr lang="en-US" altLang="zh-CN" sz="4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Calibri" panose="020F0502020204030204" charset="0"/>
              </a:rPr>
              <a:t>”</a:t>
            </a:r>
          </a:p>
        </p:txBody>
      </p:sp>
      <p:sp>
        <p:nvSpPr>
          <p:cNvPr id="13" name="出自【趣你的PPT】(微信:qunideppt)：最优质的PPT资源库"/>
          <p:cNvSpPr txBox="1"/>
          <p:nvPr/>
        </p:nvSpPr>
        <p:spPr>
          <a:xfrm>
            <a:off x="770890" y="996950"/>
            <a:ext cx="104432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宋体" panose="02010600030101010101" pitchFamily="2" charset="-122"/>
              </a:rPr>
              <a:t>定：定作用点 、定标度、定方向、定长度</a:t>
            </a:r>
            <a:endParaRPr lang="en-US" altLang="zh-CN" sz="4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14" name="出自【趣你的PPT】(微信:qunideppt)：最优质的PPT资源库"/>
          <p:cNvSpPr txBox="1"/>
          <p:nvPr/>
        </p:nvSpPr>
        <p:spPr>
          <a:xfrm>
            <a:off x="770890" y="1774190"/>
            <a:ext cx="104432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宋体" panose="02010600030101010101" pitchFamily="2" charset="-122"/>
              </a:rPr>
              <a:t>标：标箭头、标力的数值、标单位</a:t>
            </a:r>
            <a:endParaRPr lang="en-US" altLang="zh-CN" sz="4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747770" y="4596765"/>
            <a:ext cx="1343660" cy="749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2912745" y="5346065"/>
            <a:ext cx="425450" cy="42291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2912745" y="5346065"/>
            <a:ext cx="32251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3902075" y="5346065"/>
            <a:ext cx="425450" cy="42291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4206875" y="5346065"/>
            <a:ext cx="425450" cy="42291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4510405" y="5346065"/>
            <a:ext cx="425450" cy="42291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4849495" y="5346065"/>
            <a:ext cx="425450" cy="42291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5188585" y="5346065"/>
            <a:ext cx="425450" cy="42291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5513705" y="5346065"/>
            <a:ext cx="425450" cy="42291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3223895" y="5346065"/>
            <a:ext cx="425450" cy="42291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3507740" y="5346065"/>
            <a:ext cx="425450" cy="42291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 184"/>
          <p:cNvSpPr/>
          <p:nvPr/>
        </p:nvSpPr>
        <p:spPr>
          <a:xfrm>
            <a:off x="4367530" y="4989195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08925" y="4943475"/>
            <a:ext cx="11353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923530" y="4737100"/>
            <a:ext cx="14605" cy="22098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9029700" y="4736465"/>
            <a:ext cx="14605" cy="22098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156575" y="5059680"/>
            <a:ext cx="7727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sym typeface="+mn-ea"/>
              </a:rPr>
              <a:t>25N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927215" y="4215130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sym typeface="+mn-ea"/>
              </a:rPr>
              <a:t>标度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6021" grpId="0"/>
      <p:bldP spid="12" grpId="0"/>
      <p:bldP spid="13" grpId="0"/>
      <p:bldP spid="14" grpId="0"/>
      <p:bldP spid="18" grpId="0" animBg="1"/>
      <p:bldP spid="18" grpId="1" animBg="1"/>
      <p:bldP spid="184" grpId="0" animBg="1"/>
      <p:bldP spid="10" grpId="0"/>
      <p:bldP spid="10" grpId="1"/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出自【趣你的PPT】(微信:qunideppt)：最优质的PPT资源库"/>
          <p:cNvSpPr txBox="1"/>
          <p:nvPr/>
        </p:nvSpPr>
        <p:spPr>
          <a:xfrm>
            <a:off x="441325" y="1513205"/>
            <a:ext cx="82804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400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（</a:t>
            </a:r>
            <a:r>
              <a:rPr lang="en-US" altLang="zh-CN" sz="4400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2</a:t>
            </a:r>
            <a:r>
              <a:rPr lang="zh-CN" altLang="en-US" sz="4000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）力的示意图</a:t>
            </a:r>
            <a:endParaRPr lang="zh-CN" altLang="en-US" sz="4000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4" name="出自【趣你的PPT】(微信:qunideppt)：最优质的PPT资源库"/>
          <p:cNvSpPr txBox="1"/>
          <p:nvPr/>
        </p:nvSpPr>
        <p:spPr>
          <a:xfrm>
            <a:off x="587375" y="2394585"/>
            <a:ext cx="100615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Calibri" panose="020F0502020204030204" charset="0"/>
              </a:rPr>
              <a:t>①</a:t>
            </a:r>
            <a:r>
              <a:rPr lang="zh-CN" altLang="en-US" sz="4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宋体" panose="02010600030101010101" pitchFamily="2" charset="-122"/>
              </a:rPr>
              <a:t>定义：用一根带箭头的线段，把力的作用点及方向表示出来的方法。</a:t>
            </a:r>
          </a:p>
        </p:txBody>
      </p:sp>
      <p:sp>
        <p:nvSpPr>
          <p:cNvPr id="11" name="出自【趣你的PPT】(微信:qunideppt)：最优质的PPT资源库"/>
          <p:cNvSpPr txBox="1"/>
          <p:nvPr/>
        </p:nvSpPr>
        <p:spPr>
          <a:xfrm>
            <a:off x="813435" y="3815715"/>
            <a:ext cx="77336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>
                <a:solidFill>
                  <a:srgbClr val="FFFF00"/>
                </a:solidFill>
                <a:sym typeface="+mn-ea"/>
              </a:rPr>
              <a:t>注意：力越大，线段越长 </a:t>
            </a:r>
            <a:endParaRPr lang="zh-CN" altLang="en-US" sz="3600" b="1" u="sng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6021" name="文本框 86020"/>
          <p:cNvSpPr txBox="1"/>
          <p:nvPr/>
        </p:nvSpPr>
        <p:spPr>
          <a:xfrm>
            <a:off x="587375" y="4460875"/>
            <a:ext cx="10720705" cy="1137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例：</a:t>
            </a:r>
            <a:r>
              <a:rPr lang="zh-CN" altLang="en-US" sz="32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用</a:t>
            </a: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50 N</a:t>
            </a:r>
            <a:r>
              <a:rPr lang="zh-CN" altLang="en-US" sz="32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的拉力沿水平方向成</a:t>
            </a: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30°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角</a:t>
            </a:r>
            <a:r>
              <a:rPr lang="zh-CN" altLang="en-US" sz="32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向右拉动箱子前进。请画出力的示意图。</a:t>
            </a:r>
          </a:p>
        </p:txBody>
      </p:sp>
      <p:sp>
        <p:nvSpPr>
          <p:cNvPr id="297987" name="TextBox 1"/>
          <p:cNvSpPr txBox="1"/>
          <p:nvPr/>
        </p:nvSpPr>
        <p:spPr>
          <a:xfrm>
            <a:off x="1925638" y="506730"/>
            <a:ext cx="6896100" cy="768350"/>
          </a:xfrm>
          <a:prstGeom prst="rect">
            <a:avLst/>
          </a:prstGeom>
          <a:noFill/>
          <a:ln w="9525">
            <a:noFill/>
          </a:ln>
          <a:effectLst>
            <a:outerShdw dist="23000" dir="5400000" algn="ctr" rotWithShape="0">
              <a:srgbClr val="000000">
                <a:alpha val="31998"/>
              </a:srgb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4400" b="1" dirty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如何简单方便的表示力呢？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86021" grpId="0"/>
      <p:bldP spid="29798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94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1613535"/>
            <a:ext cx="6704013" cy="3960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矩形标注 2"/>
          <p:cNvSpPr/>
          <p:nvPr/>
        </p:nvSpPr>
        <p:spPr>
          <a:xfrm>
            <a:off x="3238500" y="2214563"/>
            <a:ext cx="2214563" cy="928687"/>
          </a:xfrm>
          <a:prstGeom prst="wedgeRectCallout">
            <a:avLst>
              <a:gd name="adj1" fmla="val 41324"/>
              <a:gd name="adj2" fmla="val 107676"/>
            </a:avLst>
          </a:prstGeom>
          <a:solidFill>
            <a:schemeClr val="bg1"/>
          </a:solidFill>
          <a:ln w="38100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</a:rPr>
              <a:t>起点表示力的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作用点</a:t>
            </a:r>
          </a:p>
        </p:txBody>
      </p:sp>
      <p:sp>
        <p:nvSpPr>
          <p:cNvPr id="19461" name="矩形标注 4"/>
          <p:cNvSpPr/>
          <p:nvPr/>
        </p:nvSpPr>
        <p:spPr>
          <a:xfrm>
            <a:off x="3738563" y="4508500"/>
            <a:ext cx="2717800" cy="1728788"/>
          </a:xfrm>
          <a:prstGeom prst="wedgeRectCallout">
            <a:avLst>
              <a:gd name="adj1" fmla="val 30551"/>
              <a:gd name="adj2" fmla="val -105833"/>
            </a:avLst>
          </a:prstGeom>
          <a:solidFill>
            <a:schemeClr val="bg1"/>
          </a:solidFill>
          <a:ln w="3810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</a:rPr>
              <a:t>沿力的方向画一条线段，用箭头表示力的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方向</a:t>
            </a:r>
          </a:p>
        </p:txBody>
      </p:sp>
      <p:sp>
        <p:nvSpPr>
          <p:cNvPr id="19462" name="圆角矩形标注 5"/>
          <p:cNvSpPr/>
          <p:nvPr/>
        </p:nvSpPr>
        <p:spPr>
          <a:xfrm>
            <a:off x="7607300" y="908050"/>
            <a:ext cx="2459038" cy="1439863"/>
          </a:xfrm>
          <a:prstGeom prst="wedgeRoundRectCallout">
            <a:avLst>
              <a:gd name="adj1" fmla="val -80019"/>
              <a:gd name="adj2" fmla="val 66208"/>
              <a:gd name="adj3" fmla="val 16667"/>
            </a:avLst>
          </a:prstGeom>
          <a:solidFill>
            <a:schemeClr val="bg1"/>
          </a:solidFill>
          <a:ln w="12700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</a:rPr>
              <a:t>标出力的符号（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大小</a:t>
            </a:r>
            <a:r>
              <a:rPr lang="zh-CN" altLang="en-US" sz="2800" b="1" dirty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</a:rPr>
              <a:t>和单位）</a:t>
            </a:r>
          </a:p>
        </p:txBody>
      </p:sp>
      <p:sp>
        <p:nvSpPr>
          <p:cNvPr id="3" name="出自【趣你的PPT】(微信:qunideppt)：最优质的PPT资源库"/>
          <p:cNvSpPr txBox="1"/>
          <p:nvPr/>
        </p:nvSpPr>
        <p:spPr>
          <a:xfrm>
            <a:off x="440690" y="400050"/>
            <a:ext cx="29883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kern="0" dirty="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力的示意图</a:t>
            </a:r>
            <a:endParaRPr lang="zh-CN" altLang="en-US" sz="4000" u="sng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ldLvl="0" animBg="1"/>
      <p:bldP spid="19461" grpId="0" bldLvl="0" animBg="1"/>
      <p:bldP spid="19462" grpId="0" bldLvl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椭圆 20481"/>
          <p:cNvSpPr/>
          <p:nvPr/>
        </p:nvSpPr>
        <p:spPr>
          <a:xfrm>
            <a:off x="6888163" y="1989138"/>
            <a:ext cx="1728787" cy="792162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</a:pPr>
            <a:endParaRPr lang="zh-CN" altLang="en-US" sz="2800" dirty="0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306179" name="文本占位符 20482"/>
          <p:cNvSpPr>
            <a:spLocks noGrp="1" noRot="1"/>
          </p:cNvSpPr>
          <p:nvPr>
            <p:ph idx="1"/>
          </p:nvPr>
        </p:nvSpPr>
        <p:spPr>
          <a:xfrm>
            <a:off x="1774825" y="1412875"/>
            <a:ext cx="5194300" cy="701675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en-US" altLang="zh-CN" dirty="0"/>
              <a:t>1</a:t>
            </a:r>
            <a:r>
              <a:rPr lang="zh-CN" altLang="en-US" dirty="0"/>
              <a:t>、手竖直向上托一个蛋</a:t>
            </a:r>
            <a:r>
              <a:rPr lang="en-US" altLang="zh-CN" dirty="0"/>
              <a:t>F=0.5N</a:t>
            </a:r>
          </a:p>
        </p:txBody>
      </p:sp>
      <p:sp>
        <p:nvSpPr>
          <p:cNvPr id="20484" name="直接连接符 20483"/>
          <p:cNvSpPr/>
          <p:nvPr/>
        </p:nvSpPr>
        <p:spPr>
          <a:xfrm flipV="1">
            <a:off x="7751763" y="1401763"/>
            <a:ext cx="0" cy="130492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20485" name="文本框 20484"/>
          <p:cNvSpPr txBox="1"/>
          <p:nvPr/>
        </p:nvSpPr>
        <p:spPr>
          <a:xfrm>
            <a:off x="7280275" y="927100"/>
            <a:ext cx="1584325" cy="782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 eaLnBrk="1" hangingPunct="1">
              <a:buFont typeface="Arial" panose="020B0604020202020204" pitchFamily="34" charset="0"/>
            </a:pPr>
            <a:r>
              <a:rPr lang="en-US" altLang="zh-CN" dirty="0">
                <a:solidFill>
                  <a:srgbClr val="000000"/>
                </a:solidFill>
                <a:latin typeface="Calibri" panose="020F0502020204030204" charset="0"/>
              </a:rPr>
              <a:t>F=0.5N</a:t>
            </a:r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6" name="椭圆 20485"/>
          <p:cNvSpPr/>
          <p:nvPr/>
        </p:nvSpPr>
        <p:spPr>
          <a:xfrm>
            <a:off x="7680325" y="2706688"/>
            <a:ext cx="144463" cy="142875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</a:pPr>
            <a:endParaRPr lang="zh-CN" altLang="en-US" sz="2800" dirty="0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20487" name="矩形 20486"/>
          <p:cNvSpPr/>
          <p:nvPr/>
        </p:nvSpPr>
        <p:spPr>
          <a:xfrm>
            <a:off x="1703388" y="3281046"/>
            <a:ext cx="3889375" cy="95313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、与水平方向成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30°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角斜向上拉小车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F=20N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488" name="矩形 20487"/>
          <p:cNvSpPr/>
          <p:nvPr/>
        </p:nvSpPr>
        <p:spPr>
          <a:xfrm>
            <a:off x="6169025" y="3789363"/>
            <a:ext cx="1146175" cy="57626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</a:pPr>
            <a:endParaRPr lang="zh-CN" altLang="en-US" sz="2800" dirty="0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20489" name="直接连接符 20488"/>
          <p:cNvSpPr/>
          <p:nvPr/>
        </p:nvSpPr>
        <p:spPr>
          <a:xfrm flipV="1">
            <a:off x="7245350" y="3287713"/>
            <a:ext cx="1031875" cy="576262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20490" name="文本框 20489"/>
          <p:cNvSpPr txBox="1"/>
          <p:nvPr/>
        </p:nvSpPr>
        <p:spPr>
          <a:xfrm>
            <a:off x="8328025" y="2997200"/>
            <a:ext cx="1247775" cy="431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 eaLnBrk="1" hangingPunct="1">
              <a:buFont typeface="Arial" panose="020B0604020202020204" pitchFamily="34" charset="0"/>
            </a:pPr>
            <a:r>
              <a:rPr lang="en-US" altLang="zh-CN" dirty="0">
                <a:solidFill>
                  <a:srgbClr val="000000"/>
                </a:solidFill>
                <a:latin typeface="Calibri" panose="020F0502020204030204" charset="0"/>
              </a:rPr>
              <a:t>F=20N</a:t>
            </a:r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91" name="直接连接符 20490"/>
          <p:cNvSpPr/>
          <p:nvPr/>
        </p:nvSpPr>
        <p:spPr>
          <a:xfrm>
            <a:off x="7245350" y="3863975"/>
            <a:ext cx="1260475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306188" name="直接连接符 20491"/>
          <p:cNvSpPr/>
          <p:nvPr/>
        </p:nvSpPr>
        <p:spPr>
          <a:xfrm>
            <a:off x="7588250" y="3717925"/>
            <a:ext cx="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0493" name="组合 20492"/>
          <p:cNvGrpSpPr/>
          <p:nvPr/>
        </p:nvGrpSpPr>
        <p:grpSpPr>
          <a:xfrm>
            <a:off x="7523163" y="3503613"/>
            <a:ext cx="949325" cy="576262"/>
            <a:chOff x="0" y="0"/>
            <a:chExt cx="598" cy="363"/>
          </a:xfrm>
        </p:grpSpPr>
        <p:sp>
          <p:nvSpPr>
            <p:cNvPr id="306197" name="任意多边形 20493"/>
            <p:cNvSpPr/>
            <p:nvPr/>
          </p:nvSpPr>
          <p:spPr>
            <a:xfrm>
              <a:off x="0" y="144"/>
              <a:ext cx="69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20472" h="21600" fill="none">
                  <a:moveTo>
                    <a:pt x="0" y="0"/>
                  </a:moveTo>
                  <a:cubicBezTo>
                    <a:pt x="9518" y="0"/>
                    <a:pt x="17599" y="6157"/>
                    <a:pt x="20475" y="14700"/>
                  </a:cubicBezTo>
                </a:path>
                <a:path w="20472" h="21600" stroke="0">
                  <a:moveTo>
                    <a:pt x="20471" y="14710"/>
                  </a:moveTo>
                  <a:cubicBezTo>
                    <a:pt x="20065" y="12448"/>
                    <a:pt x="19845" y="10006"/>
                    <a:pt x="19845" y="7462"/>
                  </a:cubicBezTo>
                  <a:cubicBezTo>
                    <a:pt x="19845" y="-4467"/>
                    <a:pt x="24680" y="-14138"/>
                    <a:pt x="30645" y="-14138"/>
                  </a:cubicBezTo>
                  <a:cubicBezTo>
                    <a:pt x="36610" y="-14138"/>
                    <a:pt x="41445" y="-4467"/>
                    <a:pt x="41445" y="7462"/>
                  </a:cubicBezTo>
                  <a:cubicBezTo>
                    <a:pt x="41445" y="9853"/>
                    <a:pt x="41251" y="12152"/>
                    <a:pt x="40893" y="14298"/>
                  </a:cubicBezTo>
                  <a:lnTo>
                    <a:pt x="0" y="0"/>
                  </a:lnTo>
                  <a:lnTo>
                    <a:pt x="20471" y="1471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6198" name="文本框 20494"/>
            <p:cNvSpPr txBox="1"/>
            <p:nvPr/>
          </p:nvSpPr>
          <p:spPr>
            <a:xfrm>
              <a:off x="93" y="0"/>
              <a:ext cx="505" cy="36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just" eaLnBrk="1" hangingPunct="1">
                <a:buFont typeface="Arial" panose="020B0604020202020204" pitchFamily="34" charset="0"/>
              </a:pPr>
              <a:r>
                <a:rPr lang="en-US" altLang="zh-CN" sz="1000" dirty="0">
                  <a:solidFill>
                    <a:srgbClr val="000000"/>
                  </a:solidFill>
                  <a:latin typeface="Calibri" panose="020F0502020204030204" charset="0"/>
                </a:rPr>
                <a:t>30</a:t>
              </a:r>
              <a:r>
                <a:rPr lang="en-US" altLang="zh-CN" sz="1000" baseline="30000" dirty="0">
                  <a:solidFill>
                    <a:srgbClr val="000000"/>
                  </a:solidFill>
                  <a:latin typeface="Calibri" panose="020F0502020204030204" charset="0"/>
                </a:rPr>
                <a:t>0</a:t>
              </a:r>
              <a:endParaRPr lang="en-US" altLang="zh-CN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496" name="椭圆 20495"/>
          <p:cNvSpPr/>
          <p:nvPr/>
        </p:nvSpPr>
        <p:spPr>
          <a:xfrm>
            <a:off x="7248525" y="3789363"/>
            <a:ext cx="144463" cy="144462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</a:pPr>
            <a:endParaRPr lang="zh-CN" altLang="en-US" sz="2800" dirty="0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20497" name="矩形 20496"/>
          <p:cNvSpPr/>
          <p:nvPr/>
        </p:nvSpPr>
        <p:spPr>
          <a:xfrm>
            <a:off x="6816725" y="5210175"/>
            <a:ext cx="1095375" cy="755650"/>
          </a:xfrm>
          <a:prstGeom prst="rect">
            <a:avLst/>
          </a:prstGeom>
          <a:gradFill flip="none" rotWithShape="1"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</a:pPr>
            <a:endParaRPr lang="zh-CN" altLang="en-US" sz="2800" dirty="0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20498" name="直接连接符 20497"/>
          <p:cNvSpPr/>
          <p:nvPr/>
        </p:nvSpPr>
        <p:spPr>
          <a:xfrm>
            <a:off x="7363778" y="5302250"/>
            <a:ext cx="0" cy="94615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20499" name="文本框 20498"/>
          <p:cNvSpPr txBox="1"/>
          <p:nvPr/>
        </p:nvSpPr>
        <p:spPr>
          <a:xfrm>
            <a:off x="7608888" y="6291263"/>
            <a:ext cx="1252537" cy="5667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 eaLnBrk="1" hangingPunct="1">
              <a:buFont typeface="Arial" panose="020B0604020202020204" pitchFamily="34" charset="0"/>
            </a:pPr>
            <a:r>
              <a:rPr lang="en-US" altLang="zh-CN" dirty="0">
                <a:solidFill>
                  <a:srgbClr val="000000"/>
                </a:solidFill>
                <a:latin typeface="Calibri" panose="020F0502020204030204" charset="0"/>
              </a:rPr>
              <a:t>F=20N</a:t>
            </a:r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00" name="椭圆 20499"/>
          <p:cNvSpPr/>
          <p:nvPr/>
        </p:nvSpPr>
        <p:spPr>
          <a:xfrm>
            <a:off x="7292340" y="5157788"/>
            <a:ext cx="144463" cy="144462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</a:pPr>
            <a:endParaRPr lang="zh-CN" altLang="en-US" sz="2800" dirty="0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20501" name="矩形 20500"/>
          <p:cNvSpPr/>
          <p:nvPr/>
        </p:nvSpPr>
        <p:spPr>
          <a:xfrm>
            <a:off x="1524000" y="4938396"/>
            <a:ext cx="3529013" cy="95313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、重物受竖直向</a:t>
            </a:r>
          </a:p>
          <a:p>
            <a:pPr algn="ctr" eaLnBrk="1" hangingPunct="1">
              <a:buFont typeface="Arial" panose="020B0604020202020204" pitchFamily="34" charset="0"/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下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F=20N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的力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6196" name="TextBox 1"/>
          <p:cNvSpPr txBox="1"/>
          <p:nvPr/>
        </p:nvSpPr>
        <p:spPr>
          <a:xfrm>
            <a:off x="934085" y="343535"/>
            <a:ext cx="2779713" cy="70675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4000" b="1" dirty="0">
                <a:solidFill>
                  <a:srgbClr val="FFC000"/>
                </a:solidFill>
                <a:latin typeface="宋体" panose="02010600030101010101" pitchFamily="2" charset="-122"/>
              </a:rPr>
              <a:t>理性提升</a:t>
            </a:r>
            <a:r>
              <a:rPr lang="zh-CN" altLang="en-US" sz="3600" b="1" dirty="0">
                <a:solidFill>
                  <a:srgbClr val="FFC000"/>
                </a:solidFill>
                <a:latin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7" grpId="0"/>
      <p:bldP spid="20490" grpId="0"/>
      <p:bldP spid="20499" grpId="0"/>
      <p:bldP spid="205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2出自【趣你的PPT】(微信:qunideppt)：最优质的PPT资源库"/>
          <p:cNvGrpSpPr/>
          <p:nvPr/>
        </p:nvGrpSpPr>
        <p:grpSpPr bwMode="auto">
          <a:xfrm>
            <a:off x="2805424" y="819150"/>
            <a:ext cx="5999480" cy="5178425"/>
            <a:chOff x="4337540" y="2183524"/>
            <a:chExt cx="2143125" cy="2143125"/>
          </a:xfrm>
        </p:grpSpPr>
        <p:sp>
          <p:nvSpPr>
            <p:cNvPr id="21" name="出自【趣你的PPT】(微信:qunideppt)：最优质的PPT资源库"/>
            <p:cNvSpPr/>
            <p:nvPr/>
          </p:nvSpPr>
          <p:spPr>
            <a:xfrm>
              <a:off x="4337540" y="2331212"/>
              <a:ext cx="2143125" cy="1847750"/>
            </a:xfrm>
            <a:prstGeom prst="hexagon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" name="出自【趣你的PPT】(微信:qunideppt)：最优质的PPT资源库"/>
            <p:cNvSpPr/>
            <p:nvPr/>
          </p:nvSpPr>
          <p:spPr>
            <a:xfrm rot="5400000">
              <a:off x="4372470" y="2331211"/>
              <a:ext cx="2143125" cy="1847750"/>
            </a:xfrm>
            <a:prstGeom prst="hexagon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1" name="出自【趣你的PPT】(微信:qunideppt)：最优质的PPT资源库"/>
          <p:cNvSpPr txBox="1"/>
          <p:nvPr/>
        </p:nvSpPr>
        <p:spPr>
          <a:xfrm>
            <a:off x="3471545" y="2079625"/>
            <a:ext cx="483616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  </a:t>
            </a:r>
            <a:r>
              <a:rPr lang="zh-CN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出自【趣你的PPT】(微信:qunideppt)：最优质的PPT资源库"/>
          <p:cNvSpPr txBox="1"/>
          <p:nvPr/>
        </p:nvSpPr>
        <p:spPr>
          <a:xfrm>
            <a:off x="5640070" y="453390"/>
            <a:ext cx="11328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小结</a:t>
            </a:r>
          </a:p>
        </p:txBody>
      </p:sp>
      <p:cxnSp>
        <p:nvCxnSpPr>
          <p:cNvPr id="3" name="出自【趣你的PPT】(微信:qunideppt)：最优质的PPT资源库"/>
          <p:cNvCxnSpPr/>
          <p:nvPr/>
        </p:nvCxnSpPr>
        <p:spPr>
          <a:xfrm flipH="1">
            <a:off x="4562475" y="714375"/>
            <a:ext cx="590551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出自【趣你的PPT】(微信:qunideppt)：最优质的PPT资源库"/>
          <p:cNvCxnSpPr/>
          <p:nvPr/>
        </p:nvCxnSpPr>
        <p:spPr>
          <a:xfrm flipH="1">
            <a:off x="7077075" y="714375"/>
            <a:ext cx="590551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出自【趣你的PPT】(微信:qunideppt)：最优质的PPT资源库"/>
          <p:cNvSpPr/>
          <p:nvPr/>
        </p:nvSpPr>
        <p:spPr bwMode="auto">
          <a:xfrm>
            <a:off x="2100855" y="4983186"/>
            <a:ext cx="1570037" cy="1570037"/>
          </a:xfrm>
          <a:custGeom>
            <a:avLst/>
            <a:gdLst>
              <a:gd name="T0" fmla="*/ 880 w 994"/>
              <a:gd name="T1" fmla="*/ 363 h 994"/>
              <a:gd name="T2" fmla="*/ 857 w 994"/>
              <a:gd name="T3" fmla="*/ 309 h 994"/>
              <a:gd name="T4" fmla="*/ 924 w 994"/>
              <a:gd name="T5" fmla="*/ 243 h 994"/>
              <a:gd name="T6" fmla="*/ 889 w 994"/>
              <a:gd name="T7" fmla="*/ 192 h 994"/>
              <a:gd name="T8" fmla="*/ 803 w 994"/>
              <a:gd name="T9" fmla="*/ 230 h 994"/>
              <a:gd name="T10" fmla="*/ 761 w 994"/>
              <a:gd name="T11" fmla="*/ 189 h 994"/>
              <a:gd name="T12" fmla="*/ 714 w 994"/>
              <a:gd name="T13" fmla="*/ 154 h 994"/>
              <a:gd name="T14" fmla="*/ 740 w 994"/>
              <a:gd name="T15" fmla="*/ 63 h 994"/>
              <a:gd name="T16" fmla="*/ 684 w 994"/>
              <a:gd name="T17" fmla="*/ 37 h 994"/>
              <a:gd name="T18" fmla="*/ 629 w 994"/>
              <a:gd name="T19" fmla="*/ 113 h 994"/>
              <a:gd name="T20" fmla="*/ 572 w 994"/>
              <a:gd name="T21" fmla="*/ 98 h 994"/>
              <a:gd name="T22" fmla="*/ 514 w 994"/>
              <a:gd name="T23" fmla="*/ 91 h 994"/>
              <a:gd name="T24" fmla="*/ 490 w 994"/>
              <a:gd name="T25" fmla="*/ 0 h 994"/>
              <a:gd name="T26" fmla="*/ 428 w 994"/>
              <a:gd name="T27" fmla="*/ 5 h 994"/>
              <a:gd name="T28" fmla="*/ 419 w 994"/>
              <a:gd name="T29" fmla="*/ 98 h 994"/>
              <a:gd name="T30" fmla="*/ 362 w 994"/>
              <a:gd name="T31" fmla="*/ 114 h 994"/>
              <a:gd name="T32" fmla="*/ 309 w 994"/>
              <a:gd name="T33" fmla="*/ 137 h 994"/>
              <a:gd name="T34" fmla="*/ 243 w 994"/>
              <a:gd name="T35" fmla="*/ 70 h 994"/>
              <a:gd name="T36" fmla="*/ 192 w 994"/>
              <a:gd name="T37" fmla="*/ 105 h 994"/>
              <a:gd name="T38" fmla="*/ 230 w 994"/>
              <a:gd name="T39" fmla="*/ 191 h 994"/>
              <a:gd name="T40" fmla="*/ 189 w 994"/>
              <a:gd name="T41" fmla="*/ 232 h 994"/>
              <a:gd name="T42" fmla="*/ 154 w 994"/>
              <a:gd name="T43" fmla="*/ 279 h 994"/>
              <a:gd name="T44" fmla="*/ 63 w 994"/>
              <a:gd name="T45" fmla="*/ 254 h 994"/>
              <a:gd name="T46" fmla="*/ 37 w 994"/>
              <a:gd name="T47" fmla="*/ 310 h 994"/>
              <a:gd name="T48" fmla="*/ 113 w 994"/>
              <a:gd name="T49" fmla="*/ 365 h 994"/>
              <a:gd name="T50" fmla="*/ 98 w 994"/>
              <a:gd name="T51" fmla="*/ 422 h 994"/>
              <a:gd name="T52" fmla="*/ 91 w 994"/>
              <a:gd name="T53" fmla="*/ 480 h 994"/>
              <a:gd name="T54" fmla="*/ 0 w 994"/>
              <a:gd name="T55" fmla="*/ 504 h 994"/>
              <a:gd name="T56" fmla="*/ 5 w 994"/>
              <a:gd name="T57" fmla="*/ 565 h 994"/>
              <a:gd name="T58" fmla="*/ 98 w 994"/>
              <a:gd name="T59" fmla="*/ 575 h 994"/>
              <a:gd name="T60" fmla="*/ 114 w 994"/>
              <a:gd name="T61" fmla="*/ 631 h 994"/>
              <a:gd name="T62" fmla="*/ 137 w 994"/>
              <a:gd name="T63" fmla="*/ 685 h 994"/>
              <a:gd name="T64" fmla="*/ 70 w 994"/>
              <a:gd name="T65" fmla="*/ 751 h 994"/>
              <a:gd name="T66" fmla="*/ 105 w 994"/>
              <a:gd name="T67" fmla="*/ 802 h 994"/>
              <a:gd name="T68" fmla="*/ 191 w 994"/>
              <a:gd name="T69" fmla="*/ 764 h 994"/>
              <a:gd name="T70" fmla="*/ 232 w 994"/>
              <a:gd name="T71" fmla="*/ 805 h 994"/>
              <a:gd name="T72" fmla="*/ 279 w 994"/>
              <a:gd name="T73" fmla="*/ 840 h 994"/>
              <a:gd name="T74" fmla="*/ 254 w 994"/>
              <a:gd name="T75" fmla="*/ 931 h 994"/>
              <a:gd name="T76" fmla="*/ 310 w 994"/>
              <a:gd name="T77" fmla="*/ 957 h 994"/>
              <a:gd name="T78" fmla="*/ 365 w 994"/>
              <a:gd name="T79" fmla="*/ 881 h 994"/>
              <a:gd name="T80" fmla="*/ 422 w 994"/>
              <a:gd name="T81" fmla="*/ 896 h 994"/>
              <a:gd name="T82" fmla="*/ 480 w 994"/>
              <a:gd name="T83" fmla="*/ 903 h 994"/>
              <a:gd name="T84" fmla="*/ 503 w 994"/>
              <a:gd name="T85" fmla="*/ 994 h 994"/>
              <a:gd name="T86" fmla="*/ 565 w 994"/>
              <a:gd name="T87" fmla="*/ 989 h 994"/>
              <a:gd name="T88" fmla="*/ 575 w 994"/>
              <a:gd name="T89" fmla="*/ 895 h 994"/>
              <a:gd name="T90" fmla="*/ 631 w 994"/>
              <a:gd name="T91" fmla="*/ 880 h 994"/>
              <a:gd name="T92" fmla="*/ 685 w 994"/>
              <a:gd name="T93" fmla="*/ 857 h 994"/>
              <a:gd name="T94" fmla="*/ 751 w 994"/>
              <a:gd name="T95" fmla="*/ 924 h 994"/>
              <a:gd name="T96" fmla="*/ 802 w 994"/>
              <a:gd name="T97" fmla="*/ 889 h 994"/>
              <a:gd name="T98" fmla="*/ 764 w 994"/>
              <a:gd name="T99" fmla="*/ 803 h 994"/>
              <a:gd name="T100" fmla="*/ 805 w 994"/>
              <a:gd name="T101" fmla="*/ 762 h 994"/>
              <a:gd name="T102" fmla="*/ 840 w 994"/>
              <a:gd name="T103" fmla="*/ 714 h 994"/>
              <a:gd name="T104" fmla="*/ 930 w 994"/>
              <a:gd name="T105" fmla="*/ 740 h 994"/>
              <a:gd name="T106" fmla="*/ 957 w 994"/>
              <a:gd name="T107" fmla="*/ 684 h 994"/>
              <a:gd name="T108" fmla="*/ 881 w 994"/>
              <a:gd name="T109" fmla="*/ 629 h 994"/>
              <a:gd name="T110" fmla="*/ 896 w 994"/>
              <a:gd name="T111" fmla="*/ 572 h 994"/>
              <a:gd name="T112" fmla="*/ 903 w 994"/>
              <a:gd name="T113" fmla="*/ 514 h 994"/>
              <a:gd name="T114" fmla="*/ 994 w 994"/>
              <a:gd name="T115" fmla="*/ 490 h 994"/>
              <a:gd name="T116" fmla="*/ 989 w 994"/>
              <a:gd name="T117" fmla="*/ 429 h 994"/>
              <a:gd name="T118" fmla="*/ 895 w 994"/>
              <a:gd name="T119" fmla="*/ 419 h 994"/>
              <a:gd name="T120" fmla="*/ 880 w 994"/>
              <a:gd name="T121" fmla="*/ 363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4" h="994">
                <a:moveTo>
                  <a:pt x="880" y="363"/>
                </a:moveTo>
                <a:cubicBezTo>
                  <a:pt x="873" y="344"/>
                  <a:pt x="866" y="326"/>
                  <a:pt x="857" y="309"/>
                </a:cubicBezTo>
                <a:cubicBezTo>
                  <a:pt x="880" y="288"/>
                  <a:pt x="902" y="266"/>
                  <a:pt x="924" y="243"/>
                </a:cubicBezTo>
                <a:cubicBezTo>
                  <a:pt x="913" y="225"/>
                  <a:pt x="902" y="208"/>
                  <a:pt x="889" y="192"/>
                </a:cubicBezTo>
                <a:cubicBezTo>
                  <a:pt x="860" y="203"/>
                  <a:pt x="831" y="216"/>
                  <a:pt x="803" y="230"/>
                </a:cubicBezTo>
                <a:cubicBezTo>
                  <a:pt x="790" y="215"/>
                  <a:pt x="776" y="202"/>
                  <a:pt x="761" y="189"/>
                </a:cubicBezTo>
                <a:cubicBezTo>
                  <a:pt x="747" y="176"/>
                  <a:pt x="731" y="165"/>
                  <a:pt x="714" y="154"/>
                </a:cubicBezTo>
                <a:cubicBezTo>
                  <a:pt x="724" y="124"/>
                  <a:pt x="733" y="94"/>
                  <a:pt x="740" y="63"/>
                </a:cubicBezTo>
                <a:cubicBezTo>
                  <a:pt x="722" y="53"/>
                  <a:pt x="703" y="44"/>
                  <a:pt x="684" y="37"/>
                </a:cubicBezTo>
                <a:cubicBezTo>
                  <a:pt x="664" y="61"/>
                  <a:pt x="646" y="87"/>
                  <a:pt x="629" y="113"/>
                </a:cubicBezTo>
                <a:cubicBezTo>
                  <a:pt x="610" y="106"/>
                  <a:pt x="591" y="101"/>
                  <a:pt x="572" y="98"/>
                </a:cubicBezTo>
                <a:cubicBezTo>
                  <a:pt x="553" y="94"/>
                  <a:pt x="533" y="92"/>
                  <a:pt x="514" y="91"/>
                </a:cubicBezTo>
                <a:cubicBezTo>
                  <a:pt x="508" y="61"/>
                  <a:pt x="500" y="30"/>
                  <a:pt x="490" y="0"/>
                </a:cubicBezTo>
                <a:cubicBezTo>
                  <a:pt x="470" y="0"/>
                  <a:pt x="449" y="2"/>
                  <a:pt x="428" y="5"/>
                </a:cubicBezTo>
                <a:cubicBezTo>
                  <a:pt x="424" y="36"/>
                  <a:pt x="420" y="67"/>
                  <a:pt x="419" y="98"/>
                </a:cubicBezTo>
                <a:cubicBezTo>
                  <a:pt x="400" y="102"/>
                  <a:pt x="381" y="108"/>
                  <a:pt x="362" y="114"/>
                </a:cubicBezTo>
                <a:cubicBezTo>
                  <a:pt x="344" y="120"/>
                  <a:pt x="326" y="128"/>
                  <a:pt x="309" y="137"/>
                </a:cubicBezTo>
                <a:cubicBezTo>
                  <a:pt x="288" y="114"/>
                  <a:pt x="266" y="91"/>
                  <a:pt x="243" y="70"/>
                </a:cubicBezTo>
                <a:cubicBezTo>
                  <a:pt x="225" y="81"/>
                  <a:pt x="208" y="92"/>
                  <a:pt x="192" y="105"/>
                </a:cubicBezTo>
                <a:cubicBezTo>
                  <a:pt x="203" y="134"/>
                  <a:pt x="216" y="163"/>
                  <a:pt x="230" y="191"/>
                </a:cubicBezTo>
                <a:cubicBezTo>
                  <a:pt x="215" y="204"/>
                  <a:pt x="202" y="217"/>
                  <a:pt x="189" y="232"/>
                </a:cubicBezTo>
                <a:cubicBezTo>
                  <a:pt x="176" y="247"/>
                  <a:pt x="164" y="263"/>
                  <a:pt x="154" y="279"/>
                </a:cubicBezTo>
                <a:cubicBezTo>
                  <a:pt x="124" y="269"/>
                  <a:pt x="94" y="261"/>
                  <a:pt x="63" y="254"/>
                </a:cubicBezTo>
                <a:cubicBezTo>
                  <a:pt x="53" y="272"/>
                  <a:pt x="44" y="291"/>
                  <a:pt x="37" y="310"/>
                </a:cubicBezTo>
                <a:cubicBezTo>
                  <a:pt x="61" y="330"/>
                  <a:pt x="86" y="348"/>
                  <a:pt x="113" y="365"/>
                </a:cubicBezTo>
                <a:cubicBezTo>
                  <a:pt x="106" y="384"/>
                  <a:pt x="101" y="403"/>
                  <a:pt x="98" y="422"/>
                </a:cubicBezTo>
                <a:cubicBezTo>
                  <a:pt x="94" y="441"/>
                  <a:pt x="92" y="460"/>
                  <a:pt x="91" y="480"/>
                </a:cubicBezTo>
                <a:cubicBezTo>
                  <a:pt x="60" y="486"/>
                  <a:pt x="30" y="494"/>
                  <a:pt x="0" y="504"/>
                </a:cubicBezTo>
                <a:cubicBezTo>
                  <a:pt x="0" y="524"/>
                  <a:pt x="2" y="545"/>
                  <a:pt x="5" y="565"/>
                </a:cubicBezTo>
                <a:cubicBezTo>
                  <a:pt x="36" y="570"/>
                  <a:pt x="67" y="573"/>
                  <a:pt x="98" y="575"/>
                </a:cubicBezTo>
                <a:cubicBezTo>
                  <a:pt x="102" y="594"/>
                  <a:pt x="107" y="613"/>
                  <a:pt x="114" y="631"/>
                </a:cubicBezTo>
                <a:cubicBezTo>
                  <a:pt x="120" y="650"/>
                  <a:pt x="128" y="668"/>
                  <a:pt x="137" y="685"/>
                </a:cubicBezTo>
                <a:cubicBezTo>
                  <a:pt x="113" y="706"/>
                  <a:pt x="91" y="728"/>
                  <a:pt x="70" y="751"/>
                </a:cubicBezTo>
                <a:cubicBezTo>
                  <a:pt x="80" y="769"/>
                  <a:pt x="92" y="786"/>
                  <a:pt x="105" y="802"/>
                </a:cubicBezTo>
                <a:cubicBezTo>
                  <a:pt x="134" y="791"/>
                  <a:pt x="163" y="778"/>
                  <a:pt x="191" y="764"/>
                </a:cubicBezTo>
                <a:cubicBezTo>
                  <a:pt x="204" y="778"/>
                  <a:pt x="217" y="792"/>
                  <a:pt x="232" y="805"/>
                </a:cubicBezTo>
                <a:cubicBezTo>
                  <a:pt x="247" y="818"/>
                  <a:pt x="263" y="829"/>
                  <a:pt x="279" y="840"/>
                </a:cubicBezTo>
                <a:cubicBezTo>
                  <a:pt x="269" y="869"/>
                  <a:pt x="261" y="900"/>
                  <a:pt x="254" y="931"/>
                </a:cubicBezTo>
                <a:cubicBezTo>
                  <a:pt x="272" y="941"/>
                  <a:pt x="291" y="950"/>
                  <a:pt x="310" y="957"/>
                </a:cubicBezTo>
                <a:cubicBezTo>
                  <a:pt x="330" y="933"/>
                  <a:pt x="348" y="907"/>
                  <a:pt x="365" y="881"/>
                </a:cubicBezTo>
                <a:cubicBezTo>
                  <a:pt x="384" y="887"/>
                  <a:pt x="402" y="892"/>
                  <a:pt x="422" y="896"/>
                </a:cubicBezTo>
                <a:cubicBezTo>
                  <a:pt x="441" y="900"/>
                  <a:pt x="460" y="902"/>
                  <a:pt x="480" y="903"/>
                </a:cubicBezTo>
                <a:cubicBezTo>
                  <a:pt x="486" y="933"/>
                  <a:pt x="494" y="964"/>
                  <a:pt x="503" y="994"/>
                </a:cubicBezTo>
                <a:cubicBezTo>
                  <a:pt x="524" y="994"/>
                  <a:pt x="545" y="992"/>
                  <a:pt x="565" y="989"/>
                </a:cubicBezTo>
                <a:cubicBezTo>
                  <a:pt x="570" y="958"/>
                  <a:pt x="573" y="927"/>
                  <a:pt x="575" y="895"/>
                </a:cubicBezTo>
                <a:cubicBezTo>
                  <a:pt x="594" y="892"/>
                  <a:pt x="613" y="886"/>
                  <a:pt x="631" y="880"/>
                </a:cubicBezTo>
                <a:cubicBezTo>
                  <a:pt x="650" y="873"/>
                  <a:pt x="668" y="866"/>
                  <a:pt x="685" y="857"/>
                </a:cubicBezTo>
                <a:cubicBezTo>
                  <a:pt x="706" y="880"/>
                  <a:pt x="728" y="902"/>
                  <a:pt x="751" y="924"/>
                </a:cubicBezTo>
                <a:cubicBezTo>
                  <a:pt x="769" y="913"/>
                  <a:pt x="786" y="902"/>
                  <a:pt x="802" y="889"/>
                </a:cubicBezTo>
                <a:cubicBezTo>
                  <a:pt x="791" y="860"/>
                  <a:pt x="778" y="831"/>
                  <a:pt x="764" y="803"/>
                </a:cubicBezTo>
                <a:cubicBezTo>
                  <a:pt x="778" y="790"/>
                  <a:pt x="792" y="776"/>
                  <a:pt x="805" y="762"/>
                </a:cubicBezTo>
                <a:cubicBezTo>
                  <a:pt x="818" y="747"/>
                  <a:pt x="829" y="731"/>
                  <a:pt x="840" y="714"/>
                </a:cubicBezTo>
                <a:cubicBezTo>
                  <a:pt x="869" y="724"/>
                  <a:pt x="900" y="733"/>
                  <a:pt x="930" y="740"/>
                </a:cubicBezTo>
                <a:cubicBezTo>
                  <a:pt x="941" y="722"/>
                  <a:pt x="950" y="703"/>
                  <a:pt x="957" y="684"/>
                </a:cubicBezTo>
                <a:cubicBezTo>
                  <a:pt x="933" y="664"/>
                  <a:pt x="907" y="646"/>
                  <a:pt x="881" y="629"/>
                </a:cubicBezTo>
                <a:cubicBezTo>
                  <a:pt x="887" y="610"/>
                  <a:pt x="892" y="591"/>
                  <a:pt x="896" y="572"/>
                </a:cubicBezTo>
                <a:cubicBezTo>
                  <a:pt x="900" y="553"/>
                  <a:pt x="902" y="533"/>
                  <a:pt x="903" y="514"/>
                </a:cubicBezTo>
                <a:cubicBezTo>
                  <a:pt x="933" y="508"/>
                  <a:pt x="964" y="500"/>
                  <a:pt x="994" y="490"/>
                </a:cubicBezTo>
                <a:cubicBezTo>
                  <a:pt x="994" y="470"/>
                  <a:pt x="992" y="449"/>
                  <a:pt x="989" y="429"/>
                </a:cubicBezTo>
                <a:cubicBezTo>
                  <a:pt x="958" y="424"/>
                  <a:pt x="927" y="420"/>
                  <a:pt x="895" y="419"/>
                </a:cubicBezTo>
                <a:cubicBezTo>
                  <a:pt x="892" y="400"/>
                  <a:pt x="886" y="381"/>
                  <a:pt x="880" y="363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出自【趣你的PPT】(微信:qunideppt)：最优质的PPT资源库"/>
          <p:cNvSpPr/>
          <p:nvPr/>
        </p:nvSpPr>
        <p:spPr bwMode="auto">
          <a:xfrm>
            <a:off x="2580604" y="3569851"/>
            <a:ext cx="1571625" cy="1570037"/>
          </a:xfrm>
          <a:custGeom>
            <a:avLst/>
            <a:gdLst>
              <a:gd name="T0" fmla="*/ 880 w 994"/>
              <a:gd name="T1" fmla="*/ 363 h 994"/>
              <a:gd name="T2" fmla="*/ 857 w 994"/>
              <a:gd name="T3" fmla="*/ 309 h 994"/>
              <a:gd name="T4" fmla="*/ 924 w 994"/>
              <a:gd name="T5" fmla="*/ 243 h 994"/>
              <a:gd name="T6" fmla="*/ 889 w 994"/>
              <a:gd name="T7" fmla="*/ 192 h 994"/>
              <a:gd name="T8" fmla="*/ 803 w 994"/>
              <a:gd name="T9" fmla="*/ 230 h 994"/>
              <a:gd name="T10" fmla="*/ 762 w 994"/>
              <a:gd name="T11" fmla="*/ 189 h 994"/>
              <a:gd name="T12" fmla="*/ 715 w 994"/>
              <a:gd name="T13" fmla="*/ 154 h 994"/>
              <a:gd name="T14" fmla="*/ 740 w 994"/>
              <a:gd name="T15" fmla="*/ 63 h 994"/>
              <a:gd name="T16" fmla="*/ 684 w 994"/>
              <a:gd name="T17" fmla="*/ 37 h 994"/>
              <a:gd name="T18" fmla="*/ 629 w 994"/>
              <a:gd name="T19" fmla="*/ 113 h 994"/>
              <a:gd name="T20" fmla="*/ 572 w 994"/>
              <a:gd name="T21" fmla="*/ 98 h 994"/>
              <a:gd name="T22" fmla="*/ 514 w 994"/>
              <a:gd name="T23" fmla="*/ 91 h 994"/>
              <a:gd name="T24" fmla="*/ 490 w 994"/>
              <a:gd name="T25" fmla="*/ 0 h 994"/>
              <a:gd name="T26" fmla="*/ 429 w 994"/>
              <a:gd name="T27" fmla="*/ 5 h 994"/>
              <a:gd name="T28" fmla="*/ 419 w 994"/>
              <a:gd name="T29" fmla="*/ 98 h 994"/>
              <a:gd name="T30" fmla="*/ 363 w 994"/>
              <a:gd name="T31" fmla="*/ 114 h 994"/>
              <a:gd name="T32" fmla="*/ 309 w 994"/>
              <a:gd name="T33" fmla="*/ 137 h 994"/>
              <a:gd name="T34" fmla="*/ 243 w 994"/>
              <a:gd name="T35" fmla="*/ 70 h 994"/>
              <a:gd name="T36" fmla="*/ 192 w 994"/>
              <a:gd name="T37" fmla="*/ 105 h 994"/>
              <a:gd name="T38" fmla="*/ 230 w 994"/>
              <a:gd name="T39" fmla="*/ 191 h 994"/>
              <a:gd name="T40" fmla="*/ 189 w 994"/>
              <a:gd name="T41" fmla="*/ 232 h 994"/>
              <a:gd name="T42" fmla="*/ 154 w 994"/>
              <a:gd name="T43" fmla="*/ 279 h 994"/>
              <a:gd name="T44" fmla="*/ 63 w 994"/>
              <a:gd name="T45" fmla="*/ 254 h 994"/>
              <a:gd name="T46" fmla="*/ 37 w 994"/>
              <a:gd name="T47" fmla="*/ 310 h 994"/>
              <a:gd name="T48" fmla="*/ 113 w 994"/>
              <a:gd name="T49" fmla="*/ 365 h 994"/>
              <a:gd name="T50" fmla="*/ 98 w 994"/>
              <a:gd name="T51" fmla="*/ 422 h 994"/>
              <a:gd name="T52" fmla="*/ 91 w 994"/>
              <a:gd name="T53" fmla="*/ 480 h 994"/>
              <a:gd name="T54" fmla="*/ 0 w 994"/>
              <a:gd name="T55" fmla="*/ 504 h 994"/>
              <a:gd name="T56" fmla="*/ 5 w 994"/>
              <a:gd name="T57" fmla="*/ 565 h 994"/>
              <a:gd name="T58" fmla="*/ 99 w 994"/>
              <a:gd name="T59" fmla="*/ 575 h 994"/>
              <a:gd name="T60" fmla="*/ 114 w 994"/>
              <a:gd name="T61" fmla="*/ 631 h 994"/>
              <a:gd name="T62" fmla="*/ 137 w 994"/>
              <a:gd name="T63" fmla="*/ 685 h 994"/>
              <a:gd name="T64" fmla="*/ 70 w 994"/>
              <a:gd name="T65" fmla="*/ 751 h 994"/>
              <a:gd name="T66" fmla="*/ 105 w 994"/>
              <a:gd name="T67" fmla="*/ 802 h 994"/>
              <a:gd name="T68" fmla="*/ 191 w 994"/>
              <a:gd name="T69" fmla="*/ 764 h 994"/>
              <a:gd name="T70" fmla="*/ 232 w 994"/>
              <a:gd name="T71" fmla="*/ 805 h 994"/>
              <a:gd name="T72" fmla="*/ 279 w 994"/>
              <a:gd name="T73" fmla="*/ 840 h 994"/>
              <a:gd name="T74" fmla="*/ 254 w 994"/>
              <a:gd name="T75" fmla="*/ 931 h 994"/>
              <a:gd name="T76" fmla="*/ 310 w 994"/>
              <a:gd name="T77" fmla="*/ 957 h 994"/>
              <a:gd name="T78" fmla="*/ 365 w 994"/>
              <a:gd name="T79" fmla="*/ 881 h 994"/>
              <a:gd name="T80" fmla="*/ 422 w 994"/>
              <a:gd name="T81" fmla="*/ 896 h 994"/>
              <a:gd name="T82" fmla="*/ 480 w 994"/>
              <a:gd name="T83" fmla="*/ 903 h 994"/>
              <a:gd name="T84" fmla="*/ 504 w 994"/>
              <a:gd name="T85" fmla="*/ 994 h 994"/>
              <a:gd name="T86" fmla="*/ 565 w 994"/>
              <a:gd name="T87" fmla="*/ 989 h 994"/>
              <a:gd name="T88" fmla="*/ 575 w 994"/>
              <a:gd name="T89" fmla="*/ 896 h 994"/>
              <a:gd name="T90" fmla="*/ 631 w 994"/>
              <a:gd name="T91" fmla="*/ 880 h 994"/>
              <a:gd name="T92" fmla="*/ 685 w 994"/>
              <a:gd name="T93" fmla="*/ 857 h 994"/>
              <a:gd name="T94" fmla="*/ 751 w 994"/>
              <a:gd name="T95" fmla="*/ 924 h 994"/>
              <a:gd name="T96" fmla="*/ 802 w 994"/>
              <a:gd name="T97" fmla="*/ 889 h 994"/>
              <a:gd name="T98" fmla="*/ 764 w 994"/>
              <a:gd name="T99" fmla="*/ 803 h 994"/>
              <a:gd name="T100" fmla="*/ 805 w 994"/>
              <a:gd name="T101" fmla="*/ 762 h 994"/>
              <a:gd name="T102" fmla="*/ 840 w 994"/>
              <a:gd name="T103" fmla="*/ 715 h 994"/>
              <a:gd name="T104" fmla="*/ 931 w 994"/>
              <a:gd name="T105" fmla="*/ 740 h 994"/>
              <a:gd name="T106" fmla="*/ 957 w 994"/>
              <a:gd name="T107" fmla="*/ 684 h 994"/>
              <a:gd name="T108" fmla="*/ 881 w 994"/>
              <a:gd name="T109" fmla="*/ 629 h 994"/>
              <a:gd name="T110" fmla="*/ 896 w 994"/>
              <a:gd name="T111" fmla="*/ 572 h 994"/>
              <a:gd name="T112" fmla="*/ 903 w 994"/>
              <a:gd name="T113" fmla="*/ 514 h 994"/>
              <a:gd name="T114" fmla="*/ 994 w 994"/>
              <a:gd name="T115" fmla="*/ 490 h 994"/>
              <a:gd name="T116" fmla="*/ 989 w 994"/>
              <a:gd name="T117" fmla="*/ 429 h 994"/>
              <a:gd name="T118" fmla="*/ 896 w 994"/>
              <a:gd name="T119" fmla="*/ 419 h 994"/>
              <a:gd name="T120" fmla="*/ 880 w 994"/>
              <a:gd name="T121" fmla="*/ 363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4" h="994">
                <a:moveTo>
                  <a:pt x="880" y="363"/>
                </a:moveTo>
                <a:cubicBezTo>
                  <a:pt x="874" y="344"/>
                  <a:pt x="866" y="326"/>
                  <a:pt x="857" y="309"/>
                </a:cubicBezTo>
                <a:cubicBezTo>
                  <a:pt x="880" y="288"/>
                  <a:pt x="903" y="266"/>
                  <a:pt x="924" y="243"/>
                </a:cubicBezTo>
                <a:cubicBezTo>
                  <a:pt x="913" y="225"/>
                  <a:pt x="902" y="208"/>
                  <a:pt x="889" y="192"/>
                </a:cubicBezTo>
                <a:cubicBezTo>
                  <a:pt x="860" y="203"/>
                  <a:pt x="831" y="216"/>
                  <a:pt x="803" y="230"/>
                </a:cubicBezTo>
                <a:cubicBezTo>
                  <a:pt x="790" y="216"/>
                  <a:pt x="777" y="202"/>
                  <a:pt x="762" y="189"/>
                </a:cubicBezTo>
                <a:cubicBezTo>
                  <a:pt x="747" y="176"/>
                  <a:pt x="731" y="165"/>
                  <a:pt x="715" y="154"/>
                </a:cubicBezTo>
                <a:cubicBezTo>
                  <a:pt x="725" y="124"/>
                  <a:pt x="733" y="94"/>
                  <a:pt x="740" y="63"/>
                </a:cubicBezTo>
                <a:cubicBezTo>
                  <a:pt x="722" y="53"/>
                  <a:pt x="703" y="44"/>
                  <a:pt x="684" y="37"/>
                </a:cubicBezTo>
                <a:cubicBezTo>
                  <a:pt x="664" y="61"/>
                  <a:pt x="646" y="87"/>
                  <a:pt x="629" y="113"/>
                </a:cubicBezTo>
                <a:cubicBezTo>
                  <a:pt x="610" y="107"/>
                  <a:pt x="591" y="102"/>
                  <a:pt x="572" y="98"/>
                </a:cubicBezTo>
                <a:cubicBezTo>
                  <a:pt x="553" y="94"/>
                  <a:pt x="534" y="92"/>
                  <a:pt x="514" y="91"/>
                </a:cubicBezTo>
                <a:cubicBezTo>
                  <a:pt x="508" y="61"/>
                  <a:pt x="500" y="30"/>
                  <a:pt x="490" y="0"/>
                </a:cubicBezTo>
                <a:cubicBezTo>
                  <a:pt x="470" y="0"/>
                  <a:pt x="449" y="2"/>
                  <a:pt x="429" y="5"/>
                </a:cubicBezTo>
                <a:cubicBezTo>
                  <a:pt x="424" y="36"/>
                  <a:pt x="421" y="67"/>
                  <a:pt x="419" y="98"/>
                </a:cubicBezTo>
                <a:cubicBezTo>
                  <a:pt x="400" y="102"/>
                  <a:pt x="381" y="108"/>
                  <a:pt x="363" y="114"/>
                </a:cubicBezTo>
                <a:cubicBezTo>
                  <a:pt x="344" y="121"/>
                  <a:pt x="326" y="128"/>
                  <a:pt x="309" y="137"/>
                </a:cubicBezTo>
                <a:cubicBezTo>
                  <a:pt x="288" y="114"/>
                  <a:pt x="266" y="91"/>
                  <a:pt x="243" y="70"/>
                </a:cubicBezTo>
                <a:cubicBezTo>
                  <a:pt x="225" y="81"/>
                  <a:pt x="208" y="92"/>
                  <a:pt x="192" y="105"/>
                </a:cubicBezTo>
                <a:cubicBezTo>
                  <a:pt x="203" y="134"/>
                  <a:pt x="216" y="163"/>
                  <a:pt x="230" y="191"/>
                </a:cubicBezTo>
                <a:cubicBezTo>
                  <a:pt x="216" y="204"/>
                  <a:pt x="202" y="217"/>
                  <a:pt x="189" y="232"/>
                </a:cubicBezTo>
                <a:cubicBezTo>
                  <a:pt x="176" y="247"/>
                  <a:pt x="165" y="263"/>
                  <a:pt x="154" y="279"/>
                </a:cubicBezTo>
                <a:cubicBezTo>
                  <a:pt x="125" y="269"/>
                  <a:pt x="94" y="261"/>
                  <a:pt x="63" y="254"/>
                </a:cubicBezTo>
                <a:cubicBezTo>
                  <a:pt x="53" y="272"/>
                  <a:pt x="44" y="291"/>
                  <a:pt x="37" y="310"/>
                </a:cubicBezTo>
                <a:cubicBezTo>
                  <a:pt x="61" y="330"/>
                  <a:pt x="87" y="348"/>
                  <a:pt x="113" y="365"/>
                </a:cubicBezTo>
                <a:cubicBezTo>
                  <a:pt x="107" y="384"/>
                  <a:pt x="102" y="403"/>
                  <a:pt x="98" y="422"/>
                </a:cubicBezTo>
                <a:cubicBezTo>
                  <a:pt x="94" y="441"/>
                  <a:pt x="92" y="460"/>
                  <a:pt x="91" y="480"/>
                </a:cubicBezTo>
                <a:cubicBezTo>
                  <a:pt x="61" y="486"/>
                  <a:pt x="30" y="494"/>
                  <a:pt x="0" y="504"/>
                </a:cubicBezTo>
                <a:cubicBezTo>
                  <a:pt x="0" y="524"/>
                  <a:pt x="2" y="545"/>
                  <a:pt x="5" y="565"/>
                </a:cubicBezTo>
                <a:cubicBezTo>
                  <a:pt x="36" y="570"/>
                  <a:pt x="67" y="573"/>
                  <a:pt x="99" y="575"/>
                </a:cubicBezTo>
                <a:cubicBezTo>
                  <a:pt x="102" y="594"/>
                  <a:pt x="108" y="613"/>
                  <a:pt x="114" y="631"/>
                </a:cubicBezTo>
                <a:cubicBezTo>
                  <a:pt x="121" y="650"/>
                  <a:pt x="128" y="668"/>
                  <a:pt x="137" y="685"/>
                </a:cubicBezTo>
                <a:cubicBezTo>
                  <a:pt x="114" y="706"/>
                  <a:pt x="91" y="728"/>
                  <a:pt x="70" y="751"/>
                </a:cubicBezTo>
                <a:cubicBezTo>
                  <a:pt x="81" y="769"/>
                  <a:pt x="92" y="786"/>
                  <a:pt x="105" y="802"/>
                </a:cubicBezTo>
                <a:cubicBezTo>
                  <a:pt x="134" y="791"/>
                  <a:pt x="163" y="778"/>
                  <a:pt x="191" y="764"/>
                </a:cubicBezTo>
                <a:cubicBezTo>
                  <a:pt x="204" y="778"/>
                  <a:pt x="218" y="792"/>
                  <a:pt x="232" y="805"/>
                </a:cubicBezTo>
                <a:cubicBezTo>
                  <a:pt x="247" y="818"/>
                  <a:pt x="263" y="829"/>
                  <a:pt x="279" y="840"/>
                </a:cubicBezTo>
                <a:cubicBezTo>
                  <a:pt x="269" y="869"/>
                  <a:pt x="261" y="900"/>
                  <a:pt x="254" y="931"/>
                </a:cubicBezTo>
                <a:cubicBezTo>
                  <a:pt x="272" y="941"/>
                  <a:pt x="291" y="950"/>
                  <a:pt x="310" y="957"/>
                </a:cubicBezTo>
                <a:cubicBezTo>
                  <a:pt x="330" y="933"/>
                  <a:pt x="348" y="907"/>
                  <a:pt x="365" y="881"/>
                </a:cubicBezTo>
                <a:cubicBezTo>
                  <a:pt x="384" y="887"/>
                  <a:pt x="403" y="892"/>
                  <a:pt x="422" y="896"/>
                </a:cubicBezTo>
                <a:cubicBezTo>
                  <a:pt x="441" y="900"/>
                  <a:pt x="461" y="902"/>
                  <a:pt x="480" y="903"/>
                </a:cubicBezTo>
                <a:cubicBezTo>
                  <a:pt x="486" y="933"/>
                  <a:pt x="494" y="964"/>
                  <a:pt x="504" y="994"/>
                </a:cubicBezTo>
                <a:cubicBezTo>
                  <a:pt x="524" y="994"/>
                  <a:pt x="545" y="992"/>
                  <a:pt x="565" y="989"/>
                </a:cubicBezTo>
                <a:cubicBezTo>
                  <a:pt x="570" y="958"/>
                  <a:pt x="574" y="927"/>
                  <a:pt x="575" y="896"/>
                </a:cubicBezTo>
                <a:cubicBezTo>
                  <a:pt x="594" y="892"/>
                  <a:pt x="613" y="886"/>
                  <a:pt x="631" y="880"/>
                </a:cubicBezTo>
                <a:cubicBezTo>
                  <a:pt x="650" y="873"/>
                  <a:pt x="668" y="866"/>
                  <a:pt x="685" y="857"/>
                </a:cubicBezTo>
                <a:cubicBezTo>
                  <a:pt x="706" y="880"/>
                  <a:pt x="728" y="903"/>
                  <a:pt x="751" y="924"/>
                </a:cubicBezTo>
                <a:cubicBezTo>
                  <a:pt x="769" y="913"/>
                  <a:pt x="786" y="902"/>
                  <a:pt x="802" y="889"/>
                </a:cubicBezTo>
                <a:cubicBezTo>
                  <a:pt x="791" y="860"/>
                  <a:pt x="778" y="831"/>
                  <a:pt x="764" y="803"/>
                </a:cubicBezTo>
                <a:cubicBezTo>
                  <a:pt x="779" y="790"/>
                  <a:pt x="792" y="777"/>
                  <a:pt x="805" y="762"/>
                </a:cubicBezTo>
                <a:cubicBezTo>
                  <a:pt x="818" y="747"/>
                  <a:pt x="829" y="731"/>
                  <a:pt x="840" y="715"/>
                </a:cubicBezTo>
                <a:cubicBezTo>
                  <a:pt x="870" y="725"/>
                  <a:pt x="900" y="733"/>
                  <a:pt x="931" y="740"/>
                </a:cubicBezTo>
                <a:cubicBezTo>
                  <a:pt x="941" y="722"/>
                  <a:pt x="950" y="703"/>
                  <a:pt x="957" y="684"/>
                </a:cubicBezTo>
                <a:cubicBezTo>
                  <a:pt x="933" y="664"/>
                  <a:pt x="907" y="646"/>
                  <a:pt x="881" y="629"/>
                </a:cubicBezTo>
                <a:cubicBezTo>
                  <a:pt x="888" y="610"/>
                  <a:pt x="892" y="591"/>
                  <a:pt x="896" y="572"/>
                </a:cubicBezTo>
                <a:cubicBezTo>
                  <a:pt x="900" y="553"/>
                  <a:pt x="902" y="534"/>
                  <a:pt x="903" y="514"/>
                </a:cubicBezTo>
                <a:cubicBezTo>
                  <a:pt x="933" y="508"/>
                  <a:pt x="964" y="500"/>
                  <a:pt x="994" y="490"/>
                </a:cubicBezTo>
                <a:cubicBezTo>
                  <a:pt x="994" y="470"/>
                  <a:pt x="992" y="449"/>
                  <a:pt x="989" y="429"/>
                </a:cubicBezTo>
                <a:cubicBezTo>
                  <a:pt x="958" y="424"/>
                  <a:pt x="927" y="421"/>
                  <a:pt x="896" y="419"/>
                </a:cubicBezTo>
                <a:cubicBezTo>
                  <a:pt x="892" y="400"/>
                  <a:pt x="886" y="381"/>
                  <a:pt x="880" y="363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 bwMode="auto">
          <a:xfrm>
            <a:off x="1521393" y="2461668"/>
            <a:ext cx="1565275" cy="1562100"/>
          </a:xfrm>
          <a:custGeom>
            <a:avLst/>
            <a:gdLst>
              <a:gd name="T0" fmla="*/ 868 w 990"/>
              <a:gd name="T1" fmla="*/ 335 h 990"/>
              <a:gd name="T2" fmla="*/ 841 w 990"/>
              <a:gd name="T3" fmla="*/ 283 h 990"/>
              <a:gd name="T4" fmla="*/ 904 w 990"/>
              <a:gd name="T5" fmla="*/ 213 h 990"/>
              <a:gd name="T6" fmla="*/ 866 w 990"/>
              <a:gd name="T7" fmla="*/ 164 h 990"/>
              <a:gd name="T8" fmla="*/ 782 w 990"/>
              <a:gd name="T9" fmla="*/ 208 h 990"/>
              <a:gd name="T10" fmla="*/ 738 w 990"/>
              <a:gd name="T11" fmla="*/ 170 h 990"/>
              <a:gd name="T12" fmla="*/ 689 w 990"/>
              <a:gd name="T13" fmla="*/ 138 h 990"/>
              <a:gd name="T14" fmla="*/ 708 w 990"/>
              <a:gd name="T15" fmla="*/ 46 h 990"/>
              <a:gd name="T16" fmla="*/ 650 w 990"/>
              <a:gd name="T17" fmla="*/ 23 h 990"/>
              <a:gd name="T18" fmla="*/ 600 w 990"/>
              <a:gd name="T19" fmla="*/ 103 h 990"/>
              <a:gd name="T20" fmla="*/ 543 w 990"/>
              <a:gd name="T21" fmla="*/ 92 h 990"/>
              <a:gd name="T22" fmla="*/ 485 w 990"/>
              <a:gd name="T23" fmla="*/ 89 h 990"/>
              <a:gd name="T24" fmla="*/ 455 w 990"/>
              <a:gd name="T25" fmla="*/ 0 h 990"/>
              <a:gd name="T26" fmla="*/ 393 w 990"/>
              <a:gd name="T27" fmla="*/ 8 h 990"/>
              <a:gd name="T28" fmla="*/ 390 w 990"/>
              <a:gd name="T29" fmla="*/ 103 h 990"/>
              <a:gd name="T30" fmla="*/ 335 w 990"/>
              <a:gd name="T31" fmla="*/ 122 h 990"/>
              <a:gd name="T32" fmla="*/ 283 w 990"/>
              <a:gd name="T33" fmla="*/ 148 h 990"/>
              <a:gd name="T34" fmla="*/ 213 w 990"/>
              <a:gd name="T35" fmla="*/ 86 h 990"/>
              <a:gd name="T36" fmla="*/ 164 w 990"/>
              <a:gd name="T37" fmla="*/ 124 h 990"/>
              <a:gd name="T38" fmla="*/ 208 w 990"/>
              <a:gd name="T39" fmla="*/ 207 h 990"/>
              <a:gd name="T40" fmla="*/ 170 w 990"/>
              <a:gd name="T41" fmla="*/ 252 h 990"/>
              <a:gd name="T42" fmla="*/ 138 w 990"/>
              <a:gd name="T43" fmla="*/ 301 h 990"/>
              <a:gd name="T44" fmla="*/ 46 w 990"/>
              <a:gd name="T45" fmla="*/ 282 h 990"/>
              <a:gd name="T46" fmla="*/ 23 w 990"/>
              <a:gd name="T47" fmla="*/ 339 h 990"/>
              <a:gd name="T48" fmla="*/ 103 w 990"/>
              <a:gd name="T49" fmla="*/ 389 h 990"/>
              <a:gd name="T50" fmla="*/ 92 w 990"/>
              <a:gd name="T51" fmla="*/ 447 h 990"/>
              <a:gd name="T52" fmla="*/ 89 w 990"/>
              <a:gd name="T53" fmla="*/ 505 h 990"/>
              <a:gd name="T54" fmla="*/ 0 w 990"/>
              <a:gd name="T55" fmla="*/ 535 h 990"/>
              <a:gd name="T56" fmla="*/ 8 w 990"/>
              <a:gd name="T57" fmla="*/ 596 h 990"/>
              <a:gd name="T58" fmla="*/ 103 w 990"/>
              <a:gd name="T59" fmla="*/ 599 h 990"/>
              <a:gd name="T60" fmla="*/ 122 w 990"/>
              <a:gd name="T61" fmla="*/ 655 h 990"/>
              <a:gd name="T62" fmla="*/ 149 w 990"/>
              <a:gd name="T63" fmla="*/ 707 h 990"/>
              <a:gd name="T64" fmla="*/ 86 w 990"/>
              <a:gd name="T65" fmla="*/ 777 h 990"/>
              <a:gd name="T66" fmla="*/ 124 w 990"/>
              <a:gd name="T67" fmla="*/ 826 h 990"/>
              <a:gd name="T68" fmla="*/ 207 w 990"/>
              <a:gd name="T69" fmla="*/ 782 h 990"/>
              <a:gd name="T70" fmla="*/ 252 w 990"/>
              <a:gd name="T71" fmla="*/ 820 h 990"/>
              <a:gd name="T72" fmla="*/ 301 w 990"/>
              <a:gd name="T73" fmla="*/ 852 h 990"/>
              <a:gd name="T74" fmla="*/ 282 w 990"/>
              <a:gd name="T75" fmla="*/ 944 h 990"/>
              <a:gd name="T76" fmla="*/ 339 w 990"/>
              <a:gd name="T77" fmla="*/ 967 h 990"/>
              <a:gd name="T78" fmla="*/ 389 w 990"/>
              <a:gd name="T79" fmla="*/ 887 h 990"/>
              <a:gd name="T80" fmla="*/ 447 w 990"/>
              <a:gd name="T81" fmla="*/ 898 h 990"/>
              <a:gd name="T82" fmla="*/ 505 w 990"/>
              <a:gd name="T83" fmla="*/ 901 h 990"/>
              <a:gd name="T84" fmla="*/ 535 w 990"/>
              <a:gd name="T85" fmla="*/ 990 h 990"/>
              <a:gd name="T86" fmla="*/ 596 w 990"/>
              <a:gd name="T87" fmla="*/ 981 h 990"/>
              <a:gd name="T88" fmla="*/ 600 w 990"/>
              <a:gd name="T89" fmla="*/ 887 h 990"/>
              <a:gd name="T90" fmla="*/ 655 w 990"/>
              <a:gd name="T91" fmla="*/ 868 h 990"/>
              <a:gd name="T92" fmla="*/ 707 w 990"/>
              <a:gd name="T93" fmla="*/ 841 h 990"/>
              <a:gd name="T94" fmla="*/ 777 w 990"/>
              <a:gd name="T95" fmla="*/ 904 h 990"/>
              <a:gd name="T96" fmla="*/ 826 w 990"/>
              <a:gd name="T97" fmla="*/ 866 h 990"/>
              <a:gd name="T98" fmla="*/ 782 w 990"/>
              <a:gd name="T99" fmla="*/ 782 h 990"/>
              <a:gd name="T100" fmla="*/ 820 w 990"/>
              <a:gd name="T101" fmla="*/ 738 h 990"/>
              <a:gd name="T102" fmla="*/ 852 w 990"/>
              <a:gd name="T103" fmla="*/ 689 h 990"/>
              <a:gd name="T104" fmla="*/ 944 w 990"/>
              <a:gd name="T105" fmla="*/ 708 h 990"/>
              <a:gd name="T106" fmla="*/ 967 w 990"/>
              <a:gd name="T107" fmla="*/ 650 h 990"/>
              <a:gd name="T108" fmla="*/ 887 w 990"/>
              <a:gd name="T109" fmla="*/ 600 h 990"/>
              <a:gd name="T110" fmla="*/ 898 w 990"/>
              <a:gd name="T111" fmla="*/ 543 h 990"/>
              <a:gd name="T112" fmla="*/ 901 w 990"/>
              <a:gd name="T113" fmla="*/ 485 h 990"/>
              <a:gd name="T114" fmla="*/ 990 w 990"/>
              <a:gd name="T115" fmla="*/ 455 h 990"/>
              <a:gd name="T116" fmla="*/ 981 w 990"/>
              <a:gd name="T117" fmla="*/ 393 h 990"/>
              <a:gd name="T118" fmla="*/ 887 w 990"/>
              <a:gd name="T119" fmla="*/ 390 h 990"/>
              <a:gd name="T120" fmla="*/ 868 w 990"/>
              <a:gd name="T121" fmla="*/ 33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0" h="990">
                <a:moveTo>
                  <a:pt x="868" y="335"/>
                </a:moveTo>
                <a:cubicBezTo>
                  <a:pt x="860" y="317"/>
                  <a:pt x="852" y="300"/>
                  <a:pt x="841" y="283"/>
                </a:cubicBezTo>
                <a:cubicBezTo>
                  <a:pt x="863" y="261"/>
                  <a:pt x="884" y="237"/>
                  <a:pt x="904" y="213"/>
                </a:cubicBezTo>
                <a:cubicBezTo>
                  <a:pt x="892" y="196"/>
                  <a:pt x="879" y="179"/>
                  <a:pt x="866" y="164"/>
                </a:cubicBezTo>
                <a:cubicBezTo>
                  <a:pt x="837" y="177"/>
                  <a:pt x="809" y="192"/>
                  <a:pt x="782" y="208"/>
                </a:cubicBezTo>
                <a:cubicBezTo>
                  <a:pt x="769" y="194"/>
                  <a:pt x="754" y="181"/>
                  <a:pt x="738" y="170"/>
                </a:cubicBezTo>
                <a:cubicBezTo>
                  <a:pt x="723" y="158"/>
                  <a:pt x="706" y="147"/>
                  <a:pt x="689" y="138"/>
                </a:cubicBezTo>
                <a:cubicBezTo>
                  <a:pt x="697" y="108"/>
                  <a:pt x="703" y="77"/>
                  <a:pt x="708" y="46"/>
                </a:cubicBezTo>
                <a:cubicBezTo>
                  <a:pt x="689" y="37"/>
                  <a:pt x="670" y="29"/>
                  <a:pt x="650" y="23"/>
                </a:cubicBezTo>
                <a:cubicBezTo>
                  <a:pt x="632" y="49"/>
                  <a:pt x="616" y="75"/>
                  <a:pt x="600" y="103"/>
                </a:cubicBezTo>
                <a:cubicBezTo>
                  <a:pt x="582" y="98"/>
                  <a:pt x="562" y="94"/>
                  <a:pt x="543" y="92"/>
                </a:cubicBezTo>
                <a:cubicBezTo>
                  <a:pt x="524" y="89"/>
                  <a:pt x="504" y="88"/>
                  <a:pt x="485" y="89"/>
                </a:cubicBezTo>
                <a:cubicBezTo>
                  <a:pt x="476" y="59"/>
                  <a:pt x="466" y="29"/>
                  <a:pt x="455" y="0"/>
                </a:cubicBezTo>
                <a:cubicBezTo>
                  <a:pt x="434" y="1"/>
                  <a:pt x="414" y="4"/>
                  <a:pt x="393" y="8"/>
                </a:cubicBezTo>
                <a:cubicBezTo>
                  <a:pt x="391" y="40"/>
                  <a:pt x="390" y="71"/>
                  <a:pt x="390" y="103"/>
                </a:cubicBezTo>
                <a:cubicBezTo>
                  <a:pt x="371" y="107"/>
                  <a:pt x="353" y="114"/>
                  <a:pt x="335" y="122"/>
                </a:cubicBezTo>
                <a:cubicBezTo>
                  <a:pt x="317" y="130"/>
                  <a:pt x="300" y="138"/>
                  <a:pt x="283" y="148"/>
                </a:cubicBezTo>
                <a:cubicBezTo>
                  <a:pt x="261" y="126"/>
                  <a:pt x="237" y="106"/>
                  <a:pt x="213" y="86"/>
                </a:cubicBezTo>
                <a:cubicBezTo>
                  <a:pt x="196" y="98"/>
                  <a:pt x="179" y="110"/>
                  <a:pt x="164" y="124"/>
                </a:cubicBezTo>
                <a:cubicBezTo>
                  <a:pt x="177" y="153"/>
                  <a:pt x="192" y="181"/>
                  <a:pt x="208" y="207"/>
                </a:cubicBezTo>
                <a:cubicBezTo>
                  <a:pt x="194" y="221"/>
                  <a:pt x="181" y="236"/>
                  <a:pt x="170" y="252"/>
                </a:cubicBezTo>
                <a:cubicBezTo>
                  <a:pt x="158" y="267"/>
                  <a:pt x="147" y="284"/>
                  <a:pt x="138" y="301"/>
                </a:cubicBezTo>
                <a:cubicBezTo>
                  <a:pt x="108" y="293"/>
                  <a:pt x="77" y="287"/>
                  <a:pt x="46" y="282"/>
                </a:cubicBezTo>
                <a:cubicBezTo>
                  <a:pt x="37" y="301"/>
                  <a:pt x="29" y="320"/>
                  <a:pt x="23" y="339"/>
                </a:cubicBezTo>
                <a:cubicBezTo>
                  <a:pt x="49" y="358"/>
                  <a:pt x="75" y="374"/>
                  <a:pt x="103" y="389"/>
                </a:cubicBezTo>
                <a:cubicBezTo>
                  <a:pt x="98" y="408"/>
                  <a:pt x="94" y="427"/>
                  <a:pt x="92" y="447"/>
                </a:cubicBezTo>
                <a:cubicBezTo>
                  <a:pt x="89" y="466"/>
                  <a:pt x="88" y="486"/>
                  <a:pt x="89" y="505"/>
                </a:cubicBezTo>
                <a:cubicBezTo>
                  <a:pt x="59" y="513"/>
                  <a:pt x="29" y="523"/>
                  <a:pt x="0" y="535"/>
                </a:cubicBezTo>
                <a:cubicBezTo>
                  <a:pt x="1" y="556"/>
                  <a:pt x="4" y="576"/>
                  <a:pt x="8" y="596"/>
                </a:cubicBezTo>
                <a:cubicBezTo>
                  <a:pt x="40" y="599"/>
                  <a:pt x="71" y="600"/>
                  <a:pt x="103" y="599"/>
                </a:cubicBezTo>
                <a:cubicBezTo>
                  <a:pt x="107" y="618"/>
                  <a:pt x="114" y="637"/>
                  <a:pt x="122" y="655"/>
                </a:cubicBezTo>
                <a:cubicBezTo>
                  <a:pt x="130" y="673"/>
                  <a:pt x="138" y="690"/>
                  <a:pt x="149" y="707"/>
                </a:cubicBezTo>
                <a:cubicBezTo>
                  <a:pt x="126" y="729"/>
                  <a:pt x="106" y="752"/>
                  <a:pt x="86" y="777"/>
                </a:cubicBezTo>
                <a:cubicBezTo>
                  <a:pt x="98" y="794"/>
                  <a:pt x="110" y="811"/>
                  <a:pt x="124" y="826"/>
                </a:cubicBezTo>
                <a:cubicBezTo>
                  <a:pt x="153" y="813"/>
                  <a:pt x="181" y="798"/>
                  <a:pt x="207" y="782"/>
                </a:cubicBezTo>
                <a:cubicBezTo>
                  <a:pt x="221" y="795"/>
                  <a:pt x="236" y="808"/>
                  <a:pt x="252" y="820"/>
                </a:cubicBezTo>
                <a:cubicBezTo>
                  <a:pt x="267" y="832"/>
                  <a:pt x="284" y="842"/>
                  <a:pt x="301" y="852"/>
                </a:cubicBezTo>
                <a:cubicBezTo>
                  <a:pt x="293" y="882"/>
                  <a:pt x="287" y="912"/>
                  <a:pt x="282" y="944"/>
                </a:cubicBezTo>
                <a:cubicBezTo>
                  <a:pt x="301" y="953"/>
                  <a:pt x="320" y="960"/>
                  <a:pt x="339" y="967"/>
                </a:cubicBezTo>
                <a:cubicBezTo>
                  <a:pt x="358" y="941"/>
                  <a:pt x="374" y="914"/>
                  <a:pt x="389" y="887"/>
                </a:cubicBezTo>
                <a:cubicBezTo>
                  <a:pt x="408" y="892"/>
                  <a:pt x="427" y="896"/>
                  <a:pt x="447" y="898"/>
                </a:cubicBezTo>
                <a:cubicBezTo>
                  <a:pt x="466" y="901"/>
                  <a:pt x="486" y="901"/>
                  <a:pt x="505" y="901"/>
                </a:cubicBezTo>
                <a:cubicBezTo>
                  <a:pt x="513" y="931"/>
                  <a:pt x="523" y="961"/>
                  <a:pt x="535" y="990"/>
                </a:cubicBezTo>
                <a:cubicBezTo>
                  <a:pt x="556" y="989"/>
                  <a:pt x="576" y="985"/>
                  <a:pt x="596" y="981"/>
                </a:cubicBezTo>
                <a:cubicBezTo>
                  <a:pt x="599" y="950"/>
                  <a:pt x="600" y="919"/>
                  <a:pt x="600" y="887"/>
                </a:cubicBezTo>
                <a:cubicBezTo>
                  <a:pt x="618" y="882"/>
                  <a:pt x="637" y="876"/>
                  <a:pt x="655" y="868"/>
                </a:cubicBezTo>
                <a:cubicBezTo>
                  <a:pt x="673" y="860"/>
                  <a:pt x="690" y="851"/>
                  <a:pt x="707" y="841"/>
                </a:cubicBezTo>
                <a:cubicBezTo>
                  <a:pt x="729" y="863"/>
                  <a:pt x="752" y="884"/>
                  <a:pt x="777" y="904"/>
                </a:cubicBezTo>
                <a:cubicBezTo>
                  <a:pt x="794" y="892"/>
                  <a:pt x="811" y="879"/>
                  <a:pt x="826" y="866"/>
                </a:cubicBezTo>
                <a:cubicBezTo>
                  <a:pt x="813" y="837"/>
                  <a:pt x="798" y="809"/>
                  <a:pt x="782" y="782"/>
                </a:cubicBezTo>
                <a:cubicBezTo>
                  <a:pt x="796" y="769"/>
                  <a:pt x="808" y="754"/>
                  <a:pt x="820" y="738"/>
                </a:cubicBezTo>
                <a:cubicBezTo>
                  <a:pt x="832" y="723"/>
                  <a:pt x="842" y="706"/>
                  <a:pt x="852" y="689"/>
                </a:cubicBezTo>
                <a:cubicBezTo>
                  <a:pt x="882" y="697"/>
                  <a:pt x="913" y="703"/>
                  <a:pt x="944" y="708"/>
                </a:cubicBezTo>
                <a:cubicBezTo>
                  <a:pt x="953" y="689"/>
                  <a:pt x="960" y="670"/>
                  <a:pt x="967" y="650"/>
                </a:cubicBezTo>
                <a:cubicBezTo>
                  <a:pt x="941" y="632"/>
                  <a:pt x="914" y="616"/>
                  <a:pt x="887" y="600"/>
                </a:cubicBezTo>
                <a:cubicBezTo>
                  <a:pt x="892" y="582"/>
                  <a:pt x="896" y="562"/>
                  <a:pt x="898" y="543"/>
                </a:cubicBezTo>
                <a:cubicBezTo>
                  <a:pt x="901" y="524"/>
                  <a:pt x="901" y="504"/>
                  <a:pt x="901" y="485"/>
                </a:cubicBezTo>
                <a:cubicBezTo>
                  <a:pt x="931" y="476"/>
                  <a:pt x="961" y="466"/>
                  <a:pt x="990" y="455"/>
                </a:cubicBezTo>
                <a:cubicBezTo>
                  <a:pt x="989" y="434"/>
                  <a:pt x="985" y="414"/>
                  <a:pt x="981" y="393"/>
                </a:cubicBezTo>
                <a:cubicBezTo>
                  <a:pt x="950" y="391"/>
                  <a:pt x="919" y="390"/>
                  <a:pt x="887" y="390"/>
                </a:cubicBezTo>
                <a:cubicBezTo>
                  <a:pt x="882" y="371"/>
                  <a:pt x="876" y="353"/>
                  <a:pt x="868" y="335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 bwMode="auto">
          <a:xfrm>
            <a:off x="2307205" y="1185318"/>
            <a:ext cx="1570037" cy="1570037"/>
          </a:xfrm>
          <a:custGeom>
            <a:avLst/>
            <a:gdLst>
              <a:gd name="T0" fmla="*/ 882 w 994"/>
              <a:gd name="T1" fmla="*/ 369 h 994"/>
              <a:gd name="T2" fmla="*/ 859 w 994"/>
              <a:gd name="T3" fmla="*/ 315 h 994"/>
              <a:gd name="T4" fmla="*/ 928 w 994"/>
              <a:gd name="T5" fmla="*/ 250 h 994"/>
              <a:gd name="T6" fmla="*/ 893 w 994"/>
              <a:gd name="T7" fmla="*/ 198 h 994"/>
              <a:gd name="T8" fmla="*/ 807 w 994"/>
              <a:gd name="T9" fmla="*/ 235 h 994"/>
              <a:gd name="T10" fmla="*/ 766 w 994"/>
              <a:gd name="T11" fmla="*/ 193 h 994"/>
              <a:gd name="T12" fmla="*/ 719 w 994"/>
              <a:gd name="T13" fmla="*/ 158 h 994"/>
              <a:gd name="T14" fmla="*/ 746 w 994"/>
              <a:gd name="T15" fmla="*/ 67 h 994"/>
              <a:gd name="T16" fmla="*/ 691 w 994"/>
              <a:gd name="T17" fmla="*/ 40 h 994"/>
              <a:gd name="T18" fmla="*/ 634 w 994"/>
              <a:gd name="T19" fmla="*/ 115 h 994"/>
              <a:gd name="T20" fmla="*/ 578 w 994"/>
              <a:gd name="T21" fmla="*/ 99 h 994"/>
              <a:gd name="T22" fmla="*/ 520 w 994"/>
              <a:gd name="T23" fmla="*/ 92 h 994"/>
              <a:gd name="T24" fmla="*/ 498 w 994"/>
              <a:gd name="T25" fmla="*/ 0 h 994"/>
              <a:gd name="T26" fmla="*/ 436 w 994"/>
              <a:gd name="T27" fmla="*/ 4 h 994"/>
              <a:gd name="T28" fmla="*/ 425 w 994"/>
              <a:gd name="T29" fmla="*/ 98 h 994"/>
              <a:gd name="T30" fmla="*/ 368 w 994"/>
              <a:gd name="T31" fmla="*/ 112 h 994"/>
              <a:gd name="T32" fmla="*/ 314 w 994"/>
              <a:gd name="T33" fmla="*/ 135 h 994"/>
              <a:gd name="T34" fmla="*/ 249 w 994"/>
              <a:gd name="T35" fmla="*/ 66 h 994"/>
              <a:gd name="T36" fmla="*/ 197 w 994"/>
              <a:gd name="T37" fmla="*/ 101 h 994"/>
              <a:gd name="T38" fmla="*/ 235 w 994"/>
              <a:gd name="T39" fmla="*/ 187 h 994"/>
              <a:gd name="T40" fmla="*/ 193 w 994"/>
              <a:gd name="T41" fmla="*/ 228 h 994"/>
              <a:gd name="T42" fmla="*/ 157 w 994"/>
              <a:gd name="T43" fmla="*/ 275 h 994"/>
              <a:gd name="T44" fmla="*/ 67 w 994"/>
              <a:gd name="T45" fmla="*/ 248 h 994"/>
              <a:gd name="T46" fmla="*/ 39 w 994"/>
              <a:gd name="T47" fmla="*/ 303 h 994"/>
              <a:gd name="T48" fmla="*/ 115 w 994"/>
              <a:gd name="T49" fmla="*/ 360 h 994"/>
              <a:gd name="T50" fmla="*/ 99 w 994"/>
              <a:gd name="T51" fmla="*/ 416 h 994"/>
              <a:gd name="T52" fmla="*/ 91 w 994"/>
              <a:gd name="T53" fmla="*/ 474 h 994"/>
              <a:gd name="T54" fmla="*/ 0 w 994"/>
              <a:gd name="T55" fmla="*/ 496 h 994"/>
              <a:gd name="T56" fmla="*/ 3 w 994"/>
              <a:gd name="T57" fmla="*/ 558 h 994"/>
              <a:gd name="T58" fmla="*/ 97 w 994"/>
              <a:gd name="T59" fmla="*/ 569 h 994"/>
              <a:gd name="T60" fmla="*/ 112 w 994"/>
              <a:gd name="T61" fmla="*/ 626 h 994"/>
              <a:gd name="T62" fmla="*/ 134 w 994"/>
              <a:gd name="T63" fmla="*/ 680 h 994"/>
              <a:gd name="T64" fmla="*/ 66 w 994"/>
              <a:gd name="T65" fmla="*/ 745 h 994"/>
              <a:gd name="T66" fmla="*/ 100 w 994"/>
              <a:gd name="T67" fmla="*/ 797 h 994"/>
              <a:gd name="T68" fmla="*/ 187 w 994"/>
              <a:gd name="T69" fmla="*/ 759 h 994"/>
              <a:gd name="T70" fmla="*/ 227 w 994"/>
              <a:gd name="T71" fmla="*/ 801 h 994"/>
              <a:gd name="T72" fmla="*/ 274 w 994"/>
              <a:gd name="T73" fmla="*/ 837 h 994"/>
              <a:gd name="T74" fmla="*/ 248 w 994"/>
              <a:gd name="T75" fmla="*/ 927 h 994"/>
              <a:gd name="T76" fmla="*/ 303 w 994"/>
              <a:gd name="T77" fmla="*/ 955 h 994"/>
              <a:gd name="T78" fmla="*/ 359 w 994"/>
              <a:gd name="T79" fmla="*/ 879 h 994"/>
              <a:gd name="T80" fmla="*/ 416 w 994"/>
              <a:gd name="T81" fmla="*/ 895 h 994"/>
              <a:gd name="T82" fmla="*/ 474 w 994"/>
              <a:gd name="T83" fmla="*/ 903 h 994"/>
              <a:gd name="T84" fmla="*/ 496 w 994"/>
              <a:gd name="T85" fmla="*/ 994 h 994"/>
              <a:gd name="T86" fmla="*/ 558 w 994"/>
              <a:gd name="T87" fmla="*/ 991 h 994"/>
              <a:gd name="T88" fmla="*/ 569 w 994"/>
              <a:gd name="T89" fmla="*/ 897 h 994"/>
              <a:gd name="T90" fmla="*/ 625 w 994"/>
              <a:gd name="T91" fmla="*/ 882 h 994"/>
              <a:gd name="T92" fmla="*/ 679 w 994"/>
              <a:gd name="T93" fmla="*/ 860 h 994"/>
              <a:gd name="T94" fmla="*/ 744 w 994"/>
              <a:gd name="T95" fmla="*/ 928 h 994"/>
              <a:gd name="T96" fmla="*/ 796 w 994"/>
              <a:gd name="T97" fmla="*/ 894 h 994"/>
              <a:gd name="T98" fmla="*/ 759 w 994"/>
              <a:gd name="T99" fmla="*/ 807 h 994"/>
              <a:gd name="T100" fmla="*/ 801 w 994"/>
              <a:gd name="T101" fmla="*/ 766 h 994"/>
              <a:gd name="T102" fmla="*/ 836 w 994"/>
              <a:gd name="T103" fmla="*/ 720 h 994"/>
              <a:gd name="T104" fmla="*/ 927 w 994"/>
              <a:gd name="T105" fmla="*/ 746 h 994"/>
              <a:gd name="T106" fmla="*/ 954 w 994"/>
              <a:gd name="T107" fmla="*/ 691 h 994"/>
              <a:gd name="T108" fmla="*/ 879 w 994"/>
              <a:gd name="T109" fmla="*/ 635 h 994"/>
              <a:gd name="T110" fmla="*/ 895 w 994"/>
              <a:gd name="T111" fmla="*/ 578 h 994"/>
              <a:gd name="T112" fmla="*/ 902 w 994"/>
              <a:gd name="T113" fmla="*/ 520 h 994"/>
              <a:gd name="T114" fmla="*/ 994 w 994"/>
              <a:gd name="T115" fmla="*/ 498 h 994"/>
              <a:gd name="T116" fmla="*/ 990 w 994"/>
              <a:gd name="T117" fmla="*/ 436 h 994"/>
              <a:gd name="T118" fmla="*/ 896 w 994"/>
              <a:gd name="T119" fmla="*/ 425 h 994"/>
              <a:gd name="T120" fmla="*/ 882 w 994"/>
              <a:gd name="T121" fmla="*/ 369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4" h="994">
                <a:moveTo>
                  <a:pt x="882" y="369"/>
                </a:moveTo>
                <a:cubicBezTo>
                  <a:pt x="875" y="350"/>
                  <a:pt x="868" y="332"/>
                  <a:pt x="859" y="315"/>
                </a:cubicBezTo>
                <a:cubicBezTo>
                  <a:pt x="883" y="294"/>
                  <a:pt x="906" y="273"/>
                  <a:pt x="928" y="250"/>
                </a:cubicBezTo>
                <a:cubicBezTo>
                  <a:pt x="917" y="232"/>
                  <a:pt x="906" y="214"/>
                  <a:pt x="893" y="198"/>
                </a:cubicBezTo>
                <a:cubicBezTo>
                  <a:pt x="864" y="209"/>
                  <a:pt x="835" y="221"/>
                  <a:pt x="807" y="235"/>
                </a:cubicBezTo>
                <a:cubicBezTo>
                  <a:pt x="794" y="220"/>
                  <a:pt x="781" y="206"/>
                  <a:pt x="766" y="193"/>
                </a:cubicBezTo>
                <a:cubicBezTo>
                  <a:pt x="751" y="180"/>
                  <a:pt x="736" y="168"/>
                  <a:pt x="719" y="158"/>
                </a:cubicBezTo>
                <a:cubicBezTo>
                  <a:pt x="730" y="128"/>
                  <a:pt x="739" y="98"/>
                  <a:pt x="746" y="67"/>
                </a:cubicBezTo>
                <a:cubicBezTo>
                  <a:pt x="728" y="57"/>
                  <a:pt x="710" y="48"/>
                  <a:pt x="691" y="40"/>
                </a:cubicBezTo>
                <a:cubicBezTo>
                  <a:pt x="670" y="64"/>
                  <a:pt x="652" y="89"/>
                  <a:pt x="634" y="115"/>
                </a:cubicBezTo>
                <a:cubicBezTo>
                  <a:pt x="616" y="109"/>
                  <a:pt x="597" y="103"/>
                  <a:pt x="578" y="99"/>
                </a:cubicBezTo>
                <a:cubicBezTo>
                  <a:pt x="559" y="95"/>
                  <a:pt x="539" y="93"/>
                  <a:pt x="520" y="92"/>
                </a:cubicBezTo>
                <a:cubicBezTo>
                  <a:pt x="514" y="61"/>
                  <a:pt x="507" y="30"/>
                  <a:pt x="498" y="0"/>
                </a:cubicBezTo>
                <a:cubicBezTo>
                  <a:pt x="477" y="0"/>
                  <a:pt x="456" y="2"/>
                  <a:pt x="436" y="4"/>
                </a:cubicBezTo>
                <a:cubicBezTo>
                  <a:pt x="430" y="35"/>
                  <a:pt x="427" y="66"/>
                  <a:pt x="425" y="98"/>
                </a:cubicBezTo>
                <a:cubicBezTo>
                  <a:pt x="406" y="101"/>
                  <a:pt x="387" y="106"/>
                  <a:pt x="368" y="112"/>
                </a:cubicBezTo>
                <a:cubicBezTo>
                  <a:pt x="350" y="119"/>
                  <a:pt x="331" y="126"/>
                  <a:pt x="314" y="135"/>
                </a:cubicBezTo>
                <a:cubicBezTo>
                  <a:pt x="294" y="111"/>
                  <a:pt x="272" y="88"/>
                  <a:pt x="249" y="66"/>
                </a:cubicBezTo>
                <a:cubicBezTo>
                  <a:pt x="231" y="77"/>
                  <a:pt x="214" y="88"/>
                  <a:pt x="197" y="101"/>
                </a:cubicBezTo>
                <a:cubicBezTo>
                  <a:pt x="208" y="130"/>
                  <a:pt x="221" y="159"/>
                  <a:pt x="235" y="187"/>
                </a:cubicBezTo>
                <a:cubicBezTo>
                  <a:pt x="220" y="200"/>
                  <a:pt x="206" y="213"/>
                  <a:pt x="193" y="228"/>
                </a:cubicBezTo>
                <a:cubicBezTo>
                  <a:pt x="180" y="243"/>
                  <a:pt x="168" y="258"/>
                  <a:pt x="157" y="275"/>
                </a:cubicBezTo>
                <a:cubicBezTo>
                  <a:pt x="128" y="264"/>
                  <a:pt x="98" y="255"/>
                  <a:pt x="67" y="248"/>
                </a:cubicBezTo>
                <a:cubicBezTo>
                  <a:pt x="56" y="266"/>
                  <a:pt x="47" y="284"/>
                  <a:pt x="39" y="303"/>
                </a:cubicBezTo>
                <a:cubicBezTo>
                  <a:pt x="64" y="324"/>
                  <a:pt x="89" y="342"/>
                  <a:pt x="115" y="360"/>
                </a:cubicBezTo>
                <a:cubicBezTo>
                  <a:pt x="108" y="378"/>
                  <a:pt x="103" y="397"/>
                  <a:pt x="99" y="416"/>
                </a:cubicBezTo>
                <a:cubicBezTo>
                  <a:pt x="95" y="435"/>
                  <a:pt x="92" y="455"/>
                  <a:pt x="91" y="474"/>
                </a:cubicBezTo>
                <a:cubicBezTo>
                  <a:pt x="61" y="480"/>
                  <a:pt x="30" y="487"/>
                  <a:pt x="0" y="496"/>
                </a:cubicBezTo>
                <a:cubicBezTo>
                  <a:pt x="0" y="517"/>
                  <a:pt x="1" y="538"/>
                  <a:pt x="3" y="558"/>
                </a:cubicBezTo>
                <a:cubicBezTo>
                  <a:pt x="35" y="564"/>
                  <a:pt x="66" y="567"/>
                  <a:pt x="97" y="569"/>
                </a:cubicBezTo>
                <a:cubicBezTo>
                  <a:pt x="100" y="588"/>
                  <a:pt x="106" y="607"/>
                  <a:pt x="112" y="626"/>
                </a:cubicBezTo>
                <a:cubicBezTo>
                  <a:pt x="118" y="644"/>
                  <a:pt x="125" y="662"/>
                  <a:pt x="134" y="680"/>
                </a:cubicBezTo>
                <a:cubicBezTo>
                  <a:pt x="110" y="700"/>
                  <a:pt x="88" y="722"/>
                  <a:pt x="66" y="745"/>
                </a:cubicBezTo>
                <a:cubicBezTo>
                  <a:pt x="76" y="763"/>
                  <a:pt x="87" y="780"/>
                  <a:pt x="100" y="797"/>
                </a:cubicBezTo>
                <a:cubicBezTo>
                  <a:pt x="130" y="786"/>
                  <a:pt x="159" y="773"/>
                  <a:pt x="187" y="759"/>
                </a:cubicBezTo>
                <a:cubicBezTo>
                  <a:pt x="199" y="774"/>
                  <a:pt x="213" y="788"/>
                  <a:pt x="227" y="801"/>
                </a:cubicBezTo>
                <a:cubicBezTo>
                  <a:pt x="242" y="814"/>
                  <a:pt x="258" y="826"/>
                  <a:pt x="274" y="837"/>
                </a:cubicBezTo>
                <a:cubicBezTo>
                  <a:pt x="264" y="866"/>
                  <a:pt x="255" y="896"/>
                  <a:pt x="248" y="927"/>
                </a:cubicBezTo>
                <a:cubicBezTo>
                  <a:pt x="265" y="938"/>
                  <a:pt x="284" y="947"/>
                  <a:pt x="303" y="955"/>
                </a:cubicBezTo>
                <a:cubicBezTo>
                  <a:pt x="323" y="930"/>
                  <a:pt x="342" y="905"/>
                  <a:pt x="359" y="879"/>
                </a:cubicBezTo>
                <a:cubicBezTo>
                  <a:pt x="378" y="886"/>
                  <a:pt x="396" y="891"/>
                  <a:pt x="416" y="895"/>
                </a:cubicBezTo>
                <a:cubicBezTo>
                  <a:pt x="435" y="899"/>
                  <a:pt x="454" y="902"/>
                  <a:pt x="474" y="903"/>
                </a:cubicBezTo>
                <a:cubicBezTo>
                  <a:pt x="479" y="933"/>
                  <a:pt x="487" y="964"/>
                  <a:pt x="496" y="994"/>
                </a:cubicBezTo>
                <a:cubicBezTo>
                  <a:pt x="517" y="994"/>
                  <a:pt x="537" y="993"/>
                  <a:pt x="558" y="991"/>
                </a:cubicBezTo>
                <a:cubicBezTo>
                  <a:pt x="563" y="959"/>
                  <a:pt x="567" y="928"/>
                  <a:pt x="569" y="897"/>
                </a:cubicBezTo>
                <a:cubicBezTo>
                  <a:pt x="588" y="894"/>
                  <a:pt x="607" y="888"/>
                  <a:pt x="625" y="882"/>
                </a:cubicBezTo>
                <a:cubicBezTo>
                  <a:pt x="644" y="876"/>
                  <a:pt x="662" y="869"/>
                  <a:pt x="679" y="860"/>
                </a:cubicBezTo>
                <a:cubicBezTo>
                  <a:pt x="700" y="884"/>
                  <a:pt x="721" y="906"/>
                  <a:pt x="744" y="928"/>
                </a:cubicBezTo>
                <a:cubicBezTo>
                  <a:pt x="762" y="918"/>
                  <a:pt x="780" y="907"/>
                  <a:pt x="796" y="894"/>
                </a:cubicBezTo>
                <a:cubicBezTo>
                  <a:pt x="785" y="864"/>
                  <a:pt x="773" y="835"/>
                  <a:pt x="759" y="807"/>
                </a:cubicBezTo>
                <a:cubicBezTo>
                  <a:pt x="774" y="795"/>
                  <a:pt x="788" y="781"/>
                  <a:pt x="801" y="766"/>
                </a:cubicBezTo>
                <a:cubicBezTo>
                  <a:pt x="814" y="752"/>
                  <a:pt x="826" y="736"/>
                  <a:pt x="836" y="720"/>
                </a:cubicBezTo>
                <a:cubicBezTo>
                  <a:pt x="866" y="730"/>
                  <a:pt x="896" y="739"/>
                  <a:pt x="927" y="746"/>
                </a:cubicBezTo>
                <a:cubicBezTo>
                  <a:pt x="937" y="729"/>
                  <a:pt x="946" y="710"/>
                  <a:pt x="954" y="691"/>
                </a:cubicBezTo>
                <a:cubicBezTo>
                  <a:pt x="930" y="671"/>
                  <a:pt x="905" y="652"/>
                  <a:pt x="879" y="635"/>
                </a:cubicBezTo>
                <a:cubicBezTo>
                  <a:pt x="885" y="616"/>
                  <a:pt x="891" y="598"/>
                  <a:pt x="895" y="578"/>
                </a:cubicBezTo>
                <a:cubicBezTo>
                  <a:pt x="899" y="559"/>
                  <a:pt x="901" y="540"/>
                  <a:pt x="902" y="520"/>
                </a:cubicBezTo>
                <a:cubicBezTo>
                  <a:pt x="933" y="515"/>
                  <a:pt x="963" y="507"/>
                  <a:pt x="994" y="498"/>
                </a:cubicBezTo>
                <a:cubicBezTo>
                  <a:pt x="994" y="477"/>
                  <a:pt x="992" y="457"/>
                  <a:pt x="990" y="436"/>
                </a:cubicBezTo>
                <a:cubicBezTo>
                  <a:pt x="959" y="431"/>
                  <a:pt x="928" y="427"/>
                  <a:pt x="896" y="425"/>
                </a:cubicBezTo>
                <a:cubicBezTo>
                  <a:pt x="893" y="406"/>
                  <a:pt x="888" y="387"/>
                  <a:pt x="882" y="369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出自【趣你的PPT】(微信:qunideppt)：最优质的PPT资源库"/>
          <p:cNvSpPr txBox="1"/>
          <p:nvPr/>
        </p:nvSpPr>
        <p:spPr>
          <a:xfrm>
            <a:off x="2690624" y="164717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出自【趣你的PPT】(微信:qunideppt)：最优质的PPT资源库"/>
          <p:cNvSpPr txBox="1"/>
          <p:nvPr/>
        </p:nvSpPr>
        <p:spPr>
          <a:xfrm>
            <a:off x="1928624" y="290844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出自【趣你的PPT】(微信:qunideppt)：最优质的PPT资源库"/>
          <p:cNvSpPr txBox="1"/>
          <p:nvPr/>
        </p:nvSpPr>
        <p:spPr>
          <a:xfrm>
            <a:off x="2970372" y="403884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出自【趣你的PPT】(微信:qunideppt)：最优质的PPT资源库"/>
          <p:cNvSpPr txBox="1"/>
          <p:nvPr/>
        </p:nvSpPr>
        <p:spPr>
          <a:xfrm>
            <a:off x="2482786" y="5452975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Group 12出自【趣你的PPT】(微信:qunideppt)：最优质的PPT资源库"/>
          <p:cNvGrpSpPr/>
          <p:nvPr/>
        </p:nvGrpSpPr>
        <p:grpSpPr>
          <a:xfrm>
            <a:off x="3966677" y="1577331"/>
            <a:ext cx="2456656" cy="710358"/>
            <a:chOff x="4511824" y="1399531"/>
            <a:chExt cx="2456656" cy="710358"/>
          </a:xfrm>
        </p:grpSpPr>
        <p:cxnSp>
          <p:nvCxnSpPr>
            <p:cNvPr id="14" name="出自【趣你的PPT】(微信:qunideppt)：最优质的PPT资源库"/>
            <p:cNvCxnSpPr/>
            <p:nvPr/>
          </p:nvCxnSpPr>
          <p:spPr>
            <a:xfrm>
              <a:off x="4511824" y="1754710"/>
              <a:ext cx="244827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出自【趣你的PPT】(微信:qunideppt)：最优质的PPT资源库"/>
            <p:cNvCxnSpPr/>
            <p:nvPr/>
          </p:nvCxnSpPr>
          <p:spPr>
            <a:xfrm>
              <a:off x="6960096" y="1399531"/>
              <a:ext cx="8384" cy="71035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出自【趣你的PPT】(微信:qunideppt)：最优质的PPT资源库"/>
          <p:cNvGrpSpPr/>
          <p:nvPr/>
        </p:nvGrpSpPr>
        <p:grpSpPr>
          <a:xfrm>
            <a:off x="3284597" y="2798486"/>
            <a:ext cx="3140075" cy="710358"/>
            <a:chOff x="3828405" y="1399531"/>
            <a:chExt cx="3140075" cy="710358"/>
          </a:xfrm>
        </p:grpSpPr>
        <p:cxnSp>
          <p:nvCxnSpPr>
            <p:cNvPr id="17" name="出自【趣你的PPT】(微信:qunideppt)：最优质的PPT资源库"/>
            <p:cNvCxnSpPr/>
            <p:nvPr/>
          </p:nvCxnSpPr>
          <p:spPr>
            <a:xfrm>
              <a:off x="3828405" y="1754710"/>
              <a:ext cx="31316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出自【趣你的PPT】(微信:qunideppt)：最优质的PPT资源库"/>
            <p:cNvCxnSpPr/>
            <p:nvPr/>
          </p:nvCxnSpPr>
          <p:spPr>
            <a:xfrm>
              <a:off x="6960096" y="1399531"/>
              <a:ext cx="8384" cy="71035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出自【趣你的PPT】(微信:qunideppt)：最优质的PPT资源库"/>
          <p:cNvGrpSpPr/>
          <p:nvPr/>
        </p:nvGrpSpPr>
        <p:grpSpPr>
          <a:xfrm>
            <a:off x="4253110" y="4034887"/>
            <a:ext cx="2177008" cy="710358"/>
            <a:chOff x="4511824" y="1399531"/>
            <a:chExt cx="2177008" cy="710358"/>
          </a:xfrm>
        </p:grpSpPr>
        <p:cxnSp>
          <p:nvCxnSpPr>
            <p:cNvPr id="20" name="出自【趣你的PPT】(微信:qunideppt)：最优质的PPT资源库"/>
            <p:cNvCxnSpPr/>
            <p:nvPr/>
          </p:nvCxnSpPr>
          <p:spPr>
            <a:xfrm>
              <a:off x="4511824" y="1754710"/>
              <a:ext cx="216862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出自【趣你的PPT】(微信:qunideppt)：最优质的PPT资源库"/>
            <p:cNvCxnSpPr/>
            <p:nvPr/>
          </p:nvCxnSpPr>
          <p:spPr>
            <a:xfrm>
              <a:off x="6680448" y="1399531"/>
              <a:ext cx="8384" cy="71035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出自【趣你的PPT】(微信:qunideppt)：最优质的PPT资源库"/>
          <p:cNvGrpSpPr/>
          <p:nvPr/>
        </p:nvGrpSpPr>
        <p:grpSpPr>
          <a:xfrm>
            <a:off x="3762460" y="5452975"/>
            <a:ext cx="2667658" cy="710358"/>
            <a:chOff x="4021174" y="1399531"/>
            <a:chExt cx="2667658" cy="710358"/>
          </a:xfrm>
        </p:grpSpPr>
        <p:cxnSp>
          <p:nvCxnSpPr>
            <p:cNvPr id="25" name="出自【趣你的PPT】(微信:qunideppt)：最优质的PPT资源库"/>
            <p:cNvCxnSpPr/>
            <p:nvPr/>
          </p:nvCxnSpPr>
          <p:spPr>
            <a:xfrm>
              <a:off x="4021174" y="1754710"/>
              <a:ext cx="265927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出自【趣你的PPT】(微信:qunideppt)：最优质的PPT资源库"/>
            <p:cNvCxnSpPr/>
            <p:nvPr/>
          </p:nvCxnSpPr>
          <p:spPr>
            <a:xfrm>
              <a:off x="6680448" y="1399531"/>
              <a:ext cx="8384" cy="71035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出自【趣你的PPT】(微信:qunideppt)：最优质的PPT资源库"/>
          <p:cNvSpPr/>
          <p:nvPr/>
        </p:nvSpPr>
        <p:spPr>
          <a:xfrm>
            <a:off x="6504384" y="1647170"/>
            <a:ext cx="4200128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</a:rPr>
              <a:t>力</a:t>
            </a:r>
          </a:p>
        </p:txBody>
      </p:sp>
      <p:sp>
        <p:nvSpPr>
          <p:cNvPr id="28" name="出自【趣你的PPT】(微信:qunideppt)：最优质的PPT资源库"/>
          <p:cNvSpPr/>
          <p:nvPr/>
        </p:nvSpPr>
        <p:spPr>
          <a:xfrm>
            <a:off x="6504384" y="2853583"/>
            <a:ext cx="4200128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力的作用效果</a:t>
            </a:r>
          </a:p>
        </p:txBody>
      </p:sp>
      <p:sp>
        <p:nvSpPr>
          <p:cNvPr id="2" name="出自【趣你的PPT】(微信:qunideppt)：最优质的PPT资源库"/>
          <p:cNvSpPr/>
          <p:nvPr/>
        </p:nvSpPr>
        <p:spPr>
          <a:xfrm>
            <a:off x="6552644" y="4100088"/>
            <a:ext cx="4200128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力的三要素</a:t>
            </a:r>
          </a:p>
        </p:txBody>
      </p:sp>
      <p:sp>
        <p:nvSpPr>
          <p:cNvPr id="4" name="出自【趣你的PPT】(微信:qunideppt)：最优质的PPT资源库"/>
          <p:cNvSpPr/>
          <p:nvPr/>
        </p:nvSpPr>
        <p:spPr>
          <a:xfrm>
            <a:off x="6552644" y="5445653"/>
            <a:ext cx="4200128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力的表示方法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93185"/>
          <p:cNvSpPr>
            <a:spLocks noGrp="1"/>
          </p:cNvSpPr>
          <p:nvPr>
            <p:ph type="title"/>
          </p:nvPr>
        </p:nvSpPr>
        <p:spPr>
          <a:xfrm>
            <a:off x="152400" y="43180"/>
            <a:ext cx="12066905" cy="1563370"/>
          </a:xfrm>
        </p:spPr>
        <p:txBody>
          <a:bodyPr anchor="ctr">
            <a:no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、如图所示，使一薄钢条的下端固定，现分别用不同的力去推它，使其发生</a:t>
            </a:r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(a)(b)(c)(d)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各图中所示的形变，如果</a:t>
            </a:r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2" charset="0"/>
              </a:rPr>
              <a:t>F</a:t>
            </a:r>
            <a:r>
              <a:rPr lang="en-US" altLang="zh-CN" sz="32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2" charset="0"/>
              </a:rPr>
              <a:t>1</a:t>
            </a:r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2" charset="0"/>
              </a:rPr>
              <a:t>=F</a:t>
            </a:r>
            <a:r>
              <a:rPr lang="en-US" altLang="zh-CN" sz="32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2" charset="0"/>
              </a:rPr>
              <a:t>3</a:t>
            </a:r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2" charset="0"/>
              </a:rPr>
              <a:t>=F</a:t>
            </a:r>
            <a:r>
              <a:rPr lang="en-US" altLang="zh-CN" sz="32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2" charset="0"/>
              </a:rPr>
              <a:t>4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2" charset="0"/>
              </a:rPr>
              <a:t>〉</a:t>
            </a:r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2" charset="0"/>
              </a:rPr>
              <a:t>F</a:t>
            </a:r>
            <a:r>
              <a:rPr lang="en-US" altLang="zh-CN" sz="32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2" charset="0"/>
              </a:rPr>
              <a:t>2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，那么</a:t>
            </a:r>
          </a:p>
        </p:txBody>
      </p:sp>
      <p:pic>
        <p:nvPicPr>
          <p:cNvPr id="28675" name="图片 931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085" y="1233805"/>
            <a:ext cx="10402570" cy="2148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3187" name="内容占位符 93186"/>
          <p:cNvSpPr>
            <a:spLocks noGrp="1"/>
          </p:cNvSpPr>
          <p:nvPr>
            <p:ph idx="1"/>
          </p:nvPr>
        </p:nvSpPr>
        <p:spPr>
          <a:xfrm>
            <a:off x="1061085" y="3637915"/>
            <a:ext cx="9144000" cy="2998788"/>
          </a:xfrm>
        </p:spPr>
        <p:txBody>
          <a:bodyPr anchor="t"/>
          <a:lstStyle/>
          <a:p>
            <a:r>
              <a:rPr lang="zh-CN" altLang="en-US" sz="3000">
                <a:solidFill>
                  <a:schemeClr val="bg1"/>
                </a:solidFill>
              </a:rPr>
              <a:t>（</a:t>
            </a:r>
            <a:r>
              <a:rPr lang="en-US" altLang="zh-CN" sz="3000">
                <a:solidFill>
                  <a:schemeClr val="bg1"/>
                </a:solidFill>
              </a:rPr>
              <a:t>1</a:t>
            </a:r>
            <a:r>
              <a:rPr lang="zh-CN" altLang="en-US" sz="3000">
                <a:solidFill>
                  <a:schemeClr val="bg1"/>
                </a:solidFill>
              </a:rPr>
              <a:t>）能说明力的作用效果跟力的大小有关的是图</a:t>
            </a:r>
            <a:r>
              <a:rPr lang="en-US" altLang="zh-CN" sz="3000">
                <a:solidFill>
                  <a:schemeClr val="bg1"/>
                </a:solidFill>
              </a:rPr>
              <a:t>____</a:t>
            </a:r>
            <a:r>
              <a:rPr lang="zh-CN" altLang="en-US" sz="3000">
                <a:solidFill>
                  <a:schemeClr val="bg1"/>
                </a:solidFill>
              </a:rPr>
              <a:t>和图</a:t>
            </a:r>
            <a:r>
              <a:rPr lang="en-US" altLang="zh-CN" sz="3000">
                <a:solidFill>
                  <a:schemeClr val="bg1"/>
                </a:solidFill>
              </a:rPr>
              <a:t>____</a:t>
            </a:r>
            <a:r>
              <a:rPr lang="zh-CN" altLang="en-US" sz="3000">
                <a:solidFill>
                  <a:schemeClr val="bg1"/>
                </a:solidFill>
              </a:rPr>
              <a:t>；</a:t>
            </a:r>
          </a:p>
          <a:p>
            <a:r>
              <a:rPr lang="zh-CN" altLang="en-US" sz="3000">
                <a:solidFill>
                  <a:schemeClr val="bg1"/>
                </a:solidFill>
              </a:rPr>
              <a:t>（</a:t>
            </a:r>
            <a:r>
              <a:rPr lang="en-US" altLang="zh-CN" sz="3000">
                <a:solidFill>
                  <a:schemeClr val="bg1"/>
                </a:solidFill>
              </a:rPr>
              <a:t>2</a:t>
            </a:r>
            <a:r>
              <a:rPr lang="zh-CN" altLang="en-US" sz="3000">
                <a:solidFill>
                  <a:schemeClr val="bg1"/>
                </a:solidFill>
              </a:rPr>
              <a:t>）能说明力的作用效果跟力的方向有关的是图</a:t>
            </a:r>
            <a:r>
              <a:rPr lang="en-US" altLang="zh-CN" sz="3000">
                <a:solidFill>
                  <a:schemeClr val="bg1"/>
                </a:solidFill>
              </a:rPr>
              <a:t>____</a:t>
            </a:r>
            <a:r>
              <a:rPr lang="zh-CN" altLang="en-US" sz="3000">
                <a:solidFill>
                  <a:schemeClr val="bg1"/>
                </a:solidFill>
              </a:rPr>
              <a:t>和图</a:t>
            </a:r>
            <a:r>
              <a:rPr lang="en-US" altLang="zh-CN" sz="3000">
                <a:solidFill>
                  <a:schemeClr val="bg1"/>
                </a:solidFill>
              </a:rPr>
              <a:t>____</a:t>
            </a:r>
            <a:r>
              <a:rPr lang="zh-CN" altLang="en-US" sz="3000">
                <a:solidFill>
                  <a:schemeClr val="bg1"/>
                </a:solidFill>
              </a:rPr>
              <a:t>；</a:t>
            </a:r>
          </a:p>
          <a:p>
            <a:r>
              <a:rPr lang="zh-CN" altLang="en-US" sz="3000">
                <a:solidFill>
                  <a:schemeClr val="bg1"/>
                </a:solidFill>
              </a:rPr>
              <a:t>（</a:t>
            </a:r>
            <a:r>
              <a:rPr lang="en-US" altLang="zh-CN" sz="3000">
                <a:solidFill>
                  <a:schemeClr val="bg1"/>
                </a:solidFill>
              </a:rPr>
              <a:t>3</a:t>
            </a:r>
            <a:r>
              <a:rPr lang="zh-CN" altLang="en-US" sz="3000">
                <a:solidFill>
                  <a:schemeClr val="bg1"/>
                </a:solidFill>
              </a:rPr>
              <a:t>）能说明力的作用效果跟力的作用点有关的是图</a:t>
            </a:r>
            <a:r>
              <a:rPr lang="en-US" altLang="zh-CN" sz="3000">
                <a:solidFill>
                  <a:schemeClr val="bg1"/>
                </a:solidFill>
              </a:rPr>
              <a:t>___</a:t>
            </a:r>
            <a:r>
              <a:rPr lang="zh-CN" altLang="en-US" sz="3000">
                <a:solidFill>
                  <a:schemeClr val="bg1"/>
                </a:solidFill>
              </a:rPr>
              <a:t>和图</a:t>
            </a:r>
            <a:r>
              <a:rPr lang="en-US" altLang="zh-CN" sz="3000">
                <a:solidFill>
                  <a:schemeClr val="bg1"/>
                </a:solidFill>
              </a:rPr>
              <a:t>___</a:t>
            </a:r>
            <a:r>
              <a:rPr lang="zh-CN" altLang="en-US" sz="3000">
                <a:solidFill>
                  <a:schemeClr val="bg1"/>
                </a:solidFill>
              </a:rPr>
              <a:t>；</a:t>
            </a:r>
          </a:p>
        </p:txBody>
      </p:sp>
      <p:sp>
        <p:nvSpPr>
          <p:cNvPr id="5" name="文本框 90114"/>
          <p:cNvSpPr txBox="1"/>
          <p:nvPr/>
        </p:nvSpPr>
        <p:spPr>
          <a:xfrm>
            <a:off x="1394460" y="3935730"/>
            <a:ext cx="7677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20000"/>
              </a:spcBef>
            </a:pPr>
            <a:r>
              <a:rPr lang="en-US" altLang="zh-CN" sz="3600" b="1">
                <a:solidFill>
                  <a:schemeClr val="accent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3600" b="1">
                <a:solidFill>
                  <a:schemeClr val="accent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</a:p>
        </p:txBody>
      </p:sp>
      <p:sp>
        <p:nvSpPr>
          <p:cNvPr id="2" name="文本框 90114"/>
          <p:cNvSpPr txBox="1"/>
          <p:nvPr/>
        </p:nvSpPr>
        <p:spPr>
          <a:xfrm>
            <a:off x="2959735" y="3935730"/>
            <a:ext cx="7677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20000"/>
              </a:spcBef>
            </a:pPr>
            <a:r>
              <a:rPr lang="en-US" altLang="zh-CN" sz="3600" b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3600" b="1">
                <a:solidFill>
                  <a:schemeClr val="accent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</a:p>
        </p:txBody>
      </p:sp>
      <p:sp>
        <p:nvSpPr>
          <p:cNvPr id="3" name="文本框 90114"/>
          <p:cNvSpPr txBox="1"/>
          <p:nvPr/>
        </p:nvSpPr>
        <p:spPr>
          <a:xfrm>
            <a:off x="1467485" y="4873625"/>
            <a:ext cx="7677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20000"/>
              </a:spcBef>
            </a:pPr>
            <a:r>
              <a:rPr lang="en-US" altLang="zh-CN" sz="3600" b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3600" b="1">
                <a:solidFill>
                  <a:schemeClr val="accent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</a:p>
        </p:txBody>
      </p:sp>
      <p:sp>
        <p:nvSpPr>
          <p:cNvPr id="4" name="文本框 90114"/>
          <p:cNvSpPr txBox="1"/>
          <p:nvPr/>
        </p:nvSpPr>
        <p:spPr>
          <a:xfrm>
            <a:off x="2959735" y="4873625"/>
            <a:ext cx="7677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20000"/>
              </a:spcBef>
            </a:pPr>
            <a:r>
              <a:rPr lang="en-US" altLang="zh-CN" sz="3600" b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sz="3600" b="1">
                <a:solidFill>
                  <a:schemeClr val="accent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</a:p>
        </p:txBody>
      </p:sp>
      <p:sp>
        <p:nvSpPr>
          <p:cNvPr id="6" name="文本框 90114"/>
          <p:cNvSpPr txBox="1"/>
          <p:nvPr/>
        </p:nvSpPr>
        <p:spPr>
          <a:xfrm>
            <a:off x="1350645" y="5829300"/>
            <a:ext cx="7677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20000"/>
              </a:spcBef>
            </a:pPr>
            <a:r>
              <a:rPr lang="en-US" altLang="zh-CN" sz="3600" b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3600" b="1">
                <a:solidFill>
                  <a:schemeClr val="accent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</a:p>
        </p:txBody>
      </p:sp>
      <p:sp>
        <p:nvSpPr>
          <p:cNvPr id="7" name="文本框 90114"/>
          <p:cNvSpPr txBox="1"/>
          <p:nvPr/>
        </p:nvSpPr>
        <p:spPr>
          <a:xfrm>
            <a:off x="2657475" y="5829300"/>
            <a:ext cx="7677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20000"/>
              </a:spcBef>
            </a:pPr>
            <a:r>
              <a:rPr lang="en-US" altLang="zh-CN" sz="3600" b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sz="3600" b="1">
                <a:solidFill>
                  <a:schemeClr val="accent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  <p:bldP spid="5" grpId="0"/>
      <p:bldP spid="2" grpId="0"/>
      <p:bldP spid="3" grpId="0"/>
      <p:bldP spid="4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文本框 87046"/>
          <p:cNvSpPr txBox="1"/>
          <p:nvPr/>
        </p:nvSpPr>
        <p:spPr>
          <a:xfrm>
            <a:off x="685800" y="383540"/>
            <a:ext cx="2438400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chemeClr val="bg1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思考</a:t>
            </a:r>
            <a:r>
              <a:rPr lang="en-US" altLang="zh-CN" sz="4800" b="1">
                <a:solidFill>
                  <a:schemeClr val="bg1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:</a:t>
            </a:r>
          </a:p>
        </p:txBody>
      </p:sp>
      <p:pic>
        <p:nvPicPr>
          <p:cNvPr id="87044" name="图片 87043" descr="推墙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58" y="2078355"/>
            <a:ext cx="4211637" cy="3889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文本框 87045"/>
          <p:cNvSpPr txBox="1"/>
          <p:nvPr/>
        </p:nvSpPr>
        <p:spPr>
          <a:xfrm>
            <a:off x="2174240" y="383540"/>
            <a:ext cx="9688195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4400" b="1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穿着旱冰鞋站在墙边用力推墙，会发生什么现象？</a:t>
            </a:r>
          </a:p>
        </p:txBody>
      </p:sp>
      <p:sp>
        <p:nvSpPr>
          <p:cNvPr id="87043" name="文本框 87042"/>
          <p:cNvSpPr txBox="1"/>
          <p:nvPr/>
        </p:nvSpPr>
        <p:spPr>
          <a:xfrm>
            <a:off x="5979160" y="2235835"/>
            <a:ext cx="4612005" cy="175323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zh-CN" sz="3200" b="1" noProof="1">
                <a:latin typeface="Times New Roman" panose="02020603050405020304" pitchFamily="18" charset="0"/>
                <a:ea typeface="黑体" panose="02010609060101010101" pitchFamily="2" charset="-122"/>
                <a:cs typeface="+mn-ea"/>
              </a:rPr>
              <a:t>       </a:t>
            </a:r>
            <a:r>
              <a:rPr lang="zh-CN" altLang="en-US" sz="3600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ea"/>
              </a:rPr>
              <a:t>穿着旱冰鞋的小孩用手推墙</a:t>
            </a:r>
            <a:r>
              <a:rPr lang="en-US" altLang="zh-CN" sz="3600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ea"/>
              </a:rPr>
              <a:t>,</a:t>
            </a:r>
            <a:r>
              <a:rPr lang="zh-CN" altLang="en-US" sz="3600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ea"/>
              </a:rPr>
              <a:t>会感到墙也在推他</a:t>
            </a:r>
            <a:r>
              <a:rPr lang="en-US" altLang="zh-CN" sz="3600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ea"/>
              </a:rPr>
              <a:t>, </a:t>
            </a:r>
            <a:r>
              <a:rPr lang="zh-CN" altLang="en-US" sz="3600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ea"/>
              </a:rPr>
              <a:t>他自己也后退</a:t>
            </a:r>
            <a:r>
              <a:rPr lang="en-US" altLang="zh-CN" sz="3600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ea"/>
              </a:rPr>
              <a:t>.</a:t>
            </a:r>
          </a:p>
        </p:txBody>
      </p:sp>
      <p:sp>
        <p:nvSpPr>
          <p:cNvPr id="4" name="出自【趣你的PPT】(微信:qunideppt)：最优质的PPT资源库"/>
          <p:cNvSpPr txBox="1"/>
          <p:nvPr/>
        </p:nvSpPr>
        <p:spPr>
          <a:xfrm>
            <a:off x="5453380" y="4349115"/>
            <a:ext cx="5470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宋体" panose="02010600030101010101" pitchFamily="2" charset="-122"/>
                <a:sym typeface="+mn-ea"/>
              </a:rPr>
              <a:t>物体间力的作用是相互的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推墙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31875" y="1290320"/>
            <a:ext cx="9505950" cy="13220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zh-CN" sz="3200" b="1" noProof="1">
                <a:latin typeface="Times New Roman" panose="02020603050405020304" pitchFamily="18" charset="0"/>
                <a:ea typeface="黑体" panose="02010609060101010101" pitchFamily="2" charset="-122"/>
                <a:cs typeface="+mn-ea"/>
              </a:rPr>
              <a:t> </a:t>
            </a:r>
            <a:r>
              <a:rPr lang="en-US" altLang="zh-CN" sz="3600" b="1" noProof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+mn-ea"/>
              </a:rPr>
              <a:t>1.</a:t>
            </a:r>
            <a:r>
              <a:rPr lang="zh-CN" altLang="en-US" sz="4000" b="1">
                <a:solidFill>
                  <a:schemeClr val="bg1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用浆划船前进时，使船前进的力是哪个物体给的（  ）</a:t>
            </a:r>
            <a:endParaRPr lang="zh-CN" altLang="en-US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仿宋_GB2312" panose="02010609030101010101" pitchFamily="49" charset="-122"/>
              <a:ea typeface="仿宋_GB2312" panose="02010609030101010101" pitchFamily="49" charset="-122"/>
              <a:cs typeface="+mn-ea"/>
              <a:sym typeface="+mn-ea"/>
            </a:endParaRPr>
          </a:p>
        </p:txBody>
      </p:sp>
      <p:sp>
        <p:nvSpPr>
          <p:cNvPr id="14" name="出自【趣你的PPT】(微信:qunideppt)：最优质的PPT资源库"/>
          <p:cNvSpPr txBox="1"/>
          <p:nvPr/>
        </p:nvSpPr>
        <p:spPr>
          <a:xfrm>
            <a:off x="431165" y="368300"/>
            <a:ext cx="88023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zh-CN" sz="5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巩固练习：</a:t>
            </a:r>
          </a:p>
        </p:txBody>
      </p:sp>
      <p:graphicFrame>
        <p:nvGraphicFramePr>
          <p:cNvPr id="25604" name="对象 90116"/>
          <p:cNvGraphicFramePr>
            <a:graphicFrameLocks noChangeAspect="1"/>
          </p:cNvGraphicFramePr>
          <p:nvPr/>
        </p:nvGraphicFramePr>
        <p:xfrm>
          <a:off x="7177088" y="2304415"/>
          <a:ext cx="4284662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3" imgW="2451100" imgH="1358900" progId="">
                  <p:embed/>
                </p:oleObj>
              </mc:Choice>
              <mc:Fallback>
                <p:oleObj r:id="rId3" imgW="2451100" imgH="1358900" progId="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77088" y="2304415"/>
                        <a:ext cx="4284662" cy="166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2" name="文本框 90114"/>
          <p:cNvSpPr txBox="1"/>
          <p:nvPr/>
        </p:nvSpPr>
        <p:spPr>
          <a:xfrm>
            <a:off x="1224915" y="2950210"/>
            <a:ext cx="4337050" cy="11741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32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、水          </a:t>
            </a: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32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 浆    </a:t>
            </a:r>
          </a:p>
          <a:p>
            <a:pPr>
              <a:spcBef>
                <a:spcPct val="20000"/>
              </a:spcBef>
            </a:pP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sz="32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、人          </a:t>
            </a: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sz="32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、船</a:t>
            </a:r>
          </a:p>
        </p:txBody>
      </p:sp>
      <p:sp>
        <p:nvSpPr>
          <p:cNvPr id="5" name="文本框 90114"/>
          <p:cNvSpPr txBox="1"/>
          <p:nvPr/>
        </p:nvSpPr>
        <p:spPr>
          <a:xfrm>
            <a:off x="3600450" y="1925320"/>
            <a:ext cx="7677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20000"/>
              </a:spcBef>
            </a:pPr>
            <a:r>
              <a:rPr lang="en-US" altLang="zh-CN" sz="3600" b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3600" b="1">
                <a:solidFill>
                  <a:schemeClr val="accent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6255" y="469900"/>
            <a:ext cx="11160125" cy="11988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noProof="1">
                <a:latin typeface="Times New Roman" panose="02020603050405020304" pitchFamily="18" charset="0"/>
                <a:ea typeface="黑体" panose="02010609060101010101" pitchFamily="2" charset="-122"/>
                <a:cs typeface="+mn-ea"/>
              </a:rPr>
              <a:t> </a:t>
            </a:r>
            <a:r>
              <a:rPr lang="en-US" altLang="zh-CN" sz="3200" b="1" noProof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+mn-ea"/>
              </a:rPr>
              <a:t>2</a:t>
            </a:r>
            <a:r>
              <a:rPr lang="en-US" altLang="zh-CN" sz="3600" b="1" noProof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+mn-ea"/>
              </a:rPr>
              <a:t>.</a:t>
            </a:r>
            <a:r>
              <a:rPr lang="zh-CN" altLang="en-US" sz="3600" b="1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踢球时，球受到的力是由 </a:t>
            </a:r>
            <a:r>
              <a:rPr lang="zh-CN" altLang="en-US" sz="3600" b="1" u="sng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        </a:t>
            </a:r>
            <a:r>
              <a:rPr lang="zh-CN" altLang="en-US" sz="3600" b="1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施加的，这时</a:t>
            </a:r>
            <a:r>
              <a:rPr lang="zh-CN" altLang="en-US" sz="3600" b="1" u="sng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     </a:t>
            </a:r>
            <a:r>
              <a:rPr lang="zh-CN" altLang="en-US" sz="3600" b="1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也受到球的作用力。</a:t>
            </a:r>
            <a:endParaRPr lang="zh-CN" altLang="en-US" sz="36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楷体_GB2312" panose="02010609030101010101" pitchFamily="49" charset="-122"/>
              <a:cs typeface="+mn-ea"/>
              <a:sym typeface="+mn-ea"/>
            </a:endParaRPr>
          </a:p>
        </p:txBody>
      </p:sp>
      <p:sp>
        <p:nvSpPr>
          <p:cNvPr id="91148" name="文本框 91147"/>
          <p:cNvSpPr txBox="1"/>
          <p:nvPr/>
        </p:nvSpPr>
        <p:spPr>
          <a:xfrm>
            <a:off x="6367780" y="469900"/>
            <a:ext cx="4889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楷体_GB2312" panose="02010609030101010101" pitchFamily="49" charset="-122"/>
              </a:rPr>
              <a:t>脚</a:t>
            </a:r>
          </a:p>
        </p:txBody>
      </p:sp>
      <p:sp>
        <p:nvSpPr>
          <p:cNvPr id="91149" name="文本框 91148"/>
          <p:cNvSpPr txBox="1"/>
          <p:nvPr/>
        </p:nvSpPr>
        <p:spPr>
          <a:xfrm>
            <a:off x="9924415" y="469583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楷体_GB2312" panose="02010609030101010101" pitchFamily="49" charset="-122"/>
              </a:rPr>
              <a:t>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6255" y="1756410"/>
            <a:ext cx="11160125" cy="11988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noProof="1">
                <a:latin typeface="Times New Roman" panose="02020603050405020304" pitchFamily="18" charset="0"/>
                <a:ea typeface="黑体" panose="02010609060101010101" pitchFamily="2" charset="-122"/>
                <a:cs typeface="+mn-ea"/>
              </a:rPr>
              <a:t> </a:t>
            </a:r>
            <a:r>
              <a:rPr lang="en-US" altLang="zh-CN" sz="3200" b="1" noProof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+mn-ea"/>
              </a:rPr>
              <a:t>3</a:t>
            </a:r>
            <a:r>
              <a:rPr lang="en-US" altLang="zh-CN" sz="3600" b="1" noProof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+mn-ea"/>
              </a:rPr>
              <a:t>.</a:t>
            </a:r>
            <a:r>
              <a:rPr lang="zh-CN" altLang="en-US" sz="3600" b="1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下图中，可以说明力能改变物体运动状态的是</a:t>
            </a:r>
            <a:r>
              <a:rPr lang="zh-CN" altLang="en-US" sz="3600" b="1" u="sng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            </a:t>
            </a:r>
            <a:r>
              <a:rPr lang="zh-CN" altLang="en-US" sz="3600" b="1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，     说明力能使物体发生形变的是</a:t>
            </a:r>
            <a:r>
              <a:rPr lang="zh-CN" altLang="en-US" sz="3600" b="1" u="sng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                </a:t>
            </a:r>
            <a:r>
              <a:rPr lang="zh-CN" altLang="en-US" sz="3600" b="1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 </a:t>
            </a:r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. </a:t>
            </a:r>
            <a:endParaRPr lang="en-US" altLang="zh-CN" sz="36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楷体_GB2312" panose="02010609030101010101" pitchFamily="49" charset="-122"/>
              <a:cs typeface="+mn-ea"/>
              <a:sym typeface="+mn-ea"/>
            </a:endParaRPr>
          </a:p>
        </p:txBody>
      </p:sp>
      <p:sp>
        <p:nvSpPr>
          <p:cNvPr id="91150" name="文本框 91149"/>
          <p:cNvSpPr txBox="1"/>
          <p:nvPr/>
        </p:nvSpPr>
        <p:spPr>
          <a:xfrm>
            <a:off x="10413365" y="1756410"/>
            <a:ext cx="9636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楷体_GB2312" panose="02010609030101010101" pitchFamily="49" charset="-122"/>
              </a:rPr>
              <a:t>B C E</a:t>
            </a:r>
            <a:endParaRPr lang="en-US" altLang="x-none" sz="2400" b="1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91151" name="文本框 91150"/>
          <p:cNvSpPr txBox="1"/>
          <p:nvPr/>
        </p:nvSpPr>
        <p:spPr>
          <a:xfrm>
            <a:off x="6963410" y="2319655"/>
            <a:ext cx="80327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楷体_GB2312" panose="02010609030101010101" pitchFamily="49" charset="-122"/>
              </a:rPr>
              <a:t>A D</a:t>
            </a:r>
            <a:r>
              <a:rPr lang="en-US" altLang="zh-CN" sz="3200" b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幼圆" panose="02010509060101010101" pitchFamily="1" charset="-122"/>
              </a:rPr>
              <a:t> </a:t>
            </a:r>
          </a:p>
        </p:txBody>
      </p:sp>
      <p:grpSp>
        <p:nvGrpSpPr>
          <p:cNvPr id="91140" name="组合 91139"/>
          <p:cNvGrpSpPr/>
          <p:nvPr/>
        </p:nvGrpSpPr>
        <p:grpSpPr>
          <a:xfrm>
            <a:off x="1882140" y="3210560"/>
            <a:ext cx="8229600" cy="2865438"/>
            <a:chOff x="0" y="0"/>
            <a:chExt cx="5184" cy="1805"/>
          </a:xfrm>
        </p:grpSpPr>
        <p:pic>
          <p:nvPicPr>
            <p:cNvPr id="26628" name="图片 91140" descr="足球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136" cy="13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29" name="文本框 91141"/>
            <p:cNvSpPr txBox="1"/>
            <p:nvPr/>
          </p:nvSpPr>
          <p:spPr>
            <a:xfrm>
              <a:off x="96" y="1440"/>
              <a:ext cx="48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bg1"/>
                  </a:solidFill>
                  <a:latin typeface="Times New Roman" panose="02020603050405020304" pitchFamily="18" charset="0"/>
                  <a:ea typeface="幼圆" panose="02010509060101010101" pitchFamily="1" charset="-122"/>
                </a:rPr>
                <a:t>(A)</a:t>
              </a:r>
            </a:p>
          </p:txBody>
        </p:sp>
        <p:sp>
          <p:nvSpPr>
            <p:cNvPr id="26630" name="文本框 91142"/>
            <p:cNvSpPr txBox="1"/>
            <p:nvPr/>
          </p:nvSpPr>
          <p:spPr>
            <a:xfrm>
              <a:off x="864" y="1440"/>
              <a:ext cx="57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bg1"/>
                  </a:solidFill>
                  <a:latin typeface="Times New Roman" panose="02020603050405020304" pitchFamily="18" charset="0"/>
                  <a:ea typeface="幼圆" panose="02010509060101010101" pitchFamily="1" charset="-122"/>
                </a:rPr>
                <a:t>(B)</a:t>
              </a:r>
            </a:p>
          </p:txBody>
        </p:sp>
        <p:sp>
          <p:nvSpPr>
            <p:cNvPr id="26631" name="文本框 91143"/>
            <p:cNvSpPr txBox="1"/>
            <p:nvPr/>
          </p:nvSpPr>
          <p:spPr>
            <a:xfrm>
              <a:off x="2016" y="1392"/>
              <a:ext cx="6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bg1"/>
                  </a:solidFill>
                  <a:latin typeface="Times New Roman" panose="02020603050405020304" pitchFamily="18" charset="0"/>
                  <a:ea typeface="幼圆" panose="02010509060101010101" pitchFamily="1" charset="-122"/>
                </a:rPr>
                <a:t>(C)</a:t>
              </a:r>
            </a:p>
          </p:txBody>
        </p:sp>
        <p:sp>
          <p:nvSpPr>
            <p:cNvPr id="26632" name="文本框 91144"/>
            <p:cNvSpPr txBox="1"/>
            <p:nvPr/>
          </p:nvSpPr>
          <p:spPr>
            <a:xfrm>
              <a:off x="3360" y="1392"/>
              <a:ext cx="86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bg1"/>
                  </a:solidFill>
                  <a:latin typeface="Times New Roman" panose="02020603050405020304" pitchFamily="18" charset="0"/>
                  <a:ea typeface="幼圆" panose="02010509060101010101" pitchFamily="1" charset="-122"/>
                </a:rPr>
                <a:t>(D)</a:t>
              </a:r>
            </a:p>
          </p:txBody>
        </p:sp>
        <p:sp>
          <p:nvSpPr>
            <p:cNvPr id="26633" name="文本框 91145"/>
            <p:cNvSpPr txBox="1"/>
            <p:nvPr/>
          </p:nvSpPr>
          <p:spPr>
            <a:xfrm>
              <a:off x="4368" y="1392"/>
              <a:ext cx="81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bg1"/>
                  </a:solidFill>
                  <a:latin typeface="Times New Roman" panose="02020603050405020304" pitchFamily="18" charset="0"/>
                  <a:ea typeface="幼圆" panose="02010509060101010101" pitchFamily="1" charset="-122"/>
                </a:rPr>
                <a:t>(E)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8" grpId="0"/>
      <p:bldP spid="91149" grpId="0"/>
      <p:bldP spid="6" grpId="0"/>
      <p:bldP spid="91150" grpId="0"/>
      <p:bldP spid="911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41680" y="385445"/>
            <a:ext cx="10241280" cy="11988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zh-CN" sz="3200" b="1" noProof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+mn-ea"/>
              </a:rPr>
              <a:t> 3</a:t>
            </a:r>
            <a:r>
              <a:rPr lang="en-US" altLang="zh-CN" sz="3600" b="1" noProof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+mn-ea"/>
              </a:rPr>
              <a:t>.</a:t>
            </a:r>
            <a:r>
              <a:rPr lang="zh-CN" altLang="en-US" sz="3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两个鸡蛋相碰，总是一个先破碎，下面说法正确的是 （          ）</a:t>
            </a:r>
            <a:endParaRPr lang="zh-CN" altLang="en-US" sz="3600" b="1" noProof="1">
              <a:solidFill>
                <a:schemeClr val="bg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8390" y="1703070"/>
            <a:ext cx="8260715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zh-CN" sz="3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A    </a:t>
            </a:r>
            <a:r>
              <a:rPr lang="zh-CN" altLang="en-US" sz="3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只有未破的鸡蛋受力</a:t>
            </a:r>
          </a:p>
          <a:p>
            <a:pPr>
              <a:spcBef>
                <a:spcPct val="50000"/>
              </a:spcBef>
              <a:buNone/>
            </a:pPr>
            <a:r>
              <a:rPr lang="en-US" altLang="zh-CN" sz="3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B    </a:t>
            </a:r>
            <a:r>
              <a:rPr lang="zh-CN" altLang="en-US" sz="3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只有破了的鸡蛋受力</a:t>
            </a:r>
            <a:endParaRPr lang="zh-CN" altLang="en-US" sz="3600" b="1" noProof="1">
              <a:solidFill>
                <a:schemeClr val="bg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ea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zh-CN" sz="3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C    </a:t>
            </a:r>
            <a:r>
              <a:rPr lang="zh-CN" altLang="en-US" sz="3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两只鸡蛋都受力</a:t>
            </a:r>
            <a:endParaRPr lang="zh-CN" altLang="en-US" sz="3600" b="1" noProof="1">
              <a:solidFill>
                <a:schemeClr val="bg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ea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zh-CN" sz="3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D    </a:t>
            </a:r>
            <a:r>
              <a:rPr lang="zh-CN" altLang="en-US" sz="3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究竟哪只鸡蛋受力说不清楚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11170" y="974090"/>
            <a:ext cx="63563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3200">
                <a:solidFill>
                  <a:schemeClr val="accent4"/>
                </a:solidFill>
                <a:effectLst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出自【趣你的PPT】(微信:qunideppt)：最优质的PPT资源库"/>
          <p:cNvGrpSpPr/>
          <p:nvPr/>
        </p:nvGrpSpPr>
        <p:grpSpPr>
          <a:xfrm>
            <a:off x="3527425" y="860425"/>
            <a:ext cx="5137150" cy="5137150"/>
            <a:chOff x="3527425" y="860425"/>
            <a:chExt cx="5137150" cy="5137150"/>
          </a:xfrm>
        </p:grpSpPr>
        <p:grpSp>
          <p:nvGrpSpPr>
            <p:cNvPr id="20" name="组合 2"/>
            <p:cNvGrpSpPr/>
            <p:nvPr/>
          </p:nvGrpSpPr>
          <p:grpSpPr bwMode="auto">
            <a:xfrm>
              <a:off x="3527425" y="860425"/>
              <a:ext cx="5137150" cy="5137150"/>
              <a:chOff x="4307600" y="2183524"/>
              <a:chExt cx="2143125" cy="2143125"/>
            </a:xfrm>
          </p:grpSpPr>
          <p:sp>
            <p:nvSpPr>
              <p:cNvPr id="21" name="出自【趣你的PPT】(微信:qunideppt)：最优质的PPT资源库"/>
              <p:cNvSpPr/>
              <p:nvPr/>
            </p:nvSpPr>
            <p:spPr>
              <a:xfrm>
                <a:off x="4307600" y="2331212"/>
                <a:ext cx="2143125" cy="1847750"/>
              </a:xfrm>
              <a:prstGeom prst="hexagon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出自【趣你的PPT】(微信:qunideppt)：最优质的PPT资源库"/>
              <p:cNvSpPr/>
              <p:nvPr/>
            </p:nvSpPr>
            <p:spPr>
              <a:xfrm rot="5400000">
                <a:off x="4307600" y="2331211"/>
                <a:ext cx="2143125" cy="1847750"/>
              </a:xfrm>
              <a:prstGeom prst="hexagon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出自【趣你的PPT】(微信:qunideppt)：最优质的PPT资源库"/>
            <p:cNvSpPr txBox="1"/>
            <p:nvPr/>
          </p:nvSpPr>
          <p:spPr>
            <a:xfrm>
              <a:off x="4271283" y="2753311"/>
              <a:ext cx="36497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谢谢大家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83" name="Group 3"/>
          <p:cNvGrpSpPr/>
          <p:nvPr/>
        </p:nvGrpSpPr>
        <p:grpSpPr>
          <a:xfrm>
            <a:off x="1054100" y="731520"/>
            <a:ext cx="2462530" cy="1653955"/>
            <a:chOff x="0" y="0"/>
            <a:chExt cx="2290" cy="1225"/>
          </a:xfrm>
        </p:grpSpPr>
        <p:pic>
          <p:nvPicPr>
            <p:cNvPr id="276501" name="Picture 4" descr="举重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360" cy="9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02" name="Text Box 5"/>
            <p:cNvSpPr txBox="1"/>
            <p:nvPr/>
          </p:nvSpPr>
          <p:spPr>
            <a:xfrm>
              <a:off x="0" y="952"/>
              <a:ext cx="2290" cy="2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buFont typeface="Arial" panose="020B0604020202020204" pitchFamily="34" charset="0"/>
              </a:pPr>
              <a:r>
                <a:rPr lang="en-US" altLang="zh-CN" b="1" dirty="0">
                  <a:solidFill>
                    <a:srgbClr val="003300"/>
                  </a:solidFill>
                  <a:latin typeface="Arial" panose="020B0604020202020204" pitchFamily="34" charset="0"/>
                </a:rPr>
                <a:t>(a)</a:t>
              </a:r>
              <a:r>
                <a:rPr lang="zh-CN" altLang="en-US" b="1" dirty="0">
                  <a:solidFill>
                    <a:srgbClr val="003300"/>
                  </a:solidFill>
                  <a:latin typeface="Arial" panose="020B0604020202020204" pitchFamily="34" charset="0"/>
                </a:rPr>
                <a:t>运动员用力举起杠铃</a:t>
              </a:r>
            </a:p>
          </p:txBody>
        </p:sp>
      </p:grpSp>
      <p:grpSp>
        <p:nvGrpSpPr>
          <p:cNvPr id="276484" name="Group 6"/>
          <p:cNvGrpSpPr/>
          <p:nvPr/>
        </p:nvGrpSpPr>
        <p:grpSpPr>
          <a:xfrm>
            <a:off x="4598670" y="711200"/>
            <a:ext cx="2303780" cy="1673888"/>
            <a:chOff x="0" y="0"/>
            <a:chExt cx="2631" cy="1847"/>
          </a:xfrm>
        </p:grpSpPr>
        <p:pic>
          <p:nvPicPr>
            <p:cNvPr id="276499" name="Picture 7" descr="杠杆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23" cy="13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00" name="Text Box 8"/>
            <p:cNvSpPr txBox="1"/>
            <p:nvPr/>
          </p:nvSpPr>
          <p:spPr>
            <a:xfrm>
              <a:off x="0" y="1135"/>
              <a:ext cx="2631" cy="7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</a:pPr>
              <a:r>
                <a:rPr lang="en-US" altLang="zh-CN" b="1" dirty="0">
                  <a:solidFill>
                    <a:srgbClr val="003300"/>
                  </a:solidFill>
                  <a:latin typeface="Arial" panose="020B0604020202020204" pitchFamily="34" charset="0"/>
                </a:rPr>
                <a:t>(b)</a:t>
              </a:r>
              <a:r>
                <a:rPr lang="zh-CN" altLang="en-US" b="1" dirty="0">
                  <a:solidFill>
                    <a:srgbClr val="003300"/>
                  </a:solidFill>
                  <a:latin typeface="Arial" panose="020B0604020202020204" pitchFamily="34" charset="0"/>
                </a:rPr>
                <a:t>顽皮的大象用力向下压跷跷板</a:t>
              </a:r>
            </a:p>
          </p:txBody>
        </p:sp>
      </p:grpSp>
      <p:grpSp>
        <p:nvGrpSpPr>
          <p:cNvPr id="276485" name="Group 9"/>
          <p:cNvGrpSpPr/>
          <p:nvPr/>
        </p:nvGrpSpPr>
        <p:grpSpPr>
          <a:xfrm>
            <a:off x="8082280" y="732155"/>
            <a:ext cx="2305050" cy="1755227"/>
            <a:chOff x="0" y="0"/>
            <a:chExt cx="1452" cy="803"/>
          </a:xfrm>
        </p:grpSpPr>
        <p:pic>
          <p:nvPicPr>
            <p:cNvPr id="276497" name="Picture 10" descr="打渔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361" cy="66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498" name="Text Box 11"/>
            <p:cNvSpPr txBox="1"/>
            <p:nvPr/>
          </p:nvSpPr>
          <p:spPr>
            <a:xfrm>
              <a:off x="0" y="635"/>
              <a:ext cx="1452" cy="1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buFont typeface="Arial" panose="020B0604020202020204" pitchFamily="34" charset="0"/>
              </a:pPr>
              <a:r>
                <a:rPr lang="en-US" altLang="zh-CN" b="1" dirty="0">
                  <a:solidFill>
                    <a:srgbClr val="003300"/>
                  </a:solidFill>
                  <a:latin typeface="Arial" panose="020B0604020202020204" pitchFamily="34" charset="0"/>
                </a:rPr>
                <a:t>(c)</a:t>
              </a:r>
              <a:r>
                <a:rPr lang="zh-CN" altLang="en-US" b="1" dirty="0">
                  <a:solidFill>
                    <a:srgbClr val="003300"/>
                  </a:solidFill>
                  <a:latin typeface="Arial" panose="020B0604020202020204" pitchFamily="34" charset="0"/>
                </a:rPr>
                <a:t>渔翁用力拉起鱼网</a:t>
              </a:r>
            </a:p>
          </p:txBody>
        </p:sp>
      </p:grpSp>
      <p:grpSp>
        <p:nvGrpSpPr>
          <p:cNvPr id="276486" name="Group 12"/>
          <p:cNvGrpSpPr/>
          <p:nvPr/>
        </p:nvGrpSpPr>
        <p:grpSpPr>
          <a:xfrm>
            <a:off x="830263" y="3298825"/>
            <a:ext cx="2555875" cy="1938338"/>
            <a:chOff x="0" y="0"/>
            <a:chExt cx="1610" cy="1221"/>
          </a:xfrm>
        </p:grpSpPr>
        <p:pic>
          <p:nvPicPr>
            <p:cNvPr id="276495" name="Picture 13" descr="拖拉机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579" cy="93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496" name="Text Box 14"/>
            <p:cNvSpPr txBox="1"/>
            <p:nvPr/>
          </p:nvSpPr>
          <p:spPr>
            <a:xfrm>
              <a:off x="5" y="990"/>
              <a:ext cx="1605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</a:pPr>
              <a:r>
                <a:rPr lang="en-US" altLang="zh-CN" b="1" dirty="0">
                  <a:solidFill>
                    <a:srgbClr val="003300"/>
                  </a:solidFill>
                  <a:latin typeface="Arial" panose="020B0604020202020204" pitchFamily="34" charset="0"/>
                </a:rPr>
                <a:t>(d)</a:t>
              </a:r>
              <a:r>
                <a:rPr lang="zh-CN" altLang="en-US" b="1" dirty="0">
                  <a:solidFill>
                    <a:srgbClr val="003300"/>
                  </a:solidFill>
                  <a:latin typeface="Arial" panose="020B0604020202020204" pitchFamily="34" charset="0"/>
                </a:rPr>
                <a:t>推土机用力推走泥土</a:t>
              </a:r>
            </a:p>
          </p:txBody>
        </p:sp>
      </p:grpSp>
      <p:grpSp>
        <p:nvGrpSpPr>
          <p:cNvPr id="276487" name="Group 15"/>
          <p:cNvGrpSpPr/>
          <p:nvPr/>
        </p:nvGrpSpPr>
        <p:grpSpPr>
          <a:xfrm>
            <a:off x="4175125" y="2865438"/>
            <a:ext cx="2305050" cy="2371725"/>
            <a:chOff x="0" y="0"/>
            <a:chExt cx="2798" cy="2683"/>
          </a:xfrm>
        </p:grpSpPr>
        <p:pic>
          <p:nvPicPr>
            <p:cNvPr id="276493" name="Picture 16" descr="磁力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" y="0"/>
              <a:ext cx="1273" cy="21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494" name="Text Box 17"/>
            <p:cNvSpPr txBox="1"/>
            <p:nvPr/>
          </p:nvSpPr>
          <p:spPr>
            <a:xfrm>
              <a:off x="0" y="2268"/>
              <a:ext cx="2798" cy="4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</a:pPr>
              <a:r>
                <a:rPr lang="en-US" altLang="zh-CN" b="1" dirty="0">
                  <a:solidFill>
                    <a:srgbClr val="003300"/>
                  </a:solidFill>
                  <a:latin typeface="Arial" panose="020B0604020202020204" pitchFamily="34" charset="0"/>
                </a:rPr>
                <a:t>(e)</a:t>
              </a:r>
              <a:r>
                <a:rPr lang="zh-CN" altLang="en-US" b="1" dirty="0">
                  <a:solidFill>
                    <a:srgbClr val="003300"/>
                  </a:solidFill>
                  <a:latin typeface="Arial" panose="020B0604020202020204" pitchFamily="34" charset="0"/>
                </a:rPr>
                <a:t>同名磁极相互排斥</a:t>
              </a:r>
            </a:p>
          </p:txBody>
        </p:sp>
      </p:grpSp>
      <p:grpSp>
        <p:nvGrpSpPr>
          <p:cNvPr id="276488" name="Group 18"/>
          <p:cNvGrpSpPr/>
          <p:nvPr/>
        </p:nvGrpSpPr>
        <p:grpSpPr>
          <a:xfrm>
            <a:off x="7951788" y="2865438"/>
            <a:ext cx="2141537" cy="2355850"/>
            <a:chOff x="0" y="0"/>
            <a:chExt cx="2467" cy="3119"/>
          </a:xfrm>
        </p:grpSpPr>
        <p:pic>
          <p:nvPicPr>
            <p:cNvPr id="276491" name="Picture 19" descr="磁力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628" cy="21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492" name="Text Box 20"/>
            <p:cNvSpPr txBox="1"/>
            <p:nvPr/>
          </p:nvSpPr>
          <p:spPr>
            <a:xfrm>
              <a:off x="135" y="2270"/>
              <a:ext cx="2332" cy="84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</a:pPr>
              <a:r>
                <a:rPr lang="en-US" altLang="zh-CN" b="1" dirty="0">
                  <a:solidFill>
                    <a:srgbClr val="003300"/>
                  </a:solidFill>
                  <a:latin typeface="Arial" panose="020B0604020202020204" pitchFamily="34" charset="0"/>
                </a:rPr>
                <a:t>(f)</a:t>
              </a:r>
              <a:r>
                <a:rPr lang="zh-CN" altLang="en-US" b="1" dirty="0">
                  <a:solidFill>
                    <a:srgbClr val="003300"/>
                  </a:solidFill>
                  <a:latin typeface="Arial" panose="020B0604020202020204" pitchFamily="34" charset="0"/>
                </a:rPr>
                <a:t>带静电的橡胶棒</a:t>
              </a:r>
            </a:p>
            <a:p>
              <a:pPr eaLnBrk="1" hangingPunct="1">
                <a:buFont typeface="Arial" panose="020B0604020202020204" pitchFamily="34" charset="0"/>
              </a:pPr>
              <a:r>
                <a:rPr lang="zh-CN" altLang="en-US" b="1" dirty="0">
                  <a:solidFill>
                    <a:srgbClr val="003300"/>
                  </a:solidFill>
                  <a:latin typeface="Arial" panose="020B0604020202020204" pitchFamily="34" charset="0"/>
                </a:rPr>
                <a:t>吸引小纸屑</a:t>
              </a:r>
            </a:p>
          </p:txBody>
        </p:sp>
      </p:grpSp>
      <p:sp>
        <p:nvSpPr>
          <p:cNvPr id="276489" name="Text Box 21"/>
          <p:cNvSpPr txBox="1"/>
          <p:nvPr/>
        </p:nvSpPr>
        <p:spPr>
          <a:xfrm>
            <a:off x="1401128" y="5586413"/>
            <a:ext cx="75095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说一说：以上几个情景有什么共同之处？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507" name="Group 3"/>
          <p:cNvGrpSpPr/>
          <p:nvPr/>
        </p:nvGrpSpPr>
        <p:grpSpPr>
          <a:xfrm>
            <a:off x="1168400" y="431165"/>
            <a:ext cx="9341485" cy="5325745"/>
            <a:chOff x="0" y="0"/>
            <a:chExt cx="2857" cy="2028"/>
          </a:xfrm>
        </p:grpSpPr>
        <p:pic>
          <p:nvPicPr>
            <p:cNvPr id="277510" name="Picture 4"/>
            <p:cNvPicPr>
              <a:picLocks noChangeAspect="1"/>
            </p:cNvPicPr>
            <p:nvPr/>
          </p:nvPicPr>
          <p:blipFill>
            <a:blip r:embed="rId2"/>
            <a:srcRect l="20091" t="18457" r="24986" b="32813"/>
            <a:stretch>
              <a:fillRect/>
            </a:stretch>
          </p:blipFill>
          <p:spPr>
            <a:xfrm>
              <a:off x="0" y="0"/>
              <a:ext cx="2857" cy="20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7511" name="Line 5"/>
            <p:cNvSpPr/>
            <p:nvPr/>
          </p:nvSpPr>
          <p:spPr>
            <a:xfrm>
              <a:off x="726" y="590"/>
              <a:ext cx="54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77512" name="Line 6"/>
            <p:cNvSpPr/>
            <p:nvPr/>
          </p:nvSpPr>
          <p:spPr>
            <a:xfrm>
              <a:off x="1678" y="590"/>
              <a:ext cx="54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pic>
        <p:nvPicPr>
          <p:cNvPr id="277509" name="Picture 6" descr="08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768" y="6011863"/>
            <a:ext cx="590550" cy="590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出自【趣你的PPT】(微信:qunideppt)：最优质的PPT资源库"/>
          <p:cNvSpPr txBox="1"/>
          <p:nvPr/>
        </p:nvSpPr>
        <p:spPr>
          <a:xfrm>
            <a:off x="431165" y="1290320"/>
            <a:ext cx="106699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4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定义：一个</a:t>
            </a:r>
            <a:r>
              <a:rPr lang="zh-CN" altLang="en-US" sz="4800" b="1" u="sng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物体</a:t>
            </a:r>
            <a:r>
              <a:rPr lang="zh-CN" altLang="en-US" sz="4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对另一个</a:t>
            </a:r>
            <a:r>
              <a:rPr lang="zh-CN" altLang="en-US" sz="4800" b="1" u="sng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物体</a:t>
            </a:r>
            <a:r>
              <a:rPr lang="zh-CN" altLang="en-US" sz="4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的</a:t>
            </a:r>
            <a:r>
              <a:rPr lang="zh-CN" altLang="en-US" sz="4800" b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宋体" panose="02010600030101010101" pitchFamily="2" charset="-122"/>
              </a:rPr>
              <a:t>作用</a:t>
            </a:r>
            <a:r>
              <a:rPr lang="zh-CN" altLang="en-US" sz="4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14" name="出自【趣你的PPT】(微信:qunideppt)：最优质的PPT资源库"/>
          <p:cNvSpPr txBox="1"/>
          <p:nvPr/>
        </p:nvSpPr>
        <p:spPr>
          <a:xfrm>
            <a:off x="431256" y="368214"/>
            <a:ext cx="33147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5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一、力</a:t>
            </a:r>
          </a:p>
        </p:txBody>
      </p:sp>
      <p:sp>
        <p:nvSpPr>
          <p:cNvPr id="4" name="椭圆形标注 3"/>
          <p:cNvSpPr/>
          <p:nvPr/>
        </p:nvSpPr>
        <p:spPr>
          <a:xfrm rot="10800000">
            <a:off x="2842260" y="2120265"/>
            <a:ext cx="2997835" cy="1018540"/>
          </a:xfrm>
          <a:prstGeom prst="wedgeEllipseCallo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出自【趣你的PPT】(微信:qunideppt)：最优质的PPT资源库"/>
          <p:cNvSpPr txBox="1"/>
          <p:nvPr/>
        </p:nvSpPr>
        <p:spPr>
          <a:xfrm>
            <a:off x="3263265" y="2306955"/>
            <a:ext cx="2156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施力物体</a:t>
            </a:r>
          </a:p>
        </p:txBody>
      </p:sp>
      <p:sp>
        <p:nvSpPr>
          <p:cNvPr id="10" name="椭圆形标注 9"/>
          <p:cNvSpPr/>
          <p:nvPr/>
        </p:nvSpPr>
        <p:spPr>
          <a:xfrm rot="10800000">
            <a:off x="6520180" y="2120265"/>
            <a:ext cx="2997835" cy="1018540"/>
          </a:xfrm>
          <a:prstGeom prst="wedgeEllipseCallo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出自【趣你的PPT】(微信:qunideppt)：最优质的PPT资源库"/>
          <p:cNvSpPr txBox="1"/>
          <p:nvPr/>
        </p:nvSpPr>
        <p:spPr>
          <a:xfrm>
            <a:off x="6940550" y="2306955"/>
            <a:ext cx="2156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受力物体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547860" y="1290320"/>
            <a:ext cx="140716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宋体" panose="02010600030101010101" pitchFamily="2" charset="-122"/>
                <a:sym typeface="+mn-ea"/>
              </a:rPr>
              <a:t>作用</a:t>
            </a:r>
          </a:p>
        </p:txBody>
      </p:sp>
      <p:sp>
        <p:nvSpPr>
          <p:cNvPr id="6" name="出自【趣你的PPT】(微信:qunideppt)：最优质的PPT资源库"/>
          <p:cNvSpPr txBox="1"/>
          <p:nvPr/>
        </p:nvSpPr>
        <p:spPr>
          <a:xfrm>
            <a:off x="1153795" y="3429000"/>
            <a:ext cx="46863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sz="4000" kern="0" dirty="0">
                <a:solidFill>
                  <a:srgbClr val="FFFF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例：杯子掉地上</a:t>
            </a:r>
            <a:r>
              <a:rPr lang="en-US" altLang="zh-CN" sz="4000" kern="0" dirty="0">
                <a:solidFill>
                  <a:srgbClr val="FFFF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~</a:t>
            </a:r>
            <a:endParaRPr lang="en-US" altLang="zh-CN" sz="4000" u="sng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7" name="出自【趣你的PPT】(微信:qunideppt)：最优质的PPT资源库"/>
          <p:cNvSpPr txBox="1"/>
          <p:nvPr/>
        </p:nvSpPr>
        <p:spPr>
          <a:xfrm>
            <a:off x="1153795" y="4366895"/>
            <a:ext cx="8946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kern="0" dirty="0">
                <a:solidFill>
                  <a:srgbClr val="FFFF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1.</a:t>
            </a:r>
            <a:r>
              <a:rPr lang="zh-CN" sz="3200" kern="0" dirty="0">
                <a:solidFill>
                  <a:srgbClr val="FFFF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杯子碎了，施力物体和受力物体？</a:t>
            </a:r>
            <a:endParaRPr lang="zh-CN" sz="3200" u="sng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8" name="出自【趣你的PPT】(微信:qunideppt)：最优质的PPT资源库"/>
          <p:cNvSpPr txBox="1"/>
          <p:nvPr/>
        </p:nvSpPr>
        <p:spPr>
          <a:xfrm>
            <a:off x="1153795" y="5304155"/>
            <a:ext cx="8946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kern="0" dirty="0">
                <a:solidFill>
                  <a:srgbClr val="FFFF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2.</a:t>
            </a:r>
            <a:r>
              <a:rPr lang="zh-CN" altLang="en-US" sz="3200" kern="0" dirty="0">
                <a:solidFill>
                  <a:srgbClr val="FFFF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地出现个坑</a:t>
            </a:r>
            <a:r>
              <a:rPr lang="zh-CN" sz="3200" kern="0" dirty="0">
                <a:solidFill>
                  <a:srgbClr val="FFFF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，施力物体和受力物体？</a:t>
            </a:r>
            <a:endParaRPr lang="zh-CN" sz="3200" u="sng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876540" y="4305300"/>
            <a:ext cx="2926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kern="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宋体" panose="02010600030101010101" pitchFamily="2" charset="-122"/>
                <a:sym typeface="+mn-ea"/>
              </a:rPr>
              <a:t>施力物体：地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028940" y="5242560"/>
            <a:ext cx="2926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kern="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宋体" panose="02010600030101010101" pitchFamily="2" charset="-122"/>
                <a:sym typeface="+mn-ea"/>
              </a:rPr>
              <a:t>施力物体：杯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/>
      <p:bldP spid="10" grpId="0" animBg="1"/>
      <p:bldP spid="11" grpId="0"/>
      <p:bldP spid="3" grpId="0"/>
      <p:bldP spid="3" grpId="1"/>
      <p:bldP spid="6" grpId="0"/>
      <p:bldP spid="7" grpId="0"/>
      <p:bldP spid="8" grpId="0"/>
      <p:bldP spid="17" grpId="0"/>
      <p:bldP spid="17" grpId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出自【趣你的PPT】(微信:qunideppt)：最优质的PPT资源库"/>
          <p:cNvSpPr txBox="1"/>
          <p:nvPr/>
        </p:nvSpPr>
        <p:spPr>
          <a:xfrm>
            <a:off x="431165" y="280035"/>
            <a:ext cx="3938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4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对力的理解：</a:t>
            </a:r>
            <a:endParaRPr lang="zh-CN" altLang="en-US" sz="48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13" name="出自【趣你的PPT】(微信:qunideppt)：最优质的PPT资源库"/>
          <p:cNvSpPr txBox="1"/>
          <p:nvPr/>
        </p:nvSpPr>
        <p:spPr>
          <a:xfrm>
            <a:off x="133985" y="956310"/>
            <a:ext cx="117030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400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（</a:t>
            </a:r>
            <a:r>
              <a:rPr lang="en-US" altLang="zh-CN" sz="4000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1</a:t>
            </a:r>
            <a:r>
              <a:rPr lang="zh-CN" altLang="en-US" sz="4000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）力不能脱离物体而存在，至少存在两个物体。</a:t>
            </a:r>
            <a:endParaRPr lang="zh-CN" altLang="en-US" sz="4000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15" name="出自【趣你的PPT】(微信:qunideppt)：最优质的PPT资源库"/>
          <p:cNvSpPr txBox="1"/>
          <p:nvPr/>
        </p:nvSpPr>
        <p:spPr>
          <a:xfrm>
            <a:off x="133985" y="1598930"/>
            <a:ext cx="1181354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400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（</a:t>
            </a:r>
            <a:r>
              <a:rPr lang="en-US" altLang="zh-CN" sz="4400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2</a:t>
            </a:r>
            <a:r>
              <a:rPr lang="zh-CN" altLang="en-US" sz="4000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）</a:t>
            </a:r>
            <a:r>
              <a:rPr lang="zh-CN" altLang="en-US" sz="40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+mn-ea"/>
              </a:rPr>
              <a:t>物体间力的作用是相互的</a:t>
            </a:r>
            <a:r>
              <a:rPr lang="zh-CN" altLang="en-US" sz="4000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，它们同时产生，同时消失。（两个力大小相等，方向相反）。</a:t>
            </a:r>
            <a:endParaRPr lang="en-US" altLang="zh-CN" sz="4000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16" name="出自【趣你的PPT】(微信:qunideppt)：最优质的PPT资源库"/>
          <p:cNvSpPr txBox="1"/>
          <p:nvPr/>
        </p:nvSpPr>
        <p:spPr>
          <a:xfrm>
            <a:off x="133985" y="2893695"/>
            <a:ext cx="118135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400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（</a:t>
            </a:r>
            <a:r>
              <a:rPr lang="en-US" altLang="zh-CN" sz="4400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3</a:t>
            </a:r>
            <a:r>
              <a:rPr lang="zh-CN" altLang="en-US" sz="4000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）不接触的物体间也可以产生力的作用。</a:t>
            </a:r>
            <a:endParaRPr lang="zh-CN" altLang="en-US" sz="4000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pic>
        <p:nvPicPr>
          <p:cNvPr id="287750" name="Picture 6" descr="12 4 262副本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5180" y="3662045"/>
            <a:ext cx="2961640" cy="2984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pic>
        <p:nvPicPr>
          <p:cNvPr id="87044" name="图片 87043" descr="推墙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65" y="3787140"/>
            <a:ext cx="3444875" cy="288099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8346440" y="4106545"/>
            <a:ext cx="2917190" cy="1333500"/>
            <a:chOff x="9360" y="6120"/>
            <a:chExt cx="4594" cy="2100"/>
          </a:xfrm>
        </p:grpSpPr>
        <p:pic>
          <p:nvPicPr>
            <p:cNvPr id="11272" name="Picture 8" descr="u=3979438062,2204578634&amp;gp=1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60" y="6120"/>
              <a:ext cx="2100" cy="2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3" name="Picture 9" descr="u=1445207208,1803751281&amp;gp=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480" y="6600"/>
              <a:ext cx="1475" cy="113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274" name="Text Box 10"/>
          <p:cNvSpPr txBox="1"/>
          <p:nvPr/>
        </p:nvSpPr>
        <p:spPr>
          <a:xfrm>
            <a:off x="7973060" y="5715000"/>
            <a:ext cx="38639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地球与月球之间有引力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推墙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8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12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出自【趣你的PPT】(微信:qunideppt)：最优质的PPT资源库"/>
          <p:cNvSpPr txBox="1"/>
          <p:nvPr/>
        </p:nvSpPr>
        <p:spPr>
          <a:xfrm>
            <a:off x="338455" y="1360170"/>
            <a:ext cx="115157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8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1.</a:t>
            </a:r>
            <a:r>
              <a:rPr lang="zh-CN" altLang="en-US" sz="48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单独一个物体，也能产生力的作用（ ）</a:t>
            </a:r>
            <a:endParaRPr lang="zh-CN" altLang="en-US" sz="48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4" name="出自【趣你的PPT】(微信:qunideppt)：最优质的PPT资源库"/>
          <p:cNvSpPr txBox="1"/>
          <p:nvPr/>
        </p:nvSpPr>
        <p:spPr>
          <a:xfrm>
            <a:off x="431256" y="368214"/>
            <a:ext cx="33147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5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练习：</a:t>
            </a:r>
          </a:p>
        </p:txBody>
      </p:sp>
      <p:sp>
        <p:nvSpPr>
          <p:cNvPr id="3" name="出自【趣你的PPT】(微信:qunideppt)：最优质的PPT资源库"/>
          <p:cNvSpPr txBox="1"/>
          <p:nvPr/>
        </p:nvSpPr>
        <p:spPr>
          <a:xfrm>
            <a:off x="337820" y="2377440"/>
            <a:ext cx="115157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8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2.</a:t>
            </a:r>
            <a:r>
              <a:rPr lang="zh-CN" altLang="en-US" sz="48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没有物体，也能产生力的作用（ ）</a:t>
            </a:r>
            <a:endParaRPr lang="zh-CN" altLang="en-US" sz="48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6" name="出自【趣你的PPT】(微信:qunideppt)：最优质的PPT资源库"/>
          <p:cNvSpPr txBox="1"/>
          <p:nvPr/>
        </p:nvSpPr>
        <p:spPr>
          <a:xfrm>
            <a:off x="310515" y="3408680"/>
            <a:ext cx="115443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3.</a:t>
            </a:r>
            <a:r>
              <a:rPr lang="zh-CN" altLang="en-US" sz="48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不接触的物体之间一定没有力的作用（ ）</a:t>
            </a:r>
            <a:endParaRPr lang="zh-CN" altLang="en-US" sz="48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676890" y="1360170"/>
            <a:ext cx="69342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 kern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447530" y="2392045"/>
            <a:ext cx="69342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 kern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255375" y="3408680"/>
            <a:ext cx="69342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 kern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5" grpId="0"/>
      <p:bldP spid="5" grpId="1"/>
      <p:bldP spid="9" grpId="0"/>
      <p:bldP spid="9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出自【趣你的PPT】(微信:qunideppt)：最优质的PPT资源库"/>
          <p:cNvSpPr txBox="1"/>
          <p:nvPr/>
        </p:nvSpPr>
        <p:spPr>
          <a:xfrm>
            <a:off x="431165" y="452120"/>
            <a:ext cx="31883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4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符号：</a:t>
            </a:r>
            <a:r>
              <a:rPr lang="en-US" altLang="zh-CN" sz="4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F</a:t>
            </a:r>
            <a:endParaRPr lang="en-US" altLang="zh-CN" sz="48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3" name="出自【趣你的PPT】(微信:qunideppt)：最优质的PPT资源库"/>
          <p:cNvSpPr txBox="1"/>
          <p:nvPr/>
        </p:nvSpPr>
        <p:spPr>
          <a:xfrm>
            <a:off x="416560" y="1296035"/>
            <a:ext cx="110813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4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单位：牛顿，简称  牛，符号  </a:t>
            </a:r>
            <a:r>
              <a:rPr lang="en-US" altLang="zh-CN" sz="4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N</a:t>
            </a:r>
            <a:endParaRPr lang="en-US" altLang="zh-CN" sz="48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5" name="出自【趣你的PPT】(微信:qunideppt)：最优质的PPT资源库"/>
          <p:cNvSpPr txBox="1"/>
          <p:nvPr/>
        </p:nvSpPr>
        <p:spPr>
          <a:xfrm>
            <a:off x="402590" y="2216150"/>
            <a:ext cx="110813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4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力的常见值：</a:t>
            </a:r>
            <a:r>
              <a:rPr lang="en-US" sz="4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1N</a:t>
            </a:r>
            <a:r>
              <a:rPr lang="zh-CN" altLang="en-US" sz="4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有多大？</a:t>
            </a:r>
            <a:endParaRPr lang="zh-CN" altLang="en-US" sz="48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6" name="出自【趣你的PPT】(微信:qunideppt)：最优质的PPT资源库"/>
          <p:cNvSpPr txBox="1"/>
          <p:nvPr/>
        </p:nvSpPr>
        <p:spPr>
          <a:xfrm>
            <a:off x="-93345" y="3046095"/>
            <a:ext cx="98044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 sz="4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1</a:t>
            </a:r>
            <a:r>
              <a:rPr lang="zh-CN" altLang="en-US" sz="4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）托起两个较小鸡蛋所用的力大约为</a:t>
            </a:r>
            <a:r>
              <a:rPr lang="en-US" altLang="zh-CN" sz="4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1N</a:t>
            </a:r>
            <a:endParaRPr lang="en-US" altLang="zh-CN" sz="40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7" name="出自【趣你的PPT】(微信:qunideppt)：最优质的PPT资源库"/>
          <p:cNvSpPr txBox="1"/>
          <p:nvPr/>
        </p:nvSpPr>
        <p:spPr>
          <a:xfrm>
            <a:off x="-93345" y="3768725"/>
            <a:ext cx="123202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 sz="4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2</a:t>
            </a:r>
            <a:r>
              <a:rPr lang="zh-CN" altLang="en-US" sz="4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）</a:t>
            </a:r>
            <a:r>
              <a:rPr lang="zh-CN" altLang="en-US" sz="4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一个质量是</a:t>
            </a:r>
            <a:r>
              <a:rPr lang="en-US" altLang="zh-CN" sz="4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50kg</a:t>
            </a:r>
            <a:r>
              <a:rPr lang="zh-CN" altLang="en-US" sz="4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的同学对地面的压力大约是</a:t>
            </a:r>
            <a:r>
              <a:rPr lang="en-US" altLang="zh-CN" sz="4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500N</a:t>
            </a:r>
            <a:endParaRPr lang="en-US" altLang="zh-CN" sz="40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  <a:sym typeface="+mn-ea"/>
            </a:endParaRPr>
          </a:p>
        </p:txBody>
      </p:sp>
      <p:sp>
        <p:nvSpPr>
          <p:cNvPr id="18" name="出自【趣你的PPT】(微信:qunideppt)：最优质的PPT资源库"/>
          <p:cNvSpPr txBox="1"/>
          <p:nvPr/>
        </p:nvSpPr>
        <p:spPr>
          <a:xfrm>
            <a:off x="-93345" y="4475480"/>
            <a:ext cx="51803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 sz="4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3</a:t>
            </a:r>
            <a:r>
              <a:rPr lang="zh-CN" altLang="en-US" sz="4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）</a:t>
            </a:r>
            <a:r>
              <a:rPr lang="zh-CN" altLang="en-US" sz="4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物理课本约</a:t>
            </a:r>
            <a:r>
              <a:rPr lang="en-US" altLang="zh-CN" sz="4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2N</a:t>
            </a:r>
            <a:endParaRPr lang="en-US" altLang="zh-CN" sz="40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9" name="出自【趣你的PPT】(微信:qunideppt)：最优质的PPT资源库"/>
          <p:cNvSpPr txBox="1"/>
          <p:nvPr/>
        </p:nvSpPr>
        <p:spPr>
          <a:xfrm>
            <a:off x="-93345" y="5111115"/>
            <a:ext cx="123209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 sz="4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4</a:t>
            </a:r>
            <a:r>
              <a:rPr lang="zh-CN" altLang="en-US" sz="4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）</a:t>
            </a:r>
            <a:r>
              <a:rPr lang="zh-CN" altLang="en-US" sz="4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用手托起一个苹果，手对苹果施加的力大约是</a:t>
            </a:r>
            <a:r>
              <a:rPr lang="en-US" altLang="zh-CN" sz="4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1N</a:t>
            </a:r>
            <a:endParaRPr lang="en-US" altLang="zh-CN" sz="40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  <a:sym typeface="+mn-ea"/>
            </a:endParaRPr>
          </a:p>
        </p:txBody>
      </p:sp>
      <p:sp>
        <p:nvSpPr>
          <p:cNvPr id="20" name="出自【趣你的PPT】(微信:qunideppt)：最优质的PPT资源库"/>
          <p:cNvSpPr txBox="1"/>
          <p:nvPr/>
        </p:nvSpPr>
        <p:spPr>
          <a:xfrm>
            <a:off x="-93345" y="5732780"/>
            <a:ext cx="101727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 sz="4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5</a:t>
            </a:r>
            <a:r>
              <a:rPr lang="zh-CN" altLang="en-US" sz="4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）</a:t>
            </a:r>
            <a:r>
              <a:rPr lang="zh-CN" altLang="en-US" sz="4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成年男子右手的握力大约是</a:t>
            </a:r>
            <a:r>
              <a:rPr lang="en-US" altLang="zh-CN" sz="4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700N</a:t>
            </a:r>
            <a:endParaRPr lang="en-US" altLang="zh-CN" sz="40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79830" y="3049905"/>
            <a:ext cx="83540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托起两个较小鸡蛋所用的力大约为</a:t>
            </a:r>
            <a:r>
              <a:rPr lang="en-US" altLang="zh-CN" sz="40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1N</a:t>
            </a:r>
          </a:p>
        </p:txBody>
      </p:sp>
      <p:pic>
        <p:nvPicPr>
          <p:cNvPr id="12292" name="Picture 4" descr="牛顿像3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100" y="-30480"/>
            <a:ext cx="1774825" cy="215646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294" name="Group 6"/>
          <p:cNvGrpSpPr/>
          <p:nvPr/>
        </p:nvGrpSpPr>
        <p:grpSpPr>
          <a:xfrm>
            <a:off x="9533573" y="2326005"/>
            <a:ext cx="2016125" cy="1295400"/>
            <a:chOff x="0" y="0"/>
            <a:chExt cx="1344" cy="816"/>
          </a:xfrm>
        </p:grpSpPr>
        <p:sp>
          <p:nvSpPr>
            <p:cNvPr id="283656" name="Oval 7"/>
            <p:cNvSpPr/>
            <p:nvPr/>
          </p:nvSpPr>
          <p:spPr>
            <a:xfrm>
              <a:off x="0" y="0"/>
              <a:ext cx="864" cy="576"/>
            </a:xfrm>
            <a:prstGeom prst="ellipse">
              <a:avLst/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1" hangingPunct="1">
                <a:buFont typeface="Arial" panose="020B0604020202020204" pitchFamily="34" charset="0"/>
              </a:pPr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3657" name="Oval 8"/>
            <p:cNvSpPr/>
            <p:nvPr/>
          </p:nvSpPr>
          <p:spPr>
            <a:xfrm>
              <a:off x="480" y="240"/>
              <a:ext cx="864" cy="576"/>
            </a:xfrm>
            <a:prstGeom prst="ellipse">
              <a:avLst/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1" hangingPunct="1">
                <a:buFont typeface="Arial" panose="020B0604020202020204" pitchFamily="34" charset="0"/>
              </a:pPr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7" grpId="0"/>
      <p:bldP spid="18" grpId="0"/>
      <p:bldP spid="19" grpId="0"/>
      <p:bldP spid="20" grpId="0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出自【趣你的PPT】(微信:qunideppt)：最优质的PPT资源库"/>
          <p:cNvSpPr txBox="1"/>
          <p:nvPr/>
        </p:nvSpPr>
        <p:spPr>
          <a:xfrm>
            <a:off x="558165" y="241300"/>
            <a:ext cx="10414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800" kern="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如何判断物体有没有受力？力作用在物体上有什么效果？</a:t>
            </a:r>
          </a:p>
        </p:txBody>
      </p:sp>
      <p:pic>
        <p:nvPicPr>
          <p:cNvPr id="77828" name="图片 77827" descr="WLB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40" y="1758315"/>
            <a:ext cx="2790825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0" name="图片 77829" descr="WLB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030" y="1794510"/>
            <a:ext cx="2682240" cy="17640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2" name="图片 77831" descr="沙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40" y="4079240"/>
            <a:ext cx="2790190" cy="18529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4" name="图片 77833" descr="熊猫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395" y="4086225"/>
            <a:ext cx="2682875" cy="18465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出自【趣你的PPT】(微信:qunideppt)：最优质的PPT资源库"/>
          <p:cNvSpPr txBox="1"/>
          <p:nvPr/>
        </p:nvSpPr>
        <p:spPr>
          <a:xfrm>
            <a:off x="7870825" y="2517140"/>
            <a:ext cx="395097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800" b="1" kern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宋体" panose="02010600030101010101" pitchFamily="2" charset="-122"/>
              </a:rPr>
              <a:t>力可以使物体形状发生改变（简称形变）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1759</Words>
  <Application>Microsoft Office PowerPoint</Application>
  <PresentationFormat>自定义</PresentationFormat>
  <Paragraphs>158</Paragraphs>
  <Slides>26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1、如图所示，使一薄钢条的下端固定，现分别用不同的力去推它，使其发生(a)(b)(c)(d)各图中所示的形变，如果F1=F3=F4〉F2，那么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2</cp:revision>
  <dcterms:created xsi:type="dcterms:W3CDTF">2016-02-25T12:31:00Z</dcterms:created>
  <dcterms:modified xsi:type="dcterms:W3CDTF">2020-06-14T21:26:05Z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