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336" r:id="rId4"/>
    <p:sldId id="631" r:id="rId5"/>
    <p:sldId id="649" r:id="rId6"/>
    <p:sldId id="664" r:id="rId7"/>
    <p:sldId id="650" r:id="rId8"/>
    <p:sldId id="632" r:id="rId9"/>
    <p:sldId id="651" r:id="rId10"/>
    <p:sldId id="661" r:id="rId11"/>
    <p:sldId id="662" r:id="rId12"/>
    <p:sldId id="663" r:id="rId13"/>
    <p:sldId id="636" r:id="rId14"/>
    <p:sldId id="637" r:id="rId15"/>
    <p:sldId id="653" r:id="rId16"/>
    <p:sldId id="638" r:id="rId17"/>
    <p:sldId id="639" r:id="rId18"/>
    <p:sldId id="640" r:id="rId19"/>
    <p:sldId id="654" r:id="rId20"/>
    <p:sldId id="660" r:id="rId21"/>
    <p:sldId id="642" r:id="rId22"/>
    <p:sldId id="656" r:id="rId23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02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01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7.3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探究物体不受力时怎样运动（第二课时）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en-US" dirty="0"/>
              <a:t>乘坐公共汽车，当身体突然向前倾倒时，说明此时汽车正在</a:t>
            </a:r>
            <a:r>
              <a:rPr lang="en-US" altLang="zh-CN" dirty="0"/>
              <a:t>__________</a:t>
            </a:r>
            <a:r>
              <a:rPr lang="zh-CN" altLang="en-US" dirty="0"/>
              <a:t>；当身体突然向后倒时，说明此时汽车正在</a:t>
            </a:r>
            <a:r>
              <a:rPr lang="en-US" altLang="zh-CN" dirty="0"/>
              <a:t>_________</a:t>
            </a:r>
            <a:r>
              <a:rPr lang="zh-CN" altLang="en-US" dirty="0"/>
              <a:t>（以上两空均选填“突然起动”或“紧急刹车”）。汽车停下来后</a:t>
            </a:r>
            <a:r>
              <a:rPr lang="en-US" altLang="zh-CN" dirty="0"/>
              <a:t>_______</a:t>
            </a:r>
            <a:r>
              <a:rPr lang="zh-CN" altLang="en-US" dirty="0"/>
              <a:t>（选填“有”或“没有”）惯性。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45580" y="183090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紧急刹车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65060" y="232485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突然启动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15540" y="273516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有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关于惯性的说法正确的是（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车辆行驶时要限制最高速度，是因为速度越大，惯性越大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系安全带可以减小驾驶员的惯性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歼击机投入战斗前要抛掉副油箱，这是为了减小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惯性更加灵活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抛出去的实心球还会在空中运行一段距离是因为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实心球受到惯性力的作用</a:t>
            </a:r>
          </a:p>
        </p:txBody>
      </p:sp>
      <p:sp>
        <p:nvSpPr>
          <p:cNvPr id="23" name="矩形 22"/>
          <p:cNvSpPr/>
          <p:nvPr/>
        </p:nvSpPr>
        <p:spPr>
          <a:xfrm>
            <a:off x="5148389" y="14150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79"/>
            <a:ext cx="8229600" cy="55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公共汽车紧急刹车时，乘客从座位上向前冲的原因是（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乘客没坐稳                     </a:t>
            </a:r>
            <a:r>
              <a:rPr lang="en-US" altLang="zh-CN" dirty="0"/>
              <a:t>B.</a:t>
            </a:r>
            <a:r>
              <a:rPr lang="zh-CN" altLang="en-US" dirty="0"/>
              <a:t>乘客没抓好扶手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乘客具有惯性                 </a:t>
            </a:r>
            <a:r>
              <a:rPr lang="en-US" altLang="zh-CN" dirty="0"/>
              <a:t>D.</a:t>
            </a:r>
            <a:r>
              <a:rPr lang="zh-CN" altLang="en-US" dirty="0"/>
              <a:t>乘客的座位太光滑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小明乘坐公共汽车时，站在离车门较近的位置而且双手没有扶任何物体，为了避免汽车启动时摔倒，他应将身体（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保持直立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向汽车运动方向倾斜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向汽车运动的反方向倾斜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任何站姿都可以</a:t>
            </a:r>
          </a:p>
        </p:txBody>
      </p:sp>
      <p:sp>
        <p:nvSpPr>
          <p:cNvPr id="13" name="矩形 12"/>
          <p:cNvSpPr/>
          <p:nvPr/>
        </p:nvSpPr>
        <p:spPr>
          <a:xfrm>
            <a:off x="2832140" y="438426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817361" y="177623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772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在甲、乙两艘遮蔽门窗的船上，分别观察到小球的运动情况如图</a:t>
            </a:r>
            <a:r>
              <a:rPr lang="en-US" altLang="zh-CN" dirty="0"/>
              <a:t>7.3</a:t>
            </a:r>
            <a:r>
              <a:rPr lang="zh-CN" altLang="en-US" dirty="0"/>
              <a:t>－</a:t>
            </a:r>
            <a:r>
              <a:rPr lang="en-US" altLang="zh-CN" dirty="0"/>
              <a:t>6</a:t>
            </a:r>
            <a:r>
              <a:rPr lang="zh-CN" altLang="en-US" dirty="0"/>
              <a:t>所示（小球原静止在光滑水平桌面中央）。下列说法正确的是（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甲船向左做匀速运动，乙船静止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甲船向右做匀速运动，乙船静止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甲船可能静止也可能做匀速直线运动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乙船可能静止也可能做匀速直线运动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385679" y="231303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71" y="2785352"/>
            <a:ext cx="4986378" cy="1993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有一个氢气球以</a:t>
            </a:r>
            <a:r>
              <a:rPr lang="en-US" altLang="zh-CN" dirty="0"/>
              <a:t>10 m/s</a:t>
            </a:r>
            <a:r>
              <a:rPr lang="zh-CN" altLang="en-US" dirty="0"/>
              <a:t>的速度匀速上升到某一高度时，从氢气球的吊篮中掉下一物体，这个物体在离开吊篮后将（　　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继续上升一段然后下落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 </a:t>
            </a:r>
            <a:r>
              <a:rPr lang="zh-CN" altLang="en-US" dirty="0"/>
              <a:t>立即下落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 </a:t>
            </a:r>
            <a:r>
              <a:rPr lang="zh-CN" altLang="en-US" dirty="0"/>
              <a:t>以原来的速度永远上升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 </a:t>
            </a:r>
            <a:r>
              <a:rPr lang="zh-CN" altLang="en-US" dirty="0"/>
              <a:t>以上说法都不对</a:t>
            </a:r>
          </a:p>
        </p:txBody>
      </p:sp>
      <p:sp>
        <p:nvSpPr>
          <p:cNvPr id="13" name="矩形 12"/>
          <p:cNvSpPr/>
          <p:nvPr/>
        </p:nvSpPr>
        <p:spPr>
          <a:xfrm>
            <a:off x="2809464" y="238008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浩瀚同学在家观看</a:t>
            </a:r>
            <a:r>
              <a:rPr lang="en-US" altLang="zh-CN" dirty="0"/>
              <a:t>CCTV</a:t>
            </a:r>
            <a:r>
              <a:rPr lang="zh-CN" altLang="en-US" dirty="0"/>
              <a:t>－</a:t>
            </a:r>
            <a:r>
              <a:rPr lang="en-US" altLang="zh-CN" dirty="0"/>
              <a:t>5</a:t>
            </a:r>
            <a:r>
              <a:rPr lang="zh-CN" altLang="en-US" dirty="0"/>
              <a:t>赛车比赛节目时，发现汽车行驶速度很快，其中途经一段“</a:t>
            </a:r>
            <a:r>
              <a:rPr lang="en-US" altLang="zh-CN" dirty="0"/>
              <a:t>S”</a:t>
            </a:r>
            <a:r>
              <a:rPr lang="zh-CN" altLang="en-US" dirty="0"/>
              <a:t>形弯道时，如图</a:t>
            </a:r>
            <a:r>
              <a:rPr lang="en-US" altLang="zh-CN" dirty="0"/>
              <a:t>7.3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  <a:r>
              <a:rPr lang="zh-CN" altLang="en-US" dirty="0"/>
              <a:t>所示。他想：现场观看的观众为了更安全，应站的位置是图中的（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甲、丙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甲、丁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乙、丙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乙、丁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86" y="3490107"/>
            <a:ext cx="3568399" cy="216277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910406" y="267659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广州市）静止在水平地面上的密闭装置内部如图</a:t>
            </a:r>
            <a:r>
              <a:rPr lang="en-US" altLang="zh-CN" dirty="0"/>
              <a:t>7.3</a:t>
            </a:r>
            <a:r>
              <a:rPr lang="zh-CN" altLang="en-US" dirty="0"/>
              <a:t>－</a:t>
            </a:r>
            <a:r>
              <a:rPr lang="en-US" altLang="zh-CN" dirty="0"/>
              <a:t>8</a:t>
            </a:r>
            <a:r>
              <a:rPr lang="zh-CN" altLang="en-US" dirty="0"/>
              <a:t>甲所示，装置内部固定着一根竖直的杆，杆顶有一小球，忽略杆和球间的摩擦。由于装置开始沿某一水平方向做直线运动，小球从杆上落下，刚离开杆时的俯视图如图</a:t>
            </a:r>
            <a:r>
              <a:rPr lang="en-US" altLang="zh-CN" dirty="0"/>
              <a:t>7.3</a:t>
            </a:r>
            <a:r>
              <a:rPr lang="zh-CN" altLang="en-US" dirty="0"/>
              <a:t>－</a:t>
            </a:r>
            <a:r>
              <a:rPr lang="en-US" altLang="zh-CN" dirty="0"/>
              <a:t>8</a:t>
            </a:r>
            <a:r>
              <a:rPr lang="zh-CN" altLang="en-US" dirty="0"/>
              <a:t>乙所示，请由此判断装置是向哪个方向运动（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北</a:t>
            </a:r>
          </a:p>
        </p:txBody>
      </p:sp>
      <p:sp>
        <p:nvSpPr>
          <p:cNvPr id="12" name="矩形 11"/>
          <p:cNvSpPr/>
          <p:nvPr/>
        </p:nvSpPr>
        <p:spPr>
          <a:xfrm>
            <a:off x="5672406" y="35052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44" y="4066479"/>
            <a:ext cx="5254979" cy="25512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4"/>
            <a:ext cx="8229600" cy="65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8.</a:t>
            </a:r>
            <a:r>
              <a:rPr lang="zh-CN" altLang="en-US" sz="2600" dirty="0"/>
              <a:t>足球运动员起脚射门，足球离脚后由于</a:t>
            </a:r>
            <a:r>
              <a:rPr lang="en-US" altLang="zh-CN" sz="2600" dirty="0"/>
              <a:t>_______</a:t>
            </a:r>
            <a:r>
              <a:rPr lang="zh-CN" altLang="en-US" sz="2600" dirty="0"/>
              <a:t>还能继续飞向球门；守门员飞身将球扑住，说明力能改变物体的</a:t>
            </a:r>
            <a:r>
              <a:rPr lang="en-US" altLang="zh-CN" sz="2600" dirty="0"/>
              <a:t>____________ 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9.</a:t>
            </a:r>
            <a:r>
              <a:rPr lang="zh-CN" altLang="en-US" sz="2600" dirty="0"/>
              <a:t>某市市区发生一起交通事故，两部同向行驶的汽车发生“追尾”，如图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9</a:t>
            </a:r>
            <a:r>
              <a:rPr lang="zh-CN" altLang="en-US" sz="2600" dirty="0"/>
              <a:t>所示。汽车</a:t>
            </a:r>
            <a:r>
              <a:rPr lang="en-US" altLang="zh-CN" sz="2600" dirty="0"/>
              <a:t>B</a:t>
            </a:r>
            <a:r>
              <a:rPr lang="zh-CN" altLang="en-US" sz="2600" dirty="0"/>
              <a:t>刹车后由于</a:t>
            </a:r>
            <a:r>
              <a:rPr lang="en-US" altLang="zh-CN" sz="2600" dirty="0"/>
              <a:t>_____</a:t>
            </a:r>
            <a:r>
              <a:rPr lang="zh-CN" altLang="en-US" sz="2600" dirty="0"/>
              <a:t>仍撞到汽车</a:t>
            </a:r>
            <a:r>
              <a:rPr lang="en-US" altLang="zh-CN" sz="2600" dirty="0"/>
              <a:t>A</a:t>
            </a:r>
            <a:r>
              <a:rPr lang="zh-CN" altLang="en-US" sz="2600" dirty="0"/>
              <a:t>；观察汽车</a:t>
            </a:r>
            <a:r>
              <a:rPr lang="en-US" altLang="zh-CN" sz="2600" dirty="0"/>
              <a:t>A</a:t>
            </a:r>
            <a:r>
              <a:rPr lang="zh-CN" altLang="en-US" sz="2600" dirty="0"/>
              <a:t>的尾部向上翘起，说明力能够使物体发生</a:t>
            </a:r>
            <a:r>
              <a:rPr lang="en-US" altLang="zh-CN" sz="2600" dirty="0"/>
              <a:t>_______ </a:t>
            </a:r>
            <a:r>
              <a:rPr lang="zh-CN" altLang="en-US" sz="2600" dirty="0"/>
              <a:t>；此时对汽车</a:t>
            </a:r>
            <a:r>
              <a:rPr lang="en-US" altLang="zh-CN" sz="2600" dirty="0"/>
              <a:t>A</a:t>
            </a:r>
            <a:r>
              <a:rPr lang="zh-CN" altLang="en-US" sz="2600" dirty="0"/>
              <a:t>中的司机起保护作用的是</a:t>
            </a:r>
            <a:r>
              <a:rPr lang="en-US" altLang="zh-CN" sz="2600" dirty="0"/>
              <a:t>___________</a:t>
            </a:r>
            <a:r>
              <a:rPr lang="zh-CN" altLang="en-US" sz="2600" dirty="0"/>
              <a:t>（选填“安全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气囊”或“汽车头枕”）。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6512477" y="1410436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惯性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4131" y="2184140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运动状态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69" y="4711648"/>
            <a:ext cx="2538490" cy="19260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76349" y="3371987"/>
            <a:ext cx="856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惯性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0692" y="4145652"/>
            <a:ext cx="856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形变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22241" y="4594551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汽车头枕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4"/>
            <a:ext cx="8229600" cy="65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10.</a:t>
            </a:r>
            <a:r>
              <a:rPr lang="zh-CN" altLang="en-US" sz="2600" dirty="0"/>
              <a:t>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10</a:t>
            </a:r>
            <a:r>
              <a:rPr lang="zh-CN" altLang="en-US" sz="2600" dirty="0"/>
              <a:t>甲所示，盛有水的烧杯随小车一起水平向右做</a:t>
            </a:r>
            <a:r>
              <a:rPr lang="en-US" altLang="zh-CN" sz="2600" dirty="0"/>
              <a:t>__________</a:t>
            </a:r>
            <a:r>
              <a:rPr lang="zh-CN" altLang="en-US" sz="2600" dirty="0"/>
              <a:t>运动；当烧杯中的水面出现如图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10</a:t>
            </a:r>
            <a:r>
              <a:rPr lang="zh-CN" altLang="en-US" sz="2600" dirty="0"/>
              <a:t>乙所示的状态时，则小车此时正在做</a:t>
            </a:r>
            <a:r>
              <a:rPr lang="en-US" altLang="zh-CN" sz="2600" dirty="0"/>
              <a:t>__________</a:t>
            </a:r>
            <a:r>
              <a:rPr lang="zh-CN" altLang="en-US" sz="2600" dirty="0"/>
              <a:t>（以上两空均选填“加速”“减速”或“匀速”）运动，做出上述判断的根据是</a:t>
            </a:r>
            <a:r>
              <a:rPr lang="en-US" altLang="zh-CN" sz="2600" dirty="0"/>
              <a:t>__________</a:t>
            </a:r>
            <a:r>
              <a:rPr lang="zh-CN" altLang="en-US" sz="2600" dirty="0"/>
              <a:t>（选填“水”或“烧杯”）具有惯性。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735971" y="1762669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匀速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82" y="4048344"/>
            <a:ext cx="4934220" cy="235093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434971" y="218328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减速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2429" y="2932587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 smtClean="0"/>
              <a:t>1</a:t>
            </a:r>
            <a:r>
              <a:rPr lang="en-US" altLang="zh-CN" sz="2800" dirty="0"/>
              <a:t>. </a:t>
            </a:r>
            <a:r>
              <a:rPr lang="zh-CN" altLang="en-US" sz="2800" dirty="0"/>
              <a:t>小明想：立定跳远测试中，地球自转会影响成绩吗？对此，下列认识正确的是（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A.</a:t>
            </a:r>
            <a:r>
              <a:rPr lang="zh-CN" altLang="en-US" sz="2800" dirty="0"/>
              <a:t>向东跳有利 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B.</a:t>
            </a:r>
            <a:r>
              <a:rPr lang="zh-CN" altLang="en-US" sz="2800" dirty="0"/>
              <a:t>向西跳有利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</a:t>
            </a:r>
            <a:r>
              <a:rPr lang="zh-CN" altLang="en-US" sz="2800" dirty="0"/>
              <a:t>向南或向北跳有利  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D.</a:t>
            </a:r>
            <a:r>
              <a:rPr lang="zh-CN" altLang="en-US" sz="2800" dirty="0"/>
              <a:t>向各个方向跳都一样</a:t>
            </a:r>
          </a:p>
        </p:txBody>
      </p:sp>
      <p:sp>
        <p:nvSpPr>
          <p:cNvPr id="13" name="矩形 12"/>
          <p:cNvSpPr/>
          <p:nvPr/>
        </p:nvSpPr>
        <p:spPr>
          <a:xfrm>
            <a:off x="5629625" y="19306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用物体的惯性解释自然界和生活中的有关现象。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惯性及其现象、惯性的利用和防止。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2.</a:t>
            </a:r>
            <a:r>
              <a:rPr lang="zh-CN" altLang="en-US" sz="2400" dirty="0"/>
              <a:t>小轩很喜欢爸爸新买的数码照相机，在旅途中他拍下了火车内桌面上的塑料杯瞬间的不同状态，如图</a:t>
            </a:r>
            <a:r>
              <a:rPr lang="en-US" altLang="zh-CN" sz="2400" dirty="0"/>
              <a:t>7.3</a:t>
            </a:r>
            <a:r>
              <a:rPr lang="zh-CN" altLang="en-US" sz="2400" dirty="0"/>
              <a:t>－</a:t>
            </a:r>
            <a:r>
              <a:rPr lang="en-US" altLang="zh-CN" sz="2400" dirty="0"/>
              <a:t>11</a:t>
            </a:r>
            <a:r>
              <a:rPr lang="zh-CN" altLang="en-US" sz="2400" dirty="0"/>
              <a:t>甲、乙、丙。则下列关于火车运动状态的判断正确的是（　　）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zh-CN" altLang="en-US" sz="2400" dirty="0"/>
              <a:t>图甲中火车在匀速运动，图乙中火车突然向左加速，图丙 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中火车突然向左减速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B.</a:t>
            </a:r>
            <a:r>
              <a:rPr lang="zh-CN" altLang="en-US" sz="2400" dirty="0"/>
              <a:t>图甲中火车在匀速运动，图乙中火车突然向右加速，图丙 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中火车突然向左加速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C.</a:t>
            </a:r>
            <a:r>
              <a:rPr lang="zh-CN" altLang="en-US" sz="2400" dirty="0"/>
              <a:t>图甲中火车在减速运动，图乙中火车突然向左减速，图丙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中火车突然向右加速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D.</a:t>
            </a:r>
            <a:r>
              <a:rPr lang="zh-CN" altLang="en-US" sz="2400" dirty="0"/>
              <a:t>图甲中火车在加速运动，图乙中火车突然向左加速，图丙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中火车突然向右减速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040348" y="2151158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48300" y="2755900"/>
            <a:ext cx="7247400" cy="936103"/>
            <a:chOff x="1309809" y="3739384"/>
            <a:chExt cx="7247400" cy="9361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9809" y="3739384"/>
              <a:ext cx="1661870" cy="93610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000" y="3764811"/>
              <a:ext cx="1636443" cy="91067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0765" y="3750942"/>
              <a:ext cx="1636444" cy="9245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r="26109"/>
          <a:stretch>
            <a:fillRect/>
          </a:stretch>
        </p:blipFill>
        <p:spPr>
          <a:xfrm>
            <a:off x="175793" y="1463570"/>
            <a:ext cx="1400499" cy="2179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677" y="1587703"/>
            <a:ext cx="19800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动手试一试</a:t>
            </a:r>
            <a:endParaRPr lang="zh-CN" altLang="en-US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727143" y="2383925"/>
            <a:ext cx="2820143" cy="2493213"/>
            <a:chOff x="1727143" y="2383925"/>
            <a:chExt cx="2820143" cy="2493213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928" y="2383925"/>
              <a:ext cx="2751217" cy="1846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143" y="4230807"/>
              <a:ext cx="2820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a</a:t>
              </a:r>
              <a:r>
                <a:rPr lang="zh-CN" altLang="en-US" dirty="0" smtClean="0"/>
                <a:t>）猛然抽出纸条，书本还留在桌面上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43325" y="1708023"/>
            <a:ext cx="2820143" cy="2522784"/>
            <a:chOff x="5596323" y="2383925"/>
            <a:chExt cx="2820143" cy="2522784"/>
          </a:xfrm>
        </p:grpSpPr>
        <p:pic>
          <p:nvPicPr>
            <p:cNvPr id="21" name="Picture 6" descr="http://www.pep.com.cn/oldimages/pic_4171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03"/>
            <a:stretch>
              <a:fillRect/>
            </a:stretch>
          </p:blipFill>
          <p:spPr bwMode="auto">
            <a:xfrm>
              <a:off x="5643325" y="2383925"/>
              <a:ext cx="2726141" cy="204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596323" y="4260378"/>
              <a:ext cx="2820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b</a:t>
              </a:r>
              <a:r>
                <a:rPr lang="zh-CN" altLang="en-US" dirty="0" smtClean="0"/>
                <a:t>）迅速击打硬纸板，鸡蛋会掉进被子里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80706" y="4428531"/>
            <a:ext cx="4706832" cy="2381250"/>
            <a:chOff x="3580706" y="4428531"/>
            <a:chExt cx="4706832" cy="2381250"/>
          </a:xfrm>
        </p:grpSpPr>
        <p:sp>
          <p:nvSpPr>
            <p:cNvPr id="26" name="TextBox 25"/>
            <p:cNvSpPr txBox="1"/>
            <p:nvPr/>
          </p:nvSpPr>
          <p:spPr>
            <a:xfrm>
              <a:off x="3580706" y="5456119"/>
              <a:ext cx="28201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c</a:t>
              </a:r>
              <a:r>
                <a:rPr lang="zh-CN" altLang="en-US" dirty="0" smtClean="0"/>
                <a:t>）用尺子迅速打出下面的棋子，上面的棋子会落在下方</a:t>
              </a:r>
              <a:endParaRPr lang="zh-CN" altLang="en-US" dirty="0"/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838" y="4428531"/>
              <a:ext cx="1790700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物理学中，把物体保持</a:t>
            </a:r>
            <a:r>
              <a:rPr lang="en-US" altLang="zh-CN" dirty="0"/>
              <a:t>_______</a:t>
            </a:r>
            <a:r>
              <a:rPr lang="zh-CN" altLang="en-US" dirty="0"/>
              <a:t>或</a:t>
            </a:r>
            <a:r>
              <a:rPr lang="en-US" altLang="zh-CN" dirty="0"/>
              <a:t>_____________</a:t>
            </a:r>
            <a:r>
              <a:rPr lang="zh-CN" altLang="en-US" dirty="0"/>
              <a:t>　　状态的性质叫做惯性。因此，牛顿第一定律又叫做　　　　</a:t>
            </a:r>
            <a:r>
              <a:rPr lang="en-US" altLang="zh-CN" dirty="0"/>
              <a:t>_________</a:t>
            </a:r>
            <a:r>
              <a:rPr lang="zh-CN" altLang="en-US" dirty="0"/>
              <a:t>定律。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一切物体都具有惯性，惯性只与</a:t>
            </a:r>
            <a:r>
              <a:rPr lang="en-US" altLang="zh-CN" dirty="0"/>
              <a:t>_________</a:t>
            </a:r>
            <a:r>
              <a:rPr lang="zh-CN" altLang="en-US" dirty="0"/>
              <a:t>有关，　</a:t>
            </a:r>
            <a:r>
              <a:rPr lang="en-US" altLang="zh-CN" dirty="0"/>
              <a:t>_________</a:t>
            </a:r>
            <a:r>
              <a:rPr lang="zh-CN" altLang="en-US" dirty="0"/>
              <a:t>越大，惯性越大。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54128" y="15114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静止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31677" y="1506693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匀速直线运动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2602" y="235443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惯性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16734" y="31673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5946" y="361318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质量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0080" y="3913569"/>
            <a:ext cx="7643553" cy="2946400"/>
            <a:chOff x="165360" y="3954513"/>
            <a:chExt cx="7643553" cy="2946400"/>
          </a:xfrm>
        </p:grpSpPr>
        <p:grpSp>
          <p:nvGrpSpPr>
            <p:cNvPr id="5" name="组合 4"/>
            <p:cNvGrpSpPr/>
            <p:nvPr/>
          </p:nvGrpSpPr>
          <p:grpSpPr>
            <a:xfrm>
              <a:off x="4572000" y="3954513"/>
              <a:ext cx="3236913" cy="2946400"/>
              <a:chOff x="4572000" y="3954513"/>
              <a:chExt cx="3236913" cy="2946400"/>
            </a:xfrm>
          </p:grpSpPr>
          <p:pic>
            <p:nvPicPr>
              <p:cNvPr id="17" name="Picture 4" descr="d:\program files\360se6\User Data\temp\jpg1225453167_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4" r="4375" b="13551"/>
              <a:stretch>
                <a:fillRect/>
              </a:stretch>
            </p:blipFill>
            <p:spPr bwMode="auto">
              <a:xfrm>
                <a:off x="4594225" y="3954513"/>
                <a:ext cx="3214688" cy="2147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8"/>
              <p:cNvSpPr txBox="1">
                <a:spLocks noChangeArrowheads="1"/>
              </p:cNvSpPr>
              <p:nvPr/>
            </p:nvSpPr>
            <p:spPr bwMode="auto">
              <a:xfrm>
                <a:off x="4572000" y="6254801"/>
                <a:ext cx="300037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dirty="0">
                    <a:latin typeface="+mn-ea"/>
                    <a:ea typeface="+mn-ea"/>
                  </a:rPr>
                  <a:t>在跳远比赛中，运动员跳离地面后由于惯性继续</a:t>
                </a:r>
                <a:r>
                  <a:rPr lang="zh-CN" altLang="en-US" dirty="0" smtClean="0">
                    <a:latin typeface="+mn-ea"/>
                    <a:ea typeface="+mn-ea"/>
                  </a:rPr>
                  <a:t>向前</a:t>
                </a:r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65360" y="4725472"/>
              <a:ext cx="4343400" cy="2132528"/>
              <a:chOff x="165360" y="4725472"/>
              <a:chExt cx="4343400" cy="2132528"/>
            </a:xfrm>
          </p:grpSpPr>
          <p:sp>
            <p:nvSpPr>
              <p:cNvPr id="21" name="TextBox 7"/>
              <p:cNvSpPr txBox="1">
                <a:spLocks noChangeArrowheads="1"/>
              </p:cNvSpPr>
              <p:nvPr/>
            </p:nvSpPr>
            <p:spPr bwMode="auto">
              <a:xfrm>
                <a:off x="752602" y="6211669"/>
                <a:ext cx="30003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dirty="0" smtClean="0">
                    <a:latin typeface="+mn-ea"/>
                    <a:ea typeface="+mn-ea"/>
                  </a:rPr>
                  <a:t>急刹车时，车上的乘客由于惯性会向前倾倒</a:t>
                </a:r>
                <a:endParaRPr lang="zh-CN" altLang="en-US" dirty="0">
                  <a:latin typeface="+mn-ea"/>
                  <a:ea typeface="+mn-ea"/>
                </a:endParaRPr>
              </a:p>
            </p:txBody>
          </p:sp>
          <p:pic>
            <p:nvPicPr>
              <p:cNvPr id="1026" name="Picture 2" descr="https://timgsa.baidu.com/timg?image&amp;quality=80&amp;size=b9999_10000&amp;sec=1581775335558&amp;di=850796a95dee17dda8e0a31291ad70ce&amp;imgtype=0&amp;src=http%3A%2F%2Fres.tongyi.com%2Fresources%2Farticle%2Fstudent%2Fothers%2F0114%2Fg1%2F2.files%2Fimage07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60" y="4725472"/>
                <a:ext cx="4343400" cy="1457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835946" y="4286577"/>
            <a:ext cx="7572635" cy="2238375"/>
            <a:chOff x="2103770" y="2048202"/>
            <a:chExt cx="7572635" cy="22383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70" y="2048202"/>
              <a:ext cx="4400550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6676030" y="2649740"/>
              <a:ext cx="30003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latin typeface="+mn-ea"/>
                  <a:ea typeface="+mn-ea"/>
                </a:rPr>
                <a:t>大</a:t>
              </a:r>
              <a:r>
                <a:rPr lang="zh-CN" altLang="en-US" dirty="0" smtClean="0">
                  <a:latin typeface="+mn-ea"/>
                  <a:ea typeface="+mn-ea"/>
                </a:rPr>
                <a:t>卡车由于质量大，惯性大的缘故，刹车不能及时停止，容易造成交通事故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人可以用手轻易的挡开快速向自己丢过来的粉笔，但却很难阻止从斜坡上缓缓滑下的汽车，这说明了物体的惯性受到</a:t>
            </a:r>
            <a:r>
              <a:rPr lang="en-US" altLang="zh-CN" dirty="0"/>
              <a:t>________</a:t>
            </a:r>
            <a:r>
              <a:rPr lang="zh-CN" altLang="en-US" dirty="0"/>
              <a:t>的影响，而与速度的大小无关。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在汽车刹车时，坐在车里的乘客会向前倾倒。解释这种现象的正确顺序是（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①乘客猝不及防，向前倾倒 　②汽车很快停止运动，乘客下半身也很快随车停止运动 　③乘客上半身由于具有惯性，仍然向前运动 　④坐在车里的乘客随汽车向前运动，司机发现情况立即刹车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A.④①②③                         B.④②③①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C.④③②①                         D.④②①③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82088" y="236132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5458" y="363005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惯性及其现象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en-US" dirty="0"/>
              <a:t>关于惯性，下列说法正确的是（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静止的物体没有惯性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一切物体都有惯性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C.“</a:t>
            </a:r>
            <a:r>
              <a:rPr lang="zh-CN" altLang="en-US" dirty="0"/>
              <a:t>漂浮”在空间站的宇航员，惯性消失了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行驶的汽车关闭发动机后还能行驶一段距离，是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因为汽车受到惯性力作用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833945" y="200681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5</a:t>
            </a:r>
            <a:r>
              <a:rPr lang="zh-CN" altLang="en-US" sz="2600" dirty="0"/>
              <a:t>所示，苹果从树上落下的过程中，其惯性（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先变大后变小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先变小后变大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变大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不变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小强行走时被石块绊了下，身体向前倾倒，对此合理的解释是小强原来相对于地面是</a:t>
            </a:r>
            <a:r>
              <a:rPr lang="en-US" altLang="zh-CN" sz="2600" dirty="0"/>
              <a:t>_______</a:t>
            </a:r>
            <a:r>
              <a:rPr lang="zh-CN" altLang="en-US" sz="2600" dirty="0"/>
              <a:t>的，绊到石块后，他的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（选填“脚”或“上身”，下同）突然停止，而他的</a:t>
            </a:r>
            <a:r>
              <a:rPr lang="en-US" altLang="zh-CN" sz="2600" dirty="0"/>
              <a:t>_______</a:t>
            </a:r>
            <a:r>
              <a:rPr lang="zh-CN" altLang="en-US" sz="2600" dirty="0"/>
              <a:t>由于惯性仍保持原来的运动状态，所以身体会向前倾。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2337" y="183907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39" y="2085291"/>
            <a:ext cx="1977873" cy="189888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036570" y="5001283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运动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42327" y="5406657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600" dirty="0"/>
              <a:t>脚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89791" y="5787484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上身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惯性的利用和防止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en-US" dirty="0"/>
              <a:t>下列事例中，属于避免惯性带来危害的是（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拍打刚晒过的被子，灰尘脱落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汽车在行驶时要保持一定的车距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跳远时，助跑能使运动员跳得更远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投篮时，球离开手后还能向篮筐继续飞行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52420" y="202831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惯性在日常生活和生产中有利有弊。下列四种现象不属于利用惯性的是（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锤头松了，把锤柄在地面上撞击几下，锤头就紧紧地套在</a:t>
            </a:r>
            <a:r>
              <a:rPr lang="zh-CN" altLang="en-US" dirty="0" smtClean="0"/>
              <a:t>锤柄</a:t>
            </a:r>
            <a:r>
              <a:rPr lang="zh-CN" altLang="en-US" dirty="0"/>
              <a:t>上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往锅炉内添煤时，不用把铲子送进炉灶内，煤就随着铲子</a:t>
            </a:r>
            <a:r>
              <a:rPr lang="zh-CN" altLang="en-US" dirty="0" smtClean="0"/>
              <a:t>运动</a:t>
            </a:r>
            <a:r>
              <a:rPr lang="zh-CN" altLang="en-US" dirty="0"/>
              <a:t>的方向进入灶内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汽车刹车时，站在车内的人向前倾倒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小狗通过甩动自己的身体，让身上的水珠飞</a:t>
            </a:r>
            <a:r>
              <a:rPr lang="zh-CN" altLang="en-US" dirty="0" smtClean="0"/>
              <a:t>出来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4192010" y="180194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全屏显示(4:3)</PresentationFormat>
  <Paragraphs>171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2020-04-09T07:33:59Z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