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8"/>
  </p:notesMasterIdLst>
  <p:sldIdLst>
    <p:sldId id="336" r:id="rId5"/>
    <p:sldId id="631" r:id="rId6"/>
    <p:sldId id="649" r:id="rId7"/>
    <p:sldId id="665" r:id="rId8"/>
    <p:sldId id="667" r:id="rId9"/>
    <p:sldId id="663" r:id="rId10"/>
    <p:sldId id="668" r:id="rId11"/>
    <p:sldId id="662" r:id="rId12"/>
    <p:sldId id="650" r:id="rId13"/>
    <p:sldId id="632" r:id="rId14"/>
    <p:sldId id="651" r:id="rId15"/>
    <p:sldId id="636" r:id="rId16"/>
    <p:sldId id="637" r:id="rId17"/>
    <p:sldId id="653" r:id="rId18"/>
    <p:sldId id="638" r:id="rId19"/>
    <p:sldId id="661" r:id="rId20"/>
    <p:sldId id="639" r:id="rId21"/>
    <p:sldId id="640" r:id="rId22"/>
    <p:sldId id="654" r:id="rId23"/>
    <p:sldId id="660" r:id="rId24"/>
    <p:sldId id="642" r:id="rId25"/>
    <p:sldId id="656" r:id="rId26"/>
    <p:sldId id="657" r:id="rId27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402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7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7.3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探究物体不受力时怎样运动（第一课时）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牛顿第一定律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下列关于牛顿第一定律的叙述正确的是（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牛顿第一定律可以通过实验直接得出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牛顿第一定律是没有事实依据凭空想象的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牛顿第一定律是牛顿总结了伽利略等人的研究成果，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概括出来的一条重要规律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牛顿笫一定律说明物体的运动需要力来维持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正在水平面上滚动的小球，如果它受到的外力同时消失，那么它将（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立即停下来                      </a:t>
            </a:r>
            <a:r>
              <a:rPr lang="en-US" altLang="zh-CN" sz="2600" dirty="0"/>
              <a:t>B.</a:t>
            </a:r>
            <a:r>
              <a:rPr lang="zh-CN" altLang="en-US" sz="2600" dirty="0"/>
              <a:t>慢慢停下来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做匀速直线运动              </a:t>
            </a:r>
            <a:r>
              <a:rPr lang="en-US" altLang="zh-CN" sz="2600" dirty="0"/>
              <a:t>D.</a:t>
            </a:r>
            <a:r>
              <a:rPr lang="zh-CN" altLang="en-US" sz="2600" dirty="0"/>
              <a:t>改变运动方向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63936" y="203241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44584" y="5160436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3.</a:t>
            </a:r>
            <a:r>
              <a:rPr lang="zh-CN" altLang="en-US" sz="2400" dirty="0"/>
              <a:t>如图</a:t>
            </a:r>
            <a:r>
              <a:rPr lang="en-US" altLang="zh-CN" sz="2400" dirty="0"/>
              <a:t>7.3</a:t>
            </a:r>
            <a:r>
              <a:rPr lang="zh-CN" altLang="en-US" sz="2400" dirty="0"/>
              <a:t>－</a:t>
            </a:r>
            <a:r>
              <a:rPr lang="en-US" altLang="zh-CN" sz="2400" dirty="0"/>
              <a:t>1</a:t>
            </a:r>
            <a:r>
              <a:rPr lang="zh-CN" altLang="en-US" sz="2400" dirty="0"/>
              <a:t>所示是某同学探究牛顿第一定律的实验方案，试根据探究方案回答下列问题：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ts val="19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）实验时，为了使小车在水平面上开始运动时具有相同的速度，采取的措施是</a:t>
            </a:r>
            <a:r>
              <a:rPr lang="en-US" altLang="zh-CN" sz="2400" dirty="0"/>
              <a:t>______________________________</a:t>
            </a:r>
            <a:r>
              <a:rPr lang="zh-CN" altLang="en-US" sz="24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）小车在水平轨道上滑行时，受到的力一共有</a:t>
            </a:r>
            <a:r>
              <a:rPr lang="en-US" altLang="zh-CN" sz="2400" dirty="0"/>
              <a:t>_____</a:t>
            </a:r>
            <a:r>
              <a:rPr lang="zh-CN" altLang="en-US" sz="2400" dirty="0"/>
              <a:t>个，分别是</a:t>
            </a:r>
            <a:r>
              <a:rPr lang="en-US" altLang="zh-CN" sz="2400" dirty="0"/>
              <a:t>____________________________________________</a:t>
            </a:r>
            <a:r>
              <a:rPr lang="zh-CN" altLang="en-US" sz="2400" dirty="0"/>
              <a:t>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</a:t>
            </a:r>
            <a:r>
              <a:rPr lang="en-US" altLang="zh-CN" sz="2400" dirty="0"/>
              <a:t>_________</a:t>
            </a:r>
            <a:r>
              <a:rPr lang="zh-CN" altLang="en-US" sz="2400" dirty="0"/>
              <a:t>表面最粗糙，而小车在</a:t>
            </a:r>
            <a:r>
              <a:rPr lang="en-US" altLang="zh-CN" sz="2400" dirty="0"/>
              <a:t>_________</a:t>
            </a:r>
            <a:r>
              <a:rPr lang="zh-CN" altLang="en-US" sz="2400" dirty="0"/>
              <a:t>表面上滑行的距离最远；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）从这个实验中得出的结论是</a:t>
            </a:r>
            <a:r>
              <a:rPr lang="en-US" altLang="zh-CN" sz="2400" dirty="0"/>
              <a:t>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____________________________________________________________________________________</a:t>
            </a:r>
            <a:r>
              <a:rPr lang="zh-CN" altLang="en-US" sz="2400" dirty="0"/>
              <a:t>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578075" y="3836186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让小车从同一斜面的高度滑下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41502" y="42258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sym typeface="+mn-ea"/>
              </a:rPr>
              <a:t>3</a:t>
            </a:r>
            <a:endParaRPr lang="en-US" altLang="en-US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97" y="2285635"/>
            <a:ext cx="2730789" cy="11403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21" y="2345653"/>
            <a:ext cx="2847823" cy="10803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179" y="2339650"/>
            <a:ext cx="2832818" cy="108631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77279" y="4570976"/>
            <a:ext cx="4411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重力、阻力</a:t>
            </a:r>
            <a:r>
              <a:rPr lang="en-US" altLang="zh-CN" dirty="0">
                <a:latin typeface="+mn-lt"/>
                <a:sym typeface="+mn-ea"/>
              </a:rPr>
              <a:t>(</a:t>
            </a:r>
            <a:r>
              <a:rPr lang="zh-CN" altLang="en-US" dirty="0">
                <a:latin typeface="+mn-lt"/>
                <a:sym typeface="+mn-ea"/>
              </a:rPr>
              <a:t>或摩擦力</a:t>
            </a:r>
            <a:r>
              <a:rPr lang="en-US" altLang="zh-CN" dirty="0">
                <a:latin typeface="+mn-lt"/>
                <a:sym typeface="+mn-ea"/>
              </a:rPr>
              <a:t>)</a:t>
            </a:r>
            <a:r>
              <a:rPr lang="zh-CN" altLang="en-US" dirty="0">
                <a:latin typeface="+mn-lt"/>
                <a:sym typeface="+mn-ea"/>
              </a:rPr>
              <a:t>、支持力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25491" y="497333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毛巾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78345" y="498603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玻璃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5627" y="5688523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                                                           物体受到的阻力越小，速度减小的就越慢，若受到的阻力为零，则物体的速度不会改变，做匀速直线运动</a:t>
            </a:r>
            <a:endParaRPr lang="en-US" altLang="en-US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1" grpId="0"/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1</a:t>
            </a:r>
            <a:r>
              <a:rPr lang="en-US" altLang="zh-CN" dirty="0"/>
              <a:t>.</a:t>
            </a:r>
            <a:r>
              <a:rPr lang="zh-CN" altLang="en-US" dirty="0"/>
              <a:t>关于力与运动的关系，下列说法中正确的是（　  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力是保持物体静止或匀速直线运动的原因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力是改变物体运动状态的原因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停止用力，运动物体就会停下来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物体受力才会运动</a:t>
            </a:r>
          </a:p>
        </p:txBody>
      </p:sp>
      <p:sp>
        <p:nvSpPr>
          <p:cNvPr id="23" name="矩形 22"/>
          <p:cNvSpPr/>
          <p:nvPr/>
        </p:nvSpPr>
        <p:spPr>
          <a:xfrm>
            <a:off x="7931670" y="140552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关于牛顿第一定律，下列说法正确的是（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直接证明牛顿第一定律的实验是做不出来的，因 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此该定律不能肯定是正确的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直接证明牛顿第一定律的实验虽然不能做出来，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但是可以经过科学推理而得出，因此该定律是正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确的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牛顿第一定律如果实验选材理想，也是可以直接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证明的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牛顿第一定律是一种理想情况，无实际意义</a:t>
            </a:r>
          </a:p>
        </p:txBody>
      </p:sp>
      <p:sp>
        <p:nvSpPr>
          <p:cNvPr id="13" name="矩形 12"/>
          <p:cNvSpPr/>
          <p:nvPr/>
        </p:nvSpPr>
        <p:spPr>
          <a:xfrm>
            <a:off x="7349712" y="140158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关于牛顿第一定律的理解，下列说法正确的是（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牛顿第一定律是通过凭空想象出来的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物体只要运动，就一定受到力的作用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不受力的物体，只能保持静止状态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如果物体不受到力的作用，原来运动的物体将保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持原有的速度一直做匀速直线运动</a:t>
            </a:r>
          </a:p>
        </p:txBody>
      </p:sp>
      <p:sp>
        <p:nvSpPr>
          <p:cNvPr id="13" name="矩形 12"/>
          <p:cNvSpPr/>
          <p:nvPr/>
        </p:nvSpPr>
        <p:spPr>
          <a:xfrm>
            <a:off x="1062565" y="182653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用绳子拴住一个小球在光滑的水平面上作圆周运动，当绳子突然断裂，小球将（　　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保持原来的圆周运动状态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保持绳断时的速度做匀速直线运动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速度减小，但保持直线运动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以上三种都有</a:t>
            </a:r>
            <a:r>
              <a:rPr lang="zh-CN" altLang="en-US" dirty="0" smtClean="0"/>
              <a:t>可能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812134" y="1883493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 smtClean="0"/>
              <a:t>5</a:t>
            </a:r>
            <a:r>
              <a:rPr lang="en-US" altLang="zh-CN" dirty="0"/>
              <a:t>.</a:t>
            </a:r>
            <a:r>
              <a:rPr lang="zh-CN" altLang="en-US" dirty="0"/>
              <a:t>一颗正在竖直向上飞行的子弹，如果它受到的一切外力同时消失，那么它将（　　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先减速上升，后加速下降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沿竖直方向做匀速运动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立刻停在空中  </a:t>
            </a:r>
            <a:endParaRPr lang="en-US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立刻向下加速运动</a:t>
            </a:r>
          </a:p>
        </p:txBody>
      </p:sp>
      <p:sp>
        <p:nvSpPr>
          <p:cNvPr id="14" name="矩形 13"/>
          <p:cNvSpPr/>
          <p:nvPr/>
        </p:nvSpPr>
        <p:spPr>
          <a:xfrm>
            <a:off x="4968759" y="1925610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英国科学家牛顿总结了</a:t>
            </a:r>
            <a:r>
              <a:rPr lang="en-US" altLang="zh-CN" sz="2600" dirty="0"/>
              <a:t>________</a:t>
            </a:r>
            <a:r>
              <a:rPr lang="zh-CN" altLang="en-US" sz="2600" dirty="0"/>
              <a:t>等前人的研究成果，概括出了牛顿第一定律。一切物体在没有受到外力作用时，总保持</a:t>
            </a:r>
            <a:r>
              <a:rPr lang="en-US" altLang="zh-CN" sz="2600" dirty="0"/>
              <a:t>_______</a:t>
            </a:r>
            <a:r>
              <a:rPr lang="zh-CN" altLang="en-US" sz="2600" dirty="0"/>
              <a:t>状态或</a:t>
            </a:r>
            <a:r>
              <a:rPr lang="en-US" altLang="zh-CN" sz="2600" dirty="0"/>
              <a:t>_____________</a:t>
            </a:r>
            <a:r>
              <a:rPr lang="zh-CN" altLang="en-US" sz="2600" dirty="0"/>
              <a:t>状态，这一定律是通过</a:t>
            </a:r>
            <a:r>
              <a:rPr lang="en-US" altLang="zh-CN" sz="2600" dirty="0"/>
              <a:t>_____________</a:t>
            </a:r>
            <a:r>
              <a:rPr lang="zh-CN" altLang="en-US" sz="2600" dirty="0"/>
              <a:t>（选填“实验”“推理”或“实验加推理”）得出的。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7.</a:t>
            </a:r>
            <a:r>
              <a:rPr lang="zh-CN" altLang="en-US" sz="2600" dirty="0"/>
              <a:t>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2</a:t>
            </a:r>
            <a:r>
              <a:rPr lang="zh-CN" altLang="en-US" sz="2600" dirty="0"/>
              <a:t>所示的小车实验中，表面越光滑，小车受到的摩擦力越</a:t>
            </a:r>
            <a:r>
              <a:rPr lang="en-US" altLang="zh-CN" sz="2600" dirty="0"/>
              <a:t>______</a:t>
            </a:r>
            <a:r>
              <a:rPr lang="zh-CN" altLang="en-US" sz="2600" dirty="0"/>
              <a:t>，小车滑行的距离越</a:t>
            </a:r>
            <a:r>
              <a:rPr lang="en-US" altLang="zh-CN" sz="2600" dirty="0"/>
              <a:t>______</a:t>
            </a:r>
            <a:r>
              <a:rPr lang="zh-CN" altLang="en-US" sz="2600" dirty="0"/>
              <a:t>。若小车受到的摩擦力为零，则它将一直做匀速直线运动，著名的</a:t>
            </a:r>
            <a:r>
              <a:rPr lang="en-US" altLang="zh-CN" sz="2600" dirty="0"/>
              <a:t>______________</a:t>
            </a:r>
            <a:r>
              <a:rPr lang="zh-CN" altLang="en-US" sz="2600" dirty="0"/>
              <a:t>定律就是在此实验的基础上进行合理的推理得出的。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063002" y="1390474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伽利略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55973" y="217787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静止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67802" y="2177874"/>
            <a:ext cx="21948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匀速直线运动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88847" y="2597371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实验加推理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2420" y="4133944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小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98520" y="4133943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远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93973" y="4960263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牛顿第一</a:t>
            </a:r>
            <a:endParaRPr lang="zh-CN" altLang="en-US" sz="2600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4" y="5854140"/>
            <a:ext cx="2527681" cy="910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563" y="5856095"/>
            <a:ext cx="2492494" cy="9090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366" y="5858050"/>
            <a:ext cx="2504222" cy="9070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8.</a:t>
            </a:r>
            <a:r>
              <a:rPr lang="zh-CN" altLang="en-US" sz="2600" dirty="0"/>
              <a:t>小宇骑车不踩踏脚板，在水平路面上也能滑行一段距离，于是他猜想滑行的距离不仅与路面的粗糙程度有关，还可能与初始速度有关。为探究其中的奥秘，他在水平桌面上搭成一斜面，并用毛巾、棉布、木板等改变水平桌面的粗糙程度（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所示），请你观察小车由斜面滑下后在水平面上滑行的实验现象，思考后回答：</a:t>
            </a:r>
            <a:endParaRPr lang="zh-CN" altLang="zh-CN" sz="2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1" y="4282716"/>
            <a:ext cx="4318000" cy="191994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4"/>
            <a:ext cx="8229600" cy="65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）为了探究滑行距离与小车初速度的关系，他先后三次将小车从斜面上的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（选填“相同”或“不同”）高度处由静止释放，比较小车在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（选填“相同”或“不同”）粗糙面上滑行的路程长短。 </a:t>
            </a:r>
          </a:p>
        </p:txBody>
      </p:sp>
      <p:sp>
        <p:nvSpPr>
          <p:cNvPr id="15" name="矩形 14"/>
          <p:cNvSpPr/>
          <p:nvPr/>
        </p:nvSpPr>
        <p:spPr>
          <a:xfrm>
            <a:off x="4052306" y="4174393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1" y="1552216"/>
            <a:ext cx="4318000" cy="191994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303640" y="4555393"/>
            <a:ext cx="8563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通过实验，认识牛顿第一定律。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探究牛顿第一定律。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4"/>
            <a:ext cx="8229600" cy="651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 smtClean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）探究滑行距离与水平面粗糙程度的关系：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①三次实验是将小车从斜面上的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（选填“相同”或“不同”）高度处由静止释放，这样做是为了让小车到达水平面时，具有相同的</a:t>
            </a:r>
            <a:r>
              <a:rPr lang="en-US" altLang="zh-CN" sz="2600" dirty="0"/>
              <a:t>_________ 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②三次实验中，小车在</a:t>
            </a:r>
            <a:r>
              <a:rPr lang="en-US" altLang="zh-CN" sz="2600" dirty="0"/>
              <a:t>_______</a:t>
            </a:r>
            <a:r>
              <a:rPr lang="zh-CN" altLang="en-US" sz="2600" dirty="0"/>
              <a:t>表面受到的摩擦力最大，小车速度改变</a:t>
            </a:r>
            <a:r>
              <a:rPr lang="en-US" altLang="zh-CN" sz="2600" dirty="0"/>
              <a:t>_______</a:t>
            </a:r>
            <a:r>
              <a:rPr lang="zh-CN" altLang="en-US" sz="2600" dirty="0"/>
              <a:t>（选填“快”或“慢”）；实验时，运动的小车最终停下来，是因为在水平方向上受到　</a:t>
            </a:r>
            <a:r>
              <a:rPr lang="en-US" altLang="zh-CN" sz="2600" dirty="0"/>
              <a:t> _______</a:t>
            </a:r>
            <a:r>
              <a:rPr lang="zh-CN" altLang="en-US" sz="2600" dirty="0"/>
              <a:t>力。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③进一步推理可知，若水平面光滑无摩擦，则小车会在水平面上做</a:t>
            </a:r>
            <a:r>
              <a:rPr lang="en-US" altLang="zh-CN" sz="2600" dirty="0"/>
              <a:t>_________________</a:t>
            </a:r>
            <a:r>
              <a:rPr lang="zh-CN" altLang="en-US" sz="2600" dirty="0"/>
              <a:t>运动。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258806" y="1770105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0" y="2513469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初速度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45402" y="296416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毛巾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96661" y="3282446"/>
            <a:ext cx="5196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204" y="4162503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53967" y="4937735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匀速直线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人类对“运动和力的关系”的认识，经历了一个曲折漫长的探索过程。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）古希腊哲学家亚里士多德认为，运动者皆</a:t>
            </a:r>
            <a:r>
              <a:rPr lang="en-US" altLang="zh-CN" sz="2600" dirty="0"/>
              <a:t>______</a:t>
            </a:r>
            <a:r>
              <a:rPr lang="zh-CN" altLang="en-US" sz="2600" dirty="0"/>
              <a:t>。这一根据生活经验和事物表象得出的错误观点被人们沿用了近</a:t>
            </a:r>
            <a:r>
              <a:rPr lang="en-US" altLang="zh-CN" sz="2600" dirty="0"/>
              <a:t>2 000</a:t>
            </a:r>
            <a:r>
              <a:rPr lang="zh-CN" altLang="en-US" sz="2600" dirty="0"/>
              <a:t>年。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）十七世纪，伽利略通过理想斜面实验，正确地揭示了“运动和力的关系”，如图</a:t>
            </a:r>
            <a:r>
              <a:rPr lang="en-US" altLang="zh-CN" sz="2600" dirty="0"/>
              <a:t>7.3</a:t>
            </a:r>
            <a:r>
              <a:rPr lang="zh-CN" altLang="en-US" sz="2600" dirty="0"/>
              <a:t>－</a:t>
            </a:r>
            <a:r>
              <a:rPr lang="en-US" altLang="zh-CN" sz="2600" dirty="0"/>
              <a:t>4</a:t>
            </a:r>
            <a:r>
              <a:rPr lang="zh-CN" altLang="en-US" sz="2600" dirty="0"/>
              <a:t>所示。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7307390" y="2199615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推动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1" y="4734254"/>
            <a:ext cx="4648198" cy="1989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伽利略的斜面实验有如下步骤： 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①减小第二个斜面的倾角，小球在这个斜面上仍然要达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到原来的高度；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②两个对接的斜面，让小球沿一个斜面从静止滚下，小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</a:t>
            </a:r>
            <a:r>
              <a:rPr lang="zh-CN" altLang="en-US" sz="2600" dirty="0"/>
              <a:t>球将滚上另一个斜面；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③如果没有摩擦，小球将上升到原来释放时的高度；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④继续减小第二个斜面的倾角，最后使它成水平面，小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    球将沿水平面以恒定速度持续运动下去。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        上述步骤中，有的属于可靠事实，有的则是科学推论。将这些事实和推论进行分类排序，以下正确的是（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A.</a:t>
            </a:r>
            <a:r>
              <a:rPr lang="zh-CN" altLang="en-US" sz="2400" dirty="0"/>
              <a:t>事实②→事实①→推论③→推论④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B.</a:t>
            </a:r>
            <a:r>
              <a:rPr lang="zh-CN" altLang="en-US" sz="2400" dirty="0"/>
              <a:t>事实②→推论①→推论③→推论④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C.</a:t>
            </a:r>
            <a:r>
              <a:rPr lang="zh-CN" altLang="en-US" sz="2400" dirty="0"/>
              <a:t>事实②→推论①→推论④→推论③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D.</a:t>
            </a:r>
            <a:r>
              <a:rPr lang="zh-CN" altLang="en-US" sz="2400" dirty="0"/>
              <a:t>事实②→推论③→推论①→推论④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）伽利略得出，运动物体如果不受其他物体的作用，将会</a:t>
            </a:r>
            <a:r>
              <a:rPr lang="en-US" altLang="zh-CN" sz="2400" dirty="0"/>
              <a:t>____________________________</a:t>
            </a:r>
            <a:r>
              <a:rPr lang="zh-CN" altLang="en-US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伽利略由此开创了实验和推理相结合的科学研究方法。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331416" y="1770804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54892" y="4308198"/>
            <a:ext cx="28648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永远匀速运动下去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581" y="1463570"/>
            <a:ext cx="1661536" cy="1246152"/>
          </a:xfrm>
          <a:prstGeom prst="rect">
            <a:avLst/>
          </a:prstGeom>
        </p:spPr>
      </p:pic>
      <p:sp>
        <p:nvSpPr>
          <p:cNvPr id="6" name="爆炸形 1 5"/>
          <p:cNvSpPr/>
          <p:nvPr/>
        </p:nvSpPr>
        <p:spPr>
          <a:xfrm>
            <a:off x="825799" y="1463570"/>
            <a:ext cx="1271202" cy="1078173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思考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9681" y="3457575"/>
            <a:ext cx="4765675" cy="2857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文本框 243721"/>
          <p:cNvSpPr txBox="1">
            <a:spLocks noChangeArrowheads="1"/>
          </p:cNvSpPr>
          <p:nvPr/>
        </p:nvSpPr>
        <p:spPr bwMode="auto">
          <a:xfrm>
            <a:off x="1288955" y="4214818"/>
            <a:ext cx="6929486" cy="2247424"/>
          </a:xfrm>
          <a:prstGeom prst="wedgeRoundRectCallout">
            <a:avLst>
              <a:gd name="adj1" fmla="val -4509"/>
              <a:gd name="adj2" fmla="val -67284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</a:rPr>
              <a:t>      对静止的课本等文具施加一个水平方向的拉力，课本等沿水平方向运动，撤去拉力后，课本等停了下来。</a:t>
            </a:r>
          </a:p>
        </p:txBody>
      </p:sp>
      <p:sp>
        <p:nvSpPr>
          <p:cNvPr id="15" name="流程图: 库存数据 14"/>
          <p:cNvSpPr/>
          <p:nvPr/>
        </p:nvSpPr>
        <p:spPr>
          <a:xfrm flipH="1">
            <a:off x="1881118" y="2928938"/>
            <a:ext cx="1643063" cy="500062"/>
          </a:xfrm>
          <a:prstGeom prst="flowChartOnlineStorage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074918" y="2300288"/>
            <a:ext cx="1571625" cy="858837"/>
            <a:chOff x="2714612" y="1500174"/>
            <a:chExt cx="1571635" cy="858844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2714612" y="2357431"/>
              <a:ext cx="1285883" cy="158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文本框 243720"/>
            <p:cNvSpPr txBox="1">
              <a:spLocks noChangeArrowheads="1"/>
            </p:cNvSpPr>
            <p:nvPr/>
          </p:nvSpPr>
          <p:spPr bwMode="auto">
            <a:xfrm>
              <a:off x="3714744" y="1500174"/>
              <a:ext cx="571503" cy="769441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4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anose="02010609060101010101" pitchFamily="2" charset="-122"/>
                  <a:ea typeface="黑体" panose="02010609060101010101" pitchFamily="2" charset="-122"/>
                </a:rPr>
                <a:t>F                  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3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581" y="1463570"/>
            <a:ext cx="1661536" cy="1246152"/>
          </a:xfrm>
          <a:prstGeom prst="rect">
            <a:avLst/>
          </a:prstGeom>
        </p:spPr>
      </p:pic>
      <p:sp>
        <p:nvSpPr>
          <p:cNvPr id="6" name="爆炸形 1 5"/>
          <p:cNvSpPr/>
          <p:nvPr/>
        </p:nvSpPr>
        <p:spPr>
          <a:xfrm>
            <a:off x="825799" y="1463570"/>
            <a:ext cx="1271202" cy="1078173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思考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i04.pictn.sogoucdn.com/42080f0275f3cb4f"/>
          <p:cNvPicPr>
            <a:picLocks noChangeAspect="1" noChangeArrowheads="1"/>
          </p:cNvPicPr>
          <p:nvPr/>
        </p:nvPicPr>
        <p:blipFill>
          <a:blip r:embed="rId4"/>
          <a:srcRect l="16730" r="23120"/>
          <a:stretch>
            <a:fillRect/>
          </a:stretch>
        </p:blipFill>
        <p:spPr bwMode="auto">
          <a:xfrm rot="-2540258">
            <a:off x="2355850" y="1768475"/>
            <a:ext cx="1460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上箭头 19"/>
          <p:cNvSpPr/>
          <p:nvPr/>
        </p:nvSpPr>
        <p:spPr>
          <a:xfrm>
            <a:off x="2000250" y="3500438"/>
            <a:ext cx="285750" cy="500062"/>
          </a:xfrm>
          <a:prstGeom prst="upArrow">
            <a:avLst>
              <a:gd name="adj1" fmla="val 32170"/>
              <a:gd name="adj2" fmla="val 23717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上箭头 20"/>
          <p:cNvSpPr/>
          <p:nvPr/>
        </p:nvSpPr>
        <p:spPr>
          <a:xfrm>
            <a:off x="2000250" y="3643313"/>
            <a:ext cx="285750" cy="500062"/>
          </a:xfrm>
          <a:prstGeom prst="upArrow">
            <a:avLst>
              <a:gd name="adj1" fmla="val 32170"/>
              <a:gd name="adj2" fmla="val 23717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上箭头 21"/>
          <p:cNvSpPr/>
          <p:nvPr/>
        </p:nvSpPr>
        <p:spPr>
          <a:xfrm>
            <a:off x="2000250" y="3786188"/>
            <a:ext cx="285750" cy="500062"/>
          </a:xfrm>
          <a:prstGeom prst="upArrow">
            <a:avLst>
              <a:gd name="adj1" fmla="val 32170"/>
              <a:gd name="adj2" fmla="val 23717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8625" y="4000500"/>
            <a:ext cx="5715000" cy="42862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矩形 233484"/>
          <p:cNvSpPr>
            <a:spLocks noChangeArrowheads="1"/>
          </p:cNvSpPr>
          <p:nvPr/>
        </p:nvSpPr>
        <p:spPr bwMode="auto">
          <a:xfrm>
            <a:off x="4786314" y="1714488"/>
            <a:ext cx="4071966" cy="1940957"/>
          </a:xfrm>
          <a:prstGeom prst="wedgeRoundRectCallout">
            <a:avLst>
              <a:gd name="adj1" fmla="val -60291"/>
              <a:gd name="adj2" fmla="val -375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</a:rPr>
              <a:t>      用铁锤敲击钉子，钉子向下运动陷入木板。停止敲击，钉子就不再下陷。</a:t>
            </a:r>
          </a:p>
        </p:txBody>
      </p:sp>
      <p:sp>
        <p:nvSpPr>
          <p:cNvPr id="25" name="文本框 244741"/>
          <p:cNvSpPr txBox="1">
            <a:spLocks noChangeArrowheads="1"/>
          </p:cNvSpPr>
          <p:nvPr/>
        </p:nvSpPr>
        <p:spPr bwMode="auto">
          <a:xfrm>
            <a:off x="285720" y="5072074"/>
            <a:ext cx="3714776" cy="1055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</a:rPr>
              <a:t>以上力学现象中似乎具有一个共同特征</a:t>
            </a:r>
            <a:r>
              <a:rPr lang="en-US" altLang="zh-CN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</a:rPr>
              <a:t>:</a:t>
            </a:r>
          </a:p>
        </p:txBody>
      </p:sp>
      <p:sp>
        <p:nvSpPr>
          <p:cNvPr id="26" name="文本框 244742"/>
          <p:cNvSpPr txBox="1">
            <a:spLocks noChangeArrowheads="1"/>
          </p:cNvSpPr>
          <p:nvPr/>
        </p:nvSpPr>
        <p:spPr bwMode="auto">
          <a:xfrm>
            <a:off x="4786314" y="4500570"/>
            <a:ext cx="4143404" cy="2247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latin typeface="微软雅黑" panose="020B0503020204020204" charset="-122"/>
                <a:ea typeface="微软雅黑" panose="020B0503020204020204" charset="-122"/>
              </a:rPr>
              <a:t>      物体的运动需要力的作用，若不受力物体就不会运动或停止运动。</a:t>
            </a:r>
          </a:p>
        </p:txBody>
      </p:sp>
      <p:sp>
        <p:nvSpPr>
          <p:cNvPr id="27" name="右箭头 26"/>
          <p:cNvSpPr/>
          <p:nvPr/>
        </p:nvSpPr>
        <p:spPr>
          <a:xfrm>
            <a:off x="4000500" y="5286375"/>
            <a:ext cx="785813" cy="5715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5B9BD5">
                      <a:lumMod val="75000"/>
                    </a:srgb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r="25642"/>
          <a:stretch>
            <a:fillRect/>
          </a:stretch>
        </p:blipFill>
        <p:spPr>
          <a:xfrm>
            <a:off x="194963" y="1395330"/>
            <a:ext cx="1354033" cy="230114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48996" y="1402815"/>
            <a:ext cx="5875386" cy="3210669"/>
            <a:chOff x="1548996" y="1634831"/>
            <a:chExt cx="5875386" cy="3210669"/>
          </a:xfrm>
        </p:grpSpPr>
        <p:pic>
          <p:nvPicPr>
            <p:cNvPr id="34" name="图片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996" y="1634831"/>
              <a:ext cx="2218448" cy="321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094328" y="2251880"/>
              <a:ext cx="333005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/>
                <a:t>亚里士多德</a:t>
              </a:r>
              <a:r>
                <a:rPr lang="zh-CN" altLang="en-US" sz="2800" dirty="0" smtClean="0"/>
                <a:t>提出：</a:t>
              </a:r>
              <a:endParaRPr lang="en-US" altLang="zh-CN" sz="2800" dirty="0" smtClean="0"/>
            </a:p>
            <a:p>
              <a:r>
                <a:rPr lang="zh-CN" altLang="en-US" sz="2800" dirty="0" smtClean="0"/>
                <a:t>力是维持物体运动状态的原因（没有力的作用，物体就不能运动）</a:t>
              </a:r>
              <a:endParaRPr lang="zh-CN" altLang="en-US" sz="2800" dirty="0"/>
            </a:p>
          </p:txBody>
        </p:sp>
      </p:grpSp>
      <p:pic>
        <p:nvPicPr>
          <p:cNvPr id="35" name="Picture 4" descr="http://www.pep.com.cn/oldimages/pic_3728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88" y="5019675"/>
            <a:ext cx="476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云形标注 35"/>
          <p:cNvSpPr/>
          <p:nvPr/>
        </p:nvSpPr>
        <p:spPr>
          <a:xfrm>
            <a:off x="2520018" y="3471204"/>
            <a:ext cx="4215470" cy="1548471"/>
          </a:xfrm>
          <a:prstGeom prst="cloudCallout">
            <a:avLst>
              <a:gd name="adj1" fmla="val -12880"/>
              <a:gd name="adj2" fmla="val 604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他是对的，有许多事实可以证明“不推不动”：骑自行车，不用力踏，它就会停下来等。</a:t>
            </a:r>
          </a:p>
        </p:txBody>
      </p:sp>
      <p:sp>
        <p:nvSpPr>
          <p:cNvPr id="37" name="云形标注 36"/>
          <p:cNvSpPr/>
          <p:nvPr/>
        </p:nvSpPr>
        <p:spPr>
          <a:xfrm>
            <a:off x="37816" y="3471204"/>
            <a:ext cx="4316422" cy="1578538"/>
          </a:xfrm>
          <a:prstGeom prst="cloudCallout">
            <a:avLst>
              <a:gd name="adj1" fmla="val 13658"/>
              <a:gd name="adj2" fmla="val 6048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不对吧！骑自行车停止用力后，它还会运动一段距离呢！这说明运动不一定需要力的作用来维持。</a:t>
            </a:r>
          </a:p>
        </p:txBody>
      </p:sp>
      <p:sp>
        <p:nvSpPr>
          <p:cNvPr id="38" name="云形标注 37"/>
          <p:cNvSpPr/>
          <p:nvPr/>
        </p:nvSpPr>
        <p:spPr>
          <a:xfrm>
            <a:off x="5063319" y="3915762"/>
            <a:ext cx="2838735" cy="1103913"/>
          </a:xfrm>
          <a:prstGeom prst="cloudCallout">
            <a:avLst>
              <a:gd name="adj1" fmla="val -8340"/>
              <a:gd name="adj2" fmla="val 705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有时需要用力，有时不需要用力。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66" y="2927846"/>
            <a:ext cx="1363819" cy="3469717"/>
          </a:xfrm>
          <a:prstGeom prst="rect">
            <a:avLst/>
          </a:prstGeom>
        </p:spPr>
      </p:pic>
      <p:sp>
        <p:nvSpPr>
          <p:cNvPr id="40" name="圆角矩形标注 39"/>
          <p:cNvSpPr/>
          <p:nvPr/>
        </p:nvSpPr>
        <p:spPr>
          <a:xfrm>
            <a:off x="4132094" y="1685900"/>
            <a:ext cx="2906972" cy="1241946"/>
          </a:xfrm>
          <a:prstGeom prst="wedgeRoundRectCallout">
            <a:avLst>
              <a:gd name="adj1" fmla="val 75834"/>
              <a:gd name="adj2" fmla="val 548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究竟哪一位同学的说法对呢？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8037" y="157800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伽利略理想实验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688609" y="2841010"/>
            <a:ext cx="2470245" cy="1690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88609" y="2845558"/>
            <a:ext cx="3384645" cy="1685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718721" y="2827362"/>
            <a:ext cx="5087798" cy="1690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99822" y="2841009"/>
            <a:ext cx="8581087" cy="1963003"/>
            <a:chOff x="99822" y="2841009"/>
            <a:chExt cx="8581087" cy="1963003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78037" y="4531057"/>
              <a:ext cx="846099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19913" y="2841009"/>
              <a:ext cx="8460996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64024" y="2841010"/>
              <a:ext cx="2224585" cy="16900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78037" y="4544705"/>
              <a:ext cx="8460996" cy="2593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464024" y="2841010"/>
              <a:ext cx="0" cy="169004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9822" y="349496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/>
                <a:t>h</a:t>
              </a:r>
              <a:endParaRPr lang="zh-CN" altLang="en-US" sz="2800" i="1" dirty="0"/>
            </a:p>
          </p:txBody>
        </p:sp>
      </p:grpSp>
      <p:sp>
        <p:nvSpPr>
          <p:cNvPr id="26" name="圆角矩形标注 25"/>
          <p:cNvSpPr/>
          <p:nvPr/>
        </p:nvSpPr>
        <p:spPr>
          <a:xfrm>
            <a:off x="4266334" y="1958599"/>
            <a:ext cx="1009934" cy="363942"/>
          </a:xfrm>
          <a:prstGeom prst="wedgeRoundRectCallout">
            <a:avLst>
              <a:gd name="adj1" fmla="val 18356"/>
              <a:gd name="adj2" fmla="val 1337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一样高</a:t>
            </a:r>
          </a:p>
        </p:txBody>
      </p:sp>
      <p:sp>
        <p:nvSpPr>
          <p:cNvPr id="32" name="圆角矩形标注 31"/>
          <p:cNvSpPr/>
          <p:nvPr/>
        </p:nvSpPr>
        <p:spPr>
          <a:xfrm>
            <a:off x="5663821" y="1762669"/>
            <a:ext cx="1009934" cy="559872"/>
          </a:xfrm>
          <a:prstGeom prst="wedgeRoundRectCallout">
            <a:avLst>
              <a:gd name="adj1" fmla="val -26238"/>
              <a:gd name="adj2" fmla="val 1091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一样</a:t>
            </a:r>
            <a:r>
              <a:rPr lang="zh-CN" altLang="en-US" sz="2000" dirty="0" smtClean="0">
                <a:solidFill>
                  <a:schemeClr val="tx1"/>
                </a:solidFill>
              </a:rPr>
              <a:t>高，变远了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7315200" y="1794347"/>
            <a:ext cx="1009934" cy="559872"/>
          </a:xfrm>
          <a:prstGeom prst="wedgeRoundRectCallout">
            <a:avLst>
              <a:gd name="adj1" fmla="val -34346"/>
              <a:gd name="adj2" fmla="val 969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一样</a:t>
            </a:r>
            <a:r>
              <a:rPr lang="zh-CN" altLang="en-US" sz="2000" dirty="0" smtClean="0">
                <a:solidFill>
                  <a:schemeClr val="tx1"/>
                </a:solidFill>
              </a:rPr>
              <a:t>高，更远了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86791" y="2684061"/>
            <a:ext cx="313898" cy="3138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84831" y="2686337"/>
            <a:ext cx="313898" cy="3138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86791" y="2672689"/>
            <a:ext cx="313898" cy="3138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19913" y="5010009"/>
            <a:ext cx="8668356" cy="1847992"/>
            <a:chOff x="219913" y="5010009"/>
            <a:chExt cx="8668356" cy="184799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13" y="5010009"/>
              <a:ext cx="2002688" cy="1847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549749" y="5084858"/>
              <a:ext cx="633852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/>
                <a:t>伽利略</a:t>
              </a:r>
              <a:r>
                <a:rPr lang="zh-CN" altLang="en-US" sz="2600" dirty="0"/>
                <a:t>在实验的基础上</a:t>
              </a:r>
              <a:r>
                <a:rPr lang="zh-CN" altLang="en-US" sz="2600" dirty="0" smtClean="0"/>
                <a:t>，经过</a:t>
              </a:r>
              <a:r>
                <a:rPr lang="zh-CN" altLang="en-US" sz="2600" dirty="0"/>
                <a:t>推理后认为：</a:t>
              </a:r>
            </a:p>
            <a:p>
              <a:r>
                <a:rPr lang="zh-CN" altLang="en-US" sz="2600" dirty="0" smtClean="0"/>
                <a:t>       </a:t>
              </a:r>
              <a:r>
                <a:rPr lang="zh-CN" altLang="en-US" sz="2600" dirty="0"/>
                <a:t>物体的运动不需要力来维持。运动的物体会停下来，是因为它受到摩擦阻力的缘故。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589063" y="2688609"/>
            <a:ext cx="313898" cy="3138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标注 48"/>
          <p:cNvSpPr/>
          <p:nvPr/>
        </p:nvSpPr>
        <p:spPr>
          <a:xfrm>
            <a:off x="7851039" y="3406098"/>
            <a:ext cx="1009934" cy="559872"/>
          </a:xfrm>
          <a:prstGeom prst="wedgeRoundRectCallout">
            <a:avLst>
              <a:gd name="adj1" fmla="val -34346"/>
              <a:gd name="adj2" fmla="val 9699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一直运动下去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6735E-6 L 0.2118 0.21068 L 0.44479 1.26735E-6 " pathEditMode="relative" ptsTypes="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041 0.2086 L 0.53888 0.00185 " pathEditMode="relative" ptsTypes="A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902 0.21068 L 0.70902 0 " pathEditMode="relative" ptsTypes="AAA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8233E-6 L 0.21892 0.22086 L 0.97899 0.21855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41" y="11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5" grpId="0" animBg="1"/>
      <p:bldP spid="18" grpId="0" animBg="1"/>
      <p:bldP spid="37" grpId="0" animBg="1"/>
      <p:bldP spid="37" grpId="1" animBg="1"/>
      <p:bldP spid="38" grpId="0" animBg="1"/>
      <p:bldP spid="38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8037" y="1578003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牛顿第一定律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实验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5397" y="2110282"/>
            <a:ext cx="5651886" cy="904909"/>
            <a:chOff x="115397" y="2110282"/>
            <a:chExt cx="5651886" cy="90490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97" y="2110282"/>
              <a:ext cx="4496043" cy="904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59287" y="220400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毛巾表面</a:t>
              </a:r>
              <a:endParaRPr lang="zh-CN" altLang="en-US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4121624" y="2388675"/>
              <a:ext cx="489816" cy="3408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29698" y="3429000"/>
            <a:ext cx="5629674" cy="933410"/>
            <a:chOff x="229698" y="3429000"/>
            <a:chExt cx="5629674" cy="93341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98" y="3429000"/>
              <a:ext cx="4410540" cy="933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751376" y="35263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棉布表面</a:t>
              </a:r>
              <a:endParaRPr lang="zh-CN" altLang="en-US" dirty="0"/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4213713" y="3711039"/>
              <a:ext cx="489816" cy="3408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48746" y="4681575"/>
            <a:ext cx="5610626" cy="947660"/>
            <a:chOff x="248746" y="4681575"/>
            <a:chExt cx="5610626" cy="94766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46" y="4681575"/>
              <a:ext cx="4382039" cy="947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751376" y="47860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木板表面</a:t>
              </a:r>
              <a:endParaRPr lang="zh-CN" altLang="en-US" dirty="0"/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4213713" y="4970739"/>
              <a:ext cx="489816" cy="3408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48747" y="5943600"/>
            <a:ext cx="5656051" cy="933410"/>
            <a:chOff x="248747" y="5943600"/>
            <a:chExt cx="5656051" cy="93341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47" y="5943600"/>
              <a:ext cx="4410540" cy="933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796802" y="60409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玻璃表面</a:t>
              </a:r>
              <a:endParaRPr lang="zh-CN" altLang="en-US" dirty="0"/>
            </a:p>
          </p:txBody>
        </p:sp>
        <p:cxnSp>
          <p:nvCxnSpPr>
            <p:cNvPr id="46" name="直接连接符 45"/>
            <p:cNvCxnSpPr/>
            <p:nvPr/>
          </p:nvCxnSpPr>
          <p:spPr>
            <a:xfrm flipH="1">
              <a:off x="4259139" y="6225639"/>
              <a:ext cx="489816" cy="3408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4" y="2132569"/>
            <a:ext cx="736743" cy="5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4" y="3454933"/>
            <a:ext cx="736743" cy="5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4" y="4648986"/>
            <a:ext cx="736743" cy="5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4" y="5898093"/>
            <a:ext cx="736743" cy="5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55140" y="1756583"/>
            <a:ext cx="26476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</a:rPr>
              <a:t>相同条件</a:t>
            </a:r>
            <a:r>
              <a:rPr lang="zh-CN" altLang="en-US" sz="2600" dirty="0" smtClean="0">
                <a:solidFill>
                  <a:srgbClr val="FF0000"/>
                </a:solidFill>
              </a:rPr>
              <a:t>：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r>
              <a:rPr lang="zh-CN" altLang="en-US" sz="2600" dirty="0" smtClean="0"/>
              <a:t>相同的小车，小车开始运动速度相同</a:t>
            </a:r>
            <a:r>
              <a:rPr lang="zh-CN" altLang="en-US" sz="2000" b="1" dirty="0" smtClean="0">
                <a:solidFill>
                  <a:srgbClr val="2E75B6"/>
                </a:solidFill>
              </a:rPr>
              <a:t>（同一斜面、同一高度由静止开始下滑）</a:t>
            </a:r>
            <a:endParaRPr lang="en-US" altLang="zh-CN" sz="2000" b="1" dirty="0" smtClean="0">
              <a:solidFill>
                <a:srgbClr val="2E75B6"/>
              </a:solidFill>
            </a:endParaRPr>
          </a:p>
          <a:p>
            <a:r>
              <a:rPr lang="zh-CN" altLang="en-US" sz="2600" b="1" dirty="0" smtClean="0">
                <a:solidFill>
                  <a:srgbClr val="FF0000"/>
                </a:solidFill>
              </a:rPr>
              <a:t>不同条件</a:t>
            </a:r>
            <a:r>
              <a:rPr lang="zh-CN" altLang="en-US" sz="2600" dirty="0" smtClean="0">
                <a:solidFill>
                  <a:srgbClr val="FF0000"/>
                </a:solidFill>
              </a:rPr>
              <a:t>：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r>
              <a:rPr lang="zh-CN" altLang="en-US" sz="2600" dirty="0" smtClean="0"/>
              <a:t>表面不同即阻力不同</a:t>
            </a:r>
            <a:endParaRPr lang="en-US" altLang="zh-CN" sz="2600" dirty="0" smtClean="0"/>
          </a:p>
          <a:p>
            <a:r>
              <a:rPr lang="zh-CN" altLang="en-US" sz="2600" b="1" dirty="0">
                <a:solidFill>
                  <a:srgbClr val="FF0000"/>
                </a:solidFill>
              </a:rPr>
              <a:t>实验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方法</a:t>
            </a:r>
            <a:r>
              <a:rPr lang="zh-CN" altLang="en-US" sz="2600" dirty="0" smtClean="0">
                <a:solidFill>
                  <a:srgbClr val="FF0000"/>
                </a:solidFill>
              </a:rPr>
              <a:t>：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r>
              <a:rPr lang="zh-CN" altLang="en-US" sz="2600" dirty="0" smtClean="0"/>
              <a:t>控制变量法、理想实验法</a:t>
            </a:r>
            <a:endParaRPr lang="zh-CN" altLang="en-US" sz="2600" dirty="0"/>
          </a:p>
        </p:txBody>
      </p:sp>
      <p:sp>
        <p:nvSpPr>
          <p:cNvPr id="55" name="TextBox 54"/>
          <p:cNvSpPr txBox="1"/>
          <p:nvPr/>
        </p:nvSpPr>
        <p:spPr>
          <a:xfrm>
            <a:off x="6128882" y="1799528"/>
            <a:ext cx="26476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/>
              <a:t>水平面越光滑，小车受到的摩擦力越小，小车的速度减小的越慢，小车的运动距离就越长。假如水平面对小车完全没有摩擦，小车将一直运动下去</a:t>
            </a:r>
            <a:endParaRPr lang="zh-CN" altLang="en-US" sz="26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086899" y="1756583"/>
            <a:ext cx="2531261" cy="4733818"/>
            <a:chOff x="6397951" y="1751571"/>
            <a:chExt cx="2531261" cy="4733818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062" y="1751571"/>
              <a:ext cx="1787037" cy="2108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6397951" y="3992399"/>
              <a:ext cx="2531261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/>
                <a:t>牛顿第一定律：</a:t>
              </a:r>
            </a:p>
            <a:p>
              <a:r>
                <a:rPr lang="zh-CN" altLang="en-US" sz="2600" dirty="0" smtClean="0"/>
                <a:t>       </a:t>
              </a:r>
              <a:r>
                <a:rPr lang="zh-CN" altLang="en-US" sz="2600" dirty="0"/>
                <a:t>一切物体在没有受到外力作用的时候，总保持匀速直线运动状态或静止状态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8.45513E-6 L 0.0552 0.02798 L 0.20295 0.02798 " pathEditMode="relative" ptsTypes="A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2239E-6 L 0.05971 0.03585 L 0.24044 0.03585 " pathEditMode="relative" ptsTypes="A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408E-6 L 0.06875 0.03562 L 0.29549 0.03562 " pathEditMode="relative" ptsTypes="A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8363E-6 L 0.0717 0.03978 L 0.37917 0.03978 " pathEditMode="relative" ptsTypes="A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55" grpId="0"/>
      <p:bldP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探究牛顿第一定律实验：水平面越光滑，小车受到的摩擦力越</a:t>
            </a:r>
            <a:r>
              <a:rPr lang="en-US" altLang="zh-CN" dirty="0"/>
              <a:t>______</a:t>
            </a:r>
            <a:r>
              <a:rPr lang="zh-CN" altLang="en-US" dirty="0"/>
              <a:t>，小车的速度减小得越</a:t>
            </a:r>
            <a:r>
              <a:rPr lang="en-US" altLang="zh-CN" dirty="0"/>
              <a:t>______</a:t>
            </a:r>
            <a:r>
              <a:rPr lang="zh-CN" altLang="en-US" dirty="0"/>
              <a:t>，小车运动的距离就越</a:t>
            </a:r>
            <a:r>
              <a:rPr lang="en-US" altLang="zh-CN" dirty="0"/>
              <a:t>______</a:t>
            </a:r>
            <a:r>
              <a:rPr lang="zh-CN" altLang="en-US" dirty="0"/>
              <a:t>。假如水平面对小车完全没有摩擦，小车将</a:t>
            </a:r>
            <a:r>
              <a:rPr lang="en-US" altLang="zh-CN" dirty="0"/>
              <a:t>____________________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实际上，完全没有摩擦是做不到的，物理学中把这种理想化的推理方法叫做</a:t>
            </a:r>
            <a:r>
              <a:rPr lang="en-US" altLang="zh-CN" dirty="0"/>
              <a:t>____________</a:t>
            </a:r>
            <a:r>
              <a:rPr lang="zh-CN" altLang="en-US" dirty="0"/>
              <a:t>法，是科学推理的一种重要方法。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991535" y="198030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00065" y="239236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97192" y="191875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47088" y="279014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一直运动下去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25073" y="406785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理想实验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关于牛顿第一定律的理解：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）牛顿第一定律的适用范围：</a:t>
            </a:r>
            <a:r>
              <a:rPr lang="en-US" altLang="zh-CN" dirty="0"/>
              <a:t> _________ </a:t>
            </a:r>
            <a:r>
              <a:rPr lang="zh-CN" altLang="en-US" dirty="0"/>
              <a:t>；成立条件：</a:t>
            </a:r>
            <a:r>
              <a:rPr lang="en-US" altLang="zh-CN" dirty="0"/>
              <a:t> _______________ 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）满足条件后：“动者恒动”即不管原来是怎样运动的，都将做</a:t>
            </a:r>
            <a:r>
              <a:rPr lang="en-US" altLang="zh-CN" dirty="0"/>
              <a:t>_________</a:t>
            </a:r>
            <a:r>
              <a:rPr lang="zh-CN" altLang="en-US" dirty="0"/>
              <a:t>运动；“静者恒静”即原来是静止的，将继续保持</a:t>
            </a:r>
            <a:r>
              <a:rPr lang="en-US" altLang="zh-CN" dirty="0"/>
              <a:t>_________ 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）物体的运动</a:t>
            </a:r>
            <a:r>
              <a:rPr lang="en-US" altLang="zh-CN" dirty="0"/>
              <a:t>_________ </a:t>
            </a:r>
            <a:r>
              <a:rPr lang="zh-CN" altLang="en-US" dirty="0"/>
              <a:t>（选填“需要”或“不需要”）力来维持。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）没有力，物体</a:t>
            </a:r>
            <a:r>
              <a:rPr lang="en-US" altLang="zh-CN" dirty="0"/>
              <a:t>_________ </a:t>
            </a:r>
            <a:r>
              <a:rPr lang="zh-CN" altLang="en-US" dirty="0"/>
              <a:t>（选填“能”或“不能”）运动。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747657" y="191066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一切物体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08950" y="2353285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不受任何外力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44631" y="319511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匀速直线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62546" y="363495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静止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8767" y="4048755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不需要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01944" y="494557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能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全屏显示(4:3)</PresentationFormat>
  <Paragraphs>203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Office 主题</vt:lpstr>
      <vt:lpstr>1.1希望你喜爱物理</vt:lpstr>
      <vt:lpstr>1_1.1希望你喜爱物理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