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30"/>
  </p:notesMasterIdLst>
  <p:sldIdLst>
    <p:sldId id="336" r:id="rId4"/>
    <p:sldId id="631" r:id="rId5"/>
    <p:sldId id="649" r:id="rId6"/>
    <p:sldId id="650" r:id="rId7"/>
    <p:sldId id="632" r:id="rId8"/>
    <p:sldId id="651" r:id="rId9"/>
    <p:sldId id="652" r:id="rId10"/>
    <p:sldId id="659" r:id="rId11"/>
    <p:sldId id="636" r:id="rId12"/>
    <p:sldId id="660" r:id="rId13"/>
    <p:sldId id="637" r:id="rId14"/>
    <p:sldId id="653" r:id="rId15"/>
    <p:sldId id="638" r:id="rId16"/>
    <p:sldId id="639" r:id="rId17"/>
    <p:sldId id="640" r:id="rId18"/>
    <p:sldId id="654" r:id="rId19"/>
    <p:sldId id="655" r:id="rId20"/>
    <p:sldId id="661" r:id="rId21"/>
    <p:sldId id="662" r:id="rId22"/>
    <p:sldId id="642" r:id="rId23"/>
    <p:sldId id="656" r:id="rId24"/>
    <p:sldId id="657" r:id="rId25"/>
    <p:sldId id="658" r:id="rId26"/>
    <p:sldId id="663" r:id="rId27"/>
    <p:sldId id="664" r:id="rId28"/>
    <p:sldId id="665" r:id="rId29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3366"/>
    <a:srgbClr val="6499C9"/>
    <a:srgbClr val="84B4E0"/>
    <a:srgbClr val="95BADB"/>
    <a:srgbClr val="7FACD4"/>
    <a:srgbClr val="609ED6"/>
    <a:srgbClr val="5C93C6"/>
    <a:srgbClr val="7CADD8"/>
    <a:srgbClr val="85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554" y="-108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603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7698"/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07505" y="164638"/>
            <a:ext cx="8928992" cy="65287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62666" y="3010136"/>
            <a:ext cx="13867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学  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12505" y="2608973"/>
            <a:ext cx="9143999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第七章   运动和力</a:t>
            </a:r>
          </a:p>
        </p:txBody>
      </p:sp>
      <p:sp>
        <p:nvSpPr>
          <p:cNvPr id="31" name="矩形 30"/>
          <p:cNvSpPr/>
          <p:nvPr/>
        </p:nvSpPr>
        <p:spPr>
          <a:xfrm>
            <a:off x="-12504" y="3505734"/>
            <a:ext cx="9143998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7.2   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怎样比较运动的快慢（第二课时）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2505" y="1212806"/>
            <a:ext cx="9144000" cy="1359936"/>
            <a:chOff x="-12505" y="1212806"/>
            <a:chExt cx="9144000" cy="1359936"/>
          </a:xfrm>
        </p:grpSpPr>
        <p:sp>
          <p:nvSpPr>
            <p:cNvPr id="6" name="矩形 5"/>
            <p:cNvSpPr/>
            <p:nvPr/>
          </p:nvSpPr>
          <p:spPr>
            <a:xfrm>
              <a:off x="-12505" y="2337484"/>
              <a:ext cx="9144000" cy="2352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1853930" y="1212806"/>
              <a:ext cx="1050639" cy="11360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理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788895" y="1212806"/>
              <a:ext cx="1082585" cy="11360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物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2.</a:t>
            </a:r>
            <a:r>
              <a:rPr lang="zh-CN" altLang="en-US" dirty="0"/>
              <a:t>孙杨在里约奥运会上夺得自由泳</a:t>
            </a:r>
            <a:r>
              <a:rPr lang="en-US" altLang="zh-CN" dirty="0"/>
              <a:t>200 m</a:t>
            </a:r>
            <a:r>
              <a:rPr lang="zh-CN" altLang="en-US" dirty="0"/>
              <a:t>金牌。以每</a:t>
            </a:r>
            <a:r>
              <a:rPr lang="en-US" altLang="zh-CN" dirty="0"/>
              <a:t>50 m</a:t>
            </a:r>
            <a:r>
              <a:rPr lang="zh-CN" altLang="en-US" dirty="0"/>
              <a:t>为一个赛段，他在四个赛段的成绩如下表所示，在此次比赛中，孙杨运动最快的赛段是（　　）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一               </a:t>
            </a:r>
            <a:r>
              <a:rPr lang="en-US" altLang="zh-CN" dirty="0"/>
              <a:t>B.</a:t>
            </a:r>
            <a:r>
              <a:rPr lang="zh-CN" altLang="en-US" dirty="0"/>
              <a:t>二                </a:t>
            </a:r>
            <a:r>
              <a:rPr lang="en-US" altLang="zh-CN" dirty="0"/>
              <a:t>C.</a:t>
            </a:r>
            <a:r>
              <a:rPr lang="zh-CN" altLang="en-US" dirty="0"/>
              <a:t>三             </a:t>
            </a:r>
            <a:r>
              <a:rPr lang="en-US" altLang="zh-CN" dirty="0"/>
              <a:t>D.</a:t>
            </a:r>
            <a:r>
              <a:rPr lang="zh-CN" altLang="en-US" dirty="0"/>
              <a:t>四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079198" y="268107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1015315" y="3535680"/>
          <a:ext cx="7113370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2674"/>
                <a:gridCol w="1422674"/>
                <a:gridCol w="1422674"/>
                <a:gridCol w="1422674"/>
                <a:gridCol w="1422674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赛段</a:t>
                      </a:r>
                      <a:endParaRPr lang="zh-CN" sz="28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一</a:t>
                      </a:r>
                      <a:endParaRPr lang="zh-CN" sz="2800" kern="10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二</a:t>
                      </a:r>
                      <a:endParaRPr lang="zh-CN" sz="2800" kern="10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三</a:t>
                      </a:r>
                      <a:endParaRPr lang="zh-CN" sz="2800" kern="10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四</a:t>
                      </a:r>
                      <a:endParaRPr lang="zh-CN" sz="2800" kern="10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时间</a:t>
                      </a:r>
                      <a:r>
                        <a:rPr lang="en-US" sz="2800" kern="100" dirty="0"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/s</a:t>
                      </a:r>
                      <a:endParaRPr lang="zh-CN" sz="28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24.47</a:t>
                      </a:r>
                      <a:endParaRPr lang="zh-CN" sz="28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27.11</a:t>
                      </a:r>
                      <a:endParaRPr lang="zh-CN" sz="2800" kern="10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27.25</a:t>
                      </a:r>
                      <a:endParaRPr lang="zh-CN" sz="2800" kern="10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26.60</a:t>
                      </a:r>
                      <a:endParaRPr lang="zh-CN" sz="28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3.</a:t>
            </a:r>
            <a:r>
              <a:rPr lang="zh-CN" altLang="en-US" dirty="0"/>
              <a:t>青奥会赛艇女子双人单桨比赛的最终“奖牌榜”出炉，四川选手罗雅丹与队友潘婕合作，以</a:t>
            </a:r>
            <a:r>
              <a:rPr lang="en-US" altLang="zh-CN" dirty="0"/>
              <a:t>3</a:t>
            </a:r>
            <a:r>
              <a:rPr lang="zh-CN" altLang="en-US" dirty="0"/>
              <a:t>分</a:t>
            </a:r>
            <a:r>
              <a:rPr lang="en-US" altLang="zh-CN" dirty="0"/>
              <a:t>37</a:t>
            </a:r>
            <a:r>
              <a:rPr lang="zh-CN" altLang="en-US" dirty="0"/>
              <a:t>秒</a:t>
            </a:r>
            <a:r>
              <a:rPr lang="en-US" altLang="zh-CN" dirty="0"/>
              <a:t>52</a:t>
            </a:r>
            <a:r>
              <a:rPr lang="zh-CN" altLang="en-US" dirty="0"/>
              <a:t>的成绩获得银牌。赛程全长</a:t>
            </a:r>
            <a:r>
              <a:rPr lang="en-US" altLang="zh-CN" dirty="0"/>
              <a:t>2 000 m</a:t>
            </a:r>
            <a:r>
              <a:rPr lang="zh-CN" altLang="en-US" dirty="0"/>
              <a:t>，图</a:t>
            </a:r>
            <a:r>
              <a:rPr lang="en-US" altLang="zh-CN" dirty="0"/>
              <a:t>7.2</a:t>
            </a:r>
            <a:r>
              <a:rPr lang="zh-CN" altLang="en-US" dirty="0"/>
              <a:t>－</a:t>
            </a:r>
            <a:r>
              <a:rPr lang="en-US" altLang="zh-CN" dirty="0"/>
              <a:t>14</a:t>
            </a:r>
            <a:r>
              <a:rPr lang="zh-CN" altLang="en-US" dirty="0"/>
              <a:t>所示为她们在比赛中的情境。下列四个速度中，比她们的平均速度大的是（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A.5 m/s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B.10 m/s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C.5 km/h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D.10 km/h</a:t>
            </a:r>
          </a:p>
        </p:txBody>
      </p:sp>
      <p:sp>
        <p:nvSpPr>
          <p:cNvPr id="13" name="矩形 12"/>
          <p:cNvSpPr/>
          <p:nvPr/>
        </p:nvSpPr>
        <p:spPr>
          <a:xfrm>
            <a:off x="4335529" y="316739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00" y="4052110"/>
            <a:ext cx="3419598" cy="253404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546154" cy="5456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4.</a:t>
            </a:r>
            <a:r>
              <a:rPr lang="zh-CN" altLang="en-US" sz="2600" dirty="0"/>
              <a:t>如图</a:t>
            </a:r>
            <a:r>
              <a:rPr lang="en-US" altLang="zh-CN" sz="2600" dirty="0"/>
              <a:t>7.2</a:t>
            </a:r>
            <a:r>
              <a:rPr lang="zh-CN" altLang="en-US" sz="2600" dirty="0"/>
              <a:t>－</a:t>
            </a:r>
            <a:r>
              <a:rPr lang="en-US" altLang="zh-CN" sz="2600" dirty="0"/>
              <a:t>15</a:t>
            </a:r>
            <a:r>
              <a:rPr lang="zh-CN" altLang="en-US" sz="2600" dirty="0"/>
              <a:t>，记录了甲、乙两辆汽车在平直公路上行驶时在某段时间内的运动过程。关于甲、乙两车的运动情况的说法错误的是（　　）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前</a:t>
            </a:r>
            <a:r>
              <a:rPr lang="en-US" altLang="zh-CN" sz="2600" dirty="0"/>
              <a:t>10 s</a:t>
            </a:r>
            <a:r>
              <a:rPr lang="zh-CN" altLang="en-US" sz="2600" dirty="0"/>
              <a:t>内甲车运动的路程大于乙车运动的路程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B.</a:t>
            </a:r>
            <a:r>
              <a:rPr lang="zh-CN" altLang="en-US" sz="2600" dirty="0"/>
              <a:t>乙车到达</a:t>
            </a:r>
            <a:r>
              <a:rPr lang="en-US" altLang="zh-CN" sz="2600" dirty="0"/>
              <a:t>600 m</a:t>
            </a:r>
            <a:r>
              <a:rPr lang="zh-CN" altLang="en-US" sz="2600" dirty="0"/>
              <a:t>处所用时间大于甲车达此处所用时间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乙车在做匀速直线运动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D.</a:t>
            </a:r>
            <a:r>
              <a:rPr lang="zh-CN" altLang="en-US" sz="2600" dirty="0"/>
              <a:t>甲、乙两车在</a:t>
            </a:r>
            <a:r>
              <a:rPr lang="en-US" altLang="zh-CN" sz="2600" dirty="0"/>
              <a:t>40 s</a:t>
            </a:r>
            <a:r>
              <a:rPr lang="zh-CN" altLang="en-US" sz="2600" dirty="0"/>
              <a:t>内的平均速度相同</a:t>
            </a:r>
          </a:p>
        </p:txBody>
      </p:sp>
      <p:sp>
        <p:nvSpPr>
          <p:cNvPr id="13" name="矩形 12"/>
          <p:cNvSpPr/>
          <p:nvPr/>
        </p:nvSpPr>
        <p:spPr>
          <a:xfrm>
            <a:off x="3271908" y="2161445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sz="26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254" y="2683031"/>
            <a:ext cx="5173492" cy="2255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5" y="1401580"/>
            <a:ext cx="8306269" cy="5697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5.</a:t>
            </a:r>
            <a:r>
              <a:rPr lang="zh-CN" altLang="en-US" dirty="0"/>
              <a:t>（</a:t>
            </a:r>
            <a:r>
              <a:rPr lang="en-US" altLang="zh-CN" dirty="0"/>
              <a:t>2019·</a:t>
            </a:r>
            <a:r>
              <a:rPr lang="zh-CN" altLang="en-US" dirty="0"/>
              <a:t>深圳市）甲、乙两物体，同时从同一地点沿直线向同一方向运动，它们的</a:t>
            </a:r>
            <a:r>
              <a:rPr lang="en-US" altLang="zh-CN" dirty="0"/>
              <a:t>s</a:t>
            </a:r>
            <a:r>
              <a:rPr lang="zh-CN" altLang="en-US" dirty="0"/>
              <a:t>－</a:t>
            </a:r>
            <a:r>
              <a:rPr lang="en-US" altLang="zh-CN" dirty="0"/>
              <a:t>t</a:t>
            </a:r>
            <a:r>
              <a:rPr lang="zh-CN" altLang="en-US" dirty="0"/>
              <a:t>图象如图</a:t>
            </a:r>
            <a:r>
              <a:rPr lang="en-US" altLang="zh-CN" dirty="0"/>
              <a:t>7.2</a:t>
            </a:r>
            <a:r>
              <a:rPr lang="zh-CN" altLang="en-US" dirty="0"/>
              <a:t>－</a:t>
            </a:r>
            <a:r>
              <a:rPr lang="en-US" altLang="zh-CN" dirty="0"/>
              <a:t>16</a:t>
            </a:r>
            <a:r>
              <a:rPr lang="zh-CN" altLang="en-US" dirty="0"/>
              <a:t>所示。下列说法正确的是（　　）</a:t>
            </a:r>
            <a:endParaRPr lang="en-US" altLang="zh-CN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A.2</a:t>
            </a:r>
            <a:r>
              <a:rPr lang="zh-CN" altLang="en-US" dirty="0"/>
              <a:t>～</a:t>
            </a:r>
            <a:r>
              <a:rPr lang="en-US" altLang="zh-CN" dirty="0"/>
              <a:t>4 s</a:t>
            </a:r>
            <a:r>
              <a:rPr lang="zh-CN" altLang="en-US" dirty="0"/>
              <a:t>内乙做匀速直线运动  </a:t>
            </a:r>
            <a:endParaRPr lang="en-US" altLang="zh-CN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B.4 s</a:t>
            </a:r>
            <a:r>
              <a:rPr lang="zh-CN" altLang="en-US" dirty="0"/>
              <a:t>时甲、乙两物体的速度相等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C.0</a:t>
            </a:r>
            <a:r>
              <a:rPr lang="zh-CN" altLang="en-US" dirty="0"/>
              <a:t>～</a:t>
            </a:r>
            <a:r>
              <a:rPr lang="en-US" altLang="zh-CN" dirty="0"/>
              <a:t>4 s</a:t>
            </a:r>
            <a:r>
              <a:rPr lang="zh-CN" altLang="en-US" dirty="0"/>
              <a:t>内乙的平均速度为</a:t>
            </a:r>
            <a:r>
              <a:rPr lang="en-US" altLang="zh-CN" dirty="0"/>
              <a:t>2 m/s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D.3 s</a:t>
            </a:r>
            <a:r>
              <a:rPr lang="zh-CN" altLang="en-US" dirty="0"/>
              <a:t>时甲在乙的前方</a:t>
            </a:r>
          </a:p>
        </p:txBody>
      </p:sp>
      <p:sp>
        <p:nvSpPr>
          <p:cNvPr id="13" name="矩形 12"/>
          <p:cNvSpPr/>
          <p:nvPr/>
        </p:nvSpPr>
        <p:spPr>
          <a:xfrm>
            <a:off x="5254411" y="231303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063" y="2984500"/>
            <a:ext cx="3442812" cy="257076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606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6.</a:t>
            </a:r>
            <a:r>
              <a:rPr lang="zh-CN" altLang="en-US" dirty="0"/>
              <a:t>如图</a:t>
            </a:r>
            <a:r>
              <a:rPr lang="en-US" altLang="zh-CN" dirty="0"/>
              <a:t>7.2</a:t>
            </a:r>
            <a:r>
              <a:rPr lang="zh-CN" altLang="en-US" dirty="0"/>
              <a:t>－</a:t>
            </a:r>
            <a:r>
              <a:rPr lang="en-US" altLang="zh-CN" dirty="0"/>
              <a:t>17</a:t>
            </a:r>
            <a:r>
              <a:rPr lang="zh-CN" altLang="en-US" dirty="0"/>
              <a:t>所示，小车水平向右做直线运动。数字钟显示的时间格式是“时：分：秒”，则小车从起点到终点通过的总路程是</a:t>
            </a:r>
            <a:r>
              <a:rPr lang="en-US" altLang="zh-CN" dirty="0"/>
              <a:t>_________cm</a:t>
            </a:r>
            <a:r>
              <a:rPr lang="zh-CN" altLang="en-US" dirty="0"/>
              <a:t>，全程的平均速度是</a:t>
            </a:r>
            <a:r>
              <a:rPr lang="en-US" altLang="zh-CN" dirty="0"/>
              <a:t>_________cm/s</a:t>
            </a:r>
            <a:r>
              <a:rPr lang="zh-CN" altLang="en-US" dirty="0"/>
              <a:t>。</a:t>
            </a: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5175129" y="2245120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4.50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955" y="3926433"/>
            <a:ext cx="6566090" cy="200759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590692" y="2676591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0.90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7.</a:t>
            </a:r>
            <a:r>
              <a:rPr lang="zh-CN" altLang="en-US" dirty="0"/>
              <a:t>小华同学的家附近有一公共自行车站点（如图</a:t>
            </a:r>
            <a:r>
              <a:rPr lang="en-US" altLang="zh-CN" dirty="0"/>
              <a:t>7.2</a:t>
            </a:r>
            <a:r>
              <a:rPr lang="zh-CN" altLang="en-US" dirty="0"/>
              <a:t>－</a:t>
            </a:r>
            <a:r>
              <a:rPr lang="en-US" altLang="zh-CN" dirty="0"/>
              <a:t>18</a:t>
            </a:r>
            <a:r>
              <a:rPr lang="zh-CN" altLang="en-US" dirty="0"/>
              <a:t>甲），他经常骑公共自行车去上学，某一次从家到学校运动的</a:t>
            </a:r>
            <a:r>
              <a:rPr lang="en-US" altLang="zh-CN" dirty="0"/>
              <a:t>s</a:t>
            </a:r>
            <a:r>
              <a:rPr lang="zh-CN" altLang="en-US" dirty="0"/>
              <a:t>－</a:t>
            </a:r>
            <a:r>
              <a:rPr lang="en-US" altLang="zh-CN" dirty="0"/>
              <a:t>t</a:t>
            </a:r>
            <a:r>
              <a:rPr lang="zh-CN" altLang="en-US" dirty="0"/>
              <a:t>图象如图</a:t>
            </a:r>
            <a:r>
              <a:rPr lang="en-US" altLang="zh-CN" dirty="0"/>
              <a:t>7.2</a:t>
            </a:r>
            <a:r>
              <a:rPr lang="zh-CN" altLang="en-US" dirty="0"/>
              <a:t>－</a:t>
            </a:r>
            <a:r>
              <a:rPr lang="en-US" altLang="zh-CN" dirty="0"/>
              <a:t>18</a:t>
            </a:r>
            <a:r>
              <a:rPr lang="zh-CN" altLang="en-US" dirty="0"/>
              <a:t>乙所示，则第</a:t>
            </a:r>
            <a:r>
              <a:rPr lang="en-US" altLang="zh-CN" dirty="0"/>
              <a:t>3</a:t>
            </a:r>
            <a:r>
              <a:rPr lang="zh-CN" altLang="en-US" dirty="0"/>
              <a:t>分钟至</a:t>
            </a:r>
            <a:r>
              <a:rPr lang="en-US" altLang="zh-CN" dirty="0"/>
              <a:t>5</a:t>
            </a:r>
            <a:r>
              <a:rPr lang="zh-CN" altLang="en-US" dirty="0"/>
              <a:t>分钟小华的运动状态为</a:t>
            </a:r>
            <a:r>
              <a:rPr lang="en-US" altLang="zh-CN" dirty="0"/>
              <a:t>_________</a:t>
            </a:r>
            <a:r>
              <a:rPr lang="zh-CN" altLang="en-US" dirty="0"/>
              <a:t>（选填“静止”或“运动”），小华从家到学校的平均速度是</a:t>
            </a:r>
            <a:r>
              <a:rPr lang="en-US" altLang="zh-CN" dirty="0"/>
              <a:t>_________ m/s</a:t>
            </a:r>
            <a:r>
              <a:rPr lang="zh-CN" altLang="en-US" dirty="0"/>
              <a:t>。</a:t>
            </a:r>
            <a:endParaRPr lang="zh-CN" altLang="zh-CN" dirty="0"/>
          </a:p>
        </p:txBody>
      </p:sp>
      <p:sp>
        <p:nvSpPr>
          <p:cNvPr id="15" name="矩形 14"/>
          <p:cNvSpPr/>
          <p:nvPr/>
        </p:nvSpPr>
        <p:spPr>
          <a:xfrm>
            <a:off x="1864118" y="3510716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2.5</a:t>
            </a:r>
            <a:endParaRPr lang="zh-CN" altLang="en-US" b="1" dirty="0"/>
          </a:p>
        </p:txBody>
      </p:sp>
      <p:sp>
        <p:nvSpPr>
          <p:cNvPr id="16" name="矩形 15"/>
          <p:cNvSpPr/>
          <p:nvPr/>
        </p:nvSpPr>
        <p:spPr>
          <a:xfrm>
            <a:off x="5729612" y="2677997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静止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804" y="4104809"/>
            <a:ext cx="6384392" cy="270008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8.</a:t>
            </a:r>
            <a:r>
              <a:rPr lang="zh-CN" altLang="en-US" dirty="0"/>
              <a:t>如图</a:t>
            </a:r>
            <a:r>
              <a:rPr lang="en-US" altLang="zh-CN" dirty="0"/>
              <a:t>7.2</a:t>
            </a:r>
            <a:r>
              <a:rPr lang="zh-CN" altLang="en-US" dirty="0"/>
              <a:t>－</a:t>
            </a:r>
            <a:r>
              <a:rPr lang="en-US" altLang="zh-CN" dirty="0"/>
              <a:t>19</a:t>
            </a:r>
            <a:r>
              <a:rPr lang="zh-CN" altLang="en-US" dirty="0"/>
              <a:t>所示是一辆汽车在</a:t>
            </a:r>
            <a:r>
              <a:rPr lang="en-US" altLang="zh-CN" dirty="0"/>
              <a:t>10</a:t>
            </a:r>
            <a:r>
              <a:rPr lang="zh-CN" altLang="en-US" dirty="0"/>
              <a:t>秒内的速度图象。由图象可知，从第</a:t>
            </a:r>
            <a:r>
              <a:rPr lang="en-US" altLang="zh-CN" dirty="0"/>
              <a:t>2</a:t>
            </a:r>
            <a:r>
              <a:rPr lang="zh-CN" altLang="en-US" dirty="0"/>
              <a:t>秒到第</a:t>
            </a:r>
            <a:r>
              <a:rPr lang="en-US" altLang="zh-CN" dirty="0"/>
              <a:t>4</a:t>
            </a:r>
            <a:r>
              <a:rPr lang="zh-CN" altLang="en-US" dirty="0"/>
              <a:t>秒的过程中，汽车的速度</a:t>
            </a:r>
            <a:r>
              <a:rPr lang="en-US" altLang="zh-CN" dirty="0"/>
              <a:t>_________</a:t>
            </a:r>
            <a:r>
              <a:rPr lang="zh-CN" altLang="en-US" dirty="0"/>
              <a:t>（选填“增大”“减小”或“不变”）；汽车在第</a:t>
            </a:r>
            <a:r>
              <a:rPr lang="en-US" altLang="zh-CN" dirty="0"/>
              <a:t>5</a:t>
            </a:r>
            <a:r>
              <a:rPr lang="zh-CN" altLang="en-US" dirty="0"/>
              <a:t>秒时的速度为</a:t>
            </a:r>
            <a:r>
              <a:rPr lang="en-US" altLang="zh-CN" dirty="0"/>
              <a:t>________m/s</a:t>
            </a:r>
            <a:r>
              <a:rPr lang="zh-CN" altLang="en-US" dirty="0"/>
              <a:t>；汽车在第</a:t>
            </a:r>
            <a:r>
              <a:rPr lang="en-US" altLang="zh-CN" dirty="0"/>
              <a:t>5</a:t>
            </a:r>
            <a:r>
              <a:rPr lang="zh-CN" altLang="en-US" dirty="0"/>
              <a:t>秒和第</a:t>
            </a:r>
            <a:r>
              <a:rPr lang="en-US" altLang="zh-CN" dirty="0"/>
              <a:t>6</a:t>
            </a:r>
            <a:r>
              <a:rPr lang="zh-CN" altLang="en-US" dirty="0"/>
              <a:t>秒这两秒时间里共前进了</a:t>
            </a:r>
            <a:r>
              <a:rPr lang="en-US" altLang="zh-CN" dirty="0"/>
              <a:t>________m</a:t>
            </a:r>
            <a:r>
              <a:rPr lang="zh-CN" altLang="en-US" dirty="0"/>
              <a:t>。</a:t>
            </a:r>
            <a:endParaRPr lang="zh-CN" altLang="zh-CN" dirty="0"/>
          </a:p>
        </p:txBody>
      </p:sp>
      <p:sp>
        <p:nvSpPr>
          <p:cNvPr id="15" name="矩形 14"/>
          <p:cNvSpPr/>
          <p:nvPr/>
        </p:nvSpPr>
        <p:spPr>
          <a:xfrm>
            <a:off x="1123283" y="2201556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增大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83537" y="267799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30</a:t>
            </a:r>
            <a:endParaRPr lang="zh-CN" altLang="en-US" b="1" dirty="0"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824937" y="312929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60</a:t>
            </a:r>
            <a:endParaRPr lang="zh-CN" altLang="en-US" b="1" dirty="0"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113" y="3748842"/>
            <a:ext cx="3731774" cy="27482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353638" y="138229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500" dirty="0"/>
              <a:t>9.</a:t>
            </a:r>
            <a:r>
              <a:rPr lang="zh-CN" altLang="en-US" sz="2500" dirty="0"/>
              <a:t>一辆公共汽车沿着平直的公路匀速行驶，</a:t>
            </a:r>
            <a:r>
              <a:rPr lang="en-US" altLang="zh-CN" sz="2500" dirty="0"/>
              <a:t>30 min</a:t>
            </a:r>
            <a:r>
              <a:rPr lang="zh-CN" altLang="en-US" sz="2500" dirty="0"/>
              <a:t>内行驶了</a:t>
            </a:r>
            <a:r>
              <a:rPr lang="en-US" altLang="zh-CN" sz="2500" dirty="0"/>
              <a:t>15 km</a:t>
            </a:r>
            <a:r>
              <a:rPr lang="zh-CN" altLang="en-US" sz="2500" dirty="0"/>
              <a:t>，到站后停车</a:t>
            </a:r>
            <a:r>
              <a:rPr lang="en-US" altLang="zh-CN" sz="2500" dirty="0"/>
              <a:t>10 min</a:t>
            </a:r>
            <a:r>
              <a:rPr lang="zh-CN" altLang="en-US" sz="2500" dirty="0"/>
              <a:t>接着又在</a:t>
            </a:r>
            <a:r>
              <a:rPr lang="en-US" altLang="zh-CN" sz="2500" dirty="0"/>
              <a:t>20 min</a:t>
            </a:r>
            <a:r>
              <a:rPr lang="zh-CN" altLang="en-US" sz="2500" dirty="0"/>
              <a:t>内行驶了</a:t>
            </a:r>
            <a:r>
              <a:rPr lang="en-US" altLang="zh-CN" sz="2500" dirty="0"/>
              <a:t>10 km</a:t>
            </a:r>
            <a:r>
              <a:rPr lang="zh-CN" altLang="en-US" sz="2500" dirty="0"/>
              <a:t>。求：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500" dirty="0"/>
              <a:t>（</a:t>
            </a:r>
            <a:r>
              <a:rPr lang="en-US" altLang="zh-CN" sz="2500" dirty="0"/>
              <a:t>1</a:t>
            </a:r>
            <a:r>
              <a:rPr lang="zh-CN" altLang="en-US" sz="2500" dirty="0"/>
              <a:t>）该汽车进站前的速度；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500" dirty="0"/>
              <a:t>（</a:t>
            </a:r>
            <a:r>
              <a:rPr lang="en-US" altLang="zh-CN" sz="2500" dirty="0"/>
              <a:t>2</a:t>
            </a:r>
            <a:r>
              <a:rPr lang="zh-CN" altLang="en-US" sz="2500" dirty="0"/>
              <a:t>）汽车全程的平均速度。</a:t>
            </a:r>
          </a:p>
        </p:txBody>
      </p:sp>
      <p:sp>
        <p:nvSpPr>
          <p:cNvPr id="25" name="矩形 24"/>
          <p:cNvSpPr/>
          <p:nvPr/>
        </p:nvSpPr>
        <p:spPr>
          <a:xfrm>
            <a:off x="4572000" y="2482526"/>
            <a:ext cx="167385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500" b="1" dirty="0">
                <a:solidFill>
                  <a:srgbClr val="FF0000"/>
                </a:solidFill>
                <a:ea typeface="楷体" panose="02010609060101010101" pitchFamily="49" charset="-122"/>
              </a:rPr>
              <a:t>(1)30 km/h</a:t>
            </a:r>
            <a:endParaRPr lang="zh-CN" altLang="en-US" sz="2500" b="1" dirty="0"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72000" y="2895964"/>
            <a:ext cx="167385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500" b="1" dirty="0">
                <a:solidFill>
                  <a:srgbClr val="FF0000"/>
                </a:solidFill>
                <a:ea typeface="楷体" panose="02010609060101010101" pitchFamily="49" charset="-122"/>
              </a:rPr>
              <a:t>(2)25 km/h</a:t>
            </a:r>
            <a:endParaRPr lang="zh-CN" altLang="en-US" sz="2500" b="1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353638" y="138229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500" dirty="0"/>
              <a:t>10.</a:t>
            </a:r>
            <a:r>
              <a:rPr lang="zh-CN" altLang="en-US" sz="2500" dirty="0"/>
              <a:t>小李开车经过如图</a:t>
            </a:r>
            <a:r>
              <a:rPr lang="en-US" altLang="zh-CN" sz="2500" dirty="0"/>
              <a:t>7.2</a:t>
            </a:r>
            <a:r>
              <a:rPr lang="zh-CN" altLang="en-US" sz="2500" dirty="0"/>
              <a:t>－</a:t>
            </a:r>
            <a:r>
              <a:rPr lang="en-US" altLang="zh-CN" sz="2500" dirty="0"/>
              <a:t>20</a:t>
            </a:r>
            <a:r>
              <a:rPr lang="zh-CN" altLang="en-US" sz="2500" dirty="0"/>
              <a:t>甲所示的交通标志牌时，汽车内的速度计如图</a:t>
            </a:r>
            <a:r>
              <a:rPr lang="en-US" altLang="zh-CN" sz="2500" dirty="0"/>
              <a:t>7.2</a:t>
            </a:r>
            <a:r>
              <a:rPr lang="zh-CN" altLang="en-US" sz="2500" dirty="0"/>
              <a:t>－</a:t>
            </a:r>
            <a:r>
              <a:rPr lang="en-US" altLang="zh-CN" sz="2500" dirty="0"/>
              <a:t>20</a:t>
            </a:r>
            <a:r>
              <a:rPr lang="zh-CN" altLang="en-US" sz="2500" dirty="0"/>
              <a:t>乙所示。</a:t>
            </a: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500" dirty="0"/>
              <a:t>（</a:t>
            </a:r>
            <a:r>
              <a:rPr lang="en-US" altLang="zh-CN" sz="2500" dirty="0"/>
              <a:t>1</a:t>
            </a:r>
            <a:r>
              <a:rPr lang="zh-CN" altLang="en-US" sz="2500" dirty="0"/>
              <a:t>）你能从交通标志牌上了解哪些信息？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500" dirty="0"/>
              <a:t>（</a:t>
            </a:r>
            <a:r>
              <a:rPr lang="en-US" altLang="zh-CN" sz="2500" dirty="0"/>
              <a:t>2</a:t>
            </a:r>
            <a:r>
              <a:rPr lang="zh-CN" altLang="en-US" sz="2500" dirty="0"/>
              <a:t>）若小李此时汽车的速度大小如图乙速度计所示，汽车此时是否超速？若以这样的车速行驶，再经过多长时间能到达香山出口？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500" dirty="0"/>
              <a:t>（</a:t>
            </a:r>
            <a:r>
              <a:rPr lang="en-US" altLang="zh-CN" sz="2500" dirty="0"/>
              <a:t>3</a:t>
            </a:r>
            <a:r>
              <a:rPr lang="zh-CN" altLang="en-US" sz="2500" dirty="0"/>
              <a:t>）在遵守交通规则的前提下，此汽车到香山出口至少需多长时间？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2500" dirty="0"/>
          </a:p>
        </p:txBody>
      </p:sp>
      <p:sp>
        <p:nvSpPr>
          <p:cNvPr id="25" name="矩形 24"/>
          <p:cNvSpPr/>
          <p:nvPr/>
        </p:nvSpPr>
        <p:spPr>
          <a:xfrm>
            <a:off x="1062565" y="4397056"/>
            <a:ext cx="611898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500" b="1" dirty="0">
                <a:solidFill>
                  <a:srgbClr val="FF0000"/>
                </a:solidFill>
                <a:ea typeface="楷体" panose="02010609060101010101" pitchFamily="49" charset="-122"/>
              </a:rPr>
              <a:t>(1)</a:t>
            </a:r>
            <a:r>
              <a:rPr lang="zh-CN" altLang="en-US" sz="2500" b="1" dirty="0">
                <a:solidFill>
                  <a:srgbClr val="FF0000"/>
                </a:solidFill>
                <a:ea typeface="楷体" panose="02010609060101010101" pitchFamily="49" charset="-122"/>
              </a:rPr>
              <a:t>限速</a:t>
            </a:r>
            <a:r>
              <a:rPr lang="en-US" altLang="zh-CN" sz="2500" b="1" dirty="0">
                <a:solidFill>
                  <a:srgbClr val="FF0000"/>
                </a:solidFill>
                <a:ea typeface="楷体" panose="02010609060101010101" pitchFamily="49" charset="-122"/>
              </a:rPr>
              <a:t>80 km/h(</a:t>
            </a:r>
            <a:r>
              <a:rPr lang="zh-CN" altLang="en-US" sz="2500" b="1" dirty="0">
                <a:solidFill>
                  <a:srgbClr val="FF0000"/>
                </a:solidFill>
                <a:ea typeface="楷体" panose="02010609060101010101" pitchFamily="49" charset="-122"/>
              </a:rPr>
              <a:t>或距离香山出口还有</a:t>
            </a:r>
            <a:r>
              <a:rPr lang="en-US" altLang="zh-CN" sz="2500" b="1" dirty="0">
                <a:solidFill>
                  <a:srgbClr val="FF0000"/>
                </a:solidFill>
                <a:ea typeface="楷体" panose="02010609060101010101" pitchFamily="49" charset="-122"/>
              </a:rPr>
              <a:t>5 km)</a:t>
            </a:r>
            <a:endParaRPr lang="zh-CN" altLang="en-US" sz="2500" b="1" dirty="0"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949630" y="5526503"/>
            <a:ext cx="49888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500" b="1" dirty="0">
                <a:solidFill>
                  <a:srgbClr val="FF0000"/>
                </a:solidFill>
                <a:ea typeface="楷体" panose="02010609060101010101" pitchFamily="49" charset="-122"/>
              </a:rPr>
              <a:t>(2)</a:t>
            </a:r>
            <a:r>
              <a:rPr lang="zh-CN" altLang="pt-BR" sz="2500" b="1" dirty="0">
                <a:solidFill>
                  <a:srgbClr val="FF0000"/>
                </a:solidFill>
                <a:ea typeface="楷体" panose="02010609060101010101" pitchFamily="49" charset="-122"/>
              </a:rPr>
              <a:t>超速　</a:t>
            </a:r>
            <a:r>
              <a:rPr lang="pt-BR" altLang="zh-CN" sz="2500" b="1" dirty="0">
                <a:solidFill>
                  <a:srgbClr val="FF0000"/>
                </a:solidFill>
                <a:ea typeface="楷体" panose="02010609060101010101" pitchFamily="49" charset="-122"/>
              </a:rPr>
              <a:t>0.05 h(</a:t>
            </a:r>
            <a:r>
              <a:rPr lang="zh-CN" altLang="pt-BR" sz="2500" b="1" dirty="0">
                <a:solidFill>
                  <a:srgbClr val="FF0000"/>
                </a:solidFill>
                <a:ea typeface="楷体" panose="02010609060101010101" pitchFamily="49" charset="-122"/>
              </a:rPr>
              <a:t>或</a:t>
            </a:r>
            <a:r>
              <a:rPr lang="pt-BR" altLang="zh-CN" sz="2500" b="1" dirty="0">
                <a:solidFill>
                  <a:srgbClr val="FF0000"/>
                </a:solidFill>
                <a:ea typeface="楷体" panose="02010609060101010101" pitchFamily="49" charset="-122"/>
              </a:rPr>
              <a:t>3 min</a:t>
            </a:r>
            <a:r>
              <a:rPr lang="zh-CN" altLang="pt-BR" sz="2500" b="1" dirty="0">
                <a:solidFill>
                  <a:srgbClr val="FF0000"/>
                </a:solidFill>
                <a:ea typeface="楷体" panose="02010609060101010101" pitchFamily="49" charset="-122"/>
              </a:rPr>
              <a:t>，或</a:t>
            </a:r>
            <a:r>
              <a:rPr lang="pt-BR" altLang="zh-CN" sz="2500" b="1" dirty="0">
                <a:solidFill>
                  <a:srgbClr val="FF0000"/>
                </a:solidFill>
                <a:ea typeface="楷体" panose="02010609060101010101" pitchFamily="49" charset="-122"/>
              </a:rPr>
              <a:t>180 s)</a:t>
            </a:r>
            <a:endParaRPr lang="zh-CN" altLang="en-US" sz="2500" b="1" dirty="0"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35" y="2185608"/>
            <a:ext cx="5588130" cy="185741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377199" y="6330338"/>
            <a:ext cx="49888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sz="2500" b="1" dirty="0">
                <a:solidFill>
                  <a:srgbClr val="FF0000"/>
                </a:solidFill>
                <a:ea typeface="楷体" panose="02010609060101010101" pitchFamily="49" charset="-122"/>
              </a:rPr>
              <a:t>(3)0.062 5 h(</a:t>
            </a:r>
            <a:r>
              <a:rPr lang="zh-CN" altLang="pt-BR" sz="2500" b="1" dirty="0">
                <a:solidFill>
                  <a:srgbClr val="FF0000"/>
                </a:solidFill>
                <a:ea typeface="楷体" panose="02010609060101010101" pitchFamily="49" charset="-122"/>
              </a:rPr>
              <a:t>或</a:t>
            </a:r>
            <a:r>
              <a:rPr lang="pt-BR" altLang="zh-CN" sz="2500" b="1" dirty="0">
                <a:solidFill>
                  <a:srgbClr val="FF0000"/>
                </a:solidFill>
                <a:ea typeface="楷体" panose="02010609060101010101" pitchFamily="49" charset="-122"/>
              </a:rPr>
              <a:t>3.75 min</a:t>
            </a:r>
            <a:r>
              <a:rPr lang="zh-CN" altLang="pt-BR" sz="2500" b="1" dirty="0">
                <a:solidFill>
                  <a:srgbClr val="FF0000"/>
                </a:solidFill>
                <a:ea typeface="楷体" panose="02010609060101010101" pitchFamily="49" charset="-122"/>
              </a:rPr>
              <a:t>，或</a:t>
            </a:r>
            <a:r>
              <a:rPr lang="pt-BR" altLang="zh-CN" sz="2500" b="1" dirty="0">
                <a:solidFill>
                  <a:srgbClr val="FF0000"/>
                </a:solidFill>
                <a:ea typeface="楷体" panose="02010609060101010101" pitchFamily="49" charset="-122"/>
              </a:rPr>
              <a:t>225 s)</a:t>
            </a:r>
            <a:endParaRPr lang="zh-CN" altLang="en-US" sz="2500" b="1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353638" y="138229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500" dirty="0"/>
              <a:t>11.</a:t>
            </a:r>
            <a:r>
              <a:rPr lang="zh-CN" altLang="en-US" sz="2500" dirty="0"/>
              <a:t>自</a:t>
            </a:r>
            <a:r>
              <a:rPr lang="en-US" altLang="zh-CN" sz="2500" dirty="0"/>
              <a:t>2007</a:t>
            </a:r>
            <a:r>
              <a:rPr lang="zh-CN" altLang="en-US" sz="2500" dirty="0"/>
              <a:t>年</a:t>
            </a:r>
            <a:r>
              <a:rPr lang="en-US" altLang="zh-CN" sz="2500" dirty="0"/>
              <a:t>4</a:t>
            </a:r>
            <a:r>
              <a:rPr lang="zh-CN" altLang="en-US" sz="2500" dirty="0"/>
              <a:t>月</a:t>
            </a:r>
            <a:r>
              <a:rPr lang="en-US" altLang="zh-CN" sz="2500" dirty="0"/>
              <a:t>18</a:t>
            </a:r>
            <a:r>
              <a:rPr lang="zh-CN" altLang="en-US" sz="2500" dirty="0"/>
              <a:t>日零时起，全国铁路已进行第六次大提速。这次大提速全国主要中心城市将新开“</a:t>
            </a:r>
            <a:r>
              <a:rPr lang="en-US" altLang="zh-CN" sz="2500" dirty="0"/>
              <a:t>D”</a:t>
            </a:r>
            <a:r>
              <a:rPr lang="zh-CN" altLang="en-US" sz="2500" dirty="0"/>
              <a:t>字头快速列车</a:t>
            </a:r>
            <a:r>
              <a:rPr lang="en-US" altLang="zh-CN" sz="2500" dirty="0"/>
              <a:t>86</a:t>
            </a:r>
            <a:r>
              <a:rPr lang="zh-CN" altLang="en-US" sz="2500" dirty="0"/>
              <a:t>列，其中</a:t>
            </a:r>
            <a:r>
              <a:rPr lang="en-US" altLang="zh-CN" sz="2500" dirty="0"/>
              <a:t>D92</a:t>
            </a:r>
            <a:r>
              <a:rPr lang="zh-CN" altLang="en-US" sz="2500" dirty="0"/>
              <a:t>次和</a:t>
            </a:r>
            <a:r>
              <a:rPr lang="en-US" altLang="zh-CN" sz="2500" dirty="0"/>
              <a:t>D93</a:t>
            </a:r>
            <a:r>
              <a:rPr lang="zh-CN" altLang="en-US" sz="2500" dirty="0"/>
              <a:t>次列车的运行时刻见下表。</a:t>
            </a: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500" dirty="0"/>
              <a:t>（</a:t>
            </a:r>
            <a:r>
              <a:rPr lang="en-US" altLang="zh-CN" sz="2500" dirty="0"/>
              <a:t>1</a:t>
            </a:r>
            <a:r>
              <a:rPr lang="zh-CN" altLang="en-US" sz="2500" dirty="0"/>
              <a:t>）</a:t>
            </a:r>
            <a:r>
              <a:rPr lang="en-US" altLang="zh-CN" sz="2500" dirty="0"/>
              <a:t>D92</a:t>
            </a:r>
            <a:r>
              <a:rPr lang="zh-CN" altLang="en-US" sz="2500" dirty="0"/>
              <a:t>次列车从南昌到上海南所用的时间是多少分钟？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500" dirty="0"/>
              <a:t>（</a:t>
            </a:r>
            <a:r>
              <a:rPr lang="en-US" altLang="zh-CN" sz="2500" dirty="0"/>
              <a:t>2</a:t>
            </a:r>
            <a:r>
              <a:rPr lang="zh-CN" altLang="en-US" sz="2500" dirty="0"/>
              <a:t>）它的平均速度为多少千米每小时？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2500" dirty="0"/>
          </a:p>
        </p:txBody>
      </p:sp>
      <p:sp>
        <p:nvSpPr>
          <p:cNvPr id="25" name="矩形 24"/>
          <p:cNvSpPr/>
          <p:nvPr/>
        </p:nvSpPr>
        <p:spPr>
          <a:xfrm>
            <a:off x="1062565" y="4974532"/>
            <a:ext cx="167385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500" b="1" dirty="0">
                <a:solidFill>
                  <a:srgbClr val="FF0000"/>
                </a:solidFill>
                <a:ea typeface="楷体" panose="02010609060101010101" pitchFamily="49" charset="-122"/>
              </a:rPr>
              <a:t>(1)315 min</a:t>
            </a:r>
            <a:endParaRPr lang="zh-CN" altLang="en-US" sz="2500" b="1" dirty="0"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62565" y="5387970"/>
            <a:ext cx="191430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500" b="1" dirty="0">
                <a:solidFill>
                  <a:srgbClr val="FF0000"/>
                </a:solidFill>
                <a:ea typeface="楷体" panose="02010609060101010101" pitchFamily="49" charset="-122"/>
              </a:rPr>
              <a:t>(2) 160 km/h</a:t>
            </a:r>
            <a:endParaRPr lang="zh-CN" altLang="en-US" sz="2500" b="1" dirty="0">
              <a:ea typeface="楷体" panose="02010609060101010101" pitchFamily="49" charset="-122"/>
            </a:endParaRPr>
          </a:p>
        </p:txBody>
      </p:sp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190074" y="2667871"/>
          <a:ext cx="8763853" cy="1102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7557"/>
                <a:gridCol w="1858869"/>
                <a:gridCol w="1625600"/>
                <a:gridCol w="1851812"/>
                <a:gridCol w="1730015"/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南昌</a:t>
                      </a:r>
                      <a:r>
                        <a:rPr lang="en-US" sz="2400" kern="100" dirty="0"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—</a:t>
                      </a:r>
                      <a:r>
                        <a:rPr lang="zh-CN" sz="24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上海南</a:t>
                      </a:r>
                      <a:endParaRPr lang="zh-CN" sz="24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上海南</a:t>
                      </a:r>
                      <a:r>
                        <a:rPr lang="en-US" altLang="zh-CN" sz="2400" kern="100" dirty="0"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—</a:t>
                      </a:r>
                      <a:r>
                        <a:rPr lang="zh-CN" altLang="zh-CN" sz="24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南昌</a:t>
                      </a:r>
                      <a:endParaRPr lang="zh-CN" altLang="zh-CN" sz="24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运行距离</a:t>
                      </a:r>
                      <a:r>
                        <a:rPr lang="en-US" sz="2400" kern="100" dirty="0"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D92</a:t>
                      </a:r>
                      <a:r>
                        <a:rPr lang="zh-CN" sz="24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次</a:t>
                      </a:r>
                      <a:endParaRPr lang="zh-CN" sz="24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zh-CN" sz="24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400" kern="100" dirty="0"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34</a:t>
                      </a:r>
                      <a:r>
                        <a:rPr lang="zh-CN" sz="24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开</a:t>
                      </a:r>
                      <a:endParaRPr lang="zh-CN" sz="24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13</a:t>
                      </a:r>
                      <a:r>
                        <a:rPr lang="zh-CN" sz="24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400" kern="100" dirty="0"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49</a:t>
                      </a:r>
                      <a:r>
                        <a:rPr lang="zh-CN" sz="24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到</a:t>
                      </a:r>
                      <a:endParaRPr lang="zh-CN" sz="24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D93</a:t>
                      </a:r>
                      <a:r>
                        <a:rPr lang="zh-CN" sz="24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次</a:t>
                      </a:r>
                      <a:endParaRPr lang="zh-CN" sz="24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15</a:t>
                      </a:r>
                      <a:r>
                        <a:rPr lang="zh-CN" sz="24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400" kern="100" dirty="0"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31</a:t>
                      </a:r>
                      <a:r>
                        <a:rPr lang="zh-CN" sz="24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开</a:t>
                      </a:r>
                      <a:endParaRPr lang="zh-CN" sz="24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20</a:t>
                      </a:r>
                      <a:r>
                        <a:rPr lang="zh-CN" sz="24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400" kern="100" dirty="0"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39</a:t>
                      </a:r>
                      <a:r>
                        <a:rPr lang="zh-CN" sz="24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到</a:t>
                      </a:r>
                      <a:endParaRPr lang="zh-CN" sz="24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840 km</a:t>
                      </a:r>
                      <a:endParaRPr lang="zh-CN" sz="24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课标与考点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9756" y="2024622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课程标准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9757" y="3580974"/>
            <a:ext cx="1764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核心考点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2940" y="2564926"/>
            <a:ext cx="6988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用速度描述物体运动的快慢，通过实验测量物体运动的速度，用速度公式进行简单计算。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119834" y="4185486"/>
            <a:ext cx="6958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速度计算、平均速度。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35554" y="4902478"/>
            <a:ext cx="655637" cy="655637"/>
            <a:chOff x="1517331" y="1125257"/>
            <a:chExt cx="2204282" cy="2204282"/>
          </a:xfrm>
        </p:grpSpPr>
        <p:sp>
          <p:nvSpPr>
            <p:cNvPr id="15" name="椭圆 1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4262" y="4986793"/>
            <a:ext cx="655637" cy="655637"/>
            <a:chOff x="1517331" y="1125257"/>
            <a:chExt cx="2204282" cy="2204282"/>
          </a:xfrm>
        </p:grpSpPr>
        <p:sp>
          <p:nvSpPr>
            <p:cNvPr id="18" name="椭圆 1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77787" y="5551599"/>
            <a:ext cx="935391" cy="935391"/>
            <a:chOff x="1517331" y="1125257"/>
            <a:chExt cx="2204282" cy="2204282"/>
          </a:xfrm>
        </p:grpSpPr>
        <p:sp>
          <p:nvSpPr>
            <p:cNvPr id="21" name="椭圆 2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43640" y="6067044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1.</a:t>
            </a:r>
            <a:r>
              <a:rPr lang="zh-CN" altLang="en-US" sz="2800" dirty="0"/>
              <a:t>如图</a:t>
            </a:r>
            <a:r>
              <a:rPr lang="en-US" altLang="zh-CN" sz="2800" dirty="0"/>
              <a:t>7.2</a:t>
            </a:r>
            <a:r>
              <a:rPr lang="zh-CN" altLang="en-US" sz="2800" dirty="0"/>
              <a:t>－</a:t>
            </a:r>
            <a:r>
              <a:rPr lang="en-US" altLang="zh-CN" sz="2800" dirty="0"/>
              <a:t>21</a:t>
            </a:r>
            <a:r>
              <a:rPr lang="zh-CN" altLang="en-US" sz="2800" dirty="0"/>
              <a:t>所示，沿同一条直线向东运动的物体</a:t>
            </a:r>
            <a:r>
              <a:rPr lang="en-US" altLang="zh-CN" sz="2800" i="1" dirty="0"/>
              <a:t>A</a:t>
            </a:r>
            <a:r>
              <a:rPr lang="zh-CN" altLang="en-US" sz="2800" dirty="0"/>
              <a:t>、</a:t>
            </a:r>
            <a:r>
              <a:rPr lang="en-US" altLang="zh-CN" sz="2800" i="1" dirty="0"/>
              <a:t>B</a:t>
            </a:r>
            <a:r>
              <a:rPr lang="zh-CN" altLang="en-US" sz="2800" dirty="0"/>
              <a:t>，其运动相对同一参考点</a:t>
            </a:r>
            <a:r>
              <a:rPr lang="en-US" altLang="zh-CN" sz="2800" i="1" dirty="0"/>
              <a:t>O</a:t>
            </a:r>
            <a:r>
              <a:rPr lang="zh-CN" altLang="en-US" sz="2800" dirty="0"/>
              <a:t>的距离</a:t>
            </a:r>
            <a:r>
              <a:rPr lang="en-US" altLang="zh-CN" sz="2800" dirty="0"/>
              <a:t>s</a:t>
            </a:r>
            <a:r>
              <a:rPr lang="zh-CN" altLang="en-US" sz="2800" dirty="0"/>
              <a:t>随时间</a:t>
            </a:r>
            <a:r>
              <a:rPr lang="en-US" altLang="zh-CN" sz="2800" dirty="0"/>
              <a:t>t</a:t>
            </a:r>
            <a:r>
              <a:rPr lang="zh-CN" altLang="en-US" sz="2800" dirty="0"/>
              <a:t>变化的图象。下列说法正确的是（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①</a:t>
            </a:r>
            <a:r>
              <a:rPr lang="zh-CN" altLang="en-US" sz="2800" dirty="0"/>
              <a:t>两物体由同一位置</a:t>
            </a:r>
            <a:r>
              <a:rPr lang="en-US" altLang="zh-CN" sz="2800" i="1" dirty="0"/>
              <a:t>O</a:t>
            </a:r>
            <a:r>
              <a:rPr lang="zh-CN" altLang="en-US" sz="2800" dirty="0"/>
              <a:t>点开始运动，但物体</a:t>
            </a:r>
            <a:r>
              <a:rPr lang="en-US" altLang="zh-CN" sz="2800" i="1" dirty="0"/>
              <a:t>A</a:t>
            </a:r>
            <a:r>
              <a:rPr lang="zh-CN" altLang="en-US" sz="2800" dirty="0"/>
              <a:t>比</a:t>
            </a:r>
            <a:r>
              <a:rPr lang="en-US" altLang="zh-CN" sz="2800" i="1" dirty="0"/>
              <a:t>B</a:t>
            </a:r>
            <a:r>
              <a:rPr lang="zh-CN" altLang="en-US" sz="2800" dirty="0" smtClean="0"/>
              <a:t>迟</a:t>
            </a:r>
            <a:endParaRPr lang="en-US" altLang="zh-CN" sz="2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 smtClean="0"/>
              <a:t>3 </a:t>
            </a:r>
            <a:r>
              <a:rPr lang="en-US" altLang="zh-CN" sz="2800" dirty="0"/>
              <a:t>s</a:t>
            </a:r>
            <a:r>
              <a:rPr lang="zh-CN" altLang="en-US" sz="2800" dirty="0"/>
              <a:t>才开始运动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800" dirty="0"/>
              <a:t>②</a:t>
            </a:r>
            <a:r>
              <a:rPr lang="en-US" altLang="zh-CN" sz="2800" i="1" dirty="0"/>
              <a:t>t</a:t>
            </a:r>
            <a:r>
              <a:rPr lang="zh-CN" altLang="en-US" sz="2800" dirty="0"/>
              <a:t>＝</a:t>
            </a:r>
            <a:r>
              <a:rPr lang="en-US" altLang="zh-CN" sz="2800" dirty="0"/>
              <a:t>0</a:t>
            </a:r>
            <a:r>
              <a:rPr lang="zh-CN" altLang="en-US" sz="2800" dirty="0"/>
              <a:t>时刻，</a:t>
            </a:r>
            <a:r>
              <a:rPr lang="en-US" altLang="zh-CN" sz="2800" i="1" dirty="0"/>
              <a:t>A</a:t>
            </a:r>
            <a:r>
              <a:rPr lang="zh-CN" altLang="en-US" sz="2800" dirty="0"/>
              <a:t>在</a:t>
            </a:r>
            <a:r>
              <a:rPr lang="en-US" altLang="zh-CN" sz="2800" i="1" dirty="0"/>
              <a:t>O</a:t>
            </a:r>
            <a:r>
              <a:rPr lang="zh-CN" altLang="en-US" sz="2800" dirty="0"/>
              <a:t>点，</a:t>
            </a:r>
            <a:r>
              <a:rPr lang="en-US" altLang="zh-CN" sz="2800" i="1" dirty="0"/>
              <a:t>B</a:t>
            </a:r>
            <a:r>
              <a:rPr lang="zh-CN" altLang="en-US" sz="2800" dirty="0"/>
              <a:t>在距离</a:t>
            </a:r>
            <a:r>
              <a:rPr lang="en-US" altLang="zh-CN" sz="2800" i="1" dirty="0"/>
              <a:t>O</a:t>
            </a:r>
            <a:r>
              <a:rPr lang="zh-CN" altLang="en-US" sz="2800" dirty="0"/>
              <a:t>点</a:t>
            </a:r>
            <a:r>
              <a:rPr lang="en-US" altLang="zh-CN" sz="2800" dirty="0"/>
              <a:t>5 m</a:t>
            </a:r>
            <a:r>
              <a:rPr lang="zh-CN" altLang="en-US" sz="2800" dirty="0"/>
              <a:t>处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800" dirty="0"/>
              <a:t>③从第</a:t>
            </a:r>
            <a:r>
              <a:rPr lang="en-US" altLang="zh-CN" sz="2800" dirty="0"/>
              <a:t>3 s</a:t>
            </a:r>
            <a:r>
              <a:rPr lang="zh-CN" altLang="en-US" sz="2800" dirty="0"/>
              <a:t>末开始，</a:t>
            </a:r>
            <a:r>
              <a:rPr lang="en-US" altLang="zh-CN" sz="2800" i="1" dirty="0" err="1"/>
              <a:t>v</a:t>
            </a:r>
            <a:r>
              <a:rPr lang="en-US" altLang="zh-CN" sz="2800" i="1" baseline="-25000" dirty="0" err="1"/>
              <a:t>A</a:t>
            </a:r>
            <a:r>
              <a:rPr lang="zh-CN" altLang="en-US" sz="2800" dirty="0"/>
              <a:t>＞</a:t>
            </a:r>
            <a:r>
              <a:rPr lang="en-US" altLang="zh-CN" sz="2800" i="1" dirty="0" err="1"/>
              <a:t>v</a:t>
            </a:r>
            <a:r>
              <a:rPr lang="en-US" altLang="zh-CN" sz="2800" i="1" baseline="-25000" dirty="0" err="1"/>
              <a:t>B</a:t>
            </a:r>
            <a:r>
              <a:rPr lang="zh-CN" altLang="en-US" sz="2800" dirty="0"/>
              <a:t>，第</a:t>
            </a:r>
            <a:r>
              <a:rPr lang="en-US" altLang="zh-CN" sz="2800" dirty="0"/>
              <a:t>5 s</a:t>
            </a:r>
            <a:r>
              <a:rPr lang="zh-CN" altLang="en-US" sz="2800" dirty="0"/>
              <a:t>末</a:t>
            </a:r>
            <a:r>
              <a:rPr lang="en-US" altLang="zh-CN" sz="2800" i="1" dirty="0"/>
              <a:t>A</a:t>
            </a:r>
            <a:r>
              <a:rPr lang="zh-CN" altLang="en-US" sz="2800" dirty="0"/>
              <a:t>、</a:t>
            </a:r>
            <a:r>
              <a:rPr lang="en-US" altLang="zh-CN" sz="2800" i="1" dirty="0"/>
              <a:t>B</a:t>
            </a:r>
            <a:r>
              <a:rPr lang="zh-CN" altLang="en-US" sz="2800" dirty="0"/>
              <a:t>相遇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800" dirty="0"/>
              <a:t>④</a:t>
            </a:r>
            <a:r>
              <a:rPr lang="en-US" altLang="zh-CN" sz="2800" dirty="0"/>
              <a:t>5 s</a:t>
            </a:r>
            <a:r>
              <a:rPr lang="zh-CN" altLang="en-US" sz="2800" dirty="0"/>
              <a:t>内，</a:t>
            </a:r>
            <a:r>
              <a:rPr lang="en-US" altLang="zh-CN" sz="2800" i="1" dirty="0"/>
              <a:t>A</a:t>
            </a:r>
            <a:r>
              <a:rPr lang="zh-CN" altLang="en-US" sz="2800" dirty="0"/>
              <a:t>、</a:t>
            </a:r>
            <a:r>
              <a:rPr lang="en-US" altLang="zh-CN" sz="2800" i="1" dirty="0"/>
              <a:t>B</a:t>
            </a:r>
            <a:r>
              <a:rPr lang="zh-CN" altLang="en-US" sz="2800" dirty="0"/>
              <a:t>的平均速度相等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A.</a:t>
            </a:r>
            <a:r>
              <a:rPr lang="zh-CN" altLang="en-US" sz="2800" dirty="0"/>
              <a:t>只有①④正确  </a:t>
            </a:r>
            <a:endParaRPr lang="en-US" altLang="zh-CN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B.</a:t>
            </a:r>
            <a:r>
              <a:rPr lang="zh-CN" altLang="en-US" sz="2800" dirty="0"/>
              <a:t>只有③④正确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C.</a:t>
            </a:r>
            <a:r>
              <a:rPr lang="zh-CN" altLang="en-US" sz="2800" dirty="0"/>
              <a:t>只有①③正确  </a:t>
            </a:r>
            <a:endParaRPr lang="en-US" altLang="zh-CN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D.</a:t>
            </a:r>
            <a:r>
              <a:rPr lang="zh-CN" altLang="en-US" sz="2800" dirty="0"/>
              <a:t>只有②③正确</a:t>
            </a:r>
          </a:p>
        </p:txBody>
      </p:sp>
      <p:sp>
        <p:nvSpPr>
          <p:cNvPr id="12" name="矩形 11"/>
          <p:cNvSpPr/>
          <p:nvPr/>
        </p:nvSpPr>
        <p:spPr>
          <a:xfrm>
            <a:off x="4965740" y="231853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</a:t>
            </a:r>
            <a:endParaRPr lang="zh-CN" altLang="en-US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00" y="4613049"/>
            <a:ext cx="3271149" cy="220376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2.</a:t>
            </a:r>
            <a:r>
              <a:rPr lang="en-US" altLang="zh-CN" sz="2600" i="1" dirty="0"/>
              <a:t>A</a:t>
            </a:r>
            <a:r>
              <a:rPr lang="zh-CN" altLang="en-US" sz="2600" dirty="0"/>
              <a:t>、</a:t>
            </a:r>
            <a:r>
              <a:rPr lang="en-US" altLang="zh-CN" sz="2600" i="1" dirty="0"/>
              <a:t>B</a:t>
            </a:r>
            <a:r>
              <a:rPr lang="zh-CN" altLang="en-US" sz="2600" dirty="0"/>
              <a:t>两车分别在同一直线上的</a:t>
            </a:r>
            <a:r>
              <a:rPr lang="en-US" altLang="zh-CN" sz="2600" i="1" dirty="0"/>
              <a:t>M</a:t>
            </a:r>
            <a:r>
              <a:rPr lang="zh-CN" altLang="en-US" sz="2600" dirty="0"/>
              <a:t>、</a:t>
            </a:r>
            <a:r>
              <a:rPr lang="en-US" altLang="zh-CN" sz="2600" i="1" dirty="0"/>
              <a:t>N</a:t>
            </a:r>
            <a:r>
              <a:rPr lang="zh-CN" altLang="en-US" sz="2600" dirty="0"/>
              <a:t>两点（</a:t>
            </a:r>
            <a:r>
              <a:rPr lang="en-US" altLang="zh-CN" sz="2600" i="1" dirty="0"/>
              <a:t>M</a:t>
            </a:r>
            <a:r>
              <a:rPr lang="zh-CN" altLang="en-US" sz="2600" dirty="0"/>
              <a:t>、</a:t>
            </a:r>
            <a:r>
              <a:rPr lang="en-US" altLang="zh-CN" sz="2600" i="1" dirty="0"/>
              <a:t>N</a:t>
            </a:r>
            <a:r>
              <a:rPr lang="zh-CN" altLang="en-US" sz="2600" dirty="0"/>
              <a:t>间距离为</a:t>
            </a:r>
            <a:r>
              <a:rPr lang="en-US" altLang="zh-CN" sz="2600" dirty="0"/>
              <a:t>20</a:t>
            </a:r>
            <a:r>
              <a:rPr lang="zh-CN" altLang="en-US" sz="2600" dirty="0"/>
              <a:t>米），同时相向做匀速直线运动，它们的图象分别如图</a:t>
            </a:r>
            <a:r>
              <a:rPr lang="en-US" altLang="zh-CN" sz="2600" dirty="0"/>
              <a:t>7.2</a:t>
            </a:r>
            <a:r>
              <a:rPr lang="zh-CN" altLang="en-US" sz="2600" dirty="0"/>
              <a:t>－</a:t>
            </a:r>
            <a:r>
              <a:rPr lang="en-US" altLang="zh-CN" sz="2600" dirty="0"/>
              <a:t>22</a:t>
            </a:r>
            <a:r>
              <a:rPr lang="zh-CN" altLang="en-US" sz="2600" dirty="0"/>
              <a:t>甲和乙所示。若</a:t>
            </a:r>
            <a:r>
              <a:rPr lang="en-US" altLang="zh-CN" sz="2600" i="1" dirty="0"/>
              <a:t>A</a:t>
            </a:r>
            <a:r>
              <a:rPr lang="zh-CN" altLang="en-US" sz="2600" dirty="0"/>
              <a:t>、</a:t>
            </a:r>
            <a:r>
              <a:rPr lang="en-US" altLang="zh-CN" sz="2600" i="1" dirty="0"/>
              <a:t>B</a:t>
            </a:r>
            <a:r>
              <a:rPr lang="zh-CN" altLang="en-US" sz="2600" dirty="0"/>
              <a:t>的速度分别为</a:t>
            </a:r>
            <a:r>
              <a:rPr lang="en-US" altLang="zh-CN" sz="2600" i="1" dirty="0" err="1"/>
              <a:t>v</a:t>
            </a:r>
            <a:r>
              <a:rPr lang="en-US" altLang="zh-CN" sz="2600" i="1" baseline="-25000" dirty="0" err="1"/>
              <a:t>A</a:t>
            </a:r>
            <a:r>
              <a:rPr lang="zh-CN" altLang="en-US" sz="2600" dirty="0"/>
              <a:t>、</a:t>
            </a:r>
            <a:r>
              <a:rPr lang="en-US" altLang="zh-CN" sz="2600" i="1" dirty="0" err="1"/>
              <a:t>v</a:t>
            </a:r>
            <a:r>
              <a:rPr lang="en-US" altLang="zh-CN" sz="2600" i="1" baseline="-25000" dirty="0" err="1"/>
              <a:t>B</a:t>
            </a:r>
            <a:r>
              <a:rPr lang="zh-CN" altLang="en-US" sz="2600" dirty="0"/>
              <a:t>，经过</a:t>
            </a:r>
            <a:r>
              <a:rPr lang="en-US" altLang="zh-CN" sz="2600" i="1" dirty="0"/>
              <a:t>t</a:t>
            </a:r>
            <a:r>
              <a:rPr lang="en-US" altLang="zh-CN" sz="2600" dirty="0"/>
              <a:t> s</a:t>
            </a:r>
            <a:r>
              <a:rPr lang="zh-CN" altLang="en-US" sz="2600" dirty="0"/>
              <a:t>，</a:t>
            </a:r>
            <a:r>
              <a:rPr lang="en-US" altLang="zh-CN" sz="2600" i="1" dirty="0"/>
              <a:t>A</a:t>
            </a:r>
            <a:r>
              <a:rPr lang="zh-CN" altLang="en-US" sz="2600" dirty="0"/>
              <a:t>、</a:t>
            </a:r>
            <a:r>
              <a:rPr lang="en-US" altLang="zh-CN" sz="2600" i="1" dirty="0"/>
              <a:t>B</a:t>
            </a:r>
            <a:r>
              <a:rPr lang="zh-CN" altLang="en-US" sz="2600" dirty="0"/>
              <a:t>相距</a:t>
            </a:r>
            <a:r>
              <a:rPr lang="en-US" altLang="zh-CN" sz="2600" dirty="0"/>
              <a:t>10 m</a:t>
            </a:r>
            <a:r>
              <a:rPr lang="zh-CN" altLang="en-US" sz="2600" dirty="0"/>
              <a:t>。则（　　）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 err="1"/>
              <a:t>A.</a:t>
            </a:r>
            <a:r>
              <a:rPr lang="en-US" altLang="zh-CN" sz="2600" i="1" dirty="0" err="1"/>
              <a:t>v</a:t>
            </a:r>
            <a:r>
              <a:rPr lang="en-US" altLang="zh-CN" sz="2600" i="1" baseline="-25000" dirty="0" err="1"/>
              <a:t>A</a:t>
            </a:r>
            <a:r>
              <a:rPr lang="zh-CN" altLang="en-US" sz="2600" dirty="0"/>
              <a:t>＜</a:t>
            </a:r>
            <a:r>
              <a:rPr lang="en-US" altLang="zh-CN" sz="2600" i="1" dirty="0" err="1"/>
              <a:t>v</a:t>
            </a:r>
            <a:r>
              <a:rPr lang="en-US" altLang="zh-CN" sz="2600" i="1" baseline="-25000" dirty="0" err="1"/>
              <a:t>B</a:t>
            </a:r>
            <a:r>
              <a:rPr lang="zh-CN" altLang="en-US" sz="2600" dirty="0"/>
              <a:t>，</a:t>
            </a:r>
            <a:r>
              <a:rPr lang="en-US" altLang="zh-CN" sz="2600" i="1" dirty="0"/>
              <a:t>t</a:t>
            </a:r>
            <a:r>
              <a:rPr lang="zh-CN" altLang="en-US" sz="2600" dirty="0"/>
              <a:t>一定为</a:t>
            </a:r>
            <a:r>
              <a:rPr lang="en-US" altLang="zh-CN" sz="2600" dirty="0"/>
              <a:t>10 s           B.</a:t>
            </a:r>
            <a:r>
              <a:rPr lang="en-US" altLang="zh-CN" sz="2600" i="1" dirty="0"/>
              <a:t> </a:t>
            </a:r>
            <a:r>
              <a:rPr lang="en-US" altLang="zh-CN" sz="2600" i="1" dirty="0" err="1"/>
              <a:t>v</a:t>
            </a:r>
            <a:r>
              <a:rPr lang="en-US" altLang="zh-CN" sz="2600" i="1" baseline="-25000" dirty="0" err="1"/>
              <a:t>A</a:t>
            </a:r>
            <a:r>
              <a:rPr lang="en-US" altLang="zh-CN" sz="2600" i="1" baseline="-25000" dirty="0"/>
              <a:t> </a:t>
            </a:r>
            <a:r>
              <a:rPr lang="zh-CN" altLang="en-US" sz="2600" dirty="0"/>
              <a:t>＜</a:t>
            </a:r>
            <a:r>
              <a:rPr lang="en-US" altLang="zh-CN" sz="2600" i="1" dirty="0"/>
              <a:t> </a:t>
            </a:r>
            <a:r>
              <a:rPr lang="en-US" altLang="zh-CN" sz="2600" i="1" dirty="0" err="1"/>
              <a:t>v</a:t>
            </a:r>
            <a:r>
              <a:rPr lang="en-US" altLang="zh-CN" sz="2600" i="1" baseline="-25000" dirty="0" err="1"/>
              <a:t>B</a:t>
            </a:r>
            <a:r>
              <a:rPr lang="en-US" altLang="zh-CN" sz="2600" i="1" baseline="-25000" dirty="0"/>
              <a:t> </a:t>
            </a:r>
            <a:r>
              <a:rPr lang="zh-CN" altLang="en-US" sz="2600" dirty="0"/>
              <a:t>，</a:t>
            </a:r>
            <a:r>
              <a:rPr lang="en-US" altLang="zh-CN" sz="2600" i="1" dirty="0"/>
              <a:t>t</a:t>
            </a:r>
            <a:r>
              <a:rPr lang="zh-CN" altLang="en-US" sz="2600" dirty="0"/>
              <a:t>可能为</a:t>
            </a:r>
            <a:r>
              <a:rPr lang="en-US" altLang="zh-CN" sz="2600" dirty="0"/>
              <a:t>30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en-US" altLang="zh-CN" sz="2600" i="1" dirty="0"/>
              <a:t> </a:t>
            </a:r>
            <a:r>
              <a:rPr lang="en-US" altLang="zh-CN" sz="2600" i="1" dirty="0" err="1"/>
              <a:t>v</a:t>
            </a:r>
            <a:r>
              <a:rPr lang="en-US" altLang="zh-CN" sz="2600" i="1" baseline="-25000" dirty="0" err="1"/>
              <a:t>A</a:t>
            </a:r>
            <a:r>
              <a:rPr lang="en-US" altLang="zh-CN" sz="2600" i="1" baseline="-25000" dirty="0"/>
              <a:t> </a:t>
            </a:r>
            <a:r>
              <a:rPr lang="zh-CN" altLang="en-US" sz="2600" dirty="0"/>
              <a:t>＝</a:t>
            </a:r>
            <a:r>
              <a:rPr lang="en-US" altLang="zh-CN" sz="2600" i="1" dirty="0"/>
              <a:t> </a:t>
            </a:r>
            <a:r>
              <a:rPr lang="en-US" altLang="zh-CN" sz="2600" i="1" dirty="0" err="1"/>
              <a:t>v</a:t>
            </a:r>
            <a:r>
              <a:rPr lang="en-US" altLang="zh-CN" sz="2600" i="1" baseline="-25000" dirty="0" err="1"/>
              <a:t>B</a:t>
            </a:r>
            <a:r>
              <a:rPr lang="en-US" altLang="zh-CN" sz="2600" i="1" baseline="-25000" dirty="0"/>
              <a:t> </a:t>
            </a:r>
            <a:r>
              <a:rPr lang="zh-CN" altLang="en-US" sz="2600" dirty="0"/>
              <a:t>，</a:t>
            </a:r>
            <a:r>
              <a:rPr lang="en-US" altLang="zh-CN" sz="2600" i="1" dirty="0"/>
              <a:t>t</a:t>
            </a:r>
            <a:r>
              <a:rPr lang="zh-CN" altLang="en-US" sz="2600" dirty="0"/>
              <a:t>可能为</a:t>
            </a:r>
            <a:r>
              <a:rPr lang="en-US" altLang="zh-CN" sz="2600" dirty="0"/>
              <a:t>10 s        D.</a:t>
            </a:r>
            <a:r>
              <a:rPr lang="en-US" altLang="zh-CN" sz="2600" i="1" dirty="0"/>
              <a:t> </a:t>
            </a:r>
            <a:r>
              <a:rPr lang="en-US" altLang="zh-CN" sz="2600" i="1" dirty="0" err="1"/>
              <a:t>v</a:t>
            </a:r>
            <a:r>
              <a:rPr lang="en-US" altLang="zh-CN" sz="2600" i="1" baseline="-25000" dirty="0" err="1"/>
              <a:t>A</a:t>
            </a:r>
            <a:r>
              <a:rPr lang="en-US" altLang="zh-CN" sz="2600" i="1" baseline="-25000" dirty="0"/>
              <a:t> </a:t>
            </a:r>
            <a:r>
              <a:rPr lang="zh-CN" altLang="en-US" sz="2600" dirty="0"/>
              <a:t>＝</a:t>
            </a:r>
            <a:r>
              <a:rPr lang="en-US" altLang="zh-CN" sz="2600" i="1" dirty="0"/>
              <a:t> </a:t>
            </a:r>
            <a:r>
              <a:rPr lang="en-US" altLang="zh-CN" sz="2600" i="1" dirty="0" err="1"/>
              <a:t>v</a:t>
            </a:r>
            <a:r>
              <a:rPr lang="en-US" altLang="zh-CN" sz="2600" i="1" baseline="-25000" dirty="0" err="1"/>
              <a:t>B</a:t>
            </a:r>
            <a:r>
              <a:rPr lang="en-US" altLang="zh-CN" sz="2600" i="1" baseline="-25000" dirty="0"/>
              <a:t> </a:t>
            </a:r>
            <a:r>
              <a:rPr lang="zh-CN" altLang="en-US" sz="2600" dirty="0"/>
              <a:t>，</a:t>
            </a:r>
            <a:r>
              <a:rPr lang="en-US" altLang="zh-CN" sz="2600" i="1" dirty="0"/>
              <a:t>t</a:t>
            </a:r>
            <a:r>
              <a:rPr lang="zh-CN" altLang="en-US" sz="2600" dirty="0"/>
              <a:t>可能为</a:t>
            </a:r>
            <a:r>
              <a:rPr lang="en-US" altLang="zh-CN" sz="2600" dirty="0"/>
              <a:t>30 s</a:t>
            </a:r>
          </a:p>
        </p:txBody>
      </p:sp>
      <p:sp>
        <p:nvSpPr>
          <p:cNvPr id="13" name="矩形 12"/>
          <p:cNvSpPr/>
          <p:nvPr/>
        </p:nvSpPr>
        <p:spPr>
          <a:xfrm>
            <a:off x="5029240" y="2573997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B</a:t>
            </a:r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9" y="3212339"/>
            <a:ext cx="7033102" cy="2542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 smtClean="0"/>
              <a:t>3</a:t>
            </a:r>
            <a:r>
              <a:rPr lang="en-US" altLang="zh-CN" sz="2800" dirty="0"/>
              <a:t>.</a:t>
            </a:r>
            <a:r>
              <a:rPr lang="zh-CN" altLang="en-US" sz="2800" dirty="0"/>
              <a:t>一个做匀速直线运动的物体，在</a:t>
            </a:r>
            <a:r>
              <a:rPr lang="en-US" altLang="zh-CN" sz="2800" dirty="0"/>
              <a:t>20 s</a:t>
            </a:r>
            <a:r>
              <a:rPr lang="zh-CN" altLang="en-US" sz="2800" dirty="0"/>
              <a:t>内通过的路程是</a:t>
            </a:r>
            <a:r>
              <a:rPr lang="en-US" altLang="zh-CN" sz="2800" dirty="0"/>
              <a:t>60 m</a:t>
            </a:r>
            <a:r>
              <a:rPr lang="zh-CN" altLang="en-US" sz="2800" dirty="0"/>
              <a:t>，那它在最后</a:t>
            </a:r>
            <a:r>
              <a:rPr lang="en-US" altLang="zh-CN" sz="2800" dirty="0"/>
              <a:t>2 s</a:t>
            </a:r>
            <a:r>
              <a:rPr lang="zh-CN" altLang="en-US" sz="2800" dirty="0"/>
              <a:t>内的速度是</a:t>
            </a:r>
            <a:r>
              <a:rPr lang="en-US" altLang="zh-CN" sz="2800" dirty="0"/>
              <a:t>_______m/s</a:t>
            </a:r>
            <a:r>
              <a:rPr lang="zh-CN" altLang="en-US" sz="2800" dirty="0"/>
              <a:t>，通过的路程是</a:t>
            </a:r>
            <a:r>
              <a:rPr lang="en-US" altLang="zh-CN" sz="2800" dirty="0"/>
              <a:t>_______m</a:t>
            </a:r>
            <a:r>
              <a:rPr lang="zh-CN" altLang="en-US" sz="2800" dirty="0"/>
              <a:t>。若某一物体做变速直线运动，它在前一半路程中的速度是</a:t>
            </a:r>
            <a:r>
              <a:rPr lang="en-US" altLang="zh-CN" sz="2800" dirty="0"/>
              <a:t>4 m/s</a:t>
            </a:r>
            <a:r>
              <a:rPr lang="zh-CN" altLang="en-US" sz="2800" dirty="0"/>
              <a:t>，后一半路程中的速度是</a:t>
            </a:r>
            <a:r>
              <a:rPr lang="en-US" altLang="zh-CN" sz="2800" dirty="0"/>
              <a:t>6 m/s</a:t>
            </a:r>
            <a:r>
              <a:rPr lang="zh-CN" altLang="en-US" sz="2800" dirty="0"/>
              <a:t>，那么，它在整个路程中的平均速度是</a:t>
            </a:r>
            <a:r>
              <a:rPr lang="en-US" altLang="zh-CN" sz="2800" dirty="0"/>
              <a:t>___________</a:t>
            </a:r>
            <a:r>
              <a:rPr lang="zh-CN" altLang="en-US" sz="2800" dirty="0"/>
              <a:t>。</a:t>
            </a:r>
            <a:endParaRPr lang="zh-CN" altLang="zh-CN" sz="2800" dirty="0"/>
          </a:p>
        </p:txBody>
      </p:sp>
      <p:sp>
        <p:nvSpPr>
          <p:cNvPr id="12" name="矩形 11"/>
          <p:cNvSpPr/>
          <p:nvPr/>
        </p:nvSpPr>
        <p:spPr>
          <a:xfrm>
            <a:off x="6289242" y="194738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3</a:t>
            </a:r>
            <a:endParaRPr lang="zh-CN" altLang="en-US" sz="1600" b="1" dirty="0"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50702" y="230899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6</a:t>
            </a:r>
            <a:endParaRPr lang="zh-CN" altLang="en-US" sz="1600" b="1" dirty="0"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91704" y="362131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4.8 m/s</a:t>
            </a:r>
            <a:endParaRPr lang="zh-CN" altLang="en-US" sz="1600" b="1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4.</a:t>
            </a:r>
            <a:r>
              <a:rPr lang="zh-CN" altLang="en-US" sz="2800" dirty="0"/>
              <a:t>如图</a:t>
            </a:r>
            <a:r>
              <a:rPr lang="en-US" altLang="zh-CN" sz="2800" dirty="0"/>
              <a:t>7.2</a:t>
            </a:r>
            <a:r>
              <a:rPr lang="zh-CN" altLang="en-US" sz="2800" dirty="0"/>
              <a:t>－</a:t>
            </a:r>
            <a:r>
              <a:rPr lang="en-US" altLang="zh-CN" sz="2800" dirty="0"/>
              <a:t>23</a:t>
            </a:r>
            <a:r>
              <a:rPr lang="zh-CN" altLang="en-US" sz="2800" dirty="0"/>
              <a:t>所示，是实验小组的同学们用斜面和滑块做“测量物体的平均速度”的实验情形。当滑块自顶端</a:t>
            </a:r>
            <a:r>
              <a:rPr lang="en-US" altLang="zh-CN" sz="2800" i="1" dirty="0"/>
              <a:t>A</a:t>
            </a:r>
            <a:r>
              <a:rPr lang="zh-CN" altLang="en-US" sz="2800" dirty="0"/>
              <a:t>点出发开始计时，分别滑至</a:t>
            </a:r>
            <a:r>
              <a:rPr lang="en-US" altLang="zh-CN" sz="2800" i="1" dirty="0"/>
              <a:t>B</a:t>
            </a:r>
            <a:r>
              <a:rPr lang="zh-CN" altLang="en-US" sz="2800" dirty="0"/>
              <a:t>点和斜面底端</a:t>
            </a:r>
            <a:r>
              <a:rPr lang="en-US" altLang="zh-CN" sz="2800" i="1" dirty="0"/>
              <a:t>C</a:t>
            </a:r>
            <a:r>
              <a:rPr lang="zh-CN" altLang="en-US" sz="2800" dirty="0"/>
              <a:t>点时依次停止计时，显示时间的数字钟的时间格式是“时：分：秒”。</a:t>
            </a:r>
            <a:endParaRPr lang="zh-CN" altLang="zh-CN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955" y="3891150"/>
            <a:ext cx="6566090" cy="2628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）实验中用到的测量工具还有</a:t>
            </a:r>
            <a:r>
              <a:rPr lang="en-US" altLang="zh-CN" sz="2400" dirty="0"/>
              <a:t>_________</a:t>
            </a:r>
            <a:r>
              <a:rPr lang="zh-CN" altLang="en-US" sz="2400" dirty="0"/>
              <a:t>和</a:t>
            </a:r>
            <a:r>
              <a:rPr lang="en-US" altLang="zh-CN" sz="2400" dirty="0"/>
              <a:t>_________</a:t>
            </a:r>
            <a:r>
              <a:rPr lang="zh-CN" altLang="en-US" sz="2400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）实验原理是</a:t>
            </a:r>
            <a:r>
              <a:rPr lang="en-US" altLang="zh-CN" sz="2400" dirty="0"/>
              <a:t>____________</a:t>
            </a:r>
            <a:r>
              <a:rPr lang="zh-CN" altLang="en-US" sz="2400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3</a:t>
            </a:r>
            <a:r>
              <a:rPr lang="zh-CN" altLang="en-US" sz="2400" dirty="0"/>
              <a:t>）在测量滑块到达</a:t>
            </a:r>
            <a:r>
              <a:rPr lang="en-US" altLang="zh-CN" sz="2400" i="1" dirty="0"/>
              <a:t>B</a:t>
            </a:r>
            <a:r>
              <a:rPr lang="zh-CN" altLang="en-US" sz="2400" dirty="0"/>
              <a:t>点的时间时，如果小车过了</a:t>
            </a:r>
            <a:r>
              <a:rPr lang="en-US" altLang="zh-CN" sz="2400" i="1" dirty="0"/>
              <a:t>B</a:t>
            </a:r>
            <a:r>
              <a:rPr lang="zh-CN" altLang="en-US" sz="2400" dirty="0"/>
              <a:t>点才停止计时，测得</a:t>
            </a:r>
            <a:r>
              <a:rPr lang="en-US" altLang="zh-CN" sz="2400" i="1" dirty="0"/>
              <a:t>AB</a:t>
            </a:r>
            <a:r>
              <a:rPr lang="zh-CN" altLang="en-US" sz="2400" dirty="0"/>
              <a:t>段的平均速度</a:t>
            </a:r>
            <a:r>
              <a:rPr lang="en-US" altLang="zh-CN" sz="2400" i="1" dirty="0" err="1"/>
              <a:t>v</a:t>
            </a:r>
            <a:r>
              <a:rPr lang="en-US" altLang="zh-CN" sz="2400" i="1" baseline="-25000" dirty="0" err="1"/>
              <a:t>AB</a:t>
            </a:r>
            <a:r>
              <a:rPr lang="zh-CN" altLang="en-US" sz="2400" dirty="0"/>
              <a:t>会偏</a:t>
            </a:r>
            <a:r>
              <a:rPr lang="en-US" altLang="zh-CN" sz="2400" dirty="0"/>
              <a:t>_________</a:t>
            </a:r>
            <a:r>
              <a:rPr lang="zh-CN" altLang="en-US" sz="2400" dirty="0"/>
              <a:t>（选填“大”或“小”）。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4</a:t>
            </a:r>
            <a:r>
              <a:rPr lang="zh-CN" altLang="en-US" sz="2400" dirty="0"/>
              <a:t>）实验中为了方便计时，应使斜面的坡度较</a:t>
            </a:r>
            <a:r>
              <a:rPr lang="en-US" altLang="zh-CN" sz="2400" dirty="0"/>
              <a:t>_______</a:t>
            </a:r>
            <a:r>
              <a:rPr lang="zh-CN" altLang="en-US" sz="2400" dirty="0"/>
              <a:t>（选填“大”或“小”）。金属片的作用是</a:t>
            </a:r>
            <a:r>
              <a:rPr lang="en-US" altLang="zh-CN" sz="2400" dirty="0"/>
              <a:t>__________________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_______________________________</a:t>
            </a:r>
            <a:r>
              <a:rPr lang="zh-CN" altLang="en-US" sz="2400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5</a:t>
            </a:r>
            <a:r>
              <a:rPr lang="zh-CN" altLang="en-US" sz="2400" dirty="0"/>
              <a:t>）滑块由</a:t>
            </a:r>
            <a:r>
              <a:rPr lang="en-US" altLang="zh-CN" sz="2400" i="1" dirty="0"/>
              <a:t>A</a:t>
            </a:r>
            <a:r>
              <a:rPr lang="zh-CN" altLang="en-US" sz="2400" dirty="0"/>
              <a:t>点滑至</a:t>
            </a:r>
            <a:r>
              <a:rPr lang="en-US" altLang="zh-CN" sz="2400" i="1" dirty="0"/>
              <a:t>C</a:t>
            </a:r>
            <a:r>
              <a:rPr lang="zh-CN" altLang="en-US" sz="2400" dirty="0"/>
              <a:t>点的过程中平均速度是</a:t>
            </a:r>
            <a:r>
              <a:rPr lang="en-US" altLang="zh-CN" sz="2400" dirty="0"/>
              <a:t>_________m/s</a:t>
            </a:r>
            <a:r>
              <a:rPr lang="zh-CN" altLang="en-US" sz="2400" dirty="0"/>
              <a:t>，由</a:t>
            </a:r>
            <a:r>
              <a:rPr lang="en-US" altLang="zh-CN" sz="2400" dirty="0"/>
              <a:t>B</a:t>
            </a:r>
            <a:r>
              <a:rPr lang="zh-CN" altLang="en-US" sz="2400" dirty="0"/>
              <a:t>点滑至</a:t>
            </a:r>
            <a:r>
              <a:rPr lang="en-US" altLang="zh-CN" sz="2400" i="1" dirty="0"/>
              <a:t>C</a:t>
            </a:r>
            <a:r>
              <a:rPr lang="zh-CN" altLang="en-US" sz="2400" dirty="0"/>
              <a:t>点的过程中平均速度是</a:t>
            </a:r>
            <a:r>
              <a:rPr lang="en-US" altLang="zh-CN" sz="2400" dirty="0"/>
              <a:t>_________m/s</a:t>
            </a:r>
            <a:r>
              <a:rPr lang="zh-CN" altLang="en-US" sz="2400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6</a:t>
            </a:r>
            <a:r>
              <a:rPr lang="zh-CN" altLang="en-US" sz="2400" dirty="0"/>
              <a:t>）滑块在</a:t>
            </a:r>
            <a:r>
              <a:rPr lang="en-US" altLang="zh-CN" sz="2400" i="1" dirty="0"/>
              <a:t>AB</a:t>
            </a:r>
            <a:r>
              <a:rPr lang="zh-CN" altLang="en-US" sz="2400" dirty="0"/>
              <a:t>段的平均速度</a:t>
            </a:r>
            <a:r>
              <a:rPr lang="en-US" altLang="zh-CN" sz="2400" i="1" dirty="0" err="1"/>
              <a:t>v</a:t>
            </a:r>
            <a:r>
              <a:rPr lang="en-US" altLang="zh-CN" sz="2400" i="1" baseline="-25000" dirty="0" err="1"/>
              <a:t>AB</a:t>
            </a:r>
            <a:r>
              <a:rPr lang="zh-CN" altLang="en-US" sz="2400" dirty="0"/>
              <a:t>和在</a:t>
            </a:r>
            <a:r>
              <a:rPr lang="en-US" altLang="zh-CN" sz="2400" i="1" dirty="0"/>
              <a:t>BC</a:t>
            </a:r>
            <a:r>
              <a:rPr lang="zh-CN" altLang="en-US" sz="2400" dirty="0"/>
              <a:t>段的平均速度</a:t>
            </a:r>
            <a:r>
              <a:rPr lang="en-US" altLang="zh-CN" sz="2400" i="1" dirty="0" err="1"/>
              <a:t>v</a:t>
            </a:r>
            <a:r>
              <a:rPr lang="en-US" altLang="zh-CN" sz="2400" i="1" baseline="-25000" dirty="0" err="1"/>
              <a:t>BC</a:t>
            </a:r>
            <a:r>
              <a:rPr lang="zh-CN" altLang="en-US" sz="2400" dirty="0"/>
              <a:t>的大小关系是</a:t>
            </a:r>
            <a:r>
              <a:rPr lang="en-US" altLang="zh-CN" sz="2400" dirty="0"/>
              <a:t>___________</a:t>
            </a:r>
            <a:r>
              <a:rPr lang="zh-CN" altLang="en-US" sz="2400" dirty="0"/>
              <a:t>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126791" y="1444610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刻度尺</a:t>
            </a:r>
            <a:endParaRPr lang="zh-CN" altLang="en-US" sz="1600" b="1" dirty="0"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10683" y="1382287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秒表</a:t>
            </a:r>
            <a:endParaRPr lang="zh-CN" altLang="en-US" sz="1600" b="1" dirty="0"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ele xmlns="" attr="{FC315C9E-105C-4012-809B-AEAE1BF91489}"/>
                  </a:ext>
                </a:extLst>
              </p:cNvPr>
              <p:cNvSpPr/>
              <p:nvPr/>
            </p:nvSpPr>
            <p:spPr>
              <a:xfrm>
                <a:off x="3048914" y="1801581"/>
                <a:ext cx="912429" cy="730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1" dirty="0">
                          <a:solidFill>
                            <a:srgbClr val="FF0000"/>
                          </a:solidFill>
                          <a:ea typeface="楷体" panose="02010609060101010101" pitchFamily="49" charset="-122"/>
                        </a:rPr>
                        <m:t>v</m:t>
                      </m:r>
                      <m:r>
                        <m:rPr>
                          <m:nor/>
                        </m:rPr>
                        <a:rPr lang="zh-CN" altLang="en-US" sz="2400" b="1" dirty="0">
                          <a:solidFill>
                            <a:srgbClr val="FF0000"/>
                          </a:solidFill>
                          <a:ea typeface="楷体" panose="02010609060101010101" pitchFamily="49" charset="-122"/>
                        </a:rPr>
                        <m:t>＝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𝒔</m:t>
                          </m:r>
                        </m:num>
                        <m:den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zh-CN" altLang="en-US" sz="1600" b="1" i="1" dirty="0"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914" y="1801581"/>
                <a:ext cx="912429" cy="7301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5869124" y="2905993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小</a:t>
            </a:r>
            <a:endParaRPr lang="zh-CN" altLang="en-US" sz="1600" b="1" dirty="0"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96149" y="3609641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小</a:t>
            </a:r>
            <a:endParaRPr lang="zh-CN" altLang="en-US" sz="1600" b="1" dirty="0"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9472" y="4326788"/>
            <a:ext cx="3587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让小车在同一位置停下来</a:t>
            </a:r>
            <a:endParaRPr lang="zh-CN" altLang="en-US" sz="1600" b="1" dirty="0"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73785" y="4759122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0.1</a:t>
            </a:r>
            <a:endParaRPr lang="zh-CN" altLang="en-US" sz="1600" b="1" dirty="0"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429304" y="5067533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0.125</a:t>
            </a:r>
            <a:endParaRPr lang="zh-CN" altLang="en-US" sz="1600" b="1" dirty="0"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203626" y="5759637"/>
            <a:ext cx="1311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err="1">
                <a:solidFill>
                  <a:srgbClr val="FF0000"/>
                </a:solidFill>
                <a:ea typeface="楷体" panose="02010609060101010101" pitchFamily="49" charset="-122"/>
              </a:rPr>
              <a:t>v</a:t>
            </a:r>
            <a:r>
              <a:rPr lang="en-US" altLang="zh-CN" sz="2400" b="1" i="1" baseline="-25000" dirty="0" err="1">
                <a:solidFill>
                  <a:srgbClr val="FF0000"/>
                </a:solidFill>
                <a:ea typeface="楷体" panose="02010609060101010101" pitchFamily="49" charset="-122"/>
              </a:rPr>
              <a:t>AB</a:t>
            </a:r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＜</a:t>
            </a:r>
            <a:r>
              <a:rPr lang="en-US" altLang="zh-CN" sz="2400" b="1" i="1" dirty="0" err="1">
                <a:solidFill>
                  <a:srgbClr val="FF0000"/>
                </a:solidFill>
                <a:ea typeface="楷体" panose="02010609060101010101" pitchFamily="49" charset="-122"/>
              </a:rPr>
              <a:t>v</a:t>
            </a:r>
            <a:r>
              <a:rPr lang="en-US" altLang="zh-CN" sz="2400" b="1" i="1" baseline="-25000" dirty="0" err="1">
                <a:solidFill>
                  <a:srgbClr val="FF0000"/>
                </a:solidFill>
                <a:ea typeface="楷体" panose="02010609060101010101" pitchFamily="49" charset="-122"/>
              </a:rPr>
              <a:t>BC</a:t>
            </a:r>
            <a:endParaRPr lang="zh-CN" altLang="en-US" sz="1600" b="1" i="1" baseline="-25000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5.</a:t>
            </a:r>
            <a:r>
              <a:rPr lang="zh-CN" altLang="en-US" sz="2800" dirty="0"/>
              <a:t>广东省礼让行人蔚然成风，礼让行人的规则是：如图</a:t>
            </a:r>
            <a:r>
              <a:rPr lang="en-US" altLang="zh-CN" sz="2800" dirty="0"/>
              <a:t>7.2</a:t>
            </a:r>
            <a:r>
              <a:rPr lang="zh-CN" altLang="en-US" sz="2800" dirty="0"/>
              <a:t>－</a:t>
            </a:r>
            <a:r>
              <a:rPr lang="en-US" altLang="zh-CN" sz="2800" dirty="0"/>
              <a:t>24</a:t>
            </a:r>
            <a:r>
              <a:rPr lang="zh-CN" altLang="en-US" sz="2800" dirty="0"/>
              <a:t>的①②③是同宽度、同方向的三条车道，行人刚上车道①时，车道②内的机动车应在斑马线前停车让行，只有在行人通过车道②后，机动车方可从行人后方通行。</a:t>
            </a:r>
            <a:endParaRPr lang="zh-CN" altLang="zh-CN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958" y="3814528"/>
            <a:ext cx="3890085" cy="2916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800" dirty="0"/>
              <a:t>（</a:t>
            </a:r>
            <a:r>
              <a:rPr lang="en-US" altLang="zh-CN" sz="2800" dirty="0"/>
              <a:t>1</a:t>
            </a:r>
            <a:r>
              <a:rPr lang="zh-CN" altLang="en-US" sz="2800" dirty="0"/>
              <a:t>）酒后驾驶会大大增加司机的反应时间（司机从看到行人到采取刹车措施前的时间），非常危险。某次汽车以</a:t>
            </a:r>
            <a:r>
              <a:rPr lang="en-US" altLang="zh-CN" sz="2800" dirty="0"/>
              <a:t>36 km/h</a:t>
            </a:r>
            <a:r>
              <a:rPr lang="zh-CN" altLang="en-US" sz="2800" dirty="0"/>
              <a:t>的速度匀速行驶，假设司机反应时间为</a:t>
            </a:r>
            <a:r>
              <a:rPr lang="en-US" altLang="zh-CN" sz="2800" dirty="0"/>
              <a:t>0.5 s</a:t>
            </a:r>
            <a:r>
              <a:rPr lang="zh-CN" altLang="en-US" sz="2800" dirty="0"/>
              <a:t>，这段时间汽车行驶的距离是多少米？</a:t>
            </a:r>
            <a:endParaRPr lang="en-US" altLang="zh-CN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800" dirty="0"/>
              <a:t>（</a:t>
            </a:r>
            <a:r>
              <a:rPr lang="en-US" altLang="zh-CN" sz="2800" dirty="0"/>
              <a:t>2</a:t>
            </a:r>
            <a:r>
              <a:rPr lang="zh-CN" altLang="en-US" sz="2800" dirty="0"/>
              <a:t>）如图</a:t>
            </a:r>
            <a:r>
              <a:rPr lang="en-US" altLang="zh-CN" sz="2800" dirty="0"/>
              <a:t>7.2</a:t>
            </a:r>
            <a:r>
              <a:rPr lang="zh-CN" altLang="en-US" sz="2800" dirty="0"/>
              <a:t>－</a:t>
            </a:r>
            <a:r>
              <a:rPr lang="en-US" altLang="zh-CN" sz="2800" dirty="0"/>
              <a:t>24</a:t>
            </a:r>
            <a:r>
              <a:rPr lang="zh-CN" altLang="en-US" sz="2800" dirty="0"/>
              <a:t>所示，行人正准备通过路口，步行速度为</a:t>
            </a:r>
            <a:r>
              <a:rPr lang="en-US" altLang="zh-CN" sz="2800" dirty="0"/>
              <a:t>1.2 m/s</a:t>
            </a:r>
            <a:r>
              <a:rPr lang="zh-CN" altLang="en-US" sz="2800" dirty="0"/>
              <a:t>。一个车道宽</a:t>
            </a:r>
            <a:r>
              <a:rPr lang="en-US" altLang="zh-CN" sz="2800" dirty="0"/>
              <a:t>3 m</a:t>
            </a:r>
            <a:r>
              <a:rPr lang="zh-CN" altLang="en-US" sz="2800" dirty="0"/>
              <a:t>，汽车距离斑马线</a:t>
            </a:r>
            <a:r>
              <a:rPr lang="en-US" altLang="zh-CN" sz="2800" dirty="0"/>
              <a:t>15 m</a:t>
            </a:r>
            <a:r>
              <a:rPr lang="zh-CN" altLang="en-US" sz="2800" dirty="0"/>
              <a:t>，如果汽车不改变车道，车速不超过多少无需刹车礼让？</a:t>
            </a:r>
            <a:endParaRPr lang="zh-CN" altLang="zh-CN" sz="2800" dirty="0"/>
          </a:p>
        </p:txBody>
      </p:sp>
      <p:sp>
        <p:nvSpPr>
          <p:cNvPr id="12" name="矩形 11"/>
          <p:cNvSpPr/>
          <p:nvPr/>
        </p:nvSpPr>
        <p:spPr>
          <a:xfrm>
            <a:off x="586791" y="3214236"/>
            <a:ext cx="114807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500" b="1" dirty="0">
                <a:solidFill>
                  <a:srgbClr val="FF0000"/>
                </a:solidFill>
                <a:ea typeface="楷体" panose="02010609060101010101" pitchFamily="49" charset="-122"/>
              </a:rPr>
              <a:t>(1) 5 m</a:t>
            </a:r>
            <a:endParaRPr lang="zh-CN" altLang="en-US" sz="2500" b="1" dirty="0"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6791" y="5850174"/>
            <a:ext cx="199445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500" b="1" dirty="0">
                <a:solidFill>
                  <a:srgbClr val="FF0000"/>
                </a:solidFill>
                <a:ea typeface="楷体" panose="02010609060101010101" pitchFamily="49" charset="-122"/>
              </a:rPr>
              <a:t>(2) 10.8 km/h</a:t>
            </a:r>
            <a:endParaRPr lang="zh-CN" altLang="en-US" sz="2500" b="1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1.</a:t>
            </a:r>
            <a:r>
              <a:rPr lang="zh-CN" altLang="en-US" dirty="0"/>
              <a:t>在不要求很精确时，常用平均速度来比较运动的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快慢：</a:t>
            </a:r>
            <a:r>
              <a:rPr lang="en-US" altLang="zh-CN" i="1" dirty="0"/>
              <a:t>v</a:t>
            </a:r>
            <a:r>
              <a:rPr lang="zh-CN" altLang="en-US" baseline="-25000" dirty="0"/>
              <a:t>平</a:t>
            </a:r>
            <a:r>
              <a:rPr lang="zh-CN" altLang="en-US" dirty="0"/>
              <a:t>＝</a:t>
            </a:r>
            <a:r>
              <a:rPr lang="en-US" altLang="zh-CN" dirty="0"/>
              <a:t> ______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2.</a:t>
            </a:r>
            <a:r>
              <a:rPr lang="zh-CN" altLang="en-US" dirty="0"/>
              <a:t>做匀速直线运动的物体，它的速度是</a:t>
            </a:r>
            <a:r>
              <a:rPr lang="en-US" altLang="zh-CN" dirty="0"/>
              <a:t>__________ </a:t>
            </a:r>
            <a:r>
              <a:rPr lang="zh-CN" altLang="en-US" dirty="0"/>
              <a:t>（选填“变化”或“不变”）的。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2382972" y="1869187"/>
                <a:ext cx="746743" cy="974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600" i="1" smtClean="0">
                              <a:latin typeface="Cambria Math"/>
                              <a:sym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600" i="1" smtClean="0">
                                  <a:latin typeface="Cambria Math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zh-CN" sz="2600" b="1" i="1" smtClean="0">
                                  <a:latin typeface="+mn-lt"/>
                                  <a:sym typeface="+mn-ea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zh-CN" altLang="en-US" sz="2600" dirty="0">
                                  <a:latin typeface="+mn-lt"/>
                                  <a:sym typeface="+mn-ea"/>
                                </a:rPr>
                                <m:t>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600" i="1" smtClean="0">
                                  <a:latin typeface="Cambria Math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zh-CN" sz="2600" b="1" i="1" smtClean="0">
                                  <a:latin typeface="+mn-lt"/>
                                  <a:sym typeface="+mn-ea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zh-CN" altLang="en-US" sz="2600" dirty="0">
                                  <a:latin typeface="+mn-lt"/>
                                  <a:sym typeface="+mn-ea"/>
                                </a:rPr>
                                <m:t>总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sz="2600" i="1" dirty="0">
                  <a:latin typeface="+mn-lt"/>
                  <a:sym typeface="+mn-ea"/>
                </a:endParaRPr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972" y="1869187"/>
                <a:ext cx="746743" cy="9741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34" name="文本框 33"/>
          <p:cNvSpPr txBox="1"/>
          <p:nvPr/>
        </p:nvSpPr>
        <p:spPr>
          <a:xfrm>
            <a:off x="6718847" y="358052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/>
              <a:t>不变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同样是“百米赛跑”，却能跑出不同的“花样”：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）一位著名短跑运动员百米赛成绩是</a:t>
            </a:r>
            <a:r>
              <a:rPr lang="en-US" altLang="zh-CN" dirty="0"/>
              <a:t>10 s</a:t>
            </a:r>
            <a:r>
              <a:rPr lang="zh-CN" altLang="en-US" dirty="0"/>
              <a:t>，测得前</a:t>
            </a:r>
            <a:r>
              <a:rPr lang="en-US" altLang="zh-CN" dirty="0"/>
              <a:t>2 s</a:t>
            </a:r>
            <a:r>
              <a:rPr lang="zh-CN" altLang="en-US" dirty="0"/>
              <a:t>跑了</a:t>
            </a:r>
            <a:r>
              <a:rPr lang="en-US" altLang="zh-CN" dirty="0"/>
              <a:t>17 m</a:t>
            </a:r>
            <a:r>
              <a:rPr lang="zh-CN" altLang="en-US" dirty="0"/>
              <a:t>，在最后</a:t>
            </a:r>
            <a:r>
              <a:rPr lang="en-US" altLang="zh-CN" dirty="0"/>
              <a:t>1</a:t>
            </a:r>
            <a:r>
              <a:rPr lang="zh-CN" altLang="en-US" dirty="0"/>
              <a:t>秒内跑过了</a:t>
            </a:r>
            <a:r>
              <a:rPr lang="en-US" altLang="zh-CN" dirty="0"/>
              <a:t>12 m</a:t>
            </a:r>
            <a:r>
              <a:rPr lang="zh-CN" altLang="en-US" dirty="0"/>
              <a:t>，则该运动员在</a:t>
            </a:r>
            <a:r>
              <a:rPr lang="en-US" altLang="zh-CN" dirty="0"/>
              <a:t>100 m</a:t>
            </a:r>
            <a:r>
              <a:rPr lang="zh-CN" altLang="en-US" dirty="0"/>
              <a:t>内的平均速度</a:t>
            </a:r>
            <a:r>
              <a:rPr lang="en-US" altLang="zh-CN" i="1" dirty="0"/>
              <a:t>v</a:t>
            </a:r>
            <a:r>
              <a:rPr lang="en-US" altLang="zh-CN" baseline="-25000" dirty="0"/>
              <a:t>1</a:t>
            </a:r>
            <a:r>
              <a:rPr lang="zh-CN" altLang="en-US" dirty="0"/>
              <a:t>＝</a:t>
            </a:r>
            <a:r>
              <a:rPr lang="en-US" altLang="zh-CN" dirty="0"/>
              <a:t>________</a:t>
            </a:r>
            <a:r>
              <a:rPr lang="zh-CN" altLang="en-US" dirty="0"/>
              <a:t>，前</a:t>
            </a:r>
            <a:r>
              <a:rPr lang="en-US" altLang="zh-CN" dirty="0"/>
              <a:t>2 s</a:t>
            </a:r>
            <a:r>
              <a:rPr lang="zh-CN" altLang="en-US" dirty="0"/>
              <a:t>内的平均速度</a:t>
            </a:r>
            <a:r>
              <a:rPr lang="en-US" altLang="zh-CN" i="1" dirty="0"/>
              <a:t>v</a:t>
            </a:r>
            <a:r>
              <a:rPr lang="en-US" altLang="zh-CN" baseline="-25000" dirty="0"/>
              <a:t>2</a:t>
            </a:r>
            <a:r>
              <a:rPr lang="zh-CN" altLang="en-US" dirty="0"/>
              <a:t>＝</a:t>
            </a:r>
            <a:r>
              <a:rPr lang="en-US" altLang="zh-CN" dirty="0"/>
              <a:t>________</a:t>
            </a:r>
            <a:r>
              <a:rPr lang="zh-CN" altLang="en-US" dirty="0"/>
              <a:t>，最后</a:t>
            </a:r>
            <a:r>
              <a:rPr lang="en-US" altLang="zh-CN" dirty="0"/>
              <a:t>1 s</a:t>
            </a:r>
            <a:r>
              <a:rPr lang="zh-CN" altLang="en-US" dirty="0"/>
              <a:t>的平均速度</a:t>
            </a:r>
            <a:r>
              <a:rPr lang="en-US" altLang="zh-CN" i="1" dirty="0"/>
              <a:t>v</a:t>
            </a:r>
            <a:r>
              <a:rPr lang="en-US" altLang="zh-CN" baseline="-25000" dirty="0"/>
              <a:t>3</a:t>
            </a:r>
            <a:r>
              <a:rPr lang="zh-CN" altLang="en-US" dirty="0"/>
              <a:t>＝</a:t>
            </a:r>
            <a:r>
              <a:rPr lang="en-US" altLang="zh-CN" dirty="0"/>
              <a:t>________</a:t>
            </a:r>
            <a:r>
              <a:rPr lang="zh-CN" altLang="en-US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）小李同学在百米赛跑时，在前</a:t>
            </a:r>
            <a:r>
              <a:rPr lang="en-US" altLang="zh-CN" dirty="0"/>
              <a:t>8 s</a:t>
            </a:r>
            <a:r>
              <a:rPr lang="zh-CN" altLang="en-US" dirty="0"/>
              <a:t>内加速跑完了</a:t>
            </a:r>
            <a:r>
              <a:rPr lang="en-US" altLang="zh-CN" dirty="0"/>
              <a:t>36 m</a:t>
            </a:r>
            <a:r>
              <a:rPr lang="zh-CN" altLang="en-US" dirty="0"/>
              <a:t>，接着保持</a:t>
            </a:r>
            <a:r>
              <a:rPr lang="en-US" altLang="zh-CN" dirty="0"/>
              <a:t>8 m/s</a:t>
            </a:r>
            <a:r>
              <a:rPr lang="zh-CN" altLang="en-US" dirty="0"/>
              <a:t>的速度跑完全程，则他百米赛跑的成绩是</a:t>
            </a:r>
            <a:r>
              <a:rPr lang="en-US" altLang="zh-CN" dirty="0"/>
              <a:t>________s</a:t>
            </a:r>
            <a:r>
              <a:rPr lang="zh-CN" altLang="en-US" dirty="0"/>
              <a:t>，他百米赛跑的平均速度为</a:t>
            </a:r>
            <a:r>
              <a:rPr lang="en-US" altLang="zh-CN" dirty="0"/>
              <a:t>________m/s</a:t>
            </a:r>
            <a:r>
              <a:rPr lang="zh-CN" altLang="en-US" dirty="0"/>
              <a:t>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410199" y="276608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dirty="0">
                <a:latin typeface="+mn-lt"/>
              </a:rPr>
              <a:t>10 m/s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02751" y="322774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dirty="0">
                <a:latin typeface="+mn-lt"/>
              </a:rPr>
              <a:t>8.5 m/s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6791" y="368312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dirty="0">
                <a:latin typeface="+mn-lt"/>
              </a:rPr>
              <a:t>12 m/s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15378" y="496189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dirty="0">
                <a:latin typeface="+mn-lt"/>
              </a:rPr>
              <a:t>16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59472" y="5422046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dirty="0">
                <a:latin typeface="+mn-lt"/>
              </a:rPr>
              <a:t>6.25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速度计算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1.</a:t>
            </a:r>
            <a:r>
              <a:rPr lang="zh-CN" altLang="en-US" sz="2600" dirty="0"/>
              <a:t>甲、乙两物体做匀速直线运动，它们通过的路程之比为</a:t>
            </a:r>
            <a:r>
              <a:rPr lang="en-US" altLang="zh-CN" sz="2600" dirty="0"/>
              <a:t>3∶2</a:t>
            </a:r>
            <a:r>
              <a:rPr lang="zh-CN" altLang="en-US" sz="2600" dirty="0"/>
              <a:t>，所用时间之比为</a:t>
            </a:r>
            <a:r>
              <a:rPr lang="en-US" altLang="zh-CN" sz="2600" dirty="0"/>
              <a:t>2∶3</a:t>
            </a:r>
            <a:r>
              <a:rPr lang="zh-CN" altLang="en-US" sz="2600" dirty="0"/>
              <a:t>，则它们的速度之比为（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A.9∶4           B.4∶9            C.1∶1            D.3∶2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2.</a:t>
            </a:r>
            <a:r>
              <a:rPr lang="zh-CN" altLang="en-US" sz="2600" dirty="0"/>
              <a:t>一做匀速直线运动的物体，在</a:t>
            </a:r>
            <a:r>
              <a:rPr lang="en-US" altLang="zh-CN" sz="2600" dirty="0"/>
              <a:t>20 s</a:t>
            </a:r>
            <a:r>
              <a:rPr lang="zh-CN" altLang="en-US" sz="2600" dirty="0"/>
              <a:t>内通过的路程是</a:t>
            </a:r>
            <a:r>
              <a:rPr lang="en-US" altLang="zh-CN" sz="2600" dirty="0"/>
              <a:t>30 m</a:t>
            </a:r>
            <a:r>
              <a:rPr lang="zh-CN" altLang="en-US" sz="2600" dirty="0"/>
              <a:t>，它的速度是</a:t>
            </a:r>
            <a:r>
              <a:rPr lang="en-US" altLang="zh-CN" sz="2400" dirty="0"/>
              <a:t>________ </a:t>
            </a:r>
            <a:r>
              <a:rPr lang="en-US" altLang="zh-CN" sz="2600" dirty="0"/>
              <a:t>m/s</a:t>
            </a:r>
            <a:r>
              <a:rPr lang="zh-CN" altLang="en-US" sz="2600" dirty="0"/>
              <a:t>，合</a:t>
            </a:r>
            <a:r>
              <a:rPr lang="en-US" altLang="zh-CN" sz="2400" dirty="0"/>
              <a:t>________ </a:t>
            </a:r>
            <a:r>
              <a:rPr lang="en-US" altLang="zh-CN" sz="2600" dirty="0"/>
              <a:t>km/h</a:t>
            </a:r>
            <a:r>
              <a:rPr lang="zh-CN" altLang="en-US" sz="2600" dirty="0"/>
              <a:t>，它在前 </a:t>
            </a:r>
            <a:r>
              <a:rPr lang="en-US" altLang="zh-CN" sz="2600" dirty="0"/>
              <a:t>3 s</a:t>
            </a:r>
            <a:r>
              <a:rPr lang="zh-CN" altLang="en-US" sz="2600" dirty="0"/>
              <a:t>内通过的路程是</a:t>
            </a:r>
            <a:r>
              <a:rPr lang="en-US" altLang="zh-CN" sz="2400" dirty="0"/>
              <a:t>________ </a:t>
            </a:r>
            <a:r>
              <a:rPr lang="en-US" altLang="zh-CN" sz="2600" dirty="0"/>
              <a:t>m</a:t>
            </a:r>
            <a:r>
              <a:rPr lang="zh-CN" altLang="en-US" sz="2600" dirty="0"/>
              <a:t>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62565" y="2804297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A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62298" y="4775106"/>
            <a:ext cx="6014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1.5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80257" y="4775105"/>
            <a:ext cx="6014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5.4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13351" y="5160436"/>
            <a:ext cx="6014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4.5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625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3.</a:t>
            </a:r>
            <a:r>
              <a:rPr lang="zh-CN" altLang="en-US" dirty="0"/>
              <a:t>一辆长</a:t>
            </a:r>
            <a:r>
              <a:rPr lang="en-US" altLang="zh-CN" dirty="0"/>
              <a:t>150 m</a:t>
            </a:r>
            <a:r>
              <a:rPr lang="zh-CN" altLang="en-US" dirty="0"/>
              <a:t>的列车，匀速通过长</a:t>
            </a:r>
            <a:r>
              <a:rPr lang="en-US" altLang="zh-CN" dirty="0"/>
              <a:t>90 m</a:t>
            </a:r>
            <a:r>
              <a:rPr lang="zh-CN" altLang="en-US" dirty="0"/>
              <a:t>的大桥</a:t>
            </a:r>
            <a:r>
              <a:rPr lang="zh-CN" altLang="en-US" dirty="0" smtClean="0"/>
              <a:t>需</a:t>
            </a:r>
            <a:endParaRPr lang="en-US" altLang="zh-CN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/>
              <a:t>10 </a:t>
            </a:r>
            <a:r>
              <a:rPr lang="en-US" altLang="zh-CN" dirty="0"/>
              <a:t>s</a:t>
            </a:r>
            <a:r>
              <a:rPr lang="zh-CN" altLang="en-US" dirty="0"/>
              <a:t>的时间。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）求这辆列车的速度；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）这辆列车以同样的速度穿过一条长</a:t>
            </a:r>
            <a:r>
              <a:rPr lang="en-US" altLang="zh-CN" dirty="0"/>
              <a:t>1 050 m</a:t>
            </a:r>
            <a:r>
              <a:rPr lang="zh-CN" altLang="en-US" dirty="0"/>
              <a:t>的隧道需要多长时间？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572000" y="2452015"/>
            <a:ext cx="195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(1)24 m/s</a:t>
            </a:r>
            <a:r>
              <a:rPr lang="zh-CN" altLang="en-US" sz="2800" dirty="0">
                <a:latin typeface="+mn-lt"/>
                <a:sym typeface="+mn-ea"/>
              </a:rPr>
              <a:t>　</a:t>
            </a:r>
            <a:endParaRPr lang="en-US" altLang="zh-CN" sz="28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5021" y="3304403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(2)50 s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平均速度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95407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4.</a:t>
            </a:r>
            <a:r>
              <a:rPr lang="zh-CN" altLang="en-US" sz="2600" dirty="0"/>
              <a:t>在百米赛跑中，小明到达</a:t>
            </a:r>
            <a:r>
              <a:rPr lang="en-US" altLang="zh-CN" sz="2600" dirty="0"/>
              <a:t>50 m</a:t>
            </a:r>
            <a:r>
              <a:rPr lang="zh-CN" altLang="en-US" sz="2600" dirty="0"/>
              <a:t>处的速度是</a:t>
            </a:r>
            <a:r>
              <a:rPr lang="en-US" altLang="zh-CN" sz="2600" dirty="0"/>
              <a:t>9.0 m/s,12.5 s</a:t>
            </a:r>
            <a:r>
              <a:rPr lang="zh-CN" altLang="en-US" sz="2600" dirty="0"/>
              <a:t>末到达终点的速度是</a:t>
            </a:r>
            <a:r>
              <a:rPr lang="en-US" altLang="zh-CN" sz="2600" dirty="0"/>
              <a:t>7.5 m/s</a:t>
            </a:r>
            <a:r>
              <a:rPr lang="zh-CN" altLang="en-US" sz="2600" dirty="0"/>
              <a:t>，则小明跑完全程的平均速度是（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A.7.5 m/s       B.9.0 m/s        C.8.0 m/s         D.8.25 m/s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5.</a:t>
            </a:r>
            <a:r>
              <a:rPr lang="zh-CN" altLang="en-US" sz="2600" dirty="0"/>
              <a:t>一辆汽车在平直的公路上行驶了</a:t>
            </a:r>
            <a:r>
              <a:rPr lang="en-US" altLang="zh-CN" sz="2600" dirty="0"/>
              <a:t>120 km</a:t>
            </a:r>
            <a:r>
              <a:rPr lang="zh-CN" altLang="en-US" sz="2600" dirty="0"/>
              <a:t>的路程，前半段路程的平均速度为</a:t>
            </a:r>
            <a:r>
              <a:rPr lang="en-US" altLang="zh-CN" sz="2600" dirty="0"/>
              <a:t>60 km/h</a:t>
            </a:r>
            <a:r>
              <a:rPr lang="zh-CN" altLang="en-US" sz="2600" dirty="0"/>
              <a:t>，后半段路程的平均速度为</a:t>
            </a:r>
            <a:r>
              <a:rPr lang="en-US" altLang="zh-CN" sz="2600" dirty="0"/>
              <a:t>40 km/h</a:t>
            </a:r>
            <a:r>
              <a:rPr lang="zh-CN" altLang="en-US" sz="2600" dirty="0"/>
              <a:t>，则汽车行驶这</a:t>
            </a:r>
            <a:r>
              <a:rPr lang="en-US" altLang="zh-CN" sz="2600" dirty="0"/>
              <a:t>120 km</a:t>
            </a:r>
            <a:r>
              <a:rPr lang="zh-CN" altLang="en-US" sz="2600" dirty="0"/>
              <a:t>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所用时间为</a:t>
            </a:r>
            <a:r>
              <a:rPr lang="en-US" altLang="zh-CN" sz="2600" dirty="0"/>
              <a:t>2.4 h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B.</a:t>
            </a:r>
            <a:r>
              <a:rPr lang="zh-CN" altLang="en-US" sz="2600" dirty="0"/>
              <a:t>所用时间为</a:t>
            </a:r>
            <a:r>
              <a:rPr lang="en-US" altLang="zh-CN" sz="2600" dirty="0"/>
              <a:t>2.6 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平均速度为</a:t>
            </a:r>
            <a:r>
              <a:rPr lang="en-US" altLang="zh-CN" sz="2600" dirty="0"/>
              <a:t>48 km/h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D.</a:t>
            </a:r>
            <a:r>
              <a:rPr lang="zh-CN" altLang="en-US" sz="2600" dirty="0"/>
              <a:t>平均速度为</a:t>
            </a:r>
            <a:r>
              <a:rPr lang="en-US" altLang="zh-CN" sz="2600" dirty="0"/>
              <a:t>50 km/h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</p:txBody>
      </p:sp>
      <p:sp>
        <p:nvSpPr>
          <p:cNvPr id="23" name="文本框 22"/>
          <p:cNvSpPr txBox="1"/>
          <p:nvPr/>
        </p:nvSpPr>
        <p:spPr>
          <a:xfrm>
            <a:off x="1668161" y="2720535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C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401961" y="4739835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C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625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6.</a:t>
            </a:r>
            <a:r>
              <a:rPr lang="zh-CN" altLang="en-US" dirty="0"/>
              <a:t>如图</a:t>
            </a:r>
            <a:r>
              <a:rPr lang="en-US" altLang="zh-CN" dirty="0"/>
              <a:t>7.2</a:t>
            </a:r>
            <a:r>
              <a:rPr lang="zh-CN" altLang="en-US" dirty="0"/>
              <a:t>－</a:t>
            </a:r>
            <a:r>
              <a:rPr lang="en-US" altLang="zh-CN" dirty="0"/>
              <a:t>13</a:t>
            </a:r>
            <a:r>
              <a:rPr lang="zh-CN" altLang="en-US" dirty="0"/>
              <a:t>为某人乘坐出租车车费发票的有关内容，他乘坐这个出租车的时间为</a:t>
            </a:r>
            <a:r>
              <a:rPr lang="en-US" altLang="zh-CN" dirty="0"/>
              <a:t>________ </a:t>
            </a:r>
            <a:r>
              <a:rPr lang="zh-CN" altLang="en-US" dirty="0"/>
              <a:t>；出租车行驶的平均速度为</a:t>
            </a:r>
            <a:r>
              <a:rPr lang="en-US" altLang="zh-CN" dirty="0"/>
              <a:t>____________________ </a:t>
            </a:r>
            <a:r>
              <a:rPr lang="zh-CN" altLang="en-US" dirty="0"/>
              <a:t>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599080" y="2450851"/>
            <a:ext cx="3111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pt-BR" altLang="zh-CN" sz="2800" dirty="0">
                <a:latin typeface="+mn-lt"/>
                <a:sym typeface="+mn-ea"/>
              </a:rPr>
              <a:t>25.2 km/h(</a:t>
            </a:r>
            <a:r>
              <a:rPr lang="zh-CN" altLang="pt-BR" sz="2800" dirty="0">
                <a:latin typeface="+mn-lt"/>
                <a:sym typeface="+mn-ea"/>
              </a:rPr>
              <a:t>或</a:t>
            </a:r>
            <a:r>
              <a:rPr lang="pt-BR" altLang="zh-CN" sz="2800" dirty="0">
                <a:latin typeface="+mn-lt"/>
                <a:sym typeface="+mn-ea"/>
              </a:rPr>
              <a:t>7 m/s)</a:t>
            </a:r>
            <a:endParaRPr lang="en-US" altLang="zh-CN" sz="28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544921" y="2032414"/>
            <a:ext cx="123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10 min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155" y="3135528"/>
            <a:ext cx="2749691" cy="3448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1.</a:t>
            </a:r>
            <a:r>
              <a:rPr lang="zh-CN" altLang="en-US" dirty="0"/>
              <a:t>小东在百米赛跑中第</a:t>
            </a:r>
            <a:r>
              <a:rPr lang="en-US" altLang="zh-CN" dirty="0"/>
              <a:t>1 s</a:t>
            </a:r>
            <a:r>
              <a:rPr lang="zh-CN" altLang="en-US" dirty="0"/>
              <a:t>内通过的路程是</a:t>
            </a:r>
            <a:r>
              <a:rPr lang="en-US" altLang="zh-CN" dirty="0"/>
              <a:t>3 m</a:t>
            </a:r>
            <a:r>
              <a:rPr lang="zh-CN" altLang="en-US" dirty="0"/>
              <a:t>，第</a:t>
            </a:r>
            <a:r>
              <a:rPr lang="en-US" altLang="zh-CN" dirty="0"/>
              <a:t>2 s</a:t>
            </a:r>
            <a:r>
              <a:rPr lang="zh-CN" altLang="en-US" dirty="0"/>
              <a:t>内通过的路程是</a:t>
            </a:r>
            <a:r>
              <a:rPr lang="en-US" altLang="zh-CN" dirty="0"/>
              <a:t>5 m</a:t>
            </a:r>
            <a:r>
              <a:rPr lang="zh-CN" altLang="en-US" dirty="0"/>
              <a:t>，第</a:t>
            </a:r>
            <a:r>
              <a:rPr lang="en-US" altLang="zh-CN" dirty="0"/>
              <a:t>3 s</a:t>
            </a:r>
            <a:r>
              <a:rPr lang="zh-CN" altLang="en-US" dirty="0"/>
              <a:t>内通过的路程是 </a:t>
            </a:r>
            <a:r>
              <a:rPr lang="en-US" altLang="zh-CN" dirty="0"/>
              <a:t>7 m</a:t>
            </a:r>
            <a:r>
              <a:rPr lang="zh-CN" altLang="en-US" dirty="0"/>
              <a:t>，则他在这</a:t>
            </a:r>
            <a:r>
              <a:rPr lang="en-US" altLang="zh-CN" dirty="0"/>
              <a:t>3 s</a:t>
            </a:r>
            <a:r>
              <a:rPr lang="zh-CN" altLang="en-US" dirty="0"/>
              <a:t>内（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前</a:t>
            </a:r>
            <a:r>
              <a:rPr lang="en-US" altLang="zh-CN" dirty="0"/>
              <a:t>2 s</a:t>
            </a:r>
            <a:r>
              <a:rPr lang="zh-CN" altLang="en-US" dirty="0"/>
              <a:t>内的平均速度为</a:t>
            </a:r>
            <a:r>
              <a:rPr lang="en-US" altLang="zh-CN" dirty="0"/>
              <a:t>5 m/s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后</a:t>
            </a:r>
            <a:r>
              <a:rPr lang="en-US" altLang="zh-CN" dirty="0"/>
              <a:t>2 s</a:t>
            </a:r>
            <a:r>
              <a:rPr lang="zh-CN" altLang="en-US" dirty="0"/>
              <a:t>内的平均速度为</a:t>
            </a:r>
            <a:r>
              <a:rPr lang="en-US" altLang="zh-CN" dirty="0"/>
              <a:t>6 m/s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C.3 s</a:t>
            </a:r>
            <a:r>
              <a:rPr lang="zh-CN" altLang="en-US" dirty="0"/>
              <a:t>内的平均速度为</a:t>
            </a:r>
            <a:r>
              <a:rPr lang="en-US" altLang="zh-CN" dirty="0"/>
              <a:t>7 m/s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最后</a:t>
            </a:r>
            <a:r>
              <a:rPr lang="en-US" altLang="zh-CN" dirty="0"/>
              <a:t>1 s</a:t>
            </a:r>
            <a:r>
              <a:rPr lang="zh-CN" altLang="en-US" dirty="0"/>
              <a:t>内的平均速度为</a:t>
            </a:r>
            <a:r>
              <a:rPr lang="en-US" altLang="zh-CN" dirty="0"/>
              <a:t>5 m/s</a:t>
            </a:r>
          </a:p>
        </p:txBody>
      </p:sp>
      <p:sp>
        <p:nvSpPr>
          <p:cNvPr id="23" name="矩形 22"/>
          <p:cNvSpPr/>
          <p:nvPr/>
        </p:nvSpPr>
        <p:spPr>
          <a:xfrm>
            <a:off x="2900898" y="2681073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1948</Words>
  <Application>Microsoft Office PowerPoint</Application>
  <PresentationFormat>全屏显示(4:3)</PresentationFormat>
  <Paragraphs>230</Paragraphs>
  <Slides>26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29" baseType="lpstr">
      <vt:lpstr>Office 主题</vt:lpstr>
      <vt:lpstr>1.1希望你喜爱物理</vt:lpstr>
      <vt:lpstr>1_1.1希望你喜爱物理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2018-06-13T02:01:00Z</dcterms:created>
  <dcterms:modified xsi:type="dcterms:W3CDTF">2020-04-09T03:07:01Z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