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336" r:id="rId4"/>
    <p:sldId id="631" r:id="rId5"/>
    <p:sldId id="665" r:id="rId6"/>
    <p:sldId id="667" r:id="rId7"/>
    <p:sldId id="668" r:id="rId8"/>
    <p:sldId id="664" r:id="rId9"/>
    <p:sldId id="670" r:id="rId10"/>
    <p:sldId id="669" r:id="rId11"/>
    <p:sldId id="650" r:id="rId12"/>
    <p:sldId id="659" r:id="rId13"/>
    <p:sldId id="632" r:id="rId14"/>
    <p:sldId id="651" r:id="rId15"/>
    <p:sldId id="660" r:id="rId16"/>
    <p:sldId id="652" r:id="rId17"/>
    <p:sldId id="661" r:id="rId18"/>
    <p:sldId id="662" r:id="rId19"/>
    <p:sldId id="663" r:id="rId20"/>
    <p:sldId id="636" r:id="rId21"/>
    <p:sldId id="637" r:id="rId22"/>
    <p:sldId id="653" r:id="rId23"/>
    <p:sldId id="638" r:id="rId24"/>
    <p:sldId id="639" r:id="rId25"/>
    <p:sldId id="642" r:id="rId26"/>
    <p:sldId id="656" r:id="rId27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7.2  </a:t>
            </a:r>
            <a:r>
              <a:rPr lang="zh-CN" altLang="en-US" sz="32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怎样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比较运动的快慢（第一课时）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）小刚从家中出发到达瓷都广场，其中一半路程步行，一半骑自行车，路程与时间图象如图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2</a:t>
            </a:r>
            <a:r>
              <a:rPr lang="zh-CN" altLang="en-US" dirty="0"/>
              <a:t>。则步行的是图中</a:t>
            </a:r>
            <a:r>
              <a:rPr lang="en-US" altLang="zh-CN" dirty="0"/>
              <a:t>________</a:t>
            </a:r>
            <a:r>
              <a:rPr lang="zh-CN" altLang="en-US" dirty="0"/>
              <a:t>段，小刚家到瓷都广场的路程为</a:t>
            </a:r>
            <a:r>
              <a:rPr lang="en-US" altLang="zh-CN" dirty="0"/>
              <a:t>________m</a:t>
            </a:r>
            <a:r>
              <a:rPr lang="zh-CN" altLang="en-US" dirty="0"/>
              <a:t>，小刚骑车的速度为</a:t>
            </a:r>
            <a:r>
              <a:rPr lang="en-US" altLang="zh-CN" dirty="0"/>
              <a:t>______m/s</a:t>
            </a:r>
            <a:r>
              <a:rPr lang="zh-CN" altLang="en-US" dirty="0"/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96780" y="242027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i="1" dirty="0">
                <a:latin typeface="+mn-lt"/>
              </a:rPr>
              <a:t>AB</a:t>
            </a:r>
            <a:endParaRPr lang="en-US" altLang="en-US" sz="2800" dirty="0">
              <a:latin typeface="+mn-lt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01630"/>
            <a:ext cx="4267200" cy="234184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13882" y="287469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3600</a:t>
            </a:r>
            <a:endParaRPr lang="en-US" altLang="en-US" sz="2800" dirty="0">
              <a:latin typeface="+mn-lt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41788" y="2861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6</a:t>
            </a:r>
            <a:endParaRPr lang="en-US" altLang="en-US" sz="2800" dirty="0">
              <a:latin typeface="+mn-lt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比较运动快慢的方法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是两种比较</a:t>
            </a:r>
            <a:r>
              <a:rPr lang="en-US" altLang="zh-CN" sz="2600" dirty="0"/>
              <a:t>A</a:t>
            </a:r>
            <a:r>
              <a:rPr lang="zh-CN" altLang="en-US" sz="2600" dirty="0"/>
              <a:t>轿车和</a:t>
            </a:r>
            <a:r>
              <a:rPr lang="en-US" altLang="zh-CN" sz="2600" dirty="0"/>
              <a:t>B</a:t>
            </a:r>
            <a:r>
              <a:rPr lang="zh-CN" altLang="en-US" sz="2600" dirty="0"/>
              <a:t>轿车运动快慢的示意图，由此可知（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第一种：相同时间比路程；第二种：相同时间比路程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第一种：相同时间比路程；第二种：相同路程比时间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第一种：相同路程比时间；第二种：相同时间比路程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第一种：相同路程比时间；第二种：相同路程比时间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75607" y="2390198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92" y="2842892"/>
            <a:ext cx="5440617" cy="23758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472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在男子百米短跑比赛中，运动员们快步如飞。关于运动的快慢，下列几种说法正确的是（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①观众用“相同的时间比路程”的方法比较运动的快慢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②终点裁判用“相同路程比时间”的方法比较运动的快慢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③物理学上用观众的方法来比较运动的快慢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④物理学上用裁判的方法来比较运动的快慢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A.①②③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B.①②④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C.②③④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D.①③④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78973" y="18597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472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体育课上，甲、乙、丙三位同学进行百米赛跑，他们的成绩如下表所示：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        据表中成绩可知，跑得最快的是</a:t>
            </a:r>
            <a:r>
              <a:rPr lang="en-US" altLang="zh-CN" dirty="0"/>
              <a:t>_____</a:t>
            </a:r>
            <a:r>
              <a:rPr lang="zh-CN" altLang="en-US" dirty="0"/>
              <a:t>同学，比较三人运动的快慢采用的方法是</a:t>
            </a:r>
            <a:r>
              <a:rPr lang="en-US" altLang="zh-CN" dirty="0"/>
              <a:t>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____________________________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6422046" y="44298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8955" y="529210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相同路程比较时间</a:t>
            </a:r>
            <a:endParaRPr lang="en-US" altLang="en-US" sz="2800" dirty="0">
              <a:latin typeface="+mn-lt"/>
              <a:sym typeface="+mn-ea"/>
            </a:endParaRPr>
          </a:p>
        </p:txBody>
      </p:sp>
      <p:graphicFrame>
        <p:nvGraphicFramePr>
          <p:cNvPr id="8" name="表格 8"/>
          <p:cNvGraphicFramePr>
            <a:graphicFrameLocks noGrp="1"/>
          </p:cNvGraphicFramePr>
          <p:nvPr/>
        </p:nvGraphicFramePr>
        <p:xfrm>
          <a:off x="1011114" y="2813961"/>
          <a:ext cx="7121772" cy="1230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443"/>
                <a:gridCol w="1780443"/>
                <a:gridCol w="1780443"/>
                <a:gridCol w="1780443"/>
              </a:tblGrid>
              <a:tr h="615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参赛者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甲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乙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丙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成绩</a:t>
                      </a: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/s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14.3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13.8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13.7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速度及其计算公式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95407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/>
              <a:t>一物体在</a:t>
            </a:r>
            <a:r>
              <a:rPr lang="en-US" altLang="zh-CN" dirty="0"/>
              <a:t>1 min</a:t>
            </a:r>
            <a:r>
              <a:rPr lang="zh-CN" altLang="en-US" dirty="0"/>
              <a:t>内走了</a:t>
            </a:r>
            <a:r>
              <a:rPr lang="en-US" altLang="zh-CN" dirty="0"/>
              <a:t>66 m</a:t>
            </a:r>
            <a:r>
              <a:rPr lang="zh-CN" altLang="en-US" dirty="0"/>
              <a:t>，则该物体是（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步行的人  </a:t>
            </a:r>
            <a:r>
              <a:rPr lang="en-US" altLang="zh-CN" dirty="0"/>
              <a:t>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高速公路上行驶的小汽车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蚂蚁  </a:t>
            </a:r>
            <a:r>
              <a:rPr lang="en-US" altLang="zh-CN" dirty="0"/>
              <a:t>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普通列车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正在行驶的列车的速度是</a:t>
            </a:r>
            <a:r>
              <a:rPr lang="en-US" altLang="zh-CN" dirty="0"/>
              <a:t>15 m/s</a:t>
            </a:r>
            <a:r>
              <a:rPr lang="zh-CN" altLang="en-US" dirty="0"/>
              <a:t>，这句话的物理意义是</a:t>
            </a:r>
            <a:r>
              <a:rPr lang="en-US" altLang="zh-CN" dirty="0"/>
              <a:t>____________________________</a:t>
            </a:r>
            <a:r>
              <a:rPr lang="zh-CN" altLang="en-US" dirty="0"/>
              <a:t>；</a:t>
            </a:r>
            <a:r>
              <a:rPr lang="en-US" altLang="zh-CN" dirty="0"/>
              <a:t>________</a:t>
            </a:r>
            <a:r>
              <a:rPr lang="zh-CN" altLang="en-US" dirty="0"/>
              <a:t>是表示物体运动快慢的物理量。</a:t>
            </a:r>
            <a:endParaRPr lang="en-US" altLang="zh-CN" dirty="0"/>
          </a:p>
        </p:txBody>
      </p:sp>
      <p:sp>
        <p:nvSpPr>
          <p:cNvPr id="21" name="文本框 20"/>
          <p:cNvSpPr txBox="1"/>
          <p:nvPr/>
        </p:nvSpPr>
        <p:spPr>
          <a:xfrm>
            <a:off x="1377453" y="4881824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列车每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秒钟行驶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75336" y="488311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速度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68795" y="1978849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957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en-US" dirty="0"/>
              <a:t>甲、乙两人同时从同一起跑线向东做匀速直线运动，某时刻他们的位置如图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4</a:t>
            </a:r>
            <a:r>
              <a:rPr lang="zh-CN" altLang="en-US" dirty="0"/>
              <a:t>所示，此时甲的速度</a:t>
            </a:r>
            <a:r>
              <a:rPr lang="en-US" altLang="zh-CN" dirty="0"/>
              <a:t>________</a:t>
            </a:r>
            <a:r>
              <a:rPr lang="zh-CN" altLang="en-US" dirty="0"/>
              <a:t>（选填“大于”“小于”或“等于”）乙的速度，甲相对于乙是向</a:t>
            </a:r>
            <a:r>
              <a:rPr lang="en-US" altLang="zh-CN" dirty="0"/>
              <a:t>_______</a:t>
            </a:r>
            <a:r>
              <a:rPr lang="zh-CN" altLang="en-US" dirty="0"/>
              <a:t>运动。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01223" y="245859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dirty="0"/>
              <a:t>小于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99834" y="271036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dirty="0"/>
              <a:t>西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3777817"/>
            <a:ext cx="3632200" cy="2305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匀速直线运动和变速直线运动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95407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</a:t>
            </a:r>
            <a:r>
              <a:rPr lang="zh-CN" altLang="en-US" sz="2600" dirty="0"/>
              <a:t>汽车在平直的公路上匀速行驶，通过的路程</a:t>
            </a:r>
            <a:r>
              <a:rPr lang="en-US" altLang="zh-CN" sz="2600" dirty="0"/>
              <a:t>s</a:t>
            </a:r>
            <a:r>
              <a:rPr lang="zh-CN" altLang="en-US" sz="2600" dirty="0"/>
              <a:t>和时间</a:t>
            </a:r>
            <a:r>
              <a:rPr lang="en-US" altLang="zh-CN" sz="2600" dirty="0"/>
              <a:t>t</a:t>
            </a:r>
            <a:r>
              <a:rPr lang="zh-CN" altLang="en-US" sz="2600" dirty="0"/>
              <a:t>的关系图象是图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5</a:t>
            </a:r>
            <a:r>
              <a:rPr lang="zh-CN" altLang="en-US" sz="2600" dirty="0"/>
              <a:t>中的（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     A                       B                        C                    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8.</a:t>
            </a:r>
            <a:r>
              <a:rPr lang="zh-CN" altLang="en-US" sz="2600" dirty="0"/>
              <a:t>某车做匀速直线运动前进了</a:t>
            </a:r>
            <a:r>
              <a:rPr lang="en-US" altLang="zh-CN" sz="2600" dirty="0"/>
              <a:t>500 m</a:t>
            </a:r>
            <a:r>
              <a:rPr lang="zh-CN" altLang="en-US" sz="2600" dirty="0"/>
              <a:t>，已知前</a:t>
            </a:r>
            <a:r>
              <a:rPr lang="en-US" altLang="zh-CN" sz="2600" dirty="0"/>
              <a:t>4 s</a:t>
            </a:r>
            <a:r>
              <a:rPr lang="zh-CN" altLang="en-US" sz="2600" dirty="0"/>
              <a:t>通过的路程为</a:t>
            </a:r>
            <a:r>
              <a:rPr lang="en-US" altLang="zh-CN" sz="2600" dirty="0"/>
              <a:t>40 m</a:t>
            </a:r>
            <a:r>
              <a:rPr lang="zh-CN" altLang="en-US" sz="2600" dirty="0"/>
              <a:t>，那么在第</a:t>
            </a:r>
            <a:r>
              <a:rPr lang="en-US" altLang="zh-CN" sz="2600" dirty="0"/>
              <a:t>8 s</a:t>
            </a:r>
            <a:r>
              <a:rPr lang="zh-CN" altLang="en-US" sz="2600" dirty="0"/>
              <a:t>时的速度是（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A.5 m/s       B.10 m/s        C.12.5 m/s          D.62.5 m/s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53084" y="2364221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7693" y="5865571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1" y="3029835"/>
            <a:ext cx="1862530" cy="1637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03" y="3040791"/>
            <a:ext cx="1876225" cy="16269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96" y="3024358"/>
            <a:ext cx="1909092" cy="16434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885" y="3043529"/>
            <a:ext cx="1802271" cy="162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957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9.</a:t>
            </a:r>
            <a:r>
              <a:rPr lang="zh-CN" altLang="en-US" sz="2600" dirty="0"/>
              <a:t>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6</a:t>
            </a:r>
            <a:r>
              <a:rPr lang="zh-CN" altLang="en-US" sz="2600" dirty="0"/>
              <a:t>甲所示，两木块自左向右运动，现用高速摄影机在同一底片上多次曝光，记录下木块每次曝光时的位置。已知连续两次曝光的时间间隔是相等的。两木块运动情况在</a:t>
            </a:r>
            <a:r>
              <a:rPr lang="en-US" altLang="zh-CN" sz="2600" dirty="0"/>
              <a:t>v</a:t>
            </a:r>
            <a:r>
              <a:rPr lang="zh-CN" altLang="en-US" sz="2600" dirty="0"/>
              <a:t>－</a:t>
            </a:r>
            <a:r>
              <a:rPr lang="en-US" altLang="zh-CN" sz="2600" dirty="0"/>
              <a:t>t</a:t>
            </a:r>
            <a:r>
              <a:rPr lang="zh-CN" altLang="en-US" sz="2600" dirty="0"/>
              <a:t>图象中描述正确的是 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   A                       B                           C                       D</a:t>
            </a:r>
            <a:endParaRPr lang="zh-CN" altLang="en-US" sz="2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649793" y="2665171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3159062"/>
            <a:ext cx="7264400" cy="1503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31" y="4730899"/>
            <a:ext cx="1726771" cy="15529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39" y="4744692"/>
            <a:ext cx="1762630" cy="1539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506" y="4730899"/>
            <a:ext cx="1831591" cy="1552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735" y="4711591"/>
            <a:ext cx="1804006" cy="1572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在田径赛中，运动员可在</a:t>
            </a:r>
            <a:r>
              <a:rPr lang="en-US" altLang="zh-CN" dirty="0"/>
              <a:t>10 s</a:t>
            </a:r>
            <a:r>
              <a:rPr lang="zh-CN" altLang="en-US" dirty="0"/>
              <a:t>内跑完</a:t>
            </a:r>
            <a:r>
              <a:rPr lang="en-US" altLang="zh-CN" dirty="0"/>
              <a:t>100 m</a:t>
            </a:r>
            <a:r>
              <a:rPr lang="zh-CN" altLang="en-US" dirty="0"/>
              <a:t>的路程；城市马路上汽车的速度是</a:t>
            </a:r>
            <a:r>
              <a:rPr lang="en-US" altLang="zh-CN" dirty="0"/>
              <a:t>30 km/h</a:t>
            </a:r>
            <a:r>
              <a:rPr lang="zh-CN" altLang="en-US" dirty="0"/>
              <a:t>；非洲羚羊的奔跑速度可达</a:t>
            </a:r>
            <a:r>
              <a:rPr lang="en-US" altLang="zh-CN" dirty="0"/>
              <a:t>20 m/s</a:t>
            </a:r>
            <a:r>
              <a:rPr lang="zh-CN" altLang="en-US" dirty="0"/>
              <a:t>。这三者速度从大到小的顺序是（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汽车、羚羊、运动员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运动员、汽车、羚羊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羚羊、运动员、汽车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羚羊、汽车、运动员</a:t>
            </a:r>
          </a:p>
        </p:txBody>
      </p:sp>
      <p:sp>
        <p:nvSpPr>
          <p:cNvPr id="23" name="矩形 22"/>
          <p:cNvSpPr/>
          <p:nvPr/>
        </p:nvSpPr>
        <p:spPr>
          <a:xfrm>
            <a:off x="1062565" y="268107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是甲、乙两车的</a:t>
            </a:r>
            <a:r>
              <a:rPr lang="en-US" altLang="zh-CN" dirty="0"/>
              <a:t>s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图象，由图象可知（　　）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甲车速度小于乙车速度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相同时间内，两车经过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的路程相同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甲车速度大于乙车速度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甲、乙两车速度相同</a:t>
            </a:r>
          </a:p>
        </p:txBody>
      </p:sp>
      <p:sp>
        <p:nvSpPr>
          <p:cNvPr id="13" name="矩形 12"/>
          <p:cNvSpPr/>
          <p:nvPr/>
        </p:nvSpPr>
        <p:spPr>
          <a:xfrm>
            <a:off x="1066779" y="184710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94" y="2108713"/>
            <a:ext cx="3166665" cy="31082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用速度描述物体运动的快慢，通过实验测量物体运动的速度，用速度公式进行简单计算。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比较运动快慢的方法，速度及其计算公式，匀速直线运动和变速直线运动。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在学校运动会中，小聪和小明的百米赛跑成绩分别为</a:t>
            </a:r>
            <a:r>
              <a:rPr lang="en-US" altLang="zh-CN" dirty="0"/>
              <a:t>13.05 s</a:t>
            </a:r>
            <a:r>
              <a:rPr lang="zh-CN" altLang="en-US" dirty="0"/>
              <a:t>和</a:t>
            </a:r>
            <a:r>
              <a:rPr lang="en-US" altLang="zh-CN" dirty="0"/>
              <a:t>13.13 s</a:t>
            </a:r>
            <a:r>
              <a:rPr lang="zh-CN" altLang="en-US" dirty="0"/>
              <a:t>，则</a:t>
            </a:r>
            <a:r>
              <a:rPr lang="en-US" altLang="zh-CN" dirty="0"/>
              <a:t>________</a:t>
            </a:r>
            <a:r>
              <a:rPr lang="zh-CN" altLang="en-US" dirty="0"/>
              <a:t>的短跑速度较大，在奔跑过程中，小明观察到观众在向后运动，这是选</a:t>
            </a:r>
            <a:r>
              <a:rPr lang="en-US" altLang="zh-CN" dirty="0"/>
              <a:t>________</a:t>
            </a:r>
            <a:r>
              <a:rPr lang="zh-CN" altLang="en-US" dirty="0"/>
              <a:t>为参照物。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设计时速为</a:t>
            </a:r>
            <a:r>
              <a:rPr lang="en-US" altLang="zh-CN" dirty="0"/>
              <a:t>225 km/h</a:t>
            </a:r>
            <a:r>
              <a:rPr lang="zh-CN" altLang="en-US" dirty="0"/>
              <a:t>的“超级巴士”在迪拜投入运营，当它以</a:t>
            </a:r>
            <a:r>
              <a:rPr lang="en-US" altLang="zh-CN" dirty="0"/>
              <a:t>180 km/h</a:t>
            </a:r>
            <a:r>
              <a:rPr lang="zh-CN" altLang="en-US" dirty="0"/>
              <a:t>的速度行驶时，</a:t>
            </a:r>
            <a:r>
              <a:rPr lang="en-US" altLang="zh-CN" dirty="0"/>
              <a:t>20 min</a:t>
            </a:r>
            <a:r>
              <a:rPr lang="zh-CN" altLang="en-US" dirty="0"/>
              <a:t>通过的路程是</a:t>
            </a:r>
            <a:r>
              <a:rPr lang="en-US" altLang="zh-CN" dirty="0"/>
              <a:t>________ km</a:t>
            </a:r>
            <a:r>
              <a:rPr lang="zh-CN" altLang="en-US" dirty="0"/>
              <a:t>；以</a:t>
            </a:r>
            <a:r>
              <a:rPr lang="en-US" altLang="zh-CN" dirty="0"/>
              <a:t>________</a:t>
            </a:r>
            <a:r>
              <a:rPr lang="zh-CN" altLang="en-US" dirty="0"/>
              <a:t>为参照物，司机是静止的。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572000" y="177080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小聪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3283" y="268670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33546" y="437482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60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98283" y="4376295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一辆正在高速公路上行驶的汽车，其速度表如图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8</a:t>
            </a:r>
            <a:r>
              <a:rPr lang="zh-CN" altLang="en-US" sz="2600" dirty="0"/>
              <a:t>所示，指针显示汽车速度为</a:t>
            </a:r>
            <a:r>
              <a:rPr lang="en-US" altLang="zh-CN" sz="2600" dirty="0"/>
              <a:t>_______km/h</a:t>
            </a:r>
            <a:r>
              <a:rPr lang="zh-CN" altLang="en-US" sz="2600" dirty="0"/>
              <a:t>，合</a:t>
            </a:r>
            <a:r>
              <a:rPr lang="en-US" altLang="zh-CN" sz="2600" dirty="0"/>
              <a:t>______m/s</a:t>
            </a:r>
            <a:r>
              <a:rPr lang="zh-CN" altLang="en-US" sz="2600" dirty="0"/>
              <a:t>。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9</a:t>
            </a:r>
            <a:r>
              <a:rPr lang="zh-CN" altLang="en-US" sz="2600" dirty="0"/>
              <a:t>所示是合安高速公路上某处的交通标志牌，从标志牌到安庆的距离为</a:t>
            </a:r>
            <a:r>
              <a:rPr lang="en-US" altLang="zh-CN" sz="2600" dirty="0"/>
              <a:t>_______km</a:t>
            </a:r>
            <a:r>
              <a:rPr lang="zh-CN" altLang="en-US" sz="2600" dirty="0"/>
              <a:t>；在遵守交通规则的前提下，从标志牌到安庆，匀速行驶的汽车最快需</a:t>
            </a:r>
            <a:r>
              <a:rPr lang="en-US" altLang="zh-CN" sz="2600" dirty="0"/>
              <a:t>______h</a:t>
            </a:r>
            <a:r>
              <a:rPr lang="zh-CN" altLang="en-US" sz="2600" dirty="0"/>
              <a:t>。</a:t>
            </a:r>
            <a:endParaRPr lang="zh-CN" altLang="zh-CN" sz="2600" dirty="0"/>
          </a:p>
        </p:txBody>
      </p:sp>
      <p:sp>
        <p:nvSpPr>
          <p:cNvPr id="13" name="矩形 12"/>
          <p:cNvSpPr/>
          <p:nvPr/>
        </p:nvSpPr>
        <p:spPr>
          <a:xfrm>
            <a:off x="4759111" y="183079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90</a:t>
            </a: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55" y="2478345"/>
            <a:ext cx="2547022" cy="2289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101" y="3150527"/>
            <a:ext cx="3437209" cy="161686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235611" y="184349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25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4495351" y="533576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50</a:t>
            </a:r>
            <a:endParaRPr lang="zh-CN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762760" y="6216444"/>
            <a:ext cx="601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0.5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10</a:t>
            </a:r>
            <a:r>
              <a:rPr lang="zh-CN" altLang="en-US" dirty="0"/>
              <a:t>所示为</a:t>
            </a:r>
            <a:r>
              <a:rPr lang="en-US" altLang="zh-CN" i="1" dirty="0"/>
              <a:t>A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两小车向右运动过程的频闪照片。它表示两小车在相等的时间间隔所在的位置，则</a:t>
            </a:r>
            <a:r>
              <a:rPr lang="en-US" altLang="zh-CN" i="1" dirty="0"/>
              <a:t>A</a:t>
            </a:r>
            <a:r>
              <a:rPr lang="zh-CN" altLang="en-US" dirty="0"/>
              <a:t>小车做</a:t>
            </a:r>
            <a:r>
              <a:rPr lang="en-US" altLang="zh-CN" dirty="0"/>
              <a:t>__________</a:t>
            </a:r>
            <a:r>
              <a:rPr lang="zh-CN" altLang="en-US" dirty="0"/>
              <a:t>运动，</a:t>
            </a:r>
            <a:r>
              <a:rPr lang="en-US" altLang="zh-CN" i="1" dirty="0"/>
              <a:t>B</a:t>
            </a:r>
            <a:r>
              <a:rPr lang="zh-CN" altLang="en-US" dirty="0"/>
              <a:t>小车做</a:t>
            </a:r>
            <a:r>
              <a:rPr lang="en-US" altLang="zh-CN" dirty="0"/>
              <a:t>________</a:t>
            </a:r>
            <a:r>
              <a:rPr lang="zh-CN" altLang="en-US" dirty="0"/>
              <a:t>运动。一个做匀速直线运动物体在</a:t>
            </a:r>
            <a:r>
              <a:rPr lang="en-US" altLang="zh-CN" dirty="0"/>
              <a:t>2 min</a:t>
            </a:r>
            <a:r>
              <a:rPr lang="zh-CN" altLang="en-US" dirty="0"/>
              <a:t>内通过了</a:t>
            </a:r>
            <a:r>
              <a:rPr lang="en-US" altLang="zh-CN" dirty="0"/>
              <a:t>300 m</a:t>
            </a:r>
            <a:r>
              <a:rPr lang="zh-CN" altLang="en-US" dirty="0"/>
              <a:t>路程，它运动的速度是</a:t>
            </a:r>
            <a:r>
              <a:rPr lang="en-US" altLang="zh-CN" dirty="0"/>
              <a:t>________m/s</a:t>
            </a:r>
            <a:r>
              <a:rPr lang="zh-CN" altLang="en-US" dirty="0"/>
              <a:t>，这个物体在前</a:t>
            </a:r>
            <a:r>
              <a:rPr lang="en-US" altLang="zh-CN" dirty="0"/>
              <a:t>10 s</a:t>
            </a:r>
            <a:r>
              <a:rPr lang="zh-CN" altLang="en-US" dirty="0"/>
              <a:t>内的速度是</a:t>
            </a:r>
            <a:r>
              <a:rPr lang="en-US" altLang="zh-CN" dirty="0"/>
              <a:t>________m/s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944631" y="22444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匀速直线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34717" y="22444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变速直线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45617" y="306579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12594" y="352928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47" y="4049686"/>
            <a:ext cx="6489107" cy="2777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根据图</a:t>
            </a:r>
            <a:r>
              <a:rPr lang="en-US" altLang="zh-CN" sz="2800" dirty="0"/>
              <a:t>7.2</a:t>
            </a:r>
            <a:r>
              <a:rPr lang="zh-CN" altLang="en-US" sz="2800" dirty="0"/>
              <a:t>－</a:t>
            </a:r>
            <a:r>
              <a:rPr lang="en-US" altLang="zh-CN" sz="2800" dirty="0"/>
              <a:t>11</a:t>
            </a:r>
            <a:r>
              <a:rPr lang="zh-CN" altLang="en-US" sz="2800" dirty="0"/>
              <a:t>甲中所给</a:t>
            </a:r>
            <a:r>
              <a:rPr lang="en-US" altLang="zh-CN" sz="2800" i="1" dirty="0"/>
              <a:t>A</a:t>
            </a:r>
            <a:r>
              <a:rPr lang="zh-CN" altLang="en-US" sz="2800" dirty="0"/>
              <a:t>、</a:t>
            </a:r>
            <a:r>
              <a:rPr lang="en-US" altLang="zh-CN" sz="2800" i="1" dirty="0"/>
              <a:t>B</a:t>
            </a:r>
            <a:r>
              <a:rPr lang="zh-CN" altLang="en-US" sz="2800" dirty="0"/>
              <a:t>两物体</a:t>
            </a:r>
            <a:r>
              <a:rPr lang="en-US" altLang="zh-CN" sz="2800" i="1" dirty="0"/>
              <a:t>s</a:t>
            </a:r>
            <a:r>
              <a:rPr lang="zh-CN" altLang="en-US" sz="2800" dirty="0"/>
              <a:t>－</a:t>
            </a:r>
            <a:r>
              <a:rPr lang="en-US" altLang="zh-CN" sz="2800" i="1" dirty="0"/>
              <a:t>t</a:t>
            </a:r>
            <a:r>
              <a:rPr lang="zh-CN" altLang="en-US" sz="2800" dirty="0"/>
              <a:t>图象，对应的</a:t>
            </a:r>
            <a:r>
              <a:rPr lang="en-US" altLang="zh-CN" sz="2800" i="1" dirty="0"/>
              <a:t>v</a:t>
            </a:r>
            <a:r>
              <a:rPr lang="zh-CN" altLang="en-US" sz="2800" dirty="0"/>
              <a:t>－</a:t>
            </a:r>
            <a:r>
              <a:rPr lang="en-US" altLang="zh-CN" sz="2800" i="1" dirty="0"/>
              <a:t>t</a:t>
            </a:r>
            <a:r>
              <a:rPr lang="zh-CN" altLang="en-US" sz="2800" dirty="0"/>
              <a:t>图象正确的是（　　）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       A                       B                      C                      D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4547286" y="185393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61" y="4551709"/>
            <a:ext cx="2013983" cy="1663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07" y="4575263"/>
            <a:ext cx="2016929" cy="16400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99" y="4610597"/>
            <a:ext cx="1981595" cy="16047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56" y="4589986"/>
            <a:ext cx="1975706" cy="1625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984" y="2369954"/>
            <a:ext cx="1890032" cy="21616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 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两车分别从</a:t>
            </a:r>
            <a:r>
              <a:rPr lang="en-US" altLang="zh-CN" sz="2600" i="1" dirty="0"/>
              <a:t>P</a:t>
            </a:r>
            <a:r>
              <a:rPr lang="zh-CN" altLang="en-US" sz="2600" dirty="0"/>
              <a:t>、</a:t>
            </a:r>
            <a:r>
              <a:rPr lang="en-US" altLang="zh-CN" sz="2600" i="1" dirty="0"/>
              <a:t>Q</a:t>
            </a:r>
            <a:r>
              <a:rPr lang="zh-CN" altLang="en-US" sz="2600" dirty="0"/>
              <a:t>两点同时同向运动，经过</a:t>
            </a:r>
            <a:r>
              <a:rPr lang="en-US" altLang="zh-CN" sz="2600" dirty="0"/>
              <a:t>6 s</a:t>
            </a:r>
            <a:r>
              <a:rPr lang="zh-CN" altLang="en-US" sz="2600" dirty="0"/>
              <a:t>后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相遇，它们的</a:t>
            </a:r>
            <a:r>
              <a:rPr lang="en-US" altLang="zh-CN" sz="2600" i="1" dirty="0"/>
              <a:t>s</a:t>
            </a:r>
            <a:r>
              <a:rPr lang="zh-CN" altLang="en-US" sz="2600" dirty="0"/>
              <a:t>－</a:t>
            </a:r>
            <a:r>
              <a:rPr lang="en-US" altLang="zh-CN" sz="2600" i="1" dirty="0"/>
              <a:t>t</a:t>
            </a:r>
            <a:r>
              <a:rPr lang="zh-CN" altLang="en-US" sz="2600" dirty="0"/>
              <a:t>图象分别如图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12</a:t>
            </a:r>
            <a:r>
              <a:rPr lang="zh-CN" altLang="en-US" sz="2600" dirty="0"/>
              <a:t>甲、乙所示，由此可知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en-US" altLang="zh-CN" sz="2800" dirty="0"/>
              <a:t>_______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zh-CN" altLang="en-US" sz="2600" dirty="0"/>
              <a:t>（选填“＞”“＜”或“＝”），</a:t>
            </a:r>
            <a:r>
              <a:rPr lang="en-US" altLang="zh-CN" sz="2600" i="1" dirty="0"/>
              <a:t>P</a:t>
            </a:r>
            <a:r>
              <a:rPr lang="zh-CN" altLang="en-US" sz="2600" dirty="0"/>
              <a:t>、</a:t>
            </a:r>
            <a:r>
              <a:rPr lang="en-US" altLang="zh-CN" sz="2600" i="1" dirty="0"/>
              <a:t>Q</a:t>
            </a:r>
            <a:r>
              <a:rPr lang="zh-CN" altLang="en-US" sz="2600" dirty="0"/>
              <a:t>间的距离为</a:t>
            </a:r>
            <a:r>
              <a:rPr lang="en-US" altLang="zh-CN" sz="2800" dirty="0"/>
              <a:t>_______</a:t>
            </a:r>
            <a:r>
              <a:rPr lang="en-US" altLang="zh-CN" sz="2600" dirty="0"/>
              <a:t>m</a:t>
            </a:r>
            <a:r>
              <a:rPr lang="zh-CN" altLang="en-US" sz="2600" dirty="0"/>
              <a:t>。</a:t>
            </a:r>
            <a:endParaRPr lang="zh-CN" altLang="zh-CN" sz="2600" dirty="0"/>
          </a:p>
        </p:txBody>
      </p:sp>
      <p:sp>
        <p:nvSpPr>
          <p:cNvPr id="13" name="矩形 12"/>
          <p:cNvSpPr/>
          <p:nvPr/>
        </p:nvSpPr>
        <p:spPr>
          <a:xfrm>
            <a:off x="2590692" y="224325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＜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3379303" y="267778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9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18" y="3491730"/>
            <a:ext cx="5479763" cy="290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4138619"/>
            <a:ext cx="2085415" cy="2719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5" y="1463570"/>
            <a:ext cx="1433233" cy="364631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842994" y="1499331"/>
            <a:ext cx="6501916" cy="1948719"/>
            <a:chOff x="165360" y="1601303"/>
            <a:chExt cx="6501916" cy="194871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60" y="1601303"/>
              <a:ext cx="4470591" cy="194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635951" y="2228619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汽车的运动比较快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76766" y="3710426"/>
            <a:ext cx="4120263" cy="3147574"/>
            <a:chOff x="2876766" y="3710426"/>
            <a:chExt cx="4120263" cy="3147574"/>
          </a:xfrm>
        </p:grpSpPr>
        <p:pic>
          <p:nvPicPr>
            <p:cNvPr id="20" name="Picture 7" descr="https://timgsa.baidu.com/timg?image&amp;quality=80&amp;size=b9999_10000&amp;sec=1581761096273&amp;di=277e120d15044f69970e1468485f8e46&amp;imgtype=0&amp;src=http%3A%2F%2Fbbs-fd.zol-img.com.cn%2Ft_s1200x5000%2Fg1%2FM04%2F0B%2F07%2FCg-4jlMSV1WIXViRAAS5MPf65asAAJtugMRFOwABLlI54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508" y="3710426"/>
              <a:ext cx="2092521" cy="314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876766" y="509954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单车的运动比较慢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79794" y="4155412"/>
            <a:ext cx="3075381" cy="2304282"/>
            <a:chOff x="165360" y="4574531"/>
            <a:chExt cx="3075381" cy="2304282"/>
          </a:xfrm>
        </p:grpSpPr>
        <p:pic>
          <p:nvPicPr>
            <p:cNvPr id="26" name="Picture 5" descr="https://ss2.bdstatic.com/70cFvnSh_Q1YnxGkpoWK1HF6hhy/it/u=657075373,1554686581&amp;fm=26&amp;gp=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60" y="4574531"/>
              <a:ext cx="3075381" cy="193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87387" y="650948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骏马的运动比较快</a:t>
              </a:r>
              <a:endParaRPr lang="zh-CN" altLang="en-US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40008" y="1619549"/>
            <a:ext cx="2984126" cy="2215568"/>
            <a:chOff x="-2977010" y="3843525"/>
            <a:chExt cx="2984126" cy="221556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77010" y="3843525"/>
              <a:ext cx="2984126" cy="182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-2354819" y="568976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乌龟的运动比较慢</a:t>
              </a:r>
              <a:endParaRPr lang="zh-CN" altLang="en-US" dirty="0"/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1642623" y="1492574"/>
            <a:ext cx="4693752" cy="593707"/>
          </a:xfrm>
          <a:prstGeom prst="wedgeRoundRectCallout">
            <a:avLst>
              <a:gd name="adj1" fmla="val -60941"/>
              <a:gd name="adj2" fmla="val 602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可见，物体的运动有快慢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759472" y="4909035"/>
            <a:ext cx="6442056" cy="589274"/>
          </a:xfrm>
          <a:prstGeom prst="wedgeRoundRectCallout">
            <a:avLst>
              <a:gd name="adj1" fmla="val 59356"/>
              <a:gd name="adj2" fmla="val 328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那我们是怎么比较物体运动的快慢的呢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5" y="1463570"/>
            <a:ext cx="1433233" cy="3646312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642623" y="1492574"/>
            <a:ext cx="4693752" cy="593707"/>
          </a:xfrm>
          <a:prstGeom prst="wedgeRoundRectCallout">
            <a:avLst>
              <a:gd name="adj1" fmla="val -60941"/>
              <a:gd name="adj2" fmla="val 602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相同时间比较运动路程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31" name="Picture 3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92" y="2404865"/>
            <a:ext cx="7429159" cy="2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10842" y="503274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谁游的快？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0842" y="5555967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依据是什么？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4289" y="6190311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相同的时间，运动的路程最长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 rot="7935214">
            <a:off x="6087604" y="4684115"/>
            <a:ext cx="497541" cy="641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/>
      <p:bldP spid="35" grpId="0"/>
      <p:bldP spid="36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69" y="2159803"/>
            <a:ext cx="7504003" cy="28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3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5" y="1463570"/>
            <a:ext cx="1433233" cy="3646312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642623" y="1492574"/>
            <a:ext cx="4693752" cy="593707"/>
          </a:xfrm>
          <a:prstGeom prst="wedgeRoundRectCallout">
            <a:avLst>
              <a:gd name="adj1" fmla="val -60941"/>
              <a:gd name="adj2" fmla="val 602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相同路程比较运动时间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0842" y="503274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谁游的快？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0842" y="5555967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依据是什么？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4289" y="6190311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相同的路程，运动的时间最短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 rot="7935214">
            <a:off x="6759957" y="4711790"/>
            <a:ext cx="497541" cy="641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10800000">
            <a:off x="8274385" y="4587155"/>
            <a:ext cx="497541" cy="641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/>
      <p:bldP spid="35" grpId="0"/>
      <p:bldP spid="36" grpId="0"/>
      <p:bldP spid="8" grpId="0" animBg="1"/>
      <p:bldP spid="8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物理学中，把物体通过的</a:t>
            </a:r>
            <a:r>
              <a:rPr lang="en-US" altLang="zh-CN" dirty="0"/>
              <a:t>_________</a:t>
            </a:r>
            <a:r>
              <a:rPr lang="zh-CN" altLang="en-US" dirty="0"/>
              <a:t>与通过这段路程所用</a:t>
            </a:r>
            <a:r>
              <a:rPr lang="en-US" altLang="zh-CN" dirty="0"/>
              <a:t>_________</a:t>
            </a:r>
            <a:r>
              <a:rPr lang="zh-CN" altLang="en-US" dirty="0"/>
              <a:t>的比，叫做速度；速度的计算公式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是</a:t>
            </a:r>
            <a:r>
              <a:rPr lang="en-US" altLang="zh-CN" dirty="0"/>
              <a:t>__________</a:t>
            </a:r>
            <a:r>
              <a:rPr lang="zh-CN" altLang="en-US" dirty="0"/>
              <a:t>，国际单位是</a:t>
            </a:r>
            <a:r>
              <a:rPr lang="en-US" altLang="zh-CN" dirty="0"/>
              <a:t>_________</a:t>
            </a:r>
            <a:r>
              <a:rPr lang="zh-CN" altLang="en-US" dirty="0"/>
              <a:t>，常用单位还有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单位换算：</a:t>
            </a:r>
            <a:r>
              <a:rPr lang="en-US" altLang="zh-CN" dirty="0"/>
              <a:t>1 m/s </a:t>
            </a:r>
            <a:r>
              <a:rPr lang="zh-CN" altLang="en-US" dirty="0"/>
              <a:t>＝ </a:t>
            </a:r>
            <a:r>
              <a:rPr lang="en-US" altLang="zh-CN" dirty="0"/>
              <a:t>__________km/h</a:t>
            </a:r>
            <a:r>
              <a:rPr lang="zh-CN" altLang="en-US" dirty="0"/>
              <a:t>　　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                       </a:t>
            </a:r>
            <a:r>
              <a:rPr lang="en-US" altLang="zh-CN" dirty="0"/>
              <a:t>1 km/h </a:t>
            </a:r>
            <a:r>
              <a:rPr lang="zh-CN" altLang="en-US" dirty="0"/>
              <a:t>＝ </a:t>
            </a:r>
            <a:r>
              <a:rPr lang="en-US" altLang="zh-CN" dirty="0"/>
              <a:t>_________m/s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34335" y="15010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路程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46288" y="193006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时间</a:t>
            </a:r>
            <a:endParaRPr lang="en-US" altLang="en-US" sz="2800" dirty="0">
              <a:latin typeface="+mn-lt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1116995" y="2432685"/>
                <a:ext cx="858440" cy="82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1" dirty="0" smtClean="0">
                          <a:latin typeface="+mn-lt"/>
                          <a:sym typeface="+mn-ea"/>
                        </a:rPr>
                        <m:t>v</m:t>
                      </m:r>
                      <m:r>
                        <m:rPr>
                          <m:nor/>
                        </m:rPr>
                        <a:rPr lang="en-US" altLang="zh-CN" sz="2800" b="1" i="1" dirty="0" smtClean="0">
                          <a:latin typeface="+mn-lt"/>
                          <a:ea typeface="Cambria Math" panose="02040503050406030204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dirty="0" smtClean="0">
                              <a:latin typeface="Cambria Math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1" dirty="0" smtClean="0">
                              <a:latin typeface="+mn-lt"/>
                              <a:ea typeface="Cambria Math" panose="02040503050406030204" pitchFamily="18" charset="0"/>
                              <a:sym typeface="+mn-ea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1" dirty="0" smtClean="0">
                              <a:latin typeface="+mn-lt"/>
                              <a:ea typeface="Cambria Math" panose="02040503050406030204" pitchFamily="18" charset="0"/>
                              <a:sym typeface="+mn-ea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altLang="en-US" sz="2800" i="1" dirty="0">
                  <a:latin typeface="+mn-lt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95" y="2432685"/>
                <a:ext cx="858440" cy="8279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5233773" y="280822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8955" y="326087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30348" y="370173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ele xmlns="" attr="{1D189DC7-756C-45B8-8705-CFFCB3265A41}"/>
                  </a:ext>
                </a:extLst>
              </p:cNvPr>
              <p:cNvSpPr txBox="1"/>
              <p:nvPr/>
            </p:nvSpPr>
            <p:spPr>
              <a:xfrm>
                <a:off x="4430348" y="4100260"/>
                <a:ext cx="723275" cy="90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+mn-lt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dirty="0">
                              <a:latin typeface="+mn-lt"/>
                              <a:cs typeface="Times New Roman" panose="02020603050405020304" pitchFamily="18" charset="0"/>
                            </a:rPr>
                            <m:t>3.6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latin typeface="+mn-lt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48" y="4100260"/>
                <a:ext cx="723275" cy="9046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4337" name="组合 14336"/>
          <p:cNvGrpSpPr/>
          <p:nvPr/>
        </p:nvGrpSpPr>
        <p:grpSpPr>
          <a:xfrm>
            <a:off x="432486" y="5430559"/>
            <a:ext cx="2262012" cy="1157284"/>
            <a:chOff x="432486" y="5430559"/>
            <a:chExt cx="2262012" cy="1157284"/>
          </a:xfrm>
        </p:grpSpPr>
        <p:sp>
          <p:nvSpPr>
            <p:cNvPr id="4" name="TextBox 3"/>
            <p:cNvSpPr txBox="1"/>
            <p:nvPr/>
          </p:nvSpPr>
          <p:spPr>
            <a:xfrm>
              <a:off x="432486" y="5749225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速度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8481" y="5430559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路程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88481" y="6064623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时间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788481" y="6010835"/>
              <a:ext cx="9060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1377453" y="6067052"/>
              <a:ext cx="32657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368489" y="5963959"/>
              <a:ext cx="32657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35"/>
              <p:cNvSpPr txBox="1"/>
              <p:nvPr/>
            </p:nvSpPr>
            <p:spPr>
              <a:xfrm>
                <a:off x="3584072" y="5596875"/>
                <a:ext cx="858440" cy="82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1" dirty="0" smtClean="0">
                          <a:latin typeface="+mn-lt"/>
                          <a:sym typeface="+mn-ea"/>
                        </a:rPr>
                        <m:t>v</m:t>
                      </m:r>
                      <m:r>
                        <m:rPr>
                          <m:nor/>
                        </m:rPr>
                        <a:rPr lang="en-US" altLang="zh-CN" sz="2800" b="1" i="1" dirty="0" smtClean="0">
                          <a:latin typeface="+mn-lt"/>
                          <a:ea typeface="Cambria Math" panose="02040503050406030204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dirty="0" smtClean="0">
                              <a:latin typeface="Cambria Math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1" dirty="0" smtClean="0">
                              <a:latin typeface="+mn-lt"/>
                              <a:ea typeface="Cambria Math" panose="02040503050406030204" pitchFamily="18" charset="0"/>
                              <a:sym typeface="+mn-ea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1" dirty="0" smtClean="0">
                              <a:latin typeface="+mn-lt"/>
                              <a:ea typeface="Cambria Math" panose="02040503050406030204" pitchFamily="18" charset="0"/>
                              <a:sym typeface="+mn-ea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altLang="en-US" sz="2800" i="1" dirty="0">
                  <a:latin typeface="+mn-lt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9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72" y="5596875"/>
                <a:ext cx="858440" cy="827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338" name="右箭头 14337"/>
          <p:cNvSpPr/>
          <p:nvPr/>
        </p:nvSpPr>
        <p:spPr>
          <a:xfrm>
            <a:off x="2852305" y="5809127"/>
            <a:ext cx="536354" cy="413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41" name="组合 14340"/>
          <p:cNvGrpSpPr/>
          <p:nvPr/>
        </p:nvGrpSpPr>
        <p:grpSpPr>
          <a:xfrm>
            <a:off x="4674403" y="5231244"/>
            <a:ext cx="2070040" cy="1546800"/>
            <a:chOff x="4674403" y="5231244"/>
            <a:chExt cx="2070040" cy="1546800"/>
          </a:xfrm>
        </p:grpSpPr>
        <p:grpSp>
          <p:nvGrpSpPr>
            <p:cNvPr id="14339" name="组合 14338"/>
            <p:cNvGrpSpPr/>
            <p:nvPr/>
          </p:nvGrpSpPr>
          <p:grpSpPr>
            <a:xfrm>
              <a:off x="4727394" y="5483341"/>
              <a:ext cx="1053021" cy="956323"/>
              <a:chOff x="4727394" y="5483341"/>
              <a:chExt cx="1053021" cy="956323"/>
            </a:xfrm>
          </p:grpSpPr>
          <p:sp>
            <p:nvSpPr>
              <p:cNvPr id="51" name="右箭头 50"/>
              <p:cNvSpPr/>
              <p:nvPr/>
            </p:nvSpPr>
            <p:spPr>
              <a:xfrm rot="20850392">
                <a:off x="4736358" y="5483341"/>
                <a:ext cx="1044057" cy="4139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右箭头 51"/>
              <p:cNvSpPr/>
              <p:nvPr/>
            </p:nvSpPr>
            <p:spPr>
              <a:xfrm rot="749608" flipV="1">
                <a:off x="4727394" y="6025704"/>
                <a:ext cx="1044057" cy="4139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340" name="TextBox 14339"/>
            <p:cNvSpPr txBox="1"/>
            <p:nvPr/>
          </p:nvSpPr>
          <p:spPr>
            <a:xfrm rot="20729832">
              <a:off x="4684409" y="528118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求路程</a:t>
              </a:r>
              <a:endParaRPr lang="zh-CN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710564">
              <a:off x="4674403" y="631818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求时间</a:t>
              </a:r>
              <a:endParaRPr lang="zh-CN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57048" y="5231244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=</a:t>
              </a:r>
              <a:r>
                <a:rPr lang="en-US" altLang="zh-CN" sz="2800" b="1" i="1" dirty="0" err="1" smtClean="0">
                  <a:solidFill>
                    <a:srgbClr val="FF0000"/>
                  </a:solidFill>
                </a:rPr>
                <a:t>vt</a:t>
              </a:r>
              <a:endParaRPr lang="zh-CN" altLang="en-US" sz="2800" b="1" i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35"/>
                <p:cNvSpPr txBox="1"/>
                <p:nvPr/>
              </p:nvSpPr>
              <p:spPr>
                <a:xfrm>
                  <a:off x="5886564" y="5953779"/>
                  <a:ext cx="797526" cy="824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 i="1" dirty="0" smtClean="0">
                            <a:latin typeface="+mn-lt"/>
                            <a:sym typeface="+mn-ea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latin typeface="+mn-lt"/>
                            <a:ea typeface="Cambria Math" panose="02040503050406030204" pitchFamily="18" charset="0"/>
                            <a:sym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 dirty="0" smtClean="0">
                                <a:latin typeface="Cambria Math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1" dirty="0" smtClean="0">
                                <a:latin typeface="+mn-lt"/>
                                <a:ea typeface="Cambria Math" panose="02040503050406030204" pitchFamily="18" charset="0"/>
                                <a:sym typeface="+mn-ea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1" dirty="0" smtClean="0">
                                <a:latin typeface="+mn-lt"/>
                                <a:ea typeface="Cambria Math" panose="02040503050406030204" pitchFamily="18" charset="0"/>
                                <a:sym typeface="+mn-ea"/>
                              </a:rPr>
                              <m:t>v</m:t>
                            </m:r>
                          </m:den>
                        </m:f>
                      </m:oMath>
                    </m:oMathPara>
                  </a14:m>
                  <a:endParaRPr lang="en-US" altLang="en-US" sz="2800" i="1" dirty="0">
                    <a:latin typeface="+mn-lt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60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564" y="5953779"/>
                  <a:ext cx="797526" cy="8242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5" grpId="0"/>
      <p:bldP spid="16" grpId="0"/>
      <p:bldP spid="17" grpId="0"/>
      <p:bldP spid="18" grpId="0"/>
      <p:bldP spid="49" grpId="0"/>
      <p:bldP spid="14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Group 2"/>
          <p:cNvGrpSpPr/>
          <p:nvPr/>
        </p:nvGrpSpPr>
        <p:grpSpPr bwMode="auto">
          <a:xfrm>
            <a:off x="3585416" y="1463570"/>
            <a:ext cx="4644549" cy="5394430"/>
            <a:chOff x="1247" y="0"/>
            <a:chExt cx="3357" cy="4320"/>
          </a:xfrm>
        </p:grpSpPr>
        <p:pic>
          <p:nvPicPr>
            <p:cNvPr id="40" name="Picture 3" descr="速度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0"/>
              <a:ext cx="14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2064" y="210"/>
              <a:ext cx="2540" cy="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     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3×10</a:t>
              </a:r>
              <a:r>
                <a:rPr lang="en-US" altLang="zh-CN" sz="3200" b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    3×10</a:t>
              </a:r>
              <a:r>
                <a:rPr lang="en-US" altLang="zh-CN" sz="3200" b="1" baseline="30000">
                  <a:latin typeface="Times New Roman" panose="02020603050405020304" pitchFamily="18" charset="0"/>
                </a:rPr>
                <a:t>4</a:t>
              </a:r>
              <a:r>
                <a:rPr lang="en-US" altLang="zh-CN" sz="3200" b="1">
                  <a:latin typeface="Times New Roman" panose="02020603050405020304" pitchFamily="18" charset="0"/>
                </a:rPr>
                <a:t>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  7.9× 10</a:t>
              </a:r>
              <a:r>
                <a:rPr lang="en-US" altLang="zh-CN" sz="3200" b="1" baseline="30000"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</a:rPr>
                <a:t>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   220m/s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28m/s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 25m/s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1.4m/s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1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2×10</a:t>
              </a:r>
              <a:r>
                <a:rPr lang="en-US" altLang="zh-CN" sz="3200" b="1" baseline="30000">
                  <a:latin typeface="Times New Roman" panose="02020603050405020304" pitchFamily="18" charset="0"/>
                </a:rPr>
                <a:t>-2</a:t>
              </a:r>
              <a:r>
                <a:rPr lang="en-US" altLang="zh-CN" sz="3200" b="1">
                  <a:latin typeface="Times New Roman" panose="02020603050405020304" pitchFamily="18" charset="0"/>
                </a:rPr>
                <a:t>m/s</a:t>
              </a:r>
            </a:p>
          </p:txBody>
        </p:sp>
      </p:grp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760258" y="1762669"/>
            <a:ext cx="7191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一些物体的运动速度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机械运动按速度是否改变可分为</a:t>
            </a:r>
            <a:r>
              <a:rPr lang="en-US" altLang="zh-CN" dirty="0"/>
              <a:t>_________</a:t>
            </a:r>
            <a:r>
              <a:rPr lang="zh-CN" altLang="en-US" dirty="0"/>
              <a:t>运动和</a:t>
            </a:r>
            <a:r>
              <a:rPr lang="en-US" altLang="zh-CN" dirty="0"/>
              <a:t>_________</a:t>
            </a:r>
            <a:r>
              <a:rPr lang="zh-CN" altLang="en-US" dirty="0"/>
              <a:t>运动；按运动轨迹的曲直可分为</a:t>
            </a:r>
            <a:r>
              <a:rPr lang="en-US" altLang="zh-CN" dirty="0"/>
              <a:t>________</a:t>
            </a:r>
            <a:r>
              <a:rPr lang="zh-CN" altLang="en-US" dirty="0"/>
              <a:t>运动和</a:t>
            </a:r>
            <a:r>
              <a:rPr lang="en-US" altLang="zh-CN" dirty="0"/>
              <a:t>__________</a:t>
            </a:r>
            <a:r>
              <a:rPr lang="zh-CN" altLang="en-US" dirty="0"/>
              <a:t>运动。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92934" y="15123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匀速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58051" y="193236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直线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4678" y="193236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变</a:t>
            </a:r>
            <a:r>
              <a:rPr lang="zh-CN" altLang="zh-CN" sz="2800" dirty="0"/>
              <a:t>速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50923" y="238264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曲线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0391" y="3061193"/>
            <a:ext cx="6255324" cy="1398031"/>
            <a:chOff x="350391" y="3061193"/>
            <a:chExt cx="6255324" cy="13980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91" y="3061193"/>
              <a:ext cx="6255324" cy="104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77453" y="4089892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相同时间运动路程相同的运动为匀速运动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91109" y="4482363"/>
            <a:ext cx="5439348" cy="2398338"/>
            <a:chOff x="3191109" y="4482363"/>
            <a:chExt cx="5439348" cy="23983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09" y="4482363"/>
              <a:ext cx="5439348" cy="211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010536" y="651136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匀速运动的图象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4386" y="3076061"/>
            <a:ext cx="6211329" cy="1440596"/>
            <a:chOff x="3547278" y="1992730"/>
            <a:chExt cx="6211329" cy="144059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278" y="1992730"/>
              <a:ext cx="6211329" cy="106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092944" y="3063994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相同时间运动路程</a:t>
              </a:r>
              <a:r>
                <a:rPr lang="zh-CN" altLang="en-US" dirty="0"/>
                <a:t>不同</a:t>
              </a:r>
              <a:r>
                <a:rPr lang="zh-CN" altLang="en-US" dirty="0" smtClean="0"/>
                <a:t>的运动为变速运动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4195" y="3413288"/>
            <a:ext cx="8326181" cy="2214047"/>
            <a:chOff x="335906" y="4417160"/>
            <a:chExt cx="8326181" cy="221404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252" y="4516657"/>
              <a:ext cx="3219450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295" y="4417160"/>
              <a:ext cx="2949792" cy="221404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5906" y="5521438"/>
              <a:ext cx="171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卫星的运动是一种曲线运动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物理图象往往包含着丰富的信息。通过读懂图象的含义解答下列问题。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</a:t>
            </a:r>
            <a:r>
              <a:rPr lang="zh-CN" altLang="en-US" dirty="0"/>
              <a:t>所示的图象中，描述的是同一种运动形式的是（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A.①</a:t>
            </a:r>
            <a:r>
              <a:rPr lang="zh-CN" altLang="en-US" dirty="0"/>
              <a:t>与②       </a:t>
            </a:r>
            <a:r>
              <a:rPr lang="en-US" altLang="zh-CN" dirty="0"/>
              <a:t>B.①</a:t>
            </a:r>
            <a:r>
              <a:rPr lang="zh-CN" altLang="en-US" dirty="0"/>
              <a:t>与③        </a:t>
            </a:r>
            <a:r>
              <a:rPr lang="en-US" altLang="zh-CN" dirty="0"/>
              <a:t>C.③</a:t>
            </a:r>
            <a:r>
              <a:rPr lang="zh-CN" altLang="en-US" dirty="0"/>
              <a:t>与④       </a:t>
            </a:r>
            <a:r>
              <a:rPr lang="en-US" altLang="zh-CN" dirty="0"/>
              <a:t>D.②</a:t>
            </a:r>
            <a:r>
              <a:rPr lang="zh-CN" altLang="en-US" dirty="0"/>
              <a:t>与③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24473" y="276508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8" y="3506724"/>
            <a:ext cx="1981659" cy="2113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36" y="3602186"/>
            <a:ext cx="1975077" cy="2017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726" y="3562685"/>
            <a:ext cx="1826946" cy="2057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929" y="3565976"/>
            <a:ext cx="1846696" cy="2054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1248</Words>
  <Application>Microsoft Office PowerPoint</Application>
  <PresentationFormat>全屏显示(4:3)</PresentationFormat>
  <Paragraphs>235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2018-06-13T02:01:00Z</dcterms:created>
  <dcterms:modified xsi:type="dcterms:W3CDTF">2020-04-09T03:07:12Z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