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336" r:id="rId4"/>
    <p:sldId id="631" r:id="rId5"/>
    <p:sldId id="649" r:id="rId6"/>
    <p:sldId id="661" r:id="rId7"/>
    <p:sldId id="650" r:id="rId8"/>
    <p:sldId id="632" r:id="rId9"/>
    <p:sldId id="659" r:id="rId10"/>
    <p:sldId id="651" r:id="rId11"/>
    <p:sldId id="660" r:id="rId12"/>
    <p:sldId id="636" r:id="rId13"/>
    <p:sldId id="637" r:id="rId14"/>
    <p:sldId id="653" r:id="rId15"/>
    <p:sldId id="638" r:id="rId16"/>
    <p:sldId id="639" r:id="rId17"/>
    <p:sldId id="640" r:id="rId18"/>
    <p:sldId id="654" r:id="rId19"/>
    <p:sldId id="655" r:id="rId20"/>
    <p:sldId id="642" r:id="rId21"/>
    <p:sldId id="656" r:id="rId2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95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96394" y="358962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7.1  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怎样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描述运动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下列关于运动的说法中，错误的是（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宇宙里一切物质的运动是绝对的、永恒的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宇宙里绝对不动的物体是没有的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我们日常说的运动和静止都是相对的，是相对于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参照物而言的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我们把一切机械的各种运动总称为机械运动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下列现象不属于机械运动是（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一江春水向东流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小鸟在空中飞行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蜡烛燃烧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雨滴下落</a:t>
            </a:r>
          </a:p>
        </p:txBody>
      </p:sp>
      <p:sp>
        <p:nvSpPr>
          <p:cNvPr id="23" name="矩形 22"/>
          <p:cNvSpPr/>
          <p:nvPr/>
        </p:nvSpPr>
        <p:spPr>
          <a:xfrm>
            <a:off x="6685498" y="14096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580598" y="442688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位于沿江大道旁的商业大厦建有室外观光电梯，乘客在随电梯上升时，能透过玻璃欣赏到美丽的湘江风光。下列说法正确的是（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以地面为参照物，乘客是静止的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以地面为参照物，电梯是静止的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以乘客为参照物，电梯是静止的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以乘客为参照物，地面是向上运动的</a:t>
            </a:r>
          </a:p>
        </p:txBody>
      </p:sp>
      <p:sp>
        <p:nvSpPr>
          <p:cNvPr id="13" name="矩形 12"/>
          <p:cNvSpPr/>
          <p:nvPr/>
        </p:nvSpPr>
        <p:spPr>
          <a:xfrm>
            <a:off x="5335856" y="220731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4.《</a:t>
            </a:r>
            <a:r>
              <a:rPr lang="zh-CN" altLang="en-US" dirty="0"/>
              <a:t>龟兔赛跑</a:t>
            </a:r>
            <a:r>
              <a:rPr lang="en-US" altLang="zh-CN" dirty="0"/>
              <a:t>》</a:t>
            </a:r>
            <a:r>
              <a:rPr lang="zh-CN" altLang="en-US" dirty="0"/>
              <a:t>新篇：兔子和乌龟自从上次赛跑后，成为好朋友，于是在以后的旅行中，陆地上兔子背着乌龟跑，在水中乌龟驮着兔子游，兔子和乌龟因此都走得更快更远了，实现了共赢。当兔子背着乌龟在陆地上奔跑时，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以兔子为参照物，乌龟是运动的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以乌龟为参照物，兔子是运动的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以地面为参照物，乌龟是静止的，兔子是运动的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以地面为参照物，乌龟和兔子都是运动的</a:t>
            </a:r>
          </a:p>
        </p:txBody>
      </p:sp>
      <p:sp>
        <p:nvSpPr>
          <p:cNvPr id="13" name="矩形 12"/>
          <p:cNvSpPr/>
          <p:nvPr/>
        </p:nvSpPr>
        <p:spPr>
          <a:xfrm>
            <a:off x="7120008" y="30738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易杰原创）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8</a:t>
            </a:r>
            <a:r>
              <a:rPr lang="zh-CN" altLang="en-US" dirty="0"/>
              <a:t>日，世界首颗在月球背面软着陆的航天器</a:t>
            </a:r>
            <a:r>
              <a:rPr lang="en-US" altLang="zh-CN" dirty="0"/>
              <a:t>——</a:t>
            </a:r>
            <a:r>
              <a:rPr lang="zh-CN" altLang="en-US" dirty="0"/>
              <a:t>嫦娥四号，由长征三号火箭发射成功。如图</a:t>
            </a:r>
            <a:r>
              <a:rPr lang="en-US" altLang="zh-CN" dirty="0"/>
              <a:t>7.1</a:t>
            </a:r>
            <a:r>
              <a:rPr lang="zh-CN" altLang="en-US" dirty="0"/>
              <a:t>－</a:t>
            </a:r>
            <a:r>
              <a:rPr lang="en-US" altLang="zh-CN" dirty="0"/>
              <a:t>2</a:t>
            </a:r>
            <a:r>
              <a:rPr lang="zh-CN" altLang="en-US" dirty="0"/>
              <a:t>是嫦娥四号在月球表面移动工作的情景，如果说嫦娥四号航天器是静止的，则所选的参照物是（　　）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月球的“地面”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远处的“月球山”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航天器两侧展开的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dirty="0"/>
              <a:t>    太阳能电池板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地球</a:t>
            </a:r>
          </a:p>
        </p:txBody>
      </p:sp>
      <p:sp>
        <p:nvSpPr>
          <p:cNvPr id="13" name="矩形 12"/>
          <p:cNvSpPr/>
          <p:nvPr/>
        </p:nvSpPr>
        <p:spPr>
          <a:xfrm>
            <a:off x="3892429" y="324545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1849"/>
            <a:ext cx="4150774" cy="23691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如图</a:t>
            </a:r>
            <a:r>
              <a:rPr lang="en-US" altLang="zh-CN" dirty="0"/>
              <a:t>7.1</a:t>
            </a:r>
            <a:r>
              <a:rPr lang="zh-CN" altLang="en-US" dirty="0"/>
              <a:t>－</a:t>
            </a:r>
            <a:r>
              <a:rPr lang="en-US" altLang="zh-CN" dirty="0"/>
              <a:t>3</a:t>
            </a:r>
            <a:r>
              <a:rPr lang="zh-CN" altLang="en-US" dirty="0"/>
              <a:t>，飞船与国际空间站相伴而飞。空间站内宇航员透过舷窗看到飞船纹丝不动，而地球在缓缓转动。宇航员选取的参照物是（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太阳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地球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空间站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飞船</a:t>
            </a:r>
          </a:p>
        </p:txBody>
      </p:sp>
      <p:sp>
        <p:nvSpPr>
          <p:cNvPr id="13" name="矩形 12"/>
          <p:cNvSpPr/>
          <p:nvPr/>
        </p:nvSpPr>
        <p:spPr>
          <a:xfrm>
            <a:off x="6012441" y="22316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727" y="2934823"/>
            <a:ext cx="3713779" cy="27180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7.</a:t>
            </a:r>
            <a:r>
              <a:rPr lang="zh-CN" altLang="en-US" sz="2600" dirty="0"/>
              <a:t>我们生活在一个运动的世界中，白云在空中飘荡、小河在静静地流淌、鸟儿在蓝天上翱翔</a:t>
            </a:r>
            <a:r>
              <a:rPr lang="en-US" altLang="zh-CN" sz="2600" dirty="0"/>
              <a:t>……</a:t>
            </a:r>
            <a:r>
              <a:rPr lang="zh-CN" altLang="en-US" sz="2600" dirty="0"/>
              <a:t>人与鸟“比翼齐飞”（如图</a:t>
            </a:r>
            <a:r>
              <a:rPr lang="en-US" altLang="zh-CN" sz="2600" dirty="0"/>
              <a:t>7.1</a:t>
            </a:r>
            <a:r>
              <a:rPr lang="zh-CN" altLang="en-US" sz="2600" dirty="0"/>
              <a:t>－</a:t>
            </a:r>
            <a:r>
              <a:rPr lang="en-US" altLang="zh-CN" sz="2600" dirty="0"/>
              <a:t>4</a:t>
            </a:r>
            <a:r>
              <a:rPr lang="zh-CN" altLang="en-US" sz="2600" dirty="0"/>
              <a:t>所示），令人惊奇和感动。静止在地面上的观众看滑翔者和鸟都飞得很快，滑翔者看鸟也飞得这样快吗？在人与鸟“比翼齐飞”时，下列说法正确的是（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以地面为参照物，滑翔者是静止的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以地面为参照物，鸟的速度为</a:t>
            </a:r>
            <a:r>
              <a:rPr lang="en-US" altLang="zh-CN" sz="2600" dirty="0"/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以滑翔者为参照物，鸟是静止的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滑翔者看鸟飞得更快</a:t>
            </a:r>
          </a:p>
        </p:txBody>
      </p:sp>
      <p:sp>
        <p:nvSpPr>
          <p:cNvPr id="15" name="矩形 14"/>
          <p:cNvSpPr/>
          <p:nvPr/>
        </p:nvSpPr>
        <p:spPr>
          <a:xfrm>
            <a:off x="1905686" y="3390900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C</a:t>
            </a:r>
            <a:endParaRPr lang="zh-CN" altLang="en-US" sz="2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4325578"/>
            <a:ext cx="3556000" cy="23740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8.</a:t>
            </a:r>
            <a:r>
              <a:rPr lang="zh-CN" altLang="en-US" sz="2600" dirty="0"/>
              <a:t>如图</a:t>
            </a:r>
            <a:r>
              <a:rPr lang="en-US" altLang="zh-CN" sz="2600" dirty="0"/>
              <a:t>7.1</a:t>
            </a:r>
            <a:r>
              <a:rPr lang="zh-CN" altLang="en-US" sz="2600" dirty="0"/>
              <a:t>－</a:t>
            </a:r>
            <a:r>
              <a:rPr lang="en-US" altLang="zh-CN" sz="2600" dirty="0"/>
              <a:t>5</a:t>
            </a:r>
            <a:r>
              <a:rPr lang="zh-CN" altLang="en-US" sz="2600" dirty="0"/>
              <a:t>所示，两列火车并排停在站台上，小强坐在车厢中向另一列车厢观望。突然，他觉得自己的列车开始缓缓地前进了，但是“驶过”了旁边列车的车尾才发现，实际上他乘坐的列车还停在站台上。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小强感觉自己乘坐的列车前进了是以站台为参照物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小强发现自己乘坐的列车还停在站台上是以坐在旁边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的小红为参照物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小强发现自己乘坐的列车还停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    在站台上是以旁边列车的车尾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为参照物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小强先后不同的感觉是因为他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选择的参照物不同而造成的</a:t>
            </a:r>
          </a:p>
        </p:txBody>
      </p:sp>
      <p:sp>
        <p:nvSpPr>
          <p:cNvPr id="23" name="矩形 22"/>
          <p:cNvSpPr/>
          <p:nvPr/>
        </p:nvSpPr>
        <p:spPr>
          <a:xfrm>
            <a:off x="1981200" y="303366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D</a:t>
            </a:r>
            <a:endParaRPr lang="zh-CN" altLang="en-US" sz="2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56" y="4594784"/>
            <a:ext cx="3432968" cy="1936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9.</a:t>
            </a:r>
            <a:r>
              <a:rPr lang="zh-CN" altLang="en-US" sz="2500" dirty="0"/>
              <a:t>（</a:t>
            </a:r>
            <a:r>
              <a:rPr lang="en-US" altLang="zh-CN" sz="2500" dirty="0"/>
              <a:t>2019·</a:t>
            </a:r>
            <a:r>
              <a:rPr lang="zh-CN" altLang="en-US" sz="2500" dirty="0"/>
              <a:t>易杰原创）林乐在高铁站台等车，“和谐号”动车“迎面开来”，以</a:t>
            </a:r>
            <a:r>
              <a:rPr lang="en-US" altLang="zh-CN" sz="2500" dirty="0"/>
              <a:t>_________</a:t>
            </a:r>
            <a:r>
              <a:rPr lang="zh-CN" altLang="en-US" sz="2500" dirty="0"/>
              <a:t>为参照物，林乐是运动的。若以站台为参照物，则林乐是</a:t>
            </a:r>
            <a:r>
              <a:rPr lang="en-US" altLang="zh-CN" sz="2500" dirty="0"/>
              <a:t>_________</a:t>
            </a:r>
            <a:r>
              <a:rPr lang="zh-CN" altLang="en-US" sz="2500" dirty="0"/>
              <a:t>的。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10.</a:t>
            </a:r>
            <a:r>
              <a:rPr lang="zh-CN" altLang="en-US" sz="2500" dirty="0"/>
              <a:t>鲁迅的</a:t>
            </a:r>
            <a:r>
              <a:rPr lang="en-US" altLang="zh-CN" sz="2500" dirty="0"/>
              <a:t>《</a:t>
            </a:r>
            <a:r>
              <a:rPr lang="zh-CN" altLang="en-US" sz="2500" dirty="0"/>
              <a:t>社戏</a:t>
            </a:r>
            <a:r>
              <a:rPr lang="en-US" altLang="zh-CN" sz="2500" dirty="0"/>
              <a:t>》</a:t>
            </a:r>
            <a:r>
              <a:rPr lang="zh-CN" altLang="en-US" sz="2500" dirty="0"/>
              <a:t>中有这样的描写：“淡黑的起伏的连山，仿佛是踊跃的铁的兽脊似的，都远远地向船尾跑去了</a:t>
            </a:r>
            <a:r>
              <a:rPr lang="en-US" altLang="zh-CN" sz="2500" dirty="0"/>
              <a:t>……”</a:t>
            </a:r>
            <a:r>
              <a:rPr lang="zh-CN" altLang="en-US" sz="2500" dirty="0"/>
              <a:t>其中“山</a:t>
            </a:r>
            <a:r>
              <a:rPr lang="en-US" altLang="zh-CN" sz="2500" dirty="0"/>
              <a:t>……</a:t>
            </a:r>
            <a:r>
              <a:rPr lang="zh-CN" altLang="en-US" sz="2500" dirty="0"/>
              <a:t>向船尾跑去了”所选的参照物是</a:t>
            </a:r>
            <a:r>
              <a:rPr lang="en-US" altLang="zh-CN" sz="2500" dirty="0"/>
              <a:t>_________ </a:t>
            </a:r>
            <a:r>
              <a:rPr lang="zh-CN" altLang="en-US" sz="2500" dirty="0"/>
              <a:t>，如果以河岸为参照物，船是</a:t>
            </a:r>
            <a:r>
              <a:rPr lang="en-US" altLang="zh-CN" sz="2500" dirty="0"/>
              <a:t>_________</a:t>
            </a:r>
            <a:r>
              <a:rPr lang="zh-CN" altLang="en-US" sz="2500" dirty="0"/>
              <a:t>的。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11.“</a:t>
            </a:r>
            <a:r>
              <a:rPr lang="zh-CN" altLang="en-US" sz="2500" dirty="0"/>
              <a:t>地球同步卫星总是静止在地球某处的上空”，这是以</a:t>
            </a:r>
            <a:endParaRPr lang="en-US" altLang="zh-CN" sz="2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500" dirty="0"/>
              <a:t>_________</a:t>
            </a:r>
            <a:r>
              <a:rPr lang="zh-CN" altLang="en-US" sz="2500" dirty="0"/>
              <a:t>为参照物的，若以太阳为参照物，这个卫星应是</a:t>
            </a:r>
            <a:r>
              <a:rPr lang="en-US" altLang="zh-CN" sz="2500" dirty="0"/>
              <a:t>________</a:t>
            </a:r>
            <a:r>
              <a:rPr lang="zh-CN" altLang="en-US" sz="2500" dirty="0"/>
              <a:t>的。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634293" y="1713872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动车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72041" y="2140126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38002" y="3652467"/>
            <a:ext cx="5068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14166" y="4012685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1704" y="5152771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03850" y="5544650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下列关于运动和静止的说法中，正确的是（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A.“</a:t>
            </a:r>
            <a:r>
              <a:rPr lang="zh-CN" altLang="en-US" sz="2800" dirty="0"/>
              <a:t>嫦娥二号”从地球奔向月球，以地面为参照物，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  </a:t>
            </a:r>
            <a:r>
              <a:rPr lang="zh-CN" altLang="en-US" sz="2800" dirty="0"/>
              <a:t>“嫦娥二号”是静止的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B. </a:t>
            </a:r>
            <a:r>
              <a:rPr lang="zh-CN" altLang="en-US" sz="2800" dirty="0"/>
              <a:t>汽车在马路上行驶，以路灯为参照物，汽车是静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     </a:t>
            </a:r>
            <a:r>
              <a:rPr lang="zh-CN" altLang="en-US" sz="2800" dirty="0"/>
              <a:t>止的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 </a:t>
            </a:r>
            <a:r>
              <a:rPr lang="zh-CN" altLang="en-US" sz="2800" dirty="0"/>
              <a:t>小船顺流而下，以河岸为参照物，小船是静止的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D. </a:t>
            </a:r>
            <a:r>
              <a:rPr lang="zh-CN" altLang="en-US" sz="2800" dirty="0"/>
              <a:t>飞机在空中加油，以受油机为参照物，加油机是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     </a:t>
            </a:r>
            <a:r>
              <a:rPr lang="zh-CN" altLang="en-US" sz="2800" dirty="0"/>
              <a:t>静止的</a:t>
            </a:r>
          </a:p>
        </p:txBody>
      </p:sp>
      <p:sp>
        <p:nvSpPr>
          <p:cNvPr id="12" name="矩形 11"/>
          <p:cNvSpPr/>
          <p:nvPr/>
        </p:nvSpPr>
        <p:spPr>
          <a:xfrm>
            <a:off x="7696200" y="1394894"/>
            <a:ext cx="36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2.</a:t>
            </a:r>
            <a:r>
              <a:rPr lang="zh-CN" altLang="en-US" sz="2800" dirty="0"/>
              <a:t>广州亚运会圣火传递活动中，现场某记者同时拍下了固定在地面上随风飘动的旗帜和附近的甲、乙两火炬照片，如图</a:t>
            </a:r>
            <a:r>
              <a:rPr lang="en-US" altLang="zh-CN" sz="2800" dirty="0"/>
              <a:t>7.1</a:t>
            </a:r>
            <a:r>
              <a:rPr lang="zh-CN" altLang="en-US" sz="2800" dirty="0"/>
              <a:t>－</a:t>
            </a:r>
            <a:r>
              <a:rPr lang="en-US" altLang="zh-CN" sz="2800" dirty="0"/>
              <a:t>6</a:t>
            </a:r>
            <a:r>
              <a:rPr lang="zh-CN" altLang="en-US" sz="2800" dirty="0"/>
              <a:t>所示。根据它们的飘动方向，可以判断甲火炬</a:t>
            </a:r>
            <a:r>
              <a:rPr lang="en-US" altLang="zh-CN" sz="2800" dirty="0"/>
              <a:t>_________</a:t>
            </a:r>
            <a:r>
              <a:rPr lang="zh-CN" altLang="en-US" sz="2800" dirty="0"/>
              <a:t>（选填“一定”或“不一定”）向右运动，乙火炬一定向</a:t>
            </a:r>
            <a:r>
              <a:rPr lang="en-US" altLang="zh-CN" sz="2800" dirty="0"/>
              <a:t>_________</a:t>
            </a:r>
            <a:r>
              <a:rPr lang="zh-CN" altLang="en-US" sz="2800" dirty="0"/>
              <a:t>（选填“左”或“右”）运动。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3913939" y="264833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不一定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500" y="4209666"/>
            <a:ext cx="2684212" cy="257221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92320" y="316739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知道机械运动，举例说明机械运动的相对性。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机械运动、参照物、运动和静止是相对的。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360" y="1613646"/>
            <a:ext cx="1750807" cy="250115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79176" y="2024969"/>
            <a:ext cx="6622677" cy="4637587"/>
            <a:chOff x="1479176" y="2024969"/>
            <a:chExt cx="6622677" cy="4637587"/>
          </a:xfrm>
        </p:grpSpPr>
        <p:grpSp>
          <p:nvGrpSpPr>
            <p:cNvPr id="9" name="组合 8"/>
            <p:cNvGrpSpPr/>
            <p:nvPr/>
          </p:nvGrpSpPr>
          <p:grpSpPr>
            <a:xfrm>
              <a:off x="1479176" y="2024969"/>
              <a:ext cx="3652557" cy="4511982"/>
              <a:chOff x="1479176" y="2024969"/>
              <a:chExt cx="3652557" cy="451198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176" y="2024969"/>
                <a:ext cx="3652557" cy="451198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474259" y="6160895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跑步</a:t>
                </a:r>
                <a:r>
                  <a:rPr lang="zh-CN" altLang="en-US" dirty="0" smtClean="0"/>
                  <a:t>中的人</a:t>
                </a:r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587253" y="2857500"/>
              <a:ext cx="2514600" cy="3805056"/>
              <a:chOff x="5587253" y="2857500"/>
              <a:chExt cx="2514600" cy="380505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7253" y="2857500"/>
                <a:ext cx="2514600" cy="3429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944306" y="629322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正在站岗的军人</a:t>
                </a:r>
                <a:endParaRPr lang="zh-CN" altLang="en-US" dirty="0"/>
              </a:p>
            </p:txBody>
          </p:sp>
        </p:grpSp>
      </p:grpSp>
      <p:sp>
        <p:nvSpPr>
          <p:cNvPr id="10" name="圆角矩形标注 9"/>
          <p:cNvSpPr/>
          <p:nvPr/>
        </p:nvSpPr>
        <p:spPr>
          <a:xfrm>
            <a:off x="2070846" y="1463570"/>
            <a:ext cx="5298141" cy="728301"/>
          </a:xfrm>
          <a:prstGeom prst="wedgeRoundRectCallout">
            <a:avLst>
              <a:gd name="adj1" fmla="val -67533"/>
              <a:gd name="adj2" fmla="val 532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那些人正在运动？依据是什么？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6" y="2580747"/>
            <a:ext cx="5350943" cy="408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圆角矩形标注 23"/>
          <p:cNvSpPr/>
          <p:nvPr/>
        </p:nvSpPr>
        <p:spPr>
          <a:xfrm>
            <a:off x="2070845" y="1463569"/>
            <a:ext cx="5298141" cy="728301"/>
          </a:xfrm>
          <a:prstGeom prst="wedgeRoundRectCallout">
            <a:avLst>
              <a:gd name="adj1" fmla="val -67533"/>
              <a:gd name="adj2" fmla="val 532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哪些苹果正在运动？依据是什么？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一个物体相对于另一个物体</a:t>
            </a:r>
            <a:r>
              <a:rPr lang="en-US" altLang="zh-CN" dirty="0"/>
              <a:t>_________</a:t>
            </a:r>
            <a:r>
              <a:rPr lang="zh-CN" altLang="en-US" dirty="0"/>
              <a:t>的改变叫做机械运动，简称</a:t>
            </a:r>
            <a:r>
              <a:rPr lang="en-US" altLang="zh-CN" dirty="0"/>
              <a:t>_________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要判断一个物体是否在运动，先要选一个物体作为参照，这个物体叫做</a:t>
            </a:r>
            <a:r>
              <a:rPr lang="en-US" altLang="zh-CN" dirty="0"/>
              <a:t>_________</a:t>
            </a:r>
            <a:r>
              <a:rPr lang="zh-CN" altLang="en-US" dirty="0"/>
              <a:t>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455652" y="147329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位置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18333" y="191009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运动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310645" y="316277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参照物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2050" name="Picture 2" descr="https://timgsa.baidu.com/timg?image&amp;quality=80&amp;size=b9999_10000&amp;sec=1581766229203&amp;di=1d02aba86ed0a38c29b52b475b4d4ce6&amp;imgtype=0&amp;src=http%3A%2F%2Fa4.att.hudong.com%2F24%2F34%2F01300542517448139876348834832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29" y="4072215"/>
            <a:ext cx="4056529" cy="273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3" y="4560945"/>
            <a:ext cx="3253238" cy="2439929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928267" y="3794742"/>
            <a:ext cx="5298141" cy="728301"/>
          </a:xfrm>
          <a:prstGeom prst="wedgeRoundRectCallout">
            <a:avLst>
              <a:gd name="adj1" fmla="val 39320"/>
              <a:gd name="adj2" fmla="val 7911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为什么会出现图中的情况呢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        运动的相对性：一个物体是运动还是静止，取决于所选的</a:t>
            </a:r>
            <a:r>
              <a:rPr lang="en-US" altLang="zh-CN" dirty="0"/>
              <a:t>_________</a:t>
            </a:r>
            <a:r>
              <a:rPr lang="zh-CN" altLang="en-US" dirty="0"/>
              <a:t>。选取不同的参照物来描述同一物体的运动，得出的结论可以不同。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    </a:t>
            </a:r>
            <a:r>
              <a:rPr lang="zh-CN" altLang="en-US" dirty="0"/>
              <a:t>“五一”假期，小丽同学和她的妈妈一起乘观光车在长沙橘子洲头游玩。如果以观光车为参照物，小丽同学是</a:t>
            </a:r>
            <a:r>
              <a:rPr lang="en-US" altLang="zh-CN" dirty="0"/>
              <a:t>_________</a:t>
            </a:r>
            <a:r>
              <a:rPr lang="zh-CN" altLang="en-US" dirty="0"/>
              <a:t>的；如果以路旁的树木为参照物，小丽同学是</a:t>
            </a:r>
            <a:r>
              <a:rPr lang="en-US" altLang="zh-CN" dirty="0"/>
              <a:t>_________</a:t>
            </a:r>
            <a:r>
              <a:rPr lang="zh-CN" altLang="en-US" dirty="0"/>
              <a:t>的。</a:t>
            </a:r>
            <a:r>
              <a:rPr lang="en-US" altLang="zh-CN" dirty="0"/>
              <a:t>(</a:t>
            </a:r>
            <a:r>
              <a:rPr lang="zh-CN" altLang="en-US" dirty="0"/>
              <a:t>以上两空均选填“运动”或“静止”</a:t>
            </a:r>
            <a:r>
              <a:rPr lang="en-US" altLang="zh-CN" dirty="0"/>
              <a:t>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524936" y="198452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参照物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679625" y="410374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静止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540786" y="456541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运动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机械运动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我们说某物体做了机械运动，是指该物体（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正在运动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正在改变运动的快慢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处于静止状态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位置发生了变化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下列几种情况中，不属于机械运动的是（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蚂蚁缓缓爬行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流星陨落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冰块熔化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雪花飞舞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7658592" y="20324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31447" y="449176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关于机械运动的概念，下列说法不正确的是（　  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平常所说的运动和静止都是相对于参照物来说的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选取不同的参照物来描述同一物体的运动，其结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果可以是不同的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研究物体运动，选择地面做参照物最适宜，因为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地面是真正不动的物体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参照物就是我们假设不动的物体，以它作为参考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研究其他物体运动情况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7973705" y="19845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运动和静止是相对的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5" y="2006027"/>
            <a:ext cx="8363171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妈妈用电动自行车送小婷上学，途中妈妈提醒小婷“坐好，别动！”，这个“别动”所选的参照物是（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电动自行车上的座位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路旁的树木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迎面走来的行人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从旁边超越的汽车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5.“</a:t>
            </a:r>
            <a:r>
              <a:rPr lang="zh-CN" altLang="en-US" sz="2600" dirty="0"/>
              <a:t>两岸猿声啼不住，轻舟已过万重山”，诗句中描述“轻舟”在运动，所选择的参照物是（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轻舟  </a:t>
            </a:r>
            <a:r>
              <a:rPr lang="en-US" altLang="zh-CN" sz="2600" dirty="0"/>
              <a:t>                                  B.</a:t>
            </a:r>
            <a:r>
              <a:rPr lang="zh-CN" altLang="en-US" sz="2600" dirty="0"/>
              <a:t>万重山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坐在轻舟上的人                </a:t>
            </a:r>
            <a:r>
              <a:rPr lang="en-US" altLang="zh-CN" sz="2600" dirty="0"/>
              <a:t>D.</a:t>
            </a:r>
            <a:r>
              <a:rPr lang="zh-CN" altLang="en-US" sz="2600" dirty="0"/>
              <a:t>以上说法都不对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91784" y="236651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39259" y="511358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528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假期到了，几个同学送小明乘列车回家。如图</a:t>
            </a:r>
            <a:r>
              <a:rPr lang="en-US" altLang="zh-CN" sz="2600" dirty="0"/>
              <a:t>7.1</a:t>
            </a:r>
            <a:r>
              <a:rPr lang="zh-CN" altLang="en-US" sz="2600" dirty="0"/>
              <a:t>－</a:t>
            </a:r>
            <a:r>
              <a:rPr lang="en-US" altLang="zh-CN" sz="2600" dirty="0"/>
              <a:t>1</a:t>
            </a:r>
            <a:r>
              <a:rPr lang="zh-CN" altLang="en-US" sz="2600" dirty="0"/>
              <a:t>所示，几个同学看着列车徐徐地开动了，小明坐在窗边，却看到同学们渐渐向后退去，原因是几个同学和小明所选择的参照物分别是（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地面、列车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列车、地面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列车、列车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地面、地面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7.</a:t>
            </a:r>
            <a:r>
              <a:rPr lang="zh-CN" altLang="en-US" sz="2600" dirty="0"/>
              <a:t>在公路上行驶的汽车中有一位乘客和一位司机，若以汽车为参照物，他们是</a:t>
            </a:r>
            <a:r>
              <a:rPr lang="en-US" altLang="zh-CN" sz="2400" dirty="0"/>
              <a:t>_________</a:t>
            </a:r>
            <a:r>
              <a:rPr lang="zh-CN" altLang="en-US" sz="2600" dirty="0"/>
              <a:t>的；若以路边的树木为参照物，他们是</a:t>
            </a:r>
            <a:r>
              <a:rPr lang="en-US" altLang="zh-CN" sz="2400" dirty="0"/>
              <a:t>_________</a:t>
            </a:r>
            <a:r>
              <a:rPr lang="zh-CN" altLang="en-US" sz="2600" dirty="0"/>
              <a:t>的。（以上两空均选填“运动”或“静止”）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92429" y="2659439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334" y="2799021"/>
            <a:ext cx="3248806" cy="22563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04987" y="544251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静止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56636" y="582798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运动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1051</Words>
  <Application>Microsoft Office PowerPoint</Application>
  <PresentationFormat>全屏显示(4:3)</PresentationFormat>
  <Paragraphs>171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2018-06-13T02:01:00Z</dcterms:created>
  <dcterms:modified xsi:type="dcterms:W3CDTF">2020-04-09T03:07:25Z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