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29"/>
  </p:notesMasterIdLst>
  <p:sldIdLst>
    <p:sldId id="336" r:id="rId4"/>
    <p:sldId id="631" r:id="rId5"/>
    <p:sldId id="649" r:id="rId6"/>
    <p:sldId id="650" r:id="rId7"/>
    <p:sldId id="632" r:id="rId8"/>
    <p:sldId id="659" r:id="rId9"/>
    <p:sldId id="660" r:id="rId10"/>
    <p:sldId id="651" r:id="rId11"/>
    <p:sldId id="661" r:id="rId12"/>
    <p:sldId id="662" r:id="rId13"/>
    <p:sldId id="663" r:id="rId14"/>
    <p:sldId id="636" r:id="rId15"/>
    <p:sldId id="637" r:id="rId16"/>
    <p:sldId id="653" r:id="rId17"/>
    <p:sldId id="638" r:id="rId18"/>
    <p:sldId id="639" r:id="rId19"/>
    <p:sldId id="640" r:id="rId20"/>
    <p:sldId id="654" r:id="rId21"/>
    <p:sldId id="655" r:id="rId22"/>
    <p:sldId id="664" r:id="rId23"/>
    <p:sldId id="665" r:id="rId24"/>
    <p:sldId id="666" r:id="rId25"/>
    <p:sldId id="642" r:id="rId26"/>
    <p:sldId id="656" r:id="rId27"/>
    <p:sldId id="667" r:id="rId28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88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57.t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58.t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59.t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60.T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YHXG17.T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61.ti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62.t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63.t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64.t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YHXGE65.ti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YHXGE66.TI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66.ti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67.ti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68.ti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68.ti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52.T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54.TI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55.t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S4.t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第六章   力和机械</a:t>
            </a:r>
          </a:p>
        </p:txBody>
      </p:sp>
      <p:sp>
        <p:nvSpPr>
          <p:cNvPr id="31" name="矩形 30"/>
          <p:cNvSpPr/>
          <p:nvPr/>
        </p:nvSpPr>
        <p:spPr>
          <a:xfrm>
            <a:off x="788894" y="3505734"/>
            <a:ext cx="8342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</a:t>
            </a:r>
            <a:r>
              <a:rPr lang="en-US" altLang="zh-CN" sz="3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6.5   </a:t>
            </a:r>
            <a:r>
              <a:rPr lang="zh-CN" altLang="en-US" sz="320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探究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杠杆的平衡条件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第二课时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)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21935"/>
            <a:ext cx="8229600" cy="4624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6.</a:t>
            </a:r>
            <a:r>
              <a:rPr lang="zh-CN" altLang="zh-CN" dirty="0"/>
              <a:t>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18</a:t>
            </a:r>
            <a:r>
              <a:rPr lang="zh-CN" altLang="zh-CN" dirty="0"/>
              <a:t>所示是人的手臂骨骼与肌肉的生理结构示意图，实质上可将手臂看成一个杠杆。当手中物体静止时，重物对手的压力可看成阻力，肱二头肌收缩产生的力可看成</a:t>
            </a:r>
            <a:r>
              <a:rPr lang="zh-CN" altLang="zh-CN" u="sng" dirty="0"/>
              <a:t>　　　　</a:t>
            </a:r>
            <a:r>
              <a:rPr lang="zh-CN" altLang="zh-CN" dirty="0"/>
              <a:t>，肘部</a:t>
            </a:r>
            <a:r>
              <a:rPr lang="en-US" altLang="zh-CN" i="1" dirty="0"/>
              <a:t>O</a:t>
            </a:r>
            <a:r>
              <a:rPr lang="zh-CN" altLang="zh-CN" dirty="0"/>
              <a:t>点可看成杠杆的</a:t>
            </a:r>
            <a:r>
              <a:rPr lang="zh-CN" altLang="zh-CN" u="sng" dirty="0"/>
              <a:t>　　　　</a:t>
            </a:r>
            <a:r>
              <a:rPr lang="zh-CN" altLang="zh-CN" dirty="0"/>
              <a:t>，从图中可看出人的手臂实质上是一个</a:t>
            </a:r>
            <a:r>
              <a:rPr lang="zh-CN" altLang="zh-CN" u="sng" dirty="0"/>
              <a:t>　　　　</a:t>
            </a:r>
            <a:r>
              <a:rPr lang="zh-CN" altLang="zh-CN" dirty="0"/>
              <a:t>杠杆。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4306900" y="264856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动力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31" y="4149532"/>
            <a:ext cx="2569362" cy="171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1833660" y="304102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支点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76292" y="341067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费力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21935"/>
            <a:ext cx="8229600" cy="4624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7.</a:t>
            </a:r>
            <a:r>
              <a:rPr lang="zh-CN" altLang="zh-CN" dirty="0"/>
              <a:t>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19</a:t>
            </a:r>
            <a:r>
              <a:rPr lang="zh-CN" altLang="zh-CN" dirty="0"/>
              <a:t>所示，轻质杠杆的支点为</a:t>
            </a:r>
            <a:r>
              <a:rPr lang="en-US" altLang="zh-CN" i="1" dirty="0"/>
              <a:t>O</a:t>
            </a:r>
            <a:r>
              <a:rPr lang="zh-CN" altLang="zh-CN" dirty="0"/>
              <a:t>，力臂</a:t>
            </a:r>
            <a:r>
              <a:rPr lang="en-US" altLang="zh-CN" i="1" dirty="0"/>
              <a:t>OA</a:t>
            </a:r>
            <a:r>
              <a:rPr lang="zh-CN" altLang="zh-CN" dirty="0"/>
              <a:t>＝</a:t>
            </a:r>
            <a:r>
              <a:rPr lang="en-US" altLang="zh-CN" dirty="0"/>
              <a:t>1 m</a:t>
            </a:r>
            <a:r>
              <a:rPr lang="zh-CN" altLang="zh-CN" dirty="0"/>
              <a:t>，</a:t>
            </a:r>
            <a:r>
              <a:rPr lang="en-US" altLang="zh-CN" i="1" dirty="0"/>
              <a:t>OB</a:t>
            </a:r>
            <a:r>
              <a:rPr lang="zh-CN" altLang="zh-CN" dirty="0"/>
              <a:t>＝</a:t>
            </a:r>
            <a:r>
              <a:rPr lang="en-US" altLang="zh-CN" dirty="0"/>
              <a:t>4 m</a:t>
            </a:r>
            <a:r>
              <a:rPr lang="zh-CN" altLang="zh-CN" dirty="0"/>
              <a:t>，在</a:t>
            </a:r>
            <a:r>
              <a:rPr lang="en-US" altLang="zh-CN" i="1" dirty="0"/>
              <a:t>A</a:t>
            </a:r>
            <a:r>
              <a:rPr lang="zh-CN" altLang="zh-CN" dirty="0"/>
              <a:t>端挂一体积为</a:t>
            </a:r>
            <a:r>
              <a:rPr lang="en-US" altLang="zh-CN" dirty="0"/>
              <a:t>1 m</a:t>
            </a:r>
            <a:r>
              <a:rPr lang="en-US" altLang="zh-CN" baseline="30000" dirty="0"/>
              <a:t>3</a:t>
            </a:r>
            <a:r>
              <a:rPr lang="zh-CN" altLang="zh-CN" dirty="0"/>
              <a:t>的物体</a:t>
            </a:r>
            <a:r>
              <a:rPr lang="en-US" altLang="zh-CN" i="1" dirty="0"/>
              <a:t>G</a:t>
            </a:r>
            <a:r>
              <a:rPr lang="zh-CN" altLang="zh-CN" dirty="0"/>
              <a:t>，在</a:t>
            </a:r>
            <a:r>
              <a:rPr lang="en-US" altLang="zh-CN" i="1" dirty="0"/>
              <a:t>B</a:t>
            </a:r>
            <a:r>
              <a:rPr lang="zh-CN" altLang="zh-CN" dirty="0"/>
              <a:t>端施加一竖直向下、大小为</a:t>
            </a:r>
            <a:r>
              <a:rPr lang="en-US" altLang="zh-CN" dirty="0"/>
              <a:t>100 N</a:t>
            </a:r>
            <a:r>
              <a:rPr lang="zh-CN" altLang="zh-CN" dirty="0"/>
              <a:t>的拉力，杠杆恰能在水平位置平衡，求物体</a:t>
            </a:r>
            <a:r>
              <a:rPr lang="en-US" altLang="zh-CN" i="1" dirty="0"/>
              <a:t>G</a:t>
            </a:r>
            <a:r>
              <a:rPr lang="zh-CN" altLang="zh-CN" dirty="0"/>
              <a:t>所受重力。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20" name="文本框 19"/>
          <p:cNvSpPr txBox="1"/>
          <p:nvPr/>
        </p:nvSpPr>
        <p:spPr>
          <a:xfrm>
            <a:off x="752590" y="3310896"/>
            <a:ext cx="1072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400 N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60" y="3572506"/>
            <a:ext cx="2372379" cy="141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38639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园艺师傅使用的如图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20</a:t>
            </a:r>
            <a:r>
              <a:rPr lang="zh-CN" altLang="zh-CN" dirty="0"/>
              <a:t>所示的剪刀修剪树枝时，常把树枝尽量往剪刀轴</a:t>
            </a:r>
            <a:r>
              <a:rPr lang="en-US" altLang="zh-CN" i="1" dirty="0"/>
              <a:t>O</a:t>
            </a:r>
            <a:r>
              <a:rPr lang="zh-CN" altLang="zh-CN" dirty="0"/>
              <a:t>处靠近，这样做是为了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增大阻力臂，减小动力移动的距离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减小动力臂，减小动力移动的距离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增大动力臂，省力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减小阻力臂，省力</a:t>
            </a:r>
          </a:p>
        </p:txBody>
      </p:sp>
      <p:sp>
        <p:nvSpPr>
          <p:cNvPr id="23" name="矩形 22"/>
          <p:cNvSpPr/>
          <p:nvPr/>
        </p:nvSpPr>
        <p:spPr>
          <a:xfrm>
            <a:off x="1131940" y="218268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030" y="2453455"/>
            <a:ext cx="2441240" cy="169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21</a:t>
            </a:r>
            <a:r>
              <a:rPr lang="zh-CN" altLang="zh-CN" dirty="0"/>
              <a:t>是起重机用四种方案将地面上的一棵大树扶起的瞬间，其中拉力最小的是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6470887" y="177080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50" y="2222840"/>
            <a:ext cx="2269822" cy="20354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52" y="2337450"/>
            <a:ext cx="2269822" cy="21026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86" y="4550718"/>
            <a:ext cx="2185286" cy="20354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19" y="4496158"/>
            <a:ext cx="2185287" cy="208999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3.</a:t>
            </a:r>
            <a:r>
              <a:rPr lang="zh-CN" altLang="zh-CN" dirty="0"/>
              <a:t>观察如图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22</a:t>
            </a:r>
            <a:r>
              <a:rPr lang="zh-CN" altLang="zh-CN" dirty="0"/>
              <a:t>的指甲刀的结构图，其中分析正确的是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一个杠杆，且是省力杠杆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两个杠杆，一个省力杠杆，一个费力杠杆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三个杠杆，一个省力杠杆，两个费力杠杆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三个杠杆，一个费力杠杆，两个省力杠杆</a:t>
            </a:r>
          </a:p>
        </p:txBody>
      </p:sp>
      <p:sp>
        <p:nvSpPr>
          <p:cNvPr id="13" name="矩形 12"/>
          <p:cNvSpPr/>
          <p:nvPr/>
        </p:nvSpPr>
        <p:spPr>
          <a:xfrm>
            <a:off x="1855669" y="189112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17" y="2774188"/>
            <a:ext cx="3521558" cy="1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4.</a:t>
            </a:r>
            <a:r>
              <a:rPr lang="zh-CN" altLang="zh-CN" dirty="0"/>
              <a:t>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23</a:t>
            </a:r>
            <a:r>
              <a:rPr lang="zh-CN" altLang="zh-CN" dirty="0"/>
              <a:t>所示是吊车正在起吊货物的示意图。该装置通过液压伸缩撑杆推动吊臂并使吊臂绕</a:t>
            </a:r>
            <a:r>
              <a:rPr lang="en-US" altLang="zh-CN" i="1" dirty="0"/>
              <a:t>O</a:t>
            </a:r>
            <a:r>
              <a:rPr lang="zh-CN" altLang="zh-CN" dirty="0"/>
              <a:t>点转动，从而通过钢绳将货物缓慢吊起。假设撑杆对吊臂的作用力始终与吊臂垂直，仅通过转动吊臂提升货物的过程中，则下列分析正确的是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撑杆对吊臂的作用力不断增大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钢绳对吊臂的作用力不断增大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撑杆对吊臂的作用力的力臂不断增大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钢绳对吊臂的作用力的力臂不断减小</a:t>
            </a:r>
          </a:p>
          <a:p>
            <a:pPr marL="0" indent="0">
              <a:buNone/>
            </a:pPr>
            <a:endParaRPr lang="zh-CN" altLang="zh-CN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6458859" y="318152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35" y="3802974"/>
            <a:ext cx="2248177" cy="120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5.</a:t>
            </a:r>
            <a:r>
              <a:rPr lang="zh-CN" altLang="zh-CN" dirty="0"/>
              <a:t>有一种美食叫竹升面，所谓竹升面，就是在搓面、和面以后，利用</a:t>
            </a:r>
            <a:r>
              <a:rPr lang="en-US" altLang="zh-CN" dirty="0"/>
              <a:t>“</a:t>
            </a:r>
            <a:r>
              <a:rPr lang="zh-CN" altLang="zh-CN" dirty="0"/>
              <a:t>竹升</a:t>
            </a:r>
            <a:r>
              <a:rPr lang="en-US" altLang="zh-CN" dirty="0"/>
              <a:t>”(</a:t>
            </a:r>
            <a:r>
              <a:rPr lang="zh-CN" altLang="zh-CN" dirty="0"/>
              <a:t>大竹竿</a:t>
            </a:r>
            <a:r>
              <a:rPr lang="en-US" altLang="zh-CN" dirty="0"/>
              <a:t>)</a:t>
            </a:r>
            <a:r>
              <a:rPr lang="zh-CN" altLang="zh-CN" dirty="0"/>
              <a:t>压打出来的面条，如图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24</a:t>
            </a:r>
            <a:r>
              <a:rPr lang="zh-CN" altLang="zh-CN" dirty="0"/>
              <a:t>甲所示。</a:t>
            </a:r>
            <a:r>
              <a:rPr lang="en-US" altLang="zh-CN" dirty="0"/>
              <a:t>“</a:t>
            </a:r>
            <a:r>
              <a:rPr lang="zh-CN" altLang="zh-CN" dirty="0"/>
              <a:t>竹升</a:t>
            </a:r>
            <a:r>
              <a:rPr lang="en-US" altLang="zh-CN" dirty="0"/>
              <a:t>”</a:t>
            </a:r>
            <a:r>
              <a:rPr lang="zh-CN" altLang="zh-CN" dirty="0"/>
              <a:t>为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</a:t>
            </a:r>
            <a:r>
              <a:rPr lang="en-US" altLang="zh-CN" dirty="0"/>
              <a:t>“</a:t>
            </a:r>
            <a:r>
              <a:rPr lang="zh-CN" altLang="zh-CN" dirty="0"/>
              <a:t>省力</a:t>
            </a:r>
            <a:r>
              <a:rPr lang="en-US" altLang="zh-CN" dirty="0"/>
              <a:t>”“</a:t>
            </a:r>
            <a:r>
              <a:rPr lang="zh-CN" altLang="zh-CN" dirty="0"/>
              <a:t>费力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等臂</a:t>
            </a:r>
            <a:r>
              <a:rPr lang="en-US" altLang="zh-CN" dirty="0"/>
              <a:t>”)</a:t>
            </a:r>
            <a:r>
              <a:rPr lang="zh-CN" altLang="zh-CN" dirty="0"/>
              <a:t>杠杆。图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24</a:t>
            </a:r>
            <a:r>
              <a:rPr lang="zh-CN" altLang="zh-CN" dirty="0"/>
              <a:t>乙为</a:t>
            </a:r>
            <a:r>
              <a:rPr lang="en-US" altLang="zh-CN" dirty="0"/>
              <a:t>“</a:t>
            </a:r>
            <a:r>
              <a:rPr lang="zh-CN" altLang="zh-CN" dirty="0"/>
              <a:t>竹升</a:t>
            </a:r>
            <a:r>
              <a:rPr lang="en-US" altLang="zh-CN" dirty="0"/>
              <a:t>”(</a:t>
            </a:r>
            <a:r>
              <a:rPr lang="zh-CN" altLang="zh-CN" dirty="0"/>
              <a:t>大竹竿</a:t>
            </a:r>
            <a:r>
              <a:rPr lang="en-US" altLang="zh-CN" dirty="0"/>
              <a:t>)</a:t>
            </a:r>
            <a:r>
              <a:rPr lang="zh-CN" altLang="zh-CN" dirty="0"/>
              <a:t>压面条时的受力示意图，已知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zh-CN" altLang="zh-CN" dirty="0"/>
              <a:t>为动力，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zh-CN" altLang="zh-CN" dirty="0"/>
              <a:t>为阻力，其中正确的是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选填字母</a:t>
            </a:r>
            <a:r>
              <a:rPr lang="en-US" altLang="zh-CN" dirty="0"/>
              <a:t>)</a:t>
            </a:r>
            <a:r>
              <a:rPr lang="zh-CN" altLang="zh-CN" dirty="0"/>
              <a:t>。</a:t>
            </a:r>
          </a:p>
        </p:txBody>
      </p:sp>
      <p:sp>
        <p:nvSpPr>
          <p:cNvPr id="14" name="矩形 13"/>
          <p:cNvSpPr/>
          <p:nvPr/>
        </p:nvSpPr>
        <p:spPr>
          <a:xfrm>
            <a:off x="3181258" y="3535586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91" y="4314442"/>
            <a:ext cx="8279698" cy="181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5079896" y="223696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省力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6.</a:t>
            </a:r>
            <a:r>
              <a:rPr lang="zh-CN" altLang="zh-CN" dirty="0"/>
              <a:t>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25</a:t>
            </a:r>
            <a:r>
              <a:rPr lang="zh-CN" altLang="zh-CN" dirty="0"/>
              <a:t>所示，小明正在做俯卧撑，把他的身体看作一个杠杆，支点为</a:t>
            </a:r>
            <a:r>
              <a:rPr lang="zh-CN" altLang="zh-CN" u="sng" dirty="0"/>
              <a:t>　　　　</a:t>
            </a:r>
            <a:r>
              <a:rPr lang="zh-CN" altLang="zh-CN" dirty="0"/>
              <a:t>点。他的体重为</a:t>
            </a:r>
            <a:r>
              <a:rPr lang="en-US" altLang="zh-CN" dirty="0"/>
              <a:t>600 N</a:t>
            </a:r>
            <a:r>
              <a:rPr lang="zh-CN" altLang="zh-CN" dirty="0"/>
              <a:t>，重心在</a:t>
            </a:r>
            <a:r>
              <a:rPr lang="en-US" altLang="zh-CN" i="1" dirty="0"/>
              <a:t>A</a:t>
            </a:r>
            <a:r>
              <a:rPr lang="zh-CN" altLang="zh-CN" dirty="0"/>
              <a:t>点，地面对手的支持力</a:t>
            </a:r>
            <a:r>
              <a:rPr lang="en-US" altLang="zh-CN" i="1" dirty="0"/>
              <a:t>F</a:t>
            </a:r>
            <a:r>
              <a:rPr lang="zh-CN" altLang="zh-CN" dirty="0"/>
              <a:t>的力臂是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u="sng" dirty="0"/>
              <a:t>　　　　</a:t>
            </a:r>
            <a:r>
              <a:rPr lang="en-US" altLang="zh-CN" dirty="0"/>
              <a:t>m</a:t>
            </a:r>
            <a:r>
              <a:rPr lang="zh-CN" altLang="zh-CN" dirty="0"/>
              <a:t>，大小是</a:t>
            </a:r>
            <a:r>
              <a:rPr lang="zh-CN" altLang="zh-CN" u="sng" dirty="0"/>
              <a:t>　　　　</a:t>
            </a:r>
            <a:r>
              <a:rPr lang="en-US" altLang="zh-CN" dirty="0"/>
              <a:t>N</a:t>
            </a:r>
            <a:r>
              <a:rPr lang="zh-CN" altLang="zh-CN" dirty="0"/>
              <a:t>，小明的阻力臂是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u="sng" dirty="0"/>
              <a:t>　　　　</a:t>
            </a:r>
            <a:r>
              <a:rPr lang="en-US" altLang="zh-CN" dirty="0"/>
              <a:t>m</a:t>
            </a:r>
            <a:r>
              <a:rPr lang="zh-CN" altLang="zh-CN" dirty="0"/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946683" y="185693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O</a:t>
            </a:r>
            <a:endParaRPr lang="zh-CN" altLang="en-US" b="1" i="1" dirty="0"/>
          </a:p>
        </p:txBody>
      </p:sp>
      <p:sp>
        <p:nvSpPr>
          <p:cNvPr id="17" name="矩形 16"/>
          <p:cNvSpPr/>
          <p:nvPr/>
        </p:nvSpPr>
        <p:spPr>
          <a:xfrm>
            <a:off x="824678" y="284063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1.5</a:t>
            </a:r>
            <a:endParaRPr lang="zh-CN" altLang="en-US" b="1" dirty="0"/>
          </a:p>
        </p:txBody>
      </p:sp>
      <p:sp>
        <p:nvSpPr>
          <p:cNvPr id="18" name="矩形 17"/>
          <p:cNvSpPr/>
          <p:nvPr/>
        </p:nvSpPr>
        <p:spPr>
          <a:xfrm>
            <a:off x="3961776" y="2821783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360</a:t>
            </a:r>
            <a:endParaRPr lang="zh-CN" alt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23" y="4001163"/>
            <a:ext cx="3856212" cy="184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871800" y="334800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0.9</a:t>
            </a:r>
            <a:endParaRPr lang="zh-CN" alt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7.</a:t>
            </a:r>
            <a:r>
              <a:rPr lang="zh-CN" altLang="zh-CN" dirty="0"/>
              <a:t>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26</a:t>
            </a:r>
            <a:r>
              <a:rPr lang="zh-CN" altLang="zh-CN" dirty="0"/>
              <a:t>为脚踩式垃圾桶的示意图，在打开盖子的过程中，是杠杆</a:t>
            </a:r>
            <a:r>
              <a:rPr lang="en-US" altLang="zh-CN" i="1" dirty="0"/>
              <a:t>ABC</a:t>
            </a:r>
            <a:r>
              <a:rPr lang="zh-CN" altLang="zh-CN" dirty="0"/>
              <a:t>和杠杆</a:t>
            </a:r>
            <a:r>
              <a:rPr lang="en-US" altLang="zh-CN" i="1" dirty="0"/>
              <a:t>A</a:t>
            </a:r>
            <a:r>
              <a:rPr lang="en-US" altLang="zh-CN" dirty="0"/>
              <a:t>′</a:t>
            </a:r>
            <a:r>
              <a:rPr lang="en-US" altLang="zh-CN" i="1" dirty="0"/>
              <a:t>B</a:t>
            </a:r>
            <a:r>
              <a:rPr lang="en-US" altLang="zh-CN" dirty="0"/>
              <a:t>′</a:t>
            </a:r>
            <a:r>
              <a:rPr lang="en-US" altLang="zh-CN" i="1" dirty="0"/>
              <a:t>C</a:t>
            </a:r>
            <a:r>
              <a:rPr lang="en-US" altLang="zh-CN" dirty="0"/>
              <a:t>′</a:t>
            </a:r>
            <a:r>
              <a:rPr lang="zh-CN" altLang="zh-CN" dirty="0"/>
              <a:t>在起作用，其中</a:t>
            </a:r>
            <a:r>
              <a:rPr lang="en-US" altLang="zh-CN" i="1" dirty="0"/>
              <a:t>B</a:t>
            </a:r>
            <a:r>
              <a:rPr lang="zh-CN" altLang="zh-CN" dirty="0"/>
              <a:t>和</a:t>
            </a:r>
            <a:r>
              <a:rPr lang="en-US" altLang="zh-CN" i="1" dirty="0"/>
              <a:t>A</a:t>
            </a:r>
            <a:r>
              <a:rPr lang="en-US" altLang="zh-CN" dirty="0"/>
              <a:t>′</a:t>
            </a:r>
            <a:r>
              <a:rPr lang="zh-CN" altLang="zh-CN" dirty="0"/>
              <a:t>分别为两个杠杆的支点，则杠杆</a:t>
            </a:r>
            <a:r>
              <a:rPr lang="en-US" altLang="zh-CN" i="1" dirty="0"/>
              <a:t>ABC</a:t>
            </a:r>
            <a:r>
              <a:rPr lang="zh-CN" altLang="zh-CN" dirty="0"/>
              <a:t>是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u="sng" dirty="0"/>
              <a:t> </a:t>
            </a:r>
            <a:r>
              <a:rPr lang="zh-CN" altLang="zh-CN" u="sng" dirty="0"/>
              <a:t>　　　　</a:t>
            </a:r>
            <a:r>
              <a:rPr lang="zh-CN" altLang="zh-CN" dirty="0"/>
              <a:t>杠杆，杠杆</a:t>
            </a:r>
            <a:r>
              <a:rPr lang="en-US" altLang="zh-CN" i="1" dirty="0"/>
              <a:t>A</a:t>
            </a:r>
            <a:r>
              <a:rPr lang="en-US" altLang="zh-CN" dirty="0"/>
              <a:t>′</a:t>
            </a:r>
            <a:r>
              <a:rPr lang="en-US" altLang="zh-CN" i="1" dirty="0"/>
              <a:t>B</a:t>
            </a:r>
            <a:r>
              <a:rPr lang="en-US" altLang="zh-CN" dirty="0"/>
              <a:t>′</a:t>
            </a:r>
            <a:r>
              <a:rPr lang="en-US" altLang="zh-CN" i="1" dirty="0"/>
              <a:t>C</a:t>
            </a:r>
            <a:r>
              <a:rPr lang="en-US" altLang="zh-CN" dirty="0"/>
              <a:t>′</a:t>
            </a:r>
            <a:r>
              <a:rPr lang="zh-CN" altLang="zh-CN" dirty="0"/>
              <a:t>是</a:t>
            </a:r>
            <a:r>
              <a:rPr lang="zh-CN" altLang="zh-CN" u="sng" dirty="0"/>
              <a:t>　　　　</a:t>
            </a:r>
            <a:r>
              <a:rPr lang="zh-CN" altLang="zh-CN" dirty="0"/>
              <a:t>杠杆。</a:t>
            </a:r>
            <a:r>
              <a:rPr lang="en-US" altLang="zh-CN" dirty="0"/>
              <a:t>(</a:t>
            </a:r>
            <a:r>
              <a:rPr lang="zh-CN" altLang="zh-CN" dirty="0"/>
              <a:t>以上两空均选填</a:t>
            </a:r>
            <a:r>
              <a:rPr lang="en-US" altLang="zh-CN" dirty="0"/>
              <a:t>“</a:t>
            </a:r>
            <a:r>
              <a:rPr lang="zh-CN" altLang="zh-CN" dirty="0"/>
              <a:t>省力</a:t>
            </a:r>
            <a:r>
              <a:rPr lang="en-US" altLang="zh-CN" dirty="0"/>
              <a:t>”“</a:t>
            </a:r>
            <a:r>
              <a:rPr lang="zh-CN" altLang="zh-CN" dirty="0"/>
              <a:t>费力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等臂</a:t>
            </a:r>
            <a:r>
              <a:rPr lang="en-US" altLang="zh-CN" dirty="0"/>
              <a:t>”</a:t>
            </a:r>
            <a:r>
              <a:rPr lang="zh-CN" altLang="en-US" dirty="0"/>
              <a:t>）</a:t>
            </a:r>
            <a:endParaRPr lang="zh-CN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791704" y="2781057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省力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54836" y="279337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费力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59" y="4102813"/>
            <a:ext cx="1855166" cy="197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353638" y="138229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8. </a:t>
            </a:r>
            <a:r>
              <a:rPr lang="zh-CN" altLang="zh-CN" dirty="0"/>
              <a:t>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27</a:t>
            </a:r>
            <a:r>
              <a:rPr lang="zh-CN" altLang="zh-CN" dirty="0"/>
              <a:t>所示是一种健身器械，</a:t>
            </a:r>
            <a:r>
              <a:rPr lang="en-US" altLang="zh-CN" i="1" dirty="0"/>
              <a:t>AOB</a:t>
            </a:r>
            <a:r>
              <a:rPr lang="zh-CN" altLang="zh-CN" dirty="0"/>
              <a:t>可视为一个杠杆，</a:t>
            </a:r>
            <a:r>
              <a:rPr lang="en-US" altLang="zh-CN" i="1" dirty="0"/>
              <a:t>O</a:t>
            </a:r>
            <a:r>
              <a:rPr lang="zh-CN" altLang="zh-CN" dirty="0"/>
              <a:t>是它的支点，用力向下拉杠杆时，重物被抬起。想要更容易抬起重物，应该将手</a:t>
            </a:r>
            <a:r>
              <a:rPr lang="zh-CN" altLang="zh-CN" u="sng" dirty="0"/>
              <a:t>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靠近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远离</a:t>
            </a:r>
            <a:r>
              <a:rPr lang="en-US" altLang="zh-CN" dirty="0"/>
              <a:t>”)</a:t>
            </a:r>
            <a:r>
              <a:rPr lang="en-US" altLang="zh-CN" i="1" dirty="0"/>
              <a:t>O</a:t>
            </a:r>
            <a:r>
              <a:rPr lang="zh-CN" altLang="zh-CN" dirty="0"/>
              <a:t>点，这是因为增大了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500" dirty="0"/>
          </a:p>
        </p:txBody>
      </p:sp>
      <p:sp>
        <p:nvSpPr>
          <p:cNvPr id="15" name="矩形 14"/>
          <p:cNvSpPr/>
          <p:nvPr/>
        </p:nvSpPr>
        <p:spPr>
          <a:xfrm>
            <a:off x="6992938" y="2237488"/>
            <a:ext cx="8290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远离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69543" y="2663539"/>
            <a:ext cx="115127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动力臂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65" y="3678013"/>
            <a:ext cx="2326143" cy="228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493886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通过实验探究并了解杠杆的平衡条件。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9834" y="4098398"/>
            <a:ext cx="6958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杠杆的分类、杠杆的应用。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353638" y="1382297"/>
            <a:ext cx="846042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9.</a:t>
            </a:r>
            <a:r>
              <a:rPr lang="zh-CN" altLang="zh-CN" dirty="0"/>
              <a:t>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28</a:t>
            </a:r>
            <a:r>
              <a:rPr lang="zh-CN" altLang="zh-CN" dirty="0"/>
              <a:t>所示，</a:t>
            </a:r>
            <a:r>
              <a:rPr lang="en-US" altLang="zh-CN" i="1" dirty="0"/>
              <a:t>OA</a:t>
            </a:r>
            <a:r>
              <a:rPr lang="zh-CN" altLang="zh-CN" dirty="0"/>
              <a:t>＝</a:t>
            </a:r>
            <a:r>
              <a:rPr lang="en-US" altLang="zh-CN" i="1" dirty="0"/>
              <a:t>AB</a:t>
            </a:r>
            <a:r>
              <a:rPr lang="zh-CN" altLang="zh-CN" dirty="0"/>
              <a:t>＝</a:t>
            </a:r>
            <a:r>
              <a:rPr lang="en-US" altLang="zh-CN" dirty="0"/>
              <a:t>10 cm</a:t>
            </a:r>
            <a:r>
              <a:rPr lang="zh-CN" altLang="zh-CN" dirty="0"/>
              <a:t>，重物</a:t>
            </a:r>
            <a:r>
              <a:rPr lang="en-US" altLang="zh-CN" i="1" dirty="0"/>
              <a:t>G</a:t>
            </a:r>
            <a:r>
              <a:rPr lang="zh-CN" altLang="zh-CN" dirty="0"/>
              <a:t>＝</a:t>
            </a:r>
            <a:r>
              <a:rPr lang="en-US" altLang="zh-CN" dirty="0"/>
              <a:t>20 N</a:t>
            </a:r>
            <a:r>
              <a:rPr lang="zh-CN" altLang="zh-CN" dirty="0"/>
              <a:t>，要使杠杆平衡，</a:t>
            </a:r>
            <a:r>
              <a:rPr lang="en-US" altLang="zh-CN" i="1" dirty="0"/>
              <a:t>F</a:t>
            </a:r>
            <a:r>
              <a:rPr lang="zh-CN" altLang="zh-CN" dirty="0"/>
              <a:t>＝</a:t>
            </a:r>
            <a:r>
              <a:rPr lang="zh-CN" altLang="zh-CN" u="sng" dirty="0"/>
              <a:t>　　　　</a:t>
            </a:r>
            <a:r>
              <a:rPr lang="en-US" altLang="zh-CN" dirty="0"/>
              <a:t>N</a:t>
            </a:r>
            <a:r>
              <a:rPr lang="zh-CN" altLang="zh-CN" dirty="0"/>
              <a:t>。若将重物向</a:t>
            </a:r>
            <a:r>
              <a:rPr lang="en-US" altLang="zh-CN" i="1" dirty="0"/>
              <a:t>O</a:t>
            </a:r>
            <a:r>
              <a:rPr lang="zh-CN" altLang="zh-CN" dirty="0"/>
              <a:t>点移动，要使杠杆仍然保持平衡，则</a:t>
            </a:r>
            <a:r>
              <a:rPr lang="en-US" altLang="zh-CN" i="1" dirty="0"/>
              <a:t>F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变大</a:t>
            </a:r>
            <a:r>
              <a:rPr lang="en-US" altLang="zh-CN" dirty="0"/>
              <a:t>”“</a:t>
            </a:r>
            <a:r>
              <a:rPr lang="zh-CN" altLang="zh-CN" dirty="0"/>
              <a:t>变小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不变</a:t>
            </a:r>
            <a:r>
              <a:rPr lang="en-US" altLang="zh-CN" dirty="0"/>
              <a:t>”)</a:t>
            </a:r>
            <a:r>
              <a:rPr lang="zh-CN" altLang="zh-CN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500" dirty="0"/>
          </a:p>
        </p:txBody>
      </p:sp>
      <p:sp>
        <p:nvSpPr>
          <p:cNvPr id="15" name="矩形 14"/>
          <p:cNvSpPr/>
          <p:nvPr/>
        </p:nvSpPr>
        <p:spPr>
          <a:xfrm>
            <a:off x="3754777" y="1824493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10</a:t>
            </a:r>
            <a:endParaRPr lang="zh-CN" altLang="en-US" sz="2600" b="1" dirty="0"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01458" y="2229673"/>
            <a:ext cx="8290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变小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53" y="3771533"/>
            <a:ext cx="2784835" cy="196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353638" y="1382297"/>
            <a:ext cx="846042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10.(2019·</a:t>
            </a:r>
            <a:r>
              <a:rPr lang="zh-CN" altLang="zh-CN" dirty="0"/>
              <a:t>易杰原创</a:t>
            </a:r>
            <a:r>
              <a:rPr lang="en-US" altLang="zh-CN" dirty="0"/>
              <a:t>)</a:t>
            </a:r>
            <a:r>
              <a:rPr lang="zh-CN" altLang="zh-CN" dirty="0"/>
              <a:t>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29</a:t>
            </a:r>
            <a:r>
              <a:rPr lang="zh-CN" altLang="zh-CN" dirty="0"/>
              <a:t>所示，重力不计的一长木板</a:t>
            </a:r>
            <a:r>
              <a:rPr lang="en-US" altLang="zh-CN" i="1" dirty="0"/>
              <a:t>AB</a:t>
            </a:r>
            <a:r>
              <a:rPr lang="zh-CN" altLang="zh-CN" dirty="0"/>
              <a:t>可绕</a:t>
            </a:r>
            <a:r>
              <a:rPr lang="en-US" altLang="zh-CN" i="1" dirty="0"/>
              <a:t>O</a:t>
            </a:r>
            <a:r>
              <a:rPr lang="zh-CN" altLang="zh-CN" dirty="0"/>
              <a:t>点无摩擦转动，且</a:t>
            </a:r>
            <a:r>
              <a:rPr lang="en-US" altLang="zh-CN" i="1" dirty="0"/>
              <a:t>OA</a:t>
            </a:r>
            <a:r>
              <a:rPr lang="zh-CN" altLang="zh-CN" dirty="0"/>
              <a:t>＝</a:t>
            </a:r>
            <a:r>
              <a:rPr lang="en-US" altLang="zh-CN" dirty="0"/>
              <a:t>1 m</a:t>
            </a:r>
            <a:r>
              <a:rPr lang="zh-CN" altLang="zh-CN" dirty="0"/>
              <a:t>，</a:t>
            </a:r>
            <a:r>
              <a:rPr lang="en-US" altLang="zh-CN" i="1" dirty="0"/>
              <a:t>OB</a:t>
            </a:r>
            <a:r>
              <a:rPr lang="zh-CN" altLang="zh-CN" dirty="0"/>
              <a:t>＝</a:t>
            </a:r>
            <a:r>
              <a:rPr lang="en-US" altLang="zh-CN" dirty="0"/>
              <a:t>3 m</a:t>
            </a:r>
            <a:r>
              <a:rPr lang="zh-CN" altLang="zh-CN" dirty="0"/>
              <a:t>。在</a:t>
            </a:r>
            <a:r>
              <a:rPr lang="en-US" altLang="zh-CN" i="1" dirty="0"/>
              <a:t>A</a:t>
            </a:r>
            <a:r>
              <a:rPr lang="zh-CN" altLang="zh-CN" dirty="0"/>
              <a:t>端挂一边长为</a:t>
            </a:r>
            <a:r>
              <a:rPr lang="en-US" altLang="zh-CN" dirty="0"/>
              <a:t>0.4 m</a:t>
            </a:r>
            <a:r>
              <a:rPr lang="zh-CN" altLang="zh-CN" dirty="0"/>
              <a:t>的正方体</a:t>
            </a:r>
            <a:r>
              <a:rPr lang="en-US" altLang="zh-CN" i="1" dirty="0"/>
              <a:t>C</a:t>
            </a:r>
            <a:r>
              <a:rPr lang="zh-CN" altLang="zh-CN" dirty="0"/>
              <a:t>，体重为</a:t>
            </a:r>
            <a:r>
              <a:rPr lang="en-US" altLang="zh-CN" dirty="0"/>
              <a:t>500 N</a:t>
            </a:r>
            <a:r>
              <a:rPr lang="zh-CN" altLang="zh-CN" dirty="0"/>
              <a:t>的小明站在</a:t>
            </a:r>
            <a:r>
              <a:rPr lang="en-US" altLang="zh-CN" i="1" dirty="0"/>
              <a:t>B</a:t>
            </a:r>
            <a:r>
              <a:rPr lang="zh-CN" altLang="zh-CN" dirty="0"/>
              <a:t>点时，正方体</a:t>
            </a:r>
            <a:r>
              <a:rPr lang="en-US" altLang="zh-CN" i="1" dirty="0"/>
              <a:t>C</a:t>
            </a:r>
            <a:r>
              <a:rPr lang="zh-CN" altLang="zh-CN" dirty="0"/>
              <a:t>对地面的压力刚好为零，则正方体</a:t>
            </a:r>
            <a:r>
              <a:rPr lang="en-US" altLang="zh-CN" i="1" dirty="0"/>
              <a:t>C</a:t>
            </a:r>
            <a:r>
              <a:rPr lang="zh-CN" altLang="zh-CN" dirty="0"/>
              <a:t>的重力为</a:t>
            </a:r>
            <a:r>
              <a:rPr lang="zh-CN" altLang="zh-CN" u="sng" dirty="0"/>
              <a:t>　　　　</a:t>
            </a:r>
            <a:r>
              <a:rPr lang="en-US" altLang="zh-CN" dirty="0"/>
              <a:t>N</a:t>
            </a:r>
            <a:r>
              <a:rPr lang="zh-CN" altLang="zh-CN" dirty="0"/>
              <a:t>，</a:t>
            </a:r>
            <a:r>
              <a:rPr lang="en-US" altLang="zh-CN" i="1" dirty="0"/>
              <a:t>AB</a:t>
            </a:r>
            <a:r>
              <a:rPr lang="zh-CN" altLang="zh-CN" dirty="0"/>
              <a:t>木板是</a:t>
            </a:r>
            <a:r>
              <a:rPr lang="zh-CN" altLang="zh-CN" u="sng" dirty="0"/>
              <a:t>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省力</a:t>
            </a:r>
            <a:r>
              <a:rPr lang="en-US" altLang="zh-CN" dirty="0"/>
              <a:t>”“</a:t>
            </a:r>
            <a:r>
              <a:rPr lang="zh-CN" altLang="zh-CN" dirty="0"/>
              <a:t>费力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等臂</a:t>
            </a:r>
            <a:r>
              <a:rPr lang="en-US" altLang="zh-CN" dirty="0"/>
              <a:t>”)</a:t>
            </a:r>
            <a:r>
              <a:rPr lang="zh-CN" altLang="zh-CN" dirty="0"/>
              <a:t>杠杆。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500" dirty="0"/>
          </a:p>
        </p:txBody>
      </p:sp>
      <p:sp>
        <p:nvSpPr>
          <p:cNvPr id="15" name="矩形 14"/>
          <p:cNvSpPr/>
          <p:nvPr/>
        </p:nvSpPr>
        <p:spPr>
          <a:xfrm>
            <a:off x="3765347" y="3131174"/>
            <a:ext cx="90601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1 500</a:t>
            </a:r>
            <a:endParaRPr lang="zh-CN" altLang="en-US" sz="2500" b="1" dirty="0"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225719" y="3112320"/>
            <a:ext cx="8290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省力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62" y="4196994"/>
            <a:ext cx="3764173" cy="180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353638" y="1382297"/>
            <a:ext cx="846042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11.</a:t>
            </a:r>
            <a:r>
              <a:rPr lang="zh-CN" altLang="zh-CN" dirty="0"/>
              <a:t>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30</a:t>
            </a:r>
            <a:r>
              <a:rPr lang="zh-CN" altLang="zh-CN" dirty="0"/>
              <a:t>所示，</a:t>
            </a:r>
            <a:r>
              <a:rPr lang="en-US" altLang="zh-CN" i="1" dirty="0"/>
              <a:t>OB</a:t>
            </a:r>
            <a:r>
              <a:rPr lang="zh-CN" altLang="zh-CN" dirty="0"/>
              <a:t>为轻质杠杆，</a:t>
            </a:r>
            <a:r>
              <a:rPr lang="en-US" altLang="zh-CN" i="1" dirty="0"/>
              <a:t>OA</a:t>
            </a:r>
            <a:r>
              <a:rPr lang="zh-CN" altLang="zh-CN" dirty="0"/>
              <a:t>＝</a:t>
            </a:r>
            <a:r>
              <a:rPr lang="en-US" altLang="zh-CN" dirty="0"/>
              <a:t>60 cm</a:t>
            </a:r>
            <a:r>
              <a:rPr lang="zh-CN" altLang="zh-CN" dirty="0"/>
              <a:t>，</a:t>
            </a:r>
            <a:r>
              <a:rPr lang="en-US" altLang="zh-CN" i="1" dirty="0"/>
              <a:t>AB</a:t>
            </a:r>
            <a:r>
              <a:rPr lang="zh-CN" altLang="zh-CN" dirty="0"/>
              <a:t>＝</a:t>
            </a:r>
            <a:r>
              <a:rPr lang="en-US" altLang="zh-CN" dirty="0"/>
              <a:t>20 cm</a:t>
            </a:r>
            <a:r>
              <a:rPr lang="zh-CN" altLang="zh-CN" dirty="0"/>
              <a:t>，在杠杆的</a:t>
            </a:r>
            <a:r>
              <a:rPr lang="en-US" altLang="zh-CN" i="1" dirty="0"/>
              <a:t>B</a:t>
            </a:r>
            <a:r>
              <a:rPr lang="zh-CN" altLang="zh-CN" dirty="0"/>
              <a:t>端挂一个重力为</a:t>
            </a:r>
            <a:r>
              <a:rPr lang="en-US" altLang="zh-CN" dirty="0"/>
              <a:t>60 N</a:t>
            </a:r>
            <a:r>
              <a:rPr lang="zh-CN" altLang="zh-CN" dirty="0"/>
              <a:t>的重物</a:t>
            </a:r>
            <a:r>
              <a:rPr lang="en-US" altLang="zh-CN" i="1" dirty="0"/>
              <a:t>M</a:t>
            </a:r>
            <a:r>
              <a:rPr lang="zh-CN" altLang="zh-CN" dirty="0"/>
              <a:t>。要使杠杆在水平位置上平衡，在</a:t>
            </a:r>
            <a:r>
              <a:rPr lang="en-US" altLang="zh-CN" i="1" dirty="0"/>
              <a:t>A</a:t>
            </a:r>
            <a:r>
              <a:rPr lang="zh-CN" altLang="zh-CN" dirty="0"/>
              <a:t>点加一个多大的竖直向上的拉力？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500" dirty="0"/>
          </a:p>
        </p:txBody>
      </p:sp>
      <p:sp>
        <p:nvSpPr>
          <p:cNvPr id="15" name="矩形 14"/>
          <p:cNvSpPr/>
          <p:nvPr/>
        </p:nvSpPr>
        <p:spPr>
          <a:xfrm>
            <a:off x="586791" y="3195284"/>
            <a:ext cx="81624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80 N</a:t>
            </a:r>
            <a:endParaRPr lang="zh-CN" altLang="en-US" sz="2500" b="1" dirty="0">
              <a:ea typeface="楷体" panose="02010609060101010101" pitchFamily="49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24" y="3195284"/>
            <a:ext cx="2505569" cy="15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4882618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1.</a:t>
            </a:r>
            <a:r>
              <a:rPr lang="zh-CN" altLang="en-US" sz="2800" dirty="0"/>
              <a:t>如图</a:t>
            </a:r>
            <a:r>
              <a:rPr lang="en-US" altLang="zh-CN" sz="2800" dirty="0"/>
              <a:t>6.5</a:t>
            </a:r>
            <a:r>
              <a:rPr lang="zh-CN" altLang="en-US" sz="2800" dirty="0"/>
              <a:t>－</a:t>
            </a:r>
            <a:r>
              <a:rPr lang="en-US" altLang="zh-CN" sz="2800" dirty="0"/>
              <a:t>31</a:t>
            </a:r>
            <a:r>
              <a:rPr lang="zh-CN" altLang="en-US" sz="2800" dirty="0"/>
              <a:t>所示，作用在杠杆一端且始终与杠杆垂直的力</a:t>
            </a:r>
            <a:r>
              <a:rPr lang="en-US" altLang="zh-CN" sz="2800" i="1" dirty="0"/>
              <a:t>F</a:t>
            </a:r>
            <a:r>
              <a:rPr lang="zh-CN" altLang="en-US" sz="2800" dirty="0"/>
              <a:t>，将杠杆缓慢地由位置</a:t>
            </a:r>
            <a:r>
              <a:rPr lang="en-US" altLang="zh-CN" sz="2800" i="1" dirty="0"/>
              <a:t>A</a:t>
            </a:r>
            <a:r>
              <a:rPr lang="zh-CN" altLang="en-US" sz="2800" dirty="0"/>
              <a:t>拉至位置</a:t>
            </a:r>
            <a:r>
              <a:rPr lang="en-US" altLang="zh-CN" sz="2800" i="1" dirty="0"/>
              <a:t>B</a:t>
            </a:r>
            <a:r>
              <a:rPr lang="zh-CN" altLang="en-US" sz="2800" dirty="0"/>
              <a:t>，力</a:t>
            </a:r>
            <a:r>
              <a:rPr lang="en-US" altLang="zh-CN" sz="2800" i="1" dirty="0"/>
              <a:t>F</a:t>
            </a:r>
            <a:r>
              <a:rPr lang="zh-CN" altLang="en-US" sz="2800" dirty="0"/>
              <a:t>在这个过程中</a:t>
            </a:r>
            <a:r>
              <a:rPr lang="en-US" altLang="zh-CN" sz="2800" dirty="0"/>
              <a:t>(</a:t>
            </a:r>
            <a:r>
              <a:rPr lang="zh-CN" altLang="en-US" sz="2800" dirty="0"/>
              <a:t>　　</a:t>
            </a:r>
            <a:r>
              <a:rPr lang="en-US" altLang="zh-CN" sz="28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A.</a:t>
            </a:r>
            <a:r>
              <a:rPr lang="zh-CN" altLang="en-US" sz="2800" dirty="0"/>
              <a:t>一直变大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B.</a:t>
            </a:r>
            <a:r>
              <a:rPr lang="zh-CN" altLang="en-US" sz="2800" dirty="0"/>
              <a:t>一直变小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C.</a:t>
            </a:r>
            <a:r>
              <a:rPr lang="zh-CN" altLang="en-US" sz="2800" dirty="0"/>
              <a:t>先变小，后变大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D.</a:t>
            </a:r>
            <a:r>
              <a:rPr lang="zh-CN" altLang="en-US" sz="2800" dirty="0"/>
              <a:t>先变大，后变小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800" dirty="0"/>
          </a:p>
        </p:txBody>
      </p:sp>
      <p:sp>
        <p:nvSpPr>
          <p:cNvPr id="12" name="矩形 11"/>
          <p:cNvSpPr/>
          <p:nvPr/>
        </p:nvSpPr>
        <p:spPr>
          <a:xfrm>
            <a:off x="2928765" y="233411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A</a:t>
            </a:r>
            <a:endParaRPr lang="zh-CN" altLang="en-US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96" y="2595723"/>
            <a:ext cx="2174417" cy="201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2.</a:t>
            </a:r>
            <a:r>
              <a:rPr lang="zh-CN" altLang="en-US" sz="2600" dirty="0"/>
              <a:t>小猴和小白兔同时发现了一个实心胡萝卜，它们都想多分点。小猴提出分配方案：将胡萝卜放在三角形石块的尖端，调节胡萝卜位置，使胡萝卜静止时保持水平，然后沿支点处竖直切开，各拿一份，如图</a:t>
            </a:r>
            <a:r>
              <a:rPr lang="en-US" altLang="zh-CN" sz="2600" dirty="0"/>
              <a:t>6.5</a:t>
            </a:r>
            <a:r>
              <a:rPr lang="zh-CN" altLang="en-US" sz="2600" dirty="0"/>
              <a:t>－</a:t>
            </a:r>
            <a:r>
              <a:rPr lang="en-US" altLang="zh-CN" sz="2600" dirty="0"/>
              <a:t>32</a:t>
            </a:r>
            <a:r>
              <a:rPr lang="zh-CN" altLang="en-US" sz="2600" dirty="0"/>
              <a:t>甲所示。小白兔说：“我要长的那一头！”，小猴却暗自高兴。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09" y="3799726"/>
            <a:ext cx="7595982" cy="233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18578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(1)</a:t>
            </a:r>
            <a:r>
              <a:rPr lang="zh-CN" altLang="en-US" sz="2600" dirty="0"/>
              <a:t>从质量角度来看，小猴</a:t>
            </a:r>
            <a:r>
              <a:rPr lang="zh-CN" altLang="en-US" sz="2600" u="sng" dirty="0"/>
              <a:t>　　　　</a:t>
            </a:r>
            <a:r>
              <a:rPr lang="en-US" altLang="zh-CN" sz="2600" dirty="0"/>
              <a:t>(</a:t>
            </a:r>
            <a:r>
              <a:rPr lang="zh-CN" altLang="en-US" sz="2600" dirty="0"/>
              <a:t>选填“有”或“没有”</a:t>
            </a:r>
            <a:r>
              <a:rPr lang="en-US" altLang="zh-CN" sz="2600" dirty="0"/>
              <a:t>)</a:t>
            </a:r>
            <a:r>
              <a:rPr lang="zh-CN" altLang="en-US" sz="2600" dirty="0"/>
              <a:t>吃亏。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(2)</a:t>
            </a:r>
            <a:r>
              <a:rPr lang="zh-CN" altLang="en-US" sz="2600" dirty="0"/>
              <a:t>从图乙可看出，造成上述现象的原因：</a:t>
            </a:r>
            <a:r>
              <a:rPr lang="en-US" altLang="zh-CN" sz="2600" i="1" dirty="0"/>
              <a:t>A</a:t>
            </a:r>
            <a:r>
              <a:rPr lang="zh-CN" altLang="en-US" sz="2600" dirty="0"/>
              <a:t>端重力的力臂</a:t>
            </a:r>
            <a:r>
              <a:rPr lang="zh-CN" altLang="en-US" sz="2600" u="sng" dirty="0"/>
              <a:t>　　　　</a:t>
            </a:r>
            <a:r>
              <a:rPr lang="en-US" altLang="zh-CN" sz="2600" i="1" dirty="0"/>
              <a:t>B</a:t>
            </a:r>
            <a:r>
              <a:rPr lang="zh-CN" altLang="en-US" sz="2600" dirty="0"/>
              <a:t>端重力的力臂；根据杠杆平衡的条件可得出：</a:t>
            </a:r>
            <a:r>
              <a:rPr lang="en-US" altLang="zh-CN" sz="2600" i="1" dirty="0"/>
              <a:t>A</a:t>
            </a:r>
            <a:r>
              <a:rPr lang="zh-CN" altLang="en-US" sz="2600" dirty="0"/>
              <a:t>端的质量</a:t>
            </a:r>
            <a:r>
              <a:rPr lang="zh-CN" altLang="en-US" sz="2600" u="sng" dirty="0"/>
              <a:t>　　　　</a:t>
            </a:r>
            <a:r>
              <a:rPr lang="en-US" altLang="zh-CN" sz="2600" i="1" dirty="0"/>
              <a:t>B</a:t>
            </a:r>
            <a:r>
              <a:rPr lang="zh-CN" altLang="en-US" sz="2600" dirty="0"/>
              <a:t>端的质量。</a:t>
            </a:r>
            <a:r>
              <a:rPr lang="en-US" altLang="zh-CN" sz="2600" dirty="0"/>
              <a:t>(</a:t>
            </a:r>
            <a:r>
              <a:rPr lang="zh-CN" altLang="en-US" sz="2600" dirty="0"/>
              <a:t>以上两空均选填“大于”“小于”或“等于”</a:t>
            </a:r>
            <a:r>
              <a:rPr lang="en-US" altLang="zh-CN" sz="26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91" y="1713782"/>
            <a:ext cx="7595982" cy="233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4479050" y="4180243"/>
            <a:ext cx="8290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53971" y="5414352"/>
            <a:ext cx="8290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小于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87942" y="5744670"/>
            <a:ext cx="8290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大于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1.</a:t>
            </a:r>
            <a:r>
              <a:rPr lang="zh-CN" altLang="zh-CN" dirty="0"/>
              <a:t>动力臂</a:t>
            </a:r>
            <a:r>
              <a:rPr lang="zh-CN" altLang="zh-CN" u="sng" dirty="0"/>
              <a:t>　　　　</a:t>
            </a:r>
            <a:r>
              <a:rPr lang="zh-CN" altLang="zh-CN" dirty="0"/>
              <a:t>阻力臂的杠杆，叫做省力杠杆，如撬棒；动力臂</a:t>
            </a:r>
            <a:r>
              <a:rPr lang="zh-CN" altLang="zh-CN" u="sng" dirty="0"/>
              <a:t>　　　　</a:t>
            </a:r>
            <a:r>
              <a:rPr lang="zh-CN" altLang="zh-CN" dirty="0"/>
              <a:t>阻力臂的杠杆，叫做费力杠杆，如筷子；动力臂</a:t>
            </a:r>
            <a:r>
              <a:rPr lang="zh-CN" altLang="zh-CN" u="sng" dirty="0"/>
              <a:t>　　　　</a:t>
            </a:r>
            <a:r>
              <a:rPr lang="zh-CN" altLang="zh-CN" dirty="0"/>
              <a:t>阻力臂的杠杆，叫做等臂杠杆，如托盘天平。</a:t>
            </a:r>
            <a:r>
              <a:rPr lang="en-US" altLang="zh-CN" dirty="0"/>
              <a:t>(</a:t>
            </a:r>
            <a:r>
              <a:rPr lang="zh-CN" altLang="zh-CN" dirty="0"/>
              <a:t>以上三空均选填</a:t>
            </a:r>
            <a:r>
              <a:rPr lang="en-US" altLang="zh-CN" dirty="0"/>
              <a:t>“</a:t>
            </a:r>
            <a:r>
              <a:rPr lang="zh-CN" altLang="zh-CN" dirty="0"/>
              <a:t>大于</a:t>
            </a:r>
            <a:r>
              <a:rPr lang="en-US" altLang="zh-CN" dirty="0"/>
              <a:t>”“</a:t>
            </a:r>
            <a:r>
              <a:rPr lang="zh-CN" altLang="zh-CN" dirty="0"/>
              <a:t>小于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等于</a:t>
            </a:r>
            <a:r>
              <a:rPr lang="en-US" altLang="zh-CN" dirty="0"/>
              <a:t>”)</a:t>
            </a:r>
            <a:endParaRPr lang="zh-CN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2.</a:t>
            </a:r>
            <a:r>
              <a:rPr lang="zh-CN" altLang="zh-CN" dirty="0"/>
              <a:t>杠杆的平衡条件是</a:t>
            </a:r>
            <a:r>
              <a:rPr lang="zh-CN" altLang="zh-CN" u="sng" dirty="0"/>
              <a:t>　　　　　　　　　　　　</a:t>
            </a:r>
            <a:r>
              <a:rPr lang="zh-CN" altLang="zh-CN" dirty="0"/>
              <a:t>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137683" y="149120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大于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20835" y="198452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小于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572000" y="3728147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i="1" dirty="0">
                <a:latin typeface="+mn-lt"/>
              </a:rPr>
              <a:t>F</a:t>
            </a:r>
            <a:r>
              <a:rPr lang="en-US" altLang="zh-CN" baseline="-25000" dirty="0">
                <a:latin typeface="+mn-lt"/>
              </a:rPr>
              <a:t>1</a:t>
            </a:r>
            <a:r>
              <a:rPr lang="en-US" altLang="zh-CN" i="1" dirty="0">
                <a:latin typeface="+mn-lt"/>
              </a:rPr>
              <a:t>L</a:t>
            </a:r>
            <a:r>
              <a:rPr lang="en-US" altLang="zh-CN" baseline="-25000" dirty="0">
                <a:latin typeface="+mn-lt"/>
              </a:rPr>
              <a:t>1</a:t>
            </a:r>
            <a:r>
              <a:rPr lang="zh-CN" altLang="zh-CN" dirty="0">
                <a:latin typeface="+mn-lt"/>
              </a:rPr>
              <a:t>＝</a:t>
            </a:r>
            <a:r>
              <a:rPr lang="en-US" altLang="zh-CN" i="1" dirty="0">
                <a:latin typeface="+mn-lt"/>
              </a:rPr>
              <a:t>F</a:t>
            </a:r>
            <a:r>
              <a:rPr lang="en-US" altLang="zh-CN" baseline="-25000" dirty="0">
                <a:latin typeface="+mn-lt"/>
              </a:rPr>
              <a:t>2</a:t>
            </a:r>
            <a:r>
              <a:rPr lang="en-US" altLang="zh-CN" i="1" dirty="0">
                <a:latin typeface="+mn-lt"/>
              </a:rPr>
              <a:t>L</a:t>
            </a:r>
            <a:r>
              <a:rPr lang="en-US" altLang="zh-CN" baseline="-25000" dirty="0">
                <a:latin typeface="+mn-lt"/>
              </a:rPr>
              <a:t>2</a:t>
            </a:r>
            <a:r>
              <a:rPr lang="en-US" altLang="zh-CN" dirty="0">
                <a:latin typeface="+mn-lt"/>
              </a:rPr>
              <a:t> </a:t>
            </a:r>
            <a:endParaRPr lang="en-US" altLang="en-US" sz="2800" i="1" dirty="0">
              <a:latin typeface="+mn-lt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03987" y="23758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等于</a:t>
            </a:r>
            <a:endParaRPr lang="en-US" altLang="en-US" sz="2800" dirty="0">
              <a:latin typeface="+mn-lt"/>
              <a:sym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87736" y="4339805"/>
            <a:ext cx="8309313" cy="2537974"/>
            <a:chOff x="139819" y="4339805"/>
            <a:chExt cx="8309313" cy="2537974"/>
          </a:xfrm>
        </p:grpSpPr>
        <p:grpSp>
          <p:nvGrpSpPr>
            <p:cNvPr id="28" name="组合 27"/>
            <p:cNvGrpSpPr/>
            <p:nvPr/>
          </p:nvGrpSpPr>
          <p:grpSpPr>
            <a:xfrm>
              <a:off x="592643" y="4709235"/>
              <a:ext cx="1812218" cy="2168544"/>
              <a:chOff x="592643" y="4709235"/>
              <a:chExt cx="1812218" cy="2168544"/>
            </a:xfrm>
          </p:grpSpPr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643" y="4709235"/>
                <a:ext cx="1812218" cy="1799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938871" y="6508447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开瓶器</a:t>
                </a:r>
                <a:endParaRPr lang="zh-CN" altLang="en-US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39819" y="4339805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常见的省力杠杆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2603192" y="4709415"/>
              <a:ext cx="2251196" cy="2168364"/>
              <a:chOff x="2603192" y="4709415"/>
              <a:chExt cx="2251196" cy="2168364"/>
            </a:xfrm>
          </p:grpSpPr>
          <p:pic>
            <p:nvPicPr>
              <p:cNvPr id="3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192" y="4709415"/>
                <a:ext cx="2251196" cy="1799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3290208" y="6508447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核桃夹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5171235" y="4709415"/>
              <a:ext cx="3277897" cy="2168364"/>
              <a:chOff x="5171235" y="4709415"/>
              <a:chExt cx="3277897" cy="2168364"/>
            </a:xfrm>
          </p:grpSpPr>
          <p:pic>
            <p:nvPicPr>
              <p:cNvPr id="32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1235" y="4709415"/>
                <a:ext cx="3277897" cy="1799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6468197" y="6508447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扳手</a:t>
                </a: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287736" y="4339805"/>
            <a:ext cx="8641476" cy="2537974"/>
            <a:chOff x="287736" y="4339805"/>
            <a:chExt cx="8641476" cy="2537974"/>
          </a:xfrm>
        </p:grpSpPr>
        <p:sp>
          <p:nvSpPr>
            <p:cNvPr id="40" name="TextBox 39"/>
            <p:cNvSpPr txBox="1"/>
            <p:nvPr/>
          </p:nvSpPr>
          <p:spPr>
            <a:xfrm>
              <a:off x="287736" y="4339805"/>
              <a:ext cx="1811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常见的</a:t>
              </a:r>
              <a:r>
                <a:rPr lang="zh-CN" altLang="en-US" b="1" dirty="0">
                  <a:solidFill>
                    <a:srgbClr val="FF0000"/>
                  </a:solidFill>
                </a:rPr>
                <a:t>费力</a:t>
              </a:r>
              <a:r>
                <a:rPr lang="zh-CN" altLang="en-US" b="1" dirty="0" smtClean="0">
                  <a:solidFill>
                    <a:srgbClr val="FF0000"/>
                  </a:solidFill>
                </a:rPr>
                <a:t>杠杆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345258" y="4709415"/>
              <a:ext cx="3583954" cy="2168364"/>
              <a:chOff x="5345258" y="4709415"/>
              <a:chExt cx="3583954" cy="2168364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6616114" y="6508447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筷子</a:t>
                </a:r>
                <a:endParaRPr lang="zh-CN" altLang="en-US" dirty="0"/>
              </a:p>
            </p:txBody>
          </p:sp>
          <p:pic>
            <p:nvPicPr>
              <p:cNvPr id="50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258" y="4709415"/>
                <a:ext cx="3583954" cy="1799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2" name="组合 41"/>
            <p:cNvGrpSpPr/>
            <p:nvPr/>
          </p:nvGrpSpPr>
          <p:grpSpPr>
            <a:xfrm>
              <a:off x="290722" y="4709415"/>
              <a:ext cx="2277478" cy="2168364"/>
              <a:chOff x="290722" y="4709415"/>
              <a:chExt cx="2277478" cy="2168364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086788" y="6508447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钓鱼竿</a:t>
                </a:r>
                <a:endParaRPr lang="zh-CN" altLang="en-US" dirty="0"/>
              </a:p>
            </p:txBody>
          </p:sp>
          <p:pic>
            <p:nvPicPr>
              <p:cNvPr id="48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722" y="4709415"/>
                <a:ext cx="2277478" cy="18027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3" name="组合 42"/>
            <p:cNvGrpSpPr/>
            <p:nvPr/>
          </p:nvGrpSpPr>
          <p:grpSpPr>
            <a:xfrm>
              <a:off x="2970680" y="4695678"/>
              <a:ext cx="1816473" cy="2182101"/>
              <a:chOff x="2970680" y="4695678"/>
              <a:chExt cx="1816473" cy="2182101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3438125" y="6508447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扫帚</a:t>
                </a:r>
                <a:endParaRPr lang="zh-CN" altLang="en-US" dirty="0"/>
              </a:p>
            </p:txBody>
          </p:sp>
          <p:pic>
            <p:nvPicPr>
              <p:cNvPr id="46" name="Picture 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0680" y="4695678"/>
                <a:ext cx="1816473" cy="1816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1" name="组合 50"/>
          <p:cNvGrpSpPr/>
          <p:nvPr/>
        </p:nvGrpSpPr>
        <p:grpSpPr>
          <a:xfrm>
            <a:off x="287736" y="4339805"/>
            <a:ext cx="7481898" cy="2545160"/>
            <a:chOff x="287736" y="4339805"/>
            <a:chExt cx="7481898" cy="2545160"/>
          </a:xfrm>
        </p:grpSpPr>
        <p:sp>
          <p:nvSpPr>
            <p:cNvPr id="52" name="TextBox 51"/>
            <p:cNvSpPr txBox="1"/>
            <p:nvPr/>
          </p:nvSpPr>
          <p:spPr>
            <a:xfrm>
              <a:off x="287736" y="4339805"/>
              <a:ext cx="1811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常见的等臂杠杆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357715" y="4671526"/>
              <a:ext cx="2237566" cy="2206253"/>
              <a:chOff x="357715" y="4671526"/>
              <a:chExt cx="2237566" cy="2206253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086788" y="6508447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跷跷板</a:t>
                </a:r>
                <a:endParaRPr lang="zh-CN" altLang="en-US" dirty="0"/>
              </a:p>
            </p:txBody>
          </p:sp>
          <p:pic>
            <p:nvPicPr>
              <p:cNvPr id="63" name="Picture 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715" y="4671526"/>
                <a:ext cx="2237566" cy="18369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4" name="组合 53"/>
            <p:cNvGrpSpPr/>
            <p:nvPr/>
          </p:nvGrpSpPr>
          <p:grpSpPr>
            <a:xfrm>
              <a:off x="2958353" y="4700031"/>
              <a:ext cx="2446922" cy="2184934"/>
              <a:chOff x="2958353" y="4700031"/>
              <a:chExt cx="2446922" cy="2184934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627816" y="6515633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托盘天平</a:t>
                </a:r>
                <a:endParaRPr lang="zh-CN" altLang="en-US" dirty="0"/>
              </a:p>
            </p:txBody>
          </p:sp>
          <p:pic>
            <p:nvPicPr>
              <p:cNvPr id="61" name="Picture 10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8353" y="4700031"/>
                <a:ext cx="2446922" cy="1808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5" name="组合 54"/>
            <p:cNvGrpSpPr/>
            <p:nvPr/>
          </p:nvGrpSpPr>
          <p:grpSpPr>
            <a:xfrm>
              <a:off x="6108923" y="4629221"/>
              <a:ext cx="1660711" cy="2248558"/>
              <a:chOff x="6108923" y="4629221"/>
              <a:chExt cx="1660711" cy="2248558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562326" y="6508447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定滑轮</a:t>
                </a:r>
                <a:endParaRPr lang="zh-CN" altLang="en-US" dirty="0"/>
              </a:p>
            </p:txBody>
          </p:sp>
          <p:pic>
            <p:nvPicPr>
              <p:cNvPr id="59" name="Picture 11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8923" y="4629221"/>
                <a:ext cx="1660711" cy="1879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951141" y="1466731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费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6" name="文本占位符 2"/>
          <p:cNvSpPr txBox="1"/>
          <p:nvPr/>
        </p:nvSpPr>
        <p:spPr>
          <a:xfrm>
            <a:off x="360271" y="1548004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1.</a:t>
            </a:r>
            <a:r>
              <a:rPr lang="zh-CN" altLang="zh-CN" dirty="0"/>
              <a:t>杠杆省力则</a:t>
            </a:r>
            <a:r>
              <a:rPr lang="zh-CN" altLang="zh-CN" u="sng" dirty="0"/>
              <a:t>　　　　</a:t>
            </a:r>
            <a:r>
              <a:rPr lang="zh-CN" altLang="zh-CN" dirty="0"/>
              <a:t>距离；杠杆费力则</a:t>
            </a:r>
            <a:r>
              <a:rPr lang="zh-CN" altLang="zh-CN" u="sng" dirty="0"/>
              <a:t>　　　</a:t>
            </a:r>
            <a:r>
              <a:rPr lang="zh-CN" altLang="zh-CN" dirty="0"/>
              <a:t>距离。</a:t>
            </a:r>
            <a:r>
              <a:rPr lang="en-US" altLang="zh-CN" dirty="0"/>
              <a:t>(</a:t>
            </a:r>
            <a:r>
              <a:rPr lang="zh-CN" altLang="zh-CN" dirty="0"/>
              <a:t>以上两空均选填</a:t>
            </a:r>
            <a:r>
              <a:rPr lang="en-US" altLang="zh-CN" dirty="0"/>
              <a:t>“</a:t>
            </a:r>
            <a:r>
              <a:rPr lang="zh-CN" altLang="zh-CN" dirty="0"/>
              <a:t>省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费</a:t>
            </a:r>
            <a:r>
              <a:rPr lang="en-US" altLang="zh-CN" dirty="0"/>
              <a:t>”) 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zh-CN" dirty="0"/>
              <a:t>小秤砣，大乾坤：如图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13</a:t>
            </a:r>
            <a:r>
              <a:rPr lang="zh-CN" altLang="zh-CN" dirty="0"/>
              <a:t>所示，若秤砣有缺损时，则杆秤所示的质量值</a:t>
            </a:r>
            <a:r>
              <a:rPr lang="zh-CN" altLang="zh-CN" u="sng" dirty="0"/>
              <a:t>　　</a:t>
            </a:r>
            <a:r>
              <a:rPr lang="en-US" altLang="zh-CN" u="sng" dirty="0"/>
              <a:t>   </a:t>
            </a:r>
            <a:r>
              <a:rPr lang="zh-CN" altLang="zh-CN" dirty="0"/>
              <a:t>被测物的真实质量值；若秤砣生锈时，则杆秤所示的质量值</a:t>
            </a:r>
            <a:r>
              <a:rPr lang="zh-CN" altLang="zh-CN" u="sng" dirty="0"/>
              <a:t>　　</a:t>
            </a:r>
            <a:r>
              <a:rPr lang="en-US" altLang="zh-CN" u="sng" dirty="0"/>
              <a:t>  </a:t>
            </a:r>
            <a:r>
              <a:rPr lang="zh-CN" altLang="zh-CN" dirty="0"/>
              <a:t>被测物的真实质量值。</a:t>
            </a:r>
            <a:r>
              <a:rPr lang="en-US" altLang="zh-CN" dirty="0"/>
              <a:t>(</a:t>
            </a:r>
            <a:r>
              <a:rPr lang="zh-CN" altLang="zh-CN" dirty="0"/>
              <a:t>以上两空均选填</a:t>
            </a:r>
            <a:r>
              <a:rPr lang="en-US" altLang="zh-CN" dirty="0"/>
              <a:t>“</a:t>
            </a:r>
            <a:r>
              <a:rPr lang="zh-CN" altLang="zh-CN" dirty="0"/>
              <a:t>大于</a:t>
            </a:r>
            <a:r>
              <a:rPr lang="en-US" altLang="zh-CN" dirty="0"/>
              <a:t>”“</a:t>
            </a:r>
            <a:r>
              <a:rPr lang="zh-CN" altLang="zh-CN" dirty="0"/>
              <a:t>小于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等于</a:t>
            </a:r>
            <a:r>
              <a:rPr lang="en-US" altLang="zh-CN" dirty="0"/>
              <a:t>”)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31" name="文本框 30"/>
          <p:cNvSpPr txBox="1"/>
          <p:nvPr/>
        </p:nvSpPr>
        <p:spPr>
          <a:xfrm>
            <a:off x="6951406" y="1466731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省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755124" y="344366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大于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224076" y="390141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小于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352" y="5100066"/>
            <a:ext cx="2871790" cy="128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杠杆的分类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1.(2019·</a:t>
            </a:r>
            <a:r>
              <a:rPr lang="zh-CN" altLang="zh-CN" dirty="0"/>
              <a:t>易杰原创</a:t>
            </a:r>
            <a:r>
              <a:rPr lang="en-US" altLang="zh-CN" dirty="0"/>
              <a:t>)</a:t>
            </a:r>
            <a:r>
              <a:rPr lang="zh-CN" altLang="zh-CN" dirty="0"/>
              <a:t>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14</a:t>
            </a:r>
            <a:r>
              <a:rPr lang="zh-CN" altLang="zh-CN" dirty="0"/>
              <a:t>所示，下列器件中属于省力杠杆的是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3292016" y="2390198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C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9" y="3067083"/>
            <a:ext cx="2083506" cy="20546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764" y="3064964"/>
            <a:ext cx="1752491" cy="21198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86" y="3064964"/>
            <a:ext cx="2041326" cy="220434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99" y="3128159"/>
            <a:ext cx="2431513" cy="213054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2193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15</a:t>
            </a:r>
            <a:r>
              <a:rPr lang="zh-CN" altLang="zh-CN" dirty="0"/>
              <a:t>所示的碗夹，若用它把碗提起来，则它相当于一个</a:t>
            </a:r>
            <a:r>
              <a:rPr lang="zh-CN" altLang="zh-CN" u="sng" dirty="0"/>
              <a:t>　　　　</a:t>
            </a:r>
            <a:r>
              <a:rPr lang="zh-CN" altLang="zh-CN" dirty="0"/>
              <a:t>杠杆。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2908965" y="1892659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费力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60" y="2990072"/>
            <a:ext cx="1927538" cy="19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08488"/>
            <a:ext cx="8229600" cy="3772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下列工具中，属于省力杠杆的是</a:t>
            </a:r>
            <a:r>
              <a:rPr lang="zh-CN" altLang="zh-CN" u="sng" dirty="0"/>
              <a:t>　　　　　　　</a:t>
            </a:r>
            <a:r>
              <a:rPr lang="zh-CN" altLang="zh-CN" dirty="0"/>
              <a:t>；属于费力杠杆的是</a:t>
            </a:r>
            <a:r>
              <a:rPr lang="zh-CN" altLang="zh-CN" u="sng" dirty="0"/>
              <a:t>　　　　　　　　</a:t>
            </a:r>
            <a:r>
              <a:rPr lang="zh-CN" altLang="zh-CN" dirty="0"/>
              <a:t>；属于等臂杠杆的是</a:t>
            </a:r>
            <a:r>
              <a:rPr lang="zh-CN" altLang="zh-CN" u="sng" dirty="0"/>
              <a:t>　　　　　　　　</a:t>
            </a:r>
            <a:r>
              <a:rPr lang="zh-CN" altLang="zh-CN" dirty="0"/>
              <a:t>。</a:t>
            </a:r>
            <a:r>
              <a:rPr lang="en-US" altLang="zh-CN" dirty="0"/>
              <a:t>(</a:t>
            </a:r>
            <a:r>
              <a:rPr lang="zh-CN" altLang="zh-CN" dirty="0"/>
              <a:t>以上三空均选填字母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羊角锤　</a:t>
            </a:r>
            <a:r>
              <a:rPr lang="en-US" altLang="zh-CN" dirty="0"/>
              <a:t>B.</a:t>
            </a:r>
            <a:r>
              <a:rPr lang="zh-CN" altLang="zh-CN" dirty="0"/>
              <a:t>道钉撬　</a:t>
            </a:r>
            <a:r>
              <a:rPr lang="en-US" altLang="zh-CN" dirty="0"/>
              <a:t>C.</a:t>
            </a:r>
            <a:r>
              <a:rPr lang="zh-CN" altLang="zh-CN" dirty="0"/>
              <a:t>天平　</a:t>
            </a:r>
            <a:r>
              <a:rPr lang="en-US" altLang="zh-CN" dirty="0"/>
              <a:t>D.</a:t>
            </a:r>
            <a:r>
              <a:rPr lang="zh-CN" altLang="zh-CN" dirty="0"/>
              <a:t>钓鱼竿　</a:t>
            </a:r>
            <a:r>
              <a:rPr lang="en-US" altLang="zh-CN" dirty="0"/>
              <a:t>E.</a:t>
            </a:r>
            <a:r>
              <a:rPr lang="zh-CN" altLang="zh-CN" dirty="0"/>
              <a:t>镊子　</a:t>
            </a:r>
            <a:r>
              <a:rPr lang="en-US" altLang="zh-CN" dirty="0"/>
              <a:t>F.</a:t>
            </a:r>
            <a:r>
              <a:rPr lang="zh-CN" altLang="zh-CN" dirty="0"/>
              <a:t>火钳　</a:t>
            </a:r>
            <a:r>
              <a:rPr lang="en-US" altLang="zh-CN" dirty="0"/>
              <a:t>G.</a:t>
            </a:r>
            <a:r>
              <a:rPr lang="zh-CN" altLang="zh-CN" dirty="0"/>
              <a:t>核桃夹</a:t>
            </a:r>
          </a:p>
          <a:p>
            <a:pPr marL="0" indent="0">
              <a:buNone/>
            </a:pPr>
            <a:r>
              <a:rPr lang="en-US" altLang="zh-CN" dirty="0"/>
              <a:t>H.</a:t>
            </a:r>
            <a:r>
              <a:rPr lang="zh-CN" altLang="zh-CN" dirty="0"/>
              <a:t>筷子　</a:t>
            </a:r>
            <a:r>
              <a:rPr lang="en-US" altLang="zh-CN" dirty="0"/>
              <a:t>I.</a:t>
            </a:r>
            <a:r>
              <a:rPr lang="zh-CN" altLang="zh-CN" dirty="0"/>
              <a:t>开瓶器　</a:t>
            </a:r>
            <a:r>
              <a:rPr lang="en-US" altLang="zh-CN" dirty="0"/>
              <a:t>J.</a:t>
            </a:r>
            <a:r>
              <a:rPr lang="zh-CN" altLang="zh-CN" dirty="0"/>
              <a:t>扳手　</a:t>
            </a:r>
            <a:r>
              <a:rPr lang="en-US" altLang="zh-CN" dirty="0"/>
              <a:t>K.</a:t>
            </a:r>
            <a:r>
              <a:rPr lang="zh-CN" altLang="zh-CN" dirty="0"/>
              <a:t>铁锹　</a:t>
            </a:r>
            <a:r>
              <a:rPr lang="en-US" altLang="zh-CN" dirty="0"/>
              <a:t>L.</a:t>
            </a:r>
            <a:r>
              <a:rPr lang="zh-CN" altLang="zh-CN" dirty="0"/>
              <a:t>铡刀　</a:t>
            </a:r>
            <a:r>
              <a:rPr lang="en-US" altLang="zh-CN" dirty="0"/>
              <a:t>M.</a:t>
            </a:r>
            <a:r>
              <a:rPr lang="zh-CN" altLang="zh-CN" dirty="0"/>
              <a:t>钢丝钳　</a:t>
            </a:r>
            <a:r>
              <a:rPr lang="en-US" altLang="zh-CN" dirty="0"/>
              <a:t>N.</a:t>
            </a:r>
            <a:r>
              <a:rPr lang="zh-CN" altLang="zh-CN" dirty="0"/>
              <a:t>船桨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924957" y="1481310"/>
            <a:ext cx="22045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A B G I J L M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39277" y="1891822"/>
            <a:ext cx="20157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pt-BR" altLang="zh-CN" sz="2600" dirty="0">
                <a:latin typeface="+mn-lt"/>
                <a:sym typeface="+mn-ea"/>
              </a:rPr>
              <a:t>D E F H K N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55482" y="2238582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C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杠杆的应用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4624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zh-CN" dirty="0"/>
              <a:t>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16</a:t>
            </a:r>
            <a:r>
              <a:rPr lang="zh-CN" altLang="zh-CN" dirty="0"/>
              <a:t>所示，用撬棒撬起大石头，向上、向下用力都可以，对于这两种使用方式，下列分析正确的是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向上撬更省力，因为向上时动力臂更长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向上撬更省力，因为向上时阻力臂更长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向下撬更省力，因为向下时动力臂更长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向下撬更省力，因为向下时阻力臂更长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1817638" y="277350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en-US" sz="2800" dirty="0">
                <a:latin typeface="+mn-lt"/>
                <a:sym typeface="+mn-ea"/>
              </a:rPr>
              <a:t>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3" y="2978549"/>
            <a:ext cx="2624942" cy="155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08488"/>
            <a:ext cx="8229600" cy="4624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5. </a:t>
            </a:r>
            <a:r>
              <a:rPr lang="zh-CN" altLang="zh-CN" dirty="0"/>
              <a:t>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17</a:t>
            </a:r>
            <a:r>
              <a:rPr lang="zh-CN" altLang="zh-CN" dirty="0"/>
              <a:t>是挖井时从井中提升沙土的杠杆示意图。杠杆</a:t>
            </a:r>
            <a:r>
              <a:rPr lang="en-US" altLang="zh-CN" i="1" dirty="0"/>
              <a:t>AB</a:t>
            </a:r>
            <a:r>
              <a:rPr lang="zh-CN" altLang="zh-CN" dirty="0"/>
              <a:t>可以在竖直平面内绕固定点</a:t>
            </a:r>
            <a:r>
              <a:rPr lang="en-US" altLang="zh-CN" i="1" dirty="0"/>
              <a:t>O</a:t>
            </a:r>
            <a:r>
              <a:rPr lang="zh-CN" altLang="zh-CN" dirty="0"/>
              <a:t>转动，已知</a:t>
            </a:r>
            <a:r>
              <a:rPr lang="en-US" altLang="zh-CN" i="1" dirty="0"/>
              <a:t>AO</a:t>
            </a:r>
            <a:r>
              <a:rPr lang="zh-CN" altLang="zh-CN" dirty="0"/>
              <a:t>∶</a:t>
            </a:r>
            <a:r>
              <a:rPr lang="en-US" altLang="zh-CN" i="1" dirty="0"/>
              <a:t>OB</a:t>
            </a:r>
            <a:r>
              <a:rPr lang="zh-CN" altLang="zh-CN" dirty="0"/>
              <a:t>＝</a:t>
            </a:r>
            <a:r>
              <a:rPr lang="en-US" altLang="zh-CN" dirty="0"/>
              <a:t>3</a:t>
            </a:r>
            <a:r>
              <a:rPr lang="zh-CN" altLang="zh-CN" dirty="0"/>
              <a:t>∶</a:t>
            </a:r>
            <a:r>
              <a:rPr lang="en-US" altLang="zh-CN" dirty="0"/>
              <a:t>2</a:t>
            </a:r>
            <a:r>
              <a:rPr lang="zh-CN" altLang="zh-CN" dirty="0"/>
              <a:t>，悬挂在</a:t>
            </a:r>
            <a:r>
              <a:rPr lang="en-US" altLang="zh-CN" i="1" dirty="0"/>
              <a:t>A</a:t>
            </a:r>
            <a:r>
              <a:rPr lang="zh-CN" altLang="zh-CN" dirty="0"/>
              <a:t>端的桶与沙土所受的重力为</a:t>
            </a:r>
            <a:r>
              <a:rPr lang="en-US" altLang="zh-CN" dirty="0"/>
              <a:t>200 N</a:t>
            </a:r>
            <a:r>
              <a:rPr lang="zh-CN" altLang="zh-CN" dirty="0"/>
              <a:t>，悬挂在</a:t>
            </a:r>
            <a:r>
              <a:rPr lang="en-US" altLang="zh-CN" i="1" dirty="0"/>
              <a:t>B</a:t>
            </a:r>
            <a:r>
              <a:rPr lang="zh-CN" altLang="zh-CN" dirty="0"/>
              <a:t>端配重所受的重力为</a:t>
            </a:r>
            <a:r>
              <a:rPr lang="en-US" altLang="zh-CN" dirty="0"/>
              <a:t>80 N</a:t>
            </a:r>
            <a:r>
              <a:rPr lang="zh-CN" altLang="zh-CN" dirty="0"/>
              <a:t>。当杠杆</a:t>
            </a:r>
            <a:r>
              <a:rPr lang="en-US" altLang="zh-CN" i="1" dirty="0"/>
              <a:t>AB</a:t>
            </a:r>
            <a:r>
              <a:rPr lang="zh-CN" altLang="zh-CN" dirty="0"/>
              <a:t>在水平位置平衡时，加在配重下面绳端的竖直向下的拉力</a:t>
            </a:r>
            <a:r>
              <a:rPr lang="en-US" altLang="zh-CN" i="1" dirty="0"/>
              <a:t>F</a:t>
            </a:r>
            <a:r>
              <a:rPr lang="zh-CN" altLang="zh-CN" dirty="0"/>
              <a:t>是</a:t>
            </a:r>
            <a:r>
              <a:rPr lang="zh-CN" altLang="zh-CN" u="sng" dirty="0"/>
              <a:t>　　　　</a:t>
            </a:r>
            <a:r>
              <a:rPr lang="en-US" altLang="zh-CN" dirty="0"/>
              <a:t>N</a:t>
            </a:r>
            <a:r>
              <a:rPr lang="zh-CN" altLang="zh-CN" dirty="0"/>
              <a:t>。</a:t>
            </a:r>
            <a:r>
              <a:rPr lang="en-US" altLang="zh-CN" dirty="0"/>
              <a:t>(</a:t>
            </a:r>
            <a:r>
              <a:rPr lang="zh-CN" altLang="zh-CN" dirty="0"/>
              <a:t>不计杆重和绳重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3530791" y="3420189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220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156" y="4073796"/>
            <a:ext cx="2648146" cy="184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1163</Words>
  <Application>Microsoft Office PowerPoint</Application>
  <PresentationFormat>全屏显示(4:3)</PresentationFormat>
  <Paragraphs>183</Paragraphs>
  <Slides>25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2</cp:revision>
  <dcterms:created xsi:type="dcterms:W3CDTF">2018-06-13T02:01:00Z</dcterms:created>
  <dcterms:modified xsi:type="dcterms:W3CDTF">2020-04-09T03:03:39Z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