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336" r:id="rId4"/>
    <p:sldId id="631" r:id="rId5"/>
    <p:sldId id="649" r:id="rId6"/>
    <p:sldId id="667" r:id="rId7"/>
    <p:sldId id="664" r:id="rId8"/>
    <p:sldId id="665" r:id="rId9"/>
    <p:sldId id="650" r:id="rId10"/>
    <p:sldId id="632" r:id="rId11"/>
    <p:sldId id="659" r:id="rId12"/>
    <p:sldId id="660" r:id="rId13"/>
    <p:sldId id="651" r:id="rId14"/>
    <p:sldId id="652" r:id="rId15"/>
    <p:sldId id="661" r:id="rId16"/>
    <p:sldId id="662" r:id="rId17"/>
    <p:sldId id="636" r:id="rId18"/>
    <p:sldId id="637" r:id="rId19"/>
    <p:sldId id="653" r:id="rId20"/>
    <p:sldId id="638" r:id="rId21"/>
    <p:sldId id="663" r:id="rId22"/>
    <p:sldId id="639" r:id="rId23"/>
    <p:sldId id="640" r:id="rId24"/>
    <p:sldId id="654" r:id="rId25"/>
    <p:sldId id="642" r:id="rId26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2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1.t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41.tif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40.tif" TargetMode="External"/><Relationship Id="rId5" Type="http://schemas.openxmlformats.org/officeDocument/2006/relationships/image" Target="../media/image17.png"/><Relationship Id="rId10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3.tif" TargetMode="Externa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11.tif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44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45.t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2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3.t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48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49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12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50.t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7.TIF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6.TIF" TargetMode="External"/><Relationship Id="rId5" Type="http://schemas.openxmlformats.org/officeDocument/2006/relationships/image" Target="../media/image29.png"/><Relationship Id="rId10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42.TIF" TargetMode="Externa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51.tif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6.5 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杠杆的平衡条件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第一课时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354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所示，这款图钉来自于初中生的创意，翘起的部分为我们预留施力空间。图钉作为杠杆，当按图所示施力时，其支点为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A</a:t>
            </a:r>
            <a:r>
              <a:rPr lang="zh-CN" altLang="zh-CN" dirty="0"/>
              <a:t>点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B</a:t>
            </a:r>
            <a:r>
              <a:rPr lang="zh-CN" altLang="zh-CN" dirty="0"/>
              <a:t>点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C</a:t>
            </a:r>
            <a:r>
              <a:rPr lang="zh-CN" altLang="zh-CN" dirty="0"/>
              <a:t>点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D</a:t>
            </a:r>
            <a:r>
              <a:rPr lang="zh-CN" altLang="zh-CN" dirty="0"/>
              <a:t>点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5427858" y="2320741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600" dirty="0">
                <a:latin typeface="+mn-lt"/>
                <a:sym typeface="+mn-ea"/>
              </a:rPr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5" y="3049739"/>
            <a:ext cx="2283800" cy="15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杠杆相关作图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0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4.(1)(2019·</a:t>
            </a:r>
            <a:r>
              <a:rPr lang="zh-CN" altLang="zh-CN" sz="2400" dirty="0"/>
              <a:t>易杰原创</a:t>
            </a:r>
            <a:r>
              <a:rPr lang="en-US" altLang="zh-CN" sz="2400" dirty="0"/>
              <a:t>)</a:t>
            </a:r>
            <a:r>
              <a:rPr lang="zh-CN" altLang="zh-CN" sz="2400" dirty="0"/>
              <a:t>如图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3</a:t>
            </a:r>
            <a:r>
              <a:rPr lang="zh-CN" altLang="zh-CN" sz="2400" dirty="0"/>
              <a:t>甲所示，表示人的脚跟提起后的姿势。</a:t>
            </a:r>
            <a:r>
              <a:rPr lang="en-US" altLang="zh-CN" sz="2400" i="1" dirty="0"/>
              <a:t>O</a:t>
            </a:r>
            <a:r>
              <a:rPr lang="zh-CN" altLang="zh-CN" sz="2400" dirty="0"/>
              <a:t>是脚尖与地面的接触点，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为动力，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为阻力。请画出此时动力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的力臂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r>
              <a:rPr lang="en-US" altLang="zh-CN" sz="2400" dirty="0"/>
              <a:t>(2)</a:t>
            </a:r>
            <a:r>
              <a:rPr lang="zh-CN" altLang="zh-CN" sz="2400" dirty="0"/>
              <a:t>如图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3</a:t>
            </a:r>
            <a:r>
              <a:rPr lang="zh-CN" altLang="zh-CN" sz="2400" dirty="0"/>
              <a:t>乙所示，拉杆式行李箱在拉力</a:t>
            </a:r>
            <a:r>
              <a:rPr lang="en-US" altLang="zh-CN" sz="2400" i="1" dirty="0"/>
              <a:t>F</a:t>
            </a:r>
            <a:r>
              <a:rPr lang="zh-CN" altLang="zh-CN" sz="2400" dirty="0"/>
              <a:t>的作用下静止在斜坡上，请画出拉力</a:t>
            </a:r>
            <a:r>
              <a:rPr lang="en-US" altLang="zh-CN" sz="2400" i="1" dirty="0"/>
              <a:t>F</a:t>
            </a:r>
            <a:r>
              <a:rPr lang="zh-CN" altLang="zh-CN" sz="2400" dirty="0"/>
              <a:t>对</a:t>
            </a:r>
            <a:r>
              <a:rPr lang="en-US" altLang="zh-CN" sz="2400" i="1" dirty="0"/>
              <a:t>O</a:t>
            </a:r>
            <a:r>
              <a:rPr lang="zh-CN" altLang="zh-CN" sz="2400" dirty="0"/>
              <a:t>点的力臂</a:t>
            </a:r>
            <a:r>
              <a:rPr lang="en-US" altLang="zh-CN" sz="2400" i="1" dirty="0"/>
              <a:t>L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r>
              <a:rPr lang="en-US" altLang="zh-CN" sz="2400" dirty="0"/>
              <a:t>(3)</a:t>
            </a:r>
            <a:r>
              <a:rPr lang="zh-CN" altLang="zh-CN" sz="2400" dirty="0"/>
              <a:t>如图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3</a:t>
            </a:r>
            <a:r>
              <a:rPr lang="zh-CN" altLang="zh-CN" sz="2400" dirty="0"/>
              <a:t>丙所示为钓鱼竿钓鱼时的示意图，</a:t>
            </a:r>
            <a:r>
              <a:rPr lang="en-US" altLang="zh-CN" sz="2400" i="1" dirty="0"/>
              <a:t>O</a:t>
            </a:r>
            <a:r>
              <a:rPr lang="zh-CN" altLang="zh-CN" sz="2400" dirty="0"/>
              <a:t>为支点，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表示手对钓鱼竿的作用力，请在图中画出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的动力臂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，鱼线对钓鱼竿拉力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6" y="5041853"/>
            <a:ext cx="6876700" cy="15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6" y="4996452"/>
            <a:ext cx="1432686" cy="15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72" y="5090791"/>
            <a:ext cx="2109358" cy="13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50" y="5124516"/>
            <a:ext cx="2179924" cy="116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探究杠杆的平衡条件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954072"/>
            <a:ext cx="8229600" cy="4373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在探究杠杆的平衡条件实验中，如图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所示，杠杆两边分别挂</a:t>
            </a:r>
            <a:r>
              <a:rPr lang="en-US" altLang="zh-CN" dirty="0"/>
              <a:t>4</a:t>
            </a:r>
            <a:r>
              <a:rPr lang="zh-CN" altLang="zh-CN" dirty="0"/>
              <a:t>个和</a:t>
            </a:r>
            <a:r>
              <a:rPr lang="en-US" altLang="zh-CN" dirty="0"/>
              <a:t>2</a:t>
            </a:r>
            <a:r>
              <a:rPr lang="zh-CN" altLang="zh-CN" dirty="0"/>
              <a:t>个相同的钩码时，杠杆平衡。下列四种情况中还能保持平衡的是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两边钩码各减少一半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两边钩码各减少</a:t>
            </a:r>
            <a:r>
              <a:rPr lang="en-US" altLang="zh-CN" dirty="0"/>
              <a:t>1</a:t>
            </a:r>
            <a:r>
              <a:rPr lang="zh-CN" altLang="zh-CN" dirty="0"/>
              <a:t>个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两边钩码各向支点移近</a:t>
            </a:r>
            <a:r>
              <a:rPr lang="en-US" altLang="zh-CN" dirty="0"/>
              <a:t>1</a:t>
            </a:r>
            <a:r>
              <a:rPr lang="zh-CN" altLang="zh-CN" dirty="0"/>
              <a:t>格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两边钩码各向支点外移远</a:t>
            </a:r>
            <a:r>
              <a:rPr lang="en-US" altLang="zh-CN" dirty="0"/>
              <a:t>1</a:t>
            </a:r>
            <a:r>
              <a:rPr lang="zh-CN" altLang="zh-CN" dirty="0"/>
              <a:t>格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85" y="3335107"/>
            <a:ext cx="2663208" cy="18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6136319" y="270515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600" dirty="0">
                <a:latin typeface="+mn-lt"/>
                <a:sym typeface="+mn-ea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1537215"/>
            <a:ext cx="8296735" cy="4373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dirty="0"/>
              <a:t>6.</a:t>
            </a:r>
            <a:r>
              <a:rPr lang="zh-CN" altLang="zh-CN" sz="2600" dirty="0"/>
              <a:t>在</a:t>
            </a:r>
            <a:r>
              <a:rPr lang="en-US" altLang="zh-CN" sz="2600" dirty="0"/>
              <a:t>“</a:t>
            </a:r>
            <a:r>
              <a:rPr lang="zh-CN" altLang="zh-CN" sz="2600" dirty="0"/>
              <a:t>探究杠杆的平衡条件</a:t>
            </a:r>
            <a:r>
              <a:rPr lang="en-US" altLang="zh-CN" sz="2600" dirty="0"/>
              <a:t>”</a:t>
            </a:r>
            <a:r>
              <a:rPr lang="zh-CN" altLang="zh-CN" sz="2600" dirty="0"/>
              <a:t>实验中：</a:t>
            </a:r>
          </a:p>
          <a:p>
            <a:pPr marL="0" indent="0">
              <a:buNone/>
            </a:pPr>
            <a:r>
              <a:rPr lang="en-US" altLang="zh-CN" sz="2600" dirty="0"/>
              <a:t>(1)</a:t>
            </a:r>
            <a:r>
              <a:rPr lang="zh-CN" altLang="zh-CN" sz="2600" dirty="0"/>
              <a:t>实验前应先调节杠杆两端的平衡螺母，使杠杆在水平位置平衡，如发现杠杆左端偏高，则可将右端的平衡螺母向</a:t>
            </a:r>
            <a:r>
              <a:rPr lang="zh-CN" altLang="zh-CN" sz="2600" u="sng" dirty="0"/>
              <a:t>　</a:t>
            </a:r>
            <a:r>
              <a:rPr lang="en-US" altLang="zh-CN" sz="2600" u="sng" dirty="0"/>
              <a:t>      </a:t>
            </a:r>
            <a:r>
              <a:rPr lang="zh-CN" altLang="zh-CN" sz="2600" dirty="0"/>
              <a:t>调节。</a:t>
            </a:r>
          </a:p>
          <a:p>
            <a:pPr marL="0" indent="0">
              <a:buNone/>
            </a:pPr>
            <a:r>
              <a:rPr lang="en-US" altLang="zh-CN" sz="2600" dirty="0"/>
              <a:t>(2)</a:t>
            </a:r>
            <a:r>
              <a:rPr lang="zh-CN" altLang="zh-CN" sz="2600" dirty="0"/>
              <a:t>实验中，用如图</a:t>
            </a:r>
            <a:r>
              <a:rPr lang="en-US" altLang="zh-CN" sz="2600" dirty="0"/>
              <a:t>6.5</a:t>
            </a:r>
            <a:r>
              <a:rPr lang="zh-CN" altLang="zh-CN" sz="2600" dirty="0"/>
              <a:t>－</a:t>
            </a:r>
            <a:r>
              <a:rPr lang="en-US" altLang="zh-CN" sz="2600" dirty="0"/>
              <a:t>5</a:t>
            </a:r>
            <a:r>
              <a:rPr lang="zh-CN" altLang="zh-CN" sz="2600" dirty="0"/>
              <a:t>所示的方式悬挂钩码，杠杆也能水平位置平衡</a:t>
            </a:r>
            <a:r>
              <a:rPr lang="en-US" altLang="zh-CN" sz="2600" dirty="0"/>
              <a:t>(</a:t>
            </a:r>
            <a:r>
              <a:rPr lang="zh-CN" altLang="zh-CN" sz="2600" dirty="0"/>
              <a:t>杠杆上每格等距</a:t>
            </a:r>
            <a:r>
              <a:rPr lang="en-US" altLang="zh-CN" sz="2600" dirty="0"/>
              <a:t>)</a:t>
            </a:r>
            <a:r>
              <a:rPr lang="zh-CN" altLang="zh-CN" sz="2600" dirty="0"/>
              <a:t>，但老师却往往提醒大家不要采用这种方式。这主要是因为该种方式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A.</a:t>
            </a:r>
            <a:r>
              <a:rPr lang="zh-CN" altLang="zh-CN" sz="2600" dirty="0"/>
              <a:t>一个人无法独立操作</a:t>
            </a:r>
            <a:r>
              <a:rPr lang="en-US" altLang="zh-CN" sz="2600" dirty="0"/>
              <a:t>  </a:t>
            </a:r>
          </a:p>
          <a:p>
            <a:pPr marL="0" indent="0">
              <a:buNone/>
            </a:pPr>
            <a:r>
              <a:rPr lang="en-US" altLang="zh-CN" sz="2600" dirty="0"/>
              <a:t>B.</a:t>
            </a:r>
            <a:r>
              <a:rPr lang="zh-CN" altLang="zh-CN" sz="2600" dirty="0"/>
              <a:t>需要使用太多的钩码</a:t>
            </a:r>
          </a:p>
          <a:p>
            <a:pPr marL="0" indent="0">
              <a:buNone/>
            </a:pPr>
            <a:r>
              <a:rPr lang="en-US" altLang="zh-CN" sz="2600" dirty="0"/>
              <a:t>C.</a:t>
            </a:r>
            <a:r>
              <a:rPr lang="zh-CN" altLang="zh-CN" sz="2600" dirty="0"/>
              <a:t>力臂与杠杆不重合</a:t>
            </a:r>
            <a:r>
              <a:rPr lang="en-US" altLang="zh-CN" sz="2600" dirty="0"/>
              <a:t> </a:t>
            </a:r>
          </a:p>
          <a:p>
            <a:pPr marL="0" indent="0">
              <a:buNone/>
            </a:pPr>
            <a:r>
              <a:rPr lang="en-US" altLang="zh-CN" sz="2600" dirty="0"/>
              <a:t> D.</a:t>
            </a:r>
            <a:r>
              <a:rPr lang="zh-CN" altLang="zh-CN" sz="2600" dirty="0"/>
              <a:t>力和力臂数目过多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7654266" y="394056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600" dirty="0">
                <a:latin typeface="+mn-lt"/>
                <a:sym typeface="+mn-ea"/>
              </a:rPr>
              <a:t>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90" y="4629616"/>
            <a:ext cx="2515775" cy="14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1408314" y="2704908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左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1510321"/>
            <a:ext cx="8296735" cy="404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/>
              <a:t>(3)</a:t>
            </a:r>
            <a:r>
              <a:rPr lang="zh-CN" altLang="zh-CN" sz="2600" dirty="0"/>
              <a:t>在图</a:t>
            </a:r>
            <a:r>
              <a:rPr lang="en-US" altLang="zh-CN" sz="2600" dirty="0"/>
              <a:t>6.5</a:t>
            </a:r>
            <a:r>
              <a:rPr lang="zh-CN" altLang="zh-CN" sz="2600" dirty="0"/>
              <a:t>－</a:t>
            </a:r>
            <a:r>
              <a:rPr lang="en-US" altLang="zh-CN" sz="2600" dirty="0"/>
              <a:t>5</a:t>
            </a:r>
            <a:r>
              <a:rPr lang="zh-CN" altLang="zh-CN" sz="2600" dirty="0"/>
              <a:t>中，不改变支点</a:t>
            </a:r>
            <a:r>
              <a:rPr lang="en-US" altLang="zh-CN" sz="2600" i="1" dirty="0"/>
              <a:t>O</a:t>
            </a:r>
            <a:r>
              <a:rPr lang="zh-CN" altLang="zh-CN" sz="2600" dirty="0"/>
              <a:t>右侧所挂的两个钩码及其位置，保持左侧第</a:t>
            </a:r>
            <a:r>
              <a:rPr lang="zh-CN" altLang="zh-CN" sz="2600" u="sng" dirty="0"/>
              <a:t>　　　　</a:t>
            </a:r>
            <a:r>
              <a:rPr lang="zh-CN" altLang="zh-CN" sz="2600" dirty="0"/>
              <a:t>格的钩码不动，将另外两个钩码改挂到它的下方，杠杆仍可以水平平衡。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/>
              <a:t>(4)</a:t>
            </a:r>
            <a:r>
              <a:rPr lang="zh-CN" altLang="zh-CN" sz="2600" dirty="0"/>
              <a:t>某同学进行正确的实验操作后，得到的数据为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＝</a:t>
            </a:r>
            <a:r>
              <a:rPr lang="en-US" altLang="zh-CN" sz="2600" dirty="0"/>
              <a:t>6 N</a:t>
            </a:r>
            <a:r>
              <a:rPr lang="zh-CN" altLang="zh-CN" sz="2600" dirty="0"/>
              <a:t>、</a:t>
            </a:r>
            <a:r>
              <a:rPr lang="en-US" altLang="zh-CN" sz="2600" i="1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＝</a:t>
            </a:r>
            <a:r>
              <a:rPr lang="en-US" altLang="zh-CN" sz="2600" dirty="0"/>
              <a:t>20 cm</a:t>
            </a:r>
            <a:r>
              <a:rPr lang="zh-CN" altLang="zh-CN" sz="2600" dirty="0"/>
              <a:t>、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4 N</a:t>
            </a:r>
            <a:r>
              <a:rPr lang="zh-CN" altLang="zh-CN" sz="2600" dirty="0"/>
              <a:t>和</a:t>
            </a:r>
            <a:r>
              <a:rPr lang="en-US" altLang="zh-CN" sz="2600" i="1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30 cm</a:t>
            </a:r>
            <a:r>
              <a:rPr lang="zh-CN" altLang="zh-CN" sz="2600" dirty="0"/>
              <a:t>，该同学根据这些数据能否得出探究结论？</a:t>
            </a:r>
            <a:r>
              <a:rPr lang="zh-CN" altLang="zh-CN" sz="2600" u="sng" dirty="0"/>
              <a:t>　　　　</a:t>
            </a:r>
            <a:r>
              <a:rPr lang="zh-CN" altLang="zh-CN" sz="2600" dirty="0"/>
              <a:t>；理由是</a:t>
            </a:r>
            <a:r>
              <a:rPr lang="en-US" altLang="zh-CN" sz="2600" u="sng" dirty="0"/>
              <a:t>                  </a:t>
            </a:r>
            <a:r>
              <a:rPr lang="zh-CN" altLang="zh-CN" sz="2600" dirty="0">
                <a:solidFill>
                  <a:schemeClr val="bg1"/>
                </a:solidFill>
              </a:rPr>
              <a:t>。</a:t>
            </a:r>
            <a:endParaRPr lang="en-US" altLang="zh-CN" sz="2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600" u="sng" dirty="0"/>
              <a:t>                                             </a:t>
            </a:r>
            <a:r>
              <a:rPr lang="zh-CN" altLang="en-US" sz="2600" dirty="0"/>
              <a:t>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dirty="0"/>
              <a:t>(5)</a:t>
            </a:r>
            <a:r>
              <a:rPr lang="zh-CN" altLang="zh-CN" sz="2600" dirty="0"/>
              <a:t>使杠杆在倾斜一定角度的位置做实验，也能得出杠杆平衡条件。这种实验方案与在水平位置做实验的方案相比较，你认为在</a:t>
            </a:r>
            <a:r>
              <a:rPr lang="zh-CN" altLang="zh-CN" sz="2600" u="sng" dirty="0"/>
              <a:t>　　　　</a:t>
            </a:r>
            <a:r>
              <a:rPr lang="zh-CN" altLang="zh-CN" sz="2600" dirty="0"/>
              <a:t>位置做实验方案好，理由是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u="sng" dirty="0"/>
              <a:t>                              </a:t>
            </a:r>
            <a:r>
              <a:rPr lang="zh-CN" altLang="zh-CN" sz="2600" dirty="0"/>
              <a:t>。</a:t>
            </a:r>
          </a:p>
          <a:p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572000" y="3598141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否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2697" y="1923669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2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7640" y="3644705"/>
            <a:ext cx="812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/>
              <a:t>                                        </a:t>
            </a:r>
            <a:r>
              <a:rPr lang="zh-CN" altLang="zh-CN" dirty="0"/>
              <a:t>实验次数</a:t>
            </a:r>
            <a:endParaRPr lang="en-US" altLang="zh-CN" dirty="0"/>
          </a:p>
          <a:p>
            <a:r>
              <a:rPr lang="zh-CN" altLang="zh-CN" dirty="0"/>
              <a:t>太少，结论不具有普遍性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77976" y="546442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水平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8050" y="5973621"/>
            <a:ext cx="2194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便于测量力臂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关于杠杆，下列说法中正确的是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杠杆只有静止在水平位置才是处于平衡状态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杠杆平衡时，作用在杠杆的动力和阻力的方向一定相反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杠杆一定有支点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支点一定在杠杆上，且在杠杆的中间位置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6009531" y="14150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所示，杠杆处于平衡状态，如果在物体</a:t>
            </a:r>
            <a:r>
              <a:rPr lang="en-US" altLang="zh-CN" i="1" dirty="0"/>
              <a:t>A</a:t>
            </a:r>
            <a:r>
              <a:rPr lang="zh-CN" altLang="zh-CN" dirty="0"/>
              <a:t>和</a:t>
            </a:r>
            <a:r>
              <a:rPr lang="en-US" altLang="zh-CN" i="1" dirty="0"/>
              <a:t>B</a:t>
            </a:r>
            <a:r>
              <a:rPr lang="zh-CN" altLang="zh-CN" dirty="0"/>
              <a:t>下端同时挂一个相同质量的钩码。下列判断正确的是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514350" indent="-514350">
              <a:buAutoNum type="alphaUcPeriod"/>
            </a:pPr>
            <a:r>
              <a:rPr lang="zh-CN" altLang="zh-CN" dirty="0"/>
              <a:t>杠杆不能平衡，左端下沉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 </a:t>
            </a:r>
            <a:r>
              <a:rPr lang="zh-CN" altLang="zh-CN" dirty="0"/>
              <a:t>杠杆不能平衡，右端下沉</a:t>
            </a:r>
          </a:p>
          <a:p>
            <a:pPr marL="0" indent="0">
              <a:buNone/>
            </a:pPr>
            <a:r>
              <a:rPr lang="en-US" altLang="zh-CN" dirty="0"/>
              <a:t>C. </a:t>
            </a:r>
            <a:r>
              <a:rPr lang="zh-CN" altLang="zh-CN" dirty="0"/>
              <a:t>杠杆仍能平衡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 </a:t>
            </a:r>
            <a:r>
              <a:rPr lang="zh-CN" altLang="zh-CN" dirty="0"/>
              <a:t>无法判断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848915" y="212444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88" y="2675661"/>
            <a:ext cx="2825021" cy="150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所示的杠杆</a:t>
            </a:r>
            <a:r>
              <a:rPr lang="en-US" altLang="zh-CN" dirty="0"/>
              <a:t>(</a:t>
            </a:r>
            <a:r>
              <a:rPr lang="zh-CN" altLang="zh-CN" dirty="0"/>
              <a:t>自重和摩擦不计</a:t>
            </a:r>
            <a:r>
              <a:rPr lang="en-US" altLang="zh-CN" dirty="0"/>
              <a:t>)</a:t>
            </a:r>
            <a:r>
              <a:rPr lang="zh-CN" altLang="zh-CN" dirty="0"/>
              <a:t>，</a:t>
            </a:r>
            <a:r>
              <a:rPr lang="en-US" altLang="zh-CN" i="1" dirty="0"/>
              <a:t>O</a:t>
            </a:r>
            <a:r>
              <a:rPr lang="zh-CN" altLang="zh-CN" dirty="0"/>
              <a:t>为支点，</a:t>
            </a:r>
            <a:r>
              <a:rPr lang="en-US" altLang="zh-CN" i="1" dirty="0"/>
              <a:t>A</a:t>
            </a:r>
            <a:r>
              <a:rPr lang="zh-CN" altLang="zh-CN" dirty="0"/>
              <a:t>处挂一重为</a:t>
            </a:r>
            <a:r>
              <a:rPr lang="en-US" altLang="zh-CN" dirty="0"/>
              <a:t>100 N </a:t>
            </a:r>
            <a:r>
              <a:rPr lang="zh-CN" altLang="zh-CN" dirty="0"/>
              <a:t>的物体，为保证杠杆在水平方向平衡，在中点</a:t>
            </a:r>
            <a:r>
              <a:rPr lang="en-US" altLang="zh-CN" i="1" dirty="0"/>
              <a:t>B</a:t>
            </a:r>
            <a:r>
              <a:rPr lang="zh-CN" altLang="zh-CN" dirty="0"/>
              <a:t>处沿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en-US" altLang="zh-CN" i="1" dirty="0"/>
              <a:t>F</a:t>
            </a:r>
            <a:r>
              <a:rPr lang="en-US" altLang="zh-CN" dirty="0"/>
              <a:t>”“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”)</a:t>
            </a:r>
            <a:r>
              <a:rPr lang="zh-CN" altLang="zh-CN" dirty="0"/>
              <a:t>方向施加的力是最小的。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716959" y="217221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83" y="3404074"/>
            <a:ext cx="2515205" cy="205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4018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是工人经常使用的铁锹，如果把铁锹当作费力杠杆，则支点是</a:t>
            </a:r>
            <a:r>
              <a:rPr lang="zh-CN" altLang="zh-CN" u="sng" dirty="0"/>
              <a:t>　　　　</a:t>
            </a:r>
            <a:r>
              <a:rPr lang="zh-CN" altLang="zh-CN" dirty="0"/>
              <a:t>点，动力作用点是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点。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547286" y="177080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55" y="2945681"/>
            <a:ext cx="1747906" cy="16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077198" y="22940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，桔槔是我国春秋战国时代的劳动人民发明的一种提水工具，《墨经》中已有记载。实际上它就是一种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填简单机械名称</a:t>
            </a:r>
            <a:r>
              <a:rPr lang="en-US" altLang="zh-CN" dirty="0"/>
              <a:t>)</a:t>
            </a:r>
            <a:r>
              <a:rPr lang="zh-CN" altLang="zh-CN" dirty="0"/>
              <a:t>，因为另一端有配重物，所以人们提起水桶时所用的力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r>
              <a:rPr lang="zh-CN" altLang="zh-CN" dirty="0"/>
              <a:t>水桶的重力。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058848" y="249923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31640" y="208280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杠杆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11" y="3712218"/>
            <a:ext cx="2026331" cy="18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通过实验，了解并探究杠杆的平衡条件。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杠杆、杠杆相关作图、探究杠杆的平衡条件、杠杆的最小力问题。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6.(2019·</a:t>
            </a:r>
            <a:r>
              <a:rPr lang="zh-CN" altLang="zh-CN" dirty="0"/>
              <a:t>广州市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甲所示，</a:t>
            </a:r>
            <a:r>
              <a:rPr lang="en-US" altLang="zh-CN" i="1" dirty="0"/>
              <a:t>A</a:t>
            </a:r>
            <a:r>
              <a:rPr lang="zh-CN" altLang="zh-CN" dirty="0"/>
              <a:t>点为硬棒的重心，</a:t>
            </a:r>
            <a:r>
              <a:rPr lang="en-US" altLang="zh-CN" i="1" dirty="0"/>
              <a:t>O</a:t>
            </a:r>
            <a:r>
              <a:rPr lang="zh-CN" altLang="zh-CN" dirty="0"/>
              <a:t>为支点，硬棒水平静止，弹簧测力计的示数为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，硬棒所受的重力为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。能否用图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甲中的弹簧测力计按图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乙所示的方法测量同一硬棒所受的重力？</a:t>
            </a:r>
            <a:r>
              <a:rPr lang="zh-CN" altLang="zh-CN" u="sng" dirty="0"/>
              <a:t>　　　　</a:t>
            </a:r>
            <a:r>
              <a:rPr lang="zh-CN" altLang="zh-CN" dirty="0"/>
              <a:t>，依据是</a:t>
            </a:r>
            <a:r>
              <a:rPr lang="en-US" altLang="zh-CN" u="sng" dirty="0"/>
              <a:t>                                                                          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288955" y="209007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2.4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88" y="3846920"/>
            <a:ext cx="7049853" cy="249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105728" y="209760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7.2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04008" y="291992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77453" y="3286211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重力超过弹簧测力计的量程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zh-CN" dirty="0"/>
              <a:t>物理兴趣小组的同学利用如图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所示的装置来探究</a:t>
            </a:r>
            <a:r>
              <a:rPr lang="en-US" altLang="zh-CN" dirty="0"/>
              <a:t>“</a:t>
            </a:r>
            <a:r>
              <a:rPr lang="zh-CN" altLang="zh-CN" dirty="0"/>
              <a:t>杠杆的平衡条件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在实验前应调节杠杆两端的平衡螺母，使杠杆在水平位置平衡，这样做的好处是</a:t>
            </a:r>
            <a:r>
              <a:rPr lang="en-US" altLang="zh-CN" u="sng" dirty="0"/>
              <a:t>                                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zh-CN" altLang="zh-CN" dirty="0"/>
              <a:t>若实验前杠杆如图甲所示，可将杠杆两端的平衡螺母向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左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右</a:t>
            </a:r>
            <a:r>
              <a:rPr lang="en-US" altLang="zh-CN" dirty="0"/>
              <a:t>”)</a:t>
            </a:r>
            <a:r>
              <a:rPr lang="zh-CN" altLang="zh-CN" dirty="0"/>
              <a:t>调节，以使杠杆在水平位置平衡。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576292" y="569850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81563" y="478375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便于测量力臂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64" y="2317364"/>
            <a:ext cx="4425427" cy="22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调节完毕后，当在杠杆</a:t>
            </a:r>
            <a:r>
              <a:rPr lang="en-US" altLang="zh-CN" i="1" dirty="0"/>
              <a:t>B</a:t>
            </a:r>
            <a:r>
              <a:rPr lang="zh-CN" altLang="zh-CN" dirty="0"/>
              <a:t>点挂</a:t>
            </a:r>
            <a:r>
              <a:rPr lang="en-US" altLang="zh-CN" dirty="0"/>
              <a:t>3</a:t>
            </a:r>
            <a:r>
              <a:rPr lang="zh-CN" altLang="zh-CN" dirty="0"/>
              <a:t>个质量相同的钩码，如图乙所示，那么在杠杆的</a:t>
            </a:r>
            <a:r>
              <a:rPr lang="en-US" altLang="zh-CN" i="1" dirty="0"/>
              <a:t>D</a:t>
            </a:r>
            <a:r>
              <a:rPr lang="zh-CN" altLang="zh-CN" dirty="0"/>
              <a:t>点挂</a:t>
            </a:r>
            <a:r>
              <a:rPr lang="zh-CN" altLang="zh-CN" u="sng" dirty="0"/>
              <a:t>　　　　</a:t>
            </a:r>
            <a:r>
              <a:rPr lang="zh-CN" altLang="zh-CN" dirty="0"/>
              <a:t>个质量相同的钩码，才能使杠杆恢复在水平位置平衡。当杠杆平衡后，将</a:t>
            </a:r>
            <a:r>
              <a:rPr lang="en-US" altLang="zh-CN" i="1" dirty="0"/>
              <a:t>B</a:t>
            </a:r>
            <a:r>
              <a:rPr lang="zh-CN" altLang="zh-CN" dirty="0"/>
              <a:t>、</a:t>
            </a:r>
            <a:r>
              <a:rPr lang="en-US" altLang="zh-CN" i="1" dirty="0"/>
              <a:t>D</a:t>
            </a:r>
            <a:r>
              <a:rPr lang="zh-CN" altLang="zh-CN" dirty="0"/>
              <a:t>两点下方所挂的钩码同时向支点</a:t>
            </a:r>
            <a:r>
              <a:rPr lang="en-US" altLang="zh-CN" i="1" dirty="0"/>
              <a:t>O</a:t>
            </a:r>
            <a:r>
              <a:rPr lang="zh-CN" altLang="zh-CN" dirty="0"/>
              <a:t>靠近</a:t>
            </a:r>
            <a:r>
              <a:rPr lang="en-US" altLang="zh-CN" dirty="0"/>
              <a:t>1</a:t>
            </a:r>
            <a:r>
              <a:rPr lang="zh-CN" altLang="zh-CN" dirty="0"/>
              <a:t>个格，那么杠杆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能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不能</a:t>
            </a:r>
            <a:r>
              <a:rPr lang="en-US" altLang="zh-CN" dirty="0"/>
              <a:t>”)</a:t>
            </a:r>
            <a:r>
              <a:rPr lang="zh-CN" altLang="zh-CN" dirty="0"/>
              <a:t>在水平位置保持平衡。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实验中若不在</a:t>
            </a:r>
            <a:r>
              <a:rPr lang="en-US" altLang="zh-CN" i="1" dirty="0"/>
              <a:t>D</a:t>
            </a:r>
            <a:r>
              <a:rPr lang="zh-CN" altLang="zh-CN" dirty="0"/>
              <a:t>点挂钩码，而在杠杆的</a:t>
            </a:r>
            <a:r>
              <a:rPr lang="en-US" altLang="zh-CN" i="1" dirty="0"/>
              <a:t>A</a:t>
            </a:r>
            <a:r>
              <a:rPr lang="zh-CN" altLang="zh-CN" dirty="0"/>
              <a:t>点或</a:t>
            </a:r>
            <a:r>
              <a:rPr lang="en-US" altLang="zh-CN" i="1" dirty="0"/>
              <a:t>C</a:t>
            </a:r>
            <a:r>
              <a:rPr lang="zh-CN" altLang="zh-CN" dirty="0"/>
              <a:t>点使用弹簧测力计使杠杆在水平位置平衡，为使弹簧测力计的示数最小，应使弹簧测力计挂在</a:t>
            </a:r>
            <a:r>
              <a:rPr lang="zh-CN" altLang="zh-CN" u="sng" dirty="0"/>
              <a:t>　　　</a:t>
            </a:r>
            <a:r>
              <a:rPr lang="zh-CN" altLang="zh-CN" dirty="0"/>
              <a:t>点，且拉力的方向是</a:t>
            </a:r>
            <a:r>
              <a:rPr lang="zh-CN" altLang="zh-CN" u="sng" dirty="0"/>
              <a:t>　　　　　</a:t>
            </a:r>
            <a:r>
              <a:rPr lang="en-US" altLang="zh-CN" u="sng" dirty="0"/>
              <a:t>                                   </a:t>
            </a:r>
            <a:r>
              <a:rPr lang="zh-CN" altLang="zh-CN" u="sng" dirty="0"/>
              <a:t>　</a:t>
            </a:r>
            <a:r>
              <a:rPr lang="zh-CN" altLang="zh-CN" dirty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234773" y="173621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94055" y="282511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9776" y="456771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b="1" i="1" dirty="0"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52314" y="4943011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竖直向上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或垂直杠杆向上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(1)</a:t>
            </a:r>
            <a:r>
              <a:rPr lang="zh-CN" altLang="zh-CN" sz="2400" dirty="0"/>
              <a:t>如图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12</a:t>
            </a:r>
            <a:r>
              <a:rPr lang="zh-CN" altLang="zh-CN" sz="2400" dirty="0"/>
              <a:t>甲是用羊角锤拔钉子的情景。请画出使用最小力拔钉子时的动力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和力臂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以及羊角锤所受阻力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的示意图。</a:t>
            </a:r>
          </a:p>
          <a:p>
            <a:pPr marL="0" indent="0">
              <a:buNone/>
            </a:pPr>
            <a:r>
              <a:rPr lang="en-US" altLang="zh-CN" sz="2400" dirty="0"/>
              <a:t>(2)</a:t>
            </a:r>
            <a:r>
              <a:rPr lang="zh-CN" altLang="zh-CN" sz="2400" dirty="0"/>
              <a:t>画出图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12</a:t>
            </a:r>
            <a:r>
              <a:rPr lang="zh-CN" altLang="zh-CN" sz="2400" dirty="0"/>
              <a:t>乙中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和杠杆受到的力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r>
              <a:rPr lang="en-US" altLang="zh-CN" sz="2400" dirty="0"/>
              <a:t>(3)(2019·</a:t>
            </a:r>
            <a:r>
              <a:rPr lang="zh-CN" altLang="zh-CN" sz="2400" dirty="0"/>
              <a:t>易杰原创</a:t>
            </a:r>
            <a:r>
              <a:rPr lang="en-US" altLang="zh-CN" sz="2400" dirty="0"/>
              <a:t>)</a:t>
            </a:r>
            <a:r>
              <a:rPr lang="zh-CN" altLang="zh-CN" sz="2400" dirty="0"/>
              <a:t>如图</a:t>
            </a:r>
            <a:r>
              <a:rPr lang="en-US" altLang="zh-CN" sz="2400" dirty="0"/>
              <a:t>6.5</a:t>
            </a:r>
            <a:r>
              <a:rPr lang="zh-CN" altLang="zh-CN" sz="2400" dirty="0"/>
              <a:t>－</a:t>
            </a:r>
            <a:r>
              <a:rPr lang="en-US" altLang="zh-CN" sz="2400" dirty="0"/>
              <a:t>12</a:t>
            </a:r>
            <a:r>
              <a:rPr lang="zh-CN" altLang="zh-CN" sz="2400" dirty="0"/>
              <a:t>丙所示的曲棒</a:t>
            </a:r>
            <a:r>
              <a:rPr lang="en-US" altLang="zh-CN" sz="2400" i="1" dirty="0"/>
              <a:t>ABC</a:t>
            </a:r>
            <a:r>
              <a:rPr lang="zh-CN" altLang="zh-CN" sz="2400" dirty="0"/>
              <a:t>可绕</a:t>
            </a:r>
            <a:r>
              <a:rPr lang="en-US" altLang="zh-CN" sz="2400" i="1" dirty="0"/>
              <a:t>A</a:t>
            </a:r>
            <a:r>
              <a:rPr lang="zh-CN" altLang="zh-CN" sz="2400" dirty="0"/>
              <a:t>点的转轴转动，请画出要使曲棒</a:t>
            </a:r>
            <a:r>
              <a:rPr lang="en-US" altLang="zh-CN" sz="2400" i="1" dirty="0"/>
              <a:t>ABC</a:t>
            </a:r>
            <a:r>
              <a:rPr lang="zh-CN" altLang="zh-CN" sz="2400" dirty="0"/>
              <a:t>在图中位置保持平衡时所需最小力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及其力臂</a:t>
            </a:r>
            <a:r>
              <a:rPr lang="en-US" altLang="zh-CN" sz="2400" i="1" dirty="0"/>
              <a:t>L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4" y="4528848"/>
            <a:ext cx="7240816" cy="16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2" y="4375011"/>
            <a:ext cx="1265374" cy="16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54" y="4176640"/>
            <a:ext cx="1879984" cy="16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37" y="4375011"/>
            <a:ext cx="1944074" cy="16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7" descr="阿基米德支起地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53" y="2956718"/>
            <a:ext cx="50546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209341" y="2235993"/>
            <a:ext cx="551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</a:rPr>
              <a:t>只要给我一个支点，我就可以撬起地球。</a:t>
            </a:r>
          </a:p>
        </p:txBody>
      </p:sp>
      <p:grpSp>
        <p:nvGrpSpPr>
          <p:cNvPr id="20" name="Group 9"/>
          <p:cNvGrpSpPr/>
          <p:nvPr/>
        </p:nvGrpSpPr>
        <p:grpSpPr bwMode="auto">
          <a:xfrm>
            <a:off x="586791" y="1859756"/>
            <a:ext cx="2525712" cy="3425825"/>
            <a:chOff x="336" y="384"/>
            <a:chExt cx="1591" cy="2158"/>
          </a:xfrm>
        </p:grpSpPr>
        <p:pic>
          <p:nvPicPr>
            <p:cNvPr id="21" name="Picture 10" descr="阿基米得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153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521" y="2251"/>
              <a:ext cx="14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 dirty="0">
                  <a:solidFill>
                    <a:srgbClr val="000000"/>
                  </a:solidFill>
                </a:rPr>
                <a:t>阿基米德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767" y="1463570"/>
            <a:ext cx="23391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生活中的杠杆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2253" y="2213817"/>
            <a:ext cx="4049713" cy="2055812"/>
            <a:chOff x="412253" y="2213817"/>
            <a:chExt cx="4049713" cy="205581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453" y="2213817"/>
              <a:ext cx="3084513" cy="205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9"/>
            <p:cNvSpPr txBox="1"/>
            <p:nvPr/>
          </p:nvSpPr>
          <p:spPr>
            <a:xfrm>
              <a:off x="412253" y="2769442"/>
              <a:ext cx="1219200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+mn-ea"/>
                  <a:cs typeface="Times New Roman" panose="02020603050405020304" pitchFamily="18" charset="0"/>
                </a:rPr>
                <a:t>1</a:t>
              </a: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）人撬动石块的撬棒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49278" y="4656979"/>
            <a:ext cx="4227513" cy="1927225"/>
            <a:chOff x="4549278" y="4656979"/>
            <a:chExt cx="4227513" cy="19272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278" y="4656979"/>
              <a:ext cx="2886075" cy="192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22"/>
            <p:cNvSpPr txBox="1"/>
            <p:nvPr/>
          </p:nvSpPr>
          <p:spPr>
            <a:xfrm>
              <a:off x="7343278" y="5172917"/>
              <a:ext cx="1433513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+mn-ea"/>
                  <a:cs typeface="Times New Roman" panose="02020603050405020304" pitchFamily="18" charset="0"/>
                </a:rPr>
                <a:t>4</a:t>
              </a: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）剥坚果的钳子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6378" y="4471242"/>
            <a:ext cx="4140200" cy="2112962"/>
            <a:chOff x="396378" y="4471242"/>
            <a:chExt cx="4140200" cy="2112962"/>
          </a:xfrm>
        </p:grpSpPr>
        <p:sp>
          <p:nvSpPr>
            <p:cNvPr id="16" name="文本框 21"/>
            <p:cNvSpPr txBox="1"/>
            <p:nvPr/>
          </p:nvSpPr>
          <p:spPr>
            <a:xfrm>
              <a:off x="396378" y="5358654"/>
              <a:ext cx="138747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+mn-ea"/>
                  <a:cs typeface="Times New Roman" panose="02020603050405020304" pitchFamily="18" charset="0"/>
                </a:rPr>
                <a:t>3</a:t>
              </a: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）起重机的吊臂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328" y="4471242"/>
              <a:ext cx="3016250" cy="21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4572070" y="2104646"/>
            <a:ext cx="4204721" cy="1996257"/>
            <a:chOff x="4572070" y="2104646"/>
            <a:chExt cx="4204721" cy="1996257"/>
          </a:xfrm>
        </p:grpSpPr>
        <p:sp>
          <p:nvSpPr>
            <p:cNvPr id="15" name="文本框 20"/>
            <p:cNvSpPr txBox="1"/>
            <p:nvPr/>
          </p:nvSpPr>
          <p:spPr>
            <a:xfrm>
              <a:off x="7355978" y="2551954"/>
              <a:ext cx="142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latin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zh-CN" altLang="en-US" sz="2000" dirty="0" smtClean="0">
                  <a:latin typeface="+mn-ea"/>
                  <a:cs typeface="Times New Roman" panose="02020603050405020304" pitchFamily="18" charset="0"/>
                </a:rPr>
                <a:t>）公园的跷跷板</a:t>
              </a:r>
              <a:endParaRPr lang="zh-CN" altLang="en-US" sz="2000" dirty="0">
                <a:latin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5" r="13084"/>
            <a:stretch>
              <a:fillRect/>
            </a:stretch>
          </p:blipFill>
          <p:spPr bwMode="auto">
            <a:xfrm>
              <a:off x="4572070" y="2104646"/>
              <a:ext cx="2771207" cy="1996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物理学中，把能绕某一</a:t>
            </a:r>
            <a:r>
              <a:rPr lang="zh-CN" altLang="zh-CN" u="sng" dirty="0"/>
              <a:t>　　　　　　</a:t>
            </a:r>
            <a:r>
              <a:rPr lang="zh-CN" altLang="zh-CN" dirty="0"/>
              <a:t>转动的硬棒，叫做杠杆；杠杆绕着转动的点，叫做</a:t>
            </a:r>
            <a:r>
              <a:rPr lang="zh-CN" altLang="zh-CN" u="sng" dirty="0"/>
              <a:t>　　　　　</a:t>
            </a:r>
            <a:r>
              <a:rPr lang="zh-CN" altLang="zh-CN" dirty="0"/>
              <a:t>；从支点到力的作用线的距离</a:t>
            </a:r>
            <a:r>
              <a:rPr lang="en-US" altLang="zh-CN" i="1" dirty="0"/>
              <a:t>L</a:t>
            </a:r>
            <a:r>
              <a:rPr lang="en-US" altLang="zh-CN" baseline="-25000" dirty="0"/>
              <a:t>1</a:t>
            </a:r>
            <a:r>
              <a:rPr lang="zh-CN" altLang="zh-CN" dirty="0"/>
              <a:t>和</a:t>
            </a:r>
            <a:r>
              <a:rPr lang="en-US" altLang="zh-CN" i="1" dirty="0"/>
              <a:t>L</a:t>
            </a:r>
            <a:r>
              <a:rPr lang="en-US" altLang="zh-CN" baseline="-25000" dirty="0"/>
              <a:t>2</a:t>
            </a:r>
            <a:r>
              <a:rPr lang="zh-CN" altLang="zh-CN" dirty="0"/>
              <a:t>叫做</a:t>
            </a:r>
            <a:r>
              <a:rPr lang="zh-CN" altLang="zh-CN" u="sng" dirty="0"/>
              <a:t>　　　　</a:t>
            </a:r>
            <a:r>
              <a:rPr lang="zh-CN" altLang="zh-CN" dirty="0"/>
              <a:t>；其中，动力的力臂叫做</a:t>
            </a:r>
            <a:r>
              <a:rPr lang="zh-CN" altLang="zh-CN" u="sng" dirty="0"/>
              <a:t>　　　　</a:t>
            </a:r>
            <a:r>
              <a:rPr lang="zh-CN" altLang="zh-CN" dirty="0"/>
              <a:t>，阻力的力臂叫做</a:t>
            </a:r>
            <a:r>
              <a:rPr lang="zh-CN" altLang="zh-CN" u="sng" dirty="0"/>
              <a:t>　　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4770724" y="150058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固定点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94021" y="196167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支点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09040" y="235310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力臂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42945" y="321795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阻力臂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07987" y="280090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动力臂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17" name="Group 4"/>
          <p:cNvGrpSpPr/>
          <p:nvPr/>
        </p:nvGrpSpPr>
        <p:grpSpPr bwMode="auto">
          <a:xfrm>
            <a:off x="1884362" y="3777242"/>
            <a:ext cx="5375275" cy="1655763"/>
            <a:chOff x="672" y="412"/>
            <a:chExt cx="3976" cy="1495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655" y="1344"/>
              <a:ext cx="91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136" y="988"/>
              <a:ext cx="51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000000"/>
                  </a:solidFill>
                </a:rPr>
                <a:t> F</a:t>
              </a:r>
            </a:p>
          </p:txBody>
        </p:sp>
        <p:grpSp>
          <p:nvGrpSpPr>
            <p:cNvPr id="20" name="Group 7"/>
            <p:cNvGrpSpPr/>
            <p:nvPr/>
          </p:nvGrpSpPr>
          <p:grpSpPr bwMode="auto">
            <a:xfrm>
              <a:off x="672" y="412"/>
              <a:ext cx="3653" cy="1495"/>
              <a:chOff x="672" y="412"/>
              <a:chExt cx="3653" cy="1495"/>
            </a:xfrm>
          </p:grpSpPr>
          <p:sp>
            <p:nvSpPr>
              <p:cNvPr id="21" name="Freeform 8"/>
              <p:cNvSpPr/>
              <p:nvPr/>
            </p:nvSpPr>
            <p:spPr bwMode="auto">
              <a:xfrm rot="-5400000">
                <a:off x="1254" y="480"/>
                <a:ext cx="1342" cy="1206"/>
              </a:xfrm>
              <a:custGeom>
                <a:avLst/>
                <a:gdLst>
                  <a:gd name="T0" fmla="*/ 59 w 1342"/>
                  <a:gd name="T1" fmla="*/ 759 h 1206"/>
                  <a:gd name="T2" fmla="*/ 85 w 1342"/>
                  <a:gd name="T3" fmla="*/ 838 h 1206"/>
                  <a:gd name="T4" fmla="*/ 151 w 1342"/>
                  <a:gd name="T5" fmla="*/ 903 h 1206"/>
                  <a:gd name="T6" fmla="*/ 216 w 1342"/>
                  <a:gd name="T7" fmla="*/ 982 h 1206"/>
                  <a:gd name="T8" fmla="*/ 334 w 1342"/>
                  <a:gd name="T9" fmla="*/ 1047 h 1206"/>
                  <a:gd name="T10" fmla="*/ 557 w 1342"/>
                  <a:gd name="T11" fmla="*/ 1152 h 1206"/>
                  <a:gd name="T12" fmla="*/ 779 w 1342"/>
                  <a:gd name="T13" fmla="*/ 1178 h 1206"/>
                  <a:gd name="T14" fmla="*/ 936 w 1342"/>
                  <a:gd name="T15" fmla="*/ 1060 h 1206"/>
                  <a:gd name="T16" fmla="*/ 1133 w 1342"/>
                  <a:gd name="T17" fmla="*/ 733 h 1206"/>
                  <a:gd name="T18" fmla="*/ 1211 w 1342"/>
                  <a:gd name="T19" fmla="*/ 576 h 1206"/>
                  <a:gd name="T20" fmla="*/ 1316 w 1342"/>
                  <a:gd name="T21" fmla="*/ 366 h 1206"/>
                  <a:gd name="T22" fmla="*/ 1342 w 1342"/>
                  <a:gd name="T23" fmla="*/ 288 h 1206"/>
                  <a:gd name="T24" fmla="*/ 1290 w 1342"/>
                  <a:gd name="T25" fmla="*/ 118 h 1206"/>
                  <a:gd name="T26" fmla="*/ 871 w 1342"/>
                  <a:gd name="T27" fmla="*/ 0 h 1206"/>
                  <a:gd name="T28" fmla="*/ 570 w 1342"/>
                  <a:gd name="T29" fmla="*/ 13 h 1206"/>
                  <a:gd name="T30" fmla="*/ 491 w 1342"/>
                  <a:gd name="T31" fmla="*/ 39 h 1206"/>
                  <a:gd name="T32" fmla="*/ 452 w 1342"/>
                  <a:gd name="T33" fmla="*/ 65 h 1206"/>
                  <a:gd name="T34" fmla="*/ 373 w 1342"/>
                  <a:gd name="T35" fmla="*/ 91 h 1206"/>
                  <a:gd name="T36" fmla="*/ 190 w 1342"/>
                  <a:gd name="T37" fmla="*/ 170 h 1206"/>
                  <a:gd name="T38" fmla="*/ 151 w 1342"/>
                  <a:gd name="T39" fmla="*/ 196 h 1206"/>
                  <a:gd name="T40" fmla="*/ 85 w 1342"/>
                  <a:gd name="T41" fmla="*/ 262 h 1206"/>
                  <a:gd name="T42" fmla="*/ 59 w 1342"/>
                  <a:gd name="T43" fmla="*/ 759 h 12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42"/>
                  <a:gd name="T67" fmla="*/ 0 h 1206"/>
                  <a:gd name="T68" fmla="*/ 1342 w 1342"/>
                  <a:gd name="T69" fmla="*/ 1206 h 12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42" h="1206">
                    <a:moveTo>
                      <a:pt x="59" y="759"/>
                    </a:moveTo>
                    <a:cubicBezTo>
                      <a:pt x="68" y="785"/>
                      <a:pt x="65" y="819"/>
                      <a:pt x="85" y="838"/>
                    </a:cubicBezTo>
                    <a:cubicBezTo>
                      <a:pt x="107" y="860"/>
                      <a:pt x="129" y="881"/>
                      <a:pt x="151" y="903"/>
                    </a:cubicBezTo>
                    <a:cubicBezTo>
                      <a:pt x="180" y="931"/>
                      <a:pt x="185" y="959"/>
                      <a:pt x="216" y="982"/>
                    </a:cubicBezTo>
                    <a:cubicBezTo>
                      <a:pt x="377" y="1103"/>
                      <a:pt x="234" y="997"/>
                      <a:pt x="334" y="1047"/>
                    </a:cubicBezTo>
                    <a:cubicBezTo>
                      <a:pt x="419" y="1090"/>
                      <a:pt x="461" y="1128"/>
                      <a:pt x="557" y="1152"/>
                    </a:cubicBezTo>
                    <a:cubicBezTo>
                      <a:pt x="637" y="1206"/>
                      <a:pt x="675" y="1188"/>
                      <a:pt x="779" y="1178"/>
                    </a:cubicBezTo>
                    <a:cubicBezTo>
                      <a:pt x="859" y="1152"/>
                      <a:pt x="873" y="1102"/>
                      <a:pt x="936" y="1060"/>
                    </a:cubicBezTo>
                    <a:cubicBezTo>
                      <a:pt x="1008" y="954"/>
                      <a:pt x="1076" y="847"/>
                      <a:pt x="1133" y="733"/>
                    </a:cubicBezTo>
                    <a:cubicBezTo>
                      <a:pt x="1159" y="680"/>
                      <a:pt x="1178" y="626"/>
                      <a:pt x="1211" y="576"/>
                    </a:cubicBezTo>
                    <a:cubicBezTo>
                      <a:pt x="1235" y="501"/>
                      <a:pt x="1284" y="438"/>
                      <a:pt x="1316" y="366"/>
                    </a:cubicBezTo>
                    <a:cubicBezTo>
                      <a:pt x="1327" y="341"/>
                      <a:pt x="1342" y="288"/>
                      <a:pt x="1342" y="288"/>
                    </a:cubicBezTo>
                    <a:cubicBezTo>
                      <a:pt x="1335" y="239"/>
                      <a:pt x="1334" y="157"/>
                      <a:pt x="1290" y="118"/>
                    </a:cubicBezTo>
                    <a:cubicBezTo>
                      <a:pt x="1184" y="25"/>
                      <a:pt x="1003" y="12"/>
                      <a:pt x="871" y="0"/>
                    </a:cubicBezTo>
                    <a:cubicBezTo>
                      <a:pt x="771" y="4"/>
                      <a:pt x="670" y="3"/>
                      <a:pt x="570" y="13"/>
                    </a:cubicBezTo>
                    <a:cubicBezTo>
                      <a:pt x="542" y="16"/>
                      <a:pt x="491" y="39"/>
                      <a:pt x="491" y="39"/>
                    </a:cubicBezTo>
                    <a:cubicBezTo>
                      <a:pt x="478" y="48"/>
                      <a:pt x="466" y="59"/>
                      <a:pt x="452" y="65"/>
                    </a:cubicBezTo>
                    <a:cubicBezTo>
                      <a:pt x="427" y="76"/>
                      <a:pt x="373" y="91"/>
                      <a:pt x="373" y="91"/>
                    </a:cubicBezTo>
                    <a:cubicBezTo>
                      <a:pt x="326" y="140"/>
                      <a:pt x="253" y="149"/>
                      <a:pt x="190" y="170"/>
                    </a:cubicBezTo>
                    <a:cubicBezTo>
                      <a:pt x="175" y="175"/>
                      <a:pt x="163" y="186"/>
                      <a:pt x="151" y="196"/>
                    </a:cubicBezTo>
                    <a:cubicBezTo>
                      <a:pt x="128" y="217"/>
                      <a:pt x="85" y="262"/>
                      <a:pt x="85" y="262"/>
                    </a:cubicBezTo>
                    <a:cubicBezTo>
                      <a:pt x="0" y="516"/>
                      <a:pt x="22" y="215"/>
                      <a:pt x="59" y="75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V="1">
                <a:off x="1925" y="554"/>
                <a:ext cx="2400" cy="1200"/>
              </a:xfrm>
              <a:prstGeom prst="line">
                <a:avLst/>
              </a:prstGeom>
              <a:noFill/>
              <a:ln w="76200">
                <a:pattFill prst="pct80">
                  <a:fgClr>
                    <a:srgbClr val="FF9933"/>
                  </a:fgClr>
                  <a:bgClr>
                    <a:srgbClr val="FFFFFF"/>
                  </a:bgClr>
                </a:patt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AutoShape 10"/>
              <p:cNvSpPr>
                <a:spLocks noChangeArrowheads="1"/>
              </p:cNvSpPr>
              <p:nvPr/>
            </p:nvSpPr>
            <p:spPr bwMode="auto">
              <a:xfrm>
                <a:off x="2528" y="1392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4136" y="602"/>
                <a:ext cx="0" cy="7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0" name="Group 12"/>
              <p:cNvGrpSpPr/>
              <p:nvPr/>
            </p:nvGrpSpPr>
            <p:grpSpPr bwMode="auto">
              <a:xfrm>
                <a:off x="672" y="1714"/>
                <a:ext cx="2688" cy="193"/>
                <a:chOff x="1018" y="3946"/>
                <a:chExt cx="2688" cy="193"/>
              </a:xfrm>
            </p:grpSpPr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1018" y="3958"/>
                  <a:ext cx="2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84" y="3946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389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74" y="3958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759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92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177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362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561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746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931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116" y="3972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340" y="3958"/>
                  <a:ext cx="185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7" name="组合 46"/>
          <p:cNvGrpSpPr/>
          <p:nvPr/>
        </p:nvGrpSpPr>
        <p:grpSpPr>
          <a:xfrm>
            <a:off x="2277623" y="3230697"/>
            <a:ext cx="5931757" cy="3786187"/>
            <a:chOff x="2055039" y="2874963"/>
            <a:chExt cx="5931757" cy="3786187"/>
          </a:xfrm>
        </p:grpSpPr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3238500" y="3163888"/>
              <a:ext cx="3810000" cy="1905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4030663" y="3811588"/>
              <a:ext cx="649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000000"/>
                  </a:solidFill>
                  <a:latin typeface="+mn-lt"/>
                </a:rPr>
                <a:t>O</a:t>
              </a:r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auto">
            <a:xfrm>
              <a:off x="4391025" y="4387850"/>
              <a:ext cx="87313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4175125" y="4459288"/>
              <a:ext cx="60166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>
                  <a:solidFill>
                    <a:srgbClr val="000000"/>
                  </a:solidFill>
                  <a:latin typeface="+mn-lt"/>
                </a:rPr>
                <a:t>支</a:t>
              </a:r>
            </a:p>
            <a:p>
              <a:pPr eaLnBrk="1" hangingPunct="1"/>
              <a:r>
                <a:rPr kumimoji="1" lang="zh-CN" altLang="en-US" sz="2400">
                  <a:solidFill>
                    <a:srgbClr val="000000"/>
                  </a:solidFill>
                  <a:latin typeface="+mn-lt"/>
                </a:rPr>
                <a:t>点</a:t>
              </a:r>
            </a:p>
          </p:txBody>
        </p:sp>
        <p:grpSp>
          <p:nvGrpSpPr>
            <p:cNvPr id="52" name="Group 30"/>
            <p:cNvGrpSpPr/>
            <p:nvPr/>
          </p:nvGrpSpPr>
          <p:grpSpPr bwMode="auto">
            <a:xfrm>
              <a:off x="6623048" y="3379788"/>
              <a:ext cx="1363748" cy="1254125"/>
              <a:chOff x="4069" y="2186"/>
              <a:chExt cx="652" cy="790"/>
            </a:xfrm>
          </p:grpSpPr>
          <p:grpSp>
            <p:nvGrpSpPr>
              <p:cNvPr id="77" name="Group 31"/>
              <p:cNvGrpSpPr/>
              <p:nvPr/>
            </p:nvGrpSpPr>
            <p:grpSpPr bwMode="auto">
              <a:xfrm>
                <a:off x="4069" y="2186"/>
                <a:ext cx="512" cy="790"/>
                <a:chOff x="4069" y="2186"/>
                <a:chExt cx="512" cy="790"/>
              </a:xfrm>
            </p:grpSpPr>
            <p:sp>
              <p:nvSpPr>
                <p:cNvPr id="79" name="Line 32"/>
                <p:cNvSpPr>
                  <a:spLocks noChangeShapeType="1"/>
                </p:cNvSpPr>
                <p:nvPr/>
              </p:nvSpPr>
              <p:spPr bwMode="auto">
                <a:xfrm>
                  <a:off x="4069" y="2186"/>
                  <a:ext cx="0" cy="7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69" y="2572"/>
                  <a:ext cx="5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2400" dirty="0">
                      <a:solidFill>
                        <a:srgbClr val="000000"/>
                      </a:solidFill>
                      <a:latin typeface="+mn-lt"/>
                    </a:rPr>
                    <a:t> </a:t>
                  </a:r>
                  <a:r>
                    <a:rPr kumimoji="1" lang="en-US" altLang="zh-CN" sz="2400" i="1" dirty="0">
                      <a:solidFill>
                        <a:srgbClr val="000000"/>
                      </a:solidFill>
                      <a:latin typeface="+mn-lt"/>
                    </a:rPr>
                    <a:t>F</a:t>
                  </a:r>
                  <a:r>
                    <a:rPr kumimoji="1" lang="en-US" altLang="zh-CN" sz="2400" baseline="-25000" dirty="0">
                      <a:solidFill>
                        <a:srgbClr val="000000"/>
                      </a:solidFill>
                      <a:latin typeface="+mn-lt"/>
                    </a:rPr>
                    <a:t>1</a:t>
                  </a:r>
                  <a:endParaRPr kumimoji="1" lang="en-US" altLang="zh-CN" sz="24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78" name="Text Box 34"/>
              <p:cNvSpPr txBox="1">
                <a:spLocks noChangeArrowheads="1"/>
              </p:cNvSpPr>
              <p:nvPr/>
            </p:nvSpPr>
            <p:spPr bwMode="auto">
              <a:xfrm>
                <a:off x="4089" y="2260"/>
                <a:ext cx="6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zh-CN" altLang="en-US" sz="2400" dirty="0">
                    <a:solidFill>
                      <a:srgbClr val="000000"/>
                    </a:solidFill>
                    <a:latin typeface="+mn-lt"/>
                  </a:rPr>
                  <a:t>动力</a:t>
                </a:r>
              </a:p>
            </p:txBody>
          </p:sp>
        </p:grpSp>
        <p:grpSp>
          <p:nvGrpSpPr>
            <p:cNvPr id="53" name="Group 35"/>
            <p:cNvGrpSpPr/>
            <p:nvPr/>
          </p:nvGrpSpPr>
          <p:grpSpPr bwMode="auto">
            <a:xfrm>
              <a:off x="2519363" y="4964113"/>
              <a:ext cx="2235200" cy="1600200"/>
              <a:chOff x="1478" y="3168"/>
              <a:chExt cx="1408" cy="1008"/>
            </a:xfrm>
          </p:grpSpPr>
          <p:grpSp>
            <p:nvGrpSpPr>
              <p:cNvPr id="73" name="Group 36"/>
              <p:cNvGrpSpPr/>
              <p:nvPr/>
            </p:nvGrpSpPr>
            <p:grpSpPr bwMode="auto">
              <a:xfrm>
                <a:off x="2201" y="3168"/>
                <a:ext cx="685" cy="1008"/>
                <a:chOff x="2201" y="3168"/>
                <a:chExt cx="685" cy="1008"/>
              </a:xfrm>
            </p:grpSpPr>
            <p:sp>
              <p:nvSpPr>
                <p:cNvPr id="75" name="Line 37"/>
                <p:cNvSpPr>
                  <a:spLocks noChangeShapeType="1"/>
                </p:cNvSpPr>
                <p:nvPr/>
              </p:nvSpPr>
              <p:spPr bwMode="auto">
                <a:xfrm rot="-1740610">
                  <a:off x="2201" y="3168"/>
                  <a:ext cx="1" cy="1008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65" y="3772"/>
                  <a:ext cx="4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2400" i="1" dirty="0">
                      <a:solidFill>
                        <a:srgbClr val="000000"/>
                      </a:solidFill>
                      <a:latin typeface="+mn-lt"/>
                    </a:rPr>
                    <a:t>F</a:t>
                  </a:r>
                  <a:r>
                    <a:rPr kumimoji="1" lang="en-US" altLang="zh-CN" sz="2400" baseline="-25000" dirty="0">
                      <a:solidFill>
                        <a:srgbClr val="000000"/>
                      </a:solidFill>
                      <a:latin typeface="+mn-lt"/>
                    </a:rPr>
                    <a:t>2</a:t>
                  </a:r>
                </a:p>
              </p:txBody>
            </p:sp>
          </p:grpSp>
          <p:sp>
            <p:nvSpPr>
              <p:cNvPr id="74" name="Text Box 39"/>
              <p:cNvSpPr txBox="1">
                <a:spLocks noChangeArrowheads="1"/>
              </p:cNvSpPr>
              <p:nvPr/>
            </p:nvSpPr>
            <p:spPr bwMode="auto">
              <a:xfrm>
                <a:off x="1478" y="3407"/>
                <a:ext cx="6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zh-CN" altLang="en-US" sz="2400">
                    <a:solidFill>
                      <a:srgbClr val="000000"/>
                    </a:solidFill>
                    <a:latin typeface="+mn-lt"/>
                  </a:rPr>
                  <a:t>阻力</a:t>
                </a:r>
              </a:p>
            </p:txBody>
          </p:sp>
        </p:grp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6623050" y="2874963"/>
              <a:ext cx="0" cy="33528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6021427" y="4819650"/>
              <a:ext cx="553998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0000"/>
                  </a:solidFill>
                  <a:latin typeface="+mn-lt"/>
                </a:rPr>
                <a:t>动力作用线</a:t>
              </a:r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 rot="19873950">
              <a:off x="3290888" y="3473450"/>
              <a:ext cx="1587" cy="3187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 rot="137071" flipV="1">
              <a:off x="4464050" y="4387850"/>
              <a:ext cx="2087563" cy="1111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0" name="Group 44"/>
            <p:cNvGrpSpPr/>
            <p:nvPr/>
          </p:nvGrpSpPr>
          <p:grpSpPr bwMode="auto">
            <a:xfrm>
              <a:off x="6335713" y="4171950"/>
              <a:ext cx="284162" cy="260350"/>
              <a:chOff x="3696" y="1324"/>
              <a:chExt cx="179" cy="164"/>
            </a:xfrm>
          </p:grpSpPr>
          <p:sp>
            <p:nvSpPr>
              <p:cNvPr id="71" name="Line 45"/>
              <p:cNvSpPr>
                <a:spLocks noChangeShapeType="1"/>
              </p:cNvSpPr>
              <p:nvPr/>
            </p:nvSpPr>
            <p:spPr bwMode="auto">
              <a:xfrm>
                <a:off x="3696" y="1324"/>
                <a:ext cx="179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46"/>
              <p:cNvSpPr>
                <a:spLocks noChangeShapeType="1"/>
              </p:cNvSpPr>
              <p:nvPr/>
            </p:nvSpPr>
            <p:spPr bwMode="auto">
              <a:xfrm>
                <a:off x="3696" y="1324"/>
                <a:ext cx="0" cy="16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" name="Group 47"/>
            <p:cNvGrpSpPr/>
            <p:nvPr/>
          </p:nvGrpSpPr>
          <p:grpSpPr bwMode="auto">
            <a:xfrm>
              <a:off x="4464050" y="4387850"/>
              <a:ext cx="2159000" cy="1779588"/>
              <a:chOff x="2589" y="1728"/>
              <a:chExt cx="1286" cy="1126"/>
            </a:xfrm>
          </p:grpSpPr>
          <p:sp>
            <p:nvSpPr>
              <p:cNvPr id="69" name="AutoShape 48"/>
              <p:cNvSpPr/>
              <p:nvPr/>
            </p:nvSpPr>
            <p:spPr bwMode="auto">
              <a:xfrm rot="5400000">
                <a:off x="3136" y="1181"/>
                <a:ext cx="192" cy="1286"/>
              </a:xfrm>
              <a:prstGeom prst="rightBrace">
                <a:avLst>
                  <a:gd name="adj1" fmla="val 55816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kumimoji="1" lang="zh-CN" altLang="zh-CN" sz="2400">
                  <a:solidFill>
                    <a:srgbClr val="000000"/>
                  </a:solidFill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3028" y="1861"/>
                <a:ext cx="356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zh-CN" altLang="en-US" sz="2400" dirty="0">
                    <a:solidFill>
                      <a:srgbClr val="000000"/>
                    </a:solidFill>
                    <a:latin typeface="+mn-lt"/>
                  </a:rPr>
                  <a:t>动力臂</a:t>
                </a:r>
                <a:r>
                  <a:rPr kumimoji="1" lang="en-US" altLang="zh-CN" sz="2400" i="1" dirty="0">
                    <a:solidFill>
                      <a:srgbClr val="000000"/>
                    </a:solidFill>
                    <a:latin typeface="+mn-lt"/>
                  </a:rPr>
                  <a:t>L</a:t>
                </a:r>
                <a:r>
                  <a:rPr kumimoji="1" lang="en-US" altLang="zh-CN" sz="2400" baseline="-25000" dirty="0">
                    <a:solidFill>
                      <a:srgbClr val="000000"/>
                    </a:solidFill>
                    <a:latin typeface="+mn-lt"/>
                  </a:rPr>
                  <a:t>1</a:t>
                </a:r>
                <a:endParaRPr kumimoji="1" lang="en-US" altLang="zh-CN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 rot="305667" flipV="1">
              <a:off x="3311525" y="4387850"/>
              <a:ext cx="1079500" cy="71913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" name="Group 51"/>
            <p:cNvGrpSpPr/>
            <p:nvPr/>
          </p:nvGrpSpPr>
          <p:grpSpPr bwMode="auto">
            <a:xfrm rot="3755612" flipH="1">
              <a:off x="3371057" y="4976019"/>
              <a:ext cx="284162" cy="260350"/>
              <a:chOff x="3696" y="1324"/>
              <a:chExt cx="179" cy="164"/>
            </a:xfrm>
          </p:grpSpPr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>
                <a:off x="3696" y="1324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53"/>
              <p:cNvSpPr>
                <a:spLocks noChangeShapeType="1"/>
              </p:cNvSpPr>
              <p:nvPr/>
            </p:nvSpPr>
            <p:spPr bwMode="auto">
              <a:xfrm>
                <a:off x="3696" y="1324"/>
                <a:ext cx="0" cy="16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 rot="19861421">
              <a:off x="2055039" y="3349625"/>
              <a:ext cx="55399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0000"/>
                  </a:solidFill>
                  <a:latin typeface="+mn-lt"/>
                </a:rPr>
                <a:t>阻力作用线</a:t>
              </a:r>
            </a:p>
          </p:txBody>
        </p:sp>
        <p:sp>
          <p:nvSpPr>
            <p:cNvPr id="65" name="AutoShape 55"/>
            <p:cNvSpPr/>
            <p:nvPr/>
          </p:nvSpPr>
          <p:spPr bwMode="auto">
            <a:xfrm rot="14541327" flipH="1">
              <a:off x="3627438" y="3998913"/>
              <a:ext cx="261937" cy="1182687"/>
            </a:xfrm>
            <a:prstGeom prst="leftBrace">
              <a:avLst>
                <a:gd name="adj1" fmla="val 37626"/>
                <a:gd name="adj2" fmla="val 50000"/>
              </a:avLst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2819400" y="3835400"/>
              <a:ext cx="1797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0000"/>
                  </a:solidFill>
                  <a:latin typeface="+mn-lt"/>
                </a:rPr>
                <a:t>阻力臂</a:t>
              </a:r>
              <a:r>
                <a:rPr lang="en-US" altLang="zh-CN" sz="2400" i="1" dirty="0">
                  <a:solidFill>
                    <a:srgbClr val="000000"/>
                  </a:solidFill>
                  <a:latin typeface="+mn-lt"/>
                </a:rPr>
                <a:t>L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+mn-lt"/>
                </a:rPr>
                <a:t>2</a:t>
              </a:r>
              <a:endParaRPr lang="en-US" altLang="zh-CN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杠杆的平衡条件：杠杆平衡时，杠杆的动力</a:t>
            </a:r>
            <a:r>
              <a:rPr lang="en-US" altLang="zh-CN" dirty="0"/>
              <a:t>×</a:t>
            </a:r>
            <a:r>
              <a:rPr lang="zh-CN" altLang="zh-CN" dirty="0"/>
              <a:t>动力臂＝阻力</a:t>
            </a:r>
            <a:r>
              <a:rPr lang="en-US" altLang="zh-CN" dirty="0"/>
              <a:t>×</a:t>
            </a:r>
            <a:r>
              <a:rPr lang="zh-CN" altLang="zh-CN" dirty="0"/>
              <a:t>阻力臂，即杠杆的动力臂是阻力臂的几倍，杠杆的动力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就是阻力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的几分之一。用公式表示为</a:t>
            </a:r>
            <a:r>
              <a:rPr lang="zh-CN" altLang="zh-CN" u="sng" dirty="0"/>
              <a:t>　　　　　　　　　</a:t>
            </a:r>
            <a:r>
              <a:rPr lang="zh-CN" altLang="zh-CN" dirty="0"/>
              <a:t>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425798" y="2736243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en-US" sz="2800" i="1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322758" y="156327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杠杆可以是直棒，也可以是曲棒。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在做</a:t>
            </a:r>
            <a:r>
              <a:rPr lang="en-US" altLang="zh-CN" dirty="0"/>
              <a:t>“</a:t>
            </a:r>
            <a:r>
              <a:rPr lang="zh-CN" altLang="zh-CN" dirty="0"/>
              <a:t>探究杠杆的平衡条件</a:t>
            </a:r>
            <a:r>
              <a:rPr lang="en-US" altLang="zh-CN" dirty="0"/>
              <a:t>”</a:t>
            </a:r>
            <a:r>
              <a:rPr lang="zh-CN" altLang="zh-CN" dirty="0"/>
              <a:t>实验时，调节杠杆平衡的方式和托盘天平类似，即杠杆</a:t>
            </a:r>
            <a:r>
              <a:rPr lang="en-US" altLang="zh-CN" dirty="0"/>
              <a:t>“</a:t>
            </a:r>
            <a:r>
              <a:rPr lang="zh-CN" altLang="zh-CN" dirty="0"/>
              <a:t>左偏</a:t>
            </a:r>
            <a:r>
              <a:rPr lang="en-US" altLang="zh-CN" dirty="0"/>
              <a:t>”</a:t>
            </a:r>
            <a:r>
              <a:rPr lang="zh-CN" altLang="zh-CN" dirty="0"/>
              <a:t>时，把平衡螺母向</a:t>
            </a:r>
            <a:r>
              <a:rPr lang="zh-CN" altLang="zh-CN" u="sng" dirty="0"/>
              <a:t>　　　　</a:t>
            </a:r>
            <a:r>
              <a:rPr lang="zh-CN" altLang="zh-CN" dirty="0"/>
              <a:t>调；杠杆</a:t>
            </a:r>
            <a:r>
              <a:rPr lang="en-US" altLang="zh-CN" dirty="0"/>
              <a:t>“</a:t>
            </a:r>
            <a:r>
              <a:rPr lang="zh-CN" altLang="zh-CN" dirty="0"/>
              <a:t>右偏</a:t>
            </a:r>
            <a:r>
              <a:rPr lang="en-US" altLang="zh-CN" dirty="0"/>
              <a:t>”</a:t>
            </a:r>
            <a:r>
              <a:rPr lang="zh-CN" altLang="zh-CN" dirty="0"/>
              <a:t>时，把平衡螺母向</a:t>
            </a:r>
            <a:r>
              <a:rPr lang="zh-CN" altLang="zh-CN" u="sng" dirty="0"/>
              <a:t>　　　　</a:t>
            </a:r>
            <a:r>
              <a:rPr lang="zh-CN" altLang="zh-CN" dirty="0"/>
              <a:t>调；杠杆的平衡有多种方式，但实验时往往让杠杆在水平位置保持平衡，这样做的好处是</a:t>
            </a:r>
            <a:r>
              <a:rPr lang="zh-CN" altLang="zh-CN" u="sng" dirty="0"/>
              <a:t>　　　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杠杆中最小力的问题：根据杠杆的平衡条件，当力臂最</a:t>
            </a:r>
            <a:r>
              <a:rPr lang="zh-CN" altLang="zh-CN" u="sng" dirty="0"/>
              <a:t>　　　　</a:t>
            </a:r>
            <a:r>
              <a:rPr lang="zh-CN" altLang="zh-CN" dirty="0"/>
              <a:t>的时候，对应的力最小。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137683" y="27730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右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65012" y="483447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88955" y="396755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便于测量力臂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5952" y="321210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左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杠杆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54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下列关于杠杆的几种说法中，不正确的是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杠杆可以是直的，也可以是弯的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杠杆的支点一定在杠杆上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支点可以在杠杆上的任何位置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动力臂与阻力臂之和一定等于杠杆长度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75839" y="198679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354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甲所示，开瓶盖的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起子可以看作是一个杠杆，在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图</a:t>
            </a:r>
            <a:r>
              <a:rPr lang="en-US" altLang="zh-CN" dirty="0"/>
              <a:t>6.5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乙中能正确表示开瓶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盖时，杠杆的支点、动力和阻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力的是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1858749" y="3546159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600" dirty="0">
                <a:latin typeface="+mn-lt"/>
                <a:sym typeface="+mn-ea"/>
              </a:rPr>
              <a:t>C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03" y="1528187"/>
            <a:ext cx="2476500" cy="2133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4" y="4280417"/>
            <a:ext cx="2013841" cy="16437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68" y="4038602"/>
            <a:ext cx="2201816" cy="19640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3" y="3889816"/>
            <a:ext cx="2201816" cy="20343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08" y="4038602"/>
            <a:ext cx="2212630" cy="19640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1144</Words>
  <Application>Microsoft Office PowerPoint</Application>
  <PresentationFormat>全屏显示(4:3)</PresentationFormat>
  <Paragraphs>170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2018-06-13T02:01:00Z</dcterms:created>
  <dcterms:modified xsi:type="dcterms:W3CDTF">2020-04-09T03:04:17Z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