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336" r:id="rId4"/>
    <p:sldId id="631" r:id="rId5"/>
    <p:sldId id="649" r:id="rId6"/>
    <p:sldId id="666" r:id="rId7"/>
    <p:sldId id="669" r:id="rId8"/>
    <p:sldId id="667" r:id="rId9"/>
    <p:sldId id="670" r:id="rId10"/>
    <p:sldId id="650" r:id="rId11"/>
    <p:sldId id="632" r:id="rId12"/>
    <p:sldId id="659" r:id="rId13"/>
    <p:sldId id="660" r:id="rId14"/>
    <p:sldId id="636" r:id="rId15"/>
    <p:sldId id="661" r:id="rId16"/>
    <p:sldId id="653" r:id="rId17"/>
    <p:sldId id="638" r:id="rId18"/>
    <p:sldId id="639" r:id="rId19"/>
    <p:sldId id="662" r:id="rId20"/>
    <p:sldId id="663" r:id="rId21"/>
    <p:sldId id="640" r:id="rId22"/>
    <p:sldId id="664" r:id="rId23"/>
    <p:sldId id="665" r:id="rId24"/>
    <p:sldId id="642" r:id="rId25"/>
    <p:sldId id="656" r:id="rId26"/>
    <p:sldId id="657" r:id="rId27"/>
    <p:sldId id="658" r:id="rId28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514" y="-82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8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7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7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8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9.t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0.t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1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61.T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2.ti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3.t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第六章   力和机械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6.4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滑动摩擦力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第一课时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08736" y="1531027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在</a:t>
            </a:r>
            <a:r>
              <a:rPr lang="en-US" altLang="zh-CN" dirty="0"/>
              <a:t>“</a:t>
            </a:r>
            <a:r>
              <a:rPr lang="zh-CN" altLang="zh-CN" dirty="0"/>
              <a:t>探究滑动摩擦力的大小与什么因素有关</a:t>
            </a:r>
            <a:r>
              <a:rPr lang="en-US" altLang="zh-CN" dirty="0"/>
              <a:t>”</a:t>
            </a:r>
            <a:r>
              <a:rPr lang="zh-CN" altLang="zh-CN" dirty="0"/>
              <a:t>的实验中，同学们提出了以下猜想：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滑动摩擦力的大小与接触面受到的压力大小有关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滑动摩擦力的大小与接触面的粗糙程度有关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滑动摩擦力的大小与接触面面积的大小有关</a:t>
            </a:r>
          </a:p>
          <a:p>
            <a:pPr marL="0" indent="0">
              <a:buNone/>
            </a:pPr>
            <a:r>
              <a:rPr lang="zh-CN" altLang="zh-CN" dirty="0"/>
              <a:t>某小组根据猜想进行了以下实验，如图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所示</a:t>
            </a:r>
            <a:r>
              <a:rPr lang="en-US" altLang="zh-CN" dirty="0"/>
              <a:t>(</a:t>
            </a:r>
            <a:r>
              <a:rPr lang="zh-CN" altLang="zh-CN" dirty="0"/>
              <a:t>图中的木块、长木板完全相同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5" y="4985488"/>
            <a:ext cx="8557209" cy="10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20611" y="3008286"/>
            <a:ext cx="8229600" cy="3000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用弹簧测力计匀速拉动木块，弹簧测力计的拉力等于</a:t>
            </a:r>
            <a:r>
              <a:rPr lang="zh-CN" altLang="zh-CN" u="sng" dirty="0"/>
              <a:t>　　　　　　</a:t>
            </a:r>
            <a:r>
              <a:rPr lang="zh-CN" altLang="zh-CN" dirty="0"/>
              <a:t>力；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利用图</a:t>
            </a:r>
            <a:r>
              <a:rPr lang="zh-CN" altLang="zh-CN" u="sng" dirty="0"/>
              <a:t>　　　　</a:t>
            </a:r>
            <a:r>
              <a:rPr lang="zh-CN" altLang="zh-CN" dirty="0"/>
              <a:t>和图</a:t>
            </a:r>
            <a:r>
              <a:rPr lang="zh-CN" altLang="zh-CN" u="sng" dirty="0"/>
              <a:t>　　　　</a:t>
            </a:r>
            <a:r>
              <a:rPr lang="zh-CN" altLang="zh-CN" dirty="0"/>
              <a:t>可探究猜想</a:t>
            </a:r>
            <a:r>
              <a:rPr lang="en-US" altLang="zh-CN" dirty="0"/>
              <a:t>A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利用图</a:t>
            </a:r>
            <a:r>
              <a:rPr lang="zh-CN" altLang="zh-CN" u="sng" dirty="0"/>
              <a:t>　　　　</a:t>
            </a:r>
            <a:r>
              <a:rPr lang="zh-CN" altLang="zh-CN" dirty="0"/>
              <a:t>和图</a:t>
            </a:r>
            <a:r>
              <a:rPr lang="zh-CN" altLang="zh-CN" u="sng" dirty="0"/>
              <a:t>　　　　</a:t>
            </a:r>
            <a:r>
              <a:rPr lang="zh-CN" altLang="zh-CN" dirty="0"/>
              <a:t>可探究猜想</a:t>
            </a:r>
            <a:r>
              <a:rPr lang="en-US" altLang="zh-CN" dirty="0"/>
              <a:t>B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(4)</a:t>
            </a:r>
            <a:r>
              <a:rPr lang="zh-CN" altLang="zh-CN" dirty="0"/>
              <a:t>利用图</a:t>
            </a:r>
            <a:r>
              <a:rPr lang="zh-CN" altLang="zh-CN" u="sng" dirty="0"/>
              <a:t>　　　　</a:t>
            </a:r>
            <a:r>
              <a:rPr lang="zh-CN" altLang="zh-CN" dirty="0"/>
              <a:t>和图</a:t>
            </a:r>
            <a:r>
              <a:rPr lang="zh-CN" altLang="zh-CN" u="sng" dirty="0"/>
              <a:t>　　　　</a:t>
            </a:r>
            <a:r>
              <a:rPr lang="zh-CN" altLang="zh-CN" dirty="0"/>
              <a:t>可探究猜想</a:t>
            </a:r>
            <a:r>
              <a:rPr lang="en-US" altLang="zh-CN" dirty="0"/>
              <a:t>C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(5)</a:t>
            </a:r>
            <a:r>
              <a:rPr lang="zh-CN" altLang="zh-CN" dirty="0"/>
              <a:t>该实验所用的研究方法是</a:t>
            </a:r>
            <a:r>
              <a:rPr lang="zh-CN" altLang="zh-CN" u="sng" dirty="0"/>
              <a:t>　　　　　　　</a:t>
            </a:r>
            <a:r>
              <a:rPr lang="zh-CN" altLang="zh-CN" dirty="0"/>
              <a:t>法。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365578" y="332414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滑动摩擦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45665" y="38584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甲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36347" y="385258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丙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45665" y="43721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甲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98554" y="438532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丁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45665" y="48667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甲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35545" y="4914629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乙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18528" y="540927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控制变量</a:t>
            </a:r>
            <a:endParaRPr lang="en-US" altLang="en-US" sz="3200" dirty="0">
              <a:latin typeface="+mn-lt"/>
              <a:sym typeface="+mn-ea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8" y="1586223"/>
            <a:ext cx="8557209" cy="10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为探究滑动摩擦力与哪些因素有关，某同学做了以下实验</a:t>
            </a:r>
            <a:r>
              <a:rPr lang="en-US" altLang="zh-CN" dirty="0"/>
              <a:t>(</a:t>
            </a:r>
            <a:r>
              <a:rPr lang="zh-CN" altLang="zh-CN" dirty="0"/>
              <a:t>实验过程中保持长木板水平固定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zh-CN" altLang="zh-CN" dirty="0"/>
              <a:t>第</a:t>
            </a:r>
            <a:r>
              <a:rPr lang="en-US" altLang="zh-CN" dirty="0"/>
              <a:t>1</a:t>
            </a:r>
            <a:r>
              <a:rPr lang="zh-CN" altLang="zh-CN" dirty="0"/>
              <a:t>次：把木块平放在长木板上，用弹簧测力计水平拉动木块，如图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甲所示，读出弹簧测力计的示数并记入表格中。</a:t>
            </a:r>
          </a:p>
          <a:p>
            <a:pPr marL="0" indent="0">
              <a:buNone/>
            </a:pPr>
            <a:r>
              <a:rPr lang="zh-CN" altLang="zh-CN" dirty="0"/>
              <a:t>第</a:t>
            </a:r>
            <a:r>
              <a:rPr lang="en-US" altLang="zh-CN" dirty="0"/>
              <a:t>2</a:t>
            </a:r>
            <a:r>
              <a:rPr lang="zh-CN" altLang="zh-CN" dirty="0"/>
              <a:t>次：把木块侧放在长木板上，重复上述实验操作，如图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乙所示。</a:t>
            </a:r>
          </a:p>
          <a:p>
            <a:pPr marL="0" indent="0">
              <a:buNone/>
            </a:pPr>
            <a:r>
              <a:rPr lang="zh-CN" altLang="zh-CN" dirty="0"/>
              <a:t>第</a:t>
            </a:r>
            <a:r>
              <a:rPr lang="en-US" altLang="zh-CN" dirty="0"/>
              <a:t>3</a:t>
            </a:r>
            <a:r>
              <a:rPr lang="zh-CN" altLang="zh-CN" dirty="0"/>
              <a:t>次：把两块与第</a:t>
            </a:r>
            <a:r>
              <a:rPr lang="en-US" altLang="zh-CN" dirty="0"/>
              <a:t>1</a:t>
            </a:r>
            <a:r>
              <a:rPr lang="zh-CN" altLang="zh-CN" dirty="0"/>
              <a:t>次相同的木块叠放在一起，平放在长木板上，重复上述实验操作，如图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丙所示。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9" y="5581364"/>
            <a:ext cx="7008302" cy="10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每次实验都要求用弹簧测力计拉着木块在水平方向做</a:t>
            </a:r>
            <a:r>
              <a:rPr lang="zh-CN" altLang="zh-CN" u="sng" dirty="0"/>
              <a:t>　</a:t>
            </a:r>
            <a:r>
              <a:rPr lang="en-US" altLang="zh-CN" u="sng" dirty="0"/>
              <a:t>         </a:t>
            </a:r>
            <a:r>
              <a:rPr lang="zh-CN" altLang="zh-CN" u="sng" dirty="0"/>
              <a:t>　</a:t>
            </a:r>
            <a:r>
              <a:rPr lang="zh-CN" altLang="zh-CN" dirty="0"/>
              <a:t>运动，此时滑动摩擦力大小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大于</a:t>
            </a:r>
            <a:r>
              <a:rPr lang="en-US" altLang="zh-CN" dirty="0"/>
              <a:t>” “</a:t>
            </a:r>
            <a:r>
              <a:rPr lang="zh-CN" altLang="zh-CN" dirty="0"/>
              <a:t>小于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等于</a:t>
            </a:r>
            <a:r>
              <a:rPr lang="en-US" altLang="zh-CN" dirty="0"/>
              <a:t>”)</a:t>
            </a:r>
            <a:r>
              <a:rPr lang="zh-CN" altLang="zh-CN" dirty="0"/>
              <a:t>拉力大小。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比较</a:t>
            </a:r>
            <a:r>
              <a:rPr lang="en-US" altLang="zh-CN" dirty="0"/>
              <a:t>1</a:t>
            </a:r>
            <a:r>
              <a:rPr lang="zh-CN" altLang="zh-CN" dirty="0"/>
              <a:t>、</a:t>
            </a:r>
            <a:r>
              <a:rPr lang="en-US" altLang="zh-CN" dirty="0"/>
              <a:t>2</a:t>
            </a:r>
            <a:r>
              <a:rPr lang="zh-CN" altLang="zh-CN" dirty="0"/>
              <a:t>两次实验数据，可发现滑动摩擦力的大小与</a:t>
            </a:r>
            <a:r>
              <a:rPr lang="zh-CN" altLang="zh-CN" u="sng" dirty="0"/>
              <a:t>　　　　　　</a:t>
            </a:r>
            <a:r>
              <a:rPr lang="zh-CN" altLang="zh-CN" dirty="0"/>
              <a:t>无关。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比较</a:t>
            </a:r>
            <a:r>
              <a:rPr lang="en-US" altLang="zh-CN" dirty="0"/>
              <a:t>1</a:t>
            </a:r>
            <a:r>
              <a:rPr lang="zh-CN" altLang="zh-CN" dirty="0"/>
              <a:t>、</a:t>
            </a:r>
            <a:r>
              <a:rPr lang="en-US" altLang="zh-CN" dirty="0"/>
              <a:t>3</a:t>
            </a:r>
            <a:r>
              <a:rPr lang="zh-CN" altLang="zh-CN" dirty="0"/>
              <a:t>两次实验数据，可发现滑动摩擦力的大小与</a:t>
            </a:r>
            <a:r>
              <a:rPr lang="zh-CN" altLang="zh-CN" u="sng" dirty="0"/>
              <a:t>　　　　　　</a:t>
            </a:r>
            <a:r>
              <a:rPr lang="zh-CN" altLang="zh-CN" dirty="0"/>
              <a:t>有关。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3" y="1463570"/>
            <a:ext cx="8347943" cy="19881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62565" y="376997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匀速直线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75418" y="376997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等于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2178" y="508335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接触面积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87440" y="598404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小鹭设计的</a:t>
            </a:r>
            <a:r>
              <a:rPr lang="en-US" altLang="zh-CN" dirty="0"/>
              <a:t>“</a:t>
            </a:r>
            <a:r>
              <a:rPr lang="zh-CN" altLang="zh-CN" dirty="0"/>
              <a:t>探究影响滑动摩擦力大小的因素</a:t>
            </a:r>
            <a:r>
              <a:rPr lang="en-US" altLang="zh-CN" dirty="0"/>
              <a:t>”</a:t>
            </a:r>
            <a:r>
              <a:rPr lang="zh-CN" altLang="zh-CN" dirty="0"/>
              <a:t>实验方案如图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所示。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下列现象中应用了从图甲、乙实验所得结论的是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足球守门员戴着防滑手套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移动很重的石块时，在地上铺设滚木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用力压住橡皮，擦去写错的字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气垫船喷出强气流，在船底和水之间形成气垫</a:t>
            </a:r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4" y="2331512"/>
            <a:ext cx="8081577" cy="101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759472" y="395141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为了探究滑动摩擦力大小与接触面积是否有关，如图丙所示，小鹭竖直向下切去一半木块，测得摩擦力大小是图甲中的一半，于是得出，摩擦力大小与接触面积的大小成正比。你认为此结论是否正确？为什么？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</a:t>
            </a:r>
            <a:r>
              <a:rPr lang="zh-CN" altLang="zh-CN" dirty="0"/>
              <a:t>；</a:t>
            </a:r>
            <a:r>
              <a:rPr lang="zh-CN" altLang="en-US" u="sng" dirty="0"/>
              <a:t>                    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 </a:t>
            </a:r>
            <a:r>
              <a:rPr lang="en-US" altLang="zh-CN" u="sng" dirty="0"/>
              <a:t>                                                 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090642" y="2474893"/>
            <a:ext cx="166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不正确　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2472" y="2892801"/>
            <a:ext cx="7759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     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实验过程中，没有保持木块对木板表面的压力不变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在</a:t>
            </a:r>
            <a:r>
              <a:rPr lang="en-US" altLang="zh-CN" dirty="0"/>
              <a:t>“</a:t>
            </a:r>
            <a:r>
              <a:rPr lang="zh-CN" altLang="zh-CN" dirty="0"/>
              <a:t>探究滑动摩擦力的大小与什么因素有关</a:t>
            </a:r>
            <a:r>
              <a:rPr lang="en-US" altLang="zh-CN" dirty="0"/>
              <a:t>”</a:t>
            </a:r>
            <a:r>
              <a:rPr lang="zh-CN" altLang="zh-CN" dirty="0"/>
              <a:t>时，同学们提出了下列猜想：</a:t>
            </a:r>
            <a:r>
              <a:rPr lang="en-US" altLang="zh-CN" dirty="0"/>
              <a:t>①</a:t>
            </a:r>
            <a:r>
              <a:rPr lang="zh-CN" altLang="zh-CN" dirty="0"/>
              <a:t>与接触面所受的压力大小有关；</a:t>
            </a:r>
            <a:r>
              <a:rPr lang="en-US" altLang="zh-CN" dirty="0"/>
              <a:t>②</a:t>
            </a:r>
            <a:r>
              <a:rPr lang="zh-CN" altLang="zh-CN" dirty="0"/>
              <a:t>与接触面的粗糙程度有关；</a:t>
            </a:r>
            <a:r>
              <a:rPr lang="en-US" altLang="zh-CN" dirty="0"/>
              <a:t>③</a:t>
            </a:r>
            <a:r>
              <a:rPr lang="zh-CN" altLang="zh-CN" dirty="0"/>
              <a:t>与接触面的面积大小有关；</a:t>
            </a:r>
            <a:r>
              <a:rPr lang="en-US" altLang="zh-CN" dirty="0"/>
              <a:t>④</a:t>
            </a:r>
            <a:r>
              <a:rPr lang="zh-CN" altLang="zh-CN" dirty="0"/>
              <a:t>与物体运动的速度大小有关。</a:t>
            </a:r>
          </a:p>
          <a:p>
            <a:pPr marL="0" indent="0">
              <a:buNone/>
            </a:pPr>
            <a:r>
              <a:rPr lang="zh-CN" altLang="zh-CN" dirty="0"/>
              <a:t>为了验证以上猜想，小明的实验小组设计了如图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所示的实验：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" y="4542039"/>
            <a:ext cx="8117112" cy="14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为了测量滑动摩擦力的大小，必须使木块在水平木板上做</a:t>
            </a:r>
            <a:r>
              <a:rPr lang="zh-CN" altLang="zh-CN" u="sng" dirty="0"/>
              <a:t>　　　　　　</a:t>
            </a:r>
            <a:r>
              <a:rPr lang="zh-CN" altLang="zh-CN" dirty="0"/>
              <a:t>运动。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在探究滑动摩擦力的大小与接触面所受的压力大小有关时，应该控制</a:t>
            </a:r>
            <a:r>
              <a:rPr lang="en-US" altLang="zh-CN" u="sng" dirty="0"/>
              <a:t>                      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；</a:t>
            </a:r>
            <a:endParaRPr lang="en-US" altLang="zh-CN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zh-CN" dirty="0"/>
              <a:t>和接触面的面积大小、物体运动速度等不变，故此应选择图中的</a:t>
            </a: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116134" y="171636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匀速直线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02609" y="350388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68062" y="350388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56959" y="2600039"/>
            <a:ext cx="307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接触面的粗糙程度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如果实验小组得到的实验数据如下表所示，则表中数据可以验证猜想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选填序号</a:t>
            </a:r>
            <a:r>
              <a:rPr lang="en-US" altLang="zh-CN" dirty="0"/>
              <a:t>)</a:t>
            </a:r>
            <a:r>
              <a:rPr lang="zh-CN" altLang="zh-CN" dirty="0"/>
              <a:t>，可以得到的结论是</a:t>
            </a:r>
            <a:r>
              <a:rPr lang="en-US" altLang="zh-CN" u="sng" dirty="0"/>
              <a:t>                                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；</a:t>
            </a:r>
            <a:r>
              <a:rPr lang="en-US" altLang="zh-CN" u="sng" dirty="0"/>
              <a:t>                                                          </a:t>
            </a:r>
          </a:p>
          <a:p>
            <a:pPr marL="0" indent="0">
              <a:buNone/>
            </a:pPr>
            <a:r>
              <a:rPr lang="en-US" altLang="zh-CN" u="sng" dirty="0"/>
              <a:t>                                                                  </a:t>
            </a:r>
            <a:r>
              <a:rPr lang="zh-CN" altLang="zh-CN" dirty="0"/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147765" y="1694340"/>
            <a:ext cx="48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5" y="3319367"/>
            <a:ext cx="8075295" cy="30052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1190" y="2108788"/>
            <a:ext cx="7006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在其他条件相同时，滑动摩擦力的大小与物体运动的速度大小无关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小明为了探究滑动摩擦力跟压力大小的关系，设计了如图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甲所示的实验装置。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6" y="2989168"/>
            <a:ext cx="7394225" cy="22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了解摩擦力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探究滑动摩擦力的大小跟什么因素有关。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小明将长木板放在水平桌面上，用弹簧测力计水平拉动木块，使它沿长木板做匀速直线运动。</a:t>
            </a:r>
          </a:p>
          <a:p>
            <a:pPr marL="0" indent="0">
              <a:buNone/>
            </a:pPr>
            <a:r>
              <a:rPr lang="en-US" altLang="zh-CN" dirty="0"/>
              <a:t>①</a:t>
            </a:r>
            <a:r>
              <a:rPr lang="zh-CN" altLang="zh-CN" dirty="0"/>
              <a:t>他在木块上加重物改变木块对长木板的压力，进行多次实验。他设计了一个表格</a:t>
            </a:r>
            <a:r>
              <a:rPr lang="en-US" altLang="zh-CN" dirty="0"/>
              <a:t>(</a:t>
            </a:r>
            <a:r>
              <a:rPr lang="zh-CN" altLang="zh-CN" dirty="0"/>
              <a:t>如下表</a:t>
            </a:r>
            <a:r>
              <a:rPr lang="en-US" altLang="zh-CN" dirty="0"/>
              <a:t>)</a:t>
            </a:r>
            <a:r>
              <a:rPr lang="zh-CN" altLang="zh-CN" dirty="0"/>
              <a:t>，请你帮助他把表格填完整。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0" y="3727731"/>
            <a:ext cx="8523620" cy="26522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952136" y="383955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压力的大小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23652" y="3843728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滑动摩擦力的大小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②</a:t>
            </a:r>
            <a:r>
              <a:rPr lang="zh-CN" altLang="zh-CN" dirty="0"/>
              <a:t>分析表格数据可以得到的结论是</a:t>
            </a:r>
            <a:r>
              <a:rPr lang="en-US" altLang="zh-CN" u="sng" dirty="0"/>
              <a:t>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；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                                     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小华对实验进行了改进，装置如图乙：将木块用测力计水平拉住，测力计另一端固定在桌上；用细线和沙桶连接，细线的另一端跨过定滑轮和长木板相连。实验时在沙桶中加沙，使长木板运动。这样改进的好处是</a:t>
            </a:r>
            <a:r>
              <a:rPr lang="en-US" altLang="zh-CN" u="sng" dirty="0"/>
              <a:t>                                                                </a:t>
            </a:r>
            <a:r>
              <a:rPr lang="zh-CN" altLang="en-US" dirty="0">
                <a:solidFill>
                  <a:schemeClr val="bg1"/>
                </a:solidFill>
              </a:rPr>
              <a:t>；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       </a:t>
            </a:r>
            <a:r>
              <a:rPr lang="zh-CN" altLang="en-US" dirty="0"/>
              <a:t>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577237" y="1346899"/>
            <a:ext cx="8058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接触面粗糙程度相同时，压力越大，滑动摩擦力越大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904" y="3896856"/>
            <a:ext cx="8058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便于读取弹簧测力计的示数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或弹簧测力计示数稳定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214788" y="1460290"/>
            <a:ext cx="8481538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小王同学在研究影响滑动摩擦力大小的因素时，用同一木块和同一砝码等器材，做了如图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6.4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所示的三次实验，他用弹簧测力计拉动木块做匀速直线运动，则三次实验中木块受到的滑动摩擦力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indent="0" algn="just">
              <a:spcAft>
                <a:spcPts val="0"/>
              </a:spcAft>
              <a:buNone/>
            </a:pPr>
            <a:endParaRPr lang="en-US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en-US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en-US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图甲中木块受到的滑动摩擦力最大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图乙中木块受到的滑动摩擦力最大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图丙中木块受到的滑动摩擦力最大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D.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图乙和图丙中木块受到的滑动摩擦力大小相等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7118390" y="258183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endParaRPr lang="zh-CN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85" y="3105057"/>
            <a:ext cx="2889440" cy="144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00050" y="1444610"/>
            <a:ext cx="8401050" cy="5219898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2.</a:t>
            </a:r>
            <a:r>
              <a:rPr lang="zh-CN" altLang="zh-CN" sz="2400" dirty="0"/>
              <a:t>如图</a:t>
            </a:r>
            <a:r>
              <a:rPr lang="en-US" altLang="zh-CN" sz="2400" dirty="0"/>
              <a:t>6.4</a:t>
            </a:r>
            <a:r>
              <a:rPr lang="zh-CN" altLang="zh-CN" sz="2400" dirty="0"/>
              <a:t>－</a:t>
            </a:r>
            <a:r>
              <a:rPr lang="en-US" altLang="zh-CN" sz="2400" dirty="0"/>
              <a:t>7</a:t>
            </a:r>
            <a:r>
              <a:rPr lang="zh-CN" altLang="zh-CN" sz="2400" dirty="0"/>
              <a:t>是小明同学</a:t>
            </a:r>
            <a:r>
              <a:rPr lang="en-US" altLang="zh-CN" sz="2400" dirty="0"/>
              <a:t>“</a:t>
            </a:r>
            <a:r>
              <a:rPr lang="zh-CN" altLang="zh-CN" sz="2400" dirty="0"/>
              <a:t>探究摩擦力大小与什么因素有关</a:t>
            </a:r>
            <a:r>
              <a:rPr lang="en-US" altLang="zh-CN" sz="2400" dirty="0"/>
              <a:t>”</a:t>
            </a:r>
            <a:r>
              <a:rPr lang="zh-CN" altLang="zh-CN" sz="2400" dirty="0"/>
              <a:t>的实验操作过程，铁块和木块的大小、形状完全相同，木块表面比铁块表面粗糙。实验中，用弹簧测力计拉动物体在水平放置的长木板上做匀速直线运动，每次的弹簧测力计示数如图所示。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indent="0">
              <a:spcAft>
                <a:spcPts val="0"/>
              </a:spcAft>
              <a:buNone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甲、乙两图的实验说明了滑动摩擦力的大小与</a:t>
            </a:r>
            <a:r>
              <a:rPr lang="zh-CN" altLang="zh-CN" sz="24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通过比较甲、丙两图得出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接触面越粗糙，滑动摩擦力越大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的结论，这是</a:t>
            </a:r>
            <a:r>
              <a:rPr lang="zh-CN" altLang="zh-CN" sz="24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的，因为</a:t>
            </a:r>
            <a:r>
              <a:rPr lang="zh-CN" altLang="zh-CN" sz="24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zh-CN" dirty="0"/>
              <a:t>(3)</a:t>
            </a:r>
            <a:r>
              <a:rPr lang="zh-CN" altLang="zh-CN" dirty="0"/>
              <a:t>在图甲的实验中，如果用</a:t>
            </a:r>
            <a:r>
              <a:rPr lang="en-US" altLang="zh-CN" dirty="0"/>
              <a:t>2.0 N</a:t>
            </a:r>
            <a:r>
              <a:rPr lang="zh-CN" altLang="zh-CN" dirty="0"/>
              <a:t>的力水平拉动铁块，则铁块受到的摩擦力为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</a:p>
          <a:p>
            <a:pPr indent="0" algn="just">
              <a:spcAft>
                <a:spcPts val="0"/>
              </a:spcAft>
              <a:buNone/>
            </a:pP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62501" y="433799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压力大小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9" y="3155795"/>
            <a:ext cx="7831887" cy="12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416125" y="508461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77453" y="5422046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没有控制压力相等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5998" y="612093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1.8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3.</a:t>
            </a:r>
            <a:r>
              <a:rPr lang="zh-CN" altLang="zh-CN" sz="2400" dirty="0"/>
              <a:t>小明同学在学习了滑动摩擦力之后，认为滑动摩擦力的大小可能与两物体接触面积的大小有关，于是他通过实验探究这个问题。</a:t>
            </a:r>
          </a:p>
          <a:p>
            <a:pPr marL="0" indent="0" algn="dist">
              <a:buNone/>
            </a:pPr>
            <a:r>
              <a:rPr lang="en-US" altLang="zh-CN" sz="2400" dirty="0"/>
              <a:t>(1)</a:t>
            </a:r>
            <a:r>
              <a:rPr lang="zh-CN" altLang="zh-CN" sz="2400" dirty="0"/>
              <a:t>在实验中，必须拉着弹簧测力计使物体沿水平方向做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zh-CN" sz="2400" u="sng" dirty="0"/>
              <a:t>　　　　　　　</a:t>
            </a:r>
            <a:r>
              <a:rPr lang="zh-CN" altLang="zh-CN" sz="2400" dirty="0"/>
              <a:t>运动，根据</a:t>
            </a:r>
            <a:r>
              <a:rPr lang="zh-CN" altLang="zh-CN" sz="2400" u="sng" dirty="0"/>
              <a:t>　　　　</a:t>
            </a:r>
            <a:r>
              <a:rPr lang="en-US" altLang="zh-CN" sz="2400" u="sng" dirty="0"/>
              <a:t>     </a:t>
            </a:r>
            <a:r>
              <a:rPr lang="zh-CN" altLang="zh-CN" sz="2400" u="sng" dirty="0"/>
              <a:t>　</a:t>
            </a:r>
            <a:r>
              <a:rPr lang="zh-CN" altLang="zh-CN" sz="2400" dirty="0"/>
              <a:t>的读数就可以测出滑动摩擦力大小。</a:t>
            </a:r>
          </a:p>
          <a:p>
            <a:pPr marL="0" indent="0">
              <a:buNone/>
            </a:pPr>
            <a:r>
              <a:rPr lang="en-US" altLang="zh-CN" sz="2400" dirty="0"/>
              <a:t>(2)</a:t>
            </a:r>
            <a:r>
              <a:rPr lang="zh-CN" altLang="zh-CN" sz="2400" dirty="0"/>
              <a:t>完成本实验，需要自己制作木块，他制作的木块应是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pPr marL="0" indent="0">
              <a:buNone/>
            </a:pPr>
            <a:r>
              <a:rPr lang="en-US" altLang="zh-CN" sz="2400" dirty="0"/>
              <a:t>A.</a:t>
            </a:r>
            <a:r>
              <a:rPr lang="zh-CN" altLang="zh-CN" sz="2400" dirty="0"/>
              <a:t>各面粗糙程度相同的正方体</a:t>
            </a:r>
          </a:p>
          <a:p>
            <a:pPr marL="0" indent="0">
              <a:buNone/>
            </a:pPr>
            <a:r>
              <a:rPr lang="en-US" altLang="zh-CN" sz="2400" dirty="0"/>
              <a:t>B.</a:t>
            </a:r>
            <a:r>
              <a:rPr lang="zh-CN" altLang="zh-CN" sz="2400" dirty="0"/>
              <a:t>各面粗糙程度相同，长宽高各不相同的长方体</a:t>
            </a:r>
          </a:p>
          <a:p>
            <a:pPr marL="0" indent="0">
              <a:buNone/>
            </a:pPr>
            <a:r>
              <a:rPr lang="en-US" altLang="zh-CN" sz="2400" dirty="0"/>
              <a:t>C.</a:t>
            </a:r>
            <a:r>
              <a:rPr lang="zh-CN" altLang="zh-CN" sz="2400" dirty="0"/>
              <a:t>各面粗糙程度不同的正方体</a:t>
            </a:r>
          </a:p>
          <a:p>
            <a:pPr marL="0" indent="0">
              <a:buNone/>
            </a:pPr>
            <a:r>
              <a:rPr lang="en-US" altLang="zh-CN" sz="2400" dirty="0"/>
              <a:t>D.</a:t>
            </a:r>
            <a:r>
              <a:rPr lang="zh-CN" altLang="zh-CN" sz="2400" dirty="0"/>
              <a:t>各面粗糙程度不相同，长宽高各不相同的长方体</a:t>
            </a:r>
          </a:p>
          <a:p>
            <a:pPr marL="0" indent="0">
              <a:buNone/>
            </a:pPr>
            <a:r>
              <a:rPr lang="en-US" altLang="zh-CN" sz="2400" dirty="0"/>
              <a:t>(3)</a:t>
            </a:r>
            <a:r>
              <a:rPr lang="zh-CN" altLang="zh-CN" sz="2400" dirty="0"/>
              <a:t>本实验所采用的研究方法是</a:t>
            </a:r>
            <a:r>
              <a:rPr lang="zh-CN" altLang="zh-CN" sz="2400" u="sng" dirty="0"/>
              <a:t>　　　　　　　　　</a:t>
            </a:r>
            <a:r>
              <a:rPr lang="zh-CN" altLang="zh-CN" sz="2400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65200" y="287874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匀速直线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99932" y="287874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5775" y="6133766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控制变量法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0244" y="4033078"/>
            <a:ext cx="328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(4)</a:t>
            </a:r>
            <a:r>
              <a:rPr lang="zh-CN" altLang="zh-CN" sz="2400" dirty="0"/>
              <a:t>本实验中，该同学设计了两种实验方案：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zh-CN" sz="2400" dirty="0"/>
              <a:t>方案一：木板水平固定，通过弹簧测力计水平拉动木块，如图</a:t>
            </a:r>
            <a:r>
              <a:rPr lang="en-US" altLang="zh-CN" sz="2400" dirty="0"/>
              <a:t>6.4</a:t>
            </a:r>
            <a:r>
              <a:rPr lang="zh-CN" altLang="zh-CN" sz="2400" dirty="0"/>
              <a:t>－</a:t>
            </a:r>
            <a:r>
              <a:rPr lang="en-US" altLang="zh-CN" sz="2400" dirty="0"/>
              <a:t>8</a:t>
            </a:r>
            <a:r>
              <a:rPr lang="zh-CN" altLang="zh-CN" sz="2400" dirty="0"/>
              <a:t>甲；</a:t>
            </a:r>
          </a:p>
          <a:p>
            <a:pPr marL="0" indent="0">
              <a:buNone/>
            </a:pPr>
            <a:r>
              <a:rPr lang="zh-CN" altLang="zh-CN" sz="2400" dirty="0"/>
              <a:t>方案二：木块与弹簧测力计相连，弹簧测力计水平固定，通过细绳水平拉动木板，如图</a:t>
            </a:r>
            <a:r>
              <a:rPr lang="en-US" altLang="zh-CN" sz="2400" dirty="0"/>
              <a:t>6.4</a:t>
            </a:r>
            <a:r>
              <a:rPr lang="zh-CN" altLang="zh-CN" sz="2400" dirty="0"/>
              <a:t>－</a:t>
            </a:r>
            <a:r>
              <a:rPr lang="en-US" altLang="zh-CN" sz="2400" dirty="0"/>
              <a:t>8</a:t>
            </a:r>
            <a:r>
              <a:rPr lang="zh-CN" altLang="zh-CN" sz="2400" dirty="0"/>
              <a:t>乙。</a:t>
            </a:r>
          </a:p>
          <a:p>
            <a:pPr marL="0" indent="0">
              <a:buNone/>
            </a:pPr>
            <a:r>
              <a:rPr lang="zh-CN" altLang="zh-CN" sz="2400" dirty="0"/>
              <a:t>　　上述两种方案中，你认为更合理的是方案</a:t>
            </a:r>
            <a:r>
              <a:rPr lang="zh-CN" altLang="zh-CN" sz="2400" u="sng" dirty="0"/>
              <a:t>　　　　</a:t>
            </a:r>
            <a:r>
              <a:rPr lang="en-US" altLang="zh-CN" sz="2400" dirty="0"/>
              <a:t>(</a:t>
            </a:r>
            <a:r>
              <a:rPr lang="zh-CN" altLang="zh-CN" sz="2400" dirty="0"/>
              <a:t>选填</a:t>
            </a:r>
            <a:r>
              <a:rPr lang="en-US" altLang="zh-CN" sz="2400" dirty="0"/>
              <a:t>“</a:t>
            </a:r>
            <a:r>
              <a:rPr lang="zh-CN" altLang="zh-CN" sz="2400" dirty="0"/>
              <a:t>一</a:t>
            </a:r>
            <a:r>
              <a:rPr lang="en-US" altLang="zh-CN" sz="2400" dirty="0"/>
              <a:t>”</a:t>
            </a:r>
            <a:r>
              <a:rPr lang="zh-CN" altLang="zh-CN" sz="2400" dirty="0"/>
              <a:t>或</a:t>
            </a:r>
            <a:r>
              <a:rPr lang="en-US" altLang="zh-CN" sz="2400" dirty="0"/>
              <a:t>“</a:t>
            </a:r>
            <a:r>
              <a:rPr lang="zh-CN" altLang="zh-CN" sz="2400" dirty="0"/>
              <a:t>二</a:t>
            </a:r>
            <a:r>
              <a:rPr lang="en-US" altLang="zh-CN" sz="2400" dirty="0"/>
              <a:t>”)</a:t>
            </a:r>
            <a:r>
              <a:rPr lang="zh-CN" altLang="zh-CN" sz="2400" dirty="0"/>
              <a:t>，该方案的好处是</a:t>
            </a:r>
            <a:r>
              <a:rPr lang="en-US" altLang="zh-CN" sz="2400" u="sng" dirty="0"/>
              <a:t>                                                   </a:t>
            </a:r>
            <a:r>
              <a:rPr lang="zh-CN" altLang="zh-CN" sz="2800" dirty="0">
                <a:solidFill>
                  <a:schemeClr val="bg1"/>
                </a:solidFill>
              </a:rPr>
              <a:t>。</a:t>
            </a:r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zh-CN" altLang="en-US" sz="2400" u="sng" dirty="0"/>
              <a:t>                                                                                                   </a:t>
            </a:r>
            <a:r>
              <a:rPr lang="zh-CN" altLang="en-US" sz="2400" dirty="0"/>
              <a:t>。</a:t>
            </a:r>
            <a:endParaRPr lang="zh-CN" altLang="zh-CN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4" y="2131453"/>
            <a:ext cx="6234699" cy="15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919548" y="5488721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012" y="5883154"/>
            <a:ext cx="7849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乙中木板拉动速度的大小，不影响弹簧测力计的读数，读数更稳定和准确 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5360" y="16150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生活中的摩擦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479" y="2743200"/>
            <a:ext cx="8000038" cy="2441469"/>
            <a:chOff x="54137" y="2232561"/>
            <a:chExt cx="8000038" cy="2441469"/>
          </a:xfrm>
        </p:grpSpPr>
        <p:grpSp>
          <p:nvGrpSpPr>
            <p:cNvPr id="9" name="组合 8"/>
            <p:cNvGrpSpPr/>
            <p:nvPr/>
          </p:nvGrpSpPr>
          <p:grpSpPr>
            <a:xfrm>
              <a:off x="54137" y="2232561"/>
              <a:ext cx="3775393" cy="2441469"/>
              <a:chOff x="54137" y="2232561"/>
              <a:chExt cx="3775393" cy="2441469"/>
            </a:xfrm>
          </p:grpSpPr>
          <p:pic>
            <p:nvPicPr>
              <p:cNvPr id="2050" name="Picture 2" descr="http://epaper.kelamayi.com.cn/klmyrb/res/1/1/2017-11/28/A01/res04_attpic_brief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71" t="11235" b="9554"/>
              <a:stretch>
                <a:fillRect/>
              </a:stretch>
            </p:blipFill>
            <p:spPr bwMode="auto">
              <a:xfrm>
                <a:off x="291428" y="2232561"/>
                <a:ext cx="2836277" cy="2006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4137" y="4273920"/>
                <a:ext cx="3775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/>
                  <a:t>人在冰面上行走为什么容易摔倒</a:t>
                </a:r>
                <a:endParaRPr lang="zh-CN" altLang="en-US" sz="2000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278782" y="2959433"/>
              <a:ext cx="3775393" cy="1714597"/>
              <a:chOff x="4278782" y="2959433"/>
              <a:chExt cx="3775393" cy="1714597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875" y="2959433"/>
                <a:ext cx="2891209" cy="1318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4278782" y="4273920"/>
                <a:ext cx="3775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/>
                  <a:t>鞋底为什么会有凹凸不平的花纹</a:t>
                </a:r>
                <a:endParaRPr lang="zh-CN" altLang="en-US" sz="2000" dirty="0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63742" y="2527487"/>
            <a:ext cx="8416515" cy="3204079"/>
            <a:chOff x="291428" y="2604909"/>
            <a:chExt cx="8416515" cy="3204079"/>
          </a:xfrm>
        </p:grpSpPr>
        <p:grpSp>
          <p:nvGrpSpPr>
            <p:cNvPr id="10" name="组合 9"/>
            <p:cNvGrpSpPr/>
            <p:nvPr/>
          </p:nvGrpSpPr>
          <p:grpSpPr>
            <a:xfrm>
              <a:off x="291428" y="2789503"/>
              <a:ext cx="4031873" cy="3019485"/>
              <a:chOff x="291428" y="2789503"/>
              <a:chExt cx="4031873" cy="3019485"/>
            </a:xfrm>
          </p:grpSpPr>
          <p:pic>
            <p:nvPicPr>
              <p:cNvPr id="2057" name="Picture 9" descr="http://img2.99114.com/group10/M00/58/D9/rBADs1oXwgqACA_HAAApyMJNncw398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107" y="2789503"/>
                <a:ext cx="3876675" cy="2619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91428" y="5408878"/>
                <a:ext cx="4031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安检</a:t>
                </a:r>
                <a:r>
                  <a:rPr lang="zh-CN" altLang="en-US" sz="2000" dirty="0" smtClean="0"/>
                  <a:t>机的传送带为什么能传送行李</a:t>
                </a:r>
                <a:endParaRPr lang="zh-CN" altLang="en-US" sz="2000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189031" y="2604909"/>
              <a:ext cx="3518912" cy="3005409"/>
              <a:chOff x="5189031" y="2604909"/>
              <a:chExt cx="3518912" cy="3005409"/>
            </a:xfrm>
          </p:grpSpPr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0458" y="2604909"/>
                <a:ext cx="3056059" cy="2584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189031" y="5210208"/>
                <a:ext cx="3518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/>
                  <a:t>为什么要经常给车轴加润滑油</a:t>
                </a:r>
                <a:endParaRPr lang="zh-CN" altLang="en-US" sz="2000" dirty="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5" y="1511459"/>
            <a:ext cx="836427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一个物体在另一个物体表面上滑动时产生的摩擦叫做</a:t>
            </a:r>
            <a:r>
              <a:rPr lang="zh-CN" altLang="zh-CN" u="sng" dirty="0"/>
              <a:t>　　　　</a:t>
            </a:r>
            <a:r>
              <a:rPr lang="zh-CN" altLang="zh-CN" dirty="0"/>
              <a:t>摩擦。这种阻碍物体相对运动的力叫做</a:t>
            </a:r>
            <a:r>
              <a:rPr lang="zh-CN" altLang="zh-CN" u="sng" dirty="0"/>
              <a:t>　　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389028" y="187577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滑动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1694" y="224330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滑动摩擦力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5288" y="2781300"/>
            <a:ext cx="7755907" cy="2324418"/>
            <a:chOff x="395288" y="2781300"/>
            <a:chExt cx="7755907" cy="2324418"/>
          </a:xfrm>
        </p:grpSpPr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3679207" y="4613275"/>
              <a:ext cx="4000500" cy="4924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60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c.</a:t>
              </a:r>
              <a:r>
                <a:rPr lang="zh-CN" altLang="en-US" sz="260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接触面不光滑</a:t>
              </a:r>
              <a:endParaRPr lang="zh-CN" altLang="en-US" sz="260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95288" y="3644900"/>
              <a:ext cx="2518638" cy="492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600" b="1" dirty="0" smtClean="0">
                  <a:solidFill>
                    <a:srgbClr val="FF0000"/>
                  </a:solidFill>
                  <a:latin typeface="+mn-ea"/>
                </a:rPr>
                <a:t>摩擦力</a:t>
              </a:r>
              <a:r>
                <a:rPr lang="zh-CN" altLang="en-US" sz="2600" b="1" dirty="0">
                  <a:solidFill>
                    <a:srgbClr val="FF0000"/>
                  </a:solidFill>
                  <a:latin typeface="+mn-ea"/>
                </a:rPr>
                <a:t>产生条件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3679207" y="2781300"/>
              <a:ext cx="4319588" cy="4924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600" dirty="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a.</a:t>
              </a:r>
              <a:r>
                <a:rPr lang="zh-CN" altLang="en-US" sz="2600" dirty="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两个物体接触且有压力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679207" y="3473450"/>
              <a:ext cx="4471988" cy="8925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60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b.</a:t>
              </a:r>
              <a:r>
                <a:rPr lang="zh-CN" altLang="en-US" sz="260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有</a:t>
              </a:r>
              <a:r>
                <a:rPr lang="zh-CN" altLang="en-US" sz="2600" smtClean="0">
                  <a:solidFill>
                    <a:srgbClr val="FF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相对运动</a:t>
              </a:r>
              <a:r>
                <a:rPr lang="zh-CN" altLang="en-US" sz="2600" smtClean="0">
                  <a:solidFill>
                    <a:srgbClr val="00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或</a:t>
              </a:r>
              <a:r>
                <a:rPr lang="zh-CN" altLang="en-US" sz="2600" smtClean="0">
                  <a:solidFill>
                    <a:srgbClr val="FF0000"/>
                  </a:solidFill>
                  <a:latin typeface="+mn-ea"/>
                  <a:ea typeface="+mn-ea"/>
                  <a:sym typeface="Wingdings" panose="05000000000000000000" pitchFamily="2" charset="2"/>
                </a:rPr>
                <a:t>相对运动的趋势</a:t>
              </a:r>
            </a:p>
          </p:txBody>
        </p:sp>
        <p:sp>
          <p:nvSpPr>
            <p:cNvPr id="21" name="左大括号 20"/>
            <p:cNvSpPr/>
            <p:nvPr/>
          </p:nvSpPr>
          <p:spPr>
            <a:xfrm>
              <a:off x="2953778" y="2995174"/>
              <a:ext cx="428625" cy="187325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00" b="0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5288" y="5013325"/>
            <a:ext cx="7129462" cy="1194118"/>
            <a:chOff x="395288" y="5013325"/>
            <a:chExt cx="7129462" cy="1194118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95288" y="5013325"/>
              <a:ext cx="2518638" cy="492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摩擦力</a:t>
              </a:r>
              <a:r>
                <a:rPr lang="zh-CN" altLang="en-US" sz="2600" b="1" dirty="0">
                  <a:solidFill>
                    <a:srgbClr val="FF0000"/>
                  </a:solidFill>
                  <a:latin typeface="+mn-ea"/>
                  <a:ea typeface="+mn-ea"/>
                </a:rPr>
                <a:t>的方向：</a:t>
              </a:r>
              <a:endParaRPr lang="en-US" altLang="zh-CN" sz="26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71625" y="5715000"/>
              <a:ext cx="5953125" cy="4924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600" dirty="0" smtClean="0">
                  <a:solidFill>
                    <a:srgbClr val="000000"/>
                  </a:solidFill>
                  <a:latin typeface="+mn-ea"/>
                  <a:ea typeface="+mn-ea"/>
                </a:rPr>
                <a:t>与相对运动或相对运动趋势方向相反</a:t>
              </a:r>
              <a:endParaRPr lang="zh-CN" altLang="en-US" sz="2600" b="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916238" y="1448313"/>
            <a:ext cx="2867025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测量滑动摩擦力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38" y="2456375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+mn-ea"/>
                <a:ea typeface="+mn-ea"/>
              </a:rPr>
              <a:t>测量工具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786063" y="2456375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+mn-ea"/>
              </a:rPr>
              <a:t>弹簧测力计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875" y="3319975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+mn-ea"/>
                <a:ea typeface="+mn-ea"/>
              </a:rPr>
              <a:t>测量原理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775" y="3304100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二力平衡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38" y="4231200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+mn-ea"/>
                <a:ea typeface="+mn-ea"/>
              </a:rPr>
              <a:t>测量方法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86063" y="4183575"/>
            <a:ext cx="37861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用弹簧测力计水平拉动木块，使它沿木板做匀速直线运动。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38" y="5671063"/>
            <a:ext cx="1622425" cy="528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+mn-ea"/>
                <a:ea typeface="+mn-ea"/>
              </a:rPr>
              <a:t>测量结果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43213" y="5696463"/>
            <a:ext cx="282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i="1" dirty="0">
                <a:solidFill>
                  <a:srgbClr val="000000"/>
                </a:solidFill>
                <a:latin typeface="+mn-lt"/>
                <a:ea typeface="+mn-ea"/>
              </a:rPr>
              <a:t>F</a:t>
            </a:r>
            <a:r>
              <a:rPr lang="zh-CN" altLang="en-US" sz="2800" baseline="-25000" dirty="0">
                <a:solidFill>
                  <a:srgbClr val="000000"/>
                </a:solidFill>
                <a:latin typeface="+mn-ea"/>
                <a:ea typeface="+mn-ea"/>
              </a:rPr>
              <a:t>摩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=</a:t>
            </a:r>
            <a:r>
              <a:rPr lang="en-US" altLang="zh-CN" sz="2800" i="1" dirty="0">
                <a:solidFill>
                  <a:srgbClr val="000000"/>
                </a:solidFill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zh-CN" altLang="en-US" sz="2800" baseline="-25000" dirty="0">
                <a:solidFill>
                  <a:srgbClr val="000000"/>
                </a:solidFill>
                <a:latin typeface="+mn-ea"/>
              </a:rPr>
              <a:t>拉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116650"/>
            <a:ext cx="3486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4293" y="1463570"/>
            <a:ext cx="4158913" cy="1575598"/>
            <a:chOff x="114293" y="1463570"/>
            <a:chExt cx="4158913" cy="15755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3" y="1762670"/>
              <a:ext cx="4158913" cy="1276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3625" y="146357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木板</a:t>
              </a:r>
              <a:endParaRPr lang="zh-CN" altLang="en-US" dirty="0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91704" y="1762670"/>
              <a:ext cx="270861" cy="232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14293" y="3290390"/>
            <a:ext cx="4158913" cy="1554642"/>
            <a:chOff x="114293" y="3231015"/>
            <a:chExt cx="4158913" cy="155464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3" y="3509159"/>
              <a:ext cx="4158913" cy="1276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63624" y="323101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木板</a:t>
              </a:r>
              <a:endParaRPr lang="zh-CN" altLang="en-US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08673" y="3497865"/>
              <a:ext cx="270861" cy="232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14293" y="4977343"/>
            <a:ext cx="4208326" cy="1667884"/>
            <a:chOff x="114293" y="4977343"/>
            <a:chExt cx="4208326" cy="16678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3" y="5286374"/>
              <a:ext cx="4208326" cy="1358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47305" y="497734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棉布</a:t>
              </a:r>
              <a:endParaRPr lang="zh-CN" altLang="en-US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808672" y="5275080"/>
              <a:ext cx="270861" cy="232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85" y="1435202"/>
            <a:ext cx="45243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4" y="3023840"/>
            <a:ext cx="472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5" y="5010000"/>
            <a:ext cx="47148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180114" y="2254352"/>
            <a:ext cx="4749098" cy="94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="1" dirty="0" smtClean="0">
                <a:solidFill>
                  <a:srgbClr val="FF0000"/>
                </a:solidFill>
              </a:rPr>
              <a:t>在接触面粗糙程度相同的情况下，压力越大，滑动摩擦力越大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80114" y="4069890"/>
            <a:ext cx="4749098" cy="94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="1" dirty="0" smtClean="0">
                <a:solidFill>
                  <a:srgbClr val="FF0000"/>
                </a:solidFill>
              </a:rPr>
              <a:t>在压力一定的情况下，接触面越粗糙，滑动摩擦力越大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495E-6 L 0.1597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495E-6 L 0.15972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495E-6 L 0.15972 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495E-6 L 0.15781 -0.0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5" y="1511459"/>
            <a:ext cx="836427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滑动摩擦力的大小跟物体间接触面的</a:t>
            </a:r>
            <a:r>
              <a:rPr lang="zh-CN" altLang="zh-CN" u="sng" dirty="0"/>
              <a:t>　　　　　</a:t>
            </a:r>
            <a:r>
              <a:rPr lang="zh-CN" altLang="zh-CN" dirty="0"/>
              <a:t>以及</a:t>
            </a:r>
            <a:r>
              <a:rPr lang="zh-CN" altLang="zh-CN" u="sng" dirty="0"/>
              <a:t>　　　　</a:t>
            </a:r>
            <a:r>
              <a:rPr lang="zh-CN" altLang="zh-CN" dirty="0"/>
              <a:t>的大小有关。在压力一定的情况下，接触面越</a:t>
            </a:r>
            <a:r>
              <a:rPr lang="zh-CN" altLang="zh-CN" u="sng" dirty="0"/>
              <a:t>　　　　</a:t>
            </a:r>
            <a:r>
              <a:rPr lang="zh-CN" altLang="zh-CN" dirty="0"/>
              <a:t>，滑动摩擦力越大；在接触面粗糙程度相同的情况下，压力越大，滑动摩擦力越</a:t>
            </a:r>
            <a:r>
              <a:rPr lang="zh-CN" altLang="zh-CN" u="sng" dirty="0"/>
              <a:t>　 　 　　</a:t>
            </a:r>
            <a:r>
              <a:rPr lang="zh-CN" altLang="zh-CN" dirty="0"/>
              <a:t>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46214" y="139232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粗糙程度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05830" y="184336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22217" y="224984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粗糙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83048" y="258090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57200" y="156327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课本活动</a:t>
            </a:r>
            <a:r>
              <a:rPr lang="en-US" altLang="zh-CN" dirty="0"/>
              <a:t>1</a:t>
            </a:r>
            <a:r>
              <a:rPr lang="zh-CN" altLang="zh-CN" dirty="0"/>
              <a:t>：在做</a:t>
            </a:r>
            <a:r>
              <a:rPr lang="en-US" altLang="zh-CN" dirty="0"/>
              <a:t>“</a:t>
            </a:r>
            <a:r>
              <a:rPr lang="zh-CN" altLang="zh-CN" dirty="0"/>
              <a:t>测量水平运动物体所受的滑动摩擦力</a:t>
            </a:r>
            <a:r>
              <a:rPr lang="en-US" altLang="zh-CN" dirty="0"/>
              <a:t>”</a:t>
            </a:r>
            <a:r>
              <a:rPr lang="zh-CN" altLang="zh-CN" dirty="0"/>
              <a:t>实验时，要用弹簧测力计拉动物体在水平面上做</a:t>
            </a:r>
            <a:r>
              <a:rPr lang="zh-CN" altLang="zh-CN" u="sng" dirty="0"/>
              <a:t>　　　　　　</a:t>
            </a:r>
            <a:r>
              <a:rPr lang="zh-CN" altLang="zh-CN" dirty="0"/>
              <a:t>滑动，只有满足该条件时，弹簧测力计的示数才会等于</a:t>
            </a:r>
            <a:r>
              <a:rPr lang="zh-CN" altLang="zh-CN" u="sng" dirty="0"/>
              <a:t>　　　　　　</a:t>
            </a:r>
            <a:r>
              <a:rPr lang="zh-CN" altLang="zh-CN" dirty="0"/>
              <a:t>力。</a:t>
            </a:r>
          </a:p>
          <a:p>
            <a:pPr marL="0" indent="0">
              <a:buNone/>
            </a:pPr>
            <a:r>
              <a:rPr lang="zh-CN" altLang="zh-CN" dirty="0"/>
              <a:t>提示：在实验实际操作过程中，要用手拉动弹簧测力计维持物体做匀速运动，是非常困难的。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999532" y="269124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滑动摩擦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69106" y="231993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匀速直线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685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探究滑动摩擦力的大小跟什么因素有关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滑动摩擦力的大小与下列因素有关的是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接触面的粗糙程度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拉力的大小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接触面积的大小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重力的大小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068250" y="197919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1367</Words>
  <Application>Microsoft Office PowerPoint</Application>
  <PresentationFormat>全屏显示(4:3)</PresentationFormat>
  <Paragraphs>195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2020-04-09T03:04:39Z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