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61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324350" y="2190750"/>
          <a:ext cx="9134475" cy="2190750"/>
          <a:chOff x="4324350" y="2190750"/>
          <a:chExt cx="9134475" cy="2190750"/>
        </a:xfrm>
      </p:grpSpPr>
      <p:sp>
        <p:nvSpPr>
          <p:cNvPr id="2" name="文本框 1"/>
          <p:cNvSpPr txBox="1"/>
          <p:nvPr/>
        </p:nvSpPr>
        <p:spPr>
          <a:xfrm>
            <a:off x="3491880" y="2348880"/>
            <a:ext cx="4810125" cy="83901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smtClean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7.1 力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47650"/>
          <a:ext cx="9134475" cy="3762375"/>
          <a:chOff x="381000" y="247650"/>
          <a:chExt cx="9134475" cy="3762375"/>
        </a:xfrm>
      </p:grpSpPr>
      <p:sp>
        <p:nvSpPr>
          <p:cNvPr id="2" name="文本框 1"/>
          <p:cNvSpPr txBox="1"/>
          <p:nvPr/>
        </p:nvSpPr>
        <p:spPr>
          <a:xfrm>
            <a:off x="5143501" y="3053080"/>
            <a:ext cx="3990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1438275" y="1435100"/>
            <a:ext cx="3333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力是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作用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02886" y="1397001"/>
            <a:ext cx="3832225" cy="2423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人               推                车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双手              拉              弹簧   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 人               提              </a:t>
            </a:r>
            <a:r>
              <a:rPr lang="zh-CN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桶                      人                     举              杠铃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推土机           推                土</a:t>
            </a:r>
            <a:b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  磁铁           吸引            铁钉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38900" y="1412240"/>
            <a:ext cx="10953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5200651" y="1435100"/>
            <a:ext cx="10953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7677151" y="1435100"/>
            <a:ext cx="10953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cxnSp>
        <p:nvCxnSpPr>
          <p:cNvPr id="8" name="直接连接符 7"/>
          <p:cNvCxnSpPr/>
          <p:nvPr/>
        </p:nvCxnSpPr>
        <p:spPr>
          <a:xfrm>
            <a:off x="5200650" y="1892300"/>
            <a:ext cx="35718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5200650" y="2344420"/>
            <a:ext cx="35718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5200650" y="3235960"/>
            <a:ext cx="35718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5200650" y="2809240"/>
            <a:ext cx="35718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5200650" y="3695700"/>
            <a:ext cx="3571875" cy="0"/>
          </a:xfrm>
          <a:prstGeom prst="line">
            <a:avLst/>
          </a:prstGeom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5705475" y="4216400"/>
            <a:ext cx="228600" cy="7874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4229100"/>
            <a:ext cx="228600" cy="7874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8191500" y="4229100"/>
            <a:ext cx="228600" cy="787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610225" y="4991100"/>
            <a:ext cx="35242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15301" y="4965700"/>
            <a:ext cx="10191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38950" y="4978400"/>
            <a:ext cx="22955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作用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05251" y="2984500"/>
            <a:ext cx="52292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4095751" y="3238500"/>
            <a:ext cx="50387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4286251" y="3492500"/>
            <a:ext cx="4848225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4467225" y="3898900"/>
            <a:ext cx="466725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sp>
        <p:nvSpPr>
          <p:cNvPr id="23" name="文本框 2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4" name="文本框 23"/>
          <p:cNvSpPr txBox="1"/>
          <p:nvPr/>
        </p:nvSpPr>
        <p:spPr>
          <a:xfrm>
            <a:off x="628651" y="330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力的定义和单位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8176" y="2444751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符号：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47800" y="2444751"/>
            <a:ext cx="7696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8651" y="3454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438275" y="3454400"/>
            <a:ext cx="7696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牛顿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，简称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牛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，符号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8176" y="1435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1" name="文本框 30"/>
          <p:cNvSpPr txBox="1"/>
          <p:nvPr/>
        </p:nvSpPr>
        <p:spPr>
          <a:xfrm>
            <a:off x="619125" y="48641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托起两个鸡蛋所用的力大约是1N 。</a:t>
            </a:r>
          </a:p>
        </p:txBody>
      </p:sp>
    </p:spTree>
    <p:extLst>
      <p:ext uri="{BB962C8B-B14F-4D97-AF65-F5344CB8AC3E}">
        <p14:creationId xmlns:p14="http://schemas.microsoft.com/office/powerpoint/2010/main" xmlns="" val="33252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47650"/>
          <a:ext cx="9134475" cy="4857750"/>
          <a:chOff x="381000" y="247650"/>
          <a:chExt cx="9134475" cy="48577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446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0625" y="1219200"/>
            <a:ext cx="7943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单独一个物体也可以产生力的作用吗？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90625" y="1913467"/>
            <a:ext cx="7943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不可以，必须两个物体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0625" y="2633133"/>
            <a:ext cx="7943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不接触的物体间一定没有力的作用吗？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90625" y="3302000"/>
            <a:ext cx="79438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不是，引力、磁力不需要接触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24125" y="43180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14925" y="4318000"/>
            <a:ext cx="161925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2658533"/>
            <a:ext cx="419100" cy="558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628651" y="330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力的定义和单位</a:t>
            </a:r>
          </a:p>
        </p:txBody>
      </p:sp>
    </p:spTree>
    <p:extLst>
      <p:ext uri="{BB962C8B-B14F-4D97-AF65-F5344CB8AC3E}">
        <p14:creationId xmlns:p14="http://schemas.microsoft.com/office/powerpoint/2010/main" xmlns="" val="26321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71463"/>
          <a:ext cx="9134475" cy="1847850"/>
          <a:chOff x="381000" y="271463"/>
          <a:chExt cx="9134475" cy="1847850"/>
        </a:xfrm>
      </p:grpSpPr>
      <p:sp>
        <p:nvSpPr>
          <p:cNvPr id="2" name="文本框 1"/>
          <p:cNvSpPr txBox="1"/>
          <p:nvPr/>
        </p:nvSpPr>
        <p:spPr>
          <a:xfrm>
            <a:off x="1228725" y="1549400"/>
            <a:ext cx="790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孤掌难鸣（一个巴掌拍不响），为什么？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8725" y="2463800"/>
            <a:ext cx="69437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答：因为力是物体对物体的作用，只有一个物体（一个巴掌）不会产生力的作用，所以孤掌难鸣（一个巴掌拍不出响声）。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574800"/>
            <a:ext cx="419100" cy="55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61951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力的定义和单位</a:t>
            </a:r>
          </a:p>
        </p:txBody>
      </p:sp>
    </p:spTree>
    <p:extLst>
      <p:ext uri="{BB962C8B-B14F-4D97-AF65-F5344CB8AC3E}">
        <p14:creationId xmlns:p14="http://schemas.microsoft.com/office/powerpoint/2010/main" xmlns="" val="17925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3390900"/>
          <a:chOff x="285750" y="285750"/>
          <a:chExt cx="9134475" cy="33909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575" y="952500"/>
            <a:ext cx="834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关于力的概念，下列说法中正确的是（      ） 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90575" y="4521200"/>
            <a:ext cx="834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D.力不能脱离物体而独立存在。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0575" y="3629025"/>
            <a:ext cx="834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C.有力的作用就一定有施力物体，但可以没有受力物体。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0575" y="2736851"/>
            <a:ext cx="834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B.两个不相互接触的物体之间，就一定没有力的作用。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0575" y="1844675"/>
            <a:ext cx="83439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A.两个物体只要相互接触，就一定有力的作用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10251" y="1003300"/>
            <a:ext cx="3324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18933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343025" y="1971675"/>
          <a:ext cx="8162925" cy="1971675"/>
          <a:chOff x="1343025" y="1971675"/>
          <a:chExt cx="8162925" cy="1971675"/>
        </a:xfrm>
      </p:grpSpPr>
      <p:sp>
        <p:nvSpPr>
          <p:cNvPr id="2" name="文本框 1"/>
          <p:cNvSpPr txBox="1"/>
          <p:nvPr/>
        </p:nvSpPr>
        <p:spPr>
          <a:xfrm>
            <a:off x="1343025" y="2628900"/>
            <a:ext cx="68199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在物理学中，人们常通过力的作用效果来认识和描述力。力有哪些作用效果呢？</a:t>
            </a:r>
          </a:p>
        </p:txBody>
      </p:sp>
    </p:spTree>
    <p:extLst>
      <p:ext uri="{BB962C8B-B14F-4D97-AF65-F5344CB8AC3E}">
        <p14:creationId xmlns:p14="http://schemas.microsoft.com/office/powerpoint/2010/main" xmlns="" val="322956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38600"/>
          <a:chOff x="381000" y="266700"/>
          <a:chExt cx="9134475" cy="40386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224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力可以使物体发生形变（_______改变）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5019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形变包括_________形变和_________形变。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3708400"/>
            <a:ext cx="7743825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弹性形变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是除去外力后能够恢复_________的形变。物体的形变过大，超过一定限度，这个时候即使除去外力，物体也不能完全恢复原状，这个限度叫做______________，超过了这个限度，物体发生的形变叫做__________形变。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5251" y="1422400"/>
            <a:ext cx="52292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形状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66925" y="2501900"/>
            <a:ext cx="70675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05275" y="2501900"/>
            <a:ext cx="5029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塑性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53001" y="3708400"/>
            <a:ext cx="418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原状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3401" y="4813300"/>
            <a:ext cx="4791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弹性限度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52901" y="5384800"/>
            <a:ext cx="4981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塑性</a:t>
            </a:r>
          </a:p>
        </p:txBody>
      </p:sp>
    </p:spTree>
    <p:extLst>
      <p:ext uri="{BB962C8B-B14F-4D97-AF65-F5344CB8AC3E}">
        <p14:creationId xmlns:p14="http://schemas.microsoft.com/office/powerpoint/2010/main" xmlns="" val="40502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14800"/>
          <a:chOff x="381000" y="266700"/>
          <a:chExt cx="9134475" cy="4114800"/>
        </a:xfrm>
      </p:grpSpPr>
      <p:sp>
        <p:nvSpPr>
          <p:cNvPr id="2" name="文本框 1"/>
          <p:cNvSpPr txBox="1"/>
          <p:nvPr/>
        </p:nvSpPr>
        <p:spPr>
          <a:xfrm>
            <a:off x="619125" y="13335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你能举出哪些力使物体发生形变的例子？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4864" y="5486400"/>
            <a:ext cx="8329613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橡皮泥捏成的花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9064" y="5486400"/>
            <a:ext cx="5205413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纸叠成心形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77038" y="5486400"/>
            <a:ext cx="235743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变完的竹子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800100" y="2451100"/>
            <a:ext cx="2000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496050" y="2451100"/>
            <a:ext cx="2000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3648075" y="2451100"/>
            <a:ext cx="2000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6888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19575"/>
          <a:chOff x="381000" y="266700"/>
          <a:chExt cx="9134475" cy="42195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3556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6814" y="5626100"/>
            <a:ext cx="7967663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变完的木板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13335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你能举出哪些力使物体发生形变的例子？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00488" y="5626100"/>
            <a:ext cx="523398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拉弯的弓弦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53214" y="5626100"/>
            <a:ext cx="2481263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沙漠的脚印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800100" y="2540001"/>
            <a:ext cx="2152650" cy="2857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3543300" y="2540001"/>
            <a:ext cx="2152650" cy="2857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0" y="2540001"/>
            <a:ext cx="2152650" cy="2857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259314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66775" y="1371600"/>
          <a:ext cx="9134475" cy="3619500"/>
          <a:chOff x="866775" y="1371600"/>
          <a:chExt cx="9134475" cy="3619500"/>
        </a:xfrm>
      </p:grpSpPr>
      <p:sp>
        <p:nvSpPr>
          <p:cNvPr id="2" name="文本框 1"/>
          <p:cNvSpPr txBox="1"/>
          <p:nvPr/>
        </p:nvSpPr>
        <p:spPr>
          <a:xfrm>
            <a:off x="866775" y="1828800"/>
            <a:ext cx="826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6776" y="2806700"/>
            <a:ext cx="36671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一个小铁球静止在水平桌面上，用一个磁体靠近它。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775" y="4521200"/>
            <a:ext cx="826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81175" y="4521200"/>
            <a:ext cx="7353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小球由静止到运动起来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438775" y="21590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189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66775" y="1219200"/>
          <a:ext cx="9134475" cy="3667125"/>
          <a:chOff x="866775" y="1219200"/>
          <a:chExt cx="9134475" cy="3667125"/>
        </a:xfrm>
      </p:grpSpPr>
      <p:sp>
        <p:nvSpPr>
          <p:cNvPr id="2" name="文本框 1"/>
          <p:cNvSpPr txBox="1"/>
          <p:nvPr/>
        </p:nvSpPr>
        <p:spPr>
          <a:xfrm>
            <a:off x="866776" y="2476500"/>
            <a:ext cx="43529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让小铁球从斜面上滚下，沿着它的运动方向放一个磁体观察小铁球的运动变化情况。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6775" y="1625600"/>
            <a:ext cx="826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6775" y="4521200"/>
            <a:ext cx="826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14501" y="4521200"/>
            <a:ext cx="74199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小球向右加速运动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48325" y="22225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8860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14775"/>
          <a:chOff x="381000" y="266700"/>
          <a:chExt cx="9134475" cy="39147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3476" y="4711700"/>
            <a:ext cx="75152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知道力的三要素，能通过实验和对生活实验的分析、归纳，了解力的三要素对力的作用效果的影响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会画力的示意图，并能根据力的示意图判断力的大小、方向和作用点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3476" y="3302000"/>
            <a:ext cx="72675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认识力的作用效果。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能通过实验和生活体验，感受力的作用效果，能用力的作用效果解释生活中一些力的显现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33476" y="1346200"/>
            <a:ext cx="724852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知道力是物体对物体的相互作用，能通过生活实例，归纳总结出这一概念，并能解释生活中相关现象。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能正确读写力的符号和单位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485900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365500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7879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5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95350" y="1276350"/>
          <a:ext cx="9134475" cy="3629025"/>
          <a:chOff x="895350" y="1276350"/>
          <a:chExt cx="9134475" cy="3629025"/>
        </a:xfrm>
      </p:grpSpPr>
      <p:sp>
        <p:nvSpPr>
          <p:cNvPr id="2" name="文本框 1"/>
          <p:cNvSpPr txBox="1"/>
          <p:nvPr/>
        </p:nvSpPr>
        <p:spPr>
          <a:xfrm>
            <a:off x="895351" y="1701800"/>
            <a:ext cx="823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5351" y="4419600"/>
            <a:ext cx="8239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5351" y="2476500"/>
            <a:ext cx="43719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再次让小铁球从斜面上滚下。在它运动路径的侧旁放一个磁体，观察小铁球的运动变化情况。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28801" y="4419600"/>
            <a:ext cx="7305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小球做曲线运动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695950" y="21717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5711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33800"/>
          <a:chOff x="381000" y="266700"/>
          <a:chExt cx="9134475" cy="37338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运动状态改变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90651" y="1803400"/>
            <a:ext cx="77438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由静止到运动或由慢到快
由运动到静止或由快到慢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81601" y="2120900"/>
            <a:ext cx="3952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称速度_______改变。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781551" y="1879600"/>
            <a:ext cx="85725" cy="104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05301" y="3314700"/>
            <a:ext cx="4829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拐弯，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81601" y="3314700"/>
            <a:ext cx="3952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称运动_______改变。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3001" y="4978400"/>
            <a:ext cx="7991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速度大小改变和运动方向改变统称________________改变。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19825" y="2120900"/>
            <a:ext cx="2914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38875" y="3314700"/>
            <a:ext cx="28956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95975" y="4978400"/>
            <a:ext cx="3238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运动状态</a:t>
            </a:r>
          </a:p>
        </p:txBody>
      </p:sp>
    </p:spTree>
    <p:extLst>
      <p:ext uri="{BB962C8B-B14F-4D97-AF65-F5344CB8AC3E}">
        <p14:creationId xmlns:p14="http://schemas.microsoft.com/office/powerpoint/2010/main" xmlns="" val="40797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85825" y="647700"/>
          <a:ext cx="9134475" cy="3619500"/>
          <a:chOff x="885825" y="647700"/>
          <a:chExt cx="9134475" cy="3619500"/>
        </a:xfrm>
      </p:grpSpPr>
      <p:sp>
        <p:nvSpPr>
          <p:cNvPr id="2" name="文本框 1"/>
          <p:cNvSpPr txBox="1"/>
          <p:nvPr/>
        </p:nvSpPr>
        <p:spPr>
          <a:xfrm>
            <a:off x="962025" y="8636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你能举出哪些力改变物体运动状态的例子？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5825" y="4826000"/>
            <a:ext cx="16192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把静止的棒球投掷出去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91026" y="4826000"/>
            <a:ext cx="1247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棒球被接球手接住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15175" y="4826000"/>
            <a:ext cx="12763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接球手将棒球击出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895351" y="1955801"/>
            <a:ext cx="2295525" cy="27305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1" y="2000251"/>
            <a:ext cx="2085975" cy="26543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524625" y="2070100"/>
            <a:ext cx="20002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62025" y="647700"/>
          <a:ext cx="9134475" cy="4105275"/>
          <a:chOff x="962025" y="647700"/>
          <a:chExt cx="9134475" cy="4105275"/>
        </a:xfrm>
      </p:grpSpPr>
      <p:sp>
        <p:nvSpPr>
          <p:cNvPr id="2" name="文本框 1"/>
          <p:cNvSpPr txBox="1"/>
          <p:nvPr/>
        </p:nvSpPr>
        <p:spPr>
          <a:xfrm>
            <a:off x="2262188" y="5473700"/>
            <a:ext cx="687228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足球传球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2025" y="863600"/>
            <a:ext cx="8172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你能举出哪些力改变物体运动状态的例子？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91225" y="5473700"/>
            <a:ext cx="31432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排球传球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9700" y="23241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24426" y="2063751"/>
            <a:ext cx="3274219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5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81075" y="742950"/>
          <a:ext cx="9134475" cy="4495800"/>
          <a:chOff x="981075" y="742950"/>
          <a:chExt cx="9134475" cy="4495800"/>
        </a:xfrm>
      </p:grpSpPr>
      <p:sp>
        <p:nvSpPr>
          <p:cNvPr id="2" name="文本框 1"/>
          <p:cNvSpPr txBox="1"/>
          <p:nvPr/>
        </p:nvSpPr>
        <p:spPr>
          <a:xfrm>
            <a:off x="981075" y="990600"/>
            <a:ext cx="81534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你能举出哪些力改变物体运动状态的例子？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351" y="2171701"/>
            <a:ext cx="6677025" cy="3822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69343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33825"/>
          <a:chOff x="381000" y="266700"/>
          <a:chExt cx="9134475" cy="39338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6" y="2654300"/>
            <a:ext cx="2486025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力的三要素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13335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除了大小和方向以外，还有什么会影响力的作用效果？</a:t>
            </a: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36132" y="2654300"/>
            <a:ext cx="2486025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4293395" y="5245100"/>
            <a:ext cx="4841081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拳击</a:t>
            </a:r>
          </a:p>
        </p:txBody>
      </p:sp>
      <p:pic>
        <p:nvPicPr>
          <p:cNvPr id="8" name="图片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1" y="2654300"/>
            <a:ext cx="2486025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文本框 8"/>
          <p:cNvSpPr txBox="1"/>
          <p:nvPr/>
        </p:nvSpPr>
        <p:spPr>
          <a:xfrm>
            <a:off x="6910388" y="5245100"/>
            <a:ext cx="222408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乒乓球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00175" y="5245100"/>
            <a:ext cx="7734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打台球</a:t>
            </a:r>
          </a:p>
        </p:txBody>
      </p:sp>
    </p:spTree>
    <p:extLst>
      <p:ext uri="{BB962C8B-B14F-4D97-AF65-F5344CB8AC3E}">
        <p14:creationId xmlns:p14="http://schemas.microsoft.com/office/powerpoint/2010/main" xmlns="" val="382313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1114425" y="1816100"/>
            <a:ext cx="344805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在如图所示三点用同样大小的力推门，手推门的难易程度有什么不同？说明什么？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力的三要素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14426" y="4165600"/>
            <a:ext cx="35718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越靠近门轴推门，越费力。说明力的作用点会影响力的作用效果。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81676" y="1663701"/>
            <a:ext cx="2162175" cy="42545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6477000" y="3213100"/>
            <a:ext cx="139065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5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572625" cy="2438400"/>
          <a:chOff x="381000" y="266700"/>
          <a:chExt cx="9572625" cy="24384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力的三要素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3075" y="2692400"/>
            <a:ext cx="78295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，都会影响__________________，称力的___________。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6451" y="3251200"/>
            <a:ext cx="705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力的作用效果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10200" y="3251200"/>
            <a:ext cx="3724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三要素</a:t>
            </a:r>
          </a:p>
        </p:txBody>
      </p:sp>
    </p:spTree>
    <p:extLst>
      <p:ext uri="{BB962C8B-B14F-4D97-AF65-F5344CB8AC3E}">
        <p14:creationId xmlns:p14="http://schemas.microsoft.com/office/powerpoint/2010/main" xmlns="" val="5152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力的示意图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4351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在研究力的问题中怎样简单、方便地表示力？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43150" y="2628900"/>
            <a:ext cx="45529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78002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62450"/>
          <a:chOff x="381000" y="266700"/>
          <a:chExt cx="9134475" cy="4362450"/>
        </a:xfrm>
      </p:grpSpPr>
      <p:sp>
        <p:nvSpPr>
          <p:cNvPr id="2" name="文本框 1"/>
          <p:cNvSpPr txBox="1"/>
          <p:nvPr/>
        </p:nvSpPr>
        <p:spPr>
          <a:xfrm>
            <a:off x="628650" y="1244600"/>
            <a:ext cx="8077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在________力物体上沿力的方向画个箭头,表示物体在这个方向上受到了力。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力的示意图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3901" y="2971800"/>
            <a:ext cx="38195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起点表示力的_____________，
沿力的方向画一条线段，用箭头表示力的__________，标出力的符号（并标出_________和______________）。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29401" y="2971800"/>
            <a:ext cx="2505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24601" y="4089400"/>
            <a:ext cx="2809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96125" y="4660900"/>
            <a:ext cx="2038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8725" y="5207000"/>
            <a:ext cx="409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3149600"/>
            <a:ext cx="3333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1247775" y="1244600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受</a:t>
            </a:r>
          </a:p>
        </p:txBody>
      </p:sp>
    </p:spTree>
    <p:extLst>
      <p:ext uri="{BB962C8B-B14F-4D97-AF65-F5344CB8AC3E}">
        <p14:creationId xmlns:p14="http://schemas.microsoft.com/office/powerpoint/2010/main" xmlns="" val="32044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371850"/>
          <a:chOff x="381000" y="266700"/>
          <a:chExt cx="9134475" cy="33718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4163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2512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教学难点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1701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力的作用效果和力的示意图的画法。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495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力可以改变物体的运动状态。</a:t>
            </a:r>
          </a:p>
        </p:txBody>
      </p:sp>
    </p:spTree>
    <p:extLst>
      <p:ext uri="{BB962C8B-B14F-4D97-AF65-F5344CB8AC3E}">
        <p14:creationId xmlns:p14="http://schemas.microsoft.com/office/powerpoint/2010/main" xmlns="" val="35912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67150"/>
          <a:chOff x="381000" y="266700"/>
          <a:chExt cx="9134475" cy="38671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注意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75" y="1308100"/>
            <a:ext cx="7772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1.力的作用点必须在受力物体上。一般画在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接触面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上，物体不发生转动时可以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等效平移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至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物体中心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5156200"/>
            <a:ext cx="77343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4.如果在同一个图上作两个以上的力，线段的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长度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应大致反映出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力的大小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40132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3.必须标出力的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、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，有特定角度的力必须标明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角度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29210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2.箭头必须画在线段末端。</a:t>
            </a:r>
          </a:p>
        </p:txBody>
      </p:sp>
    </p:spTree>
    <p:extLst>
      <p:ext uri="{BB962C8B-B14F-4D97-AF65-F5344CB8AC3E}">
        <p14:creationId xmlns:p14="http://schemas.microsoft.com/office/powerpoint/2010/main" xmlns="" val="254296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24375"/>
          <a:chOff x="381000" y="266700"/>
          <a:chExt cx="9134475" cy="45243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04950" y="1771651"/>
            <a:ext cx="1371600" cy="2006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57364" y="2197100"/>
            <a:ext cx="7377113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力的作
用效果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86488" y="1784351"/>
            <a:ext cx="1371600" cy="2006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38901" y="2197100"/>
            <a:ext cx="26955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  的
示意图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29113" y="863601"/>
            <a:ext cx="47625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419600" y="876300"/>
            <a:ext cx="3810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 的 三 要 素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1876" y="4191001"/>
            <a:ext cx="19716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4005264" y="4203700"/>
            <a:ext cx="1209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19551" y="4794251"/>
            <a:ext cx="1190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力的方向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00488" y="5384800"/>
            <a:ext cx="523398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力的作用点</a:t>
            </a:r>
          </a:p>
        </p:txBody>
      </p:sp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2520951"/>
            <a:ext cx="990600" cy="5207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076825" y="2520951"/>
            <a:ext cx="990600" cy="520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24200" y="2070100"/>
            <a:ext cx="6010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取决于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43525" y="2070100"/>
            <a:ext cx="3790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表示</a:t>
            </a:r>
          </a:p>
        </p:txBody>
      </p:sp>
    </p:spTree>
    <p:extLst>
      <p:ext uri="{BB962C8B-B14F-4D97-AF65-F5344CB8AC3E}">
        <p14:creationId xmlns:p14="http://schemas.microsoft.com/office/powerpoint/2010/main" xmlns="" val="31339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23900" y="523875"/>
          <a:ext cx="9134475" cy="3810000"/>
          <a:chOff x="723900" y="523875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723900" y="1574800"/>
            <a:ext cx="39243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将质量相等的两个磁体（异名磁极靠近）分别放在两个质量相等的小车上，将两个小车离开一定距离放手，观察现象。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901" y="6985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3901" y="41021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28775" y="4102100"/>
            <a:ext cx="7505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两小车同时靠近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1" y="50800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说明: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8776" y="5080000"/>
            <a:ext cx="6962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一个物体对另一个物体施力时，另一个物体也同时对它施加力的作用。即物体间力的作用是相互的。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1" y="1422400"/>
            <a:ext cx="3457575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1974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23900" y="523875"/>
          <a:ext cx="9134475" cy="3810000"/>
          <a:chOff x="723900" y="523875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1628775" y="4127500"/>
            <a:ext cx="75057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两小车同时远离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endParaRPr lang="en-US" sz="2300" u="none" spc="0">
              <a:solidFill>
                <a:srgbClr val="FFFFFF">
                  <a:alpha val="100000"/>
                </a:srgbClr>
              </a:solidFill>
              <a:latin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900" y="1574800"/>
            <a:ext cx="39243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将质量相等的两个磁体（异名磁极靠近）分别放在两个质量相等的小车上，将两个小车离开一定距离放手，观察现象。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3901" y="6985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3901" y="41275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3901" y="5080000"/>
            <a:ext cx="84105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说明: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28776" y="5080000"/>
            <a:ext cx="6962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一个物体对另一个物体施力时，另一个物体也同时对它施加力的作用。即物体间力的作用是相互的。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250" y="1384300"/>
            <a:ext cx="33718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6454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42950" y="981075"/>
          <a:ext cx="9134475" cy="3448050"/>
          <a:chOff x="742950" y="981075"/>
          <a:chExt cx="9134475" cy="3448050"/>
        </a:xfrm>
      </p:grpSpPr>
      <p:sp>
        <p:nvSpPr>
          <p:cNvPr id="2" name="文本框 1"/>
          <p:cNvSpPr txBox="1"/>
          <p:nvPr/>
        </p:nvSpPr>
        <p:spPr>
          <a:xfrm>
            <a:off x="742950" y="2108200"/>
            <a:ext cx="29527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让质量相等的两个玻璃球相撞，观察现象。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2951" y="1308100"/>
            <a:ext cx="8391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实验: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1" y="3644900"/>
            <a:ext cx="8391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现象: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2951" y="4597400"/>
            <a:ext cx="8391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说明: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47825" y="4597400"/>
            <a:ext cx="69627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一个物体对另一个物体施力时，另一个物体也同时对它施加力的作用。即物体间力的作用是相互的。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47825" y="3644900"/>
            <a:ext cx="74866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两小球同时远离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4810125" y="1358900"/>
            <a:ext cx="3524250" cy="2895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9152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90950"/>
          <a:chOff x="381000" y="266700"/>
          <a:chExt cx="9134475" cy="379095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生活实例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3876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295776" y="2235200"/>
            <a:ext cx="40100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游泳时，人向后划水，由于物体间力的作用是____________的，水给人一个向___________的力，使人前进的力的施力物体是_________。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57951" y="2794000"/>
            <a:ext cx="26765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相互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43675" y="3365500"/>
            <a:ext cx="2590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6775" y="4470400"/>
            <a:ext cx="4457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00501" y="3175000"/>
            <a:ext cx="513397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6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95775"/>
          <a:chOff x="381000" y="266700"/>
          <a:chExt cx="9134475" cy="4295775"/>
        </a:xfrm>
      </p:grpSpPr>
      <p:sp>
        <p:nvSpPr>
          <p:cNvPr id="2" name="文本框 1"/>
          <p:cNvSpPr txBox="1"/>
          <p:nvPr/>
        </p:nvSpPr>
        <p:spPr>
          <a:xfrm>
            <a:off x="3695701" y="2717800"/>
            <a:ext cx="463867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火箭升空时，火箭向下排气，由于物体间力的作用是____________的，气体给火箭一个向_______的力，使火箭升空的力的施力物体是_________。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生活实例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00" y="1993900"/>
            <a:ext cx="2000250" cy="3733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029325" y="3263900"/>
            <a:ext cx="3105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相互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29325" y="3848100"/>
            <a:ext cx="31051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上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00851" y="4394200"/>
            <a:ext cx="2333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气体</a:t>
            </a:r>
          </a:p>
        </p:txBody>
      </p:sp>
    </p:spTree>
    <p:extLst>
      <p:ext uri="{BB962C8B-B14F-4D97-AF65-F5344CB8AC3E}">
        <p14:creationId xmlns:p14="http://schemas.microsoft.com/office/powerpoint/2010/main" xmlns="" val="25472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76725"/>
          <a:chOff x="381000" y="266700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生活实例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04900" y="1841500"/>
            <a:ext cx="2266950" cy="3860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4114801" y="2298700"/>
            <a:ext cx="41624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女孩用力推墙时，手给墙一个向前的力，由于物体间力的作用是____________的，墙给手一个向_______的力，使人向后运动的施力物体是_________。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4375" y="3390900"/>
            <a:ext cx="4610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相互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91025" y="4000500"/>
            <a:ext cx="4743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91175" y="4533900"/>
            <a:ext cx="3543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墙</a:t>
            </a:r>
          </a:p>
        </p:txBody>
      </p:sp>
    </p:spTree>
    <p:extLst>
      <p:ext uri="{BB962C8B-B14F-4D97-AF65-F5344CB8AC3E}">
        <p14:creationId xmlns:p14="http://schemas.microsoft.com/office/powerpoint/2010/main" xmlns="" val="15934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14375" y="885825"/>
          <a:ext cx="9134475" cy="3724275"/>
          <a:chOff x="714375" y="885825"/>
          <a:chExt cx="9134475" cy="37242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714375" y="12065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6351" y="1181100"/>
            <a:ext cx="7858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还有哪些例子说明物体间力的作用是相互的？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790576" y="2438400"/>
            <a:ext cx="2238375" cy="220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10301" y="2438400"/>
            <a:ext cx="2238375" cy="220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3500439" y="2438400"/>
            <a:ext cx="2238375" cy="2209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909638" y="4965700"/>
            <a:ext cx="822483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踢球时脚感觉痛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614738" y="4965700"/>
            <a:ext cx="551973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划船时向后划水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34125" y="4965700"/>
            <a:ext cx="2800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跑步时向后蹬地</a:t>
            </a:r>
          </a:p>
        </p:txBody>
      </p:sp>
    </p:spTree>
    <p:extLst>
      <p:ext uri="{BB962C8B-B14F-4D97-AF65-F5344CB8AC3E}">
        <p14:creationId xmlns:p14="http://schemas.microsoft.com/office/powerpoint/2010/main" xmlns="" val="3886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543300"/>
          <a:chOff x="381000" y="266700"/>
          <a:chExt cx="9134475" cy="3543300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95489" y="2679700"/>
            <a:ext cx="1228725" cy="15240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1" y="2679700"/>
            <a:ext cx="1228725" cy="1524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8351" y="1828800"/>
            <a:ext cx="7096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施力物体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62438" y="2540000"/>
            <a:ext cx="4872038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作用力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34101" y="1828800"/>
            <a:ext cx="3000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受力物体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14801" y="4076700"/>
            <a:ext cx="5019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反作用力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8351" y="4724400"/>
            <a:ext cx="70961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受力物体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34101" y="4724400"/>
            <a:ext cx="30003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施力物体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24101" y="2997200"/>
            <a:ext cx="681037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
物体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9851" y="2997200"/>
            <a:ext cx="27146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
物体</a:t>
            </a:r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505200" y="3746500"/>
            <a:ext cx="2362200" cy="2540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505200" y="3162301"/>
            <a:ext cx="23622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1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809625" y="1619250"/>
          <a:ext cx="8553450" cy="3771900"/>
          <a:chOff x="809625" y="1619250"/>
          <a:chExt cx="8553450" cy="37719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09625" y="2159000"/>
            <a:ext cx="3086100" cy="2870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4438650" y="2171700"/>
            <a:ext cx="4114800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押加是我国少数民族体育项目之一，又称为大象拔河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比赛中，两个人用腿、腰、肩和颈的力量拖动布带奋力互拉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什么是物理上的力呢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xmlns="" val="3032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8524875" cy="704850"/>
          <a:chOff x="285750" y="285750"/>
          <a:chExt cx="8524875" cy="7048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8675" y="927100"/>
            <a:ext cx="76962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1.请举例说明：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（1）力能使物体发生形变；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（2）力能改变物体的运动状态；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（3）力的作用效果与力的大小、方向、作用点有关系。</a:t>
            </a:r>
          </a:p>
        </p:txBody>
      </p:sp>
    </p:spTree>
    <p:extLst>
      <p:ext uri="{BB962C8B-B14F-4D97-AF65-F5344CB8AC3E}">
        <p14:creationId xmlns:p14="http://schemas.microsoft.com/office/powerpoint/2010/main" xmlns="" val="1167613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8648700" cy="4371975"/>
          <a:chOff x="285750" y="285750"/>
          <a:chExt cx="8648700" cy="43719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475" y="876300"/>
            <a:ext cx="7896225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2.用线将吊灯悬挂在天花板上，吊线对灯的拉力F = 4 N。请在图中画出拉力 F 的示意图。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91276" y="2616201"/>
            <a:ext cx="2066925" cy="3213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854055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8591550" cy="4248150"/>
          <a:chOff x="285750" y="285750"/>
          <a:chExt cx="8591550" cy="42481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0100" y="939800"/>
            <a:ext cx="779145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3.一位同学沿水平方向用 75 N 的力推箱子，请在图中画出这个力的示意图。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67276" y="2603501"/>
            <a:ext cx="3686175" cy="3060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2598408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8648700" cy="4648200"/>
          <a:chOff x="285750" y="285750"/>
          <a:chExt cx="8648700" cy="46482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3900" y="965200"/>
            <a:ext cx="79248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4.如图人坐在小船上， 用力推另一艘小船，能够把另一艘小船推开而自己坐的小船不动吗？ 为什么？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14825" y="26416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570063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3638550"/>
          <a:chOff x="285750" y="285750"/>
          <a:chExt cx="9134475" cy="36385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1526" y="977900"/>
            <a:ext cx="7686675" cy="35394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以下是我们生活中可见到的几种现象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①用力揉面团，面团形状发生改变；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②篮球撞击在篮板上被弹回；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③用力握小皮球，球变瘪了；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④一阵风把地面上的灰尘吹得满天飞舞；  </a:t>
            </a:r>
            <a:b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</a:b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⑤汽车刹车后，速度越来越慢。  
这些现象中属于力改变物体形状的是_________,属于力改变物体运动状态的是______________.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38801" y="4279900"/>
            <a:ext cx="3495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①③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2301" y="4851400"/>
            <a:ext cx="5972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②④⑤</a:t>
            </a:r>
          </a:p>
        </p:txBody>
      </p:sp>
    </p:spTree>
    <p:extLst>
      <p:ext uri="{BB962C8B-B14F-4D97-AF65-F5344CB8AC3E}">
        <p14:creationId xmlns:p14="http://schemas.microsoft.com/office/powerpoint/2010/main" xmlns="" val="388033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3495675"/>
          <a:chOff x="285750" y="285750"/>
          <a:chExt cx="9134475" cy="34956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1525" y="939800"/>
            <a:ext cx="77724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“疾风知劲草”，从某种意义上说明了力的作用效果跟下列哪个因素有关（      ）。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1525" y="4660900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D.力的单位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1525" y="3852333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C.力的作用点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1525" y="3043767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B.力的方向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1525" y="2235200"/>
            <a:ext cx="8362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A.力的大小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1" y="1524000"/>
            <a:ext cx="68484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197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4410075"/>
          <a:chOff x="285750" y="285750"/>
          <a:chExt cx="9134475" cy="441007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575" y="914400"/>
            <a:ext cx="7734300" cy="176971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如图实验中，（a）图表明力的作用效果跟力的（          ）有关、（b）图所示用扳手拧螺钉，手握在扳手的末端比握在扳手的中部省力，这说明力的作用效果跟力的（            ）有关。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48125" y="3136900"/>
            <a:ext cx="4286250" cy="2743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7038975" y="914400"/>
            <a:ext cx="20955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34151" y="2032000"/>
            <a:ext cx="26003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</a:p>
        </p:txBody>
      </p:sp>
    </p:spTree>
    <p:extLst>
      <p:ext uri="{BB962C8B-B14F-4D97-AF65-F5344CB8AC3E}">
        <p14:creationId xmlns:p14="http://schemas.microsoft.com/office/powerpoint/2010/main" xmlns="" val="7761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4724400"/>
          <a:chOff x="285750" y="285750"/>
          <a:chExt cx="9134475" cy="47244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2501" y="977900"/>
            <a:ext cx="75723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如图所示，是某同学的热水瓶，他打好开水回寝室应该拎住（        ）处，往脸盆中倒水应该拎住（     ）处，以上事实说明了______________________________________。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6375" y="1562100"/>
            <a:ext cx="7658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38851" y="1562100"/>
            <a:ext cx="30956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9301" y="2095500"/>
            <a:ext cx="7115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力的作用效果与力的作用点有关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3501" y="3365501"/>
            <a:ext cx="3152775" cy="29337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1867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85750" y="285750"/>
          <a:ext cx="9134475" cy="4667250"/>
          <a:chOff x="285750" y="285750"/>
          <a:chExt cx="9134475" cy="46672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381000"/>
            <a:ext cx="419100" cy="558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200" y="876300"/>
            <a:ext cx="82962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请画出帆船受到风力的力的示意图。</a:t>
            </a: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28851" y="2032000"/>
            <a:ext cx="5057775" cy="4191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448051" y="3975101"/>
            <a:ext cx="1362075" cy="266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14675" y="3835400"/>
            <a:ext cx="60198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xmlns="" val="8402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47650"/>
          <a:ext cx="9134475" cy="4010025"/>
          <a:chOff x="381000" y="247650"/>
          <a:chExt cx="9134475" cy="4010025"/>
        </a:xfrm>
      </p:grpSpPr>
      <p:sp>
        <p:nvSpPr>
          <p:cNvPr id="2" name="文本框 1"/>
          <p:cNvSpPr txBox="1"/>
          <p:nvPr/>
        </p:nvSpPr>
        <p:spPr>
          <a:xfrm>
            <a:off x="1447800" y="2247900"/>
            <a:ext cx="3333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力是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物体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的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作用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19125" y="3302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3257551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符号：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47801" y="3257551"/>
            <a:ext cx="768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9601" y="4267200"/>
            <a:ext cx="852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7801" y="4267200"/>
            <a:ext cx="7686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牛顿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，简称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牛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，符号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N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9125" y="22479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定义：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9125" y="1244600"/>
            <a:ext cx="8515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力的定义和单位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9601" y="5346700"/>
            <a:ext cx="8524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</a:rPr>
              <a:t>托起两个鸡蛋所用的力大约是1N 。</a:t>
            </a:r>
          </a:p>
        </p:txBody>
      </p:sp>
    </p:spTree>
    <p:extLst>
      <p:ext uri="{BB962C8B-B14F-4D97-AF65-F5344CB8AC3E}">
        <p14:creationId xmlns:p14="http://schemas.microsoft.com/office/powerpoint/2010/main" xmlns="" val="22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295400"/>
          <a:ext cx="9134475" cy="3962400"/>
          <a:chOff x="1238250" y="1295400"/>
          <a:chExt cx="9134475" cy="39624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38250" y="17272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6353175" y="3194051"/>
            <a:ext cx="27813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人举起杠铃</a:t>
            </a:r>
          </a:p>
        </p:txBody>
      </p:sp>
    </p:spTree>
    <p:extLst>
      <p:ext uri="{BB962C8B-B14F-4D97-AF65-F5344CB8AC3E}">
        <p14:creationId xmlns:p14="http://schemas.microsoft.com/office/powerpoint/2010/main" xmlns="" val="37870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43375"/>
          <a:chOff x="381000" y="266700"/>
          <a:chExt cx="9134475" cy="414337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47751" y="2679700"/>
            <a:ext cx="638175" cy="1327286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力的作用效果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6451" y="2108200"/>
            <a:ext cx="7058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改变运动状态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38375" y="4445000"/>
            <a:ext cx="6896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使物体形变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71651" y="2336801"/>
            <a:ext cx="161925" cy="245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00525" y="1193800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速度大小发生改变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00525" y="2120900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运动方向发生改变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00525" y="3048000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速度大小和方向同时发生改变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00525" y="3873500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形状改变（拉伸、压缩或弯曲）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00525" y="5143500"/>
            <a:ext cx="49339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体积改变</a:t>
            </a:r>
          </a:p>
        </p:txBody>
      </p:sp>
      <p:pic>
        <p:nvPicPr>
          <p:cNvPr id="13" name="图片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1" y="1498600"/>
            <a:ext cx="123825" cy="18796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943351" y="4165601"/>
            <a:ext cx="8572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409825"/>
          <a:chOff x="381000" y="266700"/>
          <a:chExt cx="9134475" cy="24098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654300"/>
            <a:ext cx="8458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，力的</a:t>
            </a: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，都会影响__________________，称力的___________。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48451" y="2654300"/>
            <a:ext cx="24860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力的作用效果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19275" y="3213100"/>
            <a:ext cx="73152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三要素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15748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力的三要素</a:t>
            </a:r>
          </a:p>
        </p:txBody>
      </p:sp>
    </p:spTree>
    <p:extLst>
      <p:ext uri="{BB962C8B-B14F-4D97-AF65-F5344CB8AC3E}">
        <p14:creationId xmlns:p14="http://schemas.microsoft.com/office/powerpoint/2010/main" xmlns="" val="322202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76750"/>
          <a:chOff x="381000" y="266700"/>
          <a:chExt cx="9134475" cy="4476750"/>
        </a:xfrm>
      </p:grpSpPr>
      <p:sp>
        <p:nvSpPr>
          <p:cNvPr id="2" name="文本框 1"/>
          <p:cNvSpPr txBox="1"/>
          <p:nvPr/>
        </p:nvSpPr>
        <p:spPr>
          <a:xfrm>
            <a:off x="628650" y="1397000"/>
            <a:ext cx="8077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在________力物体上沿力的方向画个箭头,表示物体在这个方向上受到了力。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力的示意图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3901" y="3124200"/>
            <a:ext cx="3819525" cy="221214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起点表示力的_____________，
沿力的方向画一条线段，用箭头表示力的__________，标出力的符号（并标出_________和______________）。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29401" y="3124200"/>
            <a:ext cx="25050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作用点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24601" y="4241800"/>
            <a:ext cx="2809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方向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96125" y="4813300"/>
            <a:ext cx="20383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大小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8725" y="5359400"/>
            <a:ext cx="40957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单位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57225" y="3302000"/>
            <a:ext cx="3333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文本框 10"/>
          <p:cNvSpPr txBox="1"/>
          <p:nvPr/>
        </p:nvSpPr>
        <p:spPr>
          <a:xfrm>
            <a:off x="1247775" y="1397000"/>
            <a:ext cx="78867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受</a:t>
            </a:r>
          </a:p>
        </p:txBody>
      </p:sp>
    </p:spTree>
    <p:extLst>
      <p:ext uri="{BB962C8B-B14F-4D97-AF65-F5344CB8AC3E}">
        <p14:creationId xmlns:p14="http://schemas.microsoft.com/office/powerpoint/2010/main" xmlns="" val="35549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105025"/>
          <a:chOff x="381000" y="266700"/>
          <a:chExt cx="9134475" cy="2105025"/>
        </a:xfrm>
      </p:grpSpPr>
      <p:sp>
        <p:nvSpPr>
          <p:cNvPr id="2" name="文本框 1"/>
          <p:cNvSpPr txBox="1"/>
          <p:nvPr/>
        </p:nvSpPr>
        <p:spPr>
          <a:xfrm>
            <a:off x="381000" y="520700"/>
            <a:ext cx="57150" cy="369332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6166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4816" y="2352548"/>
            <a:ext cx="7696200" cy="88485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一个物体对另一个物体施力时，另一个物体也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对它施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 </a:t>
            </a: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加力的作用。即物体间力的作用是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__________的。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77025" y="2247900"/>
            <a:ext cx="245745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同时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24475" y="2806700"/>
            <a:ext cx="3810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 panose="020B0503020204020204" charset="-122"/>
              </a:rPr>
              <a:t>相互</a:t>
            </a:r>
          </a:p>
        </p:txBody>
      </p:sp>
    </p:spTree>
    <p:extLst>
      <p:ext uri="{BB962C8B-B14F-4D97-AF65-F5344CB8AC3E}">
        <p14:creationId xmlns:p14="http://schemas.microsoft.com/office/powerpoint/2010/main" xmlns="" val="18473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24075" y="847725"/>
          <a:ext cx="9134475" cy="4362450"/>
          <a:chOff x="2124075" y="847725"/>
          <a:chExt cx="9134475" cy="43624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75" y="1130301"/>
            <a:ext cx="2686050" cy="4686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6086475" y="3168651"/>
            <a:ext cx="30480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人拉弓</a:t>
            </a:r>
          </a:p>
        </p:txBody>
      </p:sp>
    </p:spTree>
    <p:extLst>
      <p:ext uri="{BB962C8B-B14F-4D97-AF65-F5344CB8AC3E}">
        <p14:creationId xmlns:p14="http://schemas.microsoft.com/office/powerpoint/2010/main" xmlns="" val="20465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152525" y="1304925"/>
          <a:ext cx="9134475" cy="3971925"/>
          <a:chOff x="1152525" y="1304925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6324601" y="3219451"/>
            <a:ext cx="28098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地球吸引月球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81475" y="3295651"/>
            <a:ext cx="4953000" cy="6924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endParaRPr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52525" y="17399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10676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19225" y="1352550"/>
          <a:ext cx="9134475" cy="4019550"/>
          <a:chOff x="1419225" y="1352550"/>
          <a:chExt cx="9134475" cy="401955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19225" y="18034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6429375" y="3282951"/>
            <a:ext cx="2705100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推土机推土</a:t>
            </a:r>
          </a:p>
        </p:txBody>
      </p:sp>
    </p:spTree>
    <p:extLst>
      <p:ext uri="{BB962C8B-B14F-4D97-AF65-F5344CB8AC3E}">
        <p14:creationId xmlns:p14="http://schemas.microsoft.com/office/powerpoint/2010/main" xmlns="" val="22191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304925" y="1295400"/>
          <a:ext cx="9134475" cy="3962400"/>
          <a:chOff x="1304925" y="1295400"/>
          <a:chExt cx="9134475" cy="396240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7272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6210301" y="3206751"/>
            <a:ext cx="29241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</a:rPr>
              <a:t>电子绕核运动</a:t>
            </a:r>
          </a:p>
        </p:txBody>
      </p:sp>
    </p:spTree>
    <p:extLst>
      <p:ext uri="{BB962C8B-B14F-4D97-AF65-F5344CB8AC3E}">
        <p14:creationId xmlns:p14="http://schemas.microsoft.com/office/powerpoint/2010/main" xmlns="" val="2643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644</Words>
  <Application>Microsoft Office PowerPoint</Application>
  <PresentationFormat>全屏显示(4:3)</PresentationFormat>
  <Paragraphs>235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</cp:revision>
  <dcterms:created xsi:type="dcterms:W3CDTF">2020-04-28T13:33:39Z</dcterms:created>
  <dcterms:modified xsi:type="dcterms:W3CDTF">2020-04-29T03:07:28Z</dcterms:modified>
</cp:coreProperties>
</file>