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9605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4125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3000">
              <a:schemeClr val="accent1">
                <a:tint val="66000"/>
                <a:satMod val="160000"/>
              </a:schemeClr>
            </a:gs>
            <a:gs pos="39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矩形 5121"/>
          <p:cNvSpPr>
            <a:spLocks noChangeArrowheads="1"/>
          </p:cNvSpPr>
          <p:nvPr/>
        </p:nvSpPr>
        <p:spPr bwMode="auto">
          <a:xfrm>
            <a:off x="1619250" y="2027238"/>
            <a:ext cx="5905500"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buFont typeface="Arial" charset="0"/>
              <a:buNone/>
            </a:pPr>
            <a:r>
              <a:rPr lang="zh-CN" altLang="en-US" sz="6000" b="1" dirty="0">
                <a:solidFill>
                  <a:srgbClr val="0070C0"/>
                </a:solidFill>
                <a:ea typeface="华文行楷" pitchFamily="2" charset="-122"/>
              </a:rPr>
              <a:t>教学课件</a:t>
            </a:r>
          </a:p>
        </p:txBody>
      </p:sp>
      <p:sp>
        <p:nvSpPr>
          <p:cNvPr id="34819" name="文本框 5122"/>
          <p:cNvSpPr txBox="1">
            <a:spLocks noChangeArrowheads="1"/>
          </p:cNvSpPr>
          <p:nvPr/>
        </p:nvSpPr>
        <p:spPr bwMode="auto">
          <a:xfrm>
            <a:off x="685800" y="2605088"/>
            <a:ext cx="7989888"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buFont typeface="Arial" charset="0"/>
              <a:buNone/>
            </a:pPr>
            <a:endParaRPr lang="en-US" altLang="zh-CN" sz="6000" dirty="0">
              <a:solidFill>
                <a:srgbClr val="FFFFFF"/>
              </a:solidFill>
              <a:latin typeface="华文新魏" pitchFamily="2" charset="-122"/>
              <a:ea typeface="华文新魏" pitchFamily="2" charset="-122"/>
            </a:endParaRPr>
          </a:p>
          <a:p>
            <a:pPr algn="ctr" eaLnBrk="1" hangingPunct="1"/>
            <a:r>
              <a:rPr lang="zh-CN" altLang="en-US" sz="4000" b="1" dirty="0">
                <a:solidFill>
                  <a:srgbClr val="0070C0"/>
                </a:solidFill>
                <a:latin typeface="华文楷体" pitchFamily="2" charset="-122"/>
                <a:ea typeface="华文楷体" pitchFamily="2" charset="-122"/>
              </a:rPr>
              <a:t>  物理  八年级下册  江苏科技版</a:t>
            </a:r>
            <a:endParaRPr lang="zh-CN" altLang="zh-CN" sz="4000" b="1" dirty="0">
              <a:solidFill>
                <a:srgbClr val="0070C0"/>
              </a:solidFill>
              <a:latin typeface="华文楷体" pitchFamily="2" charset="-122"/>
              <a:ea typeface="华文楷体" pitchFamily="2" charset="-122"/>
            </a:endParaRPr>
          </a:p>
          <a:p>
            <a:pPr algn="ctr" eaLnBrk="1" hangingPunct="1">
              <a:buFont typeface="Arial" charset="0"/>
              <a:buNone/>
            </a:pPr>
            <a:endParaRPr lang="en-US" altLang="zh-CN" sz="4000" b="1" dirty="0">
              <a:solidFill>
                <a:srgbClr val="FFFFFF"/>
              </a:solidFill>
              <a:latin typeface="华文楷体" pitchFamily="2" charset="-122"/>
              <a:ea typeface="华文楷体" pitchFamily="2" charset="-122"/>
            </a:endParaRPr>
          </a:p>
        </p:txBody>
      </p:sp>
    </p:spTree>
    <p:extLst>
      <p:ext uri="{BB962C8B-B14F-4D97-AF65-F5344CB8AC3E}">
        <p14:creationId xmlns:p14="http://schemas.microsoft.com/office/powerpoint/2010/main" val="2588621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kant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95400"/>
            <a:ext cx="1371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 Box 3"/>
          <p:cNvSpPr txBox="1">
            <a:spLocks noChangeArrowheads="1"/>
          </p:cNvSpPr>
          <p:nvPr/>
        </p:nvSpPr>
        <p:spPr bwMode="auto">
          <a:xfrm>
            <a:off x="990600" y="3657600"/>
            <a:ext cx="7391400" cy="1114425"/>
          </a:xfrm>
          <a:prstGeom prst="rect">
            <a:avLst/>
          </a:prstGeom>
          <a:noFill/>
          <a:ln w="9525" algn="ctr">
            <a:noFill/>
            <a:miter lim="800000"/>
            <a:headEnd/>
            <a:tailEnd/>
          </a:ln>
        </p:spPr>
        <p:txBody>
          <a:bodyPr>
            <a:spAutoFit/>
          </a:bodyPr>
          <a:lstStyle/>
          <a:p>
            <a:pPr>
              <a:lnSpc>
                <a:spcPct val="150000"/>
              </a:lnSpc>
              <a:defRPr/>
            </a:pPr>
            <a:r>
              <a:rPr lang="zh-CN" altLang="en-US" sz="2400" b="1" dirty="0">
                <a:solidFill>
                  <a:srgbClr val="0000FF"/>
                </a:solidFill>
                <a:latin typeface="+mn-ea"/>
                <a:ea typeface="+mn-ea"/>
              </a:rPr>
              <a:t>用脚尖踢球，</a:t>
            </a:r>
            <a:r>
              <a:rPr lang="zh-CN" altLang="en-US" sz="2400" b="1" dirty="0">
                <a:latin typeface="+mn-ea"/>
                <a:ea typeface="+mn-ea"/>
              </a:rPr>
              <a:t>足球受到力的作用</a:t>
            </a:r>
            <a:r>
              <a:rPr lang="zh-CN" altLang="en-US" sz="2400" b="1" dirty="0">
                <a:solidFill>
                  <a:srgbClr val="0000FF"/>
                </a:solidFill>
                <a:latin typeface="+mn-ea"/>
                <a:ea typeface="+mn-ea"/>
              </a:rPr>
              <a:t>改变足球的运动状态从而飞出去，那么此时你的脚有什么感觉呢？ </a:t>
            </a:r>
          </a:p>
        </p:txBody>
      </p:sp>
      <p:pic>
        <p:nvPicPr>
          <p:cNvPr id="44036" name="Picture 4" descr="问号"/>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39700" y="3810000"/>
            <a:ext cx="8969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Text Box 5"/>
          <p:cNvSpPr txBox="1">
            <a:spLocks noChangeArrowheads="1"/>
          </p:cNvSpPr>
          <p:nvPr/>
        </p:nvSpPr>
        <p:spPr bwMode="auto">
          <a:xfrm>
            <a:off x="914400" y="2314575"/>
            <a:ext cx="7696200" cy="1114425"/>
          </a:xfrm>
          <a:prstGeom prst="rect">
            <a:avLst/>
          </a:prstGeom>
          <a:noFill/>
          <a:ln w="9525" algn="ctr">
            <a:noFill/>
            <a:miter lim="800000"/>
            <a:headEnd/>
            <a:tailEnd/>
          </a:ln>
        </p:spPr>
        <p:txBody>
          <a:bodyPr>
            <a:spAutoFit/>
          </a:bodyPr>
          <a:lstStyle/>
          <a:p>
            <a:pPr>
              <a:lnSpc>
                <a:spcPct val="150000"/>
              </a:lnSpc>
              <a:defRPr/>
            </a:pPr>
            <a:r>
              <a:rPr lang="zh-CN" altLang="en-US" sz="2400" b="1" dirty="0">
                <a:solidFill>
                  <a:srgbClr val="0000FF"/>
                </a:solidFill>
                <a:latin typeface="+mn-ea"/>
                <a:ea typeface="+mn-ea"/>
              </a:rPr>
              <a:t>当一个物体受到另一个物体的作用时，</a:t>
            </a:r>
            <a:r>
              <a:rPr lang="zh-CN" altLang="en-US" sz="2400" b="1" dirty="0">
                <a:latin typeface="+mn-ea"/>
                <a:ea typeface="+mn-ea"/>
              </a:rPr>
              <a:t>另一个物体是否也同时受到这个物体的作用</a:t>
            </a:r>
            <a:r>
              <a:rPr lang="zh-CN" altLang="en-US" sz="2400" b="1" dirty="0">
                <a:solidFill>
                  <a:srgbClr val="0000FF"/>
                </a:solidFill>
                <a:latin typeface="+mn-ea"/>
                <a:ea typeface="+mn-ea"/>
              </a:rPr>
              <a:t>呢？</a:t>
            </a:r>
          </a:p>
        </p:txBody>
      </p:sp>
      <p:sp>
        <p:nvSpPr>
          <p:cNvPr id="13320" name="Text Box 8"/>
          <p:cNvSpPr txBox="1">
            <a:spLocks noChangeArrowheads="1"/>
          </p:cNvSpPr>
          <p:nvPr/>
        </p:nvSpPr>
        <p:spPr bwMode="auto">
          <a:xfrm>
            <a:off x="1066800" y="4876800"/>
            <a:ext cx="1600200" cy="461963"/>
          </a:xfrm>
          <a:prstGeom prst="rect">
            <a:avLst/>
          </a:prstGeom>
          <a:noFill/>
          <a:ln w="9525" algn="ctr">
            <a:noFill/>
            <a:miter lim="800000"/>
            <a:headEnd/>
            <a:tailEnd/>
          </a:ln>
        </p:spPr>
        <p:txBody>
          <a:bodyPr>
            <a:spAutoFit/>
          </a:bodyPr>
          <a:lstStyle/>
          <a:p>
            <a:pPr>
              <a:defRPr/>
            </a:pPr>
            <a:r>
              <a:rPr lang="zh-CN" altLang="en-US" sz="2400" b="1" dirty="0">
                <a:solidFill>
                  <a:srgbClr val="FF0000"/>
                </a:solidFill>
                <a:latin typeface="+mn-ea"/>
                <a:ea typeface="+mn-ea"/>
              </a:rPr>
              <a:t>疼痛</a:t>
            </a:r>
          </a:p>
        </p:txBody>
      </p:sp>
      <p:sp>
        <p:nvSpPr>
          <p:cNvPr id="13322" name="Text Box 10"/>
          <p:cNvSpPr txBox="1">
            <a:spLocks noChangeArrowheads="1"/>
          </p:cNvSpPr>
          <p:nvPr/>
        </p:nvSpPr>
        <p:spPr bwMode="auto">
          <a:xfrm>
            <a:off x="1905000" y="4876800"/>
            <a:ext cx="2667000" cy="461963"/>
          </a:xfrm>
          <a:prstGeom prst="rect">
            <a:avLst/>
          </a:prstGeom>
          <a:noFill/>
          <a:ln w="9525" algn="ctr">
            <a:noFill/>
            <a:miter lim="800000"/>
            <a:headEnd/>
            <a:tailEnd/>
          </a:ln>
        </p:spPr>
        <p:txBody>
          <a:bodyPr>
            <a:spAutoFit/>
          </a:bodyPr>
          <a:lstStyle/>
          <a:p>
            <a:pPr>
              <a:defRPr/>
            </a:pPr>
            <a:r>
              <a:rPr lang="zh-CN" altLang="en-US" sz="2400" b="1" dirty="0">
                <a:solidFill>
                  <a:schemeClr val="tx2"/>
                </a:solidFill>
                <a:latin typeface="+mn-ea"/>
                <a:ea typeface="+mn-ea"/>
              </a:rPr>
              <a:t>脚感觉疼痛是因为</a:t>
            </a:r>
          </a:p>
        </p:txBody>
      </p:sp>
      <p:sp>
        <p:nvSpPr>
          <p:cNvPr id="13323" name="Text Box 11"/>
          <p:cNvSpPr txBox="1">
            <a:spLocks noChangeArrowheads="1"/>
          </p:cNvSpPr>
          <p:nvPr/>
        </p:nvSpPr>
        <p:spPr bwMode="auto">
          <a:xfrm>
            <a:off x="4572000" y="4876800"/>
            <a:ext cx="3429000" cy="457200"/>
          </a:xfrm>
          <a:prstGeom prst="rect">
            <a:avLst/>
          </a:prstGeom>
          <a:noFill/>
          <a:ln w="9525" algn="ctr">
            <a:noFill/>
            <a:miter lim="800000"/>
            <a:headEnd/>
            <a:tailEnd/>
          </a:ln>
        </p:spPr>
        <p:txBody>
          <a:bodyPr>
            <a:spAutoFit/>
          </a:bodyPr>
          <a:lstStyle/>
          <a:p>
            <a:pPr>
              <a:defRPr/>
            </a:pPr>
            <a:r>
              <a:rPr lang="zh-CN" altLang="en-US" sz="2400" b="1">
                <a:solidFill>
                  <a:srgbClr val="993300"/>
                </a:solidFill>
                <a:latin typeface="+mn-ea"/>
                <a:ea typeface="+mn-ea"/>
              </a:rPr>
              <a:t>脚受到了球的作用力</a:t>
            </a:r>
          </a:p>
        </p:txBody>
      </p:sp>
      <p:grpSp>
        <p:nvGrpSpPr>
          <p:cNvPr id="44041" name="Group 12"/>
          <p:cNvGrpSpPr>
            <a:grpSpLocks/>
          </p:cNvGrpSpPr>
          <p:nvPr/>
        </p:nvGrpSpPr>
        <p:grpSpPr bwMode="auto">
          <a:xfrm>
            <a:off x="8382000" y="6324600"/>
            <a:ext cx="762000" cy="533400"/>
            <a:chOff x="5376" y="4128"/>
            <a:chExt cx="288" cy="192"/>
          </a:xfrm>
        </p:grpSpPr>
        <p:sp>
          <p:nvSpPr>
            <p:cNvPr id="15371" name="AutoShape 13">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sp>
          <p:nvSpPr>
            <p:cNvPr id="15372" name="AutoShape 14">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grpSp>
      <p:sp>
        <p:nvSpPr>
          <p:cNvPr id="15370" name="Text Box 15"/>
          <p:cNvSpPr txBox="1">
            <a:spLocks noChangeArrowheads="1"/>
          </p:cNvSpPr>
          <p:nvPr/>
        </p:nvSpPr>
        <p:spPr bwMode="auto">
          <a:xfrm>
            <a:off x="1524000" y="1524000"/>
            <a:ext cx="3962400" cy="461963"/>
          </a:xfrm>
          <a:prstGeom prst="rect">
            <a:avLst/>
          </a:prstGeom>
          <a:noFill/>
          <a:ln w="9525">
            <a:noFill/>
            <a:miter lim="800000"/>
            <a:headEnd/>
            <a:tailEnd/>
          </a:ln>
        </p:spPr>
        <p:txBody>
          <a:bodyPr>
            <a:spAutoFit/>
          </a:bodyPr>
          <a:lstStyle/>
          <a:p>
            <a:pPr>
              <a:spcBef>
                <a:spcPct val="50000"/>
              </a:spcBef>
              <a:defRPr/>
            </a:pPr>
            <a:r>
              <a:rPr lang="zh-CN" altLang="en-US" sz="2400" b="1" dirty="0">
                <a:solidFill>
                  <a:srgbClr val="FF0000"/>
                </a:solidFill>
                <a:latin typeface="+mn-ea"/>
                <a:ea typeface="+mn-ea"/>
              </a:rPr>
              <a:t>力的相互作用</a:t>
            </a:r>
          </a:p>
        </p:txBody>
      </p:sp>
    </p:spTree>
    <p:extLst>
      <p:ext uri="{BB962C8B-B14F-4D97-AF65-F5344CB8AC3E}">
        <p14:creationId xmlns:p14="http://schemas.microsoft.com/office/powerpoint/2010/main" val="18202772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3317"/>
                                        </p:tgtEl>
                                        <p:attrNameLst>
                                          <p:attrName>style.visibility</p:attrName>
                                        </p:attrNameLst>
                                      </p:cBhvr>
                                      <p:to>
                                        <p:strVal val="visible"/>
                                      </p:to>
                                    </p:set>
                                    <p:anim calcmode="discrete" valueType="clr">
                                      <p:cBhvr override="childStyle">
                                        <p:cTn id="7" dur="500"/>
                                        <p:tgtEl>
                                          <p:spTgt spid="13317"/>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13317"/>
                                        </p:tgtEl>
                                        <p:attrNameLst>
                                          <p:attrName>fillcolor</p:attrName>
                                        </p:attrNameLst>
                                      </p:cBhvr>
                                      <p:tavLst>
                                        <p:tav tm="0">
                                          <p:val>
                                            <p:clrVal>
                                              <a:schemeClr val="accent2"/>
                                            </p:clrVal>
                                          </p:val>
                                        </p:tav>
                                        <p:tav tm="50000">
                                          <p:val>
                                            <p:clrVal>
                                              <a:schemeClr val="hlink"/>
                                            </p:clrVal>
                                          </p:val>
                                        </p:tav>
                                      </p:tavLst>
                                    </p:anim>
                                    <p:set>
                                      <p:cBhvr>
                                        <p:cTn id="9" dur="500"/>
                                        <p:tgtEl>
                                          <p:spTgt spid="1331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3315"/>
                                        </p:tgtEl>
                                        <p:attrNameLst>
                                          <p:attrName>style.visibility</p:attrName>
                                        </p:attrNameLst>
                                      </p:cBhvr>
                                      <p:to>
                                        <p:strVal val="visible"/>
                                      </p:to>
                                    </p:set>
                                    <p:anim calcmode="discrete" valueType="clr">
                                      <p:cBhvr override="childStyle">
                                        <p:cTn id="14" dur="500"/>
                                        <p:tgtEl>
                                          <p:spTgt spid="13315"/>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13315"/>
                                        </p:tgtEl>
                                        <p:attrNameLst>
                                          <p:attrName>fillcolor</p:attrName>
                                        </p:attrNameLst>
                                      </p:cBhvr>
                                      <p:tavLst>
                                        <p:tav tm="0">
                                          <p:val>
                                            <p:clrVal>
                                              <a:schemeClr val="accent2"/>
                                            </p:clrVal>
                                          </p:val>
                                        </p:tav>
                                        <p:tav tm="50000">
                                          <p:val>
                                            <p:clrVal>
                                              <a:schemeClr val="hlink"/>
                                            </p:clrVal>
                                          </p:val>
                                        </p:tav>
                                      </p:tavLst>
                                    </p:anim>
                                    <p:set>
                                      <p:cBhvr>
                                        <p:cTn id="16" dur="500"/>
                                        <p:tgtEl>
                                          <p:spTgt spid="13315"/>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51" presetClass="entr" presetSubtype="0" fill="hold" grpId="0" nodeType="clickEffect">
                                  <p:stCondLst>
                                    <p:cond delay="0"/>
                                  </p:stCondLst>
                                  <p:childTnLst>
                                    <p:set>
                                      <p:cBhvr>
                                        <p:cTn id="20" dur="1" fill="hold">
                                          <p:stCondLst>
                                            <p:cond delay="0"/>
                                          </p:stCondLst>
                                        </p:cTn>
                                        <p:tgtEl>
                                          <p:spTgt spid="13320"/>
                                        </p:tgtEl>
                                        <p:attrNameLst>
                                          <p:attrName>style.visibility</p:attrName>
                                        </p:attrNameLst>
                                      </p:cBhvr>
                                      <p:to>
                                        <p:strVal val="visible"/>
                                      </p:to>
                                    </p:set>
                                    <p:animEffect transition="in" filter="fade">
                                      <p:cBhvr>
                                        <p:cTn id="21" dur="385" decel="100000"/>
                                        <p:tgtEl>
                                          <p:spTgt spid="13320"/>
                                        </p:tgtEl>
                                      </p:cBhvr>
                                    </p:animEffect>
                                    <p:animScale>
                                      <p:cBhvr>
                                        <p:cTn id="22" dur="385" decel="100000"/>
                                        <p:tgtEl>
                                          <p:spTgt spid="13320"/>
                                        </p:tgtEl>
                                      </p:cBhvr>
                                      <p:from x="10000" y="10000"/>
                                      <p:to x="200000" y="450000"/>
                                    </p:animScale>
                                    <p:animScale>
                                      <p:cBhvr>
                                        <p:cTn id="23" dur="615" accel="100000" fill="hold">
                                          <p:stCondLst>
                                            <p:cond delay="385"/>
                                          </p:stCondLst>
                                        </p:cTn>
                                        <p:tgtEl>
                                          <p:spTgt spid="13320"/>
                                        </p:tgtEl>
                                      </p:cBhvr>
                                      <p:from x="200000" y="450000"/>
                                      <p:to x="100000" y="100000"/>
                                    </p:animScale>
                                    <p:set>
                                      <p:cBhvr>
                                        <p:cTn id="24" dur="385" fill="hold"/>
                                        <p:tgtEl>
                                          <p:spTgt spid="13320"/>
                                        </p:tgtEl>
                                        <p:attrNameLst>
                                          <p:attrName>ppt_x</p:attrName>
                                        </p:attrNameLst>
                                      </p:cBhvr>
                                      <p:to>
                                        <p:strVal val="(0.5)"/>
                                      </p:to>
                                    </p:set>
                                    <p:anim from="(0.5)" to="(#ppt_x)" calcmode="lin" valueType="num">
                                      <p:cBhvr>
                                        <p:cTn id="25" dur="615" accel="100000" fill="hold">
                                          <p:stCondLst>
                                            <p:cond delay="385"/>
                                          </p:stCondLst>
                                        </p:cTn>
                                        <p:tgtEl>
                                          <p:spTgt spid="13320"/>
                                        </p:tgtEl>
                                        <p:attrNameLst>
                                          <p:attrName>ppt_x</p:attrName>
                                        </p:attrNameLst>
                                      </p:cBhvr>
                                    </p:anim>
                                    <p:set>
                                      <p:cBhvr>
                                        <p:cTn id="26" dur="385" fill="hold"/>
                                        <p:tgtEl>
                                          <p:spTgt spid="13320"/>
                                        </p:tgtEl>
                                        <p:attrNameLst>
                                          <p:attrName>ppt_y</p:attrName>
                                        </p:attrNameLst>
                                      </p:cBhvr>
                                      <p:to>
                                        <p:strVal val="(#ppt_y+0.4)"/>
                                      </p:to>
                                    </p:set>
                                    <p:anim from="(#ppt_y+0.4)" to="(#ppt_y)" calcmode="lin" valueType="num">
                                      <p:cBhvr>
                                        <p:cTn id="27" dur="615" accel="100000" fill="hold">
                                          <p:stCondLst>
                                            <p:cond delay="385"/>
                                          </p:stCondLst>
                                        </p:cTn>
                                        <p:tgtEl>
                                          <p:spTgt spid="13320"/>
                                        </p:tgtEl>
                                        <p:attrNameLst>
                                          <p:attrName>ppt_y</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7" presetClass="entr" presetSubtype="0" fill="hold" grpId="0" nodeType="clickEffect">
                                  <p:stCondLst>
                                    <p:cond delay="0"/>
                                  </p:stCondLst>
                                  <p:iterate type="lt">
                                    <p:tmPct val="50000"/>
                                  </p:iterate>
                                  <p:childTnLst>
                                    <p:set>
                                      <p:cBhvr>
                                        <p:cTn id="31" dur="1" fill="hold">
                                          <p:stCondLst>
                                            <p:cond delay="0"/>
                                          </p:stCondLst>
                                        </p:cTn>
                                        <p:tgtEl>
                                          <p:spTgt spid="13322"/>
                                        </p:tgtEl>
                                        <p:attrNameLst>
                                          <p:attrName>style.visibility</p:attrName>
                                        </p:attrNameLst>
                                      </p:cBhvr>
                                      <p:to>
                                        <p:strVal val="visible"/>
                                      </p:to>
                                    </p:set>
                                    <p:anim calcmode="discrete" valueType="clr">
                                      <p:cBhvr override="childStyle">
                                        <p:cTn id="32" dur="500"/>
                                        <p:tgtEl>
                                          <p:spTgt spid="13322"/>
                                        </p:tgtEl>
                                        <p:attrNameLst>
                                          <p:attrName>style.color</p:attrName>
                                        </p:attrNameLst>
                                      </p:cBhvr>
                                      <p:tavLst>
                                        <p:tav tm="0">
                                          <p:val>
                                            <p:clrVal>
                                              <a:schemeClr val="accent2"/>
                                            </p:clrVal>
                                          </p:val>
                                        </p:tav>
                                        <p:tav tm="50000">
                                          <p:val>
                                            <p:clrVal>
                                              <a:schemeClr val="hlink"/>
                                            </p:clrVal>
                                          </p:val>
                                        </p:tav>
                                      </p:tavLst>
                                    </p:anim>
                                    <p:anim calcmode="discrete" valueType="clr">
                                      <p:cBhvr>
                                        <p:cTn id="33" dur="500"/>
                                        <p:tgtEl>
                                          <p:spTgt spid="13322"/>
                                        </p:tgtEl>
                                        <p:attrNameLst>
                                          <p:attrName>fillcolor</p:attrName>
                                        </p:attrNameLst>
                                      </p:cBhvr>
                                      <p:tavLst>
                                        <p:tav tm="0">
                                          <p:val>
                                            <p:clrVal>
                                              <a:schemeClr val="accent2"/>
                                            </p:clrVal>
                                          </p:val>
                                        </p:tav>
                                        <p:tav tm="50000">
                                          <p:val>
                                            <p:clrVal>
                                              <a:schemeClr val="hlink"/>
                                            </p:clrVal>
                                          </p:val>
                                        </p:tav>
                                      </p:tavLst>
                                    </p:anim>
                                    <p:set>
                                      <p:cBhvr>
                                        <p:cTn id="34" dur="500"/>
                                        <p:tgtEl>
                                          <p:spTgt spid="13322"/>
                                        </p:tgtEl>
                                        <p:attrNameLst>
                                          <p:attrName>fill.type</p:attrName>
                                        </p:attrNameLst>
                                      </p:cBhvr>
                                      <p:to>
                                        <p:strVal val="solid"/>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7" presetClass="entr" presetSubtype="0" fill="hold" grpId="0" nodeType="clickEffect">
                                  <p:stCondLst>
                                    <p:cond delay="0"/>
                                  </p:stCondLst>
                                  <p:iterate type="lt">
                                    <p:tmPct val="50000"/>
                                  </p:iterate>
                                  <p:childTnLst>
                                    <p:set>
                                      <p:cBhvr>
                                        <p:cTn id="38" dur="1" fill="hold">
                                          <p:stCondLst>
                                            <p:cond delay="0"/>
                                          </p:stCondLst>
                                        </p:cTn>
                                        <p:tgtEl>
                                          <p:spTgt spid="13323"/>
                                        </p:tgtEl>
                                        <p:attrNameLst>
                                          <p:attrName>style.visibility</p:attrName>
                                        </p:attrNameLst>
                                      </p:cBhvr>
                                      <p:to>
                                        <p:strVal val="visible"/>
                                      </p:to>
                                    </p:set>
                                    <p:anim calcmode="discrete" valueType="clr">
                                      <p:cBhvr override="childStyle">
                                        <p:cTn id="39" dur="500"/>
                                        <p:tgtEl>
                                          <p:spTgt spid="13323"/>
                                        </p:tgtEl>
                                        <p:attrNameLst>
                                          <p:attrName>style.color</p:attrName>
                                        </p:attrNameLst>
                                      </p:cBhvr>
                                      <p:tavLst>
                                        <p:tav tm="0">
                                          <p:val>
                                            <p:clrVal>
                                              <a:schemeClr val="accent2"/>
                                            </p:clrVal>
                                          </p:val>
                                        </p:tav>
                                        <p:tav tm="50000">
                                          <p:val>
                                            <p:clrVal>
                                              <a:schemeClr val="hlink"/>
                                            </p:clrVal>
                                          </p:val>
                                        </p:tav>
                                      </p:tavLst>
                                    </p:anim>
                                    <p:anim calcmode="discrete" valueType="clr">
                                      <p:cBhvr>
                                        <p:cTn id="40" dur="500"/>
                                        <p:tgtEl>
                                          <p:spTgt spid="13323"/>
                                        </p:tgtEl>
                                        <p:attrNameLst>
                                          <p:attrName>fillcolor</p:attrName>
                                        </p:attrNameLst>
                                      </p:cBhvr>
                                      <p:tavLst>
                                        <p:tav tm="0">
                                          <p:val>
                                            <p:clrVal>
                                              <a:schemeClr val="accent2"/>
                                            </p:clrVal>
                                          </p:val>
                                        </p:tav>
                                        <p:tav tm="50000">
                                          <p:val>
                                            <p:clrVal>
                                              <a:schemeClr val="hlink"/>
                                            </p:clrVal>
                                          </p:val>
                                        </p:tav>
                                      </p:tavLst>
                                    </p:anim>
                                    <p:set>
                                      <p:cBhvr>
                                        <p:cTn id="41" dur="500"/>
                                        <p:tgtEl>
                                          <p:spTgt spid="1332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p:bldP spid="13317" grpId="0"/>
      <p:bldP spid="13320" grpId="0"/>
      <p:bldP spid="13322" grpId="0"/>
      <p:bldP spid="133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5" descr="6"/>
          <p:cNvPicPr>
            <a:picLocks noChangeAspect="1" noChangeArrowheads="1"/>
          </p:cNvPicPr>
          <p:nvPr/>
        </p:nvPicPr>
        <p:blipFill>
          <a:blip r:embed="rId2">
            <a:extLst>
              <a:ext uri="{28A0092B-C50C-407E-A947-70E740481C1C}">
                <a14:useLocalDpi xmlns:a14="http://schemas.microsoft.com/office/drawing/2010/main" val="0"/>
              </a:ext>
            </a:extLst>
          </a:blip>
          <a:srcRect r="15" b="-133"/>
          <a:stretch>
            <a:fillRect/>
          </a:stretch>
        </p:blipFill>
        <p:spPr bwMode="auto">
          <a:xfrm>
            <a:off x="762000" y="2286000"/>
            <a:ext cx="6019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Text Box 6"/>
          <p:cNvSpPr txBox="1">
            <a:spLocks noChangeArrowheads="1"/>
          </p:cNvSpPr>
          <p:nvPr/>
        </p:nvSpPr>
        <p:spPr bwMode="auto">
          <a:xfrm>
            <a:off x="228600" y="1447800"/>
            <a:ext cx="7086600" cy="457200"/>
          </a:xfrm>
          <a:prstGeom prst="rect">
            <a:avLst/>
          </a:prstGeom>
          <a:noFill/>
          <a:ln w="9525" algn="ctr">
            <a:noFill/>
            <a:miter lim="800000"/>
            <a:headEnd/>
            <a:tailEnd/>
          </a:ln>
        </p:spPr>
        <p:txBody>
          <a:bodyPr>
            <a:spAutoFit/>
          </a:bodyPr>
          <a:lstStyle/>
          <a:p>
            <a:pPr>
              <a:defRPr/>
            </a:pPr>
            <a:r>
              <a:rPr lang="zh-CN" altLang="en-US" sz="2400" b="1" dirty="0">
                <a:solidFill>
                  <a:srgbClr val="0000FF"/>
                </a:solidFill>
                <a:latin typeface="+mn-ea"/>
                <a:ea typeface="+mn-ea"/>
              </a:rPr>
              <a:t>将载有条形磁体的小车释放后，小车将         。    </a:t>
            </a:r>
          </a:p>
        </p:txBody>
      </p:sp>
      <p:sp>
        <p:nvSpPr>
          <p:cNvPr id="14343" name="Text Box 7"/>
          <p:cNvSpPr txBox="1">
            <a:spLocks noChangeArrowheads="1"/>
          </p:cNvSpPr>
          <p:nvPr/>
        </p:nvSpPr>
        <p:spPr bwMode="auto">
          <a:xfrm>
            <a:off x="5486400" y="1447800"/>
            <a:ext cx="1447800" cy="461963"/>
          </a:xfrm>
          <a:prstGeom prst="rect">
            <a:avLst/>
          </a:prstGeom>
          <a:noFill/>
          <a:ln w="9525" algn="ctr">
            <a:noFill/>
            <a:miter lim="800000"/>
            <a:headEnd/>
            <a:tailEnd/>
          </a:ln>
        </p:spPr>
        <p:txBody>
          <a:bodyPr>
            <a:spAutoFit/>
          </a:bodyPr>
          <a:lstStyle/>
          <a:p>
            <a:pPr>
              <a:defRPr/>
            </a:pPr>
            <a:r>
              <a:rPr lang="zh-CN" altLang="en-US" sz="2400" b="1" dirty="0">
                <a:solidFill>
                  <a:srgbClr val="FF0000"/>
                </a:solidFill>
                <a:latin typeface="+mn-ea"/>
                <a:ea typeface="+mn-ea"/>
              </a:rPr>
              <a:t>相互远离</a:t>
            </a:r>
          </a:p>
        </p:txBody>
      </p:sp>
      <p:sp>
        <p:nvSpPr>
          <p:cNvPr id="14345" name="Text Box 9"/>
          <p:cNvSpPr txBox="1">
            <a:spLocks noChangeArrowheads="1"/>
          </p:cNvSpPr>
          <p:nvPr/>
        </p:nvSpPr>
        <p:spPr bwMode="auto">
          <a:xfrm>
            <a:off x="228600" y="3733800"/>
            <a:ext cx="7467600" cy="457200"/>
          </a:xfrm>
          <a:prstGeom prst="rect">
            <a:avLst/>
          </a:prstGeom>
          <a:noFill/>
          <a:ln w="9525" algn="ctr">
            <a:noFill/>
            <a:miter lim="800000"/>
            <a:headEnd/>
            <a:tailEnd/>
          </a:ln>
        </p:spPr>
        <p:txBody>
          <a:bodyPr>
            <a:spAutoFit/>
          </a:bodyPr>
          <a:lstStyle/>
          <a:p>
            <a:pPr>
              <a:defRPr/>
            </a:pPr>
            <a:r>
              <a:rPr lang="zh-CN" altLang="en-US" sz="2400" b="1" dirty="0">
                <a:solidFill>
                  <a:srgbClr val="0000FF"/>
                </a:solidFill>
                <a:latin typeface="+mn-ea"/>
                <a:ea typeface="+mn-ea"/>
              </a:rPr>
              <a:t>将载有条形磁体的小车释放后，小车将          。    </a:t>
            </a:r>
          </a:p>
        </p:txBody>
      </p:sp>
      <p:pic>
        <p:nvPicPr>
          <p:cNvPr id="45062"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191000"/>
            <a:ext cx="5181600" cy="176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7" name="Text Box 11"/>
          <p:cNvSpPr txBox="1">
            <a:spLocks noChangeArrowheads="1"/>
          </p:cNvSpPr>
          <p:nvPr/>
        </p:nvSpPr>
        <p:spPr bwMode="auto">
          <a:xfrm>
            <a:off x="5486400" y="3729038"/>
            <a:ext cx="1524000" cy="461962"/>
          </a:xfrm>
          <a:prstGeom prst="rect">
            <a:avLst/>
          </a:prstGeom>
          <a:noFill/>
          <a:ln w="9525" algn="ctr">
            <a:noFill/>
            <a:miter lim="800000"/>
            <a:headEnd/>
            <a:tailEnd/>
          </a:ln>
        </p:spPr>
        <p:txBody>
          <a:bodyPr>
            <a:spAutoFit/>
          </a:bodyPr>
          <a:lstStyle/>
          <a:p>
            <a:pPr>
              <a:defRPr/>
            </a:pPr>
            <a:r>
              <a:rPr lang="zh-CN" altLang="en-US" sz="2400" b="1" dirty="0">
                <a:solidFill>
                  <a:srgbClr val="FF0000"/>
                </a:solidFill>
                <a:latin typeface="+mn-ea"/>
                <a:ea typeface="+mn-ea"/>
              </a:rPr>
              <a:t>相互靠近</a:t>
            </a:r>
          </a:p>
        </p:txBody>
      </p:sp>
      <p:sp>
        <p:nvSpPr>
          <p:cNvPr id="14348" name="Rectangle 12"/>
          <p:cNvSpPr>
            <a:spLocks noChangeArrowheads="1"/>
          </p:cNvSpPr>
          <p:nvPr/>
        </p:nvSpPr>
        <p:spPr bwMode="auto">
          <a:xfrm>
            <a:off x="1600200" y="6096000"/>
            <a:ext cx="3276600" cy="461963"/>
          </a:xfrm>
          <a:prstGeom prst="rect">
            <a:avLst/>
          </a:prstGeom>
          <a:noFill/>
          <a:ln w="9525" algn="ctr">
            <a:noFill/>
            <a:miter lim="800000"/>
            <a:headEnd/>
            <a:tailEnd/>
          </a:ln>
        </p:spPr>
        <p:txBody>
          <a:bodyPr>
            <a:spAutoFit/>
          </a:bodyPr>
          <a:lstStyle/>
          <a:p>
            <a:pPr>
              <a:defRPr/>
            </a:pPr>
            <a:r>
              <a:rPr lang="zh-CN" altLang="en-US" sz="2400" b="1" dirty="0">
                <a:solidFill>
                  <a:srgbClr val="FF0000"/>
                </a:solidFill>
                <a:latin typeface="+mn-ea"/>
                <a:ea typeface="+mn-ea"/>
              </a:rPr>
              <a:t>说明力的作用是相互的</a:t>
            </a:r>
          </a:p>
        </p:txBody>
      </p:sp>
      <p:grpSp>
        <p:nvGrpSpPr>
          <p:cNvPr id="45065" name="Group 13"/>
          <p:cNvGrpSpPr>
            <a:grpSpLocks/>
          </p:cNvGrpSpPr>
          <p:nvPr/>
        </p:nvGrpSpPr>
        <p:grpSpPr bwMode="auto">
          <a:xfrm>
            <a:off x="8458200" y="6400800"/>
            <a:ext cx="685800" cy="457200"/>
            <a:chOff x="5376" y="4128"/>
            <a:chExt cx="288" cy="192"/>
          </a:xfrm>
        </p:grpSpPr>
        <p:sp>
          <p:nvSpPr>
            <p:cNvPr id="16394" name="AutoShape 14">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sp>
          <p:nvSpPr>
            <p:cNvPr id="16395" name="AutoShape 15">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grpSp>
    </p:spTree>
    <p:extLst>
      <p:ext uri="{BB962C8B-B14F-4D97-AF65-F5344CB8AC3E}">
        <p14:creationId xmlns:p14="http://schemas.microsoft.com/office/powerpoint/2010/main" val="41731231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4342"/>
                                        </p:tgtEl>
                                        <p:attrNameLst>
                                          <p:attrName>style.visibility</p:attrName>
                                        </p:attrNameLst>
                                      </p:cBhvr>
                                      <p:to>
                                        <p:strVal val="visible"/>
                                      </p:to>
                                    </p:set>
                                    <p:anim calcmode="discrete" valueType="clr">
                                      <p:cBhvr override="childStyle">
                                        <p:cTn id="7" dur="500"/>
                                        <p:tgtEl>
                                          <p:spTgt spid="1434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14342"/>
                                        </p:tgtEl>
                                        <p:attrNameLst>
                                          <p:attrName>fillcolor</p:attrName>
                                        </p:attrNameLst>
                                      </p:cBhvr>
                                      <p:tavLst>
                                        <p:tav tm="0">
                                          <p:val>
                                            <p:clrVal>
                                              <a:schemeClr val="accent2"/>
                                            </p:clrVal>
                                          </p:val>
                                        </p:tav>
                                        <p:tav tm="50000">
                                          <p:val>
                                            <p:clrVal>
                                              <a:schemeClr val="hlink"/>
                                            </p:clrVal>
                                          </p:val>
                                        </p:tav>
                                      </p:tavLst>
                                    </p:anim>
                                    <p:set>
                                      <p:cBhvr>
                                        <p:cTn id="9" dur="500"/>
                                        <p:tgtEl>
                                          <p:spTgt spid="1434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4343"/>
                                        </p:tgtEl>
                                        <p:attrNameLst>
                                          <p:attrName>style.visibility</p:attrName>
                                        </p:attrNameLst>
                                      </p:cBhvr>
                                      <p:to>
                                        <p:strVal val="visible"/>
                                      </p:to>
                                    </p:set>
                                    <p:anim calcmode="discrete" valueType="clr">
                                      <p:cBhvr override="childStyle">
                                        <p:cTn id="14" dur="500"/>
                                        <p:tgtEl>
                                          <p:spTgt spid="14343"/>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14343"/>
                                        </p:tgtEl>
                                        <p:attrNameLst>
                                          <p:attrName>fillcolor</p:attrName>
                                        </p:attrNameLst>
                                      </p:cBhvr>
                                      <p:tavLst>
                                        <p:tav tm="0">
                                          <p:val>
                                            <p:clrVal>
                                              <a:schemeClr val="accent2"/>
                                            </p:clrVal>
                                          </p:val>
                                        </p:tav>
                                        <p:tav tm="50000">
                                          <p:val>
                                            <p:clrVal>
                                              <a:schemeClr val="hlink"/>
                                            </p:clrVal>
                                          </p:val>
                                        </p:tav>
                                      </p:tavLst>
                                    </p:anim>
                                    <p:set>
                                      <p:cBhvr>
                                        <p:cTn id="16" dur="500"/>
                                        <p:tgtEl>
                                          <p:spTgt spid="14343"/>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4345"/>
                                        </p:tgtEl>
                                        <p:attrNameLst>
                                          <p:attrName>style.visibility</p:attrName>
                                        </p:attrNameLst>
                                      </p:cBhvr>
                                      <p:to>
                                        <p:strVal val="visible"/>
                                      </p:to>
                                    </p:set>
                                    <p:anim calcmode="discrete" valueType="clr">
                                      <p:cBhvr override="childStyle">
                                        <p:cTn id="21" dur="500"/>
                                        <p:tgtEl>
                                          <p:spTgt spid="14345"/>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14345"/>
                                        </p:tgtEl>
                                        <p:attrNameLst>
                                          <p:attrName>fillcolor</p:attrName>
                                        </p:attrNameLst>
                                      </p:cBhvr>
                                      <p:tavLst>
                                        <p:tav tm="0">
                                          <p:val>
                                            <p:clrVal>
                                              <a:schemeClr val="accent2"/>
                                            </p:clrVal>
                                          </p:val>
                                        </p:tav>
                                        <p:tav tm="50000">
                                          <p:val>
                                            <p:clrVal>
                                              <a:schemeClr val="hlink"/>
                                            </p:clrVal>
                                          </p:val>
                                        </p:tav>
                                      </p:tavLst>
                                    </p:anim>
                                    <p:set>
                                      <p:cBhvr>
                                        <p:cTn id="23" dur="500"/>
                                        <p:tgtEl>
                                          <p:spTgt spid="14345"/>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4347"/>
                                        </p:tgtEl>
                                        <p:attrNameLst>
                                          <p:attrName>style.visibility</p:attrName>
                                        </p:attrNameLst>
                                      </p:cBhvr>
                                      <p:to>
                                        <p:strVal val="visible"/>
                                      </p:to>
                                    </p:set>
                                    <p:anim calcmode="discrete" valueType="clr">
                                      <p:cBhvr override="childStyle">
                                        <p:cTn id="28" dur="500"/>
                                        <p:tgtEl>
                                          <p:spTgt spid="14347"/>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14347"/>
                                        </p:tgtEl>
                                        <p:attrNameLst>
                                          <p:attrName>fillcolor</p:attrName>
                                        </p:attrNameLst>
                                      </p:cBhvr>
                                      <p:tavLst>
                                        <p:tav tm="0">
                                          <p:val>
                                            <p:clrVal>
                                              <a:schemeClr val="accent2"/>
                                            </p:clrVal>
                                          </p:val>
                                        </p:tav>
                                        <p:tav tm="50000">
                                          <p:val>
                                            <p:clrVal>
                                              <a:schemeClr val="hlink"/>
                                            </p:clrVal>
                                          </p:val>
                                        </p:tav>
                                      </p:tavLst>
                                    </p:anim>
                                    <p:set>
                                      <p:cBhvr>
                                        <p:cTn id="30" dur="500"/>
                                        <p:tgtEl>
                                          <p:spTgt spid="14347"/>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4348"/>
                                        </p:tgtEl>
                                        <p:attrNameLst>
                                          <p:attrName>style.visibility</p:attrName>
                                        </p:attrNameLst>
                                      </p:cBhvr>
                                      <p:to>
                                        <p:strVal val="visible"/>
                                      </p:to>
                                    </p:set>
                                    <p:anim calcmode="discrete" valueType="clr">
                                      <p:cBhvr override="childStyle">
                                        <p:cTn id="35" dur="500"/>
                                        <p:tgtEl>
                                          <p:spTgt spid="14348"/>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14348"/>
                                        </p:tgtEl>
                                        <p:attrNameLst>
                                          <p:attrName>fillcolor</p:attrName>
                                        </p:attrNameLst>
                                      </p:cBhvr>
                                      <p:tavLst>
                                        <p:tav tm="0">
                                          <p:val>
                                            <p:clrVal>
                                              <a:schemeClr val="accent2"/>
                                            </p:clrVal>
                                          </p:val>
                                        </p:tav>
                                        <p:tav tm="50000">
                                          <p:val>
                                            <p:clrVal>
                                              <a:schemeClr val="hlink"/>
                                            </p:clrVal>
                                          </p:val>
                                        </p:tav>
                                      </p:tavLst>
                                    </p:anim>
                                    <p:set>
                                      <p:cBhvr>
                                        <p:cTn id="37" dur="500"/>
                                        <p:tgtEl>
                                          <p:spTgt spid="1434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autoUpdateAnimBg="0"/>
      <p:bldP spid="14343" grpId="0" autoUpdateAnimBg="0"/>
      <p:bldP spid="14345" grpId="0" autoUpdateAnimBg="0"/>
      <p:bldP spid="14347" grpId="0" autoUpdateAnimBg="0"/>
      <p:bldP spid="1434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13" name="Text Box 9"/>
          <p:cNvSpPr txBox="1">
            <a:spLocks noChangeArrowheads="1"/>
          </p:cNvSpPr>
          <p:nvPr/>
        </p:nvSpPr>
        <p:spPr bwMode="auto">
          <a:xfrm>
            <a:off x="304800" y="1143000"/>
            <a:ext cx="5105400" cy="461963"/>
          </a:xfrm>
          <a:prstGeom prst="rect">
            <a:avLst/>
          </a:prstGeom>
          <a:noFill/>
          <a:ln w="9525" algn="ctr">
            <a:noFill/>
            <a:miter lim="800000"/>
            <a:headEnd/>
            <a:tailEnd/>
          </a:ln>
        </p:spPr>
        <p:txBody>
          <a:bodyPr>
            <a:spAutoFit/>
          </a:bodyPr>
          <a:lstStyle/>
          <a:p>
            <a:pPr>
              <a:defRPr/>
            </a:pPr>
            <a:r>
              <a:rPr lang="zh-CN" altLang="en-US" sz="2400" b="1" dirty="0">
                <a:solidFill>
                  <a:srgbClr val="0000FF"/>
                </a:solidFill>
                <a:latin typeface="+mn-ea"/>
                <a:ea typeface="+mn-ea"/>
              </a:rPr>
              <a:t>手指压铅笔时，手指有什么感觉？ </a:t>
            </a:r>
          </a:p>
        </p:txBody>
      </p:sp>
      <p:pic>
        <p:nvPicPr>
          <p:cNvPr id="46083" name="Picture 10" descr="7"/>
          <p:cNvPicPr>
            <a:picLocks noChangeAspect="1" noChangeArrowheads="1"/>
          </p:cNvPicPr>
          <p:nvPr/>
        </p:nvPicPr>
        <p:blipFill>
          <a:blip r:embed="rId2">
            <a:extLst>
              <a:ext uri="{28A0092B-C50C-407E-A947-70E740481C1C}">
                <a14:useLocalDpi xmlns:a14="http://schemas.microsoft.com/office/drawing/2010/main" val="0"/>
              </a:ext>
            </a:extLst>
          </a:blip>
          <a:srcRect r="-124" b="38"/>
          <a:stretch>
            <a:fillRect/>
          </a:stretch>
        </p:blipFill>
        <p:spPr bwMode="auto">
          <a:xfrm>
            <a:off x="5715000" y="1219200"/>
            <a:ext cx="2525713"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15" name="Text Box 11"/>
          <p:cNvSpPr txBox="1">
            <a:spLocks noChangeArrowheads="1"/>
          </p:cNvSpPr>
          <p:nvPr/>
        </p:nvSpPr>
        <p:spPr bwMode="auto">
          <a:xfrm>
            <a:off x="1752600" y="1676400"/>
            <a:ext cx="1600200" cy="461963"/>
          </a:xfrm>
          <a:prstGeom prst="rect">
            <a:avLst/>
          </a:prstGeom>
          <a:noFill/>
          <a:ln w="9525" algn="ctr">
            <a:noFill/>
            <a:miter lim="800000"/>
            <a:headEnd/>
            <a:tailEnd/>
          </a:ln>
        </p:spPr>
        <p:txBody>
          <a:bodyPr>
            <a:spAutoFit/>
          </a:bodyPr>
          <a:lstStyle/>
          <a:p>
            <a:pPr>
              <a:defRPr/>
            </a:pPr>
            <a:r>
              <a:rPr lang="zh-CN" altLang="en-US" sz="2400" b="1" dirty="0">
                <a:solidFill>
                  <a:srgbClr val="FF0000"/>
                </a:solidFill>
                <a:latin typeface="+mn-ea"/>
                <a:ea typeface="+mn-ea"/>
              </a:rPr>
              <a:t>疼痛</a:t>
            </a:r>
          </a:p>
        </p:txBody>
      </p:sp>
      <p:sp>
        <p:nvSpPr>
          <p:cNvPr id="17413" name="Text Box 12"/>
          <p:cNvSpPr txBox="1">
            <a:spLocks noChangeArrowheads="1"/>
          </p:cNvSpPr>
          <p:nvPr/>
        </p:nvSpPr>
        <p:spPr bwMode="auto">
          <a:xfrm>
            <a:off x="304800" y="2438400"/>
            <a:ext cx="3429000" cy="457200"/>
          </a:xfrm>
          <a:prstGeom prst="rect">
            <a:avLst/>
          </a:prstGeom>
          <a:noFill/>
          <a:ln w="9525" algn="ctr">
            <a:noFill/>
            <a:miter lim="800000"/>
            <a:headEnd/>
            <a:tailEnd/>
          </a:ln>
        </p:spPr>
        <p:txBody>
          <a:bodyPr>
            <a:spAutoFit/>
          </a:bodyPr>
          <a:lstStyle/>
          <a:p>
            <a:pPr>
              <a:defRPr/>
            </a:pPr>
            <a:r>
              <a:rPr lang="zh-CN" altLang="en-US" sz="2400" b="1" dirty="0">
                <a:solidFill>
                  <a:schemeClr val="tx2"/>
                </a:solidFill>
                <a:latin typeface="+mn-ea"/>
                <a:ea typeface="+mn-ea"/>
              </a:rPr>
              <a:t>手指感觉疼痛是因为</a:t>
            </a:r>
          </a:p>
        </p:txBody>
      </p:sp>
      <p:sp>
        <p:nvSpPr>
          <p:cNvPr id="72717" name="Text Box 13"/>
          <p:cNvSpPr txBox="1">
            <a:spLocks noChangeArrowheads="1"/>
          </p:cNvSpPr>
          <p:nvPr/>
        </p:nvSpPr>
        <p:spPr bwMode="auto">
          <a:xfrm>
            <a:off x="304800" y="3124200"/>
            <a:ext cx="4800600" cy="461963"/>
          </a:xfrm>
          <a:prstGeom prst="rect">
            <a:avLst/>
          </a:prstGeom>
          <a:noFill/>
          <a:ln w="9525" algn="ctr">
            <a:noFill/>
            <a:miter lim="800000"/>
            <a:headEnd/>
            <a:tailEnd/>
          </a:ln>
        </p:spPr>
        <p:txBody>
          <a:bodyPr>
            <a:spAutoFit/>
          </a:bodyPr>
          <a:lstStyle/>
          <a:p>
            <a:pPr>
              <a:defRPr/>
            </a:pPr>
            <a:r>
              <a:rPr lang="zh-CN" altLang="en-US" sz="2400" b="1" dirty="0">
                <a:solidFill>
                  <a:srgbClr val="993300"/>
                </a:solidFill>
                <a:latin typeface="+mn-ea"/>
                <a:ea typeface="+mn-ea"/>
              </a:rPr>
              <a:t>手指受到了铅笔的作用力</a:t>
            </a:r>
          </a:p>
        </p:txBody>
      </p:sp>
      <p:grpSp>
        <p:nvGrpSpPr>
          <p:cNvPr id="46087" name="Group 14"/>
          <p:cNvGrpSpPr>
            <a:grpSpLocks/>
          </p:cNvGrpSpPr>
          <p:nvPr/>
        </p:nvGrpSpPr>
        <p:grpSpPr bwMode="auto">
          <a:xfrm>
            <a:off x="8534400" y="6477000"/>
            <a:ext cx="609600" cy="381000"/>
            <a:chOff x="5376" y="4128"/>
            <a:chExt cx="288" cy="192"/>
          </a:xfrm>
        </p:grpSpPr>
        <p:sp>
          <p:nvSpPr>
            <p:cNvPr id="17417" name="AutoShape 15">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sp>
          <p:nvSpPr>
            <p:cNvPr id="17418" name="AutoShape 16">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grpSp>
      <p:sp>
        <p:nvSpPr>
          <p:cNvPr id="72721" name="Rectangle 17"/>
          <p:cNvSpPr>
            <a:spLocks noChangeArrowheads="1"/>
          </p:cNvSpPr>
          <p:nvPr/>
        </p:nvSpPr>
        <p:spPr bwMode="auto">
          <a:xfrm>
            <a:off x="381000" y="3886200"/>
            <a:ext cx="4191000" cy="457200"/>
          </a:xfrm>
          <a:prstGeom prst="rect">
            <a:avLst/>
          </a:prstGeom>
          <a:noFill/>
          <a:ln w="9525" algn="ctr">
            <a:noFill/>
            <a:miter lim="800000"/>
            <a:headEnd/>
            <a:tailEnd/>
          </a:ln>
        </p:spPr>
        <p:txBody>
          <a:bodyPr>
            <a:spAutoFit/>
          </a:bodyPr>
          <a:lstStyle/>
          <a:p>
            <a:pPr>
              <a:defRPr/>
            </a:pPr>
            <a:r>
              <a:rPr lang="zh-CN" altLang="en-US" sz="2400" b="1" dirty="0">
                <a:solidFill>
                  <a:srgbClr val="993300"/>
                </a:solidFill>
                <a:latin typeface="+mn-ea"/>
                <a:ea typeface="+mn-ea"/>
              </a:rPr>
              <a:t>说明力的作用是相互的</a:t>
            </a:r>
          </a:p>
        </p:txBody>
      </p:sp>
    </p:spTree>
    <p:extLst>
      <p:ext uri="{BB962C8B-B14F-4D97-AF65-F5344CB8AC3E}">
        <p14:creationId xmlns:p14="http://schemas.microsoft.com/office/powerpoint/2010/main" val="7379305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2713"/>
                                        </p:tgtEl>
                                        <p:attrNameLst>
                                          <p:attrName>style.visibility</p:attrName>
                                        </p:attrNameLst>
                                      </p:cBhvr>
                                      <p:to>
                                        <p:strVal val="visible"/>
                                      </p:to>
                                    </p:set>
                                    <p:anim calcmode="discrete" valueType="clr">
                                      <p:cBhvr override="childStyle">
                                        <p:cTn id="7" dur="500"/>
                                        <p:tgtEl>
                                          <p:spTgt spid="72713"/>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72713"/>
                                        </p:tgtEl>
                                        <p:attrNameLst>
                                          <p:attrName>fillcolor</p:attrName>
                                        </p:attrNameLst>
                                      </p:cBhvr>
                                      <p:tavLst>
                                        <p:tav tm="0">
                                          <p:val>
                                            <p:clrVal>
                                              <a:schemeClr val="accent2"/>
                                            </p:clrVal>
                                          </p:val>
                                        </p:tav>
                                        <p:tav tm="50000">
                                          <p:val>
                                            <p:clrVal>
                                              <a:schemeClr val="hlink"/>
                                            </p:clrVal>
                                          </p:val>
                                        </p:tav>
                                      </p:tavLst>
                                    </p:anim>
                                    <p:set>
                                      <p:cBhvr>
                                        <p:cTn id="9" dur="500"/>
                                        <p:tgtEl>
                                          <p:spTgt spid="72713"/>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1" presetClass="entr" presetSubtype="0" fill="hold" grpId="0" nodeType="clickEffect">
                                  <p:stCondLst>
                                    <p:cond delay="0"/>
                                  </p:stCondLst>
                                  <p:childTnLst>
                                    <p:set>
                                      <p:cBhvr>
                                        <p:cTn id="13" dur="1" fill="hold">
                                          <p:stCondLst>
                                            <p:cond delay="0"/>
                                          </p:stCondLst>
                                        </p:cTn>
                                        <p:tgtEl>
                                          <p:spTgt spid="72715"/>
                                        </p:tgtEl>
                                        <p:attrNameLst>
                                          <p:attrName>style.visibility</p:attrName>
                                        </p:attrNameLst>
                                      </p:cBhvr>
                                      <p:to>
                                        <p:strVal val="visible"/>
                                      </p:to>
                                    </p:set>
                                    <p:animEffect transition="in" filter="fade">
                                      <p:cBhvr>
                                        <p:cTn id="14" dur="770" decel="100000"/>
                                        <p:tgtEl>
                                          <p:spTgt spid="72715"/>
                                        </p:tgtEl>
                                      </p:cBhvr>
                                    </p:animEffect>
                                    <p:animScale>
                                      <p:cBhvr>
                                        <p:cTn id="15" dur="770" decel="100000"/>
                                        <p:tgtEl>
                                          <p:spTgt spid="72715"/>
                                        </p:tgtEl>
                                      </p:cBhvr>
                                      <p:from x="10000" y="10000"/>
                                      <p:to x="200000" y="450000"/>
                                    </p:animScale>
                                    <p:animScale>
                                      <p:cBhvr>
                                        <p:cTn id="16" dur="1230" accel="100000" fill="hold">
                                          <p:stCondLst>
                                            <p:cond delay="770"/>
                                          </p:stCondLst>
                                        </p:cTn>
                                        <p:tgtEl>
                                          <p:spTgt spid="72715"/>
                                        </p:tgtEl>
                                      </p:cBhvr>
                                      <p:from x="200000" y="450000"/>
                                      <p:to x="100000" y="100000"/>
                                    </p:animScale>
                                    <p:set>
                                      <p:cBhvr>
                                        <p:cTn id="17" dur="770" fill="hold"/>
                                        <p:tgtEl>
                                          <p:spTgt spid="72715"/>
                                        </p:tgtEl>
                                        <p:attrNameLst>
                                          <p:attrName>ppt_x</p:attrName>
                                        </p:attrNameLst>
                                      </p:cBhvr>
                                      <p:to>
                                        <p:strVal val="(0.5)"/>
                                      </p:to>
                                    </p:set>
                                    <p:anim from="(0.5)" to="(#ppt_x)" calcmode="lin" valueType="num">
                                      <p:cBhvr>
                                        <p:cTn id="18" dur="1230" accel="100000" fill="hold">
                                          <p:stCondLst>
                                            <p:cond delay="770"/>
                                          </p:stCondLst>
                                        </p:cTn>
                                        <p:tgtEl>
                                          <p:spTgt spid="72715"/>
                                        </p:tgtEl>
                                        <p:attrNameLst>
                                          <p:attrName>ppt_x</p:attrName>
                                        </p:attrNameLst>
                                      </p:cBhvr>
                                    </p:anim>
                                    <p:set>
                                      <p:cBhvr>
                                        <p:cTn id="19" dur="770" fill="hold"/>
                                        <p:tgtEl>
                                          <p:spTgt spid="72715"/>
                                        </p:tgtEl>
                                        <p:attrNameLst>
                                          <p:attrName>ppt_y</p:attrName>
                                        </p:attrNameLst>
                                      </p:cBhvr>
                                      <p:to>
                                        <p:strVal val="(#ppt_y+0.4)"/>
                                      </p:to>
                                    </p:set>
                                    <p:anim from="(#ppt_y+0.4)" to="(#ppt_y)" calcmode="lin" valueType="num">
                                      <p:cBhvr>
                                        <p:cTn id="20" dur="1230" accel="100000" fill="hold">
                                          <p:stCondLst>
                                            <p:cond delay="770"/>
                                          </p:stCondLst>
                                        </p:cTn>
                                        <p:tgtEl>
                                          <p:spTgt spid="72715"/>
                                        </p:tgtEl>
                                        <p:attrNameLst>
                                          <p:attrName>ppt_y</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7413"/>
                                        </p:tgtEl>
                                        <p:attrNameLst>
                                          <p:attrName>style.visibility</p:attrName>
                                        </p:attrNameLst>
                                      </p:cBhvr>
                                      <p:to>
                                        <p:strVal val="visible"/>
                                      </p:to>
                                    </p:set>
                                    <p:animEffect transition="in" filter="box(in)">
                                      <p:cBhvr>
                                        <p:cTn id="25" dur="500"/>
                                        <p:tgtEl>
                                          <p:spTgt spid="1741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7" presetClass="entr" presetSubtype="0" fill="hold" grpId="0" nodeType="clickEffect">
                                  <p:stCondLst>
                                    <p:cond delay="0"/>
                                  </p:stCondLst>
                                  <p:iterate type="lt">
                                    <p:tmPct val="50000"/>
                                  </p:iterate>
                                  <p:childTnLst>
                                    <p:set>
                                      <p:cBhvr>
                                        <p:cTn id="29" dur="1" fill="hold">
                                          <p:stCondLst>
                                            <p:cond delay="0"/>
                                          </p:stCondLst>
                                        </p:cTn>
                                        <p:tgtEl>
                                          <p:spTgt spid="72717"/>
                                        </p:tgtEl>
                                        <p:attrNameLst>
                                          <p:attrName>style.visibility</p:attrName>
                                        </p:attrNameLst>
                                      </p:cBhvr>
                                      <p:to>
                                        <p:strVal val="visible"/>
                                      </p:to>
                                    </p:set>
                                    <p:anim calcmode="discrete" valueType="clr">
                                      <p:cBhvr override="childStyle">
                                        <p:cTn id="30" dur="500"/>
                                        <p:tgtEl>
                                          <p:spTgt spid="72717"/>
                                        </p:tgtEl>
                                        <p:attrNameLst>
                                          <p:attrName>style.color</p:attrName>
                                        </p:attrNameLst>
                                      </p:cBhvr>
                                      <p:tavLst>
                                        <p:tav tm="0">
                                          <p:val>
                                            <p:clrVal>
                                              <a:schemeClr val="accent2"/>
                                            </p:clrVal>
                                          </p:val>
                                        </p:tav>
                                        <p:tav tm="50000">
                                          <p:val>
                                            <p:clrVal>
                                              <a:schemeClr val="hlink"/>
                                            </p:clrVal>
                                          </p:val>
                                        </p:tav>
                                      </p:tavLst>
                                    </p:anim>
                                    <p:anim calcmode="discrete" valueType="clr">
                                      <p:cBhvr>
                                        <p:cTn id="31" dur="500"/>
                                        <p:tgtEl>
                                          <p:spTgt spid="72717"/>
                                        </p:tgtEl>
                                        <p:attrNameLst>
                                          <p:attrName>fillcolor</p:attrName>
                                        </p:attrNameLst>
                                      </p:cBhvr>
                                      <p:tavLst>
                                        <p:tav tm="0">
                                          <p:val>
                                            <p:clrVal>
                                              <a:schemeClr val="accent2"/>
                                            </p:clrVal>
                                          </p:val>
                                        </p:tav>
                                        <p:tav tm="50000">
                                          <p:val>
                                            <p:clrVal>
                                              <a:schemeClr val="hlink"/>
                                            </p:clrVal>
                                          </p:val>
                                        </p:tav>
                                      </p:tavLst>
                                    </p:anim>
                                    <p:set>
                                      <p:cBhvr>
                                        <p:cTn id="32" dur="500"/>
                                        <p:tgtEl>
                                          <p:spTgt spid="72717"/>
                                        </p:tgtEl>
                                        <p:attrNameLst>
                                          <p:attrName>fill.type</p:attrName>
                                        </p:attrNameLst>
                                      </p:cBhvr>
                                      <p:to>
                                        <p:strVal val="solid"/>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72721"/>
                                        </p:tgtEl>
                                        <p:attrNameLst>
                                          <p:attrName>style.visibility</p:attrName>
                                        </p:attrNameLst>
                                      </p:cBhvr>
                                      <p:to>
                                        <p:strVal val="visible"/>
                                      </p:to>
                                    </p:set>
                                    <p:anim calcmode="discrete" valueType="clr">
                                      <p:cBhvr override="childStyle">
                                        <p:cTn id="37" dur="500"/>
                                        <p:tgtEl>
                                          <p:spTgt spid="72721"/>
                                        </p:tgtEl>
                                        <p:attrNameLst>
                                          <p:attrName>style.color</p:attrName>
                                        </p:attrNameLst>
                                      </p:cBhvr>
                                      <p:tavLst>
                                        <p:tav tm="0">
                                          <p:val>
                                            <p:clrVal>
                                              <a:schemeClr val="accent2"/>
                                            </p:clrVal>
                                          </p:val>
                                        </p:tav>
                                        <p:tav tm="50000">
                                          <p:val>
                                            <p:clrVal>
                                              <a:schemeClr val="hlink"/>
                                            </p:clrVal>
                                          </p:val>
                                        </p:tav>
                                      </p:tavLst>
                                    </p:anim>
                                    <p:anim calcmode="discrete" valueType="clr">
                                      <p:cBhvr>
                                        <p:cTn id="38" dur="500"/>
                                        <p:tgtEl>
                                          <p:spTgt spid="72721"/>
                                        </p:tgtEl>
                                        <p:attrNameLst>
                                          <p:attrName>fillcolor</p:attrName>
                                        </p:attrNameLst>
                                      </p:cBhvr>
                                      <p:tavLst>
                                        <p:tav tm="0">
                                          <p:val>
                                            <p:clrVal>
                                              <a:schemeClr val="accent2"/>
                                            </p:clrVal>
                                          </p:val>
                                        </p:tav>
                                        <p:tav tm="50000">
                                          <p:val>
                                            <p:clrVal>
                                              <a:schemeClr val="hlink"/>
                                            </p:clrVal>
                                          </p:val>
                                        </p:tav>
                                      </p:tavLst>
                                    </p:anim>
                                    <p:set>
                                      <p:cBhvr>
                                        <p:cTn id="39" dur="500"/>
                                        <p:tgtEl>
                                          <p:spTgt spid="7272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3" grpId="0" autoUpdateAnimBg="0"/>
      <p:bldP spid="72715" grpId="0" autoUpdateAnimBg="0"/>
      <p:bldP spid="17413" grpId="0"/>
      <p:bldP spid="72717" grpId="0" autoUpdateAnimBg="0"/>
      <p:bldP spid="727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3"/>
          <p:cNvSpPr txBox="1">
            <a:spLocks noChangeArrowheads="1"/>
          </p:cNvSpPr>
          <p:nvPr/>
        </p:nvSpPr>
        <p:spPr bwMode="auto">
          <a:xfrm>
            <a:off x="228600" y="1143000"/>
            <a:ext cx="7086600" cy="457200"/>
          </a:xfrm>
          <a:prstGeom prst="rect">
            <a:avLst/>
          </a:prstGeom>
          <a:noFill/>
          <a:ln w="9525" algn="ctr">
            <a:noFill/>
            <a:miter lim="800000"/>
            <a:headEnd/>
            <a:tailEnd/>
          </a:ln>
        </p:spPr>
        <p:txBody>
          <a:bodyPr>
            <a:spAutoFit/>
          </a:bodyPr>
          <a:lstStyle/>
          <a:p>
            <a:pPr>
              <a:defRPr/>
            </a:pPr>
            <a:r>
              <a:rPr lang="zh-CN" altLang="en-US" sz="2400" b="1" dirty="0">
                <a:solidFill>
                  <a:srgbClr val="0000FF"/>
                </a:solidFill>
                <a:latin typeface="+mn-ea"/>
                <a:ea typeface="+mn-ea"/>
              </a:rPr>
              <a:t>小华穿着旱冰鞋用力推墙时，她自己将如何运动？ </a:t>
            </a:r>
          </a:p>
        </p:txBody>
      </p:sp>
      <p:sp>
        <p:nvSpPr>
          <p:cNvPr id="16390" name="Text Box 6"/>
          <p:cNvSpPr txBox="1">
            <a:spLocks noChangeArrowheads="1"/>
          </p:cNvSpPr>
          <p:nvPr/>
        </p:nvSpPr>
        <p:spPr bwMode="auto">
          <a:xfrm>
            <a:off x="3276600" y="1828800"/>
            <a:ext cx="1524000" cy="461963"/>
          </a:xfrm>
          <a:prstGeom prst="rect">
            <a:avLst/>
          </a:prstGeom>
          <a:noFill/>
          <a:ln w="9525" algn="ctr">
            <a:noFill/>
            <a:miter lim="800000"/>
            <a:headEnd/>
            <a:tailEnd/>
          </a:ln>
        </p:spPr>
        <p:txBody>
          <a:bodyPr>
            <a:spAutoFit/>
          </a:bodyPr>
          <a:lstStyle/>
          <a:p>
            <a:pPr>
              <a:defRPr/>
            </a:pPr>
            <a:r>
              <a:rPr lang="zh-CN" altLang="en-US" sz="2400" b="1" dirty="0">
                <a:solidFill>
                  <a:srgbClr val="FF0000"/>
                </a:solidFill>
                <a:latin typeface="+mn-ea"/>
                <a:ea typeface="+mn-ea"/>
              </a:rPr>
              <a:t>后退</a:t>
            </a:r>
          </a:p>
        </p:txBody>
      </p:sp>
      <p:pic>
        <p:nvPicPr>
          <p:cNvPr id="4710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590800"/>
            <a:ext cx="3352800" cy="236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3" name="Rectangle 9"/>
          <p:cNvSpPr>
            <a:spLocks noChangeArrowheads="1"/>
          </p:cNvSpPr>
          <p:nvPr/>
        </p:nvSpPr>
        <p:spPr bwMode="auto">
          <a:xfrm>
            <a:off x="381000" y="5181600"/>
            <a:ext cx="5486400" cy="461963"/>
          </a:xfrm>
          <a:prstGeom prst="rect">
            <a:avLst/>
          </a:prstGeom>
          <a:noFill/>
          <a:ln w="9525" algn="ctr">
            <a:noFill/>
            <a:miter lim="800000"/>
            <a:headEnd/>
            <a:tailEnd/>
          </a:ln>
        </p:spPr>
        <p:txBody>
          <a:bodyPr>
            <a:spAutoFit/>
          </a:bodyPr>
          <a:lstStyle/>
          <a:p>
            <a:pPr>
              <a:defRPr/>
            </a:pPr>
            <a:r>
              <a:rPr lang="zh-CN" altLang="en-US" sz="2400" b="1" dirty="0">
                <a:solidFill>
                  <a:srgbClr val="993300"/>
                </a:solidFill>
                <a:latin typeface="+mn-ea"/>
                <a:ea typeface="+mn-ea"/>
              </a:rPr>
              <a:t>说明力的作用是相互的</a:t>
            </a:r>
          </a:p>
        </p:txBody>
      </p:sp>
      <p:grpSp>
        <p:nvGrpSpPr>
          <p:cNvPr id="47110" name="Group 10"/>
          <p:cNvGrpSpPr>
            <a:grpSpLocks/>
          </p:cNvGrpSpPr>
          <p:nvPr/>
        </p:nvGrpSpPr>
        <p:grpSpPr bwMode="auto">
          <a:xfrm>
            <a:off x="8534400" y="6477000"/>
            <a:ext cx="609600" cy="381000"/>
            <a:chOff x="5376" y="4128"/>
            <a:chExt cx="288" cy="192"/>
          </a:xfrm>
        </p:grpSpPr>
        <p:sp>
          <p:nvSpPr>
            <p:cNvPr id="18441" name="AutoShape 11">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sp>
          <p:nvSpPr>
            <p:cNvPr id="18442" name="AutoShape 12">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grpSp>
    </p:spTree>
    <p:extLst>
      <p:ext uri="{BB962C8B-B14F-4D97-AF65-F5344CB8AC3E}">
        <p14:creationId xmlns:p14="http://schemas.microsoft.com/office/powerpoint/2010/main" val="29064663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90"/>
                                        </p:tgtEl>
                                        <p:attrNameLst>
                                          <p:attrName>style.visibility</p:attrName>
                                        </p:attrNameLst>
                                      </p:cBhvr>
                                      <p:to>
                                        <p:strVal val="visible"/>
                                      </p:to>
                                    </p:set>
                                    <p:animEffect transition="in" filter="dissolve">
                                      <p:cBhvr>
                                        <p:cTn id="7" dur="500"/>
                                        <p:tgtEl>
                                          <p:spTgt spid="163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6393"/>
                                        </p:tgtEl>
                                        <p:attrNameLst>
                                          <p:attrName>style.visibility</p:attrName>
                                        </p:attrNameLst>
                                      </p:cBhvr>
                                      <p:to>
                                        <p:strVal val="visible"/>
                                      </p:to>
                                    </p:set>
                                    <p:anim calcmode="discrete" valueType="clr">
                                      <p:cBhvr override="childStyle">
                                        <p:cTn id="12" dur="500"/>
                                        <p:tgtEl>
                                          <p:spTgt spid="16393"/>
                                        </p:tgtEl>
                                        <p:attrNameLst>
                                          <p:attrName>style.color</p:attrName>
                                        </p:attrNameLst>
                                      </p:cBhvr>
                                      <p:tavLst>
                                        <p:tav tm="0">
                                          <p:val>
                                            <p:clrVal>
                                              <a:schemeClr val="accent2"/>
                                            </p:clrVal>
                                          </p:val>
                                        </p:tav>
                                        <p:tav tm="50000">
                                          <p:val>
                                            <p:clrVal>
                                              <a:schemeClr val="hlink"/>
                                            </p:clrVal>
                                          </p:val>
                                        </p:tav>
                                      </p:tavLst>
                                    </p:anim>
                                    <p:anim calcmode="discrete" valueType="clr">
                                      <p:cBhvr>
                                        <p:cTn id="13" dur="500"/>
                                        <p:tgtEl>
                                          <p:spTgt spid="16393"/>
                                        </p:tgtEl>
                                        <p:attrNameLst>
                                          <p:attrName>fillcolor</p:attrName>
                                        </p:attrNameLst>
                                      </p:cBhvr>
                                      <p:tavLst>
                                        <p:tav tm="0">
                                          <p:val>
                                            <p:clrVal>
                                              <a:schemeClr val="accent2"/>
                                            </p:clrVal>
                                          </p:val>
                                        </p:tav>
                                        <p:tav tm="50000">
                                          <p:val>
                                            <p:clrVal>
                                              <a:schemeClr val="hlink"/>
                                            </p:clrVal>
                                          </p:val>
                                        </p:tav>
                                      </p:tavLst>
                                    </p:anim>
                                    <p:set>
                                      <p:cBhvr>
                                        <p:cTn id="14" dur="500"/>
                                        <p:tgtEl>
                                          <p:spTgt spid="1639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autoUpdateAnimBg="0"/>
      <p:bldP spid="1639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381000" y="1290638"/>
            <a:ext cx="6248400" cy="461962"/>
          </a:xfrm>
          <a:prstGeom prst="rect">
            <a:avLst/>
          </a:prstGeom>
          <a:noFill/>
          <a:ln w="9525" algn="ctr">
            <a:noFill/>
            <a:miter lim="800000"/>
            <a:headEnd/>
            <a:tailEnd/>
          </a:ln>
        </p:spPr>
        <p:txBody>
          <a:bodyPr>
            <a:spAutoFit/>
          </a:bodyPr>
          <a:lstStyle/>
          <a:p>
            <a:pPr>
              <a:defRPr/>
            </a:pPr>
            <a:r>
              <a:rPr lang="zh-CN" altLang="en-US" sz="2400" b="1" dirty="0">
                <a:solidFill>
                  <a:srgbClr val="0000FF"/>
                </a:solidFill>
                <a:latin typeface="+mn-ea"/>
                <a:ea typeface="+mn-ea"/>
              </a:rPr>
              <a:t>小明游泳时手向后划水，水对小明将怎样？ </a:t>
            </a:r>
          </a:p>
        </p:txBody>
      </p:sp>
      <p:pic>
        <p:nvPicPr>
          <p:cNvPr id="48131" name="Picture 4" descr="9"/>
          <p:cNvPicPr>
            <a:picLocks noChangeAspect="1" noChangeArrowheads="1"/>
          </p:cNvPicPr>
          <p:nvPr/>
        </p:nvPicPr>
        <p:blipFill>
          <a:blip r:embed="rId2">
            <a:extLst>
              <a:ext uri="{28A0092B-C50C-407E-A947-70E740481C1C}">
                <a14:useLocalDpi xmlns:a14="http://schemas.microsoft.com/office/drawing/2010/main" val="0"/>
              </a:ext>
            </a:extLst>
          </a:blip>
          <a:srcRect r="-43" b="24"/>
          <a:stretch>
            <a:fillRect/>
          </a:stretch>
        </p:blipFill>
        <p:spPr bwMode="auto">
          <a:xfrm>
            <a:off x="838200" y="1905000"/>
            <a:ext cx="4648200" cy="219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Text Box 6"/>
          <p:cNvSpPr txBox="1">
            <a:spLocks noChangeArrowheads="1"/>
          </p:cNvSpPr>
          <p:nvPr/>
        </p:nvSpPr>
        <p:spPr bwMode="auto">
          <a:xfrm>
            <a:off x="457200" y="4491038"/>
            <a:ext cx="4038600" cy="461962"/>
          </a:xfrm>
          <a:prstGeom prst="rect">
            <a:avLst/>
          </a:prstGeom>
          <a:noFill/>
          <a:ln w="9525" algn="ctr">
            <a:noFill/>
            <a:miter lim="800000"/>
            <a:headEnd/>
            <a:tailEnd/>
          </a:ln>
        </p:spPr>
        <p:txBody>
          <a:bodyPr>
            <a:spAutoFit/>
          </a:bodyPr>
          <a:lstStyle/>
          <a:p>
            <a:pPr>
              <a:defRPr/>
            </a:pPr>
            <a:r>
              <a:rPr lang="zh-CN" altLang="en-US" sz="2400" b="1" dirty="0">
                <a:solidFill>
                  <a:srgbClr val="FF0000"/>
                </a:solidFill>
                <a:latin typeface="+mn-ea"/>
                <a:ea typeface="+mn-ea"/>
              </a:rPr>
              <a:t>有向前的推力</a:t>
            </a:r>
          </a:p>
        </p:txBody>
      </p:sp>
      <p:sp>
        <p:nvSpPr>
          <p:cNvPr id="17417" name="Rectangle 9"/>
          <p:cNvSpPr>
            <a:spLocks noChangeArrowheads="1"/>
          </p:cNvSpPr>
          <p:nvPr/>
        </p:nvSpPr>
        <p:spPr bwMode="auto">
          <a:xfrm>
            <a:off x="457200" y="5181600"/>
            <a:ext cx="5486400" cy="461963"/>
          </a:xfrm>
          <a:prstGeom prst="rect">
            <a:avLst/>
          </a:prstGeom>
          <a:noFill/>
          <a:ln w="9525" algn="ctr">
            <a:noFill/>
            <a:miter lim="800000"/>
            <a:headEnd/>
            <a:tailEnd/>
          </a:ln>
        </p:spPr>
        <p:txBody>
          <a:bodyPr>
            <a:spAutoFit/>
          </a:bodyPr>
          <a:lstStyle/>
          <a:p>
            <a:pPr>
              <a:defRPr/>
            </a:pPr>
            <a:r>
              <a:rPr lang="zh-CN" altLang="en-US" sz="2400" b="1" dirty="0">
                <a:solidFill>
                  <a:srgbClr val="993300"/>
                </a:solidFill>
                <a:latin typeface="+mn-ea"/>
                <a:ea typeface="+mn-ea"/>
              </a:rPr>
              <a:t>说明力的作用是相互的</a:t>
            </a:r>
          </a:p>
        </p:txBody>
      </p:sp>
      <p:grpSp>
        <p:nvGrpSpPr>
          <p:cNvPr id="48134" name="Group 10"/>
          <p:cNvGrpSpPr>
            <a:grpSpLocks/>
          </p:cNvGrpSpPr>
          <p:nvPr/>
        </p:nvGrpSpPr>
        <p:grpSpPr bwMode="auto">
          <a:xfrm>
            <a:off x="8458200" y="6400800"/>
            <a:ext cx="685800" cy="457200"/>
            <a:chOff x="5376" y="4128"/>
            <a:chExt cx="288" cy="192"/>
          </a:xfrm>
        </p:grpSpPr>
        <p:sp>
          <p:nvSpPr>
            <p:cNvPr id="19463" name="AutoShape 11">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sp>
          <p:nvSpPr>
            <p:cNvPr id="19464" name="AutoShape 12">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grpSp>
    </p:spTree>
    <p:extLst>
      <p:ext uri="{BB962C8B-B14F-4D97-AF65-F5344CB8AC3E}">
        <p14:creationId xmlns:p14="http://schemas.microsoft.com/office/powerpoint/2010/main" val="5028915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414"/>
                                        </p:tgtEl>
                                        <p:attrNameLst>
                                          <p:attrName>style.visibility</p:attrName>
                                        </p:attrNameLst>
                                      </p:cBhvr>
                                      <p:to>
                                        <p:strVal val="visible"/>
                                      </p:to>
                                    </p:set>
                                    <p:animEffect transition="in" filter="checkerboard(across)">
                                      <p:cBhvr>
                                        <p:cTn id="7" dur="500"/>
                                        <p:tgtEl>
                                          <p:spTgt spid="174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7417"/>
                                        </p:tgtEl>
                                        <p:attrNameLst>
                                          <p:attrName>style.visibility</p:attrName>
                                        </p:attrNameLst>
                                      </p:cBhvr>
                                      <p:to>
                                        <p:strVal val="visible"/>
                                      </p:to>
                                    </p:set>
                                    <p:anim calcmode="discrete" valueType="clr">
                                      <p:cBhvr override="childStyle">
                                        <p:cTn id="12" dur="500"/>
                                        <p:tgtEl>
                                          <p:spTgt spid="17417"/>
                                        </p:tgtEl>
                                        <p:attrNameLst>
                                          <p:attrName>style.color</p:attrName>
                                        </p:attrNameLst>
                                      </p:cBhvr>
                                      <p:tavLst>
                                        <p:tav tm="0">
                                          <p:val>
                                            <p:clrVal>
                                              <a:schemeClr val="accent2"/>
                                            </p:clrVal>
                                          </p:val>
                                        </p:tav>
                                        <p:tav tm="50000">
                                          <p:val>
                                            <p:clrVal>
                                              <a:schemeClr val="hlink"/>
                                            </p:clrVal>
                                          </p:val>
                                        </p:tav>
                                      </p:tavLst>
                                    </p:anim>
                                    <p:anim calcmode="discrete" valueType="clr">
                                      <p:cBhvr>
                                        <p:cTn id="13" dur="500"/>
                                        <p:tgtEl>
                                          <p:spTgt spid="17417"/>
                                        </p:tgtEl>
                                        <p:attrNameLst>
                                          <p:attrName>fillcolor</p:attrName>
                                        </p:attrNameLst>
                                      </p:cBhvr>
                                      <p:tavLst>
                                        <p:tav tm="0">
                                          <p:val>
                                            <p:clrVal>
                                              <a:schemeClr val="accent2"/>
                                            </p:clrVal>
                                          </p:val>
                                        </p:tav>
                                        <p:tav tm="50000">
                                          <p:val>
                                            <p:clrVal>
                                              <a:schemeClr val="hlink"/>
                                            </p:clrVal>
                                          </p:val>
                                        </p:tav>
                                      </p:tavLst>
                                    </p:anim>
                                    <p:set>
                                      <p:cBhvr>
                                        <p:cTn id="14" dur="500"/>
                                        <p:tgtEl>
                                          <p:spTgt spid="1741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autoUpdateAnimBg="0"/>
      <p:bldP spid="174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3"/>
          <p:cNvSpPr txBox="1">
            <a:spLocks noChangeArrowheads="1"/>
          </p:cNvSpPr>
          <p:nvPr/>
        </p:nvSpPr>
        <p:spPr bwMode="auto">
          <a:xfrm>
            <a:off x="228600" y="1709738"/>
            <a:ext cx="830580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lnSpc>
                <a:spcPct val="150000"/>
              </a:lnSpc>
            </a:pPr>
            <a:r>
              <a:rPr lang="zh-CN" altLang="en-US" sz="2400" b="1">
                <a:latin typeface="宋体" charset="-122"/>
              </a:rPr>
              <a:t>一个物体对另一个物体有力的作用</a:t>
            </a:r>
            <a:r>
              <a:rPr lang="zh-CN" altLang="en-US" sz="2400" b="1">
                <a:solidFill>
                  <a:srgbClr val="0000FF"/>
                </a:solidFill>
                <a:latin typeface="宋体" charset="-122"/>
              </a:rPr>
              <a:t>时，另一个物体也对这一个物体也有力的作用。</a:t>
            </a:r>
          </a:p>
          <a:p>
            <a:pPr eaLnBrk="1" hangingPunct="1">
              <a:lnSpc>
                <a:spcPct val="150000"/>
              </a:lnSpc>
            </a:pPr>
            <a:r>
              <a:rPr lang="zh-CN" altLang="en-US" sz="2400" b="1">
                <a:latin typeface="宋体" charset="-122"/>
              </a:rPr>
              <a:t>也就是说，甲物体对乙物体有一个力，同时</a:t>
            </a:r>
            <a:r>
              <a:rPr lang="zh-CN" altLang="en-US" sz="2400" b="1">
                <a:solidFill>
                  <a:srgbClr val="993300"/>
                </a:solidFill>
                <a:latin typeface="宋体" charset="-122"/>
              </a:rPr>
              <a:t>乙物体对甲也有一个力</a:t>
            </a:r>
            <a:r>
              <a:rPr lang="zh-CN" altLang="en-US" sz="2400" b="1">
                <a:solidFill>
                  <a:srgbClr val="0000FF"/>
                </a:solidFill>
                <a:latin typeface="宋体" charset="-122"/>
              </a:rPr>
              <a:t>。</a:t>
            </a:r>
            <a:endParaRPr lang="zh-CN" altLang="en-US" sz="2400" b="1">
              <a:solidFill>
                <a:srgbClr val="0000FF"/>
              </a:solidFill>
              <a:latin typeface="宋体" charset="-122"/>
              <a:ea typeface="Arial Unicode MS" pitchFamily="34" charset="-122"/>
              <a:cs typeface="Arial Unicode MS" pitchFamily="34" charset="-122"/>
            </a:endParaRPr>
          </a:p>
          <a:p>
            <a:pPr eaLnBrk="1" hangingPunct="1">
              <a:lnSpc>
                <a:spcPct val="150000"/>
              </a:lnSpc>
            </a:pPr>
            <a:endParaRPr lang="en-US" altLang="zh-CN" sz="2400" b="1">
              <a:solidFill>
                <a:srgbClr val="0000FF"/>
              </a:solidFill>
              <a:latin typeface="宋体" charset="-122"/>
            </a:endParaRPr>
          </a:p>
        </p:txBody>
      </p:sp>
      <p:sp>
        <p:nvSpPr>
          <p:cNvPr id="18438" name="Rectangle 6"/>
          <p:cNvSpPr>
            <a:spLocks noChangeArrowheads="1"/>
          </p:cNvSpPr>
          <p:nvPr/>
        </p:nvSpPr>
        <p:spPr bwMode="auto">
          <a:xfrm>
            <a:off x="2286000" y="4495800"/>
            <a:ext cx="5486400" cy="461963"/>
          </a:xfrm>
          <a:prstGeom prst="rect">
            <a:avLst/>
          </a:prstGeom>
          <a:noFill/>
          <a:ln w="9525" algn="ctr">
            <a:noFill/>
            <a:miter lim="800000"/>
            <a:headEnd/>
            <a:tailEnd/>
          </a:ln>
        </p:spPr>
        <p:txBody>
          <a:bodyPr>
            <a:spAutoFit/>
          </a:bodyPr>
          <a:lstStyle/>
          <a:p>
            <a:pPr>
              <a:defRPr/>
            </a:pPr>
            <a:r>
              <a:rPr lang="zh-CN" altLang="en-US" sz="2400" b="1" dirty="0">
                <a:solidFill>
                  <a:srgbClr val="993300"/>
                </a:solidFill>
                <a:latin typeface="+mn-ea"/>
                <a:ea typeface="+mn-ea"/>
              </a:rPr>
              <a:t>说明力的作用是相互的</a:t>
            </a:r>
          </a:p>
        </p:txBody>
      </p:sp>
      <p:grpSp>
        <p:nvGrpSpPr>
          <p:cNvPr id="49156" name="Group 7"/>
          <p:cNvGrpSpPr>
            <a:grpSpLocks/>
          </p:cNvGrpSpPr>
          <p:nvPr/>
        </p:nvGrpSpPr>
        <p:grpSpPr bwMode="auto">
          <a:xfrm>
            <a:off x="8534400" y="6477000"/>
            <a:ext cx="609600" cy="381000"/>
            <a:chOff x="5376" y="4128"/>
            <a:chExt cx="288" cy="192"/>
          </a:xfrm>
        </p:grpSpPr>
        <p:sp>
          <p:nvSpPr>
            <p:cNvPr id="20485" name="AutoShape 8">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sp>
          <p:nvSpPr>
            <p:cNvPr id="20486" name="AutoShape 9">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grpSp>
    </p:spTree>
    <p:extLst>
      <p:ext uri="{BB962C8B-B14F-4D97-AF65-F5344CB8AC3E}">
        <p14:creationId xmlns:p14="http://schemas.microsoft.com/office/powerpoint/2010/main" val="12564991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8435">
                                            <p:txEl>
                                              <p:pRg st="0" end="0"/>
                                            </p:txEl>
                                          </p:spTgt>
                                        </p:tgtEl>
                                        <p:attrNameLst>
                                          <p:attrName>style.visibility</p:attrName>
                                        </p:attrNameLst>
                                      </p:cBhvr>
                                      <p:to>
                                        <p:strVal val="visible"/>
                                      </p:to>
                                    </p:set>
                                    <p:anim calcmode="discrete" valueType="clr">
                                      <p:cBhvr override="childStyle">
                                        <p:cTn id="7" dur="500"/>
                                        <p:tgtEl>
                                          <p:spTgt spid="1843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18435">
                                            <p:txEl>
                                              <p:pRg st="0" end="0"/>
                                            </p:txEl>
                                          </p:spTgt>
                                        </p:tgtEl>
                                        <p:attrNameLst>
                                          <p:attrName>fillcolor</p:attrName>
                                        </p:attrNameLst>
                                      </p:cBhvr>
                                      <p:tavLst>
                                        <p:tav tm="0">
                                          <p:val>
                                            <p:clrVal>
                                              <a:schemeClr val="accent2"/>
                                            </p:clrVal>
                                          </p:val>
                                        </p:tav>
                                        <p:tav tm="50000">
                                          <p:val>
                                            <p:clrVal>
                                              <a:schemeClr val="hlink"/>
                                            </p:clrVal>
                                          </p:val>
                                        </p:tav>
                                      </p:tavLst>
                                    </p:anim>
                                    <p:set>
                                      <p:cBhvr>
                                        <p:cTn id="9" dur="500"/>
                                        <p:tgtEl>
                                          <p:spTgt spid="18435">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8435">
                                            <p:txEl>
                                              <p:pRg st="1" end="1"/>
                                            </p:txEl>
                                          </p:spTgt>
                                        </p:tgtEl>
                                        <p:attrNameLst>
                                          <p:attrName>style.visibility</p:attrName>
                                        </p:attrNameLst>
                                      </p:cBhvr>
                                      <p:to>
                                        <p:strVal val="visible"/>
                                      </p:to>
                                    </p:set>
                                    <p:anim calcmode="discrete" valueType="clr">
                                      <p:cBhvr override="childStyle">
                                        <p:cTn id="14" dur="500"/>
                                        <p:tgtEl>
                                          <p:spTgt spid="1843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18435">
                                            <p:txEl>
                                              <p:pRg st="1" end="1"/>
                                            </p:txEl>
                                          </p:spTgt>
                                        </p:tgtEl>
                                        <p:attrNameLst>
                                          <p:attrName>fillcolor</p:attrName>
                                        </p:attrNameLst>
                                      </p:cBhvr>
                                      <p:tavLst>
                                        <p:tav tm="0">
                                          <p:val>
                                            <p:clrVal>
                                              <a:schemeClr val="accent2"/>
                                            </p:clrVal>
                                          </p:val>
                                        </p:tav>
                                        <p:tav tm="50000">
                                          <p:val>
                                            <p:clrVal>
                                              <a:schemeClr val="hlink"/>
                                            </p:clrVal>
                                          </p:val>
                                        </p:tav>
                                      </p:tavLst>
                                    </p:anim>
                                    <p:set>
                                      <p:cBhvr>
                                        <p:cTn id="16" dur="500"/>
                                        <p:tgtEl>
                                          <p:spTgt spid="18435">
                                            <p:txEl>
                                              <p:pRg st="1" end="1"/>
                                            </p:txEl>
                                          </p:spTgt>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8438"/>
                                        </p:tgtEl>
                                        <p:attrNameLst>
                                          <p:attrName>style.visibility</p:attrName>
                                        </p:attrNameLst>
                                      </p:cBhvr>
                                      <p:to>
                                        <p:strVal val="visible"/>
                                      </p:to>
                                    </p:set>
                                    <p:anim calcmode="discrete" valueType="clr">
                                      <p:cBhvr override="childStyle">
                                        <p:cTn id="21" dur="500"/>
                                        <p:tgtEl>
                                          <p:spTgt spid="18438"/>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18438"/>
                                        </p:tgtEl>
                                        <p:attrNameLst>
                                          <p:attrName>fillcolor</p:attrName>
                                        </p:attrNameLst>
                                      </p:cBhvr>
                                      <p:tavLst>
                                        <p:tav tm="0">
                                          <p:val>
                                            <p:clrVal>
                                              <a:schemeClr val="accent2"/>
                                            </p:clrVal>
                                          </p:val>
                                        </p:tav>
                                        <p:tav tm="50000">
                                          <p:val>
                                            <p:clrVal>
                                              <a:schemeClr val="hlink"/>
                                            </p:clrVal>
                                          </p:val>
                                        </p:tav>
                                      </p:tavLst>
                                    </p:anim>
                                    <p:set>
                                      <p:cBhvr>
                                        <p:cTn id="23" dur="500"/>
                                        <p:tgtEl>
                                          <p:spTgt spid="184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allAtOnce"/>
      <p:bldP spid="1843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4" descr="8-4-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3429000"/>
            <a:ext cx="2027238"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ext Box 3"/>
          <p:cNvSpPr txBox="1">
            <a:spLocks noChangeArrowheads="1"/>
          </p:cNvSpPr>
          <p:nvPr/>
        </p:nvSpPr>
        <p:spPr bwMode="auto">
          <a:xfrm>
            <a:off x="228600" y="1120775"/>
            <a:ext cx="8534400" cy="2308225"/>
          </a:xfrm>
          <a:prstGeom prst="rect">
            <a:avLst/>
          </a:prstGeom>
          <a:noFill/>
          <a:ln w="9525" algn="ctr">
            <a:noFill/>
            <a:miter lim="800000"/>
            <a:headEnd/>
            <a:tailEnd/>
          </a:ln>
        </p:spPr>
        <p:txBody>
          <a:bodyPr>
            <a:spAutoFit/>
          </a:bodyPr>
          <a:lstStyle/>
          <a:p>
            <a:pPr>
              <a:lnSpc>
                <a:spcPct val="150000"/>
              </a:lnSpc>
              <a:defRPr/>
            </a:pPr>
            <a:r>
              <a:rPr lang="zh-CN" altLang="en-US" sz="2400" b="1" dirty="0">
                <a:solidFill>
                  <a:schemeClr val="tx2"/>
                </a:solidFill>
                <a:latin typeface="+mn-ea"/>
                <a:ea typeface="+mn-ea"/>
              </a:rPr>
              <a:t>看了我国自行制造的新型运载火箭把我们的神州号飞船送入太空的壮观场景，每一个中国人都会感到自豪。这是</a:t>
            </a:r>
            <a:r>
              <a:rPr lang="zh-CN" altLang="en-US" sz="2400" b="1" dirty="0">
                <a:solidFill>
                  <a:srgbClr val="0000FF"/>
                </a:solidFill>
                <a:latin typeface="+mn-ea"/>
                <a:ea typeface="+mn-ea"/>
              </a:rPr>
              <a:t>运载火箭产生的巨大推力</a:t>
            </a:r>
            <a:r>
              <a:rPr lang="zh-CN" altLang="en-US" sz="2400" b="1" dirty="0">
                <a:solidFill>
                  <a:schemeClr val="tx2"/>
                </a:solidFill>
                <a:latin typeface="+mn-ea"/>
                <a:ea typeface="+mn-ea"/>
              </a:rPr>
              <a:t>使飞船在很短时间里获得一个高速度，冲出了大气层，这是力产生的效果的显示，那么，</a:t>
            </a:r>
            <a:r>
              <a:rPr lang="zh-CN" altLang="en-US" sz="2400" b="1" dirty="0">
                <a:solidFill>
                  <a:srgbClr val="0000FF"/>
                </a:solidFill>
                <a:latin typeface="+mn-ea"/>
                <a:ea typeface="+mn-ea"/>
              </a:rPr>
              <a:t>这个力是谁给它的呢</a:t>
            </a:r>
            <a:r>
              <a:rPr lang="zh-CN" altLang="en-US" sz="2400" b="1" dirty="0">
                <a:solidFill>
                  <a:schemeClr val="tx2"/>
                </a:solidFill>
                <a:latin typeface="+mn-ea"/>
                <a:ea typeface="+mn-ea"/>
              </a:rPr>
              <a:t>？ </a:t>
            </a:r>
          </a:p>
        </p:txBody>
      </p:sp>
      <p:sp>
        <p:nvSpPr>
          <p:cNvPr id="21509" name="Text Box 5"/>
          <p:cNvSpPr txBox="1">
            <a:spLocks noChangeArrowheads="1"/>
          </p:cNvSpPr>
          <p:nvPr/>
        </p:nvSpPr>
        <p:spPr bwMode="auto">
          <a:xfrm>
            <a:off x="228600" y="3970338"/>
            <a:ext cx="6400800" cy="1668462"/>
          </a:xfrm>
          <a:prstGeom prst="rect">
            <a:avLst/>
          </a:prstGeom>
          <a:noFill/>
          <a:ln w="9525" algn="ctr">
            <a:noFill/>
            <a:miter lim="800000"/>
            <a:headEnd/>
            <a:tailEnd/>
          </a:ln>
        </p:spPr>
        <p:txBody>
          <a:bodyPr>
            <a:spAutoFit/>
          </a:bodyPr>
          <a:lstStyle/>
          <a:p>
            <a:pPr>
              <a:lnSpc>
                <a:spcPct val="150000"/>
              </a:lnSpc>
              <a:defRPr/>
            </a:pPr>
            <a:r>
              <a:rPr lang="zh-CN" altLang="en-US" sz="2400" b="1" dirty="0">
                <a:solidFill>
                  <a:srgbClr val="0000FF"/>
                </a:solidFill>
                <a:latin typeface="+mn-ea"/>
                <a:ea typeface="+mn-ea"/>
              </a:rPr>
              <a:t>由于</a:t>
            </a:r>
            <a:r>
              <a:rPr lang="zh-CN" altLang="en-US" sz="2400" b="1" dirty="0">
                <a:solidFill>
                  <a:srgbClr val="993300"/>
                </a:solidFill>
                <a:latin typeface="+mn-ea"/>
                <a:ea typeface="+mn-ea"/>
              </a:rPr>
              <a:t>火箭对向下喷的燃气有个向下的推力</a:t>
            </a:r>
            <a:r>
              <a:rPr lang="zh-CN" altLang="en-US" sz="2400" b="1" dirty="0">
                <a:solidFill>
                  <a:srgbClr val="0000FF"/>
                </a:solidFill>
                <a:latin typeface="+mn-ea"/>
                <a:ea typeface="+mn-ea"/>
              </a:rPr>
              <a:t>，物体间力的作用是相互的，</a:t>
            </a:r>
            <a:r>
              <a:rPr lang="zh-CN" altLang="en-US" sz="2400" b="1" dirty="0">
                <a:solidFill>
                  <a:schemeClr val="tx2"/>
                </a:solidFill>
                <a:latin typeface="+mn-ea"/>
                <a:ea typeface="+mn-ea"/>
              </a:rPr>
              <a:t>所以火箭还</a:t>
            </a:r>
            <a:r>
              <a:rPr lang="zh-CN" altLang="en-US" sz="2400" b="1" dirty="0">
                <a:solidFill>
                  <a:srgbClr val="993300"/>
                </a:solidFill>
                <a:latin typeface="+mn-ea"/>
                <a:ea typeface="+mn-ea"/>
              </a:rPr>
              <a:t>受到燃气对它向上</a:t>
            </a:r>
            <a:r>
              <a:rPr lang="zh-CN" altLang="en-US" sz="2400" b="1" dirty="0">
                <a:solidFill>
                  <a:schemeClr val="tx2"/>
                </a:solidFill>
                <a:latin typeface="+mn-ea"/>
                <a:ea typeface="+mn-ea"/>
              </a:rPr>
              <a:t>的推力</a:t>
            </a:r>
            <a:r>
              <a:rPr lang="zh-CN" altLang="en-US" sz="2400" b="1" dirty="0">
                <a:solidFill>
                  <a:srgbClr val="0000FF"/>
                </a:solidFill>
                <a:latin typeface="+mn-ea"/>
                <a:ea typeface="+mn-ea"/>
              </a:rPr>
              <a:t>。</a:t>
            </a:r>
          </a:p>
        </p:txBody>
      </p:sp>
      <p:grpSp>
        <p:nvGrpSpPr>
          <p:cNvPr id="50181" name="Group 6"/>
          <p:cNvGrpSpPr>
            <a:grpSpLocks/>
          </p:cNvGrpSpPr>
          <p:nvPr/>
        </p:nvGrpSpPr>
        <p:grpSpPr bwMode="auto">
          <a:xfrm>
            <a:off x="8458200" y="6477000"/>
            <a:ext cx="685800" cy="381000"/>
            <a:chOff x="5376" y="4128"/>
            <a:chExt cx="288" cy="192"/>
          </a:xfrm>
        </p:grpSpPr>
        <p:sp>
          <p:nvSpPr>
            <p:cNvPr id="21510" name="AutoShape 7">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sp>
          <p:nvSpPr>
            <p:cNvPr id="21511" name="AutoShape 8">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grpSp>
    </p:spTree>
    <p:extLst>
      <p:ext uri="{BB962C8B-B14F-4D97-AF65-F5344CB8AC3E}">
        <p14:creationId xmlns:p14="http://schemas.microsoft.com/office/powerpoint/2010/main" val="13823539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slide(fromBottom)">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26629"/>
          <p:cNvSpPr txBox="1"/>
          <p:nvPr/>
        </p:nvSpPr>
        <p:spPr>
          <a:xfrm>
            <a:off x="304800" y="1066800"/>
            <a:ext cx="2016125" cy="708025"/>
          </a:xfrm>
          <a:prstGeom prst="rect">
            <a:avLst/>
          </a:prstGeom>
          <a:noFill/>
          <a:ln w="9525">
            <a:noFill/>
          </a:ln>
        </p:spPr>
        <p:txBody>
          <a:bodyPr>
            <a:spAutoFit/>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a:lstStyle>
          <a:p>
            <a:pPr>
              <a:spcBef>
                <a:spcPct val="50000"/>
              </a:spcBef>
              <a:defRPr/>
            </a:pPr>
            <a:r>
              <a:rPr lang="zh-CN" altLang="en-US" sz="4000" dirty="0">
                <a:latin typeface="+mj-ea"/>
                <a:ea typeface="+mj-ea"/>
              </a:rPr>
              <a:t>练习：</a:t>
            </a:r>
          </a:p>
        </p:txBody>
      </p:sp>
      <p:sp>
        <p:nvSpPr>
          <p:cNvPr id="3" name="Text Box 3"/>
          <p:cNvSpPr txBox="1"/>
          <p:nvPr/>
        </p:nvSpPr>
        <p:spPr>
          <a:xfrm>
            <a:off x="0" y="2057400"/>
            <a:ext cx="8610600" cy="1016000"/>
          </a:xfrm>
          <a:prstGeom prst="rect">
            <a:avLst/>
          </a:prstGeom>
          <a:noFill/>
          <a:ln w="9525">
            <a:noFill/>
          </a:ln>
        </p:spPr>
        <p:txBody>
          <a:bodyPr>
            <a:spAutoFit/>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a:lstStyle>
          <a:p>
            <a:pPr>
              <a:spcBef>
                <a:spcPct val="50000"/>
              </a:spcBef>
              <a:buFont typeface="Arial" panose="020B0604020202020204" pitchFamily="34" charset="0"/>
              <a:buNone/>
              <a:defRPr/>
            </a:pPr>
            <a:r>
              <a:rPr lang="en-US" altLang="zh-CN" sz="2400" b="1" dirty="0" smtClean="0">
                <a:latin typeface="+mn-ea"/>
              </a:rPr>
              <a:t>1.</a:t>
            </a:r>
            <a:r>
              <a:rPr lang="zh-CN" altLang="en-US" sz="2400" b="1" dirty="0" smtClean="0">
                <a:latin typeface="+mn-ea"/>
              </a:rPr>
              <a:t>当</a:t>
            </a:r>
            <a:r>
              <a:rPr lang="zh-CN" altLang="en-US" sz="2400" b="1" dirty="0">
                <a:latin typeface="+mn-ea"/>
              </a:rPr>
              <a:t>脚用力踢沙袋时，脚受到力的施力物体</a:t>
            </a:r>
            <a:r>
              <a:rPr lang="zh-CN" altLang="en-US" sz="2400" b="1" dirty="0" smtClean="0">
                <a:latin typeface="+mn-ea"/>
              </a:rPr>
              <a:t>是（   ）</a:t>
            </a:r>
            <a:endParaRPr lang="zh-CN" altLang="en-US" sz="2400" b="1" dirty="0">
              <a:latin typeface="+mn-ea"/>
            </a:endParaRPr>
          </a:p>
          <a:p>
            <a:pPr>
              <a:spcBef>
                <a:spcPct val="50000"/>
              </a:spcBef>
              <a:buFont typeface="Arial" panose="020B0604020202020204" pitchFamily="34" charset="0"/>
              <a:buNone/>
              <a:defRPr/>
            </a:pPr>
            <a:r>
              <a:rPr lang="en-US" altLang="zh-CN" sz="2400" b="1" dirty="0" smtClean="0">
                <a:latin typeface="+mn-ea"/>
              </a:rPr>
              <a:t>  A.</a:t>
            </a:r>
            <a:r>
              <a:rPr lang="zh-CN" altLang="en-US" sz="2400" b="1" dirty="0" smtClean="0">
                <a:latin typeface="+mn-ea"/>
              </a:rPr>
              <a:t>沙</a:t>
            </a:r>
            <a:r>
              <a:rPr lang="zh-CN" altLang="en-US" sz="2400" b="1" dirty="0">
                <a:latin typeface="+mn-ea"/>
              </a:rPr>
              <a:t>袋  	 </a:t>
            </a:r>
            <a:r>
              <a:rPr lang="zh-CN" altLang="en-US" sz="2400" b="1" dirty="0" smtClean="0">
                <a:latin typeface="+mn-ea"/>
              </a:rPr>
              <a:t>  </a:t>
            </a:r>
            <a:r>
              <a:rPr lang="en-US" altLang="zh-CN" sz="2400" b="1" dirty="0" smtClean="0">
                <a:latin typeface="+mn-ea"/>
              </a:rPr>
              <a:t>B.</a:t>
            </a:r>
            <a:r>
              <a:rPr lang="zh-CN" altLang="en-US" sz="2400" b="1" dirty="0" smtClean="0">
                <a:latin typeface="+mn-ea"/>
              </a:rPr>
              <a:t>脚 </a:t>
            </a:r>
            <a:r>
              <a:rPr lang="zh-CN" altLang="en-US" sz="2400" b="1" dirty="0">
                <a:latin typeface="+mn-ea"/>
              </a:rPr>
              <a:t>	</a:t>
            </a:r>
            <a:r>
              <a:rPr lang="zh-CN" altLang="en-US" sz="2400" b="1" dirty="0" smtClean="0">
                <a:latin typeface="+mn-ea"/>
              </a:rPr>
              <a:t>   </a:t>
            </a:r>
            <a:r>
              <a:rPr lang="en-US" altLang="zh-CN" sz="2400" b="1" dirty="0" smtClean="0">
                <a:latin typeface="+mn-ea"/>
              </a:rPr>
              <a:t>C.</a:t>
            </a:r>
            <a:r>
              <a:rPr lang="zh-CN" altLang="en-US" sz="2400" b="1" dirty="0" smtClean="0">
                <a:latin typeface="+mn-ea"/>
              </a:rPr>
              <a:t>沙</a:t>
            </a:r>
            <a:r>
              <a:rPr lang="zh-CN" altLang="en-US" sz="2400" b="1" dirty="0">
                <a:latin typeface="+mn-ea"/>
              </a:rPr>
              <a:t>袋和脚</a:t>
            </a:r>
          </a:p>
        </p:txBody>
      </p:sp>
      <p:sp>
        <p:nvSpPr>
          <p:cNvPr id="4" name="TextBox 3"/>
          <p:cNvSpPr txBox="1">
            <a:spLocks noChangeArrowheads="1"/>
          </p:cNvSpPr>
          <p:nvPr/>
        </p:nvSpPr>
        <p:spPr bwMode="auto">
          <a:xfrm>
            <a:off x="6629400" y="20574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2400">
                <a:solidFill>
                  <a:srgbClr val="FF0000"/>
                </a:solidFill>
              </a:rPr>
              <a:t>A</a:t>
            </a:r>
            <a:endParaRPr lang="zh-CN" altLang="en-US" sz="2400">
              <a:solidFill>
                <a:srgbClr val="FF0000"/>
              </a:solidFill>
            </a:endParaRPr>
          </a:p>
        </p:txBody>
      </p:sp>
      <p:sp>
        <p:nvSpPr>
          <p:cNvPr id="5" name="矩形 4"/>
          <p:cNvSpPr/>
          <p:nvPr/>
        </p:nvSpPr>
        <p:spPr>
          <a:xfrm>
            <a:off x="0" y="3124200"/>
            <a:ext cx="9144000" cy="2862263"/>
          </a:xfrm>
          <a:prstGeom prst="rect">
            <a:avLst/>
          </a:prstGeom>
          <a:noFill/>
          <a:ln w="9525">
            <a:noFill/>
          </a:ln>
        </p:spPr>
        <p:txBody>
          <a:bodyPr anchor="ctr">
            <a:spAutoFit/>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a:lstStyle>
          <a:p>
            <a:pPr>
              <a:lnSpc>
                <a:spcPct val="150000"/>
              </a:lnSpc>
              <a:defRPr/>
            </a:pPr>
            <a:r>
              <a:rPr lang="en-US" altLang="zh-CN" sz="2400" b="1" dirty="0" smtClean="0">
                <a:latin typeface="+mn-ea"/>
              </a:rPr>
              <a:t>2.</a:t>
            </a:r>
            <a:r>
              <a:rPr lang="zh-CN" altLang="en-US" sz="2400" b="1" dirty="0" smtClean="0">
                <a:latin typeface="+mn-ea"/>
              </a:rPr>
              <a:t>人</a:t>
            </a:r>
            <a:r>
              <a:rPr lang="zh-CN" altLang="en-US" sz="2400" b="1" dirty="0">
                <a:latin typeface="+mn-ea"/>
              </a:rPr>
              <a:t>沿水平方</a:t>
            </a:r>
            <a:r>
              <a:rPr lang="zh-CN" altLang="en-US" sz="2400" b="1" dirty="0" smtClean="0">
                <a:latin typeface="+mn-ea"/>
              </a:rPr>
              <a:t>向用绳拉牛，但</a:t>
            </a:r>
            <a:r>
              <a:rPr lang="zh-CN" altLang="en-US" sz="2400" b="1" dirty="0">
                <a:latin typeface="+mn-ea"/>
              </a:rPr>
              <a:t>没有拉动。其中说法正确的</a:t>
            </a:r>
            <a:r>
              <a:rPr lang="zh-CN" altLang="en-US" sz="2400" b="1" dirty="0" smtClean="0">
                <a:latin typeface="+mn-ea"/>
              </a:rPr>
              <a:t>是（   ）</a:t>
            </a:r>
            <a:endParaRPr lang="en-US" altLang="zh-CN" sz="2400" b="1" dirty="0">
              <a:latin typeface="+mn-ea"/>
            </a:endParaRPr>
          </a:p>
          <a:p>
            <a:pPr>
              <a:lnSpc>
                <a:spcPct val="150000"/>
              </a:lnSpc>
              <a:defRPr/>
            </a:pPr>
            <a:r>
              <a:rPr lang="en-US" altLang="zh-CN" sz="2400" b="1" dirty="0">
                <a:latin typeface="+mn-ea"/>
              </a:rPr>
              <a:t>   A</a:t>
            </a:r>
            <a:r>
              <a:rPr lang="zh-CN" altLang="en-US" sz="2400" b="1" dirty="0">
                <a:latin typeface="+mn-ea"/>
              </a:rPr>
              <a:t>．绳拉牛的力与牛拉绳的力是一对相互作用力</a:t>
            </a:r>
          </a:p>
          <a:p>
            <a:pPr>
              <a:lnSpc>
                <a:spcPct val="150000"/>
              </a:lnSpc>
              <a:defRPr/>
            </a:pPr>
            <a:r>
              <a:rPr lang="zh-CN" altLang="en-US" sz="2400" b="1" dirty="0">
                <a:latin typeface="+mn-ea"/>
              </a:rPr>
              <a:t>   </a:t>
            </a:r>
            <a:r>
              <a:rPr lang="en-US" altLang="zh-CN" sz="2400" b="1" dirty="0">
                <a:latin typeface="+mn-ea"/>
              </a:rPr>
              <a:t>B</a:t>
            </a:r>
            <a:r>
              <a:rPr lang="zh-CN" altLang="en-US" sz="2400" b="1" dirty="0">
                <a:latin typeface="+mn-ea"/>
              </a:rPr>
              <a:t>．绳拉牛的力与地面对牛的摩擦力是一对相互作用力</a:t>
            </a:r>
          </a:p>
          <a:p>
            <a:pPr>
              <a:lnSpc>
                <a:spcPct val="150000"/>
              </a:lnSpc>
              <a:defRPr/>
            </a:pPr>
            <a:r>
              <a:rPr lang="zh-CN" altLang="en-US" sz="2400" b="1" dirty="0">
                <a:latin typeface="+mn-ea"/>
              </a:rPr>
              <a:t>   </a:t>
            </a:r>
            <a:r>
              <a:rPr lang="en-US" altLang="zh-CN" sz="2400" b="1" dirty="0">
                <a:latin typeface="+mn-ea"/>
              </a:rPr>
              <a:t>C</a:t>
            </a:r>
            <a:r>
              <a:rPr lang="zh-CN" altLang="en-US" sz="2400" b="1" dirty="0">
                <a:latin typeface="+mn-ea"/>
              </a:rPr>
              <a:t>．绳拉牛的力小于牛拉绳的力    </a:t>
            </a:r>
          </a:p>
          <a:p>
            <a:pPr>
              <a:lnSpc>
                <a:spcPct val="150000"/>
              </a:lnSpc>
              <a:defRPr/>
            </a:pPr>
            <a:r>
              <a:rPr lang="zh-CN" altLang="en-US" sz="2400" b="1" dirty="0">
                <a:latin typeface="+mn-ea"/>
              </a:rPr>
              <a:t>   </a:t>
            </a:r>
            <a:r>
              <a:rPr lang="en-US" altLang="zh-CN" sz="2400" b="1" dirty="0">
                <a:latin typeface="+mn-ea"/>
              </a:rPr>
              <a:t>D</a:t>
            </a:r>
            <a:r>
              <a:rPr lang="zh-CN" altLang="en-US" sz="2400" b="1" dirty="0">
                <a:latin typeface="+mn-ea"/>
              </a:rPr>
              <a:t>．绳拉牛的力小于地面对牛的摩擦力</a:t>
            </a:r>
          </a:p>
        </p:txBody>
      </p:sp>
      <p:sp>
        <p:nvSpPr>
          <p:cNvPr id="6" name="TextBox 5"/>
          <p:cNvSpPr txBox="1">
            <a:spLocks noChangeArrowheads="1"/>
          </p:cNvSpPr>
          <p:nvPr/>
        </p:nvSpPr>
        <p:spPr bwMode="auto">
          <a:xfrm>
            <a:off x="8458200" y="32766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2400">
                <a:solidFill>
                  <a:srgbClr val="FF0000"/>
                </a:solidFill>
              </a:rPr>
              <a:t>A</a:t>
            </a:r>
            <a:endParaRPr lang="zh-CN" altLang="en-US" sz="2400">
              <a:solidFill>
                <a:srgbClr val="FF0000"/>
              </a:solidFill>
            </a:endParaRPr>
          </a:p>
        </p:txBody>
      </p:sp>
    </p:spTree>
    <p:extLst>
      <p:ext uri="{BB962C8B-B14F-4D97-AF65-F5344CB8AC3E}">
        <p14:creationId xmlns:p14="http://schemas.microsoft.com/office/powerpoint/2010/main" val="13499701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28600" y="1524000"/>
            <a:ext cx="8305800" cy="3416300"/>
          </a:xfrm>
          <a:prstGeom prst="rect">
            <a:avLst/>
          </a:prstGeom>
          <a:noFill/>
          <a:ln w="9525">
            <a:noFill/>
          </a:ln>
        </p:spPr>
        <p:txBody>
          <a:bodyPr anchor="ctr">
            <a:spAutoFit/>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a:lstStyle>
          <a:p>
            <a:pPr indent="266700" defTabSz="0">
              <a:lnSpc>
                <a:spcPct val="150000"/>
              </a:lnSpc>
              <a:tabLst>
                <a:tab pos="533400" algn="l"/>
                <a:tab pos="1733550" algn="l"/>
                <a:tab pos="2933700" algn="l"/>
                <a:tab pos="4133850" algn="l"/>
              </a:tabLst>
              <a:defRPr/>
            </a:pPr>
            <a:r>
              <a:rPr lang="en-US" altLang="zh-CN" sz="2400" b="1" dirty="0" smtClean="0">
                <a:latin typeface="+mn-ea"/>
              </a:rPr>
              <a:t>3.</a:t>
            </a:r>
            <a:r>
              <a:rPr lang="zh-CN" altLang="en-US" sz="2400" b="1" dirty="0" smtClean="0">
                <a:latin typeface="+mn-ea"/>
              </a:rPr>
              <a:t>下</a:t>
            </a:r>
            <a:r>
              <a:rPr lang="zh-CN" altLang="en-US" sz="2400" b="1" dirty="0">
                <a:latin typeface="+mn-ea"/>
              </a:rPr>
              <a:t>列有关力的说法中，正确的是（      ）</a:t>
            </a:r>
          </a:p>
          <a:p>
            <a:pPr indent="266700" defTabSz="0">
              <a:lnSpc>
                <a:spcPct val="150000"/>
              </a:lnSpc>
              <a:tabLst>
                <a:tab pos="533400" algn="l"/>
                <a:tab pos="1733550" algn="l"/>
                <a:tab pos="2933700" algn="l"/>
                <a:tab pos="4133850" algn="l"/>
              </a:tabLst>
              <a:defRPr/>
            </a:pPr>
            <a:r>
              <a:rPr lang="en-US" altLang="zh-CN" sz="2400" b="1" dirty="0">
                <a:latin typeface="+mn-ea"/>
              </a:rPr>
              <a:t>A</a:t>
            </a:r>
            <a:r>
              <a:rPr lang="zh-CN" altLang="en-US" sz="2400" b="1" dirty="0">
                <a:latin typeface="+mn-ea"/>
              </a:rPr>
              <a:t>．力的作用效果与力的大小、方向和作用点都有关系</a:t>
            </a:r>
          </a:p>
          <a:p>
            <a:pPr indent="266700" defTabSz="0">
              <a:lnSpc>
                <a:spcPct val="150000"/>
              </a:lnSpc>
              <a:tabLst>
                <a:tab pos="533400" algn="l"/>
                <a:tab pos="1733550" algn="l"/>
                <a:tab pos="2933700" algn="l"/>
                <a:tab pos="4133850" algn="l"/>
              </a:tabLst>
              <a:defRPr/>
            </a:pPr>
            <a:r>
              <a:rPr lang="en-US" altLang="zh-CN" sz="2400" b="1" dirty="0">
                <a:latin typeface="+mn-ea"/>
              </a:rPr>
              <a:t>B</a:t>
            </a:r>
            <a:r>
              <a:rPr lang="zh-CN" altLang="en-US" sz="2400" b="1" dirty="0">
                <a:latin typeface="+mn-ea"/>
              </a:rPr>
              <a:t>．手拍桌子时，手对桌子施加了力，桌子对手没有施加力</a:t>
            </a:r>
          </a:p>
          <a:p>
            <a:pPr indent="266700" defTabSz="0">
              <a:lnSpc>
                <a:spcPct val="150000"/>
              </a:lnSpc>
              <a:tabLst>
                <a:tab pos="533400" algn="l"/>
                <a:tab pos="1733550" algn="l"/>
                <a:tab pos="2933700" algn="l"/>
                <a:tab pos="4133850" algn="l"/>
              </a:tabLst>
              <a:defRPr/>
            </a:pPr>
            <a:r>
              <a:rPr lang="en-US" altLang="zh-CN" sz="2400" b="1" dirty="0">
                <a:latin typeface="+mn-ea"/>
              </a:rPr>
              <a:t>C</a:t>
            </a:r>
            <a:r>
              <a:rPr lang="zh-CN" altLang="en-US" sz="2400" b="1" dirty="0">
                <a:latin typeface="+mn-ea"/>
              </a:rPr>
              <a:t>．弹簧被拉伸时产生的力是弹力，钢丝绳悬挂重物的力</a:t>
            </a:r>
            <a:r>
              <a:rPr lang="zh-CN" altLang="en-US" sz="2400" b="1" dirty="0" smtClean="0">
                <a:latin typeface="+mn-ea"/>
              </a:rPr>
              <a:t>不 </a:t>
            </a:r>
            <a:endParaRPr lang="en-US" altLang="zh-CN" sz="2400" b="1" dirty="0" smtClean="0">
              <a:latin typeface="+mn-ea"/>
            </a:endParaRPr>
          </a:p>
          <a:p>
            <a:pPr indent="266700" defTabSz="0">
              <a:lnSpc>
                <a:spcPct val="150000"/>
              </a:lnSpc>
              <a:tabLst>
                <a:tab pos="533400" algn="l"/>
                <a:tab pos="1733550" algn="l"/>
                <a:tab pos="2933700" algn="l"/>
                <a:tab pos="4133850" algn="l"/>
              </a:tabLst>
              <a:defRPr/>
            </a:pPr>
            <a:r>
              <a:rPr lang="en-US" altLang="zh-CN" sz="2400" b="1" dirty="0" smtClean="0">
                <a:latin typeface="+mn-ea"/>
              </a:rPr>
              <a:t>   </a:t>
            </a:r>
            <a:r>
              <a:rPr lang="zh-CN" altLang="en-US" sz="2400" b="1" dirty="0" smtClean="0">
                <a:latin typeface="+mn-ea"/>
              </a:rPr>
              <a:t>是</a:t>
            </a:r>
            <a:r>
              <a:rPr lang="zh-CN" altLang="en-US" sz="2400" b="1" dirty="0">
                <a:latin typeface="+mn-ea"/>
              </a:rPr>
              <a:t>弹力</a:t>
            </a:r>
          </a:p>
          <a:p>
            <a:pPr indent="266700" defTabSz="0">
              <a:lnSpc>
                <a:spcPct val="150000"/>
              </a:lnSpc>
              <a:tabLst>
                <a:tab pos="533400" algn="l"/>
                <a:tab pos="1733550" algn="l"/>
                <a:tab pos="2933700" algn="l"/>
                <a:tab pos="4133850" algn="l"/>
              </a:tabLst>
              <a:defRPr/>
            </a:pPr>
            <a:r>
              <a:rPr lang="en-US" altLang="zh-CN" sz="2400" b="1" dirty="0">
                <a:latin typeface="+mn-ea"/>
              </a:rPr>
              <a:t>D</a:t>
            </a:r>
            <a:r>
              <a:rPr lang="zh-CN" altLang="en-US" sz="2400" b="1" dirty="0">
                <a:latin typeface="+mn-ea"/>
              </a:rPr>
              <a:t>．重力的方向总是垂直向下</a:t>
            </a:r>
          </a:p>
        </p:txBody>
      </p:sp>
      <p:sp>
        <p:nvSpPr>
          <p:cNvPr id="3" name="TextBox 2"/>
          <p:cNvSpPr txBox="1">
            <a:spLocks noChangeArrowheads="1"/>
          </p:cNvSpPr>
          <p:nvPr/>
        </p:nvSpPr>
        <p:spPr bwMode="auto">
          <a:xfrm>
            <a:off x="5867400" y="1671638"/>
            <a:ext cx="457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2400">
                <a:solidFill>
                  <a:srgbClr val="FF0000"/>
                </a:solidFill>
              </a:rPr>
              <a:t>A</a:t>
            </a:r>
            <a:endParaRPr lang="zh-CN" altLang="en-US" sz="2400">
              <a:solidFill>
                <a:srgbClr val="FF0000"/>
              </a:solidFill>
            </a:endParaRPr>
          </a:p>
        </p:txBody>
      </p:sp>
    </p:spTree>
    <p:extLst>
      <p:ext uri="{BB962C8B-B14F-4D97-AF65-F5344CB8AC3E}">
        <p14:creationId xmlns:p14="http://schemas.microsoft.com/office/powerpoint/2010/main" val="27838288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文本框 1"/>
          <p:cNvSpPr>
            <a:spLocks noGrp="1"/>
          </p:cNvSpPr>
          <p:nvPr>
            <p:ph idx="4294967295"/>
          </p:nvPr>
        </p:nvSpPr>
        <p:spPr bwMode="auto">
          <a:xfrm>
            <a:off x="0" y="2392363"/>
            <a:ext cx="9144000" cy="182819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indent="0" algn="ctr" eaLnBrk="1" hangingPunct="1"/>
            <a:r>
              <a:rPr lang="zh-CN" altLang="en-US" sz="4800" b="1" dirty="0" smtClean="0">
                <a:solidFill>
                  <a:schemeClr val="tx2"/>
                </a:solidFill>
                <a:latin typeface="华文新魏" pitchFamily="2" charset="-122"/>
                <a:ea typeface="华文新魏" pitchFamily="2" charset="-122"/>
              </a:rPr>
              <a:t>第八章  力 </a:t>
            </a:r>
          </a:p>
          <a:p>
            <a:pPr indent="0" algn="ctr" eaLnBrk="1" hangingPunct="1">
              <a:buNone/>
            </a:pPr>
            <a:r>
              <a:rPr lang="en-US" altLang="zh-CN" sz="5400" b="1" dirty="0">
                <a:solidFill>
                  <a:srgbClr val="FF0000"/>
                </a:solidFill>
                <a:latin typeface="华文新魏" pitchFamily="2" charset="-122"/>
                <a:ea typeface="华文新魏" pitchFamily="2" charset="-122"/>
              </a:rPr>
              <a:t>4</a:t>
            </a:r>
            <a:r>
              <a:rPr lang="zh-CN" altLang="en-US" sz="5400" b="1" dirty="0" smtClean="0">
                <a:solidFill>
                  <a:srgbClr val="FF0000"/>
                </a:solidFill>
                <a:latin typeface="华文新魏" pitchFamily="2" charset="-122"/>
                <a:ea typeface="华文新魏" pitchFamily="2" charset="-122"/>
              </a:rPr>
              <a:t>、力的作用是相互的 </a:t>
            </a:r>
          </a:p>
        </p:txBody>
      </p:sp>
    </p:spTree>
    <p:extLst>
      <p:ext uri="{BB962C8B-B14F-4D97-AF65-F5344CB8AC3E}">
        <p14:creationId xmlns:p14="http://schemas.microsoft.com/office/powerpoint/2010/main" val="2649778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533400" y="4343400"/>
            <a:ext cx="4648200" cy="461963"/>
          </a:xfrm>
          <a:prstGeom prst="rect">
            <a:avLst/>
          </a:prstGeom>
          <a:noFill/>
          <a:ln w="9525">
            <a:noFill/>
            <a:miter lim="800000"/>
            <a:headEnd/>
            <a:tailEnd/>
          </a:ln>
        </p:spPr>
        <p:txBody>
          <a:bodyPr>
            <a:spAutoFit/>
          </a:bodyPr>
          <a:lstStyle/>
          <a:p>
            <a:pPr>
              <a:defRPr/>
            </a:pPr>
            <a:endParaRPr kumimoji="1" lang="zh-CN" altLang="zh-CN" sz="2400" b="1">
              <a:latin typeface="+mn-ea"/>
              <a:ea typeface="+mn-ea"/>
            </a:endParaRPr>
          </a:p>
        </p:txBody>
      </p:sp>
      <p:sp>
        <p:nvSpPr>
          <p:cNvPr id="5123" name="Rectangle 3"/>
          <p:cNvSpPr>
            <a:spLocks noChangeArrowheads="1"/>
          </p:cNvSpPr>
          <p:nvPr/>
        </p:nvSpPr>
        <p:spPr bwMode="auto">
          <a:xfrm>
            <a:off x="457200" y="1214438"/>
            <a:ext cx="5105400" cy="461962"/>
          </a:xfrm>
          <a:prstGeom prst="rect">
            <a:avLst/>
          </a:prstGeom>
          <a:solidFill>
            <a:schemeClr val="bg1"/>
          </a:solidFill>
          <a:ln w="9525">
            <a:noFill/>
            <a:miter lim="800000"/>
            <a:headEnd/>
            <a:tailEnd/>
          </a:ln>
        </p:spPr>
        <p:txBody>
          <a:bodyPr>
            <a:spAutoFit/>
          </a:bodyPr>
          <a:lstStyle/>
          <a:p>
            <a:pPr>
              <a:spcBef>
                <a:spcPct val="50000"/>
              </a:spcBef>
              <a:defRPr/>
            </a:pPr>
            <a:r>
              <a:rPr kumimoji="1" lang="zh-CN" altLang="en-US" sz="2400" b="1" dirty="0">
                <a:solidFill>
                  <a:srgbClr val="990000"/>
                </a:solidFill>
                <a:latin typeface="+mn-ea"/>
                <a:ea typeface="+mn-ea"/>
              </a:rPr>
              <a:t>力是</a:t>
            </a:r>
            <a:r>
              <a:rPr kumimoji="1" lang="zh-CN" altLang="en-US" sz="2400" b="1" dirty="0">
                <a:solidFill>
                  <a:srgbClr val="990000"/>
                </a:solidFill>
                <a:latin typeface="+mn-ea"/>
                <a:ea typeface="宋体" pitchFamily="2" charset="-122"/>
              </a:rPr>
              <a:t>一个物体对另一个物体的作用</a:t>
            </a:r>
            <a:endParaRPr kumimoji="1" lang="zh-CN" altLang="en-US" sz="2400" b="1" dirty="0">
              <a:solidFill>
                <a:srgbClr val="990000"/>
              </a:solidFill>
              <a:latin typeface="+mn-ea"/>
              <a:ea typeface="+mn-ea"/>
            </a:endParaRPr>
          </a:p>
        </p:txBody>
      </p:sp>
      <p:grpSp>
        <p:nvGrpSpPr>
          <p:cNvPr id="36868" name="Group 5"/>
          <p:cNvGrpSpPr>
            <a:grpSpLocks/>
          </p:cNvGrpSpPr>
          <p:nvPr/>
        </p:nvGrpSpPr>
        <p:grpSpPr bwMode="auto">
          <a:xfrm>
            <a:off x="8534400" y="6454775"/>
            <a:ext cx="609600" cy="403225"/>
            <a:chOff x="5376" y="4128"/>
            <a:chExt cx="288" cy="192"/>
          </a:xfrm>
        </p:grpSpPr>
        <p:sp>
          <p:nvSpPr>
            <p:cNvPr id="5132" name="AutoShape 6">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sp>
          <p:nvSpPr>
            <p:cNvPr id="5133" name="AutoShape 7">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grpSp>
      <p:sp>
        <p:nvSpPr>
          <p:cNvPr id="53259" name="Rectangle 11"/>
          <p:cNvSpPr>
            <a:spLocks noChangeArrowheads="1"/>
          </p:cNvSpPr>
          <p:nvPr/>
        </p:nvSpPr>
        <p:spPr bwMode="auto">
          <a:xfrm>
            <a:off x="457200" y="2133600"/>
            <a:ext cx="5105400" cy="457200"/>
          </a:xfrm>
          <a:prstGeom prst="rect">
            <a:avLst/>
          </a:prstGeom>
          <a:solidFill>
            <a:schemeClr val="bg1"/>
          </a:solidFill>
          <a:ln w="9525" algn="ctr">
            <a:noFill/>
            <a:miter lim="800000"/>
            <a:headEnd/>
            <a:tailEnd/>
          </a:ln>
        </p:spPr>
        <p:txBody>
          <a:bodyPr>
            <a:spAutoFit/>
          </a:bodyPr>
          <a:lstStyle/>
          <a:p>
            <a:pPr>
              <a:spcBef>
                <a:spcPct val="50000"/>
              </a:spcBef>
              <a:defRPr/>
            </a:pPr>
            <a:r>
              <a:rPr kumimoji="1" lang="zh-CN" altLang="en-US" sz="2400" b="1" dirty="0">
                <a:latin typeface="+mn-ea"/>
                <a:ea typeface="+mn-ea"/>
              </a:rPr>
              <a:t>怎样判断物体受到力的的作用</a:t>
            </a:r>
            <a:r>
              <a:rPr kumimoji="1" lang="en-US" altLang="zh-CN" sz="2400" b="1" dirty="0">
                <a:latin typeface="+mn-ea"/>
                <a:ea typeface="+mn-ea"/>
              </a:rPr>
              <a:t>?</a:t>
            </a:r>
          </a:p>
        </p:txBody>
      </p:sp>
      <p:pic>
        <p:nvPicPr>
          <p:cNvPr id="5127"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657600"/>
            <a:ext cx="2971800" cy="288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62" name="Text Box 14"/>
          <p:cNvSpPr txBox="1">
            <a:spLocks noChangeArrowheads="1"/>
          </p:cNvSpPr>
          <p:nvPr/>
        </p:nvSpPr>
        <p:spPr bwMode="auto">
          <a:xfrm>
            <a:off x="457200" y="3048000"/>
            <a:ext cx="2667000" cy="461963"/>
          </a:xfrm>
          <a:prstGeom prst="rect">
            <a:avLst/>
          </a:prstGeom>
          <a:noFill/>
          <a:ln w="9525">
            <a:noFill/>
            <a:miter lim="800000"/>
            <a:headEnd/>
            <a:tailEnd/>
          </a:ln>
        </p:spPr>
        <p:txBody>
          <a:bodyPr>
            <a:spAutoFit/>
          </a:bodyPr>
          <a:lstStyle/>
          <a:p>
            <a:pPr>
              <a:spcBef>
                <a:spcPct val="50000"/>
              </a:spcBef>
              <a:defRPr/>
            </a:pPr>
            <a:r>
              <a:rPr kumimoji="1" lang="zh-CN" altLang="en-US" sz="2400" b="1" dirty="0">
                <a:solidFill>
                  <a:srgbClr val="9933FF"/>
                </a:solidFill>
                <a:latin typeface="+mn-ea"/>
                <a:ea typeface="+mn-ea"/>
              </a:rPr>
              <a:t>观察图片：</a:t>
            </a:r>
          </a:p>
        </p:txBody>
      </p:sp>
      <p:sp>
        <p:nvSpPr>
          <p:cNvPr id="53263" name="Text Box 15"/>
          <p:cNvSpPr txBox="1">
            <a:spLocks noChangeArrowheads="1"/>
          </p:cNvSpPr>
          <p:nvPr/>
        </p:nvSpPr>
        <p:spPr bwMode="auto">
          <a:xfrm>
            <a:off x="3581400" y="4198938"/>
            <a:ext cx="4572000" cy="1668462"/>
          </a:xfrm>
          <a:prstGeom prst="rect">
            <a:avLst/>
          </a:prstGeom>
          <a:noFill/>
          <a:ln w="9525">
            <a:noFill/>
            <a:miter lim="800000"/>
            <a:headEnd/>
            <a:tailEnd/>
          </a:ln>
        </p:spPr>
        <p:txBody>
          <a:bodyPr>
            <a:spAutoFit/>
          </a:bodyPr>
          <a:lstStyle/>
          <a:p>
            <a:pPr>
              <a:lnSpc>
                <a:spcPct val="150000"/>
              </a:lnSpc>
              <a:spcBef>
                <a:spcPct val="50000"/>
              </a:spcBef>
              <a:defRPr/>
            </a:pPr>
            <a:r>
              <a:rPr kumimoji="1" lang="zh-CN" altLang="en-US" sz="2400" b="1" dirty="0">
                <a:latin typeface="+mn-ea"/>
                <a:ea typeface="+mn-ea"/>
              </a:rPr>
              <a:t>排球运动员击球</a:t>
            </a:r>
            <a:r>
              <a:rPr kumimoji="1" lang="en-US" altLang="zh-CN" sz="2400" b="1" dirty="0">
                <a:latin typeface="+mn-ea"/>
                <a:ea typeface="+mn-ea"/>
              </a:rPr>
              <a:t>,</a:t>
            </a:r>
            <a:r>
              <a:rPr kumimoji="1" lang="zh-CN" altLang="en-US" sz="2400" b="1" dirty="0">
                <a:latin typeface="+mn-ea"/>
                <a:ea typeface="+mn-ea"/>
              </a:rPr>
              <a:t>排球的 </a:t>
            </a:r>
            <a:r>
              <a:rPr kumimoji="1" lang="zh-CN" altLang="en-US" sz="2400" b="1" u="sng" dirty="0">
                <a:latin typeface="+mn-ea"/>
                <a:ea typeface="+mn-ea"/>
              </a:rPr>
              <a:t>         </a:t>
            </a:r>
            <a:r>
              <a:rPr kumimoji="1" lang="zh-CN" altLang="en-US" sz="2400" b="1" dirty="0">
                <a:latin typeface="+mn-ea"/>
                <a:ea typeface="+mn-ea"/>
              </a:rPr>
              <a:t>发生了改变，这是因为排球受到</a:t>
            </a:r>
            <a:r>
              <a:rPr kumimoji="1" lang="zh-CN" altLang="en-US" sz="2400" b="1" u="sng" dirty="0">
                <a:latin typeface="+mn-ea"/>
                <a:ea typeface="+mn-ea"/>
              </a:rPr>
              <a:t>        </a:t>
            </a:r>
            <a:r>
              <a:rPr kumimoji="1" lang="zh-CN" altLang="en-US" sz="2400" b="1" dirty="0">
                <a:latin typeface="+mn-ea"/>
                <a:ea typeface="+mn-ea"/>
              </a:rPr>
              <a:t>的作用。</a:t>
            </a:r>
          </a:p>
        </p:txBody>
      </p:sp>
      <p:sp>
        <p:nvSpPr>
          <p:cNvPr id="53264" name="Text Box 16"/>
          <p:cNvSpPr txBox="1">
            <a:spLocks noChangeArrowheads="1"/>
          </p:cNvSpPr>
          <p:nvPr/>
        </p:nvSpPr>
        <p:spPr bwMode="auto">
          <a:xfrm>
            <a:off x="6934200" y="4343400"/>
            <a:ext cx="1447800" cy="461963"/>
          </a:xfrm>
          <a:prstGeom prst="rect">
            <a:avLst/>
          </a:prstGeom>
          <a:noFill/>
          <a:ln w="9525" algn="ctr">
            <a:noFill/>
            <a:miter lim="800000"/>
            <a:headEnd/>
            <a:tailEnd/>
          </a:ln>
        </p:spPr>
        <p:txBody>
          <a:bodyPr>
            <a:spAutoFit/>
          </a:bodyPr>
          <a:lstStyle/>
          <a:p>
            <a:pPr>
              <a:spcBef>
                <a:spcPct val="50000"/>
              </a:spcBef>
              <a:defRPr/>
            </a:pPr>
            <a:r>
              <a:rPr kumimoji="1" lang="zh-CN" altLang="en-US" sz="2400" b="1" dirty="0">
                <a:solidFill>
                  <a:srgbClr val="FF0000"/>
                </a:solidFill>
                <a:latin typeface="+mn-ea"/>
                <a:ea typeface="+mn-ea"/>
              </a:rPr>
              <a:t>运动方向</a:t>
            </a:r>
          </a:p>
        </p:txBody>
      </p:sp>
      <p:sp>
        <p:nvSpPr>
          <p:cNvPr id="53265" name="Text Box 17"/>
          <p:cNvSpPr txBox="1">
            <a:spLocks noChangeArrowheads="1"/>
          </p:cNvSpPr>
          <p:nvPr/>
        </p:nvSpPr>
        <p:spPr bwMode="auto">
          <a:xfrm>
            <a:off x="8001000" y="4800600"/>
            <a:ext cx="457200" cy="457200"/>
          </a:xfrm>
          <a:prstGeom prst="rect">
            <a:avLst/>
          </a:prstGeom>
          <a:noFill/>
          <a:ln w="9525" algn="ctr">
            <a:noFill/>
            <a:miter lim="800000"/>
            <a:headEnd/>
            <a:tailEnd/>
          </a:ln>
        </p:spPr>
        <p:txBody>
          <a:bodyPr>
            <a:spAutoFit/>
          </a:bodyPr>
          <a:lstStyle/>
          <a:p>
            <a:pPr>
              <a:spcBef>
                <a:spcPct val="50000"/>
              </a:spcBef>
              <a:defRPr/>
            </a:pPr>
            <a:r>
              <a:rPr kumimoji="1" lang="zh-CN" altLang="en-US" sz="2400" b="1" dirty="0">
                <a:solidFill>
                  <a:srgbClr val="FF0000"/>
                </a:solidFill>
                <a:latin typeface="+mn-ea"/>
                <a:ea typeface="+mn-ea"/>
              </a:rPr>
              <a:t>力</a:t>
            </a:r>
          </a:p>
        </p:txBody>
      </p:sp>
    </p:spTree>
    <p:extLst>
      <p:ext uri="{BB962C8B-B14F-4D97-AF65-F5344CB8AC3E}">
        <p14:creationId xmlns:p14="http://schemas.microsoft.com/office/powerpoint/2010/main" val="25043001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blinds(horizontal)">
                                      <p:cBhvr>
                                        <p:cTn id="7" dur="500"/>
                                        <p:tgtEl>
                                          <p:spTgt spid="51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53259"/>
                                        </p:tgtEl>
                                        <p:attrNameLst>
                                          <p:attrName>style.visibility</p:attrName>
                                        </p:attrNameLst>
                                      </p:cBhvr>
                                      <p:to>
                                        <p:strVal val="visible"/>
                                      </p:to>
                                    </p:set>
                                    <p:anim calcmode="discrete" valueType="clr">
                                      <p:cBhvr override="childStyle">
                                        <p:cTn id="12" dur="500"/>
                                        <p:tgtEl>
                                          <p:spTgt spid="53259"/>
                                        </p:tgtEl>
                                        <p:attrNameLst>
                                          <p:attrName>style.color</p:attrName>
                                        </p:attrNameLst>
                                      </p:cBhvr>
                                      <p:tavLst>
                                        <p:tav tm="0">
                                          <p:val>
                                            <p:clrVal>
                                              <a:schemeClr val="accent2"/>
                                            </p:clrVal>
                                          </p:val>
                                        </p:tav>
                                        <p:tav tm="50000">
                                          <p:val>
                                            <p:clrVal>
                                              <a:schemeClr val="hlink"/>
                                            </p:clrVal>
                                          </p:val>
                                        </p:tav>
                                      </p:tavLst>
                                    </p:anim>
                                    <p:anim calcmode="discrete" valueType="clr">
                                      <p:cBhvr>
                                        <p:cTn id="13" dur="500"/>
                                        <p:tgtEl>
                                          <p:spTgt spid="53259"/>
                                        </p:tgtEl>
                                        <p:attrNameLst>
                                          <p:attrName>fillcolor</p:attrName>
                                        </p:attrNameLst>
                                      </p:cBhvr>
                                      <p:tavLst>
                                        <p:tav tm="0">
                                          <p:val>
                                            <p:clrVal>
                                              <a:schemeClr val="accent2"/>
                                            </p:clrVal>
                                          </p:val>
                                        </p:tav>
                                        <p:tav tm="50000">
                                          <p:val>
                                            <p:clrVal>
                                              <a:schemeClr val="hlink"/>
                                            </p:clrVal>
                                          </p:val>
                                        </p:tav>
                                      </p:tavLst>
                                    </p:anim>
                                    <p:set>
                                      <p:cBhvr>
                                        <p:cTn id="14" dur="500"/>
                                        <p:tgtEl>
                                          <p:spTgt spid="53259"/>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53262"/>
                                        </p:tgtEl>
                                        <p:attrNameLst>
                                          <p:attrName>style.visibility</p:attrName>
                                        </p:attrNameLst>
                                      </p:cBhvr>
                                      <p:to>
                                        <p:strVal val="visible"/>
                                      </p:to>
                                    </p:set>
                                    <p:animEffect transition="in" filter="dissolve">
                                      <p:cBhvr>
                                        <p:cTn id="19" dur="500"/>
                                        <p:tgtEl>
                                          <p:spTgt spid="5326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nodeType="clickEffect">
                                  <p:stCondLst>
                                    <p:cond delay="0"/>
                                  </p:stCondLst>
                                  <p:childTnLst>
                                    <p:set>
                                      <p:cBhvr>
                                        <p:cTn id="23" dur="1" fill="hold">
                                          <p:stCondLst>
                                            <p:cond delay="0"/>
                                          </p:stCondLst>
                                        </p:cTn>
                                        <p:tgtEl>
                                          <p:spTgt spid="5127"/>
                                        </p:tgtEl>
                                        <p:attrNameLst>
                                          <p:attrName>style.visibility</p:attrName>
                                        </p:attrNameLst>
                                      </p:cBhvr>
                                      <p:to>
                                        <p:strVal val="visible"/>
                                      </p:to>
                                    </p:set>
                                    <p:animEffect transition="in" filter="checkerboard(across)">
                                      <p:cBhvr>
                                        <p:cTn id="24" dur="500"/>
                                        <p:tgtEl>
                                          <p:spTgt spid="512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53263"/>
                                        </p:tgtEl>
                                        <p:attrNameLst>
                                          <p:attrName>style.visibility</p:attrName>
                                        </p:attrNameLst>
                                      </p:cBhvr>
                                      <p:to>
                                        <p:strVal val="visible"/>
                                      </p:to>
                                    </p:set>
                                    <p:anim calcmode="discrete" valueType="clr">
                                      <p:cBhvr override="childStyle">
                                        <p:cTn id="29" dur="500"/>
                                        <p:tgtEl>
                                          <p:spTgt spid="53263"/>
                                        </p:tgtEl>
                                        <p:attrNameLst>
                                          <p:attrName>style.color</p:attrName>
                                        </p:attrNameLst>
                                      </p:cBhvr>
                                      <p:tavLst>
                                        <p:tav tm="0">
                                          <p:val>
                                            <p:clrVal>
                                              <a:schemeClr val="accent2"/>
                                            </p:clrVal>
                                          </p:val>
                                        </p:tav>
                                        <p:tav tm="50000">
                                          <p:val>
                                            <p:clrVal>
                                              <a:schemeClr val="hlink"/>
                                            </p:clrVal>
                                          </p:val>
                                        </p:tav>
                                      </p:tavLst>
                                    </p:anim>
                                    <p:anim calcmode="discrete" valueType="clr">
                                      <p:cBhvr>
                                        <p:cTn id="30" dur="500"/>
                                        <p:tgtEl>
                                          <p:spTgt spid="53263"/>
                                        </p:tgtEl>
                                        <p:attrNameLst>
                                          <p:attrName>fillcolor</p:attrName>
                                        </p:attrNameLst>
                                      </p:cBhvr>
                                      <p:tavLst>
                                        <p:tav tm="0">
                                          <p:val>
                                            <p:clrVal>
                                              <a:schemeClr val="accent2"/>
                                            </p:clrVal>
                                          </p:val>
                                        </p:tav>
                                        <p:tav tm="50000">
                                          <p:val>
                                            <p:clrVal>
                                              <a:schemeClr val="hlink"/>
                                            </p:clrVal>
                                          </p:val>
                                        </p:tav>
                                      </p:tavLst>
                                    </p:anim>
                                    <p:set>
                                      <p:cBhvr>
                                        <p:cTn id="31" dur="500"/>
                                        <p:tgtEl>
                                          <p:spTgt spid="53263"/>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53264"/>
                                        </p:tgtEl>
                                        <p:attrNameLst>
                                          <p:attrName>style.visibility</p:attrName>
                                        </p:attrNameLst>
                                      </p:cBhvr>
                                      <p:to>
                                        <p:strVal val="visible"/>
                                      </p:to>
                                    </p:set>
                                    <p:anim calcmode="discrete" valueType="clr">
                                      <p:cBhvr override="childStyle">
                                        <p:cTn id="36" dur="500"/>
                                        <p:tgtEl>
                                          <p:spTgt spid="53264"/>
                                        </p:tgtEl>
                                        <p:attrNameLst>
                                          <p:attrName>style.color</p:attrName>
                                        </p:attrNameLst>
                                      </p:cBhvr>
                                      <p:tavLst>
                                        <p:tav tm="0">
                                          <p:val>
                                            <p:clrVal>
                                              <a:schemeClr val="accent2"/>
                                            </p:clrVal>
                                          </p:val>
                                        </p:tav>
                                        <p:tav tm="50000">
                                          <p:val>
                                            <p:clrVal>
                                              <a:schemeClr val="hlink"/>
                                            </p:clrVal>
                                          </p:val>
                                        </p:tav>
                                      </p:tavLst>
                                    </p:anim>
                                    <p:anim calcmode="discrete" valueType="clr">
                                      <p:cBhvr>
                                        <p:cTn id="37" dur="500"/>
                                        <p:tgtEl>
                                          <p:spTgt spid="53264"/>
                                        </p:tgtEl>
                                        <p:attrNameLst>
                                          <p:attrName>fillcolor</p:attrName>
                                        </p:attrNameLst>
                                      </p:cBhvr>
                                      <p:tavLst>
                                        <p:tav tm="0">
                                          <p:val>
                                            <p:clrVal>
                                              <a:schemeClr val="accent2"/>
                                            </p:clrVal>
                                          </p:val>
                                        </p:tav>
                                        <p:tav tm="50000">
                                          <p:val>
                                            <p:clrVal>
                                              <a:schemeClr val="hlink"/>
                                            </p:clrVal>
                                          </p:val>
                                        </p:tav>
                                      </p:tavLst>
                                    </p:anim>
                                    <p:set>
                                      <p:cBhvr>
                                        <p:cTn id="38" dur="500"/>
                                        <p:tgtEl>
                                          <p:spTgt spid="53264"/>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1" presetClass="entr" presetSubtype="0" fill="hold" grpId="0" nodeType="clickEffect">
                                  <p:stCondLst>
                                    <p:cond delay="0"/>
                                  </p:stCondLst>
                                  <p:childTnLst>
                                    <p:set>
                                      <p:cBhvr>
                                        <p:cTn id="42" dur="1" fill="hold">
                                          <p:stCondLst>
                                            <p:cond delay="0"/>
                                          </p:stCondLst>
                                        </p:cTn>
                                        <p:tgtEl>
                                          <p:spTgt spid="53265"/>
                                        </p:tgtEl>
                                        <p:attrNameLst>
                                          <p:attrName>style.visibility</p:attrName>
                                        </p:attrNameLst>
                                      </p:cBhvr>
                                      <p:to>
                                        <p:strVal val="visible"/>
                                      </p:to>
                                    </p:set>
                                    <p:animEffect transition="in" filter="fade">
                                      <p:cBhvr>
                                        <p:cTn id="43" dur="385" decel="100000"/>
                                        <p:tgtEl>
                                          <p:spTgt spid="53265"/>
                                        </p:tgtEl>
                                      </p:cBhvr>
                                    </p:animEffect>
                                    <p:animScale>
                                      <p:cBhvr>
                                        <p:cTn id="44" dur="385" decel="100000"/>
                                        <p:tgtEl>
                                          <p:spTgt spid="53265"/>
                                        </p:tgtEl>
                                      </p:cBhvr>
                                      <p:from x="10000" y="10000"/>
                                      <p:to x="200000" y="450000"/>
                                    </p:animScale>
                                    <p:animScale>
                                      <p:cBhvr>
                                        <p:cTn id="45" dur="615" accel="100000" fill="hold">
                                          <p:stCondLst>
                                            <p:cond delay="385"/>
                                          </p:stCondLst>
                                        </p:cTn>
                                        <p:tgtEl>
                                          <p:spTgt spid="53265"/>
                                        </p:tgtEl>
                                      </p:cBhvr>
                                      <p:from x="200000" y="450000"/>
                                      <p:to x="100000" y="100000"/>
                                    </p:animScale>
                                    <p:set>
                                      <p:cBhvr>
                                        <p:cTn id="46" dur="385" fill="hold"/>
                                        <p:tgtEl>
                                          <p:spTgt spid="53265"/>
                                        </p:tgtEl>
                                        <p:attrNameLst>
                                          <p:attrName>ppt_x</p:attrName>
                                        </p:attrNameLst>
                                      </p:cBhvr>
                                      <p:to>
                                        <p:strVal val="(0.5)"/>
                                      </p:to>
                                    </p:set>
                                    <p:anim from="(0.5)" to="(#ppt_x)" calcmode="lin" valueType="num">
                                      <p:cBhvr>
                                        <p:cTn id="47" dur="615" accel="100000" fill="hold">
                                          <p:stCondLst>
                                            <p:cond delay="385"/>
                                          </p:stCondLst>
                                        </p:cTn>
                                        <p:tgtEl>
                                          <p:spTgt spid="53265"/>
                                        </p:tgtEl>
                                        <p:attrNameLst>
                                          <p:attrName>ppt_x</p:attrName>
                                        </p:attrNameLst>
                                      </p:cBhvr>
                                    </p:anim>
                                    <p:set>
                                      <p:cBhvr>
                                        <p:cTn id="48" dur="385" fill="hold"/>
                                        <p:tgtEl>
                                          <p:spTgt spid="53265"/>
                                        </p:tgtEl>
                                        <p:attrNameLst>
                                          <p:attrName>ppt_y</p:attrName>
                                        </p:attrNameLst>
                                      </p:cBhvr>
                                      <p:to>
                                        <p:strVal val="(#ppt_y+0.4)"/>
                                      </p:to>
                                    </p:set>
                                    <p:anim from="(#ppt_y+0.4)" to="(#ppt_y)" calcmode="lin" valueType="num">
                                      <p:cBhvr>
                                        <p:cTn id="49" dur="615" accel="100000" fill="hold">
                                          <p:stCondLst>
                                            <p:cond delay="385"/>
                                          </p:stCondLst>
                                        </p:cTn>
                                        <p:tgtEl>
                                          <p:spTgt spid="5326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nimBg="1"/>
      <p:bldP spid="53259" grpId="0" animBg="1"/>
      <p:bldP spid="53262" grpId="0" autoUpdateAnimBg="0"/>
      <p:bldP spid="53263" grpId="0" autoUpdateAnimBg="0"/>
      <p:bldP spid="53264" grpId="0"/>
      <p:bldP spid="5326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9"/>
          <p:cNvPicPr>
            <a:picLocks noChangeAspect="1" noChangeArrowheads="1"/>
          </p:cNvPicPr>
          <p:nvPr/>
        </p:nvPicPr>
        <p:blipFill>
          <a:blip r:embed="rId2">
            <a:extLst>
              <a:ext uri="{28A0092B-C50C-407E-A947-70E740481C1C}">
                <a14:useLocalDpi xmlns:a14="http://schemas.microsoft.com/office/drawing/2010/main" val="0"/>
              </a:ext>
            </a:extLst>
          </a:blip>
          <a:srcRect r="36667" b="56833"/>
          <a:stretch>
            <a:fillRect/>
          </a:stretch>
        </p:blipFill>
        <p:spPr bwMode="auto">
          <a:xfrm>
            <a:off x="609600" y="1143000"/>
            <a:ext cx="4495800" cy="215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30" name="Text Box 10"/>
          <p:cNvSpPr txBox="1">
            <a:spLocks noChangeArrowheads="1"/>
          </p:cNvSpPr>
          <p:nvPr/>
        </p:nvSpPr>
        <p:spPr bwMode="auto">
          <a:xfrm>
            <a:off x="5334000" y="1390650"/>
            <a:ext cx="3657600" cy="1112838"/>
          </a:xfrm>
          <a:prstGeom prst="rect">
            <a:avLst/>
          </a:prstGeom>
          <a:noFill/>
          <a:ln w="9525">
            <a:noFill/>
            <a:miter lim="800000"/>
            <a:headEnd/>
            <a:tailEnd/>
          </a:ln>
        </p:spPr>
        <p:txBody>
          <a:bodyPr>
            <a:spAutoFit/>
          </a:bodyPr>
          <a:lstStyle/>
          <a:p>
            <a:pPr>
              <a:lnSpc>
                <a:spcPct val="150000"/>
              </a:lnSpc>
              <a:spcBef>
                <a:spcPct val="50000"/>
              </a:spcBef>
              <a:defRPr/>
            </a:pPr>
            <a:r>
              <a:rPr kumimoji="1" lang="zh-CN" altLang="en-US" sz="2400" b="1" dirty="0">
                <a:latin typeface="+mn-ea"/>
                <a:ea typeface="+mn-ea"/>
              </a:rPr>
              <a:t>海绵的</a:t>
            </a:r>
            <a:r>
              <a:rPr kumimoji="1" lang="zh-CN" altLang="en-US" sz="2400" b="1" u="sng" dirty="0">
                <a:latin typeface="+mn-ea"/>
                <a:ea typeface="+mn-ea"/>
              </a:rPr>
              <a:t>       </a:t>
            </a:r>
            <a:r>
              <a:rPr kumimoji="1" lang="zh-CN" altLang="en-US" sz="2400" b="1" dirty="0">
                <a:latin typeface="+mn-ea"/>
                <a:ea typeface="+mn-ea"/>
              </a:rPr>
              <a:t>发生了改变，它受到了力的作用。</a:t>
            </a:r>
          </a:p>
        </p:txBody>
      </p:sp>
      <p:sp>
        <p:nvSpPr>
          <p:cNvPr id="56331" name="Text Box 11"/>
          <p:cNvSpPr txBox="1">
            <a:spLocks noChangeArrowheads="1"/>
          </p:cNvSpPr>
          <p:nvPr/>
        </p:nvSpPr>
        <p:spPr bwMode="auto">
          <a:xfrm>
            <a:off x="6477000" y="1447800"/>
            <a:ext cx="838200" cy="457200"/>
          </a:xfrm>
          <a:prstGeom prst="rect">
            <a:avLst/>
          </a:prstGeom>
          <a:noFill/>
          <a:ln w="9525">
            <a:noFill/>
            <a:miter lim="800000"/>
            <a:headEnd/>
            <a:tailEnd/>
          </a:ln>
        </p:spPr>
        <p:txBody>
          <a:bodyPr>
            <a:spAutoFit/>
          </a:bodyPr>
          <a:lstStyle/>
          <a:p>
            <a:pPr>
              <a:spcBef>
                <a:spcPct val="50000"/>
              </a:spcBef>
              <a:defRPr/>
            </a:pPr>
            <a:r>
              <a:rPr kumimoji="1" lang="zh-CN" altLang="en-US" sz="2400" b="1" dirty="0">
                <a:solidFill>
                  <a:srgbClr val="FF0000"/>
                </a:solidFill>
                <a:latin typeface="+mn-ea"/>
                <a:ea typeface="+mn-ea"/>
              </a:rPr>
              <a:t>形状</a:t>
            </a:r>
          </a:p>
        </p:txBody>
      </p:sp>
      <p:sp>
        <p:nvSpPr>
          <p:cNvPr id="56332" name="Text Box 12"/>
          <p:cNvSpPr txBox="1">
            <a:spLocks noChangeArrowheads="1"/>
          </p:cNvSpPr>
          <p:nvPr/>
        </p:nvSpPr>
        <p:spPr bwMode="auto">
          <a:xfrm>
            <a:off x="1981200" y="3962400"/>
            <a:ext cx="3429000" cy="1752600"/>
          </a:xfrm>
          <a:prstGeom prst="rect">
            <a:avLst/>
          </a:prstGeom>
          <a:noFill/>
          <a:ln w="9525">
            <a:noFill/>
            <a:miter lim="800000"/>
            <a:headEnd/>
            <a:tailEnd/>
          </a:ln>
        </p:spPr>
        <p:txBody>
          <a:bodyPr>
            <a:spAutoFit/>
          </a:bodyPr>
          <a:lstStyle/>
          <a:p>
            <a:pPr>
              <a:lnSpc>
                <a:spcPct val="150000"/>
              </a:lnSpc>
              <a:spcBef>
                <a:spcPct val="50000"/>
              </a:spcBef>
              <a:defRPr/>
            </a:pPr>
            <a:r>
              <a:rPr kumimoji="1" lang="zh-CN" altLang="en-US" sz="2400" b="1" dirty="0">
                <a:latin typeface="+mn-ea"/>
                <a:ea typeface="+mn-ea"/>
              </a:rPr>
              <a:t>自由下落的小球运动速度变</a:t>
            </a:r>
            <a:r>
              <a:rPr kumimoji="1" lang="zh-CN" altLang="en-US" sz="2400" b="1" u="sng" dirty="0">
                <a:latin typeface="+mn-ea"/>
                <a:ea typeface="+mn-ea"/>
              </a:rPr>
              <a:t>     </a:t>
            </a:r>
            <a:r>
              <a:rPr kumimoji="1" lang="zh-CN" altLang="en-US" sz="2400" b="1" dirty="0">
                <a:latin typeface="+mn-ea"/>
                <a:ea typeface="+mn-ea"/>
              </a:rPr>
              <a:t>，因为小球受到</a:t>
            </a:r>
            <a:r>
              <a:rPr kumimoji="1" lang="zh-CN" altLang="en-US" sz="2400" b="1" u="sng" dirty="0">
                <a:latin typeface="+mn-ea"/>
                <a:ea typeface="+mn-ea"/>
              </a:rPr>
              <a:t>      </a:t>
            </a:r>
            <a:r>
              <a:rPr kumimoji="1" lang="zh-CN" altLang="en-US" sz="2400" b="1" dirty="0">
                <a:latin typeface="+mn-ea"/>
                <a:ea typeface="+mn-ea"/>
              </a:rPr>
              <a:t>的作用。</a:t>
            </a:r>
          </a:p>
        </p:txBody>
      </p:sp>
      <p:sp>
        <p:nvSpPr>
          <p:cNvPr id="56333" name="Text Box 13"/>
          <p:cNvSpPr txBox="1">
            <a:spLocks noChangeArrowheads="1"/>
          </p:cNvSpPr>
          <p:nvPr/>
        </p:nvSpPr>
        <p:spPr bwMode="auto">
          <a:xfrm>
            <a:off x="2438400" y="5105400"/>
            <a:ext cx="838200" cy="457200"/>
          </a:xfrm>
          <a:prstGeom prst="rect">
            <a:avLst/>
          </a:prstGeom>
          <a:noFill/>
          <a:ln w="9525">
            <a:noFill/>
            <a:miter lim="800000"/>
            <a:headEnd/>
            <a:tailEnd/>
          </a:ln>
        </p:spPr>
        <p:txBody>
          <a:bodyPr>
            <a:spAutoFit/>
          </a:bodyPr>
          <a:lstStyle/>
          <a:p>
            <a:pPr>
              <a:spcBef>
                <a:spcPct val="50000"/>
              </a:spcBef>
              <a:defRPr/>
            </a:pPr>
            <a:r>
              <a:rPr kumimoji="1" lang="zh-CN" altLang="en-US" sz="2400" b="1" dirty="0">
                <a:solidFill>
                  <a:srgbClr val="FF0000"/>
                </a:solidFill>
                <a:latin typeface="+mn-ea"/>
                <a:ea typeface="+mn-ea"/>
              </a:rPr>
              <a:t>重力</a:t>
            </a:r>
          </a:p>
        </p:txBody>
      </p:sp>
      <p:sp>
        <p:nvSpPr>
          <p:cNvPr id="56334" name="Text Box 14"/>
          <p:cNvSpPr txBox="1">
            <a:spLocks noChangeArrowheads="1"/>
          </p:cNvSpPr>
          <p:nvPr/>
        </p:nvSpPr>
        <p:spPr bwMode="auto">
          <a:xfrm>
            <a:off x="2895600" y="4567238"/>
            <a:ext cx="762000" cy="461962"/>
          </a:xfrm>
          <a:prstGeom prst="rect">
            <a:avLst/>
          </a:prstGeom>
          <a:noFill/>
          <a:ln w="9525">
            <a:noFill/>
            <a:miter lim="800000"/>
            <a:headEnd/>
            <a:tailEnd/>
          </a:ln>
        </p:spPr>
        <p:txBody>
          <a:bodyPr>
            <a:spAutoFit/>
          </a:bodyPr>
          <a:lstStyle/>
          <a:p>
            <a:pPr>
              <a:spcBef>
                <a:spcPct val="50000"/>
              </a:spcBef>
              <a:defRPr/>
            </a:pPr>
            <a:r>
              <a:rPr kumimoji="1" lang="zh-CN" altLang="en-US" sz="2400" b="1" dirty="0">
                <a:solidFill>
                  <a:srgbClr val="FF0000"/>
                </a:solidFill>
                <a:latin typeface="+mn-ea"/>
                <a:ea typeface="+mn-ea"/>
              </a:rPr>
              <a:t>快</a:t>
            </a:r>
          </a:p>
        </p:txBody>
      </p:sp>
      <p:pic>
        <p:nvPicPr>
          <p:cNvPr id="37896" name="Picture 15"/>
          <p:cNvPicPr>
            <a:picLocks noChangeAspect="1" noChangeArrowheads="1"/>
          </p:cNvPicPr>
          <p:nvPr/>
        </p:nvPicPr>
        <p:blipFill>
          <a:blip r:embed="rId2">
            <a:extLst>
              <a:ext uri="{28A0092B-C50C-407E-A947-70E740481C1C}">
                <a14:useLocalDpi xmlns:a14="http://schemas.microsoft.com/office/drawing/2010/main" val="0"/>
              </a:ext>
            </a:extLst>
          </a:blip>
          <a:srcRect l="73334" t="31969"/>
          <a:stretch>
            <a:fillRect/>
          </a:stretch>
        </p:blipFill>
        <p:spPr bwMode="auto">
          <a:xfrm>
            <a:off x="5410200" y="2667000"/>
            <a:ext cx="2057400" cy="369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7897" name="Group 16"/>
          <p:cNvGrpSpPr>
            <a:grpSpLocks/>
          </p:cNvGrpSpPr>
          <p:nvPr/>
        </p:nvGrpSpPr>
        <p:grpSpPr bwMode="auto">
          <a:xfrm>
            <a:off x="8458200" y="6400800"/>
            <a:ext cx="685800" cy="457200"/>
            <a:chOff x="5376" y="4128"/>
            <a:chExt cx="288" cy="192"/>
          </a:xfrm>
        </p:grpSpPr>
        <p:sp>
          <p:nvSpPr>
            <p:cNvPr id="6154" name="AutoShape 17">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sp>
          <p:nvSpPr>
            <p:cNvPr id="6155" name="AutoShape 18">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grpSp>
    </p:spTree>
    <p:extLst>
      <p:ext uri="{BB962C8B-B14F-4D97-AF65-F5344CB8AC3E}">
        <p14:creationId xmlns:p14="http://schemas.microsoft.com/office/powerpoint/2010/main" val="1741478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6330"/>
                                        </p:tgtEl>
                                        <p:attrNameLst>
                                          <p:attrName>style.visibility</p:attrName>
                                        </p:attrNameLst>
                                      </p:cBhvr>
                                      <p:to>
                                        <p:strVal val="visible"/>
                                      </p:to>
                                    </p:set>
                                    <p:anim calcmode="discrete" valueType="clr">
                                      <p:cBhvr override="childStyle">
                                        <p:cTn id="7" dur="500"/>
                                        <p:tgtEl>
                                          <p:spTgt spid="56330"/>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56330"/>
                                        </p:tgtEl>
                                        <p:attrNameLst>
                                          <p:attrName>fillcolor</p:attrName>
                                        </p:attrNameLst>
                                      </p:cBhvr>
                                      <p:tavLst>
                                        <p:tav tm="0">
                                          <p:val>
                                            <p:clrVal>
                                              <a:schemeClr val="accent2"/>
                                            </p:clrVal>
                                          </p:val>
                                        </p:tav>
                                        <p:tav tm="50000">
                                          <p:val>
                                            <p:clrVal>
                                              <a:schemeClr val="hlink"/>
                                            </p:clrVal>
                                          </p:val>
                                        </p:tav>
                                      </p:tavLst>
                                    </p:anim>
                                    <p:set>
                                      <p:cBhvr>
                                        <p:cTn id="9" dur="500"/>
                                        <p:tgtEl>
                                          <p:spTgt spid="56330"/>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1" presetClass="entr" presetSubtype="0" fill="hold" grpId="0" nodeType="clickEffect">
                                  <p:stCondLst>
                                    <p:cond delay="0"/>
                                  </p:stCondLst>
                                  <p:childTnLst>
                                    <p:set>
                                      <p:cBhvr>
                                        <p:cTn id="13" dur="1" fill="hold">
                                          <p:stCondLst>
                                            <p:cond delay="0"/>
                                          </p:stCondLst>
                                        </p:cTn>
                                        <p:tgtEl>
                                          <p:spTgt spid="56331"/>
                                        </p:tgtEl>
                                        <p:attrNameLst>
                                          <p:attrName>style.visibility</p:attrName>
                                        </p:attrNameLst>
                                      </p:cBhvr>
                                      <p:to>
                                        <p:strVal val="visible"/>
                                      </p:to>
                                    </p:set>
                                    <p:animEffect transition="in" filter="fade">
                                      <p:cBhvr>
                                        <p:cTn id="14" dur="385" decel="100000"/>
                                        <p:tgtEl>
                                          <p:spTgt spid="56331"/>
                                        </p:tgtEl>
                                      </p:cBhvr>
                                    </p:animEffect>
                                    <p:animScale>
                                      <p:cBhvr>
                                        <p:cTn id="15" dur="385" decel="100000"/>
                                        <p:tgtEl>
                                          <p:spTgt spid="56331"/>
                                        </p:tgtEl>
                                      </p:cBhvr>
                                      <p:from x="10000" y="10000"/>
                                      <p:to x="200000" y="450000"/>
                                    </p:animScale>
                                    <p:animScale>
                                      <p:cBhvr>
                                        <p:cTn id="16" dur="615" accel="100000" fill="hold">
                                          <p:stCondLst>
                                            <p:cond delay="385"/>
                                          </p:stCondLst>
                                        </p:cTn>
                                        <p:tgtEl>
                                          <p:spTgt spid="56331"/>
                                        </p:tgtEl>
                                      </p:cBhvr>
                                      <p:from x="200000" y="450000"/>
                                      <p:to x="100000" y="100000"/>
                                    </p:animScale>
                                    <p:set>
                                      <p:cBhvr>
                                        <p:cTn id="17" dur="385" fill="hold"/>
                                        <p:tgtEl>
                                          <p:spTgt spid="56331"/>
                                        </p:tgtEl>
                                        <p:attrNameLst>
                                          <p:attrName>ppt_x</p:attrName>
                                        </p:attrNameLst>
                                      </p:cBhvr>
                                      <p:to>
                                        <p:strVal val="(0.5)"/>
                                      </p:to>
                                    </p:set>
                                    <p:anim from="(0.5)" to="(#ppt_x)" calcmode="lin" valueType="num">
                                      <p:cBhvr>
                                        <p:cTn id="18" dur="615" accel="100000" fill="hold">
                                          <p:stCondLst>
                                            <p:cond delay="385"/>
                                          </p:stCondLst>
                                        </p:cTn>
                                        <p:tgtEl>
                                          <p:spTgt spid="56331"/>
                                        </p:tgtEl>
                                        <p:attrNameLst>
                                          <p:attrName>ppt_x</p:attrName>
                                        </p:attrNameLst>
                                      </p:cBhvr>
                                    </p:anim>
                                    <p:set>
                                      <p:cBhvr>
                                        <p:cTn id="19" dur="385" fill="hold"/>
                                        <p:tgtEl>
                                          <p:spTgt spid="56331"/>
                                        </p:tgtEl>
                                        <p:attrNameLst>
                                          <p:attrName>ppt_y</p:attrName>
                                        </p:attrNameLst>
                                      </p:cBhvr>
                                      <p:to>
                                        <p:strVal val="(#ppt_y+0.4)"/>
                                      </p:to>
                                    </p:set>
                                    <p:anim from="(#ppt_y+0.4)" to="(#ppt_y)" calcmode="lin" valueType="num">
                                      <p:cBhvr>
                                        <p:cTn id="20" dur="615" accel="100000" fill="hold">
                                          <p:stCondLst>
                                            <p:cond delay="385"/>
                                          </p:stCondLst>
                                        </p:cTn>
                                        <p:tgtEl>
                                          <p:spTgt spid="56331"/>
                                        </p:tgtEl>
                                        <p:attrNameLst>
                                          <p:attrName>ppt_y</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grpId="0" nodeType="clickEffect">
                                  <p:stCondLst>
                                    <p:cond delay="0"/>
                                  </p:stCondLst>
                                  <p:iterate type="lt">
                                    <p:tmPct val="50000"/>
                                  </p:iterate>
                                  <p:childTnLst>
                                    <p:set>
                                      <p:cBhvr>
                                        <p:cTn id="24" dur="1" fill="hold">
                                          <p:stCondLst>
                                            <p:cond delay="0"/>
                                          </p:stCondLst>
                                        </p:cTn>
                                        <p:tgtEl>
                                          <p:spTgt spid="56332"/>
                                        </p:tgtEl>
                                        <p:attrNameLst>
                                          <p:attrName>style.visibility</p:attrName>
                                        </p:attrNameLst>
                                      </p:cBhvr>
                                      <p:to>
                                        <p:strVal val="visible"/>
                                      </p:to>
                                    </p:set>
                                    <p:anim calcmode="discrete" valueType="clr">
                                      <p:cBhvr override="childStyle">
                                        <p:cTn id="25" dur="500"/>
                                        <p:tgtEl>
                                          <p:spTgt spid="56332"/>
                                        </p:tgtEl>
                                        <p:attrNameLst>
                                          <p:attrName>style.color</p:attrName>
                                        </p:attrNameLst>
                                      </p:cBhvr>
                                      <p:tavLst>
                                        <p:tav tm="0">
                                          <p:val>
                                            <p:clrVal>
                                              <a:schemeClr val="accent2"/>
                                            </p:clrVal>
                                          </p:val>
                                        </p:tav>
                                        <p:tav tm="50000">
                                          <p:val>
                                            <p:clrVal>
                                              <a:schemeClr val="hlink"/>
                                            </p:clrVal>
                                          </p:val>
                                        </p:tav>
                                      </p:tavLst>
                                    </p:anim>
                                    <p:anim calcmode="discrete" valueType="clr">
                                      <p:cBhvr>
                                        <p:cTn id="26" dur="500"/>
                                        <p:tgtEl>
                                          <p:spTgt spid="56332"/>
                                        </p:tgtEl>
                                        <p:attrNameLst>
                                          <p:attrName>fillcolor</p:attrName>
                                        </p:attrNameLst>
                                      </p:cBhvr>
                                      <p:tavLst>
                                        <p:tav tm="0">
                                          <p:val>
                                            <p:clrVal>
                                              <a:schemeClr val="accent2"/>
                                            </p:clrVal>
                                          </p:val>
                                        </p:tav>
                                        <p:tav tm="50000">
                                          <p:val>
                                            <p:clrVal>
                                              <a:schemeClr val="hlink"/>
                                            </p:clrVal>
                                          </p:val>
                                        </p:tav>
                                      </p:tavLst>
                                    </p:anim>
                                    <p:set>
                                      <p:cBhvr>
                                        <p:cTn id="27" dur="500"/>
                                        <p:tgtEl>
                                          <p:spTgt spid="56332"/>
                                        </p:tgtEl>
                                        <p:attrNameLst>
                                          <p:attrName>fill.type</p:attrName>
                                        </p:attrNameLst>
                                      </p:cBhvr>
                                      <p:to>
                                        <p:strVal val="solid"/>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51" presetClass="entr" presetSubtype="0" fill="hold" grpId="0" nodeType="clickEffect">
                                  <p:stCondLst>
                                    <p:cond delay="0"/>
                                  </p:stCondLst>
                                  <p:childTnLst>
                                    <p:set>
                                      <p:cBhvr>
                                        <p:cTn id="31" dur="1" fill="hold">
                                          <p:stCondLst>
                                            <p:cond delay="0"/>
                                          </p:stCondLst>
                                        </p:cTn>
                                        <p:tgtEl>
                                          <p:spTgt spid="56334"/>
                                        </p:tgtEl>
                                        <p:attrNameLst>
                                          <p:attrName>style.visibility</p:attrName>
                                        </p:attrNameLst>
                                      </p:cBhvr>
                                      <p:to>
                                        <p:strVal val="visible"/>
                                      </p:to>
                                    </p:set>
                                    <p:animEffect transition="in" filter="fade">
                                      <p:cBhvr>
                                        <p:cTn id="32" dur="385" decel="100000"/>
                                        <p:tgtEl>
                                          <p:spTgt spid="56334"/>
                                        </p:tgtEl>
                                      </p:cBhvr>
                                    </p:animEffect>
                                    <p:animScale>
                                      <p:cBhvr>
                                        <p:cTn id="33" dur="385" decel="100000"/>
                                        <p:tgtEl>
                                          <p:spTgt spid="56334"/>
                                        </p:tgtEl>
                                      </p:cBhvr>
                                      <p:from x="10000" y="10000"/>
                                      <p:to x="200000" y="450000"/>
                                    </p:animScale>
                                    <p:animScale>
                                      <p:cBhvr>
                                        <p:cTn id="34" dur="615" accel="100000" fill="hold">
                                          <p:stCondLst>
                                            <p:cond delay="385"/>
                                          </p:stCondLst>
                                        </p:cTn>
                                        <p:tgtEl>
                                          <p:spTgt spid="56334"/>
                                        </p:tgtEl>
                                      </p:cBhvr>
                                      <p:from x="200000" y="450000"/>
                                      <p:to x="100000" y="100000"/>
                                    </p:animScale>
                                    <p:set>
                                      <p:cBhvr>
                                        <p:cTn id="35" dur="385" fill="hold"/>
                                        <p:tgtEl>
                                          <p:spTgt spid="56334"/>
                                        </p:tgtEl>
                                        <p:attrNameLst>
                                          <p:attrName>ppt_x</p:attrName>
                                        </p:attrNameLst>
                                      </p:cBhvr>
                                      <p:to>
                                        <p:strVal val="(0.5)"/>
                                      </p:to>
                                    </p:set>
                                    <p:anim from="(0.5)" to="(#ppt_x)" calcmode="lin" valueType="num">
                                      <p:cBhvr>
                                        <p:cTn id="36" dur="615" accel="100000" fill="hold">
                                          <p:stCondLst>
                                            <p:cond delay="385"/>
                                          </p:stCondLst>
                                        </p:cTn>
                                        <p:tgtEl>
                                          <p:spTgt spid="56334"/>
                                        </p:tgtEl>
                                        <p:attrNameLst>
                                          <p:attrName>ppt_x</p:attrName>
                                        </p:attrNameLst>
                                      </p:cBhvr>
                                    </p:anim>
                                    <p:set>
                                      <p:cBhvr>
                                        <p:cTn id="37" dur="385" fill="hold"/>
                                        <p:tgtEl>
                                          <p:spTgt spid="56334"/>
                                        </p:tgtEl>
                                        <p:attrNameLst>
                                          <p:attrName>ppt_y</p:attrName>
                                        </p:attrNameLst>
                                      </p:cBhvr>
                                      <p:to>
                                        <p:strVal val="(#ppt_y+0.4)"/>
                                      </p:to>
                                    </p:set>
                                    <p:anim from="(#ppt_y+0.4)" to="(#ppt_y)" calcmode="lin" valueType="num">
                                      <p:cBhvr>
                                        <p:cTn id="38" dur="615" accel="100000" fill="hold">
                                          <p:stCondLst>
                                            <p:cond delay="385"/>
                                          </p:stCondLst>
                                        </p:cTn>
                                        <p:tgtEl>
                                          <p:spTgt spid="56334"/>
                                        </p:tgtEl>
                                        <p:attrNameLst>
                                          <p:attrName>ppt_y</p:attrName>
                                        </p:attrNameLst>
                                      </p:cBhvr>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51" presetClass="entr" presetSubtype="0" fill="hold" grpId="0" nodeType="clickEffect">
                                  <p:stCondLst>
                                    <p:cond delay="0"/>
                                  </p:stCondLst>
                                  <p:childTnLst>
                                    <p:set>
                                      <p:cBhvr>
                                        <p:cTn id="42" dur="1" fill="hold">
                                          <p:stCondLst>
                                            <p:cond delay="0"/>
                                          </p:stCondLst>
                                        </p:cTn>
                                        <p:tgtEl>
                                          <p:spTgt spid="56333"/>
                                        </p:tgtEl>
                                        <p:attrNameLst>
                                          <p:attrName>style.visibility</p:attrName>
                                        </p:attrNameLst>
                                      </p:cBhvr>
                                      <p:to>
                                        <p:strVal val="visible"/>
                                      </p:to>
                                    </p:set>
                                    <p:animEffect transition="in" filter="fade">
                                      <p:cBhvr>
                                        <p:cTn id="43" dur="385" decel="100000"/>
                                        <p:tgtEl>
                                          <p:spTgt spid="56333"/>
                                        </p:tgtEl>
                                      </p:cBhvr>
                                    </p:animEffect>
                                    <p:animScale>
                                      <p:cBhvr>
                                        <p:cTn id="44" dur="385" decel="100000"/>
                                        <p:tgtEl>
                                          <p:spTgt spid="56333"/>
                                        </p:tgtEl>
                                      </p:cBhvr>
                                      <p:from x="10000" y="10000"/>
                                      <p:to x="200000" y="450000"/>
                                    </p:animScale>
                                    <p:animScale>
                                      <p:cBhvr>
                                        <p:cTn id="45" dur="615" accel="100000" fill="hold">
                                          <p:stCondLst>
                                            <p:cond delay="385"/>
                                          </p:stCondLst>
                                        </p:cTn>
                                        <p:tgtEl>
                                          <p:spTgt spid="56333"/>
                                        </p:tgtEl>
                                      </p:cBhvr>
                                      <p:from x="200000" y="450000"/>
                                      <p:to x="100000" y="100000"/>
                                    </p:animScale>
                                    <p:set>
                                      <p:cBhvr>
                                        <p:cTn id="46" dur="385" fill="hold"/>
                                        <p:tgtEl>
                                          <p:spTgt spid="56333"/>
                                        </p:tgtEl>
                                        <p:attrNameLst>
                                          <p:attrName>ppt_x</p:attrName>
                                        </p:attrNameLst>
                                      </p:cBhvr>
                                      <p:to>
                                        <p:strVal val="(0.5)"/>
                                      </p:to>
                                    </p:set>
                                    <p:anim from="(0.5)" to="(#ppt_x)" calcmode="lin" valueType="num">
                                      <p:cBhvr>
                                        <p:cTn id="47" dur="615" accel="100000" fill="hold">
                                          <p:stCondLst>
                                            <p:cond delay="385"/>
                                          </p:stCondLst>
                                        </p:cTn>
                                        <p:tgtEl>
                                          <p:spTgt spid="56333"/>
                                        </p:tgtEl>
                                        <p:attrNameLst>
                                          <p:attrName>ppt_x</p:attrName>
                                        </p:attrNameLst>
                                      </p:cBhvr>
                                    </p:anim>
                                    <p:set>
                                      <p:cBhvr>
                                        <p:cTn id="48" dur="385" fill="hold"/>
                                        <p:tgtEl>
                                          <p:spTgt spid="56333"/>
                                        </p:tgtEl>
                                        <p:attrNameLst>
                                          <p:attrName>ppt_y</p:attrName>
                                        </p:attrNameLst>
                                      </p:cBhvr>
                                      <p:to>
                                        <p:strVal val="(#ppt_y+0.4)"/>
                                      </p:to>
                                    </p:set>
                                    <p:anim from="(#ppt_y+0.4)" to="(#ppt_y)" calcmode="lin" valueType="num">
                                      <p:cBhvr>
                                        <p:cTn id="49" dur="615" accel="100000" fill="hold">
                                          <p:stCondLst>
                                            <p:cond delay="385"/>
                                          </p:stCondLst>
                                        </p:cTn>
                                        <p:tgtEl>
                                          <p:spTgt spid="56333"/>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30" grpId="0" autoUpdateAnimBg="0"/>
      <p:bldP spid="56331" grpId="0" autoUpdateAnimBg="0"/>
      <p:bldP spid="56332" grpId="0" autoUpdateAnimBg="0"/>
      <p:bldP spid="56333" grpId="0" autoUpdateAnimBg="0"/>
      <p:bldP spid="56334"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3048000" y="1684338"/>
            <a:ext cx="5224463" cy="1668462"/>
          </a:xfrm>
          <a:prstGeom prst="rect">
            <a:avLst/>
          </a:prstGeom>
          <a:noFill/>
          <a:ln w="9525">
            <a:noFill/>
            <a:miter lim="800000"/>
            <a:headEnd/>
            <a:tailEnd/>
          </a:ln>
        </p:spPr>
        <p:txBody>
          <a:bodyPr>
            <a:spAutoFit/>
          </a:bodyPr>
          <a:lstStyle/>
          <a:p>
            <a:pPr>
              <a:lnSpc>
                <a:spcPct val="150000"/>
              </a:lnSpc>
              <a:spcBef>
                <a:spcPct val="50000"/>
              </a:spcBef>
              <a:defRPr/>
            </a:pPr>
            <a:r>
              <a:rPr kumimoji="1" lang="zh-CN" altLang="en-US" sz="2400" b="1" dirty="0">
                <a:latin typeface="+mn-ea"/>
                <a:ea typeface="+mn-ea"/>
              </a:rPr>
              <a:t>从桌上滚下的小球运动方向发生了</a:t>
            </a:r>
            <a:r>
              <a:rPr kumimoji="1" lang="zh-CN" altLang="en-US" sz="2400" b="1" u="sng" dirty="0">
                <a:latin typeface="+mn-ea"/>
                <a:ea typeface="+mn-ea"/>
              </a:rPr>
              <a:t>     </a:t>
            </a:r>
            <a:r>
              <a:rPr kumimoji="1" lang="zh-CN" altLang="en-US" sz="2400" b="1" dirty="0">
                <a:latin typeface="+mn-ea"/>
                <a:ea typeface="+mn-ea"/>
              </a:rPr>
              <a:t>，因为小球受到</a:t>
            </a:r>
            <a:r>
              <a:rPr kumimoji="1" lang="zh-CN" altLang="en-US" sz="2400" b="1" u="sng" dirty="0">
                <a:latin typeface="+mn-ea"/>
                <a:ea typeface="+mn-ea"/>
              </a:rPr>
              <a:t>        </a:t>
            </a:r>
            <a:r>
              <a:rPr kumimoji="1" lang="zh-CN" altLang="en-US" sz="2400" b="1" dirty="0">
                <a:latin typeface="+mn-ea"/>
                <a:ea typeface="+mn-ea"/>
              </a:rPr>
              <a:t>的作用。</a:t>
            </a:r>
          </a:p>
        </p:txBody>
      </p:sp>
      <p:sp>
        <p:nvSpPr>
          <p:cNvPr id="58371" name="Text Box 3"/>
          <p:cNvSpPr txBox="1">
            <a:spLocks noChangeArrowheads="1"/>
          </p:cNvSpPr>
          <p:nvPr/>
        </p:nvSpPr>
        <p:spPr bwMode="auto">
          <a:xfrm>
            <a:off x="3429000" y="2286000"/>
            <a:ext cx="838200" cy="461963"/>
          </a:xfrm>
          <a:prstGeom prst="rect">
            <a:avLst/>
          </a:prstGeom>
          <a:noFill/>
          <a:ln w="9525">
            <a:noFill/>
            <a:miter lim="800000"/>
            <a:headEnd/>
            <a:tailEnd/>
          </a:ln>
        </p:spPr>
        <p:txBody>
          <a:bodyPr>
            <a:spAutoFit/>
          </a:bodyPr>
          <a:lstStyle/>
          <a:p>
            <a:pPr>
              <a:spcBef>
                <a:spcPct val="50000"/>
              </a:spcBef>
              <a:defRPr/>
            </a:pPr>
            <a:r>
              <a:rPr kumimoji="1" lang="zh-CN" altLang="en-US" sz="2400" b="1" dirty="0">
                <a:solidFill>
                  <a:srgbClr val="FF0000"/>
                </a:solidFill>
                <a:latin typeface="+mn-ea"/>
                <a:ea typeface="+mn-ea"/>
              </a:rPr>
              <a:t>改变</a:t>
            </a:r>
          </a:p>
        </p:txBody>
      </p:sp>
      <p:sp>
        <p:nvSpPr>
          <p:cNvPr id="58372" name="Text Box 4"/>
          <p:cNvSpPr txBox="1">
            <a:spLocks noChangeArrowheads="1"/>
          </p:cNvSpPr>
          <p:nvPr/>
        </p:nvSpPr>
        <p:spPr bwMode="auto">
          <a:xfrm>
            <a:off x="6553200" y="2286000"/>
            <a:ext cx="914400" cy="461963"/>
          </a:xfrm>
          <a:prstGeom prst="rect">
            <a:avLst/>
          </a:prstGeom>
          <a:noFill/>
          <a:ln w="9525">
            <a:noFill/>
            <a:miter lim="800000"/>
            <a:headEnd/>
            <a:tailEnd/>
          </a:ln>
        </p:spPr>
        <p:txBody>
          <a:bodyPr>
            <a:spAutoFit/>
          </a:bodyPr>
          <a:lstStyle/>
          <a:p>
            <a:pPr>
              <a:spcBef>
                <a:spcPct val="50000"/>
              </a:spcBef>
              <a:defRPr/>
            </a:pPr>
            <a:r>
              <a:rPr kumimoji="1" lang="zh-CN" altLang="en-US" sz="2400" b="1" dirty="0">
                <a:solidFill>
                  <a:srgbClr val="FF0000"/>
                </a:solidFill>
                <a:latin typeface="+mn-ea"/>
                <a:ea typeface="+mn-ea"/>
              </a:rPr>
              <a:t>重力</a:t>
            </a:r>
          </a:p>
        </p:txBody>
      </p:sp>
      <p:sp>
        <p:nvSpPr>
          <p:cNvPr id="58373" name="Text Box 5"/>
          <p:cNvSpPr txBox="1">
            <a:spLocks noChangeArrowheads="1"/>
          </p:cNvSpPr>
          <p:nvPr/>
        </p:nvSpPr>
        <p:spPr bwMode="auto">
          <a:xfrm>
            <a:off x="152400" y="4267200"/>
            <a:ext cx="8839200" cy="457200"/>
          </a:xfrm>
          <a:prstGeom prst="rect">
            <a:avLst/>
          </a:prstGeom>
          <a:noFill/>
          <a:ln w="9525" algn="ctr">
            <a:noFill/>
            <a:miter lim="800000"/>
            <a:headEnd/>
            <a:tailEnd/>
          </a:ln>
        </p:spPr>
        <p:txBody>
          <a:bodyPr>
            <a:spAutoFit/>
          </a:bodyPr>
          <a:lstStyle/>
          <a:p>
            <a:pPr>
              <a:spcBef>
                <a:spcPct val="50000"/>
              </a:spcBef>
              <a:defRPr/>
            </a:pPr>
            <a:r>
              <a:rPr kumimoji="1" lang="zh-CN" altLang="en-US" sz="2400" b="1" dirty="0">
                <a:solidFill>
                  <a:srgbClr val="0000FF"/>
                </a:solidFill>
                <a:latin typeface="+mn-ea"/>
                <a:ea typeface="+mn-ea"/>
              </a:rPr>
              <a:t>当物体发生形变或运动状态改变时，可以判断受到了力的作用。 </a:t>
            </a:r>
          </a:p>
        </p:txBody>
      </p:sp>
      <p:pic>
        <p:nvPicPr>
          <p:cNvPr id="38918"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447800"/>
            <a:ext cx="2090738" cy="234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8" name="Text Box 10"/>
          <p:cNvSpPr txBox="1">
            <a:spLocks noChangeArrowheads="1"/>
          </p:cNvSpPr>
          <p:nvPr/>
        </p:nvSpPr>
        <p:spPr bwMode="auto">
          <a:xfrm>
            <a:off x="152400" y="4724400"/>
            <a:ext cx="8534400" cy="1200150"/>
          </a:xfrm>
          <a:prstGeom prst="rect">
            <a:avLst/>
          </a:prstGeom>
          <a:noFill/>
          <a:ln w="9525" algn="ctr">
            <a:noFill/>
            <a:miter lim="800000"/>
            <a:headEnd/>
            <a:tailEnd/>
          </a:ln>
        </p:spPr>
        <p:txBody>
          <a:bodyPr>
            <a:spAutoFit/>
          </a:bodyPr>
          <a:lstStyle/>
          <a:p>
            <a:pPr>
              <a:lnSpc>
                <a:spcPct val="150000"/>
              </a:lnSpc>
              <a:spcBef>
                <a:spcPct val="50000"/>
              </a:spcBef>
              <a:defRPr/>
            </a:pPr>
            <a:r>
              <a:rPr kumimoji="1" lang="zh-CN" altLang="en-US" sz="2400" b="1" dirty="0">
                <a:latin typeface="+mn-ea"/>
                <a:ea typeface="+mn-ea"/>
              </a:rPr>
              <a:t>物体由静到动</a:t>
            </a:r>
            <a:r>
              <a:rPr kumimoji="1" lang="en-US" altLang="zh-CN" sz="2400" b="1" dirty="0">
                <a:latin typeface="+mn-ea"/>
                <a:ea typeface="+mn-ea"/>
              </a:rPr>
              <a:t>,</a:t>
            </a:r>
            <a:r>
              <a:rPr kumimoji="1" lang="zh-CN" altLang="en-US" sz="2400" b="1" dirty="0">
                <a:latin typeface="+mn-ea"/>
                <a:ea typeface="+mn-ea"/>
              </a:rPr>
              <a:t>由动到静</a:t>
            </a:r>
            <a:r>
              <a:rPr kumimoji="1" lang="en-US" altLang="zh-CN" sz="2400" b="1" dirty="0">
                <a:latin typeface="+mn-ea"/>
                <a:ea typeface="+mn-ea"/>
              </a:rPr>
              <a:t>,</a:t>
            </a:r>
            <a:r>
              <a:rPr kumimoji="1" lang="zh-CN" altLang="en-US" sz="2400" b="1" dirty="0">
                <a:latin typeface="+mn-ea"/>
                <a:ea typeface="+mn-ea"/>
              </a:rPr>
              <a:t>由慢到快</a:t>
            </a:r>
            <a:r>
              <a:rPr kumimoji="1" lang="en-US" altLang="zh-CN" sz="2400" b="1" dirty="0">
                <a:latin typeface="+mn-ea"/>
                <a:ea typeface="+mn-ea"/>
              </a:rPr>
              <a:t>,</a:t>
            </a:r>
            <a:r>
              <a:rPr kumimoji="1" lang="zh-CN" altLang="en-US" sz="2400" b="1" dirty="0">
                <a:latin typeface="+mn-ea"/>
                <a:ea typeface="+mn-ea"/>
              </a:rPr>
              <a:t>由快到慢</a:t>
            </a:r>
            <a:r>
              <a:rPr kumimoji="1" lang="en-US" altLang="zh-CN" sz="2400" b="1" dirty="0">
                <a:latin typeface="+mn-ea"/>
                <a:ea typeface="+mn-ea"/>
              </a:rPr>
              <a:t>,</a:t>
            </a:r>
            <a:r>
              <a:rPr kumimoji="1" lang="zh-CN" altLang="en-US" sz="2400" b="1" dirty="0">
                <a:latin typeface="+mn-ea"/>
                <a:ea typeface="+mn-ea"/>
              </a:rPr>
              <a:t>或</a:t>
            </a:r>
            <a:r>
              <a:rPr kumimoji="1" lang="zh-CN" altLang="en-US" sz="2400" b="1" dirty="0">
                <a:solidFill>
                  <a:srgbClr val="993300"/>
                </a:solidFill>
                <a:latin typeface="+mn-ea"/>
                <a:ea typeface="+mn-ea"/>
              </a:rPr>
              <a:t>运动方向发生改变</a:t>
            </a:r>
            <a:r>
              <a:rPr kumimoji="1" lang="en-US" altLang="zh-CN" sz="2400" b="1" dirty="0">
                <a:latin typeface="+mn-ea"/>
                <a:ea typeface="+mn-ea"/>
              </a:rPr>
              <a:t>,</a:t>
            </a:r>
            <a:r>
              <a:rPr kumimoji="1" lang="zh-CN" altLang="en-US" sz="2400" b="1" dirty="0">
                <a:latin typeface="+mn-ea"/>
                <a:ea typeface="+mn-ea"/>
              </a:rPr>
              <a:t>都叫做运动状态改变。 </a:t>
            </a:r>
          </a:p>
        </p:txBody>
      </p:sp>
      <p:grpSp>
        <p:nvGrpSpPr>
          <p:cNvPr id="38920" name="Group 11"/>
          <p:cNvGrpSpPr>
            <a:grpSpLocks/>
          </p:cNvGrpSpPr>
          <p:nvPr/>
        </p:nvGrpSpPr>
        <p:grpSpPr bwMode="auto">
          <a:xfrm>
            <a:off x="8458200" y="6400800"/>
            <a:ext cx="685800" cy="457200"/>
            <a:chOff x="5376" y="4128"/>
            <a:chExt cx="288" cy="192"/>
          </a:xfrm>
        </p:grpSpPr>
        <p:sp>
          <p:nvSpPr>
            <p:cNvPr id="7177" name="AutoShape 12">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sp>
          <p:nvSpPr>
            <p:cNvPr id="7178" name="AutoShape 13">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grpSp>
    </p:spTree>
    <p:extLst>
      <p:ext uri="{BB962C8B-B14F-4D97-AF65-F5344CB8AC3E}">
        <p14:creationId xmlns:p14="http://schemas.microsoft.com/office/powerpoint/2010/main" val="41668360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58370"/>
                                        </p:tgtEl>
                                        <p:attrNameLst>
                                          <p:attrName>style.visibility</p:attrName>
                                        </p:attrNameLst>
                                      </p:cBhvr>
                                      <p:to>
                                        <p:strVal val="visible"/>
                                      </p:to>
                                    </p:set>
                                    <p:anim calcmode="discrete" valueType="clr">
                                      <p:cBhvr override="childStyle">
                                        <p:cTn id="7" dur="500"/>
                                        <p:tgtEl>
                                          <p:spTgt spid="58370"/>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58370"/>
                                        </p:tgtEl>
                                        <p:attrNameLst>
                                          <p:attrName>fillcolor</p:attrName>
                                        </p:attrNameLst>
                                      </p:cBhvr>
                                      <p:tavLst>
                                        <p:tav tm="0">
                                          <p:val>
                                            <p:clrVal>
                                              <a:schemeClr val="accent2"/>
                                            </p:clrVal>
                                          </p:val>
                                        </p:tav>
                                        <p:tav tm="50000">
                                          <p:val>
                                            <p:clrVal>
                                              <a:schemeClr val="hlink"/>
                                            </p:clrVal>
                                          </p:val>
                                        </p:tav>
                                      </p:tavLst>
                                    </p:anim>
                                    <p:set>
                                      <p:cBhvr>
                                        <p:cTn id="9" dur="500"/>
                                        <p:tgtEl>
                                          <p:spTgt spid="58370"/>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1" presetClass="entr" presetSubtype="0" fill="hold" grpId="0" nodeType="clickEffect">
                                  <p:stCondLst>
                                    <p:cond delay="0"/>
                                  </p:stCondLst>
                                  <p:childTnLst>
                                    <p:set>
                                      <p:cBhvr>
                                        <p:cTn id="13" dur="1" fill="hold">
                                          <p:stCondLst>
                                            <p:cond delay="0"/>
                                          </p:stCondLst>
                                        </p:cTn>
                                        <p:tgtEl>
                                          <p:spTgt spid="58371"/>
                                        </p:tgtEl>
                                        <p:attrNameLst>
                                          <p:attrName>style.visibility</p:attrName>
                                        </p:attrNameLst>
                                      </p:cBhvr>
                                      <p:to>
                                        <p:strVal val="visible"/>
                                      </p:to>
                                    </p:set>
                                    <p:animEffect transition="in" filter="fade">
                                      <p:cBhvr>
                                        <p:cTn id="14" dur="385" decel="100000"/>
                                        <p:tgtEl>
                                          <p:spTgt spid="58371"/>
                                        </p:tgtEl>
                                      </p:cBhvr>
                                    </p:animEffect>
                                    <p:animScale>
                                      <p:cBhvr>
                                        <p:cTn id="15" dur="385" decel="100000"/>
                                        <p:tgtEl>
                                          <p:spTgt spid="58371"/>
                                        </p:tgtEl>
                                      </p:cBhvr>
                                      <p:from x="10000" y="10000"/>
                                      <p:to x="200000" y="450000"/>
                                    </p:animScale>
                                    <p:animScale>
                                      <p:cBhvr>
                                        <p:cTn id="16" dur="615" accel="100000" fill="hold">
                                          <p:stCondLst>
                                            <p:cond delay="385"/>
                                          </p:stCondLst>
                                        </p:cTn>
                                        <p:tgtEl>
                                          <p:spTgt spid="58371"/>
                                        </p:tgtEl>
                                      </p:cBhvr>
                                      <p:from x="200000" y="450000"/>
                                      <p:to x="100000" y="100000"/>
                                    </p:animScale>
                                    <p:set>
                                      <p:cBhvr>
                                        <p:cTn id="17" dur="385" fill="hold"/>
                                        <p:tgtEl>
                                          <p:spTgt spid="58371"/>
                                        </p:tgtEl>
                                        <p:attrNameLst>
                                          <p:attrName>ppt_x</p:attrName>
                                        </p:attrNameLst>
                                      </p:cBhvr>
                                      <p:to>
                                        <p:strVal val="(0.5)"/>
                                      </p:to>
                                    </p:set>
                                    <p:anim from="(0.5)" to="(#ppt_x)" calcmode="lin" valueType="num">
                                      <p:cBhvr>
                                        <p:cTn id="18" dur="615" accel="100000" fill="hold">
                                          <p:stCondLst>
                                            <p:cond delay="385"/>
                                          </p:stCondLst>
                                        </p:cTn>
                                        <p:tgtEl>
                                          <p:spTgt spid="58371"/>
                                        </p:tgtEl>
                                        <p:attrNameLst>
                                          <p:attrName>ppt_x</p:attrName>
                                        </p:attrNameLst>
                                      </p:cBhvr>
                                    </p:anim>
                                    <p:set>
                                      <p:cBhvr>
                                        <p:cTn id="19" dur="385" fill="hold"/>
                                        <p:tgtEl>
                                          <p:spTgt spid="58371"/>
                                        </p:tgtEl>
                                        <p:attrNameLst>
                                          <p:attrName>ppt_y</p:attrName>
                                        </p:attrNameLst>
                                      </p:cBhvr>
                                      <p:to>
                                        <p:strVal val="(#ppt_y+0.4)"/>
                                      </p:to>
                                    </p:set>
                                    <p:anim from="(#ppt_y+0.4)" to="(#ppt_y)" calcmode="lin" valueType="num">
                                      <p:cBhvr>
                                        <p:cTn id="20" dur="615" accel="100000" fill="hold">
                                          <p:stCondLst>
                                            <p:cond delay="385"/>
                                          </p:stCondLst>
                                        </p:cTn>
                                        <p:tgtEl>
                                          <p:spTgt spid="58371"/>
                                        </p:tgtEl>
                                        <p:attrNameLst>
                                          <p:attrName>ppt_y</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1" presetClass="entr" presetSubtype="0" fill="hold" grpId="0" nodeType="clickEffect">
                                  <p:stCondLst>
                                    <p:cond delay="0"/>
                                  </p:stCondLst>
                                  <p:childTnLst>
                                    <p:set>
                                      <p:cBhvr>
                                        <p:cTn id="24" dur="1" fill="hold">
                                          <p:stCondLst>
                                            <p:cond delay="0"/>
                                          </p:stCondLst>
                                        </p:cTn>
                                        <p:tgtEl>
                                          <p:spTgt spid="58372"/>
                                        </p:tgtEl>
                                        <p:attrNameLst>
                                          <p:attrName>style.visibility</p:attrName>
                                        </p:attrNameLst>
                                      </p:cBhvr>
                                      <p:to>
                                        <p:strVal val="visible"/>
                                      </p:to>
                                    </p:set>
                                    <p:animEffect transition="in" filter="fade">
                                      <p:cBhvr>
                                        <p:cTn id="25" dur="385" decel="100000"/>
                                        <p:tgtEl>
                                          <p:spTgt spid="58372"/>
                                        </p:tgtEl>
                                      </p:cBhvr>
                                    </p:animEffect>
                                    <p:animScale>
                                      <p:cBhvr>
                                        <p:cTn id="26" dur="385" decel="100000"/>
                                        <p:tgtEl>
                                          <p:spTgt spid="58372"/>
                                        </p:tgtEl>
                                      </p:cBhvr>
                                      <p:from x="10000" y="10000"/>
                                      <p:to x="200000" y="450000"/>
                                    </p:animScale>
                                    <p:animScale>
                                      <p:cBhvr>
                                        <p:cTn id="27" dur="615" accel="100000" fill="hold">
                                          <p:stCondLst>
                                            <p:cond delay="385"/>
                                          </p:stCondLst>
                                        </p:cTn>
                                        <p:tgtEl>
                                          <p:spTgt spid="58372"/>
                                        </p:tgtEl>
                                      </p:cBhvr>
                                      <p:from x="200000" y="450000"/>
                                      <p:to x="100000" y="100000"/>
                                    </p:animScale>
                                    <p:set>
                                      <p:cBhvr>
                                        <p:cTn id="28" dur="385" fill="hold"/>
                                        <p:tgtEl>
                                          <p:spTgt spid="58372"/>
                                        </p:tgtEl>
                                        <p:attrNameLst>
                                          <p:attrName>ppt_x</p:attrName>
                                        </p:attrNameLst>
                                      </p:cBhvr>
                                      <p:to>
                                        <p:strVal val="(0.5)"/>
                                      </p:to>
                                    </p:set>
                                    <p:anim from="(0.5)" to="(#ppt_x)" calcmode="lin" valueType="num">
                                      <p:cBhvr>
                                        <p:cTn id="29" dur="615" accel="100000" fill="hold">
                                          <p:stCondLst>
                                            <p:cond delay="385"/>
                                          </p:stCondLst>
                                        </p:cTn>
                                        <p:tgtEl>
                                          <p:spTgt spid="58372"/>
                                        </p:tgtEl>
                                        <p:attrNameLst>
                                          <p:attrName>ppt_x</p:attrName>
                                        </p:attrNameLst>
                                      </p:cBhvr>
                                    </p:anim>
                                    <p:set>
                                      <p:cBhvr>
                                        <p:cTn id="30" dur="385" fill="hold"/>
                                        <p:tgtEl>
                                          <p:spTgt spid="58372"/>
                                        </p:tgtEl>
                                        <p:attrNameLst>
                                          <p:attrName>ppt_y</p:attrName>
                                        </p:attrNameLst>
                                      </p:cBhvr>
                                      <p:to>
                                        <p:strVal val="(#ppt_y+0.4)"/>
                                      </p:to>
                                    </p:set>
                                    <p:anim from="(#ppt_y+0.4)" to="(#ppt_y)" calcmode="lin" valueType="num">
                                      <p:cBhvr>
                                        <p:cTn id="31" dur="615" accel="100000" fill="hold">
                                          <p:stCondLst>
                                            <p:cond delay="385"/>
                                          </p:stCondLst>
                                        </p:cTn>
                                        <p:tgtEl>
                                          <p:spTgt spid="58372"/>
                                        </p:tgtEl>
                                        <p:attrNameLst>
                                          <p:attrName>ppt_y</p:attrName>
                                        </p:attrNameLst>
                                      </p:cBhvr>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58373"/>
                                        </p:tgtEl>
                                        <p:attrNameLst>
                                          <p:attrName>style.visibility</p:attrName>
                                        </p:attrNameLst>
                                      </p:cBhvr>
                                      <p:to>
                                        <p:strVal val="visible"/>
                                      </p:to>
                                    </p:set>
                                    <p:anim calcmode="discrete" valueType="clr">
                                      <p:cBhvr override="childStyle">
                                        <p:cTn id="36" dur="500"/>
                                        <p:tgtEl>
                                          <p:spTgt spid="58373"/>
                                        </p:tgtEl>
                                        <p:attrNameLst>
                                          <p:attrName>style.color</p:attrName>
                                        </p:attrNameLst>
                                      </p:cBhvr>
                                      <p:tavLst>
                                        <p:tav tm="0">
                                          <p:val>
                                            <p:clrVal>
                                              <a:schemeClr val="accent2"/>
                                            </p:clrVal>
                                          </p:val>
                                        </p:tav>
                                        <p:tav tm="50000">
                                          <p:val>
                                            <p:clrVal>
                                              <a:schemeClr val="hlink"/>
                                            </p:clrVal>
                                          </p:val>
                                        </p:tav>
                                      </p:tavLst>
                                    </p:anim>
                                    <p:anim calcmode="discrete" valueType="clr">
                                      <p:cBhvr>
                                        <p:cTn id="37" dur="500"/>
                                        <p:tgtEl>
                                          <p:spTgt spid="58373"/>
                                        </p:tgtEl>
                                        <p:attrNameLst>
                                          <p:attrName>fillcolor</p:attrName>
                                        </p:attrNameLst>
                                      </p:cBhvr>
                                      <p:tavLst>
                                        <p:tav tm="0">
                                          <p:val>
                                            <p:clrVal>
                                              <a:schemeClr val="accent2"/>
                                            </p:clrVal>
                                          </p:val>
                                        </p:tav>
                                        <p:tav tm="50000">
                                          <p:val>
                                            <p:clrVal>
                                              <a:schemeClr val="hlink"/>
                                            </p:clrVal>
                                          </p:val>
                                        </p:tav>
                                      </p:tavLst>
                                    </p:anim>
                                    <p:set>
                                      <p:cBhvr>
                                        <p:cTn id="38" dur="500"/>
                                        <p:tgtEl>
                                          <p:spTgt spid="58373"/>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58378"/>
                                        </p:tgtEl>
                                        <p:attrNameLst>
                                          <p:attrName>style.visibility</p:attrName>
                                        </p:attrNameLst>
                                      </p:cBhvr>
                                      <p:to>
                                        <p:strVal val="visible"/>
                                      </p:to>
                                    </p:set>
                                    <p:anim calcmode="discrete" valueType="clr">
                                      <p:cBhvr override="childStyle">
                                        <p:cTn id="43" dur="500"/>
                                        <p:tgtEl>
                                          <p:spTgt spid="58378"/>
                                        </p:tgtEl>
                                        <p:attrNameLst>
                                          <p:attrName>style.color</p:attrName>
                                        </p:attrNameLst>
                                      </p:cBhvr>
                                      <p:tavLst>
                                        <p:tav tm="0">
                                          <p:val>
                                            <p:clrVal>
                                              <a:schemeClr val="accent2"/>
                                            </p:clrVal>
                                          </p:val>
                                        </p:tav>
                                        <p:tav tm="50000">
                                          <p:val>
                                            <p:clrVal>
                                              <a:schemeClr val="hlink"/>
                                            </p:clrVal>
                                          </p:val>
                                        </p:tav>
                                      </p:tavLst>
                                    </p:anim>
                                    <p:anim calcmode="discrete" valueType="clr">
                                      <p:cBhvr>
                                        <p:cTn id="44" dur="500"/>
                                        <p:tgtEl>
                                          <p:spTgt spid="58378"/>
                                        </p:tgtEl>
                                        <p:attrNameLst>
                                          <p:attrName>fillcolor</p:attrName>
                                        </p:attrNameLst>
                                      </p:cBhvr>
                                      <p:tavLst>
                                        <p:tav tm="0">
                                          <p:val>
                                            <p:clrVal>
                                              <a:schemeClr val="accent2"/>
                                            </p:clrVal>
                                          </p:val>
                                        </p:tav>
                                        <p:tav tm="50000">
                                          <p:val>
                                            <p:clrVal>
                                              <a:schemeClr val="hlink"/>
                                            </p:clrVal>
                                          </p:val>
                                        </p:tav>
                                      </p:tavLst>
                                    </p:anim>
                                    <p:set>
                                      <p:cBhvr>
                                        <p:cTn id="45" dur="500"/>
                                        <p:tgtEl>
                                          <p:spTgt spid="5837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autoUpdateAnimBg="0"/>
      <p:bldP spid="58371" grpId="0" autoUpdateAnimBg="0"/>
      <p:bldP spid="58372" grpId="0" autoUpdateAnimBg="0"/>
      <p:bldP spid="58373" grpId="0" autoUpdateAnimBg="0"/>
      <p:bldP spid="5837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152400" y="2286000"/>
            <a:ext cx="8839200" cy="461963"/>
          </a:xfrm>
          <a:prstGeom prst="rect">
            <a:avLst/>
          </a:prstGeom>
          <a:noFill/>
          <a:ln w="9525" algn="ctr">
            <a:noFill/>
            <a:miter lim="800000"/>
            <a:headEnd/>
            <a:tailEnd/>
          </a:ln>
        </p:spPr>
        <p:txBody>
          <a:bodyPr>
            <a:spAutoFit/>
          </a:bodyPr>
          <a:lstStyle/>
          <a:p>
            <a:pPr>
              <a:spcBef>
                <a:spcPct val="50000"/>
              </a:spcBef>
              <a:defRPr/>
            </a:pPr>
            <a:r>
              <a:rPr kumimoji="1" lang="zh-CN" altLang="en-US" sz="2400" b="1" dirty="0">
                <a:latin typeface="+mn-ea"/>
                <a:ea typeface="+mn-ea"/>
              </a:rPr>
              <a:t>当物体发生</a:t>
            </a:r>
            <a:r>
              <a:rPr kumimoji="1" lang="zh-CN" altLang="en-US" sz="2400" b="1" dirty="0">
                <a:solidFill>
                  <a:srgbClr val="0000FF"/>
                </a:solidFill>
                <a:latin typeface="+mn-ea"/>
                <a:ea typeface="+mn-ea"/>
              </a:rPr>
              <a:t>形变或运动状态改变</a:t>
            </a:r>
            <a:r>
              <a:rPr kumimoji="1" lang="zh-CN" altLang="en-US" sz="2400" b="1" dirty="0">
                <a:latin typeface="+mn-ea"/>
                <a:ea typeface="+mn-ea"/>
              </a:rPr>
              <a:t>时，可以判断</a:t>
            </a:r>
            <a:r>
              <a:rPr kumimoji="1" lang="zh-CN" altLang="en-US" sz="2400" b="1" dirty="0">
                <a:solidFill>
                  <a:srgbClr val="993300"/>
                </a:solidFill>
                <a:latin typeface="+mn-ea"/>
                <a:ea typeface="+mn-ea"/>
              </a:rPr>
              <a:t>受到了力</a:t>
            </a:r>
            <a:r>
              <a:rPr kumimoji="1" lang="zh-CN" altLang="en-US" sz="2400" b="1" dirty="0">
                <a:latin typeface="+mn-ea"/>
                <a:ea typeface="+mn-ea"/>
              </a:rPr>
              <a:t>的作用。 </a:t>
            </a:r>
          </a:p>
        </p:txBody>
      </p:sp>
      <p:sp>
        <p:nvSpPr>
          <p:cNvPr id="68611" name="Text Box 3"/>
          <p:cNvSpPr txBox="1">
            <a:spLocks noChangeArrowheads="1"/>
          </p:cNvSpPr>
          <p:nvPr/>
        </p:nvSpPr>
        <p:spPr bwMode="auto">
          <a:xfrm>
            <a:off x="152400" y="3132138"/>
            <a:ext cx="8229600" cy="1200150"/>
          </a:xfrm>
          <a:prstGeom prst="rect">
            <a:avLst/>
          </a:prstGeom>
          <a:noFill/>
          <a:ln w="9525" algn="ctr">
            <a:noFill/>
            <a:miter lim="800000"/>
            <a:headEnd/>
            <a:tailEnd/>
          </a:ln>
        </p:spPr>
        <p:txBody>
          <a:bodyPr>
            <a:spAutoFit/>
          </a:bodyPr>
          <a:lstStyle/>
          <a:p>
            <a:pPr>
              <a:lnSpc>
                <a:spcPct val="150000"/>
              </a:lnSpc>
              <a:spcBef>
                <a:spcPct val="50000"/>
              </a:spcBef>
              <a:defRPr/>
            </a:pPr>
            <a:r>
              <a:rPr kumimoji="1" lang="zh-CN" altLang="en-US" sz="2400" b="1" dirty="0">
                <a:solidFill>
                  <a:srgbClr val="0000FF"/>
                </a:solidFill>
                <a:latin typeface="+mn-ea"/>
                <a:ea typeface="+mn-ea"/>
              </a:rPr>
              <a:t>如果看不到物体发生形变</a:t>
            </a:r>
            <a:r>
              <a:rPr kumimoji="1" lang="en-US" altLang="zh-CN" sz="2400" b="1" dirty="0">
                <a:solidFill>
                  <a:srgbClr val="0000FF"/>
                </a:solidFill>
                <a:latin typeface="+mn-ea"/>
                <a:ea typeface="+mn-ea"/>
              </a:rPr>
              <a:t>,</a:t>
            </a:r>
            <a:r>
              <a:rPr kumimoji="1" lang="zh-CN" altLang="en-US" sz="2400" b="1" dirty="0">
                <a:solidFill>
                  <a:srgbClr val="993300"/>
                </a:solidFill>
                <a:latin typeface="+mn-ea"/>
                <a:ea typeface="+mn-ea"/>
              </a:rPr>
              <a:t>也看不到运动状态改变时</a:t>
            </a:r>
            <a:r>
              <a:rPr kumimoji="1" lang="zh-CN" altLang="en-US" sz="2400" b="1" dirty="0">
                <a:solidFill>
                  <a:srgbClr val="0000FF"/>
                </a:solidFill>
                <a:latin typeface="+mn-ea"/>
                <a:ea typeface="+mn-ea"/>
              </a:rPr>
              <a:t>，此物体</a:t>
            </a:r>
            <a:r>
              <a:rPr kumimoji="1" lang="zh-CN" altLang="en-US" sz="2400" b="1" u="sng" dirty="0">
                <a:solidFill>
                  <a:srgbClr val="0000FF"/>
                </a:solidFill>
                <a:latin typeface="+mn-ea"/>
                <a:ea typeface="+mn-ea"/>
              </a:rPr>
              <a:t>        </a:t>
            </a:r>
            <a:r>
              <a:rPr kumimoji="1" lang="en-US" altLang="zh-CN" sz="2400" b="1" dirty="0">
                <a:solidFill>
                  <a:srgbClr val="0000FF"/>
                </a:solidFill>
                <a:latin typeface="+mn-ea"/>
                <a:ea typeface="+mn-ea"/>
              </a:rPr>
              <a:t>(</a:t>
            </a:r>
            <a:r>
              <a:rPr kumimoji="1" lang="zh-CN" altLang="en-US" sz="2400" b="1" dirty="0">
                <a:solidFill>
                  <a:srgbClr val="0000FF"/>
                </a:solidFill>
                <a:latin typeface="+mn-ea"/>
                <a:ea typeface="+mn-ea"/>
              </a:rPr>
              <a:t>填“一定</a:t>
            </a:r>
            <a:r>
              <a:rPr kumimoji="1" lang="zh-CN" altLang="en-US" sz="2400" b="1" dirty="0">
                <a:solidFill>
                  <a:srgbClr val="0000FF"/>
                </a:solidFill>
                <a:latin typeface="+mn-ea"/>
                <a:ea typeface="宋体" pitchFamily="2" charset="-122"/>
              </a:rPr>
              <a:t>”或“</a:t>
            </a:r>
            <a:r>
              <a:rPr kumimoji="1" lang="zh-CN" altLang="en-US" sz="2400" b="1" dirty="0">
                <a:solidFill>
                  <a:srgbClr val="0000FF"/>
                </a:solidFill>
                <a:latin typeface="+mn-ea"/>
                <a:ea typeface="+mn-ea"/>
              </a:rPr>
              <a:t>不一定”</a:t>
            </a:r>
            <a:r>
              <a:rPr kumimoji="1" lang="en-US" altLang="zh-CN" sz="2400" b="1" dirty="0">
                <a:solidFill>
                  <a:srgbClr val="0000FF"/>
                </a:solidFill>
                <a:latin typeface="+mn-ea"/>
                <a:ea typeface="+mn-ea"/>
              </a:rPr>
              <a:t>)</a:t>
            </a:r>
            <a:r>
              <a:rPr kumimoji="1" lang="zh-CN" altLang="en-US" sz="2400" b="1" dirty="0">
                <a:solidFill>
                  <a:srgbClr val="0000FF"/>
                </a:solidFill>
                <a:latin typeface="+mn-ea"/>
                <a:ea typeface="+mn-ea"/>
              </a:rPr>
              <a:t>不受力的作用。 </a:t>
            </a:r>
          </a:p>
        </p:txBody>
      </p:sp>
      <p:sp>
        <p:nvSpPr>
          <p:cNvPr id="68613" name="Rectangle 5"/>
          <p:cNvSpPr>
            <a:spLocks noChangeArrowheads="1"/>
          </p:cNvSpPr>
          <p:nvPr/>
        </p:nvSpPr>
        <p:spPr bwMode="auto">
          <a:xfrm>
            <a:off x="609600" y="3733800"/>
            <a:ext cx="1219200" cy="461963"/>
          </a:xfrm>
          <a:prstGeom prst="rect">
            <a:avLst/>
          </a:prstGeom>
          <a:noFill/>
          <a:ln w="9525" algn="ctr">
            <a:noFill/>
            <a:miter lim="800000"/>
            <a:headEnd/>
            <a:tailEnd/>
          </a:ln>
        </p:spPr>
        <p:txBody>
          <a:bodyPr>
            <a:spAutoFit/>
          </a:bodyPr>
          <a:lstStyle/>
          <a:p>
            <a:pPr>
              <a:spcBef>
                <a:spcPct val="50000"/>
              </a:spcBef>
              <a:defRPr/>
            </a:pPr>
            <a:r>
              <a:rPr kumimoji="1" lang="zh-CN" altLang="en-US" sz="2400" b="1" dirty="0">
                <a:solidFill>
                  <a:srgbClr val="FF0000"/>
                </a:solidFill>
                <a:latin typeface="+mn-ea"/>
                <a:ea typeface="+mn-ea"/>
              </a:rPr>
              <a:t>不一定</a:t>
            </a:r>
          </a:p>
        </p:txBody>
      </p:sp>
      <p:sp>
        <p:nvSpPr>
          <p:cNvPr id="68614" name="Text Box 6"/>
          <p:cNvSpPr txBox="1">
            <a:spLocks noChangeArrowheads="1"/>
          </p:cNvSpPr>
          <p:nvPr/>
        </p:nvSpPr>
        <p:spPr bwMode="auto">
          <a:xfrm>
            <a:off x="152400" y="1290638"/>
            <a:ext cx="6705600" cy="461962"/>
          </a:xfrm>
          <a:prstGeom prst="rect">
            <a:avLst/>
          </a:prstGeom>
          <a:noFill/>
          <a:ln w="9525" algn="ctr">
            <a:noFill/>
            <a:miter lim="800000"/>
            <a:headEnd/>
            <a:tailEnd/>
          </a:ln>
        </p:spPr>
        <p:txBody>
          <a:bodyPr>
            <a:spAutoFit/>
          </a:bodyPr>
          <a:lstStyle/>
          <a:p>
            <a:pPr>
              <a:spcBef>
                <a:spcPct val="50000"/>
              </a:spcBef>
              <a:defRPr/>
            </a:pPr>
            <a:r>
              <a:rPr kumimoji="1" lang="zh-CN" altLang="en-US" sz="2400" b="1" dirty="0">
                <a:latin typeface="+mn-ea"/>
                <a:ea typeface="+mn-ea"/>
              </a:rPr>
              <a:t>物体静止或做匀速直线运动时</a:t>
            </a:r>
            <a:r>
              <a:rPr kumimoji="1" lang="zh-CN" altLang="en-US" sz="2400" b="1" dirty="0">
                <a:solidFill>
                  <a:srgbClr val="993300"/>
                </a:solidFill>
                <a:latin typeface="+mn-ea"/>
                <a:ea typeface="+mn-ea"/>
              </a:rPr>
              <a:t>运动状态不变。 </a:t>
            </a:r>
          </a:p>
        </p:txBody>
      </p:sp>
      <p:grpSp>
        <p:nvGrpSpPr>
          <p:cNvPr id="39942" name="Group 7"/>
          <p:cNvGrpSpPr>
            <a:grpSpLocks/>
          </p:cNvGrpSpPr>
          <p:nvPr/>
        </p:nvGrpSpPr>
        <p:grpSpPr bwMode="auto">
          <a:xfrm>
            <a:off x="8382000" y="6353175"/>
            <a:ext cx="762000" cy="504825"/>
            <a:chOff x="5376" y="4128"/>
            <a:chExt cx="288" cy="192"/>
          </a:xfrm>
        </p:grpSpPr>
        <p:sp>
          <p:nvSpPr>
            <p:cNvPr id="8199" name="AutoShape 8">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sp>
          <p:nvSpPr>
            <p:cNvPr id="8200" name="AutoShape 9">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grpSp>
    </p:spTree>
    <p:extLst>
      <p:ext uri="{BB962C8B-B14F-4D97-AF65-F5344CB8AC3E}">
        <p14:creationId xmlns:p14="http://schemas.microsoft.com/office/powerpoint/2010/main" val="15719379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8614"/>
                                        </p:tgtEl>
                                        <p:attrNameLst>
                                          <p:attrName>style.visibility</p:attrName>
                                        </p:attrNameLst>
                                      </p:cBhvr>
                                      <p:to>
                                        <p:strVal val="visible"/>
                                      </p:to>
                                    </p:set>
                                    <p:anim calcmode="lin" valueType="num">
                                      <p:cBhvr additive="base">
                                        <p:cTn id="7" dur="500" fill="hold"/>
                                        <p:tgtEl>
                                          <p:spTgt spid="68614"/>
                                        </p:tgtEl>
                                        <p:attrNameLst>
                                          <p:attrName>ppt_x</p:attrName>
                                        </p:attrNameLst>
                                      </p:cBhvr>
                                      <p:tavLst>
                                        <p:tav tm="0">
                                          <p:val>
                                            <p:strVal val="0-#ppt_w/2"/>
                                          </p:val>
                                        </p:tav>
                                        <p:tav tm="100000">
                                          <p:val>
                                            <p:strVal val="#ppt_x"/>
                                          </p:val>
                                        </p:tav>
                                      </p:tavLst>
                                    </p:anim>
                                    <p:anim calcmode="lin" valueType="num">
                                      <p:cBhvr additive="base">
                                        <p:cTn id="8" dur="500" fill="hold"/>
                                        <p:tgtEl>
                                          <p:spTgt spid="6861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68610"/>
                                        </p:tgtEl>
                                        <p:attrNameLst>
                                          <p:attrName>style.visibility</p:attrName>
                                        </p:attrNameLst>
                                      </p:cBhvr>
                                      <p:to>
                                        <p:strVal val="visible"/>
                                      </p:to>
                                    </p:set>
                                    <p:anim calcmode="lin" valueType="num">
                                      <p:cBhvr additive="base">
                                        <p:cTn id="13" dur="500" fill="hold"/>
                                        <p:tgtEl>
                                          <p:spTgt spid="68610"/>
                                        </p:tgtEl>
                                        <p:attrNameLst>
                                          <p:attrName>ppt_x</p:attrName>
                                        </p:attrNameLst>
                                      </p:cBhvr>
                                      <p:tavLst>
                                        <p:tav tm="0">
                                          <p:val>
                                            <p:strVal val="0-#ppt_w/2"/>
                                          </p:val>
                                        </p:tav>
                                        <p:tav tm="100000">
                                          <p:val>
                                            <p:strVal val="#ppt_x"/>
                                          </p:val>
                                        </p:tav>
                                      </p:tavLst>
                                    </p:anim>
                                    <p:anim calcmode="lin" valueType="num">
                                      <p:cBhvr additive="base">
                                        <p:cTn id="14" dur="500" fill="hold"/>
                                        <p:tgtEl>
                                          <p:spTgt spid="6861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8611"/>
                                        </p:tgtEl>
                                        <p:attrNameLst>
                                          <p:attrName>style.visibility</p:attrName>
                                        </p:attrNameLst>
                                      </p:cBhvr>
                                      <p:to>
                                        <p:strVal val="visible"/>
                                      </p:to>
                                    </p:set>
                                    <p:anim calcmode="lin" valueType="num">
                                      <p:cBhvr additive="base">
                                        <p:cTn id="19" dur="500" fill="hold"/>
                                        <p:tgtEl>
                                          <p:spTgt spid="68611"/>
                                        </p:tgtEl>
                                        <p:attrNameLst>
                                          <p:attrName>ppt_x</p:attrName>
                                        </p:attrNameLst>
                                      </p:cBhvr>
                                      <p:tavLst>
                                        <p:tav tm="0">
                                          <p:val>
                                            <p:strVal val="0-#ppt_w/2"/>
                                          </p:val>
                                        </p:tav>
                                        <p:tav tm="100000">
                                          <p:val>
                                            <p:strVal val="#ppt_x"/>
                                          </p:val>
                                        </p:tav>
                                      </p:tavLst>
                                    </p:anim>
                                    <p:anim calcmode="lin" valueType="num">
                                      <p:cBhvr additive="base">
                                        <p:cTn id="20" dur="500" fill="hold"/>
                                        <p:tgtEl>
                                          <p:spTgt spid="6861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1" presetClass="entr" presetSubtype="0" fill="hold" grpId="0" nodeType="clickEffect">
                                  <p:stCondLst>
                                    <p:cond delay="0"/>
                                  </p:stCondLst>
                                  <p:childTnLst>
                                    <p:set>
                                      <p:cBhvr>
                                        <p:cTn id="24" dur="1" fill="hold">
                                          <p:stCondLst>
                                            <p:cond delay="0"/>
                                          </p:stCondLst>
                                        </p:cTn>
                                        <p:tgtEl>
                                          <p:spTgt spid="68613"/>
                                        </p:tgtEl>
                                        <p:attrNameLst>
                                          <p:attrName>style.visibility</p:attrName>
                                        </p:attrNameLst>
                                      </p:cBhvr>
                                      <p:to>
                                        <p:strVal val="visible"/>
                                      </p:to>
                                    </p:set>
                                    <p:animEffect transition="in" filter="fade">
                                      <p:cBhvr>
                                        <p:cTn id="25" dur="385" decel="100000"/>
                                        <p:tgtEl>
                                          <p:spTgt spid="68613"/>
                                        </p:tgtEl>
                                      </p:cBhvr>
                                    </p:animEffect>
                                    <p:animScale>
                                      <p:cBhvr>
                                        <p:cTn id="26" dur="385" decel="100000"/>
                                        <p:tgtEl>
                                          <p:spTgt spid="68613"/>
                                        </p:tgtEl>
                                      </p:cBhvr>
                                      <p:from x="10000" y="10000"/>
                                      <p:to x="200000" y="450000"/>
                                    </p:animScale>
                                    <p:animScale>
                                      <p:cBhvr>
                                        <p:cTn id="27" dur="615" accel="100000" fill="hold">
                                          <p:stCondLst>
                                            <p:cond delay="385"/>
                                          </p:stCondLst>
                                        </p:cTn>
                                        <p:tgtEl>
                                          <p:spTgt spid="68613"/>
                                        </p:tgtEl>
                                      </p:cBhvr>
                                      <p:from x="200000" y="450000"/>
                                      <p:to x="100000" y="100000"/>
                                    </p:animScale>
                                    <p:set>
                                      <p:cBhvr>
                                        <p:cTn id="28" dur="385" fill="hold"/>
                                        <p:tgtEl>
                                          <p:spTgt spid="68613"/>
                                        </p:tgtEl>
                                        <p:attrNameLst>
                                          <p:attrName>ppt_x</p:attrName>
                                        </p:attrNameLst>
                                      </p:cBhvr>
                                      <p:to>
                                        <p:strVal val="(0.5)"/>
                                      </p:to>
                                    </p:set>
                                    <p:anim from="(0.5)" to="(#ppt_x)" calcmode="lin" valueType="num">
                                      <p:cBhvr>
                                        <p:cTn id="29" dur="615" accel="100000" fill="hold">
                                          <p:stCondLst>
                                            <p:cond delay="385"/>
                                          </p:stCondLst>
                                        </p:cTn>
                                        <p:tgtEl>
                                          <p:spTgt spid="68613"/>
                                        </p:tgtEl>
                                        <p:attrNameLst>
                                          <p:attrName>ppt_x</p:attrName>
                                        </p:attrNameLst>
                                      </p:cBhvr>
                                    </p:anim>
                                    <p:set>
                                      <p:cBhvr>
                                        <p:cTn id="30" dur="385" fill="hold"/>
                                        <p:tgtEl>
                                          <p:spTgt spid="68613"/>
                                        </p:tgtEl>
                                        <p:attrNameLst>
                                          <p:attrName>ppt_y</p:attrName>
                                        </p:attrNameLst>
                                      </p:cBhvr>
                                      <p:to>
                                        <p:strVal val="(#ppt_y+0.4)"/>
                                      </p:to>
                                    </p:set>
                                    <p:anim from="(#ppt_y+0.4)" to="(#ppt_y)" calcmode="lin" valueType="num">
                                      <p:cBhvr>
                                        <p:cTn id="31" dur="615" accel="100000" fill="hold">
                                          <p:stCondLst>
                                            <p:cond delay="385"/>
                                          </p:stCondLst>
                                        </p:cTn>
                                        <p:tgtEl>
                                          <p:spTgt spid="68613"/>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autoUpdateAnimBg="0"/>
      <p:bldP spid="68613" grpId="0"/>
      <p:bldP spid="68614"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68313" y="2967038"/>
            <a:ext cx="9144000" cy="461962"/>
          </a:xfrm>
          <a:prstGeom prst="rect">
            <a:avLst/>
          </a:prstGeom>
          <a:noFill/>
          <a:ln w="9525">
            <a:noFill/>
            <a:miter lim="800000"/>
            <a:headEnd/>
            <a:tailEnd/>
          </a:ln>
        </p:spPr>
        <p:txBody>
          <a:bodyPr>
            <a:spAutoFit/>
          </a:bodyPr>
          <a:lstStyle/>
          <a:p>
            <a:pPr>
              <a:defRPr/>
            </a:pPr>
            <a:endParaRPr lang="zh-CN" altLang="zh-CN" sz="2400" b="1">
              <a:solidFill>
                <a:schemeClr val="tx2"/>
              </a:solidFill>
              <a:latin typeface="+mn-ea"/>
              <a:ea typeface="+mn-ea"/>
            </a:endParaRPr>
          </a:p>
        </p:txBody>
      </p:sp>
      <p:sp>
        <p:nvSpPr>
          <p:cNvPr id="63492" name="Rectangle 4"/>
          <p:cNvSpPr>
            <a:spLocks noChangeArrowheads="1"/>
          </p:cNvSpPr>
          <p:nvPr/>
        </p:nvSpPr>
        <p:spPr bwMode="auto">
          <a:xfrm>
            <a:off x="533400" y="1676400"/>
            <a:ext cx="4953000" cy="457200"/>
          </a:xfrm>
          <a:prstGeom prst="rect">
            <a:avLst/>
          </a:prstGeom>
          <a:noFill/>
          <a:ln w="9525">
            <a:noFill/>
            <a:miter lim="800000"/>
            <a:headEnd/>
            <a:tailEnd/>
          </a:ln>
        </p:spPr>
        <p:txBody>
          <a:bodyPr>
            <a:spAutoFit/>
          </a:bodyPr>
          <a:lstStyle/>
          <a:p>
            <a:pPr>
              <a:buClr>
                <a:srgbClr val="FF0000"/>
              </a:buClr>
              <a:buSzPct val="145000"/>
              <a:buFont typeface="Wingdings" pitchFamily="2" charset="2"/>
              <a:buNone/>
              <a:defRPr/>
            </a:pPr>
            <a:r>
              <a:rPr lang="zh-CN" altLang="en-US" sz="2400" b="1" dirty="0">
                <a:solidFill>
                  <a:schemeClr val="accent2"/>
                </a:solidFill>
                <a:latin typeface="+mn-ea"/>
                <a:ea typeface="+mn-ea"/>
              </a:rPr>
              <a:t>探究影响塑料尺的形状改变的因素</a:t>
            </a:r>
          </a:p>
        </p:txBody>
      </p:sp>
      <p:sp>
        <p:nvSpPr>
          <p:cNvPr id="63493" name="Rectangle 5"/>
          <p:cNvSpPr>
            <a:spLocks noChangeArrowheads="1"/>
          </p:cNvSpPr>
          <p:nvPr/>
        </p:nvSpPr>
        <p:spPr bwMode="auto">
          <a:xfrm>
            <a:off x="533400" y="1062038"/>
            <a:ext cx="3657600" cy="461962"/>
          </a:xfrm>
          <a:prstGeom prst="rect">
            <a:avLst/>
          </a:prstGeom>
          <a:noFill/>
          <a:ln w="9525" algn="ctr">
            <a:noFill/>
            <a:miter lim="800000"/>
            <a:headEnd/>
            <a:tailEnd/>
          </a:ln>
        </p:spPr>
        <p:txBody>
          <a:bodyPr>
            <a:spAutoFit/>
          </a:bodyPr>
          <a:lstStyle/>
          <a:p>
            <a:pPr>
              <a:buClr>
                <a:srgbClr val="FF0000"/>
              </a:buClr>
              <a:buSzPct val="145000"/>
              <a:buFont typeface="Wingdings" pitchFamily="2" charset="2"/>
              <a:buNone/>
              <a:defRPr/>
            </a:pPr>
            <a:r>
              <a:rPr lang="zh-CN" altLang="en-US" sz="2400" b="1" dirty="0">
                <a:solidFill>
                  <a:schemeClr val="accent2"/>
                </a:solidFill>
                <a:latin typeface="+mn-ea"/>
                <a:ea typeface="+mn-ea"/>
              </a:rPr>
              <a:t>力的三要素及力的示意图</a:t>
            </a:r>
          </a:p>
        </p:txBody>
      </p:sp>
      <p:grpSp>
        <p:nvGrpSpPr>
          <p:cNvPr id="40965" name="Group 27"/>
          <p:cNvGrpSpPr>
            <a:grpSpLocks/>
          </p:cNvGrpSpPr>
          <p:nvPr/>
        </p:nvGrpSpPr>
        <p:grpSpPr bwMode="auto">
          <a:xfrm>
            <a:off x="533400" y="2438400"/>
            <a:ext cx="4572000" cy="2209800"/>
            <a:chOff x="0" y="1392"/>
            <a:chExt cx="2880" cy="1392"/>
          </a:xfrm>
        </p:grpSpPr>
        <p:sp>
          <p:nvSpPr>
            <p:cNvPr id="9230" name="AutoShape 13"/>
            <p:cNvSpPr>
              <a:spLocks noChangeArrowheads="1"/>
            </p:cNvSpPr>
            <p:nvPr/>
          </p:nvSpPr>
          <p:spPr bwMode="auto">
            <a:xfrm>
              <a:off x="0" y="1824"/>
              <a:ext cx="1344" cy="960"/>
            </a:xfrm>
            <a:prstGeom prst="cube">
              <a:avLst>
                <a:gd name="adj" fmla="val 25000"/>
              </a:avLst>
            </a:prstGeom>
            <a:solidFill>
              <a:schemeClr val="accent1"/>
            </a:solidFill>
            <a:ln w="9525">
              <a:solidFill>
                <a:schemeClr val="tx1"/>
              </a:solidFill>
              <a:miter lim="800000"/>
              <a:headEnd/>
              <a:tailEnd/>
            </a:ln>
          </p:spPr>
          <p:txBody>
            <a:bodyPr wrap="none" anchor="ctr"/>
            <a:lstStyle/>
            <a:p>
              <a:pPr>
                <a:defRPr/>
              </a:pPr>
              <a:endParaRPr lang="zh-CN" altLang="en-US" sz="2400" b="1">
                <a:latin typeface="+mn-ea"/>
                <a:ea typeface="+mn-ea"/>
              </a:endParaRPr>
            </a:p>
          </p:txBody>
        </p:sp>
        <p:sp>
          <p:nvSpPr>
            <p:cNvPr id="9231" name="Rectangle 14"/>
            <p:cNvSpPr>
              <a:spLocks noChangeArrowheads="1"/>
            </p:cNvSpPr>
            <p:nvPr/>
          </p:nvSpPr>
          <p:spPr bwMode="auto">
            <a:xfrm>
              <a:off x="336" y="1872"/>
              <a:ext cx="2496" cy="144"/>
            </a:xfrm>
            <a:prstGeom prst="rect">
              <a:avLst/>
            </a:prstGeom>
            <a:solidFill>
              <a:srgbClr val="00FF00">
                <a:alpha val="49019"/>
              </a:srgbClr>
            </a:solidFill>
            <a:ln w="9525">
              <a:solidFill>
                <a:srgbClr val="00FF00"/>
              </a:solidFill>
              <a:miter lim="800000"/>
              <a:headEnd/>
              <a:tailEnd/>
            </a:ln>
          </p:spPr>
          <p:txBody>
            <a:bodyPr wrap="none" anchor="ctr"/>
            <a:lstStyle/>
            <a:p>
              <a:pPr>
                <a:defRPr/>
              </a:pPr>
              <a:endParaRPr lang="zh-CN" altLang="en-US" sz="2400" b="1">
                <a:latin typeface="+mn-ea"/>
                <a:ea typeface="+mn-ea"/>
              </a:endParaRPr>
            </a:p>
          </p:txBody>
        </p:sp>
        <p:sp>
          <p:nvSpPr>
            <p:cNvPr id="9232" name="AutoShape 16"/>
            <p:cNvSpPr>
              <a:spLocks noChangeArrowheads="1"/>
            </p:cNvSpPr>
            <p:nvPr/>
          </p:nvSpPr>
          <p:spPr bwMode="auto">
            <a:xfrm flipV="1">
              <a:off x="336" y="1824"/>
              <a:ext cx="192" cy="240"/>
            </a:xfrm>
            <a:prstGeom prst="rtTriangle">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sp>
          <p:nvSpPr>
            <p:cNvPr id="9233" name="AutoShape 18"/>
            <p:cNvSpPr>
              <a:spLocks noChangeArrowheads="1"/>
            </p:cNvSpPr>
            <p:nvPr/>
          </p:nvSpPr>
          <p:spPr bwMode="auto">
            <a:xfrm flipH="1">
              <a:off x="2688" y="1824"/>
              <a:ext cx="192" cy="240"/>
            </a:xfrm>
            <a:prstGeom prst="rtTriangle">
              <a:avLst/>
            </a:prstGeom>
            <a:solidFill>
              <a:schemeClr val="bg1"/>
            </a:solidFill>
            <a:ln w="9525">
              <a:noFill/>
              <a:miter lim="800000"/>
              <a:headEnd/>
              <a:tailEnd/>
            </a:ln>
          </p:spPr>
          <p:txBody>
            <a:bodyPr wrap="none" anchor="ctr"/>
            <a:lstStyle/>
            <a:p>
              <a:pPr>
                <a:defRPr/>
              </a:pPr>
              <a:endParaRPr lang="zh-CN" altLang="en-US" sz="2400" b="1">
                <a:latin typeface="+mn-ea"/>
                <a:ea typeface="+mn-ea"/>
              </a:endParaRPr>
            </a:p>
          </p:txBody>
        </p:sp>
        <p:sp>
          <p:nvSpPr>
            <p:cNvPr id="9234" name="AutoShape 20"/>
            <p:cNvSpPr>
              <a:spLocks noChangeArrowheads="1"/>
            </p:cNvSpPr>
            <p:nvPr/>
          </p:nvSpPr>
          <p:spPr bwMode="auto">
            <a:xfrm>
              <a:off x="192" y="1392"/>
              <a:ext cx="336" cy="672"/>
            </a:xfrm>
            <a:prstGeom prst="can">
              <a:avLst>
                <a:gd name="adj" fmla="val 50000"/>
              </a:avLst>
            </a:prstGeom>
            <a:solidFill>
              <a:schemeClr val="tx2"/>
            </a:solidFill>
            <a:ln w="9525">
              <a:solidFill>
                <a:schemeClr val="tx1"/>
              </a:solidFill>
              <a:round/>
              <a:headEnd/>
              <a:tailEnd/>
            </a:ln>
          </p:spPr>
          <p:txBody>
            <a:bodyPr wrap="none" anchor="ctr"/>
            <a:lstStyle/>
            <a:p>
              <a:pPr>
                <a:defRPr/>
              </a:pPr>
              <a:endParaRPr lang="zh-CN" altLang="en-US" sz="2400" b="1">
                <a:latin typeface="+mn-ea"/>
                <a:ea typeface="+mn-ea"/>
              </a:endParaRPr>
            </a:p>
          </p:txBody>
        </p:sp>
        <p:sp>
          <p:nvSpPr>
            <p:cNvPr id="9235" name="Oval 22"/>
            <p:cNvSpPr>
              <a:spLocks noChangeArrowheads="1"/>
            </p:cNvSpPr>
            <p:nvPr/>
          </p:nvSpPr>
          <p:spPr bwMode="auto">
            <a:xfrm>
              <a:off x="1824" y="1920"/>
              <a:ext cx="48" cy="48"/>
            </a:xfrm>
            <a:prstGeom prst="ellipse">
              <a:avLst/>
            </a:prstGeom>
            <a:solidFill>
              <a:schemeClr val="accent1"/>
            </a:solidFill>
            <a:ln w="38100">
              <a:solidFill>
                <a:schemeClr val="tx1"/>
              </a:solidFill>
              <a:round/>
              <a:headEnd/>
              <a:tailEnd/>
            </a:ln>
          </p:spPr>
          <p:txBody>
            <a:bodyPr wrap="none" anchor="ctr"/>
            <a:lstStyle/>
            <a:p>
              <a:pPr>
                <a:defRPr/>
              </a:pPr>
              <a:endParaRPr lang="zh-CN" altLang="en-US" sz="2400" b="1">
                <a:latin typeface="+mn-ea"/>
                <a:ea typeface="+mn-ea"/>
              </a:endParaRPr>
            </a:p>
          </p:txBody>
        </p:sp>
        <p:sp>
          <p:nvSpPr>
            <p:cNvPr id="9236" name="Oval 23"/>
            <p:cNvSpPr>
              <a:spLocks noChangeArrowheads="1"/>
            </p:cNvSpPr>
            <p:nvPr/>
          </p:nvSpPr>
          <p:spPr bwMode="auto">
            <a:xfrm>
              <a:off x="2448" y="1920"/>
              <a:ext cx="48" cy="48"/>
            </a:xfrm>
            <a:prstGeom prst="ellipse">
              <a:avLst/>
            </a:prstGeom>
            <a:solidFill>
              <a:schemeClr val="accent1"/>
            </a:solidFill>
            <a:ln w="38100">
              <a:solidFill>
                <a:schemeClr val="tx1"/>
              </a:solidFill>
              <a:round/>
              <a:headEnd/>
              <a:tailEnd/>
            </a:ln>
          </p:spPr>
          <p:txBody>
            <a:bodyPr wrap="none" anchor="ctr"/>
            <a:lstStyle/>
            <a:p>
              <a:pPr>
                <a:defRPr/>
              </a:pPr>
              <a:endParaRPr lang="zh-CN" altLang="en-US" sz="2400" b="1">
                <a:latin typeface="+mn-ea"/>
                <a:ea typeface="+mn-ea"/>
              </a:endParaRPr>
            </a:p>
          </p:txBody>
        </p:sp>
        <p:sp>
          <p:nvSpPr>
            <p:cNvPr id="9237" name="Text Box 24"/>
            <p:cNvSpPr txBox="1">
              <a:spLocks noChangeArrowheads="1"/>
            </p:cNvSpPr>
            <p:nvPr/>
          </p:nvSpPr>
          <p:spPr bwMode="auto">
            <a:xfrm>
              <a:off x="1728" y="1920"/>
              <a:ext cx="384" cy="291"/>
            </a:xfrm>
            <a:prstGeom prst="rect">
              <a:avLst/>
            </a:prstGeom>
            <a:noFill/>
            <a:ln w="9525" algn="ctr">
              <a:noFill/>
              <a:miter lim="800000"/>
              <a:headEnd/>
              <a:tailEnd/>
            </a:ln>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kumimoji="1" lang="en-US" altLang="zh-CN" sz="2400" b="1">
                  <a:latin typeface="宋体" charset="-122"/>
                </a:rPr>
                <a:t>B</a:t>
              </a:r>
            </a:p>
          </p:txBody>
        </p:sp>
        <p:sp>
          <p:nvSpPr>
            <p:cNvPr id="9238" name="Text Box 25"/>
            <p:cNvSpPr txBox="1">
              <a:spLocks noChangeArrowheads="1"/>
            </p:cNvSpPr>
            <p:nvPr/>
          </p:nvSpPr>
          <p:spPr bwMode="auto">
            <a:xfrm>
              <a:off x="2352" y="1920"/>
              <a:ext cx="384" cy="291"/>
            </a:xfrm>
            <a:prstGeom prst="rect">
              <a:avLst/>
            </a:prstGeom>
            <a:noFill/>
            <a:ln w="9525" algn="ctr">
              <a:noFill/>
              <a:miter lim="800000"/>
              <a:headEnd/>
              <a:tailEnd/>
            </a:ln>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kumimoji="1" lang="en-US" altLang="zh-CN" sz="2400" b="1">
                  <a:latin typeface="宋体" charset="-122"/>
                </a:rPr>
                <a:t>A</a:t>
              </a:r>
            </a:p>
          </p:txBody>
        </p:sp>
      </p:grpSp>
      <p:sp>
        <p:nvSpPr>
          <p:cNvPr id="63516" name="Rectangle 28"/>
          <p:cNvSpPr>
            <a:spLocks noChangeArrowheads="1"/>
          </p:cNvSpPr>
          <p:nvPr/>
        </p:nvSpPr>
        <p:spPr bwMode="auto">
          <a:xfrm>
            <a:off x="76200" y="4872038"/>
            <a:ext cx="9001125" cy="461962"/>
          </a:xfrm>
          <a:prstGeom prst="rect">
            <a:avLst/>
          </a:prstGeom>
          <a:noFill/>
          <a:ln w="9525">
            <a:noFill/>
            <a:miter lim="800000"/>
            <a:headEnd/>
            <a:tailEnd/>
          </a:ln>
        </p:spPr>
        <p:txBody>
          <a:bodyPr>
            <a:spAutoFit/>
          </a:bodyPr>
          <a:lstStyle/>
          <a:p>
            <a:pPr>
              <a:defRPr/>
            </a:pPr>
            <a:r>
              <a:rPr lang="en-US" altLang="zh-CN" sz="2400" b="1" dirty="0">
                <a:solidFill>
                  <a:srgbClr val="0000FF"/>
                </a:solidFill>
                <a:latin typeface="+mn-ea"/>
                <a:ea typeface="+mn-ea"/>
              </a:rPr>
              <a:t>1.</a:t>
            </a:r>
            <a:r>
              <a:rPr lang="zh-CN" altLang="en-US" sz="2400" b="1" dirty="0">
                <a:solidFill>
                  <a:srgbClr val="0000FF"/>
                </a:solidFill>
                <a:latin typeface="+mn-ea"/>
                <a:ea typeface="+mn-ea"/>
              </a:rPr>
              <a:t>使塑料尺向下弯曲，施力的方向应向</a:t>
            </a:r>
            <a:r>
              <a:rPr lang="zh-CN" altLang="en-US" sz="2400" b="1" u="sng" dirty="0">
                <a:solidFill>
                  <a:srgbClr val="0000FF"/>
                </a:solidFill>
                <a:latin typeface="+mn-ea"/>
                <a:ea typeface="+mn-ea"/>
              </a:rPr>
              <a:t>   </a:t>
            </a:r>
            <a:r>
              <a:rPr lang="zh-CN" altLang="en-US" sz="2400" b="1" dirty="0">
                <a:solidFill>
                  <a:srgbClr val="0000FF"/>
                </a:solidFill>
                <a:latin typeface="+mn-ea"/>
                <a:ea typeface="+mn-ea"/>
              </a:rPr>
              <a:t>（填“上”或“下”）。</a:t>
            </a:r>
            <a:endParaRPr lang="zh-CN" altLang="en-US" sz="2400" b="1" i="1" dirty="0">
              <a:solidFill>
                <a:srgbClr val="0000FF"/>
              </a:solidFill>
              <a:latin typeface="+mn-ea"/>
              <a:ea typeface="+mn-ea"/>
            </a:endParaRPr>
          </a:p>
        </p:txBody>
      </p:sp>
      <p:sp>
        <p:nvSpPr>
          <p:cNvPr id="63517" name="Rectangle 29"/>
          <p:cNvSpPr>
            <a:spLocks noChangeArrowheads="1"/>
          </p:cNvSpPr>
          <p:nvPr/>
        </p:nvSpPr>
        <p:spPr bwMode="auto">
          <a:xfrm>
            <a:off x="76200" y="5486400"/>
            <a:ext cx="7019925" cy="457200"/>
          </a:xfrm>
          <a:prstGeom prst="rect">
            <a:avLst/>
          </a:prstGeom>
          <a:noFill/>
          <a:ln w="9525">
            <a:noFill/>
            <a:miter lim="800000"/>
            <a:headEnd/>
            <a:tailEnd/>
          </a:ln>
        </p:spPr>
        <p:txBody>
          <a:bodyPr>
            <a:spAutoFit/>
          </a:bodyPr>
          <a:lstStyle/>
          <a:p>
            <a:pPr>
              <a:defRPr/>
            </a:pPr>
            <a:r>
              <a:rPr lang="en-US" altLang="zh-CN" sz="2400" b="1" dirty="0">
                <a:solidFill>
                  <a:srgbClr val="0000FF"/>
                </a:solidFill>
                <a:latin typeface="+mn-ea"/>
                <a:ea typeface="+mn-ea"/>
              </a:rPr>
              <a:t>2.</a:t>
            </a:r>
            <a:r>
              <a:rPr lang="zh-CN" altLang="en-US" sz="2400" b="1" dirty="0">
                <a:solidFill>
                  <a:srgbClr val="0000FF"/>
                </a:solidFill>
                <a:latin typeface="+mn-ea"/>
                <a:ea typeface="+mn-ea"/>
              </a:rPr>
              <a:t>使塑料尺弯曲程度相同，力作用在哪点较省力？       </a:t>
            </a:r>
            <a:endParaRPr lang="zh-CN" altLang="en-US" sz="2400" b="1" i="1" dirty="0">
              <a:solidFill>
                <a:srgbClr val="0000FF"/>
              </a:solidFill>
              <a:latin typeface="+mn-ea"/>
              <a:ea typeface="+mn-ea"/>
            </a:endParaRPr>
          </a:p>
        </p:txBody>
      </p:sp>
      <p:sp>
        <p:nvSpPr>
          <p:cNvPr id="63518" name="Line 30"/>
          <p:cNvSpPr>
            <a:spLocks noChangeShapeType="1"/>
          </p:cNvSpPr>
          <p:nvPr/>
        </p:nvSpPr>
        <p:spPr bwMode="auto">
          <a:xfrm>
            <a:off x="4419600" y="2743200"/>
            <a:ext cx="0" cy="533400"/>
          </a:xfrm>
          <a:prstGeom prst="line">
            <a:avLst/>
          </a:prstGeom>
          <a:noFill/>
          <a:ln w="57150">
            <a:solidFill>
              <a:schemeClr val="tx1"/>
            </a:solidFill>
            <a:round/>
            <a:headEnd/>
            <a:tailEnd type="triangle" w="med" len="med"/>
          </a:ln>
        </p:spPr>
        <p:txBody>
          <a:bodyPr/>
          <a:lstStyle/>
          <a:p>
            <a:pPr>
              <a:defRPr/>
            </a:pPr>
            <a:endParaRPr lang="zh-CN" altLang="en-US" sz="2400" b="1">
              <a:latin typeface="+mn-ea"/>
              <a:ea typeface="+mn-ea"/>
            </a:endParaRPr>
          </a:p>
        </p:txBody>
      </p:sp>
      <p:sp>
        <p:nvSpPr>
          <p:cNvPr id="63519" name="Rectangle 31"/>
          <p:cNvSpPr>
            <a:spLocks noChangeArrowheads="1"/>
          </p:cNvSpPr>
          <p:nvPr/>
        </p:nvSpPr>
        <p:spPr bwMode="auto">
          <a:xfrm>
            <a:off x="5334000" y="4872038"/>
            <a:ext cx="947738" cy="461962"/>
          </a:xfrm>
          <a:prstGeom prst="rect">
            <a:avLst/>
          </a:prstGeom>
          <a:noFill/>
          <a:ln w="9525" algn="ctr">
            <a:noFill/>
            <a:miter lim="800000"/>
            <a:headEnd/>
            <a:tailEnd/>
          </a:ln>
        </p:spPr>
        <p:txBody>
          <a:bodyPr>
            <a:spAutoFit/>
          </a:bodyPr>
          <a:lstStyle/>
          <a:p>
            <a:pPr>
              <a:defRPr/>
            </a:pPr>
            <a:r>
              <a:rPr lang="zh-CN" altLang="en-US" sz="2400" b="1" dirty="0">
                <a:solidFill>
                  <a:srgbClr val="FF0000"/>
                </a:solidFill>
                <a:latin typeface="+mn-ea"/>
                <a:ea typeface="+mn-ea"/>
              </a:rPr>
              <a:t>下</a:t>
            </a:r>
          </a:p>
        </p:txBody>
      </p:sp>
      <p:sp>
        <p:nvSpPr>
          <p:cNvPr id="63520" name="Rectangle 32"/>
          <p:cNvSpPr>
            <a:spLocks noChangeArrowheads="1"/>
          </p:cNvSpPr>
          <p:nvPr/>
        </p:nvSpPr>
        <p:spPr bwMode="auto">
          <a:xfrm>
            <a:off x="6934200" y="5486400"/>
            <a:ext cx="304800" cy="457200"/>
          </a:xfrm>
          <a:prstGeom prst="rect">
            <a:avLst/>
          </a:prstGeom>
          <a:noFill/>
          <a:ln w="9525" algn="ctr">
            <a:noFill/>
            <a:miter lim="800000"/>
            <a:headEnd/>
            <a:tailEnd/>
          </a:ln>
        </p:spPr>
        <p:txBody>
          <a:bodyPr>
            <a:spAutoFit/>
          </a:bodyPr>
          <a:lstStyle/>
          <a:p>
            <a:r>
              <a:rPr lang="en-US" altLang="zh-CN" sz="2400" b="1">
                <a:solidFill>
                  <a:srgbClr val="FF0000"/>
                </a:solidFill>
                <a:latin typeface="宋体" charset="-122"/>
              </a:rPr>
              <a:t>A</a:t>
            </a:r>
          </a:p>
        </p:txBody>
      </p:sp>
      <p:grpSp>
        <p:nvGrpSpPr>
          <p:cNvPr id="40971" name="Group 33"/>
          <p:cNvGrpSpPr>
            <a:grpSpLocks/>
          </p:cNvGrpSpPr>
          <p:nvPr/>
        </p:nvGrpSpPr>
        <p:grpSpPr bwMode="auto">
          <a:xfrm>
            <a:off x="8458200" y="6477000"/>
            <a:ext cx="685800" cy="381000"/>
            <a:chOff x="5376" y="4128"/>
            <a:chExt cx="288" cy="192"/>
          </a:xfrm>
        </p:grpSpPr>
        <p:sp>
          <p:nvSpPr>
            <p:cNvPr id="9228" name="AutoShape 34">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sp>
          <p:nvSpPr>
            <p:cNvPr id="9229" name="AutoShape 35">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b="1">
                <a:latin typeface="+mn-ea"/>
                <a:ea typeface="+mn-ea"/>
              </a:endParaRPr>
            </a:p>
          </p:txBody>
        </p:sp>
      </p:grpSp>
    </p:spTree>
    <p:extLst>
      <p:ext uri="{BB962C8B-B14F-4D97-AF65-F5344CB8AC3E}">
        <p14:creationId xmlns:p14="http://schemas.microsoft.com/office/powerpoint/2010/main" val="34423976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3493"/>
                                        </p:tgtEl>
                                        <p:attrNameLst>
                                          <p:attrName>style.visibility</p:attrName>
                                        </p:attrNameLst>
                                      </p:cBhvr>
                                      <p:to>
                                        <p:strVal val="visible"/>
                                      </p:to>
                                    </p:set>
                                    <p:anim calcmode="discrete" valueType="clr">
                                      <p:cBhvr override="childStyle">
                                        <p:cTn id="7" dur="500"/>
                                        <p:tgtEl>
                                          <p:spTgt spid="63493"/>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63493"/>
                                        </p:tgtEl>
                                        <p:attrNameLst>
                                          <p:attrName>fillcolor</p:attrName>
                                        </p:attrNameLst>
                                      </p:cBhvr>
                                      <p:tavLst>
                                        <p:tav tm="0">
                                          <p:val>
                                            <p:clrVal>
                                              <a:schemeClr val="accent2"/>
                                            </p:clrVal>
                                          </p:val>
                                        </p:tav>
                                        <p:tav tm="50000">
                                          <p:val>
                                            <p:clrVal>
                                              <a:schemeClr val="hlink"/>
                                            </p:clrVal>
                                          </p:val>
                                        </p:tav>
                                      </p:tavLst>
                                    </p:anim>
                                    <p:set>
                                      <p:cBhvr>
                                        <p:cTn id="9" dur="500"/>
                                        <p:tgtEl>
                                          <p:spTgt spid="63493"/>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63492"/>
                                        </p:tgtEl>
                                        <p:attrNameLst>
                                          <p:attrName>style.visibility</p:attrName>
                                        </p:attrNameLst>
                                      </p:cBhvr>
                                      <p:to>
                                        <p:strVal val="visible"/>
                                      </p:to>
                                    </p:set>
                                    <p:anim calcmode="discrete" valueType="clr">
                                      <p:cBhvr override="childStyle">
                                        <p:cTn id="14" dur="500"/>
                                        <p:tgtEl>
                                          <p:spTgt spid="63492"/>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63492"/>
                                        </p:tgtEl>
                                        <p:attrNameLst>
                                          <p:attrName>fillcolor</p:attrName>
                                        </p:attrNameLst>
                                      </p:cBhvr>
                                      <p:tavLst>
                                        <p:tav tm="0">
                                          <p:val>
                                            <p:clrVal>
                                              <a:schemeClr val="accent2"/>
                                            </p:clrVal>
                                          </p:val>
                                        </p:tav>
                                        <p:tav tm="50000">
                                          <p:val>
                                            <p:clrVal>
                                              <a:schemeClr val="hlink"/>
                                            </p:clrVal>
                                          </p:val>
                                        </p:tav>
                                      </p:tavLst>
                                    </p:anim>
                                    <p:set>
                                      <p:cBhvr>
                                        <p:cTn id="16" dur="500"/>
                                        <p:tgtEl>
                                          <p:spTgt spid="63492"/>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63516"/>
                                        </p:tgtEl>
                                        <p:attrNameLst>
                                          <p:attrName>style.visibility</p:attrName>
                                        </p:attrNameLst>
                                      </p:cBhvr>
                                      <p:to>
                                        <p:strVal val="visible"/>
                                      </p:to>
                                    </p:set>
                                    <p:anim calcmode="discrete" valueType="clr">
                                      <p:cBhvr override="childStyle">
                                        <p:cTn id="21" dur="500"/>
                                        <p:tgtEl>
                                          <p:spTgt spid="63516"/>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63516"/>
                                        </p:tgtEl>
                                        <p:attrNameLst>
                                          <p:attrName>fillcolor</p:attrName>
                                        </p:attrNameLst>
                                      </p:cBhvr>
                                      <p:tavLst>
                                        <p:tav tm="0">
                                          <p:val>
                                            <p:clrVal>
                                              <a:schemeClr val="accent2"/>
                                            </p:clrVal>
                                          </p:val>
                                        </p:tav>
                                        <p:tav tm="50000">
                                          <p:val>
                                            <p:clrVal>
                                              <a:schemeClr val="hlink"/>
                                            </p:clrVal>
                                          </p:val>
                                        </p:tav>
                                      </p:tavLst>
                                    </p:anim>
                                    <p:set>
                                      <p:cBhvr>
                                        <p:cTn id="23" dur="500"/>
                                        <p:tgtEl>
                                          <p:spTgt spid="63516"/>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63517"/>
                                        </p:tgtEl>
                                        <p:attrNameLst>
                                          <p:attrName>style.visibility</p:attrName>
                                        </p:attrNameLst>
                                      </p:cBhvr>
                                      <p:to>
                                        <p:strVal val="visible"/>
                                      </p:to>
                                    </p:set>
                                    <p:anim calcmode="discrete" valueType="clr">
                                      <p:cBhvr override="childStyle">
                                        <p:cTn id="28" dur="500"/>
                                        <p:tgtEl>
                                          <p:spTgt spid="63517"/>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63517"/>
                                        </p:tgtEl>
                                        <p:attrNameLst>
                                          <p:attrName>fillcolor</p:attrName>
                                        </p:attrNameLst>
                                      </p:cBhvr>
                                      <p:tavLst>
                                        <p:tav tm="0">
                                          <p:val>
                                            <p:clrVal>
                                              <a:schemeClr val="accent2"/>
                                            </p:clrVal>
                                          </p:val>
                                        </p:tav>
                                        <p:tav tm="50000">
                                          <p:val>
                                            <p:clrVal>
                                              <a:schemeClr val="hlink"/>
                                            </p:clrVal>
                                          </p:val>
                                        </p:tav>
                                      </p:tavLst>
                                    </p:anim>
                                    <p:set>
                                      <p:cBhvr>
                                        <p:cTn id="30" dur="500"/>
                                        <p:tgtEl>
                                          <p:spTgt spid="63517"/>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51" presetClass="entr" presetSubtype="0" fill="hold" grpId="0" nodeType="clickEffect">
                                  <p:stCondLst>
                                    <p:cond delay="0"/>
                                  </p:stCondLst>
                                  <p:childTnLst>
                                    <p:set>
                                      <p:cBhvr>
                                        <p:cTn id="34" dur="1" fill="hold">
                                          <p:stCondLst>
                                            <p:cond delay="0"/>
                                          </p:stCondLst>
                                        </p:cTn>
                                        <p:tgtEl>
                                          <p:spTgt spid="63519"/>
                                        </p:tgtEl>
                                        <p:attrNameLst>
                                          <p:attrName>style.visibility</p:attrName>
                                        </p:attrNameLst>
                                      </p:cBhvr>
                                      <p:to>
                                        <p:strVal val="visible"/>
                                      </p:to>
                                    </p:set>
                                    <p:animEffect transition="in" filter="fade">
                                      <p:cBhvr>
                                        <p:cTn id="35" dur="385" decel="100000"/>
                                        <p:tgtEl>
                                          <p:spTgt spid="63519"/>
                                        </p:tgtEl>
                                      </p:cBhvr>
                                    </p:animEffect>
                                    <p:animScale>
                                      <p:cBhvr>
                                        <p:cTn id="36" dur="385" decel="100000"/>
                                        <p:tgtEl>
                                          <p:spTgt spid="63519"/>
                                        </p:tgtEl>
                                      </p:cBhvr>
                                      <p:from x="10000" y="10000"/>
                                      <p:to x="200000" y="450000"/>
                                    </p:animScale>
                                    <p:animScale>
                                      <p:cBhvr>
                                        <p:cTn id="37" dur="615" accel="100000" fill="hold">
                                          <p:stCondLst>
                                            <p:cond delay="385"/>
                                          </p:stCondLst>
                                        </p:cTn>
                                        <p:tgtEl>
                                          <p:spTgt spid="63519"/>
                                        </p:tgtEl>
                                      </p:cBhvr>
                                      <p:from x="200000" y="450000"/>
                                      <p:to x="100000" y="100000"/>
                                    </p:animScale>
                                    <p:set>
                                      <p:cBhvr>
                                        <p:cTn id="38" dur="385" fill="hold"/>
                                        <p:tgtEl>
                                          <p:spTgt spid="63519"/>
                                        </p:tgtEl>
                                        <p:attrNameLst>
                                          <p:attrName>ppt_x</p:attrName>
                                        </p:attrNameLst>
                                      </p:cBhvr>
                                      <p:to>
                                        <p:strVal val="(0.5)"/>
                                      </p:to>
                                    </p:set>
                                    <p:anim from="(0.5)" to="(#ppt_x)" calcmode="lin" valueType="num">
                                      <p:cBhvr>
                                        <p:cTn id="39" dur="615" accel="100000" fill="hold">
                                          <p:stCondLst>
                                            <p:cond delay="385"/>
                                          </p:stCondLst>
                                        </p:cTn>
                                        <p:tgtEl>
                                          <p:spTgt spid="63519"/>
                                        </p:tgtEl>
                                        <p:attrNameLst>
                                          <p:attrName>ppt_x</p:attrName>
                                        </p:attrNameLst>
                                      </p:cBhvr>
                                    </p:anim>
                                    <p:set>
                                      <p:cBhvr>
                                        <p:cTn id="40" dur="385" fill="hold"/>
                                        <p:tgtEl>
                                          <p:spTgt spid="63519"/>
                                        </p:tgtEl>
                                        <p:attrNameLst>
                                          <p:attrName>ppt_y</p:attrName>
                                        </p:attrNameLst>
                                      </p:cBhvr>
                                      <p:to>
                                        <p:strVal val="(#ppt_y+0.4)"/>
                                      </p:to>
                                    </p:set>
                                    <p:anim from="(#ppt_y+0.4)" to="(#ppt_y)" calcmode="lin" valueType="num">
                                      <p:cBhvr>
                                        <p:cTn id="41" dur="615" accel="100000" fill="hold">
                                          <p:stCondLst>
                                            <p:cond delay="385"/>
                                          </p:stCondLst>
                                        </p:cTn>
                                        <p:tgtEl>
                                          <p:spTgt spid="63519"/>
                                        </p:tgtEl>
                                        <p:attrNameLst>
                                          <p:attrName>ppt_y</p:attrName>
                                        </p:attrNameLst>
                                      </p:cBhvr>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51" presetClass="entr" presetSubtype="0" fill="hold" grpId="0" nodeType="clickEffect">
                                  <p:stCondLst>
                                    <p:cond delay="0"/>
                                  </p:stCondLst>
                                  <p:childTnLst>
                                    <p:set>
                                      <p:cBhvr>
                                        <p:cTn id="45" dur="1" fill="hold">
                                          <p:stCondLst>
                                            <p:cond delay="0"/>
                                          </p:stCondLst>
                                        </p:cTn>
                                        <p:tgtEl>
                                          <p:spTgt spid="63520"/>
                                        </p:tgtEl>
                                        <p:attrNameLst>
                                          <p:attrName>style.visibility</p:attrName>
                                        </p:attrNameLst>
                                      </p:cBhvr>
                                      <p:to>
                                        <p:strVal val="visible"/>
                                      </p:to>
                                    </p:set>
                                    <p:animEffect transition="in" filter="fade">
                                      <p:cBhvr>
                                        <p:cTn id="46" dur="385" decel="100000"/>
                                        <p:tgtEl>
                                          <p:spTgt spid="63520"/>
                                        </p:tgtEl>
                                      </p:cBhvr>
                                    </p:animEffect>
                                    <p:animScale>
                                      <p:cBhvr>
                                        <p:cTn id="47" dur="385" decel="100000"/>
                                        <p:tgtEl>
                                          <p:spTgt spid="63520"/>
                                        </p:tgtEl>
                                      </p:cBhvr>
                                      <p:from x="10000" y="10000"/>
                                      <p:to x="200000" y="450000"/>
                                    </p:animScale>
                                    <p:animScale>
                                      <p:cBhvr>
                                        <p:cTn id="48" dur="615" accel="100000" fill="hold">
                                          <p:stCondLst>
                                            <p:cond delay="385"/>
                                          </p:stCondLst>
                                        </p:cTn>
                                        <p:tgtEl>
                                          <p:spTgt spid="63520"/>
                                        </p:tgtEl>
                                      </p:cBhvr>
                                      <p:from x="200000" y="450000"/>
                                      <p:to x="100000" y="100000"/>
                                    </p:animScale>
                                    <p:set>
                                      <p:cBhvr>
                                        <p:cTn id="49" dur="385" fill="hold"/>
                                        <p:tgtEl>
                                          <p:spTgt spid="63520"/>
                                        </p:tgtEl>
                                        <p:attrNameLst>
                                          <p:attrName>ppt_x</p:attrName>
                                        </p:attrNameLst>
                                      </p:cBhvr>
                                      <p:to>
                                        <p:strVal val="(0.5)"/>
                                      </p:to>
                                    </p:set>
                                    <p:anim from="(0.5)" to="(#ppt_x)" calcmode="lin" valueType="num">
                                      <p:cBhvr>
                                        <p:cTn id="50" dur="615" accel="100000" fill="hold">
                                          <p:stCondLst>
                                            <p:cond delay="385"/>
                                          </p:stCondLst>
                                        </p:cTn>
                                        <p:tgtEl>
                                          <p:spTgt spid="63520"/>
                                        </p:tgtEl>
                                        <p:attrNameLst>
                                          <p:attrName>ppt_x</p:attrName>
                                        </p:attrNameLst>
                                      </p:cBhvr>
                                    </p:anim>
                                    <p:set>
                                      <p:cBhvr>
                                        <p:cTn id="51" dur="385" fill="hold"/>
                                        <p:tgtEl>
                                          <p:spTgt spid="63520"/>
                                        </p:tgtEl>
                                        <p:attrNameLst>
                                          <p:attrName>ppt_y</p:attrName>
                                        </p:attrNameLst>
                                      </p:cBhvr>
                                      <p:to>
                                        <p:strVal val="(#ppt_y+0.4)"/>
                                      </p:to>
                                    </p:set>
                                    <p:anim from="(#ppt_y+0.4)" to="(#ppt_y)" calcmode="lin" valueType="num">
                                      <p:cBhvr>
                                        <p:cTn id="52" dur="615" accel="100000" fill="hold">
                                          <p:stCondLst>
                                            <p:cond delay="385"/>
                                          </p:stCondLst>
                                        </p:cTn>
                                        <p:tgtEl>
                                          <p:spTgt spid="63520"/>
                                        </p:tgtEl>
                                        <p:attrNameLst>
                                          <p:attrName>ppt_y</p:attrName>
                                        </p:attrNameLst>
                                      </p:cBhvr>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1" fill="hold" nodeType="clickEffect">
                                  <p:stCondLst>
                                    <p:cond delay="0"/>
                                  </p:stCondLst>
                                  <p:childTnLst>
                                    <p:set>
                                      <p:cBhvr>
                                        <p:cTn id="56" dur="1" fill="hold">
                                          <p:stCondLst>
                                            <p:cond delay="0"/>
                                          </p:stCondLst>
                                        </p:cTn>
                                        <p:tgtEl>
                                          <p:spTgt spid="63518"/>
                                        </p:tgtEl>
                                        <p:attrNameLst>
                                          <p:attrName>style.visibility</p:attrName>
                                        </p:attrNameLst>
                                      </p:cBhvr>
                                      <p:to>
                                        <p:strVal val="visible"/>
                                      </p:to>
                                    </p:set>
                                    <p:animEffect transition="in" filter="wipe(up)">
                                      <p:cBhvr>
                                        <p:cTn id="57" dur="500"/>
                                        <p:tgtEl>
                                          <p:spTgt spid="635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2" grpId="0"/>
      <p:bldP spid="63493" grpId="0"/>
      <p:bldP spid="63516" grpId="0"/>
      <p:bldP spid="63517" grpId="0"/>
      <p:bldP spid="63519" grpId="0"/>
      <p:bldP spid="635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68313" y="2205038"/>
            <a:ext cx="9144000" cy="461962"/>
          </a:xfrm>
          <a:prstGeom prst="rect">
            <a:avLst/>
          </a:prstGeom>
          <a:noFill/>
          <a:ln w="9525">
            <a:noFill/>
            <a:miter lim="800000"/>
            <a:headEnd/>
            <a:tailEnd/>
          </a:ln>
        </p:spPr>
        <p:txBody>
          <a:bodyPr>
            <a:spAutoFit/>
          </a:bodyPr>
          <a:lstStyle/>
          <a:p>
            <a:pPr>
              <a:defRPr/>
            </a:pPr>
            <a:endParaRPr lang="zh-CN" altLang="zh-CN" sz="2400">
              <a:solidFill>
                <a:schemeClr val="tx2"/>
              </a:solidFill>
              <a:latin typeface="+mn-ea"/>
              <a:ea typeface="+mn-ea"/>
            </a:endParaRPr>
          </a:p>
        </p:txBody>
      </p:sp>
      <p:sp>
        <p:nvSpPr>
          <p:cNvPr id="10243" name="Rectangle 3"/>
          <p:cNvSpPr>
            <a:spLocks noChangeArrowheads="1"/>
          </p:cNvSpPr>
          <p:nvPr/>
        </p:nvSpPr>
        <p:spPr bwMode="auto">
          <a:xfrm>
            <a:off x="228600" y="990600"/>
            <a:ext cx="4800600" cy="457200"/>
          </a:xfrm>
          <a:prstGeom prst="rect">
            <a:avLst/>
          </a:prstGeom>
          <a:noFill/>
          <a:ln w="9525">
            <a:noFill/>
            <a:miter lim="800000"/>
            <a:headEnd/>
            <a:tailEnd/>
          </a:ln>
        </p:spPr>
        <p:txBody>
          <a:bodyPr>
            <a:spAutoFit/>
          </a:bodyPr>
          <a:lstStyle/>
          <a:p>
            <a:pPr>
              <a:buClr>
                <a:srgbClr val="FF0000"/>
              </a:buClr>
              <a:buSzPct val="145000"/>
              <a:buFont typeface="Wingdings" pitchFamily="2" charset="2"/>
              <a:buNone/>
              <a:defRPr/>
            </a:pPr>
            <a:r>
              <a:rPr lang="zh-CN" altLang="en-US" sz="2400" b="1" dirty="0">
                <a:solidFill>
                  <a:schemeClr val="accent2"/>
                </a:solidFill>
                <a:latin typeface="+mn-ea"/>
                <a:ea typeface="+mn-ea"/>
              </a:rPr>
              <a:t>探究影响塑料尺的形状改变的因素</a:t>
            </a:r>
          </a:p>
        </p:txBody>
      </p:sp>
      <p:grpSp>
        <p:nvGrpSpPr>
          <p:cNvPr id="41988" name="Group 6"/>
          <p:cNvGrpSpPr>
            <a:grpSpLocks/>
          </p:cNvGrpSpPr>
          <p:nvPr/>
        </p:nvGrpSpPr>
        <p:grpSpPr bwMode="auto">
          <a:xfrm>
            <a:off x="533400" y="1524000"/>
            <a:ext cx="4572000" cy="2209800"/>
            <a:chOff x="0" y="1392"/>
            <a:chExt cx="2880" cy="1392"/>
          </a:xfrm>
        </p:grpSpPr>
        <p:sp>
          <p:nvSpPr>
            <p:cNvPr id="10249" name="AutoShape 7"/>
            <p:cNvSpPr>
              <a:spLocks noChangeArrowheads="1"/>
            </p:cNvSpPr>
            <p:nvPr/>
          </p:nvSpPr>
          <p:spPr bwMode="auto">
            <a:xfrm>
              <a:off x="0" y="1824"/>
              <a:ext cx="1344" cy="960"/>
            </a:xfrm>
            <a:prstGeom prst="cube">
              <a:avLst>
                <a:gd name="adj" fmla="val 25000"/>
              </a:avLst>
            </a:prstGeom>
            <a:solidFill>
              <a:schemeClr val="accent1"/>
            </a:solidFill>
            <a:ln w="9525">
              <a:solidFill>
                <a:schemeClr val="tx1"/>
              </a:solidFill>
              <a:miter lim="800000"/>
              <a:headEnd/>
              <a:tailEnd/>
            </a:ln>
          </p:spPr>
          <p:txBody>
            <a:bodyPr wrap="none" anchor="ctr"/>
            <a:lstStyle/>
            <a:p>
              <a:pPr>
                <a:defRPr/>
              </a:pPr>
              <a:endParaRPr lang="zh-CN" altLang="en-US" sz="2400">
                <a:latin typeface="+mn-ea"/>
                <a:ea typeface="+mn-ea"/>
              </a:endParaRPr>
            </a:p>
          </p:txBody>
        </p:sp>
        <p:sp>
          <p:nvSpPr>
            <p:cNvPr id="10250" name="Rectangle 8"/>
            <p:cNvSpPr>
              <a:spLocks noChangeArrowheads="1"/>
            </p:cNvSpPr>
            <p:nvPr/>
          </p:nvSpPr>
          <p:spPr bwMode="auto">
            <a:xfrm>
              <a:off x="336" y="1872"/>
              <a:ext cx="2496" cy="144"/>
            </a:xfrm>
            <a:prstGeom prst="rect">
              <a:avLst/>
            </a:prstGeom>
            <a:solidFill>
              <a:srgbClr val="00FF00">
                <a:alpha val="49019"/>
              </a:srgbClr>
            </a:solidFill>
            <a:ln w="9525">
              <a:solidFill>
                <a:srgbClr val="00FF00"/>
              </a:solidFill>
              <a:miter lim="800000"/>
              <a:headEnd/>
              <a:tailEnd/>
            </a:ln>
          </p:spPr>
          <p:txBody>
            <a:bodyPr wrap="none" anchor="ctr"/>
            <a:lstStyle/>
            <a:p>
              <a:pPr>
                <a:defRPr/>
              </a:pPr>
              <a:endParaRPr lang="zh-CN" altLang="en-US" sz="2400">
                <a:latin typeface="+mn-ea"/>
                <a:ea typeface="+mn-ea"/>
              </a:endParaRPr>
            </a:p>
          </p:txBody>
        </p:sp>
        <p:sp>
          <p:nvSpPr>
            <p:cNvPr id="10251" name="AutoShape 9"/>
            <p:cNvSpPr>
              <a:spLocks noChangeArrowheads="1"/>
            </p:cNvSpPr>
            <p:nvPr/>
          </p:nvSpPr>
          <p:spPr bwMode="auto">
            <a:xfrm flipV="1">
              <a:off x="336" y="1824"/>
              <a:ext cx="192" cy="240"/>
            </a:xfrm>
            <a:prstGeom prst="rtTriangle">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sp>
          <p:nvSpPr>
            <p:cNvPr id="10252" name="AutoShape 10"/>
            <p:cNvSpPr>
              <a:spLocks noChangeArrowheads="1"/>
            </p:cNvSpPr>
            <p:nvPr/>
          </p:nvSpPr>
          <p:spPr bwMode="auto">
            <a:xfrm flipH="1">
              <a:off x="2688" y="1824"/>
              <a:ext cx="192" cy="240"/>
            </a:xfrm>
            <a:prstGeom prst="rtTriangle">
              <a:avLst/>
            </a:prstGeom>
            <a:solidFill>
              <a:schemeClr val="bg1"/>
            </a:solidFill>
            <a:ln w="9525">
              <a:noFill/>
              <a:miter lim="800000"/>
              <a:headEnd/>
              <a:tailEnd/>
            </a:ln>
          </p:spPr>
          <p:txBody>
            <a:bodyPr wrap="none" anchor="ctr"/>
            <a:lstStyle/>
            <a:p>
              <a:pPr>
                <a:defRPr/>
              </a:pPr>
              <a:endParaRPr lang="zh-CN" altLang="en-US" sz="2400">
                <a:latin typeface="+mn-ea"/>
                <a:ea typeface="+mn-ea"/>
              </a:endParaRPr>
            </a:p>
          </p:txBody>
        </p:sp>
        <p:sp>
          <p:nvSpPr>
            <p:cNvPr id="10253" name="AutoShape 11"/>
            <p:cNvSpPr>
              <a:spLocks noChangeArrowheads="1"/>
            </p:cNvSpPr>
            <p:nvPr/>
          </p:nvSpPr>
          <p:spPr bwMode="auto">
            <a:xfrm>
              <a:off x="192" y="1392"/>
              <a:ext cx="336" cy="672"/>
            </a:xfrm>
            <a:prstGeom prst="can">
              <a:avLst>
                <a:gd name="adj" fmla="val 50000"/>
              </a:avLst>
            </a:prstGeom>
            <a:solidFill>
              <a:schemeClr val="tx2"/>
            </a:solidFill>
            <a:ln w="9525">
              <a:solidFill>
                <a:schemeClr val="tx1"/>
              </a:solidFill>
              <a:round/>
              <a:headEnd/>
              <a:tailEnd/>
            </a:ln>
          </p:spPr>
          <p:txBody>
            <a:bodyPr wrap="none" anchor="ctr"/>
            <a:lstStyle/>
            <a:p>
              <a:pPr>
                <a:defRPr/>
              </a:pPr>
              <a:endParaRPr lang="zh-CN" altLang="en-US" sz="2400">
                <a:latin typeface="+mn-ea"/>
                <a:ea typeface="+mn-ea"/>
              </a:endParaRPr>
            </a:p>
          </p:txBody>
        </p:sp>
        <p:sp>
          <p:nvSpPr>
            <p:cNvPr id="10254" name="Oval 12"/>
            <p:cNvSpPr>
              <a:spLocks noChangeArrowheads="1"/>
            </p:cNvSpPr>
            <p:nvPr/>
          </p:nvSpPr>
          <p:spPr bwMode="auto">
            <a:xfrm>
              <a:off x="1824" y="1920"/>
              <a:ext cx="48" cy="48"/>
            </a:xfrm>
            <a:prstGeom prst="ellipse">
              <a:avLst/>
            </a:prstGeom>
            <a:solidFill>
              <a:schemeClr val="accent1"/>
            </a:solidFill>
            <a:ln w="38100">
              <a:solidFill>
                <a:schemeClr val="tx1"/>
              </a:solidFill>
              <a:round/>
              <a:headEnd/>
              <a:tailEnd/>
            </a:ln>
          </p:spPr>
          <p:txBody>
            <a:bodyPr wrap="none" anchor="ctr"/>
            <a:lstStyle/>
            <a:p>
              <a:pPr>
                <a:defRPr/>
              </a:pPr>
              <a:endParaRPr lang="zh-CN" altLang="en-US" sz="2400">
                <a:latin typeface="+mn-ea"/>
                <a:ea typeface="+mn-ea"/>
              </a:endParaRPr>
            </a:p>
          </p:txBody>
        </p:sp>
        <p:sp>
          <p:nvSpPr>
            <p:cNvPr id="10255" name="Oval 13"/>
            <p:cNvSpPr>
              <a:spLocks noChangeArrowheads="1"/>
            </p:cNvSpPr>
            <p:nvPr/>
          </p:nvSpPr>
          <p:spPr bwMode="auto">
            <a:xfrm>
              <a:off x="2448" y="1920"/>
              <a:ext cx="48" cy="48"/>
            </a:xfrm>
            <a:prstGeom prst="ellipse">
              <a:avLst/>
            </a:prstGeom>
            <a:solidFill>
              <a:schemeClr val="accent1"/>
            </a:solidFill>
            <a:ln w="38100">
              <a:solidFill>
                <a:schemeClr val="tx1"/>
              </a:solidFill>
              <a:round/>
              <a:headEnd/>
              <a:tailEnd/>
            </a:ln>
          </p:spPr>
          <p:txBody>
            <a:bodyPr wrap="none" anchor="ctr"/>
            <a:lstStyle/>
            <a:p>
              <a:pPr>
                <a:defRPr/>
              </a:pPr>
              <a:endParaRPr lang="zh-CN" altLang="en-US" sz="2400">
                <a:latin typeface="+mn-ea"/>
                <a:ea typeface="+mn-ea"/>
              </a:endParaRPr>
            </a:p>
          </p:txBody>
        </p:sp>
        <p:sp>
          <p:nvSpPr>
            <p:cNvPr id="10256" name="Text Box 14"/>
            <p:cNvSpPr txBox="1">
              <a:spLocks noChangeArrowheads="1"/>
            </p:cNvSpPr>
            <p:nvPr/>
          </p:nvSpPr>
          <p:spPr bwMode="auto">
            <a:xfrm>
              <a:off x="1728" y="1920"/>
              <a:ext cx="384" cy="291"/>
            </a:xfrm>
            <a:prstGeom prst="rect">
              <a:avLst/>
            </a:prstGeom>
            <a:noFill/>
            <a:ln w="9525" algn="ctr">
              <a:noFill/>
              <a:miter lim="800000"/>
              <a:headEnd/>
              <a:tailEnd/>
            </a:ln>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kumimoji="1" lang="en-US" altLang="zh-CN" sz="2400" b="1">
                  <a:latin typeface="宋体" charset="-122"/>
                </a:rPr>
                <a:t>B</a:t>
              </a:r>
            </a:p>
          </p:txBody>
        </p:sp>
        <p:sp>
          <p:nvSpPr>
            <p:cNvPr id="10257" name="Text Box 15"/>
            <p:cNvSpPr txBox="1">
              <a:spLocks noChangeArrowheads="1"/>
            </p:cNvSpPr>
            <p:nvPr/>
          </p:nvSpPr>
          <p:spPr bwMode="auto">
            <a:xfrm>
              <a:off x="2352" y="1920"/>
              <a:ext cx="384" cy="291"/>
            </a:xfrm>
            <a:prstGeom prst="rect">
              <a:avLst/>
            </a:prstGeom>
            <a:noFill/>
            <a:ln w="9525" algn="ctr">
              <a:noFill/>
              <a:miter lim="800000"/>
              <a:headEnd/>
              <a:tailEnd/>
            </a:ln>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pPr>
              <a:r>
                <a:rPr kumimoji="1" lang="en-US" altLang="zh-CN" sz="2400" b="1">
                  <a:latin typeface="宋体" charset="-122"/>
                </a:rPr>
                <a:t>A</a:t>
              </a:r>
            </a:p>
          </p:txBody>
        </p:sp>
      </p:grpSp>
      <p:sp>
        <p:nvSpPr>
          <p:cNvPr id="66577" name="Rectangle 17"/>
          <p:cNvSpPr>
            <a:spLocks noChangeArrowheads="1"/>
          </p:cNvSpPr>
          <p:nvPr/>
        </p:nvSpPr>
        <p:spPr bwMode="auto">
          <a:xfrm>
            <a:off x="228600" y="3962400"/>
            <a:ext cx="8686800" cy="1219200"/>
          </a:xfrm>
          <a:prstGeom prst="rect">
            <a:avLst/>
          </a:prstGeom>
          <a:noFill/>
          <a:ln w="9525">
            <a:noFill/>
            <a:miter lim="800000"/>
            <a:headEnd/>
            <a:tailEnd/>
          </a:ln>
        </p:spPr>
        <p:txBody>
          <a:bodyPr>
            <a:spAutoFit/>
          </a:bodyPr>
          <a:lstStyle/>
          <a:p>
            <a:pPr>
              <a:lnSpc>
                <a:spcPct val="150000"/>
              </a:lnSpc>
              <a:defRPr/>
            </a:pPr>
            <a:r>
              <a:rPr lang="en-US" altLang="zh-CN" sz="2400" b="1" dirty="0">
                <a:solidFill>
                  <a:srgbClr val="0000FF"/>
                </a:solidFill>
                <a:latin typeface="+mn-ea"/>
                <a:ea typeface="+mn-ea"/>
              </a:rPr>
              <a:t>3.</a:t>
            </a:r>
            <a:r>
              <a:rPr lang="zh-CN" altLang="en-US" sz="2400" b="1" dirty="0">
                <a:solidFill>
                  <a:srgbClr val="0000FF"/>
                </a:solidFill>
                <a:latin typeface="+mn-ea"/>
                <a:ea typeface="+mn-ea"/>
              </a:rPr>
              <a:t>使塑料尺向下弯曲的程度大一些，应</a:t>
            </a:r>
            <a:r>
              <a:rPr lang="zh-CN" altLang="en-US" sz="2400" b="1" u="sng" dirty="0">
                <a:solidFill>
                  <a:srgbClr val="0000FF"/>
                </a:solidFill>
                <a:latin typeface="+mn-ea"/>
                <a:ea typeface="+mn-ea"/>
              </a:rPr>
              <a:t>     </a:t>
            </a:r>
            <a:r>
              <a:rPr lang="zh-CN" altLang="en-US" sz="2400" b="1" dirty="0">
                <a:solidFill>
                  <a:srgbClr val="0000FF"/>
                </a:solidFill>
                <a:latin typeface="+mn-ea"/>
                <a:ea typeface="+mn-ea"/>
              </a:rPr>
              <a:t>（填“增大”或“减小”）作用在</a:t>
            </a:r>
            <a:r>
              <a:rPr lang="en-US" altLang="zh-CN" sz="2400" b="1" dirty="0">
                <a:solidFill>
                  <a:srgbClr val="0000FF"/>
                </a:solidFill>
                <a:latin typeface="+mn-ea"/>
                <a:ea typeface="+mn-ea"/>
              </a:rPr>
              <a:t>A</a:t>
            </a:r>
            <a:r>
              <a:rPr lang="zh-CN" altLang="en-US" sz="2400" b="1" dirty="0">
                <a:solidFill>
                  <a:srgbClr val="0000FF"/>
                </a:solidFill>
                <a:latin typeface="+mn-ea"/>
                <a:ea typeface="+mn-ea"/>
              </a:rPr>
              <a:t>点的力</a:t>
            </a:r>
            <a:endParaRPr lang="zh-CN" altLang="en-US" sz="2400" b="1" i="1" dirty="0">
              <a:solidFill>
                <a:srgbClr val="0000FF"/>
              </a:solidFill>
              <a:latin typeface="+mn-ea"/>
              <a:ea typeface="+mn-ea"/>
            </a:endParaRPr>
          </a:p>
        </p:txBody>
      </p:sp>
      <p:sp>
        <p:nvSpPr>
          <p:cNvPr id="66579" name="Rectangle 19"/>
          <p:cNvSpPr>
            <a:spLocks noChangeArrowheads="1"/>
          </p:cNvSpPr>
          <p:nvPr/>
        </p:nvSpPr>
        <p:spPr bwMode="auto">
          <a:xfrm>
            <a:off x="228600" y="5181600"/>
            <a:ext cx="7620000" cy="457200"/>
          </a:xfrm>
          <a:prstGeom prst="rect">
            <a:avLst/>
          </a:prstGeom>
          <a:noFill/>
          <a:ln w="9525">
            <a:noFill/>
            <a:miter lim="800000"/>
            <a:headEnd/>
            <a:tailEnd/>
          </a:ln>
        </p:spPr>
        <p:txBody>
          <a:bodyPr>
            <a:spAutoFit/>
          </a:bodyPr>
          <a:lstStyle/>
          <a:p>
            <a:pPr>
              <a:defRPr/>
            </a:pPr>
            <a:r>
              <a:rPr lang="zh-CN" altLang="en-US" sz="2400" b="1" dirty="0">
                <a:solidFill>
                  <a:srgbClr val="FF0000"/>
                </a:solidFill>
                <a:latin typeface="+mn-ea"/>
                <a:ea typeface="+mn-ea"/>
              </a:rPr>
              <a:t>结论：力的作用效果与力的大小、方向和作用点有关。</a:t>
            </a:r>
            <a:endParaRPr lang="zh-CN" altLang="en-US" sz="2400" b="1" i="1" dirty="0">
              <a:solidFill>
                <a:srgbClr val="0000FF"/>
              </a:solidFill>
              <a:latin typeface="+mn-ea"/>
              <a:ea typeface="+mn-ea"/>
            </a:endParaRPr>
          </a:p>
        </p:txBody>
      </p:sp>
      <p:sp>
        <p:nvSpPr>
          <p:cNvPr id="66581" name="Rectangle 21"/>
          <p:cNvSpPr>
            <a:spLocks noChangeArrowheads="1"/>
          </p:cNvSpPr>
          <p:nvPr/>
        </p:nvSpPr>
        <p:spPr bwMode="auto">
          <a:xfrm>
            <a:off x="5486400" y="4038600"/>
            <a:ext cx="838200" cy="461963"/>
          </a:xfrm>
          <a:prstGeom prst="rect">
            <a:avLst/>
          </a:prstGeom>
          <a:noFill/>
          <a:ln w="9525" algn="ctr">
            <a:noFill/>
            <a:miter lim="800000"/>
            <a:headEnd/>
            <a:tailEnd/>
          </a:ln>
        </p:spPr>
        <p:txBody>
          <a:bodyPr>
            <a:spAutoFit/>
          </a:bodyPr>
          <a:lstStyle/>
          <a:p>
            <a:pPr>
              <a:defRPr/>
            </a:pPr>
            <a:r>
              <a:rPr lang="zh-CN" altLang="en-US" sz="2400" b="1" dirty="0">
                <a:solidFill>
                  <a:srgbClr val="FF0000"/>
                </a:solidFill>
                <a:latin typeface="+mn-ea"/>
                <a:ea typeface="+mn-ea"/>
              </a:rPr>
              <a:t>增大</a:t>
            </a:r>
          </a:p>
        </p:txBody>
      </p:sp>
      <p:sp>
        <p:nvSpPr>
          <p:cNvPr id="66582" name="Line 22"/>
          <p:cNvSpPr>
            <a:spLocks noChangeShapeType="1"/>
          </p:cNvSpPr>
          <p:nvPr/>
        </p:nvSpPr>
        <p:spPr bwMode="auto">
          <a:xfrm>
            <a:off x="4495800" y="1600200"/>
            <a:ext cx="0" cy="838200"/>
          </a:xfrm>
          <a:prstGeom prst="line">
            <a:avLst/>
          </a:prstGeom>
          <a:noFill/>
          <a:ln w="57150">
            <a:solidFill>
              <a:schemeClr val="tx1"/>
            </a:solidFill>
            <a:round/>
            <a:headEnd/>
            <a:tailEnd type="triangle" w="med" len="med"/>
          </a:ln>
        </p:spPr>
        <p:txBody>
          <a:bodyPr/>
          <a:lstStyle/>
          <a:p>
            <a:pPr>
              <a:defRPr/>
            </a:pPr>
            <a:endParaRPr lang="zh-CN" altLang="en-US" sz="2400">
              <a:latin typeface="+mn-ea"/>
              <a:ea typeface="+mn-ea"/>
            </a:endParaRPr>
          </a:p>
        </p:txBody>
      </p:sp>
    </p:spTree>
    <p:extLst>
      <p:ext uri="{BB962C8B-B14F-4D97-AF65-F5344CB8AC3E}">
        <p14:creationId xmlns:p14="http://schemas.microsoft.com/office/powerpoint/2010/main" val="6720175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6577"/>
                                        </p:tgtEl>
                                        <p:attrNameLst>
                                          <p:attrName>style.visibility</p:attrName>
                                        </p:attrNameLst>
                                      </p:cBhvr>
                                      <p:to>
                                        <p:strVal val="visible"/>
                                      </p:to>
                                    </p:set>
                                    <p:anim calcmode="discrete" valueType="clr">
                                      <p:cBhvr override="childStyle">
                                        <p:cTn id="7" dur="500"/>
                                        <p:tgtEl>
                                          <p:spTgt spid="66577"/>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66577"/>
                                        </p:tgtEl>
                                        <p:attrNameLst>
                                          <p:attrName>fillcolor</p:attrName>
                                        </p:attrNameLst>
                                      </p:cBhvr>
                                      <p:tavLst>
                                        <p:tav tm="0">
                                          <p:val>
                                            <p:clrVal>
                                              <a:schemeClr val="accent2"/>
                                            </p:clrVal>
                                          </p:val>
                                        </p:tav>
                                        <p:tav tm="50000">
                                          <p:val>
                                            <p:clrVal>
                                              <a:schemeClr val="hlink"/>
                                            </p:clrVal>
                                          </p:val>
                                        </p:tav>
                                      </p:tavLst>
                                    </p:anim>
                                    <p:set>
                                      <p:cBhvr>
                                        <p:cTn id="9" dur="500"/>
                                        <p:tgtEl>
                                          <p:spTgt spid="6657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1" presetClass="entr" presetSubtype="0" fill="hold" grpId="0" nodeType="clickEffect">
                                  <p:stCondLst>
                                    <p:cond delay="0"/>
                                  </p:stCondLst>
                                  <p:childTnLst>
                                    <p:set>
                                      <p:cBhvr>
                                        <p:cTn id="13" dur="1" fill="hold">
                                          <p:stCondLst>
                                            <p:cond delay="0"/>
                                          </p:stCondLst>
                                        </p:cTn>
                                        <p:tgtEl>
                                          <p:spTgt spid="66581"/>
                                        </p:tgtEl>
                                        <p:attrNameLst>
                                          <p:attrName>style.visibility</p:attrName>
                                        </p:attrNameLst>
                                      </p:cBhvr>
                                      <p:to>
                                        <p:strVal val="visible"/>
                                      </p:to>
                                    </p:set>
                                    <p:animEffect transition="in" filter="fade">
                                      <p:cBhvr>
                                        <p:cTn id="14" dur="385" decel="100000"/>
                                        <p:tgtEl>
                                          <p:spTgt spid="66581"/>
                                        </p:tgtEl>
                                      </p:cBhvr>
                                    </p:animEffect>
                                    <p:animScale>
                                      <p:cBhvr>
                                        <p:cTn id="15" dur="385" decel="100000"/>
                                        <p:tgtEl>
                                          <p:spTgt spid="66581"/>
                                        </p:tgtEl>
                                      </p:cBhvr>
                                      <p:from x="10000" y="10000"/>
                                      <p:to x="200000" y="450000"/>
                                    </p:animScale>
                                    <p:animScale>
                                      <p:cBhvr>
                                        <p:cTn id="16" dur="615" accel="100000" fill="hold">
                                          <p:stCondLst>
                                            <p:cond delay="385"/>
                                          </p:stCondLst>
                                        </p:cTn>
                                        <p:tgtEl>
                                          <p:spTgt spid="66581"/>
                                        </p:tgtEl>
                                      </p:cBhvr>
                                      <p:from x="200000" y="450000"/>
                                      <p:to x="100000" y="100000"/>
                                    </p:animScale>
                                    <p:set>
                                      <p:cBhvr>
                                        <p:cTn id="17" dur="385" fill="hold"/>
                                        <p:tgtEl>
                                          <p:spTgt spid="66581"/>
                                        </p:tgtEl>
                                        <p:attrNameLst>
                                          <p:attrName>ppt_x</p:attrName>
                                        </p:attrNameLst>
                                      </p:cBhvr>
                                      <p:to>
                                        <p:strVal val="(0.5)"/>
                                      </p:to>
                                    </p:set>
                                    <p:anim from="(0.5)" to="(#ppt_x)" calcmode="lin" valueType="num">
                                      <p:cBhvr>
                                        <p:cTn id="18" dur="615" accel="100000" fill="hold">
                                          <p:stCondLst>
                                            <p:cond delay="385"/>
                                          </p:stCondLst>
                                        </p:cTn>
                                        <p:tgtEl>
                                          <p:spTgt spid="66581"/>
                                        </p:tgtEl>
                                        <p:attrNameLst>
                                          <p:attrName>ppt_x</p:attrName>
                                        </p:attrNameLst>
                                      </p:cBhvr>
                                    </p:anim>
                                    <p:set>
                                      <p:cBhvr>
                                        <p:cTn id="19" dur="385" fill="hold"/>
                                        <p:tgtEl>
                                          <p:spTgt spid="66581"/>
                                        </p:tgtEl>
                                        <p:attrNameLst>
                                          <p:attrName>ppt_y</p:attrName>
                                        </p:attrNameLst>
                                      </p:cBhvr>
                                      <p:to>
                                        <p:strVal val="(#ppt_y+0.4)"/>
                                      </p:to>
                                    </p:set>
                                    <p:anim from="(#ppt_y+0.4)" to="(#ppt_y)" calcmode="lin" valueType="num">
                                      <p:cBhvr>
                                        <p:cTn id="20" dur="615" accel="100000" fill="hold">
                                          <p:stCondLst>
                                            <p:cond delay="385"/>
                                          </p:stCondLst>
                                        </p:cTn>
                                        <p:tgtEl>
                                          <p:spTgt spid="66581"/>
                                        </p:tgtEl>
                                        <p:attrNameLst>
                                          <p:attrName>ppt_y</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1" fill="hold" nodeType="clickEffect">
                                  <p:stCondLst>
                                    <p:cond delay="0"/>
                                  </p:stCondLst>
                                  <p:childTnLst>
                                    <p:set>
                                      <p:cBhvr>
                                        <p:cTn id="24" dur="1" fill="hold">
                                          <p:stCondLst>
                                            <p:cond delay="0"/>
                                          </p:stCondLst>
                                        </p:cTn>
                                        <p:tgtEl>
                                          <p:spTgt spid="66582"/>
                                        </p:tgtEl>
                                        <p:attrNameLst>
                                          <p:attrName>style.visibility</p:attrName>
                                        </p:attrNameLst>
                                      </p:cBhvr>
                                      <p:to>
                                        <p:strVal val="visible"/>
                                      </p:to>
                                    </p:set>
                                    <p:animEffect transition="in" filter="wipe(up)">
                                      <p:cBhvr>
                                        <p:cTn id="25" dur="500"/>
                                        <p:tgtEl>
                                          <p:spTgt spid="6658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7" presetClass="entr" presetSubtype="0" fill="hold" grpId="0" nodeType="clickEffect">
                                  <p:stCondLst>
                                    <p:cond delay="0"/>
                                  </p:stCondLst>
                                  <p:iterate type="lt">
                                    <p:tmPct val="50000"/>
                                  </p:iterate>
                                  <p:childTnLst>
                                    <p:set>
                                      <p:cBhvr>
                                        <p:cTn id="29" dur="1" fill="hold">
                                          <p:stCondLst>
                                            <p:cond delay="0"/>
                                          </p:stCondLst>
                                        </p:cTn>
                                        <p:tgtEl>
                                          <p:spTgt spid="66579"/>
                                        </p:tgtEl>
                                        <p:attrNameLst>
                                          <p:attrName>style.visibility</p:attrName>
                                        </p:attrNameLst>
                                      </p:cBhvr>
                                      <p:to>
                                        <p:strVal val="visible"/>
                                      </p:to>
                                    </p:set>
                                    <p:anim calcmode="discrete" valueType="clr">
                                      <p:cBhvr override="childStyle">
                                        <p:cTn id="30" dur="500"/>
                                        <p:tgtEl>
                                          <p:spTgt spid="66579"/>
                                        </p:tgtEl>
                                        <p:attrNameLst>
                                          <p:attrName>style.color</p:attrName>
                                        </p:attrNameLst>
                                      </p:cBhvr>
                                      <p:tavLst>
                                        <p:tav tm="0">
                                          <p:val>
                                            <p:clrVal>
                                              <a:schemeClr val="accent2"/>
                                            </p:clrVal>
                                          </p:val>
                                        </p:tav>
                                        <p:tav tm="50000">
                                          <p:val>
                                            <p:clrVal>
                                              <a:schemeClr val="hlink"/>
                                            </p:clrVal>
                                          </p:val>
                                        </p:tav>
                                      </p:tavLst>
                                    </p:anim>
                                    <p:anim calcmode="discrete" valueType="clr">
                                      <p:cBhvr>
                                        <p:cTn id="31" dur="500"/>
                                        <p:tgtEl>
                                          <p:spTgt spid="66579"/>
                                        </p:tgtEl>
                                        <p:attrNameLst>
                                          <p:attrName>fillcolor</p:attrName>
                                        </p:attrNameLst>
                                      </p:cBhvr>
                                      <p:tavLst>
                                        <p:tav tm="0">
                                          <p:val>
                                            <p:clrVal>
                                              <a:schemeClr val="accent2"/>
                                            </p:clrVal>
                                          </p:val>
                                        </p:tav>
                                        <p:tav tm="50000">
                                          <p:val>
                                            <p:clrVal>
                                              <a:schemeClr val="hlink"/>
                                            </p:clrVal>
                                          </p:val>
                                        </p:tav>
                                      </p:tavLst>
                                    </p:anim>
                                    <p:set>
                                      <p:cBhvr>
                                        <p:cTn id="32" dur="500"/>
                                        <p:tgtEl>
                                          <p:spTgt spid="6657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77" grpId="0"/>
      <p:bldP spid="66579" grpId="0"/>
      <p:bldP spid="6658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2" name="Rectangle 6"/>
          <p:cNvSpPr>
            <a:spLocks noChangeArrowheads="1"/>
          </p:cNvSpPr>
          <p:nvPr/>
        </p:nvSpPr>
        <p:spPr bwMode="auto">
          <a:xfrm>
            <a:off x="533400" y="2057400"/>
            <a:ext cx="5410200" cy="457200"/>
          </a:xfrm>
          <a:prstGeom prst="rect">
            <a:avLst/>
          </a:prstGeom>
          <a:noFill/>
          <a:ln w="9525">
            <a:noFill/>
            <a:miter lim="800000"/>
            <a:headEnd/>
            <a:tailEnd/>
          </a:ln>
        </p:spPr>
        <p:txBody>
          <a:bodyPr>
            <a:spAutoFit/>
          </a:bodyPr>
          <a:lstStyle/>
          <a:p>
            <a:pPr>
              <a:buClr>
                <a:srgbClr val="FF0000"/>
              </a:buClr>
              <a:buSzPct val="140000"/>
              <a:buFont typeface="Wingdings" pitchFamily="2" charset="2"/>
              <a:buNone/>
              <a:defRPr/>
            </a:pPr>
            <a:r>
              <a:rPr lang="zh-CN" altLang="en-US" sz="2400" b="1" dirty="0">
                <a:solidFill>
                  <a:schemeClr val="accent2"/>
                </a:solidFill>
                <a:latin typeface="+mn-ea"/>
                <a:ea typeface="+mn-ea"/>
              </a:rPr>
              <a:t>能不能说</a:t>
            </a:r>
            <a:r>
              <a:rPr lang="zh-CN" altLang="en-US" sz="2400" b="1" u="sng" dirty="0">
                <a:solidFill>
                  <a:srgbClr val="0000FF"/>
                </a:solidFill>
                <a:latin typeface="+mn-ea"/>
                <a:ea typeface="+mn-ea"/>
              </a:rPr>
              <a:t>力越大作用效果越明显呢？</a:t>
            </a:r>
          </a:p>
        </p:txBody>
      </p:sp>
      <p:pic>
        <p:nvPicPr>
          <p:cNvPr id="43011" name="Picture 8"/>
          <p:cNvPicPr>
            <a:picLocks noChangeAspect="1" noChangeArrowheads="1"/>
          </p:cNvPicPr>
          <p:nvPr/>
        </p:nvPicPr>
        <p:blipFill>
          <a:blip r:embed="rId2">
            <a:lum bright="-12000"/>
            <a:grayscl/>
            <a:biLevel thresh="50000"/>
            <a:extLst>
              <a:ext uri="{28A0092B-C50C-407E-A947-70E740481C1C}">
                <a14:useLocalDpi xmlns:a14="http://schemas.microsoft.com/office/drawing/2010/main" val="0"/>
              </a:ext>
            </a:extLst>
          </a:blip>
          <a:srcRect/>
          <a:stretch>
            <a:fillRect/>
          </a:stretch>
        </p:blipFill>
        <p:spPr bwMode="auto">
          <a:xfrm>
            <a:off x="609600" y="2895600"/>
            <a:ext cx="5105400"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47" name="Rectangle 11"/>
          <p:cNvSpPr>
            <a:spLocks noChangeArrowheads="1"/>
          </p:cNvSpPr>
          <p:nvPr/>
        </p:nvSpPr>
        <p:spPr bwMode="auto">
          <a:xfrm>
            <a:off x="533400" y="1066800"/>
            <a:ext cx="3200400" cy="461963"/>
          </a:xfrm>
          <a:prstGeom prst="rect">
            <a:avLst/>
          </a:prstGeom>
          <a:noFill/>
          <a:ln w="9525">
            <a:noFill/>
            <a:miter lim="800000"/>
            <a:headEnd/>
            <a:tailEnd/>
          </a:ln>
        </p:spPr>
        <p:txBody>
          <a:bodyPr>
            <a:spAutoFit/>
          </a:bodyPr>
          <a:lstStyle/>
          <a:p>
            <a:pPr>
              <a:defRPr/>
            </a:pPr>
            <a:r>
              <a:rPr lang="zh-CN" altLang="en-US" sz="2400" b="1">
                <a:solidFill>
                  <a:srgbClr val="0000FF"/>
                </a:solidFill>
                <a:latin typeface="+mn-ea"/>
                <a:ea typeface="+mn-ea"/>
              </a:rPr>
              <a:t>力的三要素</a:t>
            </a:r>
            <a:r>
              <a:rPr lang="zh-CN" altLang="en-US" sz="2400" b="1">
                <a:solidFill>
                  <a:srgbClr val="FF0000"/>
                </a:solidFill>
                <a:latin typeface="+mn-ea"/>
                <a:ea typeface="+mn-ea"/>
              </a:rPr>
              <a:t>：</a:t>
            </a:r>
          </a:p>
        </p:txBody>
      </p:sp>
      <p:sp>
        <p:nvSpPr>
          <p:cNvPr id="65551" name="Rectangle 15"/>
          <p:cNvSpPr>
            <a:spLocks noChangeArrowheads="1"/>
          </p:cNvSpPr>
          <p:nvPr/>
        </p:nvSpPr>
        <p:spPr bwMode="auto">
          <a:xfrm>
            <a:off x="2362200" y="1066800"/>
            <a:ext cx="4800600" cy="461963"/>
          </a:xfrm>
          <a:prstGeom prst="rect">
            <a:avLst/>
          </a:prstGeom>
          <a:noFill/>
          <a:ln w="9525" algn="ctr">
            <a:noFill/>
            <a:miter lim="800000"/>
            <a:headEnd/>
            <a:tailEnd/>
          </a:ln>
        </p:spPr>
        <p:txBody>
          <a:bodyPr>
            <a:spAutoFit/>
          </a:bodyPr>
          <a:lstStyle/>
          <a:p>
            <a:pPr>
              <a:spcBef>
                <a:spcPct val="50000"/>
              </a:spcBef>
              <a:defRPr/>
            </a:pPr>
            <a:r>
              <a:rPr kumimoji="1" lang="zh-CN" altLang="en-US" sz="2400" b="1" dirty="0">
                <a:solidFill>
                  <a:srgbClr val="CC3300"/>
                </a:solidFill>
                <a:latin typeface="+mn-ea"/>
                <a:ea typeface="+mn-ea"/>
              </a:rPr>
              <a:t>大小、方向、作用点</a:t>
            </a:r>
          </a:p>
        </p:txBody>
      </p:sp>
      <p:grpSp>
        <p:nvGrpSpPr>
          <p:cNvPr id="43014" name="Group 18"/>
          <p:cNvGrpSpPr>
            <a:grpSpLocks/>
          </p:cNvGrpSpPr>
          <p:nvPr/>
        </p:nvGrpSpPr>
        <p:grpSpPr bwMode="auto">
          <a:xfrm>
            <a:off x="8458200" y="6477000"/>
            <a:ext cx="685800" cy="381000"/>
            <a:chOff x="5376" y="4128"/>
            <a:chExt cx="288" cy="192"/>
          </a:xfrm>
        </p:grpSpPr>
        <p:sp>
          <p:nvSpPr>
            <p:cNvPr id="11272" name="AutoShape 19">
              <a:hlinkClick r:id="" action="ppaction://hlinkshowjump?jump=previousslide" highlightClick="1"/>
            </p:cNvPr>
            <p:cNvSpPr>
              <a:spLocks noChangeArrowheads="1"/>
            </p:cNvSpPr>
            <p:nvPr/>
          </p:nvSpPr>
          <p:spPr bwMode="auto">
            <a:xfrm>
              <a:off x="5376" y="4128"/>
              <a:ext cx="144" cy="192"/>
            </a:xfrm>
            <a:prstGeom prst="actionButtonBackPrevious">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sp>
          <p:nvSpPr>
            <p:cNvPr id="11273" name="AutoShape 20">
              <a:hlinkClick r:id="" action="ppaction://hlinkshowjump?jump=nextslide" highlightClick="1"/>
            </p:cNvPr>
            <p:cNvSpPr>
              <a:spLocks noChangeArrowheads="1"/>
            </p:cNvSpPr>
            <p:nvPr/>
          </p:nvSpPr>
          <p:spPr bwMode="auto">
            <a:xfrm>
              <a:off x="5520" y="4128"/>
              <a:ext cx="144" cy="192"/>
            </a:xfrm>
            <a:prstGeom prst="actionButtonForwardNext">
              <a:avLst/>
            </a:prstGeom>
            <a:solidFill>
              <a:schemeClr val="accent1"/>
            </a:solidFill>
            <a:ln w="9525">
              <a:noFill/>
              <a:miter lim="800000"/>
              <a:headEnd/>
              <a:tailEnd/>
            </a:ln>
          </p:spPr>
          <p:txBody>
            <a:bodyPr wrap="none" anchor="ctr"/>
            <a:lstStyle/>
            <a:p>
              <a:pPr>
                <a:defRPr/>
              </a:pPr>
              <a:endParaRPr lang="zh-CN" altLang="en-US" sz="2400">
                <a:latin typeface="+mn-ea"/>
                <a:ea typeface="+mn-ea"/>
              </a:endParaRPr>
            </a:p>
          </p:txBody>
        </p:sp>
      </p:grpSp>
    </p:spTree>
    <p:extLst>
      <p:ext uri="{BB962C8B-B14F-4D97-AF65-F5344CB8AC3E}">
        <p14:creationId xmlns:p14="http://schemas.microsoft.com/office/powerpoint/2010/main" val="5025258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5547"/>
                                        </p:tgtEl>
                                        <p:attrNameLst>
                                          <p:attrName>style.visibility</p:attrName>
                                        </p:attrNameLst>
                                      </p:cBhvr>
                                      <p:to>
                                        <p:strVal val="visible"/>
                                      </p:to>
                                    </p:set>
                                    <p:anim calcmode="discrete" valueType="clr">
                                      <p:cBhvr override="childStyle">
                                        <p:cTn id="7" dur="500"/>
                                        <p:tgtEl>
                                          <p:spTgt spid="65547"/>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65547"/>
                                        </p:tgtEl>
                                        <p:attrNameLst>
                                          <p:attrName>fillcolor</p:attrName>
                                        </p:attrNameLst>
                                      </p:cBhvr>
                                      <p:tavLst>
                                        <p:tav tm="0">
                                          <p:val>
                                            <p:clrVal>
                                              <a:schemeClr val="accent2"/>
                                            </p:clrVal>
                                          </p:val>
                                        </p:tav>
                                        <p:tav tm="50000">
                                          <p:val>
                                            <p:clrVal>
                                              <a:schemeClr val="hlink"/>
                                            </p:clrVal>
                                          </p:val>
                                        </p:tav>
                                      </p:tavLst>
                                    </p:anim>
                                    <p:set>
                                      <p:cBhvr>
                                        <p:cTn id="9" dur="500"/>
                                        <p:tgtEl>
                                          <p:spTgt spid="6554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65551"/>
                                        </p:tgtEl>
                                        <p:attrNameLst>
                                          <p:attrName>style.visibility</p:attrName>
                                        </p:attrNameLst>
                                      </p:cBhvr>
                                      <p:to>
                                        <p:strVal val="visible"/>
                                      </p:to>
                                    </p:set>
                                    <p:anim calcmode="discrete" valueType="clr">
                                      <p:cBhvr override="childStyle">
                                        <p:cTn id="14" dur="500"/>
                                        <p:tgtEl>
                                          <p:spTgt spid="65551"/>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65551"/>
                                        </p:tgtEl>
                                        <p:attrNameLst>
                                          <p:attrName>fillcolor</p:attrName>
                                        </p:attrNameLst>
                                      </p:cBhvr>
                                      <p:tavLst>
                                        <p:tav tm="0">
                                          <p:val>
                                            <p:clrVal>
                                              <a:schemeClr val="accent2"/>
                                            </p:clrVal>
                                          </p:val>
                                        </p:tav>
                                        <p:tav tm="50000">
                                          <p:val>
                                            <p:clrVal>
                                              <a:schemeClr val="hlink"/>
                                            </p:clrVal>
                                          </p:val>
                                        </p:tav>
                                      </p:tavLst>
                                    </p:anim>
                                    <p:set>
                                      <p:cBhvr>
                                        <p:cTn id="16" dur="500"/>
                                        <p:tgtEl>
                                          <p:spTgt spid="65551"/>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65542"/>
                                        </p:tgtEl>
                                        <p:attrNameLst>
                                          <p:attrName>style.visibility</p:attrName>
                                        </p:attrNameLst>
                                      </p:cBhvr>
                                      <p:to>
                                        <p:strVal val="visible"/>
                                      </p:to>
                                    </p:set>
                                    <p:anim calcmode="discrete" valueType="clr">
                                      <p:cBhvr override="childStyle">
                                        <p:cTn id="21" dur="500"/>
                                        <p:tgtEl>
                                          <p:spTgt spid="65542"/>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65542"/>
                                        </p:tgtEl>
                                        <p:attrNameLst>
                                          <p:attrName>fillcolor</p:attrName>
                                        </p:attrNameLst>
                                      </p:cBhvr>
                                      <p:tavLst>
                                        <p:tav tm="0">
                                          <p:val>
                                            <p:clrVal>
                                              <a:schemeClr val="accent2"/>
                                            </p:clrVal>
                                          </p:val>
                                        </p:tav>
                                        <p:tav tm="50000">
                                          <p:val>
                                            <p:clrVal>
                                              <a:schemeClr val="hlink"/>
                                            </p:clrVal>
                                          </p:val>
                                        </p:tav>
                                      </p:tavLst>
                                    </p:anim>
                                    <p:set>
                                      <p:cBhvr>
                                        <p:cTn id="23" dur="500"/>
                                        <p:tgtEl>
                                          <p:spTgt spid="6554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2" grpId="0"/>
      <p:bldP spid="65547" grpId="0"/>
      <p:bldP spid="65551"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1296</Words>
  <Application>Microsoft Office PowerPoint</Application>
  <PresentationFormat>全屏显示(4:3)</PresentationFormat>
  <Paragraphs>86</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User</cp:lastModifiedBy>
  <cp:revision>5</cp:revision>
  <dcterms:created xsi:type="dcterms:W3CDTF">2020-04-20T03:18:26Z</dcterms:created>
  <dcterms:modified xsi:type="dcterms:W3CDTF">2020-04-22T08:17:24Z</dcterms:modified>
</cp:coreProperties>
</file>