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298" r:id="rId9"/>
    <p:sldId id="262" r:id="rId10"/>
    <p:sldId id="263" r:id="rId11"/>
    <p:sldId id="264" r:id="rId12"/>
    <p:sldId id="265" r:id="rId13"/>
    <p:sldId id="266" r:id="rId14"/>
    <p:sldId id="299" r:id="rId15"/>
    <p:sldId id="300" r:id="rId16"/>
    <p:sldId id="267" r:id="rId17"/>
    <p:sldId id="301" r:id="rId18"/>
    <p:sldId id="302" r:id="rId19"/>
    <p:sldId id="268" r:id="rId20"/>
    <p:sldId id="269" r:id="rId21"/>
    <p:sldId id="270" r:id="rId22"/>
    <p:sldId id="271" r:id="rId23"/>
    <p:sldId id="303" r:id="rId24"/>
    <p:sldId id="304" r:id="rId25"/>
    <p:sldId id="305" r:id="rId26"/>
    <p:sldId id="306" r:id="rId27"/>
    <p:sldId id="307" r:id="rId28"/>
    <p:sldId id="308" r:id="rId29"/>
    <p:sldId id="272" r:id="rId30"/>
    <p:sldId id="273" r:id="rId31"/>
    <p:sldId id="274" r:id="rId32"/>
    <p:sldId id="275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276" r:id="rId42"/>
    <p:sldId id="277" r:id="rId43"/>
    <p:sldId id="278" r:id="rId44"/>
    <p:sldId id="279" r:id="rId45"/>
    <p:sldId id="280" r:id="rId46"/>
    <p:sldId id="281" r:id="rId47"/>
    <p:sldId id="317" r:id="rId48"/>
    <p:sldId id="318" r:id="rId49"/>
    <p:sldId id="319" r:id="rId50"/>
    <p:sldId id="320" r:id="rId51"/>
    <p:sldId id="321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FA1B-BA40-4E0F-A0BA-9CE41D4931B3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484D-ED1C-46E1-A6C9-1C8BBE5EBD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7.1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力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476672"/>
            <a:ext cx="4464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力是物体对物体的作用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124744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符号和单位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170080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用符号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F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表示。力的单位是牛顿，简称牛，符号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043608" y="270892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力的估测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335699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用手托起一个苹果，手对苹果施加的力大约是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托起两个鸡蛋所用的力大约为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成年男子右手的握力大约是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700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；</a:t>
            </a:r>
          </a:p>
          <a:p>
            <a:pPr font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一个质量是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40 kg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的同学对地面的压力大约是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400 N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下列哪个物体被托起时所用的力最接近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N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一只小白兔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两个鸡蛋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一张报纸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一枚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元硬币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1247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用绳子系着木桶，手抓着绳子，从井中向上提水，此时手受到了向下的作用力，这个力的施力物体是（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2276872"/>
            <a:ext cx="20882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水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水桶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绳子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7" y="548680"/>
            <a:ext cx="7200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力是物体对物体的作用，那么力作用在物体上会产生什么效果呢？利用一些实验器材，总结力的效果。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885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868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力的作用效果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11457" cy="37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607496" y="2564904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﻿力可以使物体发生形变。</a:t>
            </a:r>
          </a:p>
        </p:txBody>
      </p:sp>
      <p:sp>
        <p:nvSpPr>
          <p:cNvPr id="5" name="矩形 4"/>
          <p:cNvSpPr/>
          <p:nvPr/>
        </p:nvSpPr>
        <p:spPr>
          <a:xfrm>
            <a:off x="4535488" y="41490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力还有别的作用效果吗？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868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观察思考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608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23528" y="3861048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）投球手把静止的棒球投掷出去</a:t>
            </a:r>
            <a:r>
              <a:rPr lang="zh-CN" altLang="en-US" sz="3200" dirty="0"/>
              <a:t>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5856" y="4077072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）棒球被接球手接住；</a:t>
            </a:r>
          </a:p>
        </p:txBody>
      </p:sp>
      <p:sp>
        <p:nvSpPr>
          <p:cNvPr id="6" name="矩形 5"/>
          <p:cNvSpPr/>
          <p:nvPr/>
        </p:nvSpPr>
        <p:spPr>
          <a:xfrm>
            <a:off x="6012160" y="4077072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）接球手将棒球击出。</a:t>
            </a:r>
          </a:p>
        </p:txBody>
      </p:sp>
      <p:sp>
        <p:nvSpPr>
          <p:cNvPr id="7" name="矩形 6"/>
          <p:cNvSpPr/>
          <p:nvPr/>
        </p:nvSpPr>
        <p:spPr>
          <a:xfrm>
            <a:off x="6228184" y="5445224"/>
            <a:ext cx="2915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棒球的运动方向发生了改变。</a:t>
            </a:r>
          </a:p>
        </p:txBody>
      </p:sp>
      <p:sp>
        <p:nvSpPr>
          <p:cNvPr id="8" name="矩形 7"/>
          <p:cNvSpPr/>
          <p:nvPr/>
        </p:nvSpPr>
        <p:spPr>
          <a:xfrm>
            <a:off x="4788024" y="5733256"/>
            <a:ext cx="1008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静止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5856" y="5733256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运动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5733256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运动</a:t>
            </a:r>
          </a:p>
        </p:txBody>
      </p:sp>
      <p:sp>
        <p:nvSpPr>
          <p:cNvPr id="11" name="矩形 10"/>
          <p:cNvSpPr/>
          <p:nvPr/>
        </p:nvSpPr>
        <p:spPr>
          <a:xfrm>
            <a:off x="179512" y="5733256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静止</a:t>
            </a:r>
          </a:p>
        </p:txBody>
      </p:sp>
      <p:cxnSp>
        <p:nvCxnSpPr>
          <p:cNvPr id="13" name="直接箭头连接符 12"/>
          <p:cNvCxnSpPr>
            <a:endCxn id="10" idx="1"/>
          </p:cNvCxnSpPr>
          <p:nvPr/>
        </p:nvCxnSpPr>
        <p:spPr>
          <a:xfrm>
            <a:off x="1115616" y="6021288"/>
            <a:ext cx="648072" cy="435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211960" y="6021288"/>
            <a:ext cx="648072" cy="435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47667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结合课本完成实验。</a:t>
            </a:r>
          </a:p>
        </p:txBody>
      </p:sp>
      <p:sp>
        <p:nvSpPr>
          <p:cNvPr id="4" name="矩形 3"/>
          <p:cNvSpPr/>
          <p:nvPr/>
        </p:nvSpPr>
        <p:spPr>
          <a:xfrm>
            <a:off x="1835696" y="515719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力可以改变物体的运动状态。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28813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8680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力的作用效果</a:t>
            </a:r>
          </a:p>
        </p:txBody>
      </p:sp>
      <p:sp>
        <p:nvSpPr>
          <p:cNvPr id="4" name="矩形 3"/>
          <p:cNvSpPr/>
          <p:nvPr/>
        </p:nvSpPr>
        <p:spPr>
          <a:xfrm>
            <a:off x="1979712" y="141277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﻿力可以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改变物体的运动状态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403648" y="21328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﻿运动状态：包括物体的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运动速度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运动方向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，其中任意一个改变，运动状态即改变。</a:t>
            </a:r>
          </a:p>
        </p:txBody>
      </p:sp>
      <p:sp>
        <p:nvSpPr>
          <p:cNvPr id="6" name="矩形 5"/>
          <p:cNvSpPr/>
          <p:nvPr/>
        </p:nvSpPr>
        <p:spPr>
          <a:xfrm>
            <a:off x="611560" y="443711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﻿﻿运动状态改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变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9952" y="5157192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）运动速度大小和运动方向同时发生改变。</a:t>
            </a:r>
          </a:p>
        </p:txBody>
      </p:sp>
      <p:sp>
        <p:nvSpPr>
          <p:cNvPr id="10" name="矩形 9"/>
          <p:cNvSpPr/>
          <p:nvPr/>
        </p:nvSpPr>
        <p:spPr>
          <a:xfrm>
            <a:off x="4139952" y="436510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）运动方向发生改变；</a:t>
            </a:r>
          </a:p>
        </p:txBody>
      </p:sp>
      <p:sp>
        <p:nvSpPr>
          <p:cNvPr id="11" name="矩形 10"/>
          <p:cNvSpPr/>
          <p:nvPr/>
        </p:nvSpPr>
        <p:spPr>
          <a:xfrm>
            <a:off x="4211960" y="3284984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﻿﻿（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）运动速度大小发生改变；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21328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987824" y="3429000"/>
            <a:ext cx="1152128" cy="25922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48680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力的作用效果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56490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﻿﻿力的作用效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果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148478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﻿﻿改变运动状态</a:t>
            </a:r>
          </a:p>
        </p:txBody>
      </p:sp>
      <p:sp>
        <p:nvSpPr>
          <p:cNvPr id="5" name="矩形 4"/>
          <p:cNvSpPr/>
          <p:nvPr/>
        </p:nvSpPr>
        <p:spPr>
          <a:xfrm>
            <a:off x="2699792" y="3645024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﻿﻿使物体形变</a:t>
            </a:r>
          </a:p>
        </p:txBody>
      </p:sp>
      <p:sp>
        <p:nvSpPr>
          <p:cNvPr id="6" name="矩形 5"/>
          <p:cNvSpPr/>
          <p:nvPr/>
        </p:nvSpPr>
        <p:spPr>
          <a:xfrm>
            <a:off x="5652120" y="548680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﻿﻿速度大小发生改变</a:t>
            </a:r>
          </a:p>
        </p:txBody>
      </p:sp>
      <p:sp>
        <p:nvSpPr>
          <p:cNvPr id="7" name="矩形 6"/>
          <p:cNvSpPr/>
          <p:nvPr/>
        </p:nvSpPr>
        <p:spPr>
          <a:xfrm>
            <a:off x="5580112" y="1268760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﻿﻿运动方向发生改变</a:t>
            </a:r>
          </a:p>
        </p:txBody>
      </p:sp>
      <p:sp>
        <p:nvSpPr>
          <p:cNvPr id="8" name="矩形 7"/>
          <p:cNvSpPr/>
          <p:nvPr/>
        </p:nvSpPr>
        <p:spPr>
          <a:xfrm>
            <a:off x="5652120" y="1844824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﻿﻿速度大小和运动方向同时发生改变</a:t>
            </a:r>
          </a:p>
        </p:txBody>
      </p:sp>
      <p:sp>
        <p:nvSpPr>
          <p:cNvPr id="9" name="矩形 8"/>
          <p:cNvSpPr/>
          <p:nvPr/>
        </p:nvSpPr>
        <p:spPr>
          <a:xfrm>
            <a:off x="5508104" y="306896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﻿﻿形状改变（拉伸、压缩或弯曲）</a:t>
            </a:r>
          </a:p>
        </p:txBody>
      </p:sp>
      <p:sp>
        <p:nvSpPr>
          <p:cNvPr id="10" name="矩形 9"/>
          <p:cNvSpPr/>
          <p:nvPr/>
        </p:nvSpPr>
        <p:spPr>
          <a:xfrm>
            <a:off x="5580112" y="443711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﻿﻿体积改变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339752" y="1772816"/>
            <a:ext cx="432048" cy="21602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5220072" y="836712"/>
            <a:ext cx="432048" cy="194421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>
            <a:off x="4932040" y="3212976"/>
            <a:ext cx="504056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5536" y="508518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当物体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发生形变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运动状态改变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时，可以判断受到了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力的作用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（多选）下列各种情况中，物体运动状态没有改变的是（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227687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﻿A.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小朋友正在荡秋千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雨滴从空中竖直匀速下落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关闭发动机后，正在向前滑行的汽车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停靠在路旁的自行车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9807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046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196752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在险峻的绝壁上，徒手攀岩者稳如壁虎又矫似雄鹰。这项挑战自然、超载自我的惊险运动，被誉为勇敢者的“岩壁芭蕾”。说它最高限价，是国为攀岩者公靠手脚灵活运用抓、撑、蹬等动作，用“力”实现身体的平衡，从而到达难以企及的顶点。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4869160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像很多体育项目一样，攀岩运动中蕴含了非常丰富的力学知识，从本章开始，让我们一起走进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力学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的世界，揭开它神秘的面纱。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592288" cy="35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以下情形中，有一个力的作用效果与其他三个不同，它是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  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第七届世界军人运动会将于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2019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月在湖北武汉举行。运动会设置了球类、射箭等运动项目。下列过程中的物体，被力改变了形状的是（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9888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56490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运动员用力将球传给队友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篮球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运动员用力接住队友传过来的篮球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篮球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运动员用力拉弓箭的弦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运动员松手后，箭在弹力作用下被射出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箭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﻿力可以改变物体的形状和运动状态。那么力的作用效果与什么因素有关？思考力的作用效果影响因素。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28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2492896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拉弹簧时，所用的力越大，弹簧被拉得越长；也就是力越大，力作用的效果越明显。说明力的作用效果可能与力的大小有关。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5505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力可以改变物体的形状和运动状态。那么力的作用效果与什么因素有关？思考力的作用效果影响因素。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928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2492896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要把螺母拧紧，一般来说应该向顺时针方向用力，如果沿着逆时针方向用力只能将螺母拧松。这些事例说明了力作用的效果可能与力的方向有关。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724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力可以改变物体的形状和运动状态。那么力的作用效果与什么因素有关？思考力的作用效果影响因素。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928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2492896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将物理课本放在课桌上，使用大小相同、方向相同的力，分别推课本的三个不同的位置，观察效果相同吗？说明力的作用效果可能与力的作用点有关。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133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力的作用效果受与力的方向关系。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3645024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在排球运动中，二传手用力向上托球，球就向上运动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628"/>
          <a:stretch>
            <a:fillRect/>
          </a:stretch>
        </p:blipFill>
        <p:spPr bwMode="auto">
          <a:xfrm>
            <a:off x="4860032" y="1124744"/>
            <a:ext cx="313615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64265"/>
          <a:stretch>
            <a:fillRect/>
          </a:stretch>
        </p:blipFill>
        <p:spPr bwMode="auto">
          <a:xfrm>
            <a:off x="971600" y="1124744"/>
            <a:ext cx="316835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547664" y="580526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力的作用效果与力的方向有关。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4048" y="3573016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主攻手用力向下扣球，球就改变运动方向，急速下落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﻿力的作用效果与力的作用点的关系。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234888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﻿用同样大小的力推门时，每次手的位置离门轴远近不同，力的效果也不同。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5949280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﻿力的作用效果与力的作用点有关。 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3717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力的作用效果与力的大小的关系。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2204864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﻿踢足球时，用力越大，球就飞的越远。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5949280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力的作用效果与力的大小有关。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524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476672"/>
            <a:ext cx="2952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力的三要素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20608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﻿把力的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大小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作用点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叫做力的三要素。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3429000"/>
            <a:ext cx="7848872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﻿力的三要素都能影响力的作用效果。其中任何一个要素改变，力的作用效果将发生变化。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7" y="47667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如图，某人用大小相同的力作用于弹簧，观察比较两图，可知力的作用效果与力的 </a:t>
            </a:r>
            <a:r>
              <a:rPr lang="en-US" altLang="zh-CN" sz="3200" u="sng" dirty="0" smtClean="0">
                <a:latin typeface="微软雅黑" pitchFamily="34" charset="-122"/>
                <a:ea typeface="微软雅黑" pitchFamily="34" charset="-122"/>
              </a:rPr>
              <a:t>___      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有关。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98884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7200800" cy="38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62068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﻿取两个相同的木块，一木块放上一铁块，另一木块上放一磁体，把两木块放在水面上，让它们相距较近的距离，再松手，观察现象。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1297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2920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321297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﻿两木块相互靠近。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48880"/>
            <a:ext cx="3591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403648" y="522920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为什么两木块相互靠近？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分别用不同的力去推钢条，使其发生如图所示的形变，如果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=F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=F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i="1" baseline="-25000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912768" cy="198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187624" y="3573016"/>
            <a:ext cx="7344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）能说明力的作用效果跟力的大小有关的是图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和图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4509120"/>
            <a:ext cx="7344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）能说明力的作用效果跟力的方向有关的是图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和图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5589240"/>
            <a:ext cx="7344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）能说明力的作用效果跟力的作用点有关的是图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和图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___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39330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393305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869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8691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60212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60212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力是看不见的，如何表示物体受到了力的作用呢？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7744" y="213285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光线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350100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力的示意图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：在受力物体上沿力的方向画个箭头，表示物体在这个方向上受到了力。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17191"/>
            <a:ext cx="5165948" cy="30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55576" y="476672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力的示意图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60032" y="620688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标出力的符号（大小和单位）。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1628800"/>
            <a:ext cx="2304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起点表示力的作用点。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5373216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沿力的方向画一条线段，用箭头表示力的方向。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2987824" y="2708920"/>
            <a:ext cx="122413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644008" y="3645024"/>
            <a:ext cx="216024" cy="1800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148064" y="2132856"/>
            <a:ext cx="36004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36712"/>
            <a:ext cx="428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手竖直向上托一本书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F=5N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65313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重物受竖直向下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F=20N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的力。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492896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沿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30°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角斜面向上拉木箱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F=10N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1352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7" y="2636912"/>
            <a:ext cx="29188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437112"/>
            <a:ext cx="1352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箭头连接符 11"/>
          <p:cNvCxnSpPr/>
          <p:nvPr/>
        </p:nvCxnSpPr>
        <p:spPr>
          <a:xfrm flipV="1">
            <a:off x="5364088" y="332656"/>
            <a:ext cx="0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6300192" y="2780928"/>
            <a:ext cx="792088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932040" y="5589240"/>
            <a:ext cx="0" cy="9807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04" y="18864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F=5N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F=10N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58772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F=20N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9185" y="191683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请画出电灯对电线的拉力的力的示意图。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67337" y="2996952"/>
            <a:ext cx="59766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﻿线段的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长短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：表示力的大小；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线段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末端的箭头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：表示力的方向；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线段的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起点或终点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：表示力的作用点。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692696"/>
            <a:ext cx="291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力的示意图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2860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/>
          <p:nvPr/>
        </p:nvCxnSpPr>
        <p:spPr>
          <a:xfrm>
            <a:off x="1763688" y="5085184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60212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拉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0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请画出帆船受到风力的力的示意图。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7073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 flipH="1" flipV="1">
            <a:off x="2699792" y="3573016"/>
            <a:ext cx="158417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32849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讨论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﻿力的示意图可以简洁、清晰地表示出物体的受力情况，你能在力的示意图的基础上使力的表示更加准确吗？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284984"/>
            <a:ext cx="7992888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﻿用一根带箭头的线段来表示力，选取标度，在受力物体的作用点上沿着力的方向画一条线段，这种表示力的方法叫做力的图示。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476672"/>
            <a:ext cx="4392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画力的图示的步骤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486916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用规定的符号、单位写出力的大小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162880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确定受力物体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（图示要画在受力物体上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56490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画出力的作用点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350100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沿力的方向画一条线段，根据力的大小确定线段的长短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力的作用点必须画在受力物体上；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5373216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几个力同时作用在同一物体上时，线段越长力越大。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4581128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必须画成实线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3429000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必须标出力的大小、单位、有角度的力必须标明角度；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22768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力的箭头必须画在线段的末端，不能省略不画；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踢球时，足球飞出去的同时脚也会疼，这是为什么？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4" y="350100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足球对脚也有力的作用。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2933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259632" y="34290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交警费力地推车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2085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8024" y="342900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运动员举重</a:t>
            </a:r>
          </a:p>
        </p:txBody>
      </p:sp>
      <p:sp>
        <p:nvSpPr>
          <p:cNvPr id="7" name="矩形 6"/>
          <p:cNvSpPr/>
          <p:nvPr/>
        </p:nvSpPr>
        <p:spPr>
          <a:xfrm>
            <a:off x="1259632" y="476672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什么是力？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77072"/>
            <a:ext cx="2647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2619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2915816" cy="16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971600" y="580526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踢球</a:t>
            </a:r>
          </a:p>
        </p:txBody>
      </p:sp>
      <p:sp>
        <p:nvSpPr>
          <p:cNvPr id="12" name="矩形 11"/>
          <p:cNvSpPr/>
          <p:nvPr/>
        </p:nvSpPr>
        <p:spPr>
          <a:xfrm>
            <a:off x="3491880" y="580526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拉弓射箭</a:t>
            </a:r>
          </a:p>
        </p:txBody>
      </p:sp>
      <p:sp>
        <p:nvSpPr>
          <p:cNvPr id="13" name="矩形 12"/>
          <p:cNvSpPr/>
          <p:nvPr/>
        </p:nvSpPr>
        <p:spPr>
          <a:xfrm>
            <a:off x="6948264" y="580526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划船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穿着旱冰鞋的同学站在墙边用力推墙，会发生什么现象？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700808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穿着旱冰鞋的同学用手推墙，她自己也会后退，运动状态发生改变是由力造成的，因而在这一过程中墙面也给了她一个力。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5050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548680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用力将两个气球按压到一起，观察现象。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63888" y="2492896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两个气球的形状都发生了变化，说明两个气球相互间有力的作用。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494116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你还能举出类似的事例并说说原因吗？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2872872" cy="219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548680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船是如何离开岸边的？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9952" y="1916832"/>
            <a:ext cx="4392488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划船时，船到岸边，人用力推岸，对岸施加力作用的同时也受到岸施加的力的作用，船离岸而去。</a:t>
            </a: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4739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47667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力的作用是相互的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772816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一对相互作用力（作用力和反作用力）作用在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两个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物体上，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大小相等，方向相反，在同一直线上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80728"/>
            <a:ext cx="16287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6444208" y="3573016"/>
            <a:ext cx="0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6444208" y="2348880"/>
            <a:ext cx="0" cy="12241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20272" y="422108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作用力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227687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反作用力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 smtClean="0"/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﻿小慧用手推小车，使车前进的力的施力物体与受力物体分别是（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1628800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20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地球和小车</a:t>
            </a:r>
          </a:p>
          <a:p>
            <a:pPr fontAlgn="ctr">
              <a:lnSpc>
                <a:spcPct val="20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地面和小车</a:t>
            </a:r>
          </a:p>
          <a:p>
            <a:pPr fontAlgn="ctr">
              <a:lnSpc>
                <a:spcPct val="20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手和小车</a:t>
            </a:r>
          </a:p>
          <a:p>
            <a:pPr fontAlgn="ctr">
              <a:lnSpc>
                <a:spcPct val="20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小车和手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9807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游泳运动员用手、脚向后划水，于是人就前进。下面说法中正确的是（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132856"/>
            <a:ext cx="7344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运动员是施力者，自己不受力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水是受力物体，不是施力物体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运动员是施力者，同时又是受力者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运动员在水中前进时不受重力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下列关于力的说法正确的是（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412776"/>
            <a:ext cx="73448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人提水桶的力大于水桶对人的拉力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一个物体也能产生力作用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用手拍打桌面，手先对桌面产生压力，然后桌面对手产生力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一个物体在对另一个物体施力时，必定会同时受到另一个物体对它的作用力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4766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715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47667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生活中都有哪些过程需要用力？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4797152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这四个过程有什么共同的特点？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84785"/>
            <a:ext cx="2150191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20764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1762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556792"/>
            <a:ext cx="2339752" cy="14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79512" y="3212976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运动员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举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杠铃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99792" y="321297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水桶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6016" y="321297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推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车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04249" y="3212976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带电橡胶棒</a:t>
            </a:r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吸引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纸屑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385192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408" y="2204864"/>
            <a:ext cx="5328592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如图所示的四个力中，有一个力的作用效果与其他三个不同，它是（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6256" y="980728"/>
            <a:ext cx="57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476672"/>
            <a:ext cx="7560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﻿我们常用“鸡蛋碰石头”来形容对立双方的势力悬殊，鸡蛋（弱者）很容易被碰得“头破血流”，而石头（强者）却完好无损，对此现象的正确解释是（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2780928"/>
            <a:ext cx="73448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鸡蛋受到力的作用，而石头没有受到力的作用</a:t>
            </a:r>
          </a:p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鸡蛋受到较大的力的作用，石头受到较小的力的作用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它们之间的相互作用力大小一样，只是石头比鸡蛋硬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以上说法都不对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198884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﻿下列实例中，在力的作用下使物体的形状发生变化的是（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1772816"/>
            <a:ext cx="73448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紧急刹车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骑自行车加速前进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做直线运动的足球碰到球员后，运动方向发生改变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两手用力扳竹条，使其弯曲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7" y="476672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﻿﻿小球向左运动与弹簧接触后，经历了如图所示两个过程，下列说法错误的是（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6222" y="1988840"/>
            <a:ext cx="2757778" cy="42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2333685"/>
            <a:ext cx="586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压缩过程说明力可以改变物体的形状</a:t>
            </a:r>
          </a:p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压缩过程说明力可以改变物体的运动快慢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弹开过程不能说明力可以改变物体的形状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整个过程说明力可以改变物体的运动方向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648" y="548680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下列关于力的说法错误的是（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1988840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物体间力的作用是相互的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力是物体对物体的作用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两个物体接触时才能发生力的作用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物体间发生力的作用时，不一定要接触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5486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548680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下列关于力的说法中不正确的是（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1268760"/>
            <a:ext cx="73448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力是物体对物体的作用，不仅仅是人对物体的作用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如果有一个力产生，一定同时产生一个相互作用力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两个物体不接触也能产生力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人推墙，墙没有运动起来，也没有发生形变，因此墙没有受到力的作用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4766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476672"/>
            <a:ext cx="75608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如图所示，甲乙两队拔河比赛正酣，甲队眼看胜利在望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绳子正缓慢匀速地向甲方移动！此时甲队拉绳的力 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en-US" altLang="zh-CN" sz="3200" i="1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甲﻿﻿﻿﻿﻿﻿﻿﻿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与乙队拉绳的力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i="1" dirty="0" smtClean="0">
                <a:latin typeface="微软雅黑" pitchFamily="34" charset="-122"/>
                <a:ea typeface="微软雅黑" pitchFamily="34" charset="-122"/>
              </a:rPr>
              <a:t>﻿﻿﻿﻿﻿﻿﻿﻿</a:t>
            </a:r>
            <a:r>
              <a:rPr lang="zh-CN" altLang="en-US" sz="3200" baseline="-25000" dirty="0" smtClean="0">
                <a:latin typeface="微软雅黑" pitchFamily="34" charset="-122"/>
                <a:ea typeface="微软雅黑" pitchFamily="34" charset="-122"/>
              </a:rPr>
              <a:t>乙﻿﻿﻿﻿﻿﻿﻿﻿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的大小关系是：（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564904"/>
            <a:ext cx="2664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/>
              <a:t>A. ﻿﻿F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F</a:t>
            </a:r>
            <a:r>
              <a:rPr lang="zh-CN" altLang="en-US" sz="3200" baseline="-25000" dirty="0" smtClean="0"/>
              <a:t>乙</a:t>
            </a:r>
            <a:r>
              <a:rPr lang="zh-CN" altLang="en-US" sz="3200" i="1" dirty="0" smtClean="0"/>
              <a:t>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﻿﻿F</a:t>
            </a:r>
            <a:r>
              <a:rPr lang="zh-CN" altLang="en-US" sz="3200" baseline="-25000" dirty="0" smtClean="0"/>
              <a:t>甲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F</a:t>
            </a:r>
            <a:r>
              <a:rPr lang="zh-CN" altLang="en-US" sz="3200" baseline="-25000" dirty="0" smtClean="0"/>
              <a:t>乙</a:t>
            </a:r>
            <a:r>
              <a:rPr lang="zh-CN" altLang="en-US" sz="3200" i="1" dirty="0" smtClean="0"/>
              <a:t>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en-US" altLang="zh-CN" sz="3200" i="1" dirty="0" smtClean="0"/>
              <a:t>﻿﻿</a:t>
            </a:r>
            <a:r>
              <a:rPr lang="en-US" altLang="zh-CN" sz="3200" dirty="0" smtClean="0"/>
              <a:t>F</a:t>
            </a:r>
            <a:r>
              <a:rPr lang="zh-CN" altLang="en-US" sz="3200" baseline="-25000" dirty="0" smtClean="0"/>
              <a:t>甲</a:t>
            </a:r>
            <a:r>
              <a:rPr lang="en-US" altLang="zh-CN" sz="3200" dirty="0" smtClean="0"/>
              <a:t>=F</a:t>
            </a:r>
            <a:r>
              <a:rPr lang="zh-CN" altLang="en-US" sz="3200" baseline="-25000" dirty="0" smtClean="0"/>
              <a:t>乙</a:t>
            </a:r>
            <a:r>
              <a:rPr lang="zh-CN" altLang="en-US" sz="3200" i="1" dirty="0" smtClean="0"/>
              <a:t>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无法确定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267200" cy="21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4288" y="19888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656" y="476672"/>
            <a:ext cx="7344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﻿关于力的说法正确的是（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1916832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只有相互接触的物体之间才有力的作用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两个力的大小方向相同，其作用效果必然相同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任何一个力都有施力物体和受力物体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两力的作用效果相同，其力的三要素就相同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486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运动员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带电橡胶棒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124744"/>
            <a:ext cx="10081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杠铃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水桶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纸屑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车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203848" y="1412776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203848" y="2348880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203848" y="3140968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203848" y="4005064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203848" y="5013176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3968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170080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5649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吸引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3569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4371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46531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物体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465313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物体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980728"/>
            <a:ext cx="2016224" cy="3416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980728"/>
            <a:ext cx="2016224" cy="34163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7" y="5486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﻿关于力的说法正确的是（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48478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一个物体也能产生力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鸡蛋碰石头，鸡蛋碎了而石头安然无恙，说明鸡蛋受到的力比石头受到的力大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同学在湖水中划船时，使船前进的力的施力物体是船桨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相互接触的两个物体不一定产生力的作用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4868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7" y="54868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﻿人长时间坐在椅子上会感觉屁股酸疼，产生这个效果的力的施力物体是（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664" y="2420888"/>
            <a:ext cx="2376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地球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buAutoNum type="alphaUcPeriod"/>
            </a:pP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座椅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屁股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空气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5567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5656" y="548681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 smtClean="0"/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）放在水平桌面上的书对桌面的压力。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）沿水平方向对桌子向右的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 N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的推力。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1532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箭头连接符 5"/>
          <p:cNvCxnSpPr/>
          <p:nvPr/>
        </p:nvCxnSpPr>
        <p:spPr>
          <a:xfrm>
            <a:off x="4283968" y="3717032"/>
            <a:ext cx="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843808" y="3933056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35010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推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50N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53732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40466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力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1988840"/>
            <a:ext cx="8136904" cy="584775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dirty="0"/>
              <a:t>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﻿我们将一个</a:t>
            </a:r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物体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对另一个</a:t>
            </a:r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物体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的作用叫做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力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436096" y="1484784"/>
            <a:ext cx="0" cy="50405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059832" y="2564904"/>
            <a:ext cx="0" cy="57606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受力物体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314096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施力物体</a:t>
            </a:r>
            <a:endParaRPr lang="zh-CN" altLang="en-US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221088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产生力的条件：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888" y="42210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至少有两个物体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501317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物体间要发生相互作用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运动员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带电橡胶棒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124744"/>
            <a:ext cx="10081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杠铃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水桶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纸屑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车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203848" y="1412776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203848" y="2348880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203848" y="3140968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203848" y="4005064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203848" y="5013176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3968" y="7647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170080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56490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吸引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35699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43711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465313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物体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465313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u="sng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 物体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46531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施力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46531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受力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3" y="47667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力一定发生在两个相互接触的物体间吗？如果不是请举出反例。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198884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不是，磁铁吸引铁块。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99695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在产生力的过程中，可能只涉及一个物体吗？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1403648" y="44371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不可能，力是物体间的相互作用，单个物体无法产生力。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1435</Words>
  <Application>Microsoft Office PowerPoint</Application>
  <PresentationFormat>全屏显示(4:3)</PresentationFormat>
  <Paragraphs>369</Paragraphs>
  <Slides>62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2020-02-19T09:29:28Z</dcterms:created>
  <dcterms:modified xsi:type="dcterms:W3CDTF">2020-03-30T03:56:32Z</dcterms:modified>
</cp:coreProperties>
</file>