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72EDC-1BFB-4320-A3F8-E32F2BB80749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75A90-9B85-46A8-81D9-EBC0DE58B5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1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285E3E-9C56-4C66-B0D0-93EB041E7F2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02F233-D8B2-4608-A043-065618B3F0D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5D7163-7742-4366-BF66-127629AB80D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C8FD1F-AD8D-4EC5-B63F-F14515F7D49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1DB290-D716-42D1-AC12-DC708B58742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7EE90A-7A42-4F5C-A56D-6CF46F43309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808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D90F9-5835-4963-A950-F228C464312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3" descr="roa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9950"/>
            <a:ext cx="9144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7"/>
          <p:cNvGrpSpPr>
            <a:grpSpLocks/>
          </p:cNvGrpSpPr>
          <p:nvPr/>
        </p:nvGrpSpPr>
        <p:grpSpPr bwMode="auto">
          <a:xfrm>
            <a:off x="2589213" y="3035300"/>
            <a:ext cx="3779837" cy="1577975"/>
            <a:chOff x="6240567" y="2900570"/>
            <a:chExt cx="3915294" cy="1916713"/>
          </a:xfrm>
        </p:grpSpPr>
        <p:grpSp>
          <p:nvGrpSpPr>
            <p:cNvPr id="3" name="组合 72"/>
            <p:cNvGrpSpPr>
              <a:grpSpLocks/>
            </p:cNvGrpSpPr>
            <p:nvPr/>
          </p:nvGrpSpPr>
          <p:grpSpPr bwMode="auto">
            <a:xfrm>
              <a:off x="6341196" y="2900570"/>
              <a:ext cx="3814665" cy="1916713"/>
              <a:chOff x="6341196" y="2900570"/>
              <a:chExt cx="3814665" cy="1916713"/>
            </a:xfrm>
          </p:grpSpPr>
          <p:sp>
            <p:nvSpPr>
              <p:cNvPr id="94" name="文本框 79"/>
              <p:cNvSpPr txBox="1"/>
              <p:nvPr/>
            </p:nvSpPr>
            <p:spPr>
              <a:xfrm>
                <a:off x="6340874" y="2900570"/>
                <a:ext cx="3814987" cy="190514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3200" b="1">
                    <a:solidFill>
                      <a:srgbClr val="F5841C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chemeClr val="accent3"/>
                    </a:solidFill>
                  </a:rPr>
                  <a:t>新课标沪粤版</a:t>
                </a:r>
                <a:r>
                  <a:rPr lang="en-US" altLang="zh-CN" dirty="0" smtClean="0">
                    <a:solidFill>
                      <a:schemeClr val="accent3"/>
                    </a:solidFill>
                  </a:rPr>
                  <a:t>·</a:t>
                </a:r>
                <a:r>
                  <a:rPr lang="zh-CN" altLang="en-US" dirty="0" smtClean="0">
                    <a:solidFill>
                      <a:schemeClr val="accent3"/>
                    </a:solidFill>
                  </a:rPr>
                  <a:t>物理</a:t>
                </a:r>
                <a:endParaRPr lang="en-US" altLang="zh-CN" dirty="0" smtClean="0">
                  <a:solidFill>
                    <a:schemeClr val="accent3"/>
                  </a:solidFill>
                </a:endParaRPr>
              </a:p>
              <a:p>
                <a:pPr algn="ctr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dirty="0" smtClean="0">
                    <a:solidFill>
                      <a:srgbClr val="FF0000"/>
                    </a:solidFill>
                  </a:rPr>
                  <a:t> 八年级下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5" name="圆角矩形 94"/>
              <p:cNvSpPr/>
              <p:nvPr/>
            </p:nvSpPr>
            <p:spPr>
              <a:xfrm>
                <a:off x="6409938" y="3087614"/>
                <a:ext cx="3694947" cy="1729669"/>
              </a:xfrm>
              <a:prstGeom prst="roundRect">
                <a:avLst/>
              </a:prstGeom>
              <a:noFill/>
              <a:ln w="6350">
                <a:solidFill>
                  <a:srgbClr val="A0BF0D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4" name="组合 45"/>
            <p:cNvGrpSpPr>
              <a:grpSpLocks/>
            </p:cNvGrpSpPr>
            <p:nvPr/>
          </p:nvGrpSpPr>
          <p:grpSpPr bwMode="auto">
            <a:xfrm rot="2731254">
              <a:off x="6341934" y="2879007"/>
              <a:ext cx="109793" cy="312528"/>
              <a:chOff x="4454660" y="3810474"/>
              <a:chExt cx="406107" cy="1155987"/>
            </a:xfrm>
          </p:grpSpPr>
          <p:sp>
            <p:nvSpPr>
              <p:cNvPr id="9226" name="Freeform 16"/>
              <p:cNvSpPr>
                <a:spLocks/>
              </p:cNvSpPr>
              <p:nvPr/>
            </p:nvSpPr>
            <p:spPr bwMode="auto">
              <a:xfrm flipV="1">
                <a:off x="4459674" y="3810474"/>
                <a:ext cx="396080" cy="564858"/>
              </a:xfrm>
              <a:custGeom>
                <a:avLst/>
                <a:gdLst>
                  <a:gd name="T0" fmla="*/ 148399 w 758"/>
                  <a:gd name="T1" fmla="*/ 564858 h 1081"/>
                  <a:gd name="T2" fmla="*/ 396080 w 758"/>
                  <a:gd name="T3" fmla="*/ 0 h 1081"/>
                  <a:gd name="T4" fmla="*/ 0 w 758"/>
                  <a:gd name="T5" fmla="*/ 150489 h 1081"/>
                  <a:gd name="T6" fmla="*/ 148399 w 758"/>
                  <a:gd name="T7" fmla="*/ 564858 h 10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8"/>
                  <a:gd name="T13" fmla="*/ 0 h 1081"/>
                  <a:gd name="T14" fmla="*/ 758 w 758"/>
                  <a:gd name="T15" fmla="*/ 1081 h 10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8" h="1081">
                    <a:moveTo>
                      <a:pt x="284" y="1081"/>
                    </a:moveTo>
                    <a:lnTo>
                      <a:pt x="758" y="0"/>
                    </a:lnTo>
                    <a:lnTo>
                      <a:pt x="0" y="288"/>
                    </a:lnTo>
                    <a:lnTo>
                      <a:pt x="284" y="1081"/>
                    </a:lnTo>
                    <a:close/>
                  </a:path>
                </a:pathLst>
              </a:custGeom>
              <a:solidFill>
                <a:srgbClr val="3190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7" name="Freeform 30"/>
              <p:cNvSpPr>
                <a:spLocks/>
              </p:cNvSpPr>
              <p:nvPr/>
            </p:nvSpPr>
            <p:spPr bwMode="auto">
              <a:xfrm rot="-6303818">
                <a:off x="4522923" y="4261161"/>
                <a:ext cx="275725" cy="329602"/>
              </a:xfrm>
              <a:custGeom>
                <a:avLst/>
                <a:gdLst>
                  <a:gd name="T0" fmla="*/ 0 w 261"/>
                  <a:gd name="T1" fmla="*/ 0 h 312"/>
                  <a:gd name="T2" fmla="*/ 125714 w 261"/>
                  <a:gd name="T3" fmla="*/ 329602 h 312"/>
                  <a:gd name="T4" fmla="*/ 125714 w 261"/>
                  <a:gd name="T5" fmla="*/ 329602 h 312"/>
                  <a:gd name="T6" fmla="*/ 275725 w 261"/>
                  <a:gd name="T7" fmla="*/ 0 h 312"/>
                  <a:gd name="T8" fmla="*/ 0 w 261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312"/>
                  <a:gd name="T17" fmla="*/ 261 w 261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312">
                    <a:moveTo>
                      <a:pt x="0" y="0"/>
                    </a:moveTo>
                    <a:lnTo>
                      <a:pt x="119" y="312"/>
                    </a:lnTo>
                    <a:lnTo>
                      <a:pt x="2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BF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 rot="7160246">
                <a:off x="4384500" y="4490194"/>
                <a:ext cx="546427" cy="406107"/>
              </a:xfrm>
              <a:custGeom>
                <a:avLst/>
                <a:gdLst>
                  <a:gd name="T0" fmla="*/ 400474 w 1067"/>
                  <a:gd name="T1" fmla="*/ 0 h 793"/>
                  <a:gd name="T2" fmla="*/ 0 w 1067"/>
                  <a:gd name="T3" fmla="*/ 147489 h 793"/>
                  <a:gd name="T4" fmla="*/ 546427 w 1067"/>
                  <a:gd name="T5" fmla="*/ 406107 h 793"/>
                  <a:gd name="T6" fmla="*/ 400474 w 1067"/>
                  <a:gd name="T7" fmla="*/ 0 h 7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7"/>
                  <a:gd name="T13" fmla="*/ 0 h 793"/>
                  <a:gd name="T14" fmla="*/ 1067 w 1067"/>
                  <a:gd name="T15" fmla="*/ 793 h 7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7" h="793">
                    <a:moveTo>
                      <a:pt x="782" y="0"/>
                    </a:moveTo>
                    <a:lnTo>
                      <a:pt x="0" y="288"/>
                    </a:lnTo>
                    <a:lnTo>
                      <a:pt x="1067" y="793"/>
                    </a:lnTo>
                    <a:lnTo>
                      <a:pt x="782" y="0"/>
                    </a:lnTo>
                    <a:close/>
                  </a:path>
                </a:pathLst>
              </a:custGeom>
              <a:solidFill>
                <a:srgbClr val="FDB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96" name="文本框 78"/>
          <p:cNvSpPr txBox="1"/>
          <p:nvPr/>
        </p:nvSpPr>
        <p:spPr>
          <a:xfrm>
            <a:off x="3017838" y="2343150"/>
            <a:ext cx="2908300" cy="623888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dirty="0" smtClean="0">
                <a:solidFill>
                  <a:schemeClr val="accent1">
                    <a:lumMod val="75000"/>
                  </a:schemeClr>
                </a:solidFill>
              </a:rPr>
              <a:t>学科素养课件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4" name="Picture 5" descr="cloudandb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2425" y="39688"/>
            <a:ext cx="62261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4" descr="cloud_ball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6213" y="5143500"/>
            <a:ext cx="8429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-0.10209 C -0.02722 -0.10602 -0.03307 -0.11204 -0.03932 -0.1169 C -0.04271 -0.11945 -0.04636 -0.12037 -0.04974 -0.12246 C -0.05091 -0.12315 -0.05169 -0.12546 -0.05287 -0.12616 C -0.05417 -0.12709 -0.06354 -0.12963 -0.06432 -0.12986 C -0.07162 -0.13241 -0.07761 -0.13588 -0.08516 -0.13727 C -0.08972 -0.13935 -0.09414 -0.1419 -0.0987 -0.14468 C -0.10222 -0.14676 -0.10391 -0.1456 -0.10703 -0.14838 C -0.11289 -0.15347 -0.11823 -0.15857 -0.12474 -0.16134 C -0.12578 -0.1625 -0.12669 -0.16412 -0.12787 -0.16505 C -0.12891 -0.16597 -0.13008 -0.16597 -0.13099 -0.1669 C -0.1375 -0.17338 -0.14258 -0.18125 -0.14974 -0.18542 C -0.15287 -0.19097 -0.15599 -0.19653 -0.15912 -0.20209 C -0.16081 -0.20509 -0.16341 -0.20533 -0.16537 -0.20764 C -0.16849 -0.21597 -0.17383 -0.22269 -0.17787 -0.22986 C -0.18399 -0.24074 -0.18998 -0.25139 -0.19557 -0.2632 C -0.20365 -0.28033 -0.20729 -0.30556 -0.2112 -0.32616 C -0.21211 -0.33773 -0.2138 -0.34815 -0.21537 -0.35949 C -0.21563 -0.38634 -0.2125 -0.44815 -0.21953 -0.48542 C -0.2224 -0.53079 -0.22149 -0.57037 -0.23307 -0.61134 C -0.23503 -0.61806 -0.23672 -0.62778 -0.23932 -0.63357 C -0.24675 -0.6507 -0.24297 -0.63982 -0.2487 -0.64838 C -0.25248 -0.65394 -0.25638 -0.66227 -0.2612 -0.66505 C -0.27448 -0.67292 -0.28659 -0.67639 -0.30078 -0.67801 C -0.32878 -0.69468 -0.36094 -0.68056 -0.39037 -0.67616 C -0.41211 -0.6632 -0.42669 -0.67824 -0.44349 -0.69468 C -0.44623 -0.69722 -0.44961 -0.69815 -0.45182 -0.70209 C -0.45547 -0.70857 -0.45821 -0.71088 -0.46328 -0.7132 C -0.46732 -0.72037 -0.4724 -0.72153 -0.47682 -0.72801 C -0.48099 -0.73426 -0.48451 -0.73704 -0.48932 -0.74283 C -0.49141 -0.74537 -0.4944 -0.74445 -0.49662 -0.74653 C -0.50313 -0.75301 -0.50612 -0.75625 -0.51328 -0.75949 C -0.51862 -0.76574 -0.52578 -0.76783 -0.53203 -0.7706 C -0.54219 -0.78264 -0.57383 -0.77778 -0.57787 -0.77801 C -0.58867 -0.78449 -0.57656 -0.77801 -0.60391 -0.77801 C -0.65287 -0.77801 -0.70182 -0.77917 -0.75078 -0.77986 C -0.76094 -0.78588 -0.76992 -0.79722 -0.77995 -0.80394 C -0.78334 -0.80625 -0.78568 -0.81134 -0.78932 -0.81134 " pathEditMode="relative" ptsTypes="fffffffffffffffffffffffffffffffffffffA">
                                      <p:cBhvr>
                                        <p:cTn id="2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12825"/>
            <a:ext cx="9001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怎样测量力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弹簧测力计的原理隐含了一个间接测量量的转换问题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即用可以直接测量的量去表现那些不便直接观察、不便直接测量的量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在这里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弹簧长度的变化是可以直接观察、直接测量的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而力的大小是看不见、摸不着的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但力的大小却与弹簧长度的变化有关系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所以可以用弹簧长度的变化量来测量力的大小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这种解决问题的方法就是转换法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用温度计测量温度也运用了转换法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12825"/>
            <a:ext cx="90011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怎样测量力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伸长量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ΔL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与弹簧长度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的区别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弹簧不受任何力时的长度叫做弹簧的原长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一般用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i="1" baseline="-25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表示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弹簧受到拉力之后的长度是弹簧现在的长度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一般用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表示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则弹簧的伸长量就是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ΔL=L-L</a:t>
            </a:r>
            <a:r>
              <a:rPr lang="en-US" altLang="zh-CN" sz="2000" i="1" baseline="-25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如图所示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弹簧的伸长量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ΔL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与所受的力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的大小成正比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在弹性限度内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ΔL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越长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表明所受的力</a:t>
            </a:r>
            <a:r>
              <a:rPr lang="en-US" altLang="zh-CN" sz="2000" i="1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越大</a:t>
            </a:r>
            <a:r>
              <a:rPr lang="en-US" altLang="zh-CN" sz="2000" dirty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11" name="YHB15.EPS" descr="id:2147501831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5225" y="3462338"/>
            <a:ext cx="14747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19175"/>
            <a:ext cx="9001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怎样测量力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使用弹簧测力计时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拉力必须沿竖直方向吗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?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为什么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19175"/>
            <a:ext cx="7477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怎样测量力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不一定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弹簧测力计是测量力的工具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不一定仅测竖直方向或水平方向的力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其他方向的力也可测量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在测量力时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要保证弹簧测力计的轴线方向与所测力的方向一致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如图所示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可以沿斜面拉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16.EPS" descr="id:2147501895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16363" y="3121025"/>
            <a:ext cx="17256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50925"/>
            <a:ext cx="7477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怎样测量力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在弹性限度内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弹簧的伸长量与它所受的拉力的大小成正比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其比值不变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若超出了弹性限度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弹簧的伸长量与所受的拉力的大小不成正比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而且会损坏弹簧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不同的弹簧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伸长量相同时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所受的拉力的大小一般不同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50925"/>
            <a:ext cx="7477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怎样测量力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力的示意图的画法和步骤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要确定受力物体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将力的作用点画在受力物体上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可用线段的起点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也可用终点来表示力的作用点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在同一幅图中标准要统一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从力的作用点沿力的方向画线段和箭头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画在线段的末端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).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在箭头旁边标上力的符号和大小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在同一幅图中用线段的长短比较力的大小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58913" y="525463"/>
            <a:ext cx="5707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  <a:latin typeface="隶书"/>
                <a:ea typeface="隶书"/>
                <a:cs typeface="隶书"/>
              </a:rPr>
              <a:t>第六章  力和机械</a:t>
            </a:r>
          </a:p>
        </p:txBody>
      </p:sp>
      <p:sp>
        <p:nvSpPr>
          <p:cNvPr id="64" name="文本框 78"/>
          <p:cNvSpPr txBox="1">
            <a:spLocks noChangeArrowheads="1"/>
          </p:cNvSpPr>
          <p:nvPr/>
        </p:nvSpPr>
        <p:spPr bwMode="auto">
          <a:xfrm>
            <a:off x="3000375" y="1801813"/>
            <a:ext cx="2938463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节　重　力</a:t>
            </a:r>
          </a:p>
        </p:txBody>
      </p:sp>
      <p:pic>
        <p:nvPicPr>
          <p:cNvPr id="25" name="Picture 12" descr="cloud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3101975"/>
            <a:ext cx="4770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field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838575"/>
            <a:ext cx="8916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serv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3294063"/>
            <a:ext cx="35607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1022350"/>
            <a:ext cx="8874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重力的概念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“飞流直下三千尺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疑是银河落九天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.”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描述的就是水由于受重力落向深潭的情景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 </a:t>
            </a:r>
          </a:p>
        </p:txBody>
      </p:sp>
      <p:pic>
        <p:nvPicPr>
          <p:cNvPr id="11" name="yhb40.jpg" descr="id:2147502383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2238" y="2185988"/>
            <a:ext cx="2087562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950" y="1022350"/>
            <a:ext cx="887413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重力的概念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日常生活中和贸易中常说物体有多重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指的是物体质量的多少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物理学中说的物重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或物体的重量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指的是物体重力的大小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1022350"/>
            <a:ext cx="860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65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8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411" y="207956"/>
              <a:ext cx="418795" cy="288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重力的方向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83407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如何区分“竖直”和“垂直”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“竖直向下”是指与水平面垂直向下的方向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如图甲中重力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“垂直向下”是指垂直于支持面向下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如图乙中力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只有当物体在水平支持面上时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竖直向下与垂直向下才是相同的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11" name="YHB45.EPS" descr="id:2147502404;FounderCES"/>
          <p:cNvPicPr>
            <a:picLocks noChangeAspect="1" noChangeArrowheads="1"/>
          </p:cNvPicPr>
          <p:nvPr/>
        </p:nvPicPr>
        <p:blipFill>
          <a:blip r:embed="rId5"/>
          <a:srcRect b="48672"/>
          <a:stretch>
            <a:fillRect/>
          </a:stretch>
        </p:blipFill>
        <p:spPr bwMode="auto">
          <a:xfrm>
            <a:off x="2576513" y="3348038"/>
            <a:ext cx="1255712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YHB45.EPS" descr="id:2147502404;FounderCES"/>
          <p:cNvPicPr>
            <a:picLocks noChangeAspect="1" noChangeArrowheads="1"/>
          </p:cNvPicPr>
          <p:nvPr/>
        </p:nvPicPr>
        <p:blipFill>
          <a:blip r:embed="rId5"/>
          <a:srcRect t="51003"/>
          <a:stretch>
            <a:fillRect/>
          </a:stretch>
        </p:blipFill>
        <p:spPr bwMode="auto">
          <a:xfrm>
            <a:off x="4856163" y="3336925"/>
            <a:ext cx="1255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349375" y="525463"/>
            <a:ext cx="570865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  <a:latin typeface="隶书"/>
                <a:ea typeface="隶书"/>
                <a:cs typeface="隶书"/>
              </a:rPr>
              <a:t>第六章  力和机械</a:t>
            </a:r>
          </a:p>
        </p:txBody>
      </p:sp>
      <p:sp>
        <p:nvSpPr>
          <p:cNvPr id="64" name="文本框 78"/>
          <p:cNvSpPr txBox="1">
            <a:spLocks noChangeArrowheads="1"/>
          </p:cNvSpPr>
          <p:nvPr/>
        </p:nvSpPr>
        <p:spPr bwMode="auto">
          <a:xfrm>
            <a:off x="1803400" y="1604963"/>
            <a:ext cx="50546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3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3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节　怎样认识力</a:t>
            </a:r>
          </a:p>
          <a:p>
            <a:pPr algn="ctr"/>
            <a:r>
              <a:rPr lang="zh-CN" altLang="en-US" sz="33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3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3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节　怎样测量和表示力</a:t>
            </a:r>
          </a:p>
        </p:txBody>
      </p:sp>
      <p:pic>
        <p:nvPicPr>
          <p:cNvPr id="25" name="Picture 12" descr="cloud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3101975"/>
            <a:ext cx="4770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field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838575"/>
            <a:ext cx="8916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serv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3294063"/>
            <a:ext cx="35607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1022350"/>
            <a:ext cx="860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988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0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830" y="207971"/>
              <a:ext cx="418795" cy="285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重力的大小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实验中测量多组数据的目的是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得出普遍规律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防止结论的偶然性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1022350"/>
            <a:ext cx="860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988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0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830" y="207971"/>
              <a:ext cx="418795" cy="285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重力的大小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在描点作图时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由于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=0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=0,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即原点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(0,0)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在这条直线上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所以直线过原点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238" y="1022350"/>
            <a:ext cx="86042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988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0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830" y="207971"/>
              <a:ext cx="418795" cy="285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重力的大小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 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的物理意义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质量是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kg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的物体受到的重力为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9.8 N. 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在不同的星球上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受不同星球的吸引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数值不同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如在月球上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      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地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在地球的不同位置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的数值也略有不同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如在赤道上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值最小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在两极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值最大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在平时计算时一般不考虑其变化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在粗略计算中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取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N/kg.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905500" y="1747838"/>
          <a:ext cx="282575" cy="792162"/>
        </p:xfrm>
        <a:graphic>
          <a:graphicData uri="http://schemas.openxmlformats.org/drawingml/2006/table">
            <a:tbl>
              <a:tblPr/>
              <a:tblGrid>
                <a:gridCol w="2825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475" y="1025525"/>
            <a:ext cx="869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320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449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639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重心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画重力的示意图的方法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先在物体上找到物体的重心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从重心开始画出竖直向下的有向线段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在箭头旁边标出重力的符号和大小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如图所示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).</a:t>
            </a:r>
          </a:p>
        </p:txBody>
      </p:sp>
      <p:pic>
        <p:nvPicPr>
          <p:cNvPr id="11" name="YHB51.EPS" descr="id:2147502527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0825" y="3462338"/>
            <a:ext cx="1752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1025525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320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449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639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重心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稳度就是物体的稳定程度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稳度越大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物体就越不容易倾倒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重心的高低会影响到物体的稳度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重心越低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稳度越大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不倒翁之所以不会倒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就是重心很低的缘故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1025525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320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449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639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重心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提高稳度的方法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一是增大支持面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如图甲所示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二是降低重心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如高大的烟囱下部修得较粗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用卡车装货时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重的货物装在下面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轻的装在上面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而且货物不能装得过高等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如图乙所示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9038" y="2736850"/>
            <a:ext cx="2236787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58913" y="525463"/>
            <a:ext cx="5707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  <a:latin typeface="隶书"/>
                <a:ea typeface="隶书"/>
                <a:cs typeface="隶书"/>
              </a:rPr>
              <a:t>第六章  力和机械</a:t>
            </a:r>
          </a:p>
        </p:txBody>
      </p:sp>
      <p:sp>
        <p:nvSpPr>
          <p:cNvPr id="64" name="文本框 78"/>
          <p:cNvSpPr txBox="1">
            <a:spLocks noChangeArrowheads="1"/>
          </p:cNvSpPr>
          <p:nvPr/>
        </p:nvSpPr>
        <p:spPr bwMode="auto">
          <a:xfrm>
            <a:off x="2260600" y="1811338"/>
            <a:ext cx="4630738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节　探究滑动摩擦力</a:t>
            </a:r>
          </a:p>
        </p:txBody>
      </p:sp>
      <p:pic>
        <p:nvPicPr>
          <p:cNvPr id="25" name="Picture 12" descr="cloud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3101975"/>
            <a:ext cx="4770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field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838575"/>
            <a:ext cx="8916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serv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3294063"/>
            <a:ext cx="35607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300" y="1025525"/>
            <a:ext cx="874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5130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0934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596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422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摩擦力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上海磁悬浮列车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不仅在中国是绝无仅有的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在世界也是独此一条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由于摩擦力很小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设计时速可以达到每小时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430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千米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78.jpg" descr="id:2147502921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7163" y="2651125"/>
            <a:ext cx="19653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1025525"/>
            <a:ext cx="847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45745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1341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1981" y="207540"/>
              <a:ext cx="418795" cy="371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422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摩擦力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摩擦力的方向一定与物体相对运动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或相对运动趋势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方向相反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而不是与运动方向相反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有时可能与运动方向相同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摩擦力也不一定都是阻力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有时也可以是动力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1030288"/>
            <a:ext cx="847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4257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09568" y="207516"/>
              <a:ext cx="418795" cy="37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231" y="207516"/>
              <a:ext cx="418795" cy="37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422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摩擦力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有关摩擦力的解题技巧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(1)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根据运动状态求解摩擦力的大小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(2)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与物体相对运动方向或者相对运动趋势方向相反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(3)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作用在接触面上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(4)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阻碍物体与接触面的相对运动或相对运动趋势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" y="973138"/>
            <a:ext cx="11160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8067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2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112" y="207772"/>
              <a:ext cx="418795" cy="325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7686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力的概念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经过近半个世纪的迅速发展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我国航天事业取得了巨大成就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神舟系列火箭能够升空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受到了力的作用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1.jpg" descr="id:2147501626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8738" y="2319338"/>
            <a:ext cx="194468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588" y="1030288"/>
            <a:ext cx="8477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61595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09840" y="208657"/>
              <a:ext cx="418795" cy="148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107" y="208657"/>
              <a:ext cx="418795" cy="148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62309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探究影响滑动摩擦力大小的因素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实验中保持长木板水平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实验时保持长木板与弹簧测力计平行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为了保证压力等于木板上物体的重力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必须在水平桌面上做实验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1030288"/>
            <a:ext cx="8429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61595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09840" y="208657"/>
              <a:ext cx="418795" cy="148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107" y="208657"/>
              <a:ext cx="418795" cy="148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62309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探究影响滑动摩擦力大小的因素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判断摩擦力方向的方法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先判断物体相对于接触面的运动方向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摩擦力的方向与物体相对于接触面的运动方向相反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175" y="1031875"/>
            <a:ext cx="842963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61595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09840" y="208657"/>
              <a:ext cx="418795" cy="148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107" y="208657"/>
              <a:ext cx="418795" cy="148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6230937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探究影响滑动摩擦力大小的因素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如果不是水平匀速拉动测力计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则拉力不等于摩擦力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90.EPS" descr="id:2147502992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5463" y="2298700"/>
            <a:ext cx="14652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1019175"/>
            <a:ext cx="9032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44831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501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421" y="208380"/>
              <a:ext cx="418795" cy="2037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44989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摩擦力的利用和减小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东北的冬季路面由于有冰雪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一般汽车都换上了雪地胎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这是因为雪地胎花纹较深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可以增大有益摩擦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11" name="yhb91.jpg" descr="id:2147503043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6050" y="2478088"/>
            <a:ext cx="2052638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013" y="1019175"/>
            <a:ext cx="9032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44831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501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421" y="208380"/>
              <a:ext cx="418795" cy="2037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44989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摩擦力的利用和减小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自行车上哪些部分存在摩擦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哪些是有益摩擦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哪些是有害摩擦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019175"/>
            <a:ext cx="750887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44831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501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421" y="208380"/>
              <a:ext cx="418795" cy="2037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44989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摩擦力的利用和减小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有益摩擦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轮胎表面有花纹、刹车闸上用橡胶、脚蹬表面有花纹、车把套有花纹、链条与齿轮有凹凸相咬合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有害摩擦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前后轮上有轴承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轴承上有滚珠或加润滑油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58913" y="525463"/>
            <a:ext cx="5707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  <a:latin typeface="隶书"/>
                <a:ea typeface="隶书"/>
                <a:cs typeface="隶书"/>
              </a:rPr>
              <a:t>第六章  力和机械</a:t>
            </a:r>
          </a:p>
        </p:txBody>
      </p:sp>
      <p:sp>
        <p:nvSpPr>
          <p:cNvPr id="64" name="文本框 78"/>
          <p:cNvSpPr txBox="1">
            <a:spLocks noChangeArrowheads="1"/>
          </p:cNvSpPr>
          <p:nvPr/>
        </p:nvSpPr>
        <p:spPr bwMode="auto">
          <a:xfrm>
            <a:off x="1563688" y="1779588"/>
            <a:ext cx="54784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节　探究杠杆的平衡条件</a:t>
            </a:r>
          </a:p>
        </p:txBody>
      </p:sp>
      <p:pic>
        <p:nvPicPr>
          <p:cNvPr id="25" name="Picture 12" descr="cloud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3101975"/>
            <a:ext cx="4770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field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838575"/>
            <a:ext cx="8916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serv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3294063"/>
            <a:ext cx="35607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19175"/>
            <a:ext cx="9001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“硬棒”可以是直的或者弯的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形状任意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泛指有一定长度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在外力作用下不变形的物体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19175"/>
            <a:ext cx="9001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春秋战国时期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桔槔已成为农田的灌溉工具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132.jpg" descr="id:2147503766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82975" y="2133600"/>
            <a:ext cx="1524000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1019175"/>
            <a:ext cx="87312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动力、阻力都是杠杆受到的力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作用点都在杠杆上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且方向不一定相反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但作用效果恰好相反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力的作用线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通过力的作用点沿力的方向所引的直线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如果通过支点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力臂为零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力臂是支点到力的作用线的距离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不是支点到力的作用点的距离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力臂有时在杠杆上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有时不在杠杆上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" y="973138"/>
            <a:ext cx="11160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力的作用效果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年世界杯决赛阶段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足球运动员踢出去的足球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由静止变为运动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说明力可以改变物体的运动状态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2" name="yhb2.jpg" descr="id:2147501640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60788" y="2501900"/>
            <a:ext cx="20732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1023938"/>
            <a:ext cx="8731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作力臂方法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一找点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二画线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三作垂线段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四标签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1025525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动力的方向并不一定是竖直向下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图中所示仅为一种可能情况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888" y="1025525"/>
            <a:ext cx="87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活塞式抽水机的手柄部分为杠杆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并非直的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137.jpg" descr="id:2147503801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8738" y="2230438"/>
            <a:ext cx="2052637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19175"/>
            <a:ext cx="90011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7877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159" y="208193"/>
              <a:ext cx="418795" cy="241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674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8068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杠杆的平衡条件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杠杆平衡是指杠杆处于静止或匀速转动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019175"/>
            <a:ext cx="89535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862387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734" y="208216"/>
              <a:ext cx="418795" cy="23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118" y="208216"/>
              <a:ext cx="418795" cy="23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8068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杠杆的平衡条件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调节杠杆平衡时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杠杆左偏时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将两个平衡螺母都向右调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杠杆右偏时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将两个平衡螺母都向左调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即为“左偏右调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右偏左调”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020763"/>
            <a:ext cx="8953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7766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3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837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8068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杠杆的平衡条件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图中杠杆在非水平位置平衡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此时杠杆仍是平衡状态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但力臂不能直接读出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因此本实验要求杠杆在水平位置平衡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　</a:t>
            </a: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YHB139.EPS" descr="id:2147503859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2720975"/>
            <a:ext cx="18176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020763"/>
            <a:ext cx="8953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80047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17" y="208197"/>
              <a:ext cx="418795" cy="2402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833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8068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杠杆的平衡条件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本实验中为何一定要调节杠杆在水平位置平衡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388" y="1020763"/>
            <a:ext cx="7445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9116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405" y="208231"/>
              <a:ext cx="418795" cy="233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431" y="208231"/>
              <a:ext cx="418795" cy="233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8068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杠杆的平衡条件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杠杆倾斜静止时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也是处于平衡状态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但是当杠杆处于水平平衡时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一是让杠杆的重心刚好在支点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可以消除杠杆自重对实验的影响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二是能在杠杆上直接读出力臂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方便测量力臂的大小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775" y="1020763"/>
            <a:ext cx="8953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生活中的杠杆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从“动力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动力臂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=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阻力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阻力臂”可知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力和力臂的大小成反比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力臂越大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力就越小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1020763"/>
            <a:ext cx="89058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生活中的杠杆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判断杠杆的种类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主要为比较动力臂和阻力臂的大小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因此对于复杂的杠杆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找到支点、动力、阻力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画出力臂进行比较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其次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还可以根据使用杠杆的用途分析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例如吃饭的筷子为了省距离就费力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省力杠杆一般用在阻力很大的情况下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例如剪铁丝的剪刀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费力杠杆一般用在阻力比较小为了省距离的情况下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例如理发的剪刀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" y="973138"/>
            <a:ext cx="111601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力的作用效果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01650" y="144780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“把物体放在桌子上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我们观察到桌子没有发生形变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.”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这种说法对吗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1020763"/>
            <a:ext cx="89058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生活中的杠杆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利用杠杆原理和一个弹簧测力计就测出了大象的重力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正所谓“四两拨千斤”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1" name="YHB147.EPS" descr="id:2147503987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0463" y="2260600"/>
            <a:ext cx="202565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458913" y="525463"/>
            <a:ext cx="5707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5400" b="1">
                <a:solidFill>
                  <a:schemeClr val="accent1"/>
                </a:solidFill>
                <a:latin typeface="隶书"/>
                <a:ea typeface="隶书"/>
                <a:cs typeface="隶书"/>
              </a:rPr>
              <a:t>第六章  力和机械</a:t>
            </a:r>
          </a:p>
        </p:txBody>
      </p:sp>
      <p:sp>
        <p:nvSpPr>
          <p:cNvPr id="64" name="文本框 78"/>
          <p:cNvSpPr txBox="1">
            <a:spLocks noChangeArrowheads="1"/>
          </p:cNvSpPr>
          <p:nvPr/>
        </p:nvSpPr>
        <p:spPr bwMode="auto">
          <a:xfrm>
            <a:off x="2085975" y="1801813"/>
            <a:ext cx="46323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3300" b="1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节　探究滑轮的作用</a:t>
            </a:r>
          </a:p>
        </p:txBody>
      </p:sp>
      <p:pic>
        <p:nvPicPr>
          <p:cNvPr id="25" name="Picture 12" descr="clouds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2450" y="3101975"/>
            <a:ext cx="47704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 descr="field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900" y="3838575"/>
            <a:ext cx="8916988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serve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3294063"/>
            <a:ext cx="3560763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81075"/>
            <a:ext cx="1082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滑轮实际上也可以看作是能够连续旋转的杠杆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所以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仍可以用杠杆的平衡条件分析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81075"/>
            <a:ext cx="1082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“改变力的方向”是指施加某一方向的力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能得到一个不同方向的力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图中竖直向下的力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可得到使重物上升向上的力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).</a:t>
            </a:r>
          </a:p>
        </p:txBody>
      </p:sp>
      <p:pic>
        <p:nvPicPr>
          <p:cNvPr id="11" name="YHB207.EPS" descr="id:2147504762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0863" y="2603500"/>
            <a:ext cx="1147762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981075"/>
            <a:ext cx="10493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8024813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如果使用定滑轮时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动力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不沿着竖直方向而改为其他方向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那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F=G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还是否成立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981075"/>
            <a:ext cx="10493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如图所示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改变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由图中杠杆的示意图得出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根据杠杆的平衡条件得到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变换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如右图所示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仍为一个等臂杠杆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;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因此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无论朝哪个方向用力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定滑轮都是一个等臂杠杆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在绳重和摩擦忽略不计的情况下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动力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与阻力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的关系为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F=G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11" name="YHB209.EPS" descr="id:2147504776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46513" y="3348038"/>
            <a:ext cx="2162175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981075"/>
            <a:ext cx="10493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如果使用动滑轮时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动力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不沿着竖直方向而改为其他方向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那</a:t>
            </a:r>
            <a:endParaRPr lang="en-US" altLang="zh-CN" sz="20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      (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+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动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还是否成立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827088" y="1736725"/>
          <a:ext cx="295275" cy="1097280"/>
        </p:xfrm>
        <a:graphic>
          <a:graphicData uri="http://schemas.openxmlformats.org/drawingml/2006/table">
            <a:tbl>
              <a:tblPr/>
              <a:tblGrid>
                <a:gridCol w="2952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981075"/>
            <a:ext cx="10493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8332788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当改变力的方向时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=r,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而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&lt;2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根据杠杆平衡条件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得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&gt;      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当重物匀速上升时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+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动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则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&gt;      (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+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动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).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786688" y="1301750"/>
          <a:ext cx="307975" cy="1097280"/>
        </p:xfrm>
        <a:graphic>
          <a:graphicData uri="http://schemas.openxmlformats.org/drawingml/2006/table">
            <a:tbl>
              <a:tblPr/>
              <a:tblGrid>
                <a:gridCol w="3079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324350" y="1747838"/>
          <a:ext cx="276225" cy="1097280"/>
        </p:xfrm>
        <a:graphic>
          <a:graphicData uri="http://schemas.openxmlformats.org/drawingml/2006/table">
            <a:tbl>
              <a:tblPr/>
              <a:tblGrid>
                <a:gridCol w="2762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2</a:t>
                      </a:r>
                      <a:endParaRPr kumimoji="0" lang="zh-CN" alt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" name="YHB211.EPS" descr="id:2147504783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2388" y="2632075"/>
            <a:ext cx="1546225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987425"/>
            <a:ext cx="1049337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16376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342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8" y="207288"/>
              <a:ext cx="418795" cy="4221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074862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弹簧测力计要匀速拉动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目的是和使用滑轮时比较拉力的大小和绳端移动的距离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选用质量较小的动滑轮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2000">
                <a:latin typeface="微软雅黑" pitchFamily="34" charset="-122"/>
                <a:ea typeface="微软雅黑" pitchFamily="34" charset="-122"/>
              </a:rPr>
              <a:t>保证滑轮轴间摩擦较小</a:t>
            </a:r>
            <a:r>
              <a:rPr lang="en-US" altLang="zh-CN" sz="200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79488"/>
            <a:ext cx="108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4368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2" y="207524"/>
              <a:ext cx="418795" cy="374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979" y="207525"/>
              <a:ext cx="418795" cy="374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422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滑轮组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8588"/>
            <a:ext cx="77041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滑轮组中绳子段数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为绕过动滑轮承担物重的段数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最后那段从上面定滑轮绕下来的绳子只起到改变力的方向的效果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不承担物重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973138"/>
            <a:ext cx="9286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力的作用效果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8355013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这种说法是错误的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把物体放在桌子上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用眼睛看不出桌子发生形变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但桌子确实发生了形变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这可以用实验验证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准备好两面平面镜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用于反射光线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),</a:t>
            </a:r>
          </a:p>
          <a:p>
            <a:pPr>
              <a:lnSpc>
                <a:spcPct val="150000"/>
              </a:lnSpc>
            </a:pPr>
            <a:endParaRPr lang="en-US" altLang="zh-CN" sz="20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79488"/>
            <a:ext cx="108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4368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2" y="207524"/>
              <a:ext cx="418795" cy="374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979" y="207525"/>
              <a:ext cx="418795" cy="374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422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滑轮组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8588"/>
            <a:ext cx="77041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确定绳子段数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的算法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        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为绳子自由端通过的距离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为物体上升的高度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  <a:p>
            <a:pPr>
              <a:lnSpc>
                <a:spcPct val="250000"/>
              </a:lnSpc>
            </a:pP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        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 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为物体与地面间的摩擦力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为自由端拉力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04863" y="1792288"/>
          <a:ext cx="327025" cy="1005840"/>
        </p:xfrm>
        <a:graphic>
          <a:graphicData uri="http://schemas.openxmlformats.org/drawingml/2006/table">
            <a:tbl>
              <a:tblPr/>
              <a:tblGrid>
                <a:gridCol w="3270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s</a:t>
                      </a:r>
                      <a:endParaRPr kumimoji="0" lang="zh-CN" altLang="en-US" sz="2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h</a:t>
                      </a:r>
                      <a:endParaRPr kumimoji="0" lang="zh-CN" altLang="en-US" sz="2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815975" y="2466975"/>
          <a:ext cx="327025" cy="1005840"/>
        </p:xfrm>
        <a:graphic>
          <a:graphicData uri="http://schemas.openxmlformats.org/drawingml/2006/table">
            <a:tbl>
              <a:tblPr/>
              <a:tblGrid>
                <a:gridCol w="32702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f</a:t>
                      </a:r>
                      <a:endParaRPr kumimoji="0" lang="zh-CN" altLang="en-US" sz="2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F</a:t>
                      </a:r>
                      <a:endParaRPr kumimoji="0" lang="zh-CN" altLang="en-US" sz="2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81075"/>
            <a:ext cx="1082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24368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662" y="207524"/>
              <a:ext cx="418795" cy="3748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979" y="207525"/>
              <a:ext cx="418795" cy="374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24225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滑轮组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8588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起重机是用滑轮装置把“蛟龙号”吊到母船上的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	</a:t>
            </a:r>
          </a:p>
        </p:txBody>
      </p:sp>
      <p:pic>
        <p:nvPicPr>
          <p:cNvPr id="13" name="yhb219.jpg" descr="id:2147504883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52825" y="2155825"/>
            <a:ext cx="18145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81075"/>
            <a:ext cx="1082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3372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744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93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轮轴和斜面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当把动力施加在轮上时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由于此时轴半径小于轮半径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根据杠杆平衡条件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: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有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又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R&gt;r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则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&lt;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即使用轮轴省力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但费距离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若反之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将动力施加在轴上时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=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又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r&lt;R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则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0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&gt;F</a:t>
            </a:r>
            <a:r>
              <a:rPr lang="en-US" altLang="zh-CN" sz="20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即使用轮轴费力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但省距离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113" y="981075"/>
            <a:ext cx="108267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133725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744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935" y="209398"/>
              <a:ext cx="418795" cy="0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11467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轮轴和斜面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盘山公路修的“曲曲折折”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目的是增加斜面的长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,</a:t>
            </a:r>
            <a:r>
              <a:rPr lang="zh-CN" altLang="en-US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达到省力的目的</a:t>
            </a:r>
            <a:r>
              <a:rPr lang="en-US" altLang="zh-CN" sz="2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</a:p>
        </p:txBody>
      </p:sp>
      <p:pic>
        <p:nvPicPr>
          <p:cNvPr id="11" name="yhb228.jpg" descr="id:2147504968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73475" y="2114550"/>
            <a:ext cx="198755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文本框 78"/>
          <p:cNvSpPr txBox="1"/>
          <p:nvPr/>
        </p:nvSpPr>
        <p:spPr>
          <a:xfrm>
            <a:off x="3711968" y="2078424"/>
            <a:ext cx="2123477" cy="655252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F5841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dirty="0" smtClean="0">
                <a:solidFill>
                  <a:schemeClr val="accent5"/>
                </a:solidFill>
              </a:rPr>
              <a:t>谢    谢</a:t>
            </a:r>
            <a:endParaRPr lang="zh-CN" altLang="en-US" sz="5400" dirty="0">
              <a:solidFill>
                <a:schemeClr val="accent5"/>
              </a:solidFill>
            </a:endParaRPr>
          </a:p>
        </p:txBody>
      </p:sp>
      <p:pic>
        <p:nvPicPr>
          <p:cNvPr id="44" name="Picture 4" descr="cloud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123825"/>
            <a:ext cx="322897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 descr="fiel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6700"/>
            <a:ext cx="91836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4" descr="cloud_ball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96213" y="5143500"/>
            <a:ext cx="8429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" descr="cloud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14350"/>
            <a:ext cx="51339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0" descr="togethe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4300" y="3448050"/>
            <a:ext cx="4251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2" descr="C:\Users\Administrator\Desktop\兔子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6925" y="4352925"/>
            <a:ext cx="800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4 -0.24838 C 0.03346 -0.25232 0.02799 -0.25787 0.02213 -0.2625 C 0.01888 -0.26505 0.01549 -0.26597 0.01237 -0.26783 C 0.0112 -0.26852 0.01041 -0.27084 0.00937 -0.27153 C 0.0082 -0.27222 -0.00065 -0.27477 -0.00143 -0.275 C -0.00834 -0.27732 -0.01393 -0.28079 -0.0211 -0.28195 C -0.02539 -0.28403 -0.02956 -0.28634 -0.03386 -0.28912 C -0.03711 -0.29097 -0.03867 -0.29005 -0.04167 -0.29259 C -0.04714 -0.29746 -0.05222 -0.30232 -0.05834 -0.30486 C -0.05925 -0.30602 -0.06016 -0.30764 -0.0612 -0.30857 C -0.06224 -0.30949 -0.06328 -0.30949 -0.06419 -0.31019 C -0.07031 -0.31644 -0.07513 -0.32384 -0.0819 -0.32801 C -0.08477 -0.3331 -0.08776 -0.33843 -0.09076 -0.34375 C -0.09232 -0.34676 -0.09479 -0.34699 -0.09662 -0.34908 C -0.09948 -0.35695 -0.10456 -0.36343 -0.10834 -0.37037 C -0.11406 -0.38056 -0.11979 -0.39074 -0.125 -0.40209 C -0.13268 -0.41829 -0.13607 -0.44236 -0.13972 -0.46204 C -0.14063 -0.47315 -0.14219 -0.4831 -0.14362 -0.49375 C -0.14388 -0.51945 -0.14102 -0.57824 -0.14753 -0.61389 C -0.15026 -0.65695 -0.14948 -0.69468 -0.16029 -0.7338 C -0.16224 -0.74028 -0.1638 -0.74954 -0.16628 -0.75509 C -0.17318 -0.7713 -0.16966 -0.76088 -0.175 -0.76921 C -0.17865 -0.77431 -0.18229 -0.78241 -0.18685 -0.78496 C -0.19935 -0.79259 -0.21068 -0.79584 -0.22409 -0.79746 C -0.25052 -0.8132 -0.28073 -0.79977 -0.30847 -0.7956 C -0.32891 -0.78334 -0.34271 -0.79769 -0.35847 -0.8132 C -0.36107 -0.81574 -0.36432 -0.81644 -0.36641 -0.82037 C -0.36979 -0.82639 -0.3724 -0.82871 -0.37709 -0.83079 C -0.38099 -0.83773 -0.38568 -0.83889 -0.38985 -0.84491 C -0.39375 -0.85093 -0.39714 -0.85371 -0.40169 -0.85903 C -0.40365 -0.86158 -0.40638 -0.86065 -0.40847 -0.86273 C -0.41472 -0.86875 -0.41745 -0.87199 -0.42422 -0.875 C -0.4293 -0.88102 -0.43594 -0.88287 -0.44193 -0.88565 C -0.45143 -0.89699 -0.48125 -0.89236 -0.48503 -0.89259 C -0.49518 -0.89884 -0.48386 -0.89259 -0.50951 -0.89259 C -0.55573 -0.89259 -0.60182 -0.89375 -0.64792 -0.89445 C -0.65742 -0.90023 -0.66589 -0.91088 -0.67539 -0.91736 C -0.67852 -0.91968 -0.68073 -0.92431 -0.68412 -0.92431 " pathEditMode="relative" rAng="0" ptsTypes="fffffffffffffffffffffffffffffffffffffA"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0" y="-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4 0.01759 C -0.05638 0.01134 -0.05586 0.00416 -0.05938 -0.00463 C -0.06029 -0.00671 -0.06159 -0.0081 -0.0625 -0.01019 C -0.06706 -0.0206 -0.06836 -0.03033 -0.075 -0.03611 C -0.08464 -0.03033 -0.09271 -0.02685 -0.1 -0.01389 C -0.10195 -0.00324 -0.10039 0.00926 -0.10313 0.01944 C -0.10404 0.02291 -0.10938 0.02315 -0.10938 0.02338 C -0.11498 0.02199 -0.1207 0.02222 -0.12604 0.01944 C -0.12722 0.01875 -0.12761 0.01597 -0.12813 0.01389 C -0.13307 -0.00671 -0.12266 0.02407 -0.13333 -0.00463 C -0.13477 -0.00857 -0.13503 -0.01366 -0.13646 -0.01759 C -0.13867 -0.02338 -0.14154 -0.02847 -0.14375 -0.03426 C -0.1444 -0.03611 -0.14466 -0.03912 -0.14583 -0.03982 C -0.15013 -0.04236 -0.14805 -0.04051 -0.15208 -0.04537 C -0.16315 -0.04468 -0.17435 -0.04584 -0.18542 -0.04352 C -0.18672 -0.04329 -0.18724 -0.04005 -0.1875 -0.03796 C -0.18841 -0.02871 -0.18737 -0.01921 -0.18854 -0.01019 C -0.18906 -0.00579 -0.19128 -0.00278 -0.19271 0.00092 C -0.1957 0.00879 -0.19623 0.01643 -0.2 0.02315 C -0.20169 0.03241 -0.20534 0.0368 -0.21042 0.03981 C -0.21862 0.03773 -0.22214 0.03704 -0.22917 0.0287 C -0.23125 0.02616 -0.23542 0.02129 -0.23542 0.02153 C -0.23685 0.01759 -0.23815 0.01389 -0.23958 0.01018 C -0.24505 -0.00417 -0.24219 -0.02477 -0.25104 -0.03611 C -0.25404 -0.03982 -0.25599 -0.04028 -0.25938 -0.04167 C -0.26914 -0.04097 -0.27891 -0.04213 -0.28854 -0.03982 C -0.29219 -0.03889 -0.2918 -0.03056 -0.29271 -0.02685 C -0.29518 -0.0169 -0.29857 -0.01412 -0.30208 -0.00463 C -0.30352 -0.00093 -0.3043 0.0037 -0.30625 0.00648 C -0.31133 0.01342 -0.31693 0.01597 -0.32292 0.01944 C -0.32852 0.02268 -0.33281 0.03079 -0.33854 0.03426 C -0.34037 0.03403 -0.34974 0.0331 -0.35313 0.03055 C -0.35625 0.02824 -0.35768 0.025 -0.36146 0.025 " pathEditMode="relative" rAng="0" ptsTypes="ffffffffffffffffffffffffffffffffA">
                                      <p:cBhvr>
                                        <p:cTn id="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973138"/>
            <a:ext cx="9286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3427412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96" y="208066"/>
              <a:ext cx="418795" cy="2663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3330" y="208066"/>
              <a:ext cx="418795" cy="2665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346075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力的作用效果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843438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把这两块平面镜隔着一定距离平行固定在桌子上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镜面相对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用一束光源射向其中一块平面镜上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然后令光反射到另外一块上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最后反射到光屏上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当把物体放在桌子上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就可以看到光屏上的光点移动了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说明桌面发生了形变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YHB4.EPS" descr="id:2147501725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41800" y="3087688"/>
            <a:ext cx="1322388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1012825"/>
            <a:ext cx="9286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41021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69" y="208285"/>
              <a:ext cx="418795" cy="222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427" y="208285"/>
              <a:ext cx="418795" cy="222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41529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力的作用及三要素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81692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足球踢得好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物理少不了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对于球迷来说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精彩的进球当然是最为值得兴奋的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尤其是直接任意球破门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众所周知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在防守直接任意球时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防守方除了门将外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还会在距离球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9.15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米的地方搭起一道人墙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为了阻止进球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人墙在球飞向球门的路线上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球直线飞入球网是不可能的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因此香蕉球应运而生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2" name="yhb8.jpg" descr="id:2147501739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3284538"/>
            <a:ext cx="2325737" cy="1521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画笔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5763" y="4016375"/>
            <a:ext cx="11255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下方素材.png"/>
          <p:cNvPicPr>
            <a:picLocks noChangeAspect="1"/>
          </p:cNvPicPr>
          <p:nvPr/>
        </p:nvPicPr>
        <p:blipFill>
          <a:blip r:embed="rId3"/>
          <a:srcRect t="65517"/>
          <a:stretch>
            <a:fillRect/>
          </a:stretch>
        </p:blipFill>
        <p:spPr bwMode="auto">
          <a:xfrm>
            <a:off x="3967163" y="4652963"/>
            <a:ext cx="189547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 descr="图片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313" y="1012825"/>
            <a:ext cx="9286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>
            <a:grpSpLocks/>
          </p:cNvGrpSpPr>
          <p:nvPr/>
        </p:nvGrpSpPr>
        <p:grpSpPr bwMode="auto">
          <a:xfrm>
            <a:off x="252413" y="0"/>
            <a:ext cx="4102100" cy="819150"/>
            <a:chOff x="337457" y="0"/>
            <a:chExt cx="5751109" cy="1091406"/>
          </a:xfrm>
        </p:grpSpPr>
        <p:sp>
          <p:nvSpPr>
            <p:cNvPr id="21" name="圆角矩形 20"/>
            <p:cNvSpPr/>
            <p:nvPr/>
          </p:nvSpPr>
          <p:spPr>
            <a:xfrm>
              <a:off x="337457" y="406105"/>
              <a:ext cx="5751109" cy="68530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rot="5400000">
              <a:off x="710069" y="208285"/>
              <a:ext cx="418795" cy="222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rot="5400000">
              <a:off x="5112427" y="208285"/>
              <a:ext cx="418795" cy="2226"/>
            </a:xfrm>
            <a:prstGeom prst="lin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306388" y="349250"/>
            <a:ext cx="41529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700">
                <a:latin typeface="微软雅黑" pitchFamily="34" charset="-122"/>
                <a:ea typeface="微软雅黑" pitchFamily="34" charset="-122"/>
              </a:rPr>
              <a:t>知识点  力的作用及三要素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03225" y="1390650"/>
            <a:ext cx="77041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被压弯的撑杆将人高高弹起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在此过程中撑杆又恢复原状</a:t>
            </a: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.</a:t>
            </a:r>
          </a:p>
        </p:txBody>
      </p:sp>
      <p:pic>
        <p:nvPicPr>
          <p:cNvPr id="13" name="yhb9.jpg" descr="id:2147501753;FounderC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2250" y="2232025"/>
            <a:ext cx="2052638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2687</Words>
  <Application>Microsoft Office PowerPoint</Application>
  <PresentationFormat>全屏显示(16:9)</PresentationFormat>
  <Paragraphs>180</Paragraphs>
  <Slides>64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6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User</cp:lastModifiedBy>
  <cp:revision>4</cp:revision>
  <dcterms:created xsi:type="dcterms:W3CDTF">2020-02-27T09:21:44Z</dcterms:created>
  <dcterms:modified xsi:type="dcterms:W3CDTF">2020-03-14T00:49:46Z</dcterms:modified>
</cp:coreProperties>
</file>