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72EDC-1BFB-4320-A3F8-E32F2BB80749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75A90-9B85-46A8-81D9-EBC0DE58B5D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1961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285E3E-9C56-4C66-B0D0-93EB041E7F2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06143E3-846F-4BFD-A47D-6D731D0A35BE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CA0BD7-1D7E-48CA-9DAF-DE951AED8D85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174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EC65AC-C49B-42D0-891F-A8E273FAC2FE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jpeg"/><Relationship Id="rId4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0"/>
            <a:ext cx="91440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87"/>
          <p:cNvGrpSpPr>
            <a:grpSpLocks/>
          </p:cNvGrpSpPr>
          <p:nvPr/>
        </p:nvGrpSpPr>
        <p:grpSpPr bwMode="auto">
          <a:xfrm>
            <a:off x="2589213" y="3035300"/>
            <a:ext cx="3779837" cy="1577975"/>
            <a:chOff x="6240567" y="2900570"/>
            <a:chExt cx="3915294" cy="1916713"/>
          </a:xfrm>
        </p:grpSpPr>
        <p:grpSp>
          <p:nvGrpSpPr>
            <p:cNvPr id="3" name="组合 72"/>
            <p:cNvGrpSpPr>
              <a:grpSpLocks/>
            </p:cNvGrpSpPr>
            <p:nvPr/>
          </p:nvGrpSpPr>
          <p:grpSpPr bwMode="auto">
            <a:xfrm>
              <a:off x="6341196" y="2900570"/>
              <a:ext cx="3814665" cy="1916713"/>
              <a:chOff x="6341196" y="2900570"/>
              <a:chExt cx="3814665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0874" y="2900570"/>
                <a:ext cx="3814987" cy="190514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新课标沪粤版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chemeClr val="accent3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rgbClr val="FF0000"/>
                    </a:solidFill>
                  </a:rPr>
                  <a:t> 九年级下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938" y="3087614"/>
                <a:ext cx="3694947" cy="1729669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" name="组合 45"/>
            <p:cNvGrpSpPr>
              <a:grpSpLocks/>
            </p:cNvGrpSpPr>
            <p:nvPr/>
          </p:nvGrpSpPr>
          <p:grpSpPr bwMode="auto"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226" name="Freeform 16"/>
              <p:cNvSpPr>
                <a:spLocks/>
              </p:cNvSpPr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148399 w 758"/>
                  <a:gd name="T1" fmla="*/ 564858 h 1081"/>
                  <a:gd name="T2" fmla="*/ 396080 w 758"/>
                  <a:gd name="T3" fmla="*/ 0 h 1081"/>
                  <a:gd name="T4" fmla="*/ 0 w 758"/>
                  <a:gd name="T5" fmla="*/ 150489 h 1081"/>
                  <a:gd name="T6" fmla="*/ 148399 w 758"/>
                  <a:gd name="T7" fmla="*/ 564858 h 10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8"/>
                  <a:gd name="T13" fmla="*/ 0 h 1081"/>
                  <a:gd name="T14" fmla="*/ 758 w 758"/>
                  <a:gd name="T15" fmla="*/ 1081 h 10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7" name="Freeform 30"/>
              <p:cNvSpPr>
                <a:spLocks/>
              </p:cNvSpPr>
              <p:nvPr/>
            </p:nvSpPr>
            <p:spPr bwMode="auto">
              <a:xfrm rot="-6303818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25714 w 261"/>
                  <a:gd name="T3" fmla="*/ 329602 h 312"/>
                  <a:gd name="T4" fmla="*/ 125714 w 261"/>
                  <a:gd name="T5" fmla="*/ 329602 h 312"/>
                  <a:gd name="T6" fmla="*/ 275725 w 261"/>
                  <a:gd name="T7" fmla="*/ 0 h 312"/>
                  <a:gd name="T8" fmla="*/ 0 w 261"/>
                  <a:gd name="T9" fmla="*/ 0 h 3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1"/>
                  <a:gd name="T16" fmla="*/ 0 h 312"/>
                  <a:gd name="T17" fmla="*/ 261 w 261"/>
                  <a:gd name="T18" fmla="*/ 312 h 3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400474 w 1067"/>
                  <a:gd name="T1" fmla="*/ 0 h 793"/>
                  <a:gd name="T2" fmla="*/ 0 w 1067"/>
                  <a:gd name="T3" fmla="*/ 147489 h 793"/>
                  <a:gd name="T4" fmla="*/ 546427 w 1067"/>
                  <a:gd name="T5" fmla="*/ 406107 h 793"/>
                  <a:gd name="T6" fmla="*/ 400474 w 1067"/>
                  <a:gd name="T7" fmla="*/ 0 h 7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7"/>
                  <a:gd name="T13" fmla="*/ 0 h 793"/>
                  <a:gd name="T14" fmla="*/ 1067 w 1067"/>
                  <a:gd name="T15" fmla="*/ 793 h 7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7838" y="2343150"/>
            <a:ext cx="290830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dirty="0" smtClean="0">
                <a:solidFill>
                  <a:schemeClr val="accent1">
                    <a:lumMod val="75000"/>
                  </a:schemeClr>
                </a:solidFill>
              </a:rPr>
              <a:t>学科素养课件</a:t>
            </a:r>
            <a:endParaRPr lang="zh-CN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425" y="39688"/>
            <a:ext cx="622617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53442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电动机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03363" y="1098550"/>
            <a:ext cx="7221537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zh-CN" sz="2000" b="1" dirty="0">
                <a:latin typeface="Calibri" pitchFamily="34" charset="0"/>
              </a:rPr>
              <a:t>动圈式扬声器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扬声器是将电信号转化为声信号的一种装置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构造如图所示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是由固定的永磁体和带有线圈的锥形纸盆构成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由于线圈中通入交变电流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使得线圈的运动方向不断地变化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带动纸盆振动发声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12813"/>
            <a:ext cx="1547813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yh187.jpg" descr="id:214750370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33613" y="3240088"/>
            <a:ext cx="1274762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YH188.EPS" descr="id:2147503709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1913" y="3259138"/>
            <a:ext cx="1509712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85825" y="346075"/>
            <a:ext cx="75025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zh-CN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第十七章</a:t>
            </a:r>
          </a:p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电动机与发电机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1962150" y="2328863"/>
            <a:ext cx="5478463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发电机为什么能发电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43949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电磁感应现象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981075" y="1399485"/>
            <a:ext cx="721995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1.</a:t>
            </a:r>
            <a:r>
              <a:rPr lang="zh-CN" altLang="zh-CN" sz="2000" b="1" dirty="0">
                <a:latin typeface="Calibri" pitchFamily="34" charset="0"/>
              </a:rPr>
              <a:t>产生感应电流的两个必要条件</a:t>
            </a:r>
            <a:r>
              <a:rPr lang="en-US" altLang="zh-CN" sz="2000" b="1" dirty="0">
                <a:latin typeface="Calibri" pitchFamily="34" charset="0"/>
              </a:rPr>
              <a:t>: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(1)</a:t>
            </a:r>
            <a:r>
              <a:rPr lang="zh-CN" altLang="zh-CN" sz="2000" b="1" dirty="0">
                <a:latin typeface="Calibri" pitchFamily="34" charset="0"/>
              </a:rPr>
              <a:t>闭合电路的一部分导体</a:t>
            </a:r>
            <a:r>
              <a:rPr lang="en-US" altLang="zh-CN" sz="2000" b="1" dirty="0">
                <a:latin typeface="Calibri" pitchFamily="34" charset="0"/>
              </a:rPr>
              <a:t>;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(2)</a:t>
            </a:r>
            <a:r>
              <a:rPr lang="zh-CN" altLang="zh-CN" sz="2000" b="1" dirty="0">
                <a:latin typeface="Calibri" pitchFamily="34" charset="0"/>
              </a:rPr>
              <a:t>做切割磁感线的运动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2.</a:t>
            </a:r>
            <a:r>
              <a:rPr lang="zh-CN" altLang="zh-CN" sz="2000" b="1" dirty="0">
                <a:latin typeface="Calibri" pitchFamily="34" charset="0"/>
              </a:rPr>
              <a:t>对“切割”的理解</a:t>
            </a:r>
            <a:r>
              <a:rPr lang="en-US" altLang="zh-CN" sz="2000" b="1" dirty="0">
                <a:latin typeface="Calibri" pitchFamily="34" charset="0"/>
              </a:rPr>
              <a:t>: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切割是指导体运动过程中扫过的平面与磁感线相交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无论是垂直切割还是斜着切割都能够产生感应电流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如果导体的运动方向与磁感线方向相同或相反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是不能产生感应电流的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8513"/>
            <a:ext cx="16033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43949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电磁感应现象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981075" y="1454150"/>
            <a:ext cx="721995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Calibri" pitchFamily="34" charset="0"/>
              </a:rPr>
              <a:t>影响感应电流大小的因素有</a:t>
            </a:r>
            <a:r>
              <a:rPr lang="en-US" altLang="zh-CN" sz="2000" b="1" dirty="0">
                <a:latin typeface="Calibri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(1)</a:t>
            </a:r>
            <a:r>
              <a:rPr lang="zh-CN" altLang="en-US" sz="2000" b="1" dirty="0">
                <a:latin typeface="Calibri" pitchFamily="34" charset="0"/>
              </a:rPr>
              <a:t>导体运动的速度大小</a:t>
            </a:r>
            <a:r>
              <a:rPr lang="en-US" altLang="zh-CN" sz="2000" b="1" dirty="0">
                <a:latin typeface="Calibri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(2)</a:t>
            </a:r>
            <a:r>
              <a:rPr lang="zh-CN" altLang="en-US" sz="2000" b="1" dirty="0">
                <a:latin typeface="Calibri" pitchFamily="34" charset="0"/>
              </a:rPr>
              <a:t>磁场的强弱</a:t>
            </a:r>
            <a:r>
              <a:rPr lang="en-US" altLang="zh-CN" sz="2000" b="1" dirty="0">
                <a:latin typeface="Calibri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(3)</a:t>
            </a:r>
            <a:r>
              <a:rPr lang="zh-CN" altLang="en-US" sz="2000" b="1" dirty="0">
                <a:latin typeface="Calibri" pitchFamily="34" charset="0"/>
              </a:rPr>
              <a:t>导体在磁场中的长度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" y="792163"/>
            <a:ext cx="15478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43949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电磁感应现象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2025650" y="3767138"/>
            <a:ext cx="960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>
                <a:latin typeface="Calibri" pitchFamily="34" charset="0"/>
              </a:rPr>
              <a:t>变压器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图片 10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yh221.jpg" descr="id:2147504214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44675" y="1403350"/>
            <a:ext cx="152400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yh222.jpg" descr="id:2147504221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32438" y="1941513"/>
            <a:ext cx="2506662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5664200" y="3779838"/>
            <a:ext cx="2192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>
                <a:latin typeface="Calibri" pitchFamily="34" charset="0"/>
              </a:rPr>
              <a:t>不用电的手电筒</a:t>
            </a:r>
            <a:r>
              <a:rPr lang="en-US" altLang="zh-CN" sz="2000">
                <a:latin typeface="Calibri" pitchFamily="34" charset="0"/>
              </a:rPr>
              <a:t>.</a:t>
            </a:r>
            <a:endParaRPr lang="zh-CN" altLang="zh-CN" sz="2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45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发电机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39875" y="1279525"/>
            <a:ext cx="6920557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麦克风</a:t>
            </a:r>
            <a:r>
              <a:rPr lang="en-US" altLang="zh-CN" sz="2000" b="1" dirty="0">
                <a:latin typeface="Calibri" pitchFamily="34" charset="0"/>
              </a:rPr>
              <a:t>:</a:t>
            </a:r>
            <a:r>
              <a:rPr lang="zh-CN" altLang="zh-CN" sz="2000" b="1" dirty="0">
                <a:latin typeface="Calibri" pitchFamily="34" charset="0"/>
              </a:rPr>
              <a:t>当人说话发出的声波使金属膜片振动时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连接在膜片上的线圈随着膜片一起在永磁体的磁场中振动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切割磁感线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从而产生感应电流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感应电流的大小和方向随着声音的变化而变化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产生的电信号经过处理后传给扬声器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就听到了放大的声音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26629" name="yh229.jpg" descr="id:2147504278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95538" y="3716338"/>
            <a:ext cx="1830387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YH230.EPS" descr="id:2147504285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24463" y="3754438"/>
            <a:ext cx="1671637" cy="88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 descr="C:\Users\Administrator\Desktop\生活中的物理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1288" y="908050"/>
            <a:ext cx="15748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45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发电机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115616" y="1481138"/>
            <a:ext cx="741682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电路中产生的电流按照方向是否改变可以分为两类</a:t>
            </a:r>
            <a:r>
              <a:rPr lang="en-US" altLang="zh-CN" sz="2400" b="1" dirty="0">
                <a:latin typeface="Calibri" pitchFamily="34" charset="0"/>
              </a:rPr>
              <a:t>:</a:t>
            </a:r>
            <a:r>
              <a:rPr lang="zh-CN" altLang="en-US" sz="2400" b="1" dirty="0">
                <a:latin typeface="Calibri" pitchFamily="34" charset="0"/>
              </a:rPr>
              <a:t>直流和交流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r>
              <a:rPr lang="zh-CN" altLang="en-US" sz="2400" b="1" dirty="0">
                <a:latin typeface="Calibri" pitchFamily="34" charset="0"/>
              </a:rPr>
              <a:t>直流电路中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电流从正极流向负极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方向不变</a:t>
            </a:r>
            <a:r>
              <a:rPr lang="en-US" altLang="zh-CN" sz="2400" b="1" dirty="0">
                <a:latin typeface="Calibri" pitchFamily="34" charset="0"/>
              </a:rPr>
              <a:t>;</a:t>
            </a:r>
            <a:r>
              <a:rPr lang="zh-CN" altLang="en-US" sz="2400" b="1" dirty="0">
                <a:latin typeface="Calibri" pitchFamily="34" charset="0"/>
              </a:rPr>
              <a:t>交流电路中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电流的方向不断地发生变化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23" name="图片 22" descr="图片7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9700" y="809625"/>
            <a:ext cx="1597025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45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发电机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387475" y="1347614"/>
            <a:ext cx="692894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大型的发电机发的电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电压很高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电流很强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一般采取线圈不动、磁极旋转的方式来发电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r>
              <a:rPr lang="zh-CN" altLang="en-US" sz="2400" b="1" dirty="0">
                <a:latin typeface="Calibri" pitchFamily="34" charset="0"/>
              </a:rPr>
              <a:t>为了得到强磁场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还要用电磁铁代替永磁体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863" y="727075"/>
            <a:ext cx="1547812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yh227.jpg" descr="id:2147504306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00450" y="3024188"/>
            <a:ext cx="2465388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45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发电机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97025" y="1463674"/>
            <a:ext cx="4394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400" b="1" dirty="0">
                <a:latin typeface="Calibri" pitchFamily="34" charset="0"/>
              </a:rPr>
              <a:t>无线充电是什么原理</a:t>
            </a:r>
            <a:r>
              <a:rPr lang="en-US" altLang="zh-CN" sz="2400" b="1" dirty="0">
                <a:latin typeface="Calibri" pitchFamily="34" charset="0"/>
              </a:rPr>
              <a:t>?</a:t>
            </a:r>
            <a:r>
              <a:rPr lang="zh-CN" altLang="zh-CN" sz="2400" b="1" dirty="0">
                <a:latin typeface="Calibri" pitchFamily="34" charset="0"/>
              </a:rPr>
              <a:t>安全吗</a:t>
            </a:r>
            <a:r>
              <a:rPr lang="en-US" altLang="zh-CN" sz="2400" b="1" dirty="0">
                <a:latin typeface="Calibri" pitchFamily="34" charset="0"/>
              </a:rPr>
              <a:t>?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2" name="图片 11" descr="图片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750"/>
            <a:ext cx="15970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Users\Administrator\Desktop\点拨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127250"/>
            <a:ext cx="109378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yh228.jpg" descr="id:2147504320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176" y="349250"/>
            <a:ext cx="2230394" cy="204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322388" y="2546350"/>
            <a:ext cx="627394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latin typeface="Calibri" pitchFamily="34" charset="0"/>
              </a:rPr>
              <a:t>无线充电是利用初级线圈产生变化的磁场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使受电设备上的次级线圈产生感应电流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从而将能量从传输端转移到接收端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23825"/>
            <a:ext cx="32289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83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14350"/>
            <a:ext cx="51339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4300" y="3448050"/>
            <a:ext cx="4251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85825" y="346075"/>
            <a:ext cx="75025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zh-CN" sz="5400" b="1" dirty="0">
                <a:solidFill>
                  <a:srgbClr val="FF0000"/>
                </a:solidFill>
                <a:latin typeface="隶书"/>
                <a:ea typeface="隶书"/>
                <a:cs typeface="隶书"/>
              </a:rPr>
              <a:t>第十七章</a:t>
            </a:r>
          </a:p>
          <a:p>
            <a:pPr algn="ctr"/>
            <a:r>
              <a:rPr lang="zh-CN" altLang="en-US" sz="5400" b="1" dirty="0">
                <a:solidFill>
                  <a:srgbClr val="FF0000"/>
                </a:solidFill>
                <a:latin typeface="隶书"/>
                <a:ea typeface="隶书"/>
                <a:cs typeface="隶书"/>
              </a:rPr>
              <a:t>电动机与发电机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1962150" y="2124075"/>
            <a:ext cx="5900738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关于电动机转动的猜想</a:t>
            </a:r>
          </a:p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探究电动机转动的原理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06627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0114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了解电动机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822325" y="3441700"/>
            <a:ext cx="3619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 b="1" dirty="0">
                <a:latin typeface="Calibri" pitchFamily="34" charset="0"/>
              </a:rPr>
              <a:t>带风扇的安全帽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既安全又凉快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yh169.jpg" descr="id:214750348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1384300"/>
            <a:ext cx="1963738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yh170.jpg" descr="id:2147503489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8144" y="1419622"/>
            <a:ext cx="2166937" cy="156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5248275" y="3435350"/>
            <a:ext cx="3619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 b="1">
                <a:latin typeface="Calibri" pitchFamily="34" charset="0"/>
              </a:rPr>
              <a:t>带风扇的遮阳帽</a:t>
            </a:r>
            <a:r>
              <a:rPr lang="en-US" altLang="zh-CN" sz="2000" b="1">
                <a:latin typeface="Calibri" pitchFamily="34" charset="0"/>
              </a:rPr>
              <a:t>,</a:t>
            </a:r>
            <a:r>
              <a:rPr lang="zh-CN" altLang="zh-CN" sz="2000" b="1">
                <a:latin typeface="Calibri" pitchFamily="34" charset="0"/>
              </a:rPr>
              <a:t>儿时的记忆</a:t>
            </a:r>
            <a:r>
              <a:rPr lang="en-US" altLang="zh-CN" sz="2000" b="1">
                <a:latin typeface="Calibri" pitchFamily="34" charset="0"/>
              </a:rPr>
              <a:t>.</a:t>
            </a:r>
            <a:endParaRPr lang="zh-CN" altLang="zh-CN" sz="2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82975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47418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电动机转动原因的猜想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115616" y="1589985"/>
            <a:ext cx="71287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latin typeface="Calibri" pitchFamily="34" charset="0"/>
              </a:rPr>
              <a:t>“ 简化”是科学探究中常用的一种方法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r>
              <a:rPr lang="zh-CN" altLang="zh-CN" sz="2400" b="1" dirty="0">
                <a:latin typeface="Calibri" pitchFamily="34" charset="0"/>
              </a:rPr>
              <a:t>“简化”指把影响事物的发展与主要因素忽略掉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而将影响事物的发展与变化较大的因素</a:t>
            </a:r>
            <a:r>
              <a:rPr lang="en-US" altLang="zh-CN" sz="2400" b="1" dirty="0">
                <a:latin typeface="Calibri" pitchFamily="34" charset="0"/>
              </a:rPr>
              <a:t>(</a:t>
            </a:r>
            <a:r>
              <a:rPr lang="zh-CN" altLang="zh-CN" sz="2400" b="1" dirty="0">
                <a:latin typeface="Calibri" pitchFamily="34" charset="0"/>
              </a:rPr>
              <a:t>主要因素</a:t>
            </a:r>
            <a:r>
              <a:rPr lang="en-US" altLang="zh-CN" sz="2400" b="1" dirty="0">
                <a:latin typeface="Calibri" pitchFamily="34" charset="0"/>
              </a:rPr>
              <a:t>)</a:t>
            </a:r>
            <a:r>
              <a:rPr lang="zh-CN" altLang="zh-CN" sz="2400" b="1" dirty="0">
                <a:latin typeface="Calibri" pitchFamily="34" charset="0"/>
              </a:rPr>
              <a:t>抽取出来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图片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15975"/>
            <a:ext cx="160337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47831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47418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磁场对通电导线的作用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822325" y="2563813"/>
            <a:ext cx="7910513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现代军用武器——电磁炮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电磁炮是利用磁力沿导轨发射炮弹的武器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其中加速器把电磁能量转换成炮弹动能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使炮弹达到高速的一种装置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这是一种不太昂贵、具有高杀伤力和远程打击能力的攻击性武器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yh177.jpg" descr="id:2147503589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06775" y="1103313"/>
            <a:ext cx="259238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47831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47418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磁场对通电导线的作用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2123728" y="3848953"/>
            <a:ext cx="54005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400" b="1">
                <a:latin typeface="Calibri" pitchFamily="34" charset="0"/>
              </a:rPr>
              <a:t>电磁炮原理——通电导线在磁场中受力</a:t>
            </a:r>
            <a:r>
              <a:rPr lang="en-US" altLang="zh-CN" sz="2400" b="1">
                <a:latin typeface="Calibri" pitchFamily="34" charset="0"/>
              </a:rPr>
              <a:t>.</a:t>
            </a:r>
            <a:endParaRPr lang="zh-CN" altLang="zh-CN" sz="2400" b="1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YH178.EPS" descr="id:2147503596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9538" y="1275605"/>
            <a:ext cx="3290614" cy="2308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53442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电动机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101725" y="1612900"/>
            <a:ext cx="7221538" cy="11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latin typeface="Calibri" pitchFamily="34" charset="0"/>
              </a:rPr>
              <a:t>电动机分为交流电动机和直流电动机两类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原理和构造相同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只是供电的方式不同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7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38200"/>
            <a:ext cx="15970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53442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电动机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044575" y="2715766"/>
            <a:ext cx="7221538" cy="14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Calibri" pitchFamily="34" charset="0"/>
              </a:rPr>
              <a:t>交流电动机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Calibri" pitchFamily="34" charset="0"/>
              </a:rPr>
              <a:t>在我国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民用和工业用电是以交流电的形式传输的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因此大多数电动机为交流电动机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yh183.jpg" descr="id:2147503667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950" y="591344"/>
            <a:ext cx="3136630" cy="1998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53442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电动机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03363" y="1098550"/>
            <a:ext cx="72215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 b="1" dirty="0">
                <a:latin typeface="Calibri" pitchFamily="34" charset="0"/>
              </a:rPr>
              <a:t>通电导线在磁场中受力的应用——磁电式电流计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12813"/>
            <a:ext cx="1547813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yh184.jpg" descr="id:2147503681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28775" y="1630363"/>
            <a:ext cx="1781175" cy="167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YH185.EPS" descr="id:2147503688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22925" y="1695450"/>
            <a:ext cx="2046288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716088" y="3462338"/>
            <a:ext cx="6215062" cy="14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当电流通过线圈时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导线受到磁场力的作用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线圈左右两边所受的安培力的方向相反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安装在轴上的线圈就会转动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根据指针的偏转方向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可以知道被测电流的方向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696</Words>
  <Application>Microsoft Office PowerPoint</Application>
  <PresentationFormat>全屏显示(16:9)</PresentationFormat>
  <Paragraphs>59</Paragraphs>
  <Slides>19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7</cp:revision>
  <dcterms:created xsi:type="dcterms:W3CDTF">2020-02-27T09:21:44Z</dcterms:created>
  <dcterms:modified xsi:type="dcterms:W3CDTF">2020-03-14T00:30:29Z</dcterms:modified>
</cp:coreProperties>
</file>