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4" d="100"/>
          <a:sy n="144" d="100"/>
        </p:scale>
        <p:origin x="-684" y="-96"/>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772EDC-1BFB-4320-A3F8-E32F2BB80749}" type="datetimeFigureOut">
              <a:rPr lang="zh-CN" altLang="en-US" smtClean="0"/>
              <a:pPr/>
              <a:t>2020/3/14</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575A90-9B85-46A8-81D9-EBC0DE58B5D5}" type="slidenum">
              <a:rPr lang="zh-CN" altLang="en-US" smtClean="0"/>
              <a:pPr/>
              <a:t>‹#›</a:t>
            </a:fld>
            <a:endParaRPr lang="zh-CN" altLang="en-US"/>
          </a:p>
        </p:txBody>
      </p:sp>
    </p:spTree>
    <p:extLst>
      <p:ext uri="{BB962C8B-B14F-4D97-AF65-F5344CB8AC3E}">
        <p14:creationId xmlns:p14="http://schemas.microsoft.com/office/powerpoint/2010/main" val="4022144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幻灯片图像占位符 1"/>
          <p:cNvSpPr>
            <a:spLocks noGrp="1" noRot="1" noChangeAspect="1"/>
          </p:cNvSpPr>
          <p:nvPr>
            <p:ph type="sldImg"/>
          </p:nvPr>
        </p:nvSpPr>
        <p:spPr bwMode="auto">
          <a:noFill/>
          <a:ln>
            <a:solidFill>
              <a:srgbClr val="000000"/>
            </a:solidFill>
            <a:miter lim="800000"/>
            <a:headEnd/>
            <a:tailEnd/>
          </a:ln>
        </p:spPr>
      </p:sp>
      <p:sp>
        <p:nvSpPr>
          <p:cNvPr id="10242"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
        <p:nvSpPr>
          <p:cNvPr id="10243"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B285E3E-9C56-4C66-B0D0-93EB041E7F26}" type="slidenum">
              <a:rPr lang="zh-CN" altLang="en-US"/>
              <a:pPr fontAlgn="base">
                <a:spcBef>
                  <a:spcPct val="0"/>
                </a:spcBef>
                <a:spcAft>
                  <a:spcPct val="0"/>
                </a:spcAft>
              </a:pPr>
              <a:t>1</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幻灯片图像占位符 1"/>
          <p:cNvSpPr>
            <a:spLocks noGrp="1" noRot="1" noChangeAspect="1"/>
          </p:cNvSpPr>
          <p:nvPr>
            <p:ph type="sldImg"/>
          </p:nvPr>
        </p:nvSpPr>
        <p:spPr bwMode="auto">
          <a:noFill/>
          <a:ln>
            <a:solidFill>
              <a:srgbClr val="000000"/>
            </a:solidFill>
            <a:miter lim="800000"/>
            <a:headEnd/>
            <a:tailEnd/>
          </a:ln>
        </p:spPr>
      </p:sp>
      <p:sp>
        <p:nvSpPr>
          <p:cNvPr id="17410"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2291" name="灯片编号占位符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9FB2FB3-F57F-4948-BDD7-2C5CA5006531}" type="slidenum">
              <a:rPr lang="zh-CN" altLang="en-US"/>
              <a:pPr fontAlgn="base">
                <a:spcBef>
                  <a:spcPct val="0"/>
                </a:spcBef>
                <a:spcAft>
                  <a:spcPct val="0"/>
                </a:spcAft>
                <a:defRPr/>
              </a:pPr>
              <a:t>2</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幻灯片图像占位符 1"/>
          <p:cNvSpPr>
            <a:spLocks noGrp="1" noRot="1" noChangeAspect="1"/>
          </p:cNvSpPr>
          <p:nvPr>
            <p:ph type="sldImg"/>
          </p:nvPr>
        </p:nvSpPr>
        <p:spPr bwMode="auto">
          <a:noFill/>
          <a:ln>
            <a:solidFill>
              <a:srgbClr val="000000"/>
            </a:solidFill>
            <a:miter lim="800000"/>
            <a:headEnd/>
            <a:tailEnd/>
          </a:ln>
        </p:spPr>
      </p:sp>
      <p:sp>
        <p:nvSpPr>
          <p:cNvPr id="27650"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22531" name="灯片编号占位符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0CD5CE6-65F4-4EB4-A2DB-C62E9BDBBA89}" type="slidenum">
              <a:rPr lang="zh-CN" altLang="en-US"/>
              <a:pPr fontAlgn="base">
                <a:spcBef>
                  <a:spcPct val="0"/>
                </a:spcBef>
                <a:spcAft>
                  <a:spcPct val="0"/>
                </a:spcAft>
                <a:defRPr/>
              </a:pPr>
              <a:t>11</a:t>
            </a:fld>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幻灯片图像占位符 1"/>
          <p:cNvSpPr>
            <a:spLocks noGrp="1" noRot="1" noChangeAspect="1"/>
          </p:cNvSpPr>
          <p:nvPr>
            <p:ph type="sldImg"/>
          </p:nvPr>
        </p:nvSpPr>
        <p:spPr bwMode="auto">
          <a:noFill/>
          <a:ln>
            <a:solidFill>
              <a:srgbClr val="000000"/>
            </a:solidFill>
            <a:miter lim="800000"/>
            <a:headEnd/>
            <a:tailEnd/>
          </a:ln>
        </p:spPr>
      </p:sp>
      <p:sp>
        <p:nvSpPr>
          <p:cNvPr id="36866"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31747" name="灯片编号占位符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9C911F-8916-4CEF-95B9-B019E91012A9}" type="slidenum">
              <a:rPr lang="zh-CN" altLang="en-US"/>
              <a:pPr fontAlgn="base">
                <a:spcBef>
                  <a:spcPct val="0"/>
                </a:spcBef>
                <a:spcAft>
                  <a:spcPct val="0"/>
                </a:spcAft>
                <a:defRPr/>
              </a:pPr>
              <a:t>19</a:t>
            </a:fld>
            <a:endParaRPr lang="en-US"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幻灯片图像占位符 1"/>
          <p:cNvSpPr>
            <a:spLocks noGrp="1" noRot="1" noChangeAspect="1"/>
          </p:cNvSpPr>
          <p:nvPr>
            <p:ph type="sldImg"/>
          </p:nvPr>
        </p:nvSpPr>
        <p:spPr bwMode="auto">
          <a:noFill/>
          <a:ln>
            <a:solidFill>
              <a:srgbClr val="000000"/>
            </a:solidFill>
            <a:miter lim="800000"/>
            <a:headEnd/>
            <a:tailEnd/>
          </a:ln>
        </p:spPr>
      </p:sp>
      <p:sp>
        <p:nvSpPr>
          <p:cNvPr id="45058"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39939" name="灯片编号占位符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C2A31F0-1EA4-4E31-93F0-1615B37DDB39}" type="slidenum">
              <a:rPr lang="zh-CN" altLang="en-US"/>
              <a:pPr fontAlgn="base">
                <a:spcBef>
                  <a:spcPct val="0"/>
                </a:spcBef>
                <a:spcAft>
                  <a:spcPct val="0"/>
                </a:spcAft>
                <a:defRPr/>
              </a:pPr>
              <a:t>26</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2020/3/14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2020/3/14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2020/3/14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2020/3/14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2020/3/14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2020/3/14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2020/3/14</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17.jpe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18.png"/></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7.jpeg"/><Relationship Id="rId1" Type="http://schemas.openxmlformats.org/officeDocument/2006/relationships/slideLayout" Target="../slideLayouts/slideLayout7.xml"/><Relationship Id="rId5" Type="http://schemas.openxmlformats.org/officeDocument/2006/relationships/image" Target="../media/image19.jpeg"/><Relationship Id="rId4" Type="http://schemas.openxmlformats.org/officeDocument/2006/relationships/image" Target="../media/image12.pn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7.xml"/><Relationship Id="rId5" Type="http://schemas.openxmlformats.org/officeDocument/2006/relationships/image" Target="../media/image21.jpeg"/><Relationship Id="rId4" Type="http://schemas.openxmlformats.org/officeDocument/2006/relationships/image" Target="../media/image20.jpeg"/></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22.jpeg"/></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7.jpeg"/><Relationship Id="rId1" Type="http://schemas.openxmlformats.org/officeDocument/2006/relationships/slideLayout" Target="../slideLayouts/slideLayout7.xml"/><Relationship Id="rId5" Type="http://schemas.openxmlformats.org/officeDocument/2006/relationships/image" Target="../media/image23.jpeg"/><Relationship Id="rId4" Type="http://schemas.openxmlformats.org/officeDocument/2006/relationships/image" Target="../media/image12.png"/></Relationships>
</file>

<file path=ppt/slides/_rels/slide26.xml.rels><?xml version="1.0" encoding="UTF-8" standalone="yes"?>
<Relationships xmlns="http://schemas.openxmlformats.org/package/2006/relationships"><Relationship Id="rId3" Type="http://schemas.openxmlformats.org/officeDocument/2006/relationships/image" Target="../media/image24.png"/><Relationship Id="rId7" Type="http://schemas.openxmlformats.org/officeDocument/2006/relationships/image" Target="../media/image27.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26.png"/><Relationship Id="rId5" Type="http://schemas.openxmlformats.org/officeDocument/2006/relationships/image" Target="../media/image3.png"/><Relationship Id="rId4" Type="http://schemas.openxmlformats.org/officeDocument/2006/relationships/image" Target="../media/image25.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7.jpeg"/><Relationship Id="rId1" Type="http://schemas.openxmlformats.org/officeDocument/2006/relationships/slideLayout" Target="../slideLayouts/slideLayout7.xml"/><Relationship Id="rId5" Type="http://schemas.openxmlformats.org/officeDocument/2006/relationships/image" Target="../media/image13.jpeg"/><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 name="Picture 3" descr="road.png"/>
          <p:cNvPicPr>
            <a:picLocks noChangeAspect="1"/>
          </p:cNvPicPr>
          <p:nvPr/>
        </p:nvPicPr>
        <p:blipFill>
          <a:blip r:embed="rId3"/>
          <a:srcRect/>
          <a:stretch>
            <a:fillRect/>
          </a:stretch>
        </p:blipFill>
        <p:spPr bwMode="auto">
          <a:xfrm>
            <a:off x="0" y="2139950"/>
            <a:ext cx="9144000" cy="3003550"/>
          </a:xfrm>
          <a:prstGeom prst="rect">
            <a:avLst/>
          </a:prstGeom>
          <a:noFill/>
          <a:ln w="9525">
            <a:noFill/>
            <a:miter lim="800000"/>
            <a:headEnd/>
            <a:tailEnd/>
          </a:ln>
        </p:spPr>
      </p:pic>
      <p:grpSp>
        <p:nvGrpSpPr>
          <p:cNvPr id="2" name="组合 87"/>
          <p:cNvGrpSpPr>
            <a:grpSpLocks/>
          </p:cNvGrpSpPr>
          <p:nvPr/>
        </p:nvGrpSpPr>
        <p:grpSpPr bwMode="auto">
          <a:xfrm>
            <a:off x="2589213" y="3035300"/>
            <a:ext cx="3779837" cy="1577975"/>
            <a:chOff x="6240567" y="2900570"/>
            <a:chExt cx="3915294" cy="1916713"/>
          </a:xfrm>
        </p:grpSpPr>
        <p:grpSp>
          <p:nvGrpSpPr>
            <p:cNvPr id="3" name="组合 72"/>
            <p:cNvGrpSpPr>
              <a:grpSpLocks/>
            </p:cNvGrpSpPr>
            <p:nvPr/>
          </p:nvGrpSpPr>
          <p:grpSpPr bwMode="auto">
            <a:xfrm>
              <a:off x="6341196" y="2900570"/>
              <a:ext cx="3814665" cy="1916713"/>
              <a:chOff x="6341196" y="2900570"/>
              <a:chExt cx="3814665" cy="1916713"/>
            </a:xfrm>
          </p:grpSpPr>
          <p:sp>
            <p:nvSpPr>
              <p:cNvPr id="94" name="文本框 79"/>
              <p:cNvSpPr txBox="1"/>
              <p:nvPr/>
            </p:nvSpPr>
            <p:spPr>
              <a:xfrm>
                <a:off x="6340874" y="2900570"/>
                <a:ext cx="3814987" cy="1905143"/>
              </a:xfrm>
              <a:prstGeom prst="rect">
                <a:avLst/>
              </a:prstGeom>
              <a:noFill/>
            </p:spPr>
            <p:txBody>
              <a:bodyPr>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pPr fontAlgn="auto">
                  <a:lnSpc>
                    <a:spcPct val="150000"/>
                  </a:lnSpc>
                  <a:spcBef>
                    <a:spcPts val="0"/>
                  </a:spcBef>
                  <a:spcAft>
                    <a:spcPts val="0"/>
                  </a:spcAft>
                  <a:defRPr/>
                </a:pPr>
                <a:r>
                  <a:rPr lang="zh-CN" altLang="en-US" dirty="0" smtClean="0">
                    <a:solidFill>
                      <a:schemeClr val="accent3"/>
                    </a:solidFill>
                  </a:rPr>
                  <a:t>新课标沪粤版</a:t>
                </a:r>
                <a:r>
                  <a:rPr lang="en-US" altLang="zh-CN" dirty="0" smtClean="0">
                    <a:solidFill>
                      <a:schemeClr val="accent3"/>
                    </a:solidFill>
                  </a:rPr>
                  <a:t>·</a:t>
                </a:r>
                <a:r>
                  <a:rPr lang="zh-CN" altLang="en-US" dirty="0" smtClean="0">
                    <a:solidFill>
                      <a:schemeClr val="accent3"/>
                    </a:solidFill>
                  </a:rPr>
                  <a:t>物理</a:t>
                </a:r>
                <a:endParaRPr lang="en-US" altLang="zh-CN" dirty="0" smtClean="0">
                  <a:solidFill>
                    <a:schemeClr val="accent3"/>
                  </a:solidFill>
                </a:endParaRPr>
              </a:p>
              <a:p>
                <a:pPr algn="ctr" fontAlgn="auto">
                  <a:lnSpc>
                    <a:spcPct val="150000"/>
                  </a:lnSpc>
                  <a:spcBef>
                    <a:spcPts val="0"/>
                  </a:spcBef>
                  <a:spcAft>
                    <a:spcPts val="0"/>
                  </a:spcAft>
                  <a:defRPr/>
                </a:pPr>
                <a:r>
                  <a:rPr lang="zh-CN" altLang="en-US" smtClean="0">
                    <a:solidFill>
                      <a:srgbClr val="FF0000"/>
                    </a:solidFill>
                  </a:rPr>
                  <a:t> 九年级</a:t>
                </a:r>
                <a:r>
                  <a:rPr lang="zh-CN" altLang="en-US" dirty="0" smtClean="0">
                    <a:solidFill>
                      <a:srgbClr val="FF0000"/>
                    </a:solidFill>
                  </a:rPr>
                  <a:t>下</a:t>
                </a:r>
                <a:endParaRPr lang="zh-CN" altLang="en-US" dirty="0">
                  <a:solidFill>
                    <a:srgbClr val="FF0000"/>
                  </a:solidFill>
                </a:endParaRPr>
              </a:p>
            </p:txBody>
          </p:sp>
          <p:sp>
            <p:nvSpPr>
              <p:cNvPr id="95" name="圆角矩形 94"/>
              <p:cNvSpPr/>
              <p:nvPr/>
            </p:nvSpPr>
            <p:spPr>
              <a:xfrm>
                <a:off x="6409938" y="3087614"/>
                <a:ext cx="3694947" cy="1729669"/>
              </a:xfrm>
              <a:prstGeom prst="roundRect">
                <a:avLst/>
              </a:prstGeom>
              <a:noFill/>
              <a:ln w="6350">
                <a:solidFill>
                  <a:srgbClr val="A0BF0D"/>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4" name="组合 45"/>
            <p:cNvGrpSpPr>
              <a:grpSpLocks/>
            </p:cNvGrpSpPr>
            <p:nvPr/>
          </p:nvGrpSpPr>
          <p:grpSpPr bwMode="auto">
            <a:xfrm rot="2731254">
              <a:off x="6341934" y="2879007"/>
              <a:ext cx="109793" cy="312528"/>
              <a:chOff x="4454660" y="3810474"/>
              <a:chExt cx="406107" cy="1155987"/>
            </a:xfrm>
          </p:grpSpPr>
          <p:sp>
            <p:nvSpPr>
              <p:cNvPr id="9226" name="Freeform 16"/>
              <p:cNvSpPr>
                <a:spLocks/>
              </p:cNvSpPr>
              <p:nvPr/>
            </p:nvSpPr>
            <p:spPr bwMode="auto">
              <a:xfrm flipV="1">
                <a:off x="4459674" y="3810474"/>
                <a:ext cx="396080" cy="564858"/>
              </a:xfrm>
              <a:custGeom>
                <a:avLst/>
                <a:gdLst>
                  <a:gd name="T0" fmla="*/ 148399 w 758"/>
                  <a:gd name="T1" fmla="*/ 564858 h 1081"/>
                  <a:gd name="T2" fmla="*/ 396080 w 758"/>
                  <a:gd name="T3" fmla="*/ 0 h 1081"/>
                  <a:gd name="T4" fmla="*/ 0 w 758"/>
                  <a:gd name="T5" fmla="*/ 150489 h 1081"/>
                  <a:gd name="T6" fmla="*/ 148399 w 758"/>
                  <a:gd name="T7" fmla="*/ 564858 h 1081"/>
                  <a:gd name="T8" fmla="*/ 0 60000 65536"/>
                  <a:gd name="T9" fmla="*/ 0 60000 65536"/>
                  <a:gd name="T10" fmla="*/ 0 60000 65536"/>
                  <a:gd name="T11" fmla="*/ 0 60000 65536"/>
                  <a:gd name="T12" fmla="*/ 0 w 758"/>
                  <a:gd name="T13" fmla="*/ 0 h 1081"/>
                  <a:gd name="T14" fmla="*/ 758 w 758"/>
                  <a:gd name="T15" fmla="*/ 1081 h 1081"/>
                </a:gdLst>
                <a:ahLst/>
                <a:cxnLst>
                  <a:cxn ang="T8">
                    <a:pos x="T0" y="T1"/>
                  </a:cxn>
                  <a:cxn ang="T9">
                    <a:pos x="T2" y="T3"/>
                  </a:cxn>
                  <a:cxn ang="T10">
                    <a:pos x="T4" y="T5"/>
                  </a:cxn>
                  <a:cxn ang="T11">
                    <a:pos x="T6" y="T7"/>
                  </a:cxn>
                </a:cxnLst>
                <a:rect l="T12" t="T13" r="T14" b="T15"/>
                <a:pathLst>
                  <a:path w="758" h="1081">
                    <a:moveTo>
                      <a:pt x="284" y="1081"/>
                    </a:moveTo>
                    <a:lnTo>
                      <a:pt x="758" y="0"/>
                    </a:lnTo>
                    <a:lnTo>
                      <a:pt x="0" y="288"/>
                    </a:lnTo>
                    <a:lnTo>
                      <a:pt x="284" y="1081"/>
                    </a:lnTo>
                    <a:close/>
                  </a:path>
                </a:pathLst>
              </a:custGeom>
              <a:solidFill>
                <a:srgbClr val="319095"/>
              </a:solidFill>
              <a:ln w="9525">
                <a:noFill/>
                <a:round/>
                <a:headEnd/>
                <a:tailEnd/>
              </a:ln>
            </p:spPr>
            <p:txBody>
              <a:bodyPr/>
              <a:lstStyle/>
              <a:p>
                <a:endParaRPr lang="zh-CN" altLang="en-US"/>
              </a:p>
            </p:txBody>
          </p:sp>
          <p:sp>
            <p:nvSpPr>
              <p:cNvPr id="9227" name="Freeform 30"/>
              <p:cNvSpPr>
                <a:spLocks/>
              </p:cNvSpPr>
              <p:nvPr/>
            </p:nvSpPr>
            <p:spPr bwMode="auto">
              <a:xfrm rot="-6303818">
                <a:off x="4522923" y="4261161"/>
                <a:ext cx="275725" cy="329602"/>
              </a:xfrm>
              <a:custGeom>
                <a:avLst/>
                <a:gdLst>
                  <a:gd name="T0" fmla="*/ 0 w 261"/>
                  <a:gd name="T1" fmla="*/ 0 h 312"/>
                  <a:gd name="T2" fmla="*/ 125714 w 261"/>
                  <a:gd name="T3" fmla="*/ 329602 h 312"/>
                  <a:gd name="T4" fmla="*/ 125714 w 261"/>
                  <a:gd name="T5" fmla="*/ 329602 h 312"/>
                  <a:gd name="T6" fmla="*/ 275725 w 261"/>
                  <a:gd name="T7" fmla="*/ 0 h 312"/>
                  <a:gd name="T8" fmla="*/ 0 w 261"/>
                  <a:gd name="T9" fmla="*/ 0 h 312"/>
                  <a:gd name="T10" fmla="*/ 0 60000 65536"/>
                  <a:gd name="T11" fmla="*/ 0 60000 65536"/>
                  <a:gd name="T12" fmla="*/ 0 60000 65536"/>
                  <a:gd name="T13" fmla="*/ 0 60000 65536"/>
                  <a:gd name="T14" fmla="*/ 0 60000 65536"/>
                  <a:gd name="T15" fmla="*/ 0 w 261"/>
                  <a:gd name="T16" fmla="*/ 0 h 312"/>
                  <a:gd name="T17" fmla="*/ 261 w 261"/>
                  <a:gd name="T18" fmla="*/ 312 h 312"/>
                </a:gdLst>
                <a:ahLst/>
                <a:cxnLst>
                  <a:cxn ang="T10">
                    <a:pos x="T0" y="T1"/>
                  </a:cxn>
                  <a:cxn ang="T11">
                    <a:pos x="T2" y="T3"/>
                  </a:cxn>
                  <a:cxn ang="T12">
                    <a:pos x="T4" y="T5"/>
                  </a:cxn>
                  <a:cxn ang="T13">
                    <a:pos x="T6" y="T7"/>
                  </a:cxn>
                  <a:cxn ang="T14">
                    <a:pos x="T8" y="T9"/>
                  </a:cxn>
                </a:cxnLst>
                <a:rect l="T15" t="T16" r="T17" b="T18"/>
                <a:pathLst>
                  <a:path w="261" h="312">
                    <a:moveTo>
                      <a:pt x="0" y="0"/>
                    </a:moveTo>
                    <a:lnTo>
                      <a:pt x="119" y="312"/>
                    </a:lnTo>
                    <a:lnTo>
                      <a:pt x="261" y="0"/>
                    </a:lnTo>
                    <a:lnTo>
                      <a:pt x="0" y="0"/>
                    </a:lnTo>
                    <a:close/>
                  </a:path>
                </a:pathLst>
              </a:custGeom>
              <a:solidFill>
                <a:srgbClr val="A0BF0D"/>
              </a:solidFill>
              <a:ln w="9525">
                <a:noFill/>
                <a:round/>
                <a:headEnd/>
                <a:tailEnd/>
              </a:ln>
            </p:spPr>
            <p:txBody>
              <a:bodyPr/>
              <a:lstStyle/>
              <a:p>
                <a:endParaRPr lang="zh-CN" altLang="en-US"/>
              </a:p>
            </p:txBody>
          </p:sp>
          <p:sp>
            <p:nvSpPr>
              <p:cNvPr id="9228" name="Freeform 12"/>
              <p:cNvSpPr>
                <a:spLocks/>
              </p:cNvSpPr>
              <p:nvPr/>
            </p:nvSpPr>
            <p:spPr bwMode="auto">
              <a:xfrm rot="7160246">
                <a:off x="4384500" y="4490194"/>
                <a:ext cx="546427" cy="406107"/>
              </a:xfrm>
              <a:custGeom>
                <a:avLst/>
                <a:gdLst>
                  <a:gd name="T0" fmla="*/ 400474 w 1067"/>
                  <a:gd name="T1" fmla="*/ 0 h 793"/>
                  <a:gd name="T2" fmla="*/ 0 w 1067"/>
                  <a:gd name="T3" fmla="*/ 147489 h 793"/>
                  <a:gd name="T4" fmla="*/ 546427 w 1067"/>
                  <a:gd name="T5" fmla="*/ 406107 h 793"/>
                  <a:gd name="T6" fmla="*/ 400474 w 1067"/>
                  <a:gd name="T7" fmla="*/ 0 h 793"/>
                  <a:gd name="T8" fmla="*/ 0 60000 65536"/>
                  <a:gd name="T9" fmla="*/ 0 60000 65536"/>
                  <a:gd name="T10" fmla="*/ 0 60000 65536"/>
                  <a:gd name="T11" fmla="*/ 0 60000 65536"/>
                  <a:gd name="T12" fmla="*/ 0 w 1067"/>
                  <a:gd name="T13" fmla="*/ 0 h 793"/>
                  <a:gd name="T14" fmla="*/ 1067 w 1067"/>
                  <a:gd name="T15" fmla="*/ 793 h 793"/>
                </a:gdLst>
                <a:ahLst/>
                <a:cxnLst>
                  <a:cxn ang="T8">
                    <a:pos x="T0" y="T1"/>
                  </a:cxn>
                  <a:cxn ang="T9">
                    <a:pos x="T2" y="T3"/>
                  </a:cxn>
                  <a:cxn ang="T10">
                    <a:pos x="T4" y="T5"/>
                  </a:cxn>
                  <a:cxn ang="T11">
                    <a:pos x="T6" y="T7"/>
                  </a:cxn>
                </a:cxnLst>
                <a:rect l="T12" t="T13" r="T14" b="T15"/>
                <a:pathLst>
                  <a:path w="1067" h="793">
                    <a:moveTo>
                      <a:pt x="782" y="0"/>
                    </a:moveTo>
                    <a:lnTo>
                      <a:pt x="0" y="288"/>
                    </a:lnTo>
                    <a:lnTo>
                      <a:pt x="1067" y="793"/>
                    </a:lnTo>
                    <a:lnTo>
                      <a:pt x="782" y="0"/>
                    </a:lnTo>
                    <a:close/>
                  </a:path>
                </a:pathLst>
              </a:custGeom>
              <a:solidFill>
                <a:srgbClr val="FDB900"/>
              </a:solidFill>
              <a:ln w="9525">
                <a:noFill/>
                <a:round/>
                <a:headEnd/>
                <a:tailEnd/>
              </a:ln>
            </p:spPr>
            <p:txBody>
              <a:bodyPr/>
              <a:lstStyle/>
              <a:p>
                <a:endParaRPr lang="zh-CN" altLang="en-US"/>
              </a:p>
            </p:txBody>
          </p:sp>
        </p:grpSp>
      </p:grpSp>
      <p:sp>
        <p:nvSpPr>
          <p:cNvPr id="96" name="文本框 78"/>
          <p:cNvSpPr txBox="1"/>
          <p:nvPr/>
        </p:nvSpPr>
        <p:spPr>
          <a:xfrm>
            <a:off x="3017838" y="2343150"/>
            <a:ext cx="2908300" cy="623888"/>
          </a:xfrm>
          <a:prstGeom prst="rect">
            <a:avLst/>
          </a:prstGeom>
          <a:noFill/>
        </p:spPr>
        <p:txBody>
          <a:bodyPr wrap="none" lIns="68580" tIns="34290" rIns="68580" bIns="34290">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pPr fontAlgn="auto">
              <a:spcBef>
                <a:spcPts val="0"/>
              </a:spcBef>
              <a:spcAft>
                <a:spcPts val="0"/>
              </a:spcAft>
              <a:defRPr/>
            </a:pPr>
            <a:r>
              <a:rPr lang="zh-CN" altLang="en-US" sz="3600" dirty="0" smtClean="0">
                <a:solidFill>
                  <a:schemeClr val="accent1">
                    <a:lumMod val="75000"/>
                  </a:schemeClr>
                </a:solidFill>
              </a:rPr>
              <a:t>学科素养课件</a:t>
            </a:r>
            <a:endParaRPr lang="zh-CN" altLang="en-US" sz="3600" dirty="0">
              <a:solidFill>
                <a:schemeClr val="accent1">
                  <a:lumMod val="75000"/>
                </a:schemeClr>
              </a:solidFill>
            </a:endParaRPr>
          </a:p>
        </p:txBody>
      </p:sp>
      <p:pic>
        <p:nvPicPr>
          <p:cNvPr id="54" name="Picture 5" descr="cloudandb.png"/>
          <p:cNvPicPr>
            <a:picLocks noChangeAspect="1"/>
          </p:cNvPicPr>
          <p:nvPr/>
        </p:nvPicPr>
        <p:blipFill>
          <a:blip r:embed="rId4"/>
          <a:srcRect/>
          <a:stretch>
            <a:fillRect/>
          </a:stretch>
        </p:blipFill>
        <p:spPr bwMode="auto">
          <a:xfrm>
            <a:off x="2892425" y="39688"/>
            <a:ext cx="6226175" cy="998537"/>
          </a:xfrm>
          <a:prstGeom prst="rect">
            <a:avLst/>
          </a:prstGeom>
          <a:noFill/>
          <a:ln w="9525">
            <a:noFill/>
            <a:miter lim="800000"/>
            <a:headEnd/>
            <a:tailEnd/>
          </a:ln>
        </p:spPr>
      </p:pic>
      <p:pic>
        <p:nvPicPr>
          <p:cNvPr id="97" name="Picture 4" descr="cloud_ballon.png"/>
          <p:cNvPicPr>
            <a:picLocks noChangeAspect="1"/>
          </p:cNvPicPr>
          <p:nvPr/>
        </p:nvPicPr>
        <p:blipFill>
          <a:blip r:embed="rId5"/>
          <a:srcRect/>
          <a:stretch>
            <a:fillRect/>
          </a:stretch>
        </p:blipFill>
        <p:spPr bwMode="auto">
          <a:xfrm>
            <a:off x="7796213" y="5143500"/>
            <a:ext cx="842962" cy="6905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 calcmode="lin" valueType="num">
                                      <p:cBhvr>
                                        <p:cTn id="7" dur="500" fill="hold"/>
                                        <p:tgtEl>
                                          <p:spTgt spid="62"/>
                                        </p:tgtEl>
                                        <p:attrNameLst>
                                          <p:attrName>ppt_w</p:attrName>
                                        </p:attrNameLst>
                                      </p:cBhvr>
                                      <p:tavLst>
                                        <p:tav tm="0">
                                          <p:val>
                                            <p:fltVal val="0"/>
                                          </p:val>
                                        </p:tav>
                                        <p:tav tm="100000">
                                          <p:val>
                                            <p:strVal val="#ppt_w"/>
                                          </p:val>
                                        </p:tav>
                                      </p:tavLst>
                                    </p:anim>
                                    <p:anim calcmode="lin" valueType="num">
                                      <p:cBhvr>
                                        <p:cTn id="8" dur="500" fill="hold"/>
                                        <p:tgtEl>
                                          <p:spTgt spid="6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96"/>
                                        </p:tgtEl>
                                        <p:attrNameLst>
                                          <p:attrName>style.visibility</p:attrName>
                                        </p:attrNameLst>
                                      </p:cBhvr>
                                      <p:to>
                                        <p:strVal val="visible"/>
                                      </p:to>
                                    </p:set>
                                    <p:animEffect transition="in" filter="fade">
                                      <p:cBhvr>
                                        <p:cTn id="12" dur="1000"/>
                                        <p:tgtEl>
                                          <p:spTgt spid="96"/>
                                        </p:tgtEl>
                                      </p:cBhvr>
                                    </p:animEffect>
                                    <p:anim calcmode="lin" valueType="num">
                                      <p:cBhvr>
                                        <p:cTn id="13" dur="1000" fill="hold"/>
                                        <p:tgtEl>
                                          <p:spTgt spid="96"/>
                                        </p:tgtEl>
                                        <p:attrNameLst>
                                          <p:attrName>ppt_x</p:attrName>
                                        </p:attrNameLst>
                                      </p:cBhvr>
                                      <p:tavLst>
                                        <p:tav tm="0">
                                          <p:val>
                                            <p:strVal val="#ppt_x"/>
                                          </p:val>
                                        </p:tav>
                                        <p:tav tm="100000">
                                          <p:val>
                                            <p:strVal val="#ppt_x"/>
                                          </p:val>
                                        </p:tav>
                                      </p:tavLst>
                                    </p:anim>
                                    <p:anim calcmode="lin" valueType="num">
                                      <p:cBhvr>
                                        <p:cTn id="14" dur="1000" fill="hold"/>
                                        <p:tgtEl>
                                          <p:spTgt spid="96"/>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1" presetClass="entr" presetSubtype="0" fill="hold" nodeType="afterEffect">
                                  <p:stCondLst>
                                    <p:cond delay="0"/>
                                  </p:stCondLst>
                                  <p:childTnLst>
                                    <p:set>
                                      <p:cBhvr>
                                        <p:cTn id="22" dur="1" fill="hold">
                                          <p:stCondLst>
                                            <p:cond delay="0"/>
                                          </p:stCondLst>
                                        </p:cTn>
                                        <p:tgtEl>
                                          <p:spTgt spid="54"/>
                                        </p:tgtEl>
                                        <p:attrNameLst>
                                          <p:attrName>style.visibility</p:attrName>
                                        </p:attrNameLst>
                                      </p:cBhvr>
                                      <p:to>
                                        <p:strVal val="visible"/>
                                      </p:to>
                                    </p:set>
                                  </p:childTnLst>
                                </p:cTn>
                              </p:par>
                            </p:childTnLst>
                          </p:cTn>
                        </p:par>
                        <p:par>
                          <p:cTn id="23" fill="hold">
                            <p:stCondLst>
                              <p:cond delay="1500"/>
                            </p:stCondLst>
                            <p:childTnLst>
                              <p:par>
                                <p:cTn id="24" presetID="0" presetClass="path" presetSubtype="0" accel="50000" decel="50000" fill="hold" nodeType="afterEffect">
                                  <p:stCondLst>
                                    <p:cond delay="0"/>
                                  </p:stCondLst>
                                  <p:childTnLst>
                                    <p:animMotion origin="layout" path="M -0.02057 -0.10209 C -0.02722 -0.10602 -0.03307 -0.11204 -0.03932 -0.1169 C -0.04271 -0.11945 -0.04636 -0.12037 -0.04974 -0.12246 C -0.05091 -0.12315 -0.05169 -0.12546 -0.05287 -0.12616 C -0.05417 -0.12709 -0.06354 -0.12963 -0.06432 -0.12986 C -0.07162 -0.13241 -0.07761 -0.13588 -0.08516 -0.13727 C -0.08972 -0.13935 -0.09414 -0.1419 -0.0987 -0.14468 C -0.10222 -0.14676 -0.10391 -0.1456 -0.10703 -0.14838 C -0.11289 -0.15347 -0.11823 -0.15857 -0.12474 -0.16134 C -0.12578 -0.1625 -0.12669 -0.16412 -0.12787 -0.16505 C -0.12891 -0.16597 -0.13008 -0.16597 -0.13099 -0.1669 C -0.1375 -0.17338 -0.14258 -0.18125 -0.14974 -0.18542 C -0.15287 -0.19097 -0.15599 -0.19653 -0.15912 -0.20209 C -0.16081 -0.20509 -0.16341 -0.20533 -0.16537 -0.20764 C -0.16849 -0.21597 -0.17383 -0.22269 -0.17787 -0.22986 C -0.18399 -0.24074 -0.18998 -0.25139 -0.19557 -0.2632 C -0.20365 -0.28033 -0.20729 -0.30556 -0.2112 -0.32616 C -0.21211 -0.33773 -0.2138 -0.34815 -0.21537 -0.35949 C -0.21563 -0.38634 -0.2125 -0.44815 -0.21953 -0.48542 C -0.2224 -0.53079 -0.22149 -0.57037 -0.23307 -0.61134 C -0.23503 -0.61806 -0.23672 -0.62778 -0.23932 -0.63357 C -0.24675 -0.6507 -0.24297 -0.63982 -0.2487 -0.64838 C -0.25248 -0.65394 -0.25638 -0.66227 -0.2612 -0.66505 C -0.27448 -0.67292 -0.28659 -0.67639 -0.30078 -0.67801 C -0.32878 -0.69468 -0.36094 -0.68056 -0.39037 -0.67616 C -0.41211 -0.6632 -0.42669 -0.67824 -0.44349 -0.69468 C -0.44623 -0.69722 -0.44961 -0.69815 -0.45182 -0.70209 C -0.45547 -0.70857 -0.45821 -0.71088 -0.46328 -0.7132 C -0.46732 -0.72037 -0.4724 -0.72153 -0.47682 -0.72801 C -0.48099 -0.73426 -0.48451 -0.73704 -0.48932 -0.74283 C -0.49141 -0.74537 -0.4944 -0.74445 -0.49662 -0.74653 C -0.50313 -0.75301 -0.50612 -0.75625 -0.51328 -0.75949 C -0.51862 -0.76574 -0.52578 -0.76783 -0.53203 -0.7706 C -0.54219 -0.78264 -0.57383 -0.77778 -0.57787 -0.77801 C -0.58867 -0.78449 -0.57656 -0.77801 -0.60391 -0.77801 C -0.65287 -0.77801 -0.70182 -0.77917 -0.75078 -0.77986 C -0.76094 -0.78588 -0.76992 -0.79722 -0.77995 -0.80394 C -0.78334 -0.80625 -0.78568 -0.81134 -0.78932 -0.81134 " pathEditMode="relative" ptsTypes="fffffffffffffffffffffffffffffffffffffA">
                                      <p:cBhvr>
                                        <p:cTn id="25" dur="2000" fill="hold"/>
                                        <p:tgtEl>
                                          <p:spTgt spid="9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2403798"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2317750"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地磁场</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971550" y="1220788"/>
            <a:ext cx="7258050" cy="1885950"/>
          </a:xfrm>
          <a:prstGeom prst="rect">
            <a:avLst/>
          </a:prstGeom>
          <a:noFill/>
          <a:ln w="9525">
            <a:noFill/>
            <a:miter lim="800000"/>
            <a:headEnd/>
            <a:tailEnd/>
          </a:ln>
        </p:spPr>
        <p:txBody>
          <a:bodyPr>
            <a:spAutoFit/>
          </a:bodyPr>
          <a:lstStyle/>
          <a:p>
            <a:pPr>
              <a:lnSpc>
                <a:spcPct val="150000"/>
              </a:lnSpc>
            </a:pPr>
            <a:r>
              <a:rPr lang="en-US" altLang="zh-CN" sz="2000" b="1" dirty="0">
                <a:latin typeface="Calibri" pitchFamily="34" charset="0"/>
              </a:rPr>
              <a:t>1.</a:t>
            </a:r>
            <a:r>
              <a:rPr lang="zh-CN" altLang="en-US" sz="2000" b="1" dirty="0">
                <a:latin typeface="Calibri" pitchFamily="34" charset="0"/>
              </a:rPr>
              <a:t>地磁极是接近地理南极和地理北极的</a:t>
            </a:r>
            <a:r>
              <a:rPr lang="en-US" altLang="zh-CN" sz="2000" b="1" dirty="0">
                <a:latin typeface="Calibri" pitchFamily="34" charset="0"/>
              </a:rPr>
              <a:t>,</a:t>
            </a:r>
            <a:r>
              <a:rPr lang="zh-CN" altLang="en-US" sz="2000" b="1" dirty="0">
                <a:latin typeface="Calibri" pitchFamily="34" charset="0"/>
              </a:rPr>
              <a:t>但并不和地理南极、北极重合</a:t>
            </a:r>
            <a:r>
              <a:rPr lang="en-US" altLang="zh-CN" sz="2000" b="1" dirty="0">
                <a:latin typeface="Calibri" pitchFamily="34" charset="0"/>
              </a:rPr>
              <a:t>,</a:t>
            </a:r>
            <a:r>
              <a:rPr lang="zh-CN" altLang="en-US" sz="2000" b="1" dirty="0">
                <a:latin typeface="Calibri" pitchFamily="34" charset="0"/>
              </a:rPr>
              <a:t>地磁南极距地理北极大约</a:t>
            </a:r>
            <a:r>
              <a:rPr lang="en-US" altLang="zh-CN" sz="2000" b="1" dirty="0">
                <a:latin typeface="Calibri" pitchFamily="34" charset="0"/>
              </a:rPr>
              <a:t>1500 km.</a:t>
            </a:r>
          </a:p>
          <a:p>
            <a:pPr>
              <a:lnSpc>
                <a:spcPct val="150000"/>
              </a:lnSpc>
            </a:pPr>
            <a:r>
              <a:rPr lang="en-US" altLang="zh-CN" sz="2000" b="1" dirty="0">
                <a:latin typeface="Calibri" pitchFamily="34" charset="0"/>
              </a:rPr>
              <a:t>2.</a:t>
            </a:r>
            <a:r>
              <a:rPr lang="zh-CN" altLang="en-US" sz="2000" b="1" dirty="0">
                <a:latin typeface="Calibri" pitchFamily="34" charset="0"/>
              </a:rPr>
              <a:t>我国早在北宋时期</a:t>
            </a:r>
            <a:r>
              <a:rPr lang="en-US" altLang="zh-CN" sz="2000" b="1" dirty="0">
                <a:latin typeface="Calibri" pitchFamily="34" charset="0"/>
              </a:rPr>
              <a:t>,</a:t>
            </a:r>
            <a:r>
              <a:rPr lang="zh-CN" altLang="en-US" sz="2000" b="1" dirty="0">
                <a:latin typeface="Calibri" pitchFamily="34" charset="0"/>
              </a:rPr>
              <a:t>学者沈括</a:t>
            </a:r>
            <a:r>
              <a:rPr lang="en-US" altLang="zh-CN" sz="2000" b="1" dirty="0">
                <a:latin typeface="Calibri" pitchFamily="34" charset="0"/>
              </a:rPr>
              <a:t>(</a:t>
            </a:r>
            <a:r>
              <a:rPr lang="zh-CN" altLang="en-US" sz="2000" b="1" dirty="0">
                <a:latin typeface="Calibri" pitchFamily="34" charset="0"/>
              </a:rPr>
              <a:t>如图所示</a:t>
            </a:r>
            <a:r>
              <a:rPr lang="en-US" altLang="zh-CN" sz="2000" b="1" dirty="0">
                <a:latin typeface="Calibri" pitchFamily="34" charset="0"/>
              </a:rPr>
              <a:t>)</a:t>
            </a:r>
            <a:r>
              <a:rPr lang="zh-CN" altLang="en-US" sz="2000" b="1" dirty="0">
                <a:latin typeface="Calibri" pitchFamily="34" charset="0"/>
              </a:rPr>
              <a:t>就在</a:t>
            </a:r>
            <a:r>
              <a:rPr lang="en-US" altLang="zh-CN" sz="2000" b="1" dirty="0">
                <a:latin typeface="Calibri" pitchFamily="34" charset="0"/>
              </a:rPr>
              <a:t>《</a:t>
            </a:r>
            <a:r>
              <a:rPr lang="zh-CN" altLang="en-US" sz="2000" b="1" dirty="0">
                <a:latin typeface="Calibri" pitchFamily="34" charset="0"/>
              </a:rPr>
              <a:t>梦溪笔谈</a:t>
            </a:r>
            <a:r>
              <a:rPr lang="en-US" altLang="zh-CN" sz="2000" b="1" dirty="0">
                <a:latin typeface="Calibri" pitchFamily="34" charset="0"/>
              </a:rPr>
              <a:t>》</a:t>
            </a:r>
            <a:r>
              <a:rPr lang="zh-CN" altLang="en-US" sz="2000" b="1" dirty="0">
                <a:latin typeface="Calibri" pitchFamily="34" charset="0"/>
              </a:rPr>
              <a:t>中记载了这一现象</a:t>
            </a:r>
            <a:r>
              <a:rPr lang="en-US" altLang="zh-CN" sz="2000" b="1" dirty="0">
                <a:latin typeface="Calibri" pitchFamily="34" charset="0"/>
              </a:rPr>
              <a:t>,</a:t>
            </a:r>
            <a:r>
              <a:rPr lang="zh-CN" altLang="en-US" sz="2000" b="1" dirty="0">
                <a:latin typeface="Calibri" pitchFamily="34" charset="0"/>
              </a:rPr>
              <a:t>这个发现比西方早了</a:t>
            </a:r>
            <a:r>
              <a:rPr lang="en-US" altLang="zh-CN" sz="2000" b="1" dirty="0">
                <a:latin typeface="Calibri" pitchFamily="34" charset="0"/>
              </a:rPr>
              <a:t>400</a:t>
            </a:r>
            <a:r>
              <a:rPr lang="zh-CN" altLang="en-US" sz="2000" b="1" dirty="0">
                <a:latin typeface="Calibri" pitchFamily="34" charset="0"/>
              </a:rPr>
              <a:t>多年</a:t>
            </a:r>
            <a:r>
              <a:rPr lang="en-US" altLang="zh-CN" sz="2000" b="1" dirty="0">
                <a:latin typeface="Calibri" pitchFamily="34" charset="0"/>
              </a:rPr>
              <a:t>.</a:t>
            </a: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10" name="图片 9" descr="图片3.png"/>
          <p:cNvPicPr>
            <a:picLocks noChangeAspect="1"/>
          </p:cNvPicPr>
          <p:nvPr/>
        </p:nvPicPr>
        <p:blipFill>
          <a:blip r:embed="rId3"/>
          <a:srcRect/>
          <a:stretch>
            <a:fillRect/>
          </a:stretch>
        </p:blipFill>
        <p:spPr bwMode="auto">
          <a:xfrm>
            <a:off x="138113" y="750888"/>
            <a:ext cx="1601787" cy="676275"/>
          </a:xfrm>
          <a:prstGeom prst="rect">
            <a:avLst/>
          </a:prstGeom>
          <a:noFill/>
          <a:ln w="9525">
            <a:noFill/>
            <a:miter lim="800000"/>
            <a:headEnd/>
            <a:tailEnd/>
          </a:ln>
        </p:spPr>
      </p:pic>
      <p:pic>
        <p:nvPicPr>
          <p:cNvPr id="25606" name="yh16.jpg" descr="id:2147501334;FounderCES"/>
          <p:cNvPicPr>
            <a:picLocks noChangeAspect="1" noChangeArrowheads="1"/>
          </p:cNvPicPr>
          <p:nvPr/>
        </p:nvPicPr>
        <p:blipFill>
          <a:blip r:embed="rId4"/>
          <a:srcRect/>
          <a:stretch>
            <a:fillRect/>
          </a:stretch>
        </p:blipFill>
        <p:spPr bwMode="auto">
          <a:xfrm>
            <a:off x="3825875" y="3181350"/>
            <a:ext cx="1585913" cy="16017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a:spLocks noChangeArrowheads="1"/>
          </p:cNvSpPr>
          <p:nvPr/>
        </p:nvSpPr>
        <p:spPr bwMode="auto">
          <a:xfrm>
            <a:off x="885825" y="346075"/>
            <a:ext cx="7502525" cy="1731963"/>
          </a:xfrm>
          <a:prstGeom prst="rect">
            <a:avLst/>
          </a:prstGeom>
          <a:noFill/>
          <a:ln w="9525">
            <a:noFill/>
            <a:miter lim="800000"/>
            <a:headEnd/>
            <a:tailEnd/>
          </a:ln>
        </p:spPr>
        <p:txBody>
          <a:bodyPr lIns="68580" tIns="34290" rIns="68580" bIns="34290">
            <a:spAutoFit/>
          </a:bodyPr>
          <a:lstStyle/>
          <a:p>
            <a:pPr algn="ctr"/>
            <a:r>
              <a:rPr lang="zh-CN" altLang="en-US" sz="5400" b="1">
                <a:solidFill>
                  <a:schemeClr val="accent1"/>
                </a:solidFill>
                <a:latin typeface="隶书"/>
                <a:ea typeface="隶书"/>
                <a:cs typeface="隶书"/>
              </a:rPr>
              <a:t>第十六章</a:t>
            </a:r>
          </a:p>
          <a:p>
            <a:pPr algn="ctr"/>
            <a:r>
              <a:rPr lang="zh-CN" altLang="en-US" sz="5400" b="1">
                <a:solidFill>
                  <a:schemeClr val="accent1"/>
                </a:solidFill>
                <a:latin typeface="隶书"/>
                <a:ea typeface="隶书"/>
                <a:cs typeface="隶书"/>
              </a:rPr>
              <a:t>电磁铁与自动控制</a:t>
            </a:r>
          </a:p>
        </p:txBody>
      </p:sp>
      <p:sp>
        <p:nvSpPr>
          <p:cNvPr id="64" name="文本框 78"/>
          <p:cNvSpPr txBox="1">
            <a:spLocks noChangeArrowheads="1"/>
          </p:cNvSpPr>
          <p:nvPr/>
        </p:nvSpPr>
        <p:spPr bwMode="auto">
          <a:xfrm>
            <a:off x="2698750" y="2208213"/>
            <a:ext cx="4208463" cy="577850"/>
          </a:xfrm>
          <a:prstGeom prst="rect">
            <a:avLst/>
          </a:prstGeom>
          <a:noFill/>
          <a:ln w="9525">
            <a:noFill/>
            <a:miter lim="800000"/>
            <a:headEnd/>
            <a:tailEnd/>
          </a:ln>
        </p:spPr>
        <p:txBody>
          <a:bodyPr wrap="none" lIns="68580" tIns="34290" rIns="68580" bIns="34290">
            <a:spAutoFit/>
          </a:bodyPr>
          <a:lstStyle/>
          <a:p>
            <a:r>
              <a:rPr lang="zh-CN" altLang="en-US" sz="3300" b="1">
                <a:solidFill>
                  <a:schemeClr val="accent1"/>
                </a:solidFill>
                <a:latin typeface="微软雅黑" pitchFamily="34" charset="-122"/>
                <a:ea typeface="微软雅黑" pitchFamily="34" charset="-122"/>
              </a:rPr>
              <a:t>第</a:t>
            </a:r>
            <a:r>
              <a:rPr lang="en-US" altLang="zh-CN" sz="3300" b="1">
                <a:solidFill>
                  <a:schemeClr val="accent1"/>
                </a:solidFill>
                <a:latin typeface="微软雅黑" pitchFamily="34" charset="-122"/>
                <a:ea typeface="微软雅黑" pitchFamily="34" charset="-122"/>
              </a:rPr>
              <a:t>2</a:t>
            </a:r>
            <a:r>
              <a:rPr lang="zh-CN" altLang="en-US" sz="3300" b="1">
                <a:solidFill>
                  <a:schemeClr val="accent1"/>
                </a:solidFill>
                <a:latin typeface="微软雅黑" pitchFamily="34" charset="-122"/>
                <a:ea typeface="微软雅黑" pitchFamily="34" charset="-122"/>
              </a:rPr>
              <a:t>节　奥斯特的发现</a:t>
            </a:r>
          </a:p>
        </p:txBody>
      </p:sp>
      <p:pic>
        <p:nvPicPr>
          <p:cNvPr id="25" name="Picture 12" descr="clouds1.png"/>
          <p:cNvPicPr>
            <a:picLocks noChangeAspect="1"/>
          </p:cNvPicPr>
          <p:nvPr/>
        </p:nvPicPr>
        <p:blipFill>
          <a:blip r:embed="rId3"/>
          <a:srcRect/>
          <a:stretch>
            <a:fillRect/>
          </a:stretch>
        </p:blipFill>
        <p:spPr bwMode="auto">
          <a:xfrm>
            <a:off x="1822450" y="3101975"/>
            <a:ext cx="4770438" cy="828675"/>
          </a:xfrm>
          <a:prstGeom prst="rect">
            <a:avLst/>
          </a:prstGeom>
          <a:noFill/>
          <a:ln w="9525">
            <a:noFill/>
            <a:miter lim="800000"/>
            <a:headEnd/>
            <a:tailEnd/>
          </a:ln>
        </p:spPr>
      </p:pic>
      <p:pic>
        <p:nvPicPr>
          <p:cNvPr id="26" name="Picture 10" descr="field1.png"/>
          <p:cNvPicPr>
            <a:picLocks noChangeAspect="1"/>
          </p:cNvPicPr>
          <p:nvPr/>
        </p:nvPicPr>
        <p:blipFill>
          <a:blip r:embed="rId4"/>
          <a:srcRect/>
          <a:stretch>
            <a:fillRect/>
          </a:stretch>
        </p:blipFill>
        <p:spPr bwMode="auto">
          <a:xfrm>
            <a:off x="88900" y="3838575"/>
            <a:ext cx="8916988" cy="1354138"/>
          </a:xfrm>
          <a:prstGeom prst="rect">
            <a:avLst/>
          </a:prstGeom>
          <a:noFill/>
          <a:ln w="9525">
            <a:noFill/>
            <a:miter lim="800000"/>
            <a:headEnd/>
            <a:tailEnd/>
          </a:ln>
        </p:spPr>
      </p:pic>
      <p:pic>
        <p:nvPicPr>
          <p:cNvPr id="27" name="Picture 11" descr="server.png"/>
          <p:cNvPicPr>
            <a:picLocks noChangeAspect="1"/>
          </p:cNvPicPr>
          <p:nvPr/>
        </p:nvPicPr>
        <p:blipFill>
          <a:blip r:embed="rId5"/>
          <a:srcRect/>
          <a:stretch>
            <a:fillRect/>
          </a:stretch>
        </p:blipFill>
        <p:spPr bwMode="auto">
          <a:xfrm>
            <a:off x="2759075" y="3294063"/>
            <a:ext cx="3560763" cy="195580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29" presetClass="entr" presetSubtype="0" fill="hold" grpId="0" nodeType="afterEffect">
                                  <p:stCondLst>
                                    <p:cond delay="0"/>
                                  </p:stCondLst>
                                  <p:iterate type="lt">
                                    <p:tmPct val="0"/>
                                  </p:iterate>
                                  <p:childTnLst>
                                    <p:set>
                                      <p:cBhvr>
                                        <p:cTn id="19" dur="1" fill="hold">
                                          <p:stCondLst>
                                            <p:cond delay="0"/>
                                          </p:stCondLst>
                                        </p:cTn>
                                        <p:tgtEl>
                                          <p:spTgt spid="62"/>
                                        </p:tgtEl>
                                        <p:attrNameLst>
                                          <p:attrName>style.visibility</p:attrName>
                                        </p:attrNameLst>
                                      </p:cBhvr>
                                      <p:to>
                                        <p:strVal val="visible"/>
                                      </p:to>
                                    </p:set>
                                    <p:anim calcmode="lin" valueType="num">
                                      <p:cBhvr>
                                        <p:cTn id="20" dur="1000" fill="hold"/>
                                        <p:tgtEl>
                                          <p:spTgt spid="62"/>
                                        </p:tgtEl>
                                        <p:attrNameLst>
                                          <p:attrName>ppt_x</p:attrName>
                                        </p:attrNameLst>
                                      </p:cBhvr>
                                      <p:tavLst>
                                        <p:tav tm="0">
                                          <p:val>
                                            <p:strVal val="#ppt_x-.2"/>
                                          </p:val>
                                        </p:tav>
                                        <p:tav tm="100000">
                                          <p:val>
                                            <p:strVal val="#ppt_x"/>
                                          </p:val>
                                        </p:tav>
                                      </p:tavLst>
                                    </p:anim>
                                    <p:anim calcmode="lin" valueType="num">
                                      <p:cBhvr>
                                        <p:cTn id="21" dur="1000" fill="hold"/>
                                        <p:tgtEl>
                                          <p:spTgt spid="62"/>
                                        </p:tgtEl>
                                        <p:attrNameLst>
                                          <p:attrName>ppt_y</p:attrName>
                                        </p:attrNameLst>
                                      </p:cBhvr>
                                      <p:tavLst>
                                        <p:tav tm="0">
                                          <p:val>
                                            <p:strVal val="#ppt_y"/>
                                          </p:val>
                                        </p:tav>
                                        <p:tav tm="100000">
                                          <p:val>
                                            <p:strVal val="#ppt_y"/>
                                          </p:val>
                                        </p:tav>
                                      </p:tavLst>
                                    </p:anim>
                                    <p:animEffect transition="in" filter="wipe(right)" prLst="gradientSize: 0.1">
                                      <p:cBhvr>
                                        <p:cTn id="22" dur="1000"/>
                                        <p:tgtEl>
                                          <p:spTgt spid="62"/>
                                        </p:tgtEl>
                                      </p:cBhvr>
                                    </p:animEffect>
                                  </p:childTnLst>
                                </p:cTn>
                              </p:par>
                              <p:par>
                                <p:cTn id="23" presetID="29" presetClass="entr" presetSubtype="0" fill="hold" grpId="0" nodeType="withEffect">
                                  <p:stCondLst>
                                    <p:cond delay="0"/>
                                  </p:stCondLst>
                                  <p:iterate type="lt">
                                    <p:tmPct val="0"/>
                                  </p:iterate>
                                  <p:childTnLst>
                                    <p:set>
                                      <p:cBhvr>
                                        <p:cTn id="24" dur="1" fill="hold">
                                          <p:stCondLst>
                                            <p:cond delay="0"/>
                                          </p:stCondLst>
                                        </p:cTn>
                                        <p:tgtEl>
                                          <p:spTgt spid="64"/>
                                        </p:tgtEl>
                                        <p:attrNameLst>
                                          <p:attrName>style.visibility</p:attrName>
                                        </p:attrNameLst>
                                      </p:cBhvr>
                                      <p:to>
                                        <p:strVal val="visible"/>
                                      </p:to>
                                    </p:set>
                                    <p:anim calcmode="lin" valueType="num">
                                      <p:cBhvr>
                                        <p:cTn id="25" dur="1000" fill="hold"/>
                                        <p:tgtEl>
                                          <p:spTgt spid="64"/>
                                        </p:tgtEl>
                                        <p:attrNameLst>
                                          <p:attrName>ppt_x</p:attrName>
                                        </p:attrNameLst>
                                      </p:cBhvr>
                                      <p:tavLst>
                                        <p:tav tm="0">
                                          <p:val>
                                            <p:strVal val="#ppt_x-.2"/>
                                          </p:val>
                                        </p:tav>
                                        <p:tav tm="100000">
                                          <p:val>
                                            <p:strVal val="#ppt_x"/>
                                          </p:val>
                                        </p:tav>
                                      </p:tavLst>
                                    </p:anim>
                                    <p:anim calcmode="lin" valueType="num">
                                      <p:cBhvr>
                                        <p:cTn id="26" dur="1000" fill="hold"/>
                                        <p:tgtEl>
                                          <p:spTgt spid="64"/>
                                        </p:tgtEl>
                                        <p:attrNameLst>
                                          <p:attrName>ppt_y</p:attrName>
                                        </p:attrNameLst>
                                      </p:cBhvr>
                                      <p:tavLst>
                                        <p:tav tm="0">
                                          <p:val>
                                            <p:strVal val="#ppt_y"/>
                                          </p:val>
                                        </p:tav>
                                        <p:tav tm="100000">
                                          <p:val>
                                            <p:strVal val="#ppt_y"/>
                                          </p:val>
                                        </p:tav>
                                      </p:tavLst>
                                    </p:anim>
                                    <p:animEffect transition="in" filter="wipe(right)" prLst="gradientSize: 0.1">
                                      <p:cBhvr>
                                        <p:cTn id="27"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3430165"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3357563"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电流的磁效应</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906463" y="1697038"/>
            <a:ext cx="7258050" cy="1885950"/>
          </a:xfrm>
          <a:prstGeom prst="rect">
            <a:avLst/>
          </a:prstGeom>
          <a:noFill/>
          <a:ln w="9525">
            <a:noFill/>
            <a:miter lim="800000"/>
            <a:headEnd/>
            <a:tailEnd/>
          </a:ln>
        </p:spPr>
        <p:txBody>
          <a:bodyPr>
            <a:spAutoFit/>
          </a:bodyPr>
          <a:lstStyle/>
          <a:p>
            <a:pPr>
              <a:lnSpc>
                <a:spcPct val="150000"/>
              </a:lnSpc>
            </a:pPr>
            <a:r>
              <a:rPr lang="zh-CN" altLang="en-US" sz="2000" b="1" dirty="0">
                <a:latin typeface="Calibri" pitchFamily="34" charset="0"/>
              </a:rPr>
              <a:t>奥斯特实验中需要注意</a:t>
            </a:r>
            <a:r>
              <a:rPr lang="en-US" altLang="zh-CN" sz="2000" b="1" dirty="0">
                <a:latin typeface="Calibri" pitchFamily="34" charset="0"/>
              </a:rPr>
              <a:t>:</a:t>
            </a:r>
          </a:p>
          <a:p>
            <a:pPr>
              <a:lnSpc>
                <a:spcPct val="150000"/>
              </a:lnSpc>
            </a:pPr>
            <a:r>
              <a:rPr lang="en-US" altLang="zh-CN" sz="2000" b="1" dirty="0">
                <a:latin typeface="Calibri" pitchFamily="34" charset="0"/>
              </a:rPr>
              <a:t>1.</a:t>
            </a:r>
            <a:r>
              <a:rPr lang="zh-CN" altLang="en-US" sz="2000" b="1" dirty="0">
                <a:latin typeface="Calibri" pitchFamily="34" charset="0"/>
              </a:rPr>
              <a:t>将电源短接的时间不宜过长</a:t>
            </a:r>
            <a:r>
              <a:rPr lang="en-US" altLang="zh-CN" sz="2000" b="1" dirty="0">
                <a:latin typeface="Calibri" pitchFamily="34" charset="0"/>
              </a:rPr>
              <a:t>.</a:t>
            </a:r>
          </a:p>
          <a:p>
            <a:pPr>
              <a:lnSpc>
                <a:spcPct val="150000"/>
              </a:lnSpc>
            </a:pPr>
            <a:r>
              <a:rPr lang="en-US" altLang="zh-CN" sz="2000" b="1" dirty="0">
                <a:latin typeface="Calibri" pitchFamily="34" charset="0"/>
              </a:rPr>
              <a:t>2.</a:t>
            </a:r>
            <a:r>
              <a:rPr lang="zh-CN" altLang="en-US" sz="2000" b="1" dirty="0">
                <a:latin typeface="Calibri" pitchFamily="34" charset="0"/>
              </a:rPr>
              <a:t>通电导线方向若沿着东西方向放置</a:t>
            </a:r>
            <a:r>
              <a:rPr lang="en-US" altLang="zh-CN" sz="2000" b="1" dirty="0">
                <a:latin typeface="Calibri" pitchFamily="34" charset="0"/>
              </a:rPr>
              <a:t>,</a:t>
            </a:r>
            <a:r>
              <a:rPr lang="zh-CN" altLang="en-US" sz="2000" b="1" dirty="0">
                <a:latin typeface="Calibri" pitchFamily="34" charset="0"/>
              </a:rPr>
              <a:t>周围磁场与地磁场同向</a:t>
            </a:r>
            <a:r>
              <a:rPr lang="en-US" altLang="zh-CN" sz="2000" b="1" dirty="0">
                <a:latin typeface="Calibri" pitchFamily="34" charset="0"/>
              </a:rPr>
              <a:t>,</a:t>
            </a:r>
            <a:r>
              <a:rPr lang="zh-CN" altLang="en-US" sz="2000" b="1" dirty="0">
                <a:latin typeface="Calibri" pitchFamily="34" charset="0"/>
              </a:rPr>
              <a:t>小磁针不会发生偏转</a:t>
            </a:r>
            <a:r>
              <a:rPr lang="en-US" altLang="zh-CN" sz="2000" b="1" dirty="0">
                <a:latin typeface="Calibri" pitchFamily="34" charset="0"/>
              </a:rPr>
              <a:t>.</a:t>
            </a: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10" name="图片 9" descr="D:\工作\很多图\刷易错.png刷易错"/>
          <p:cNvPicPr>
            <a:picLocks noChangeAspect="1"/>
          </p:cNvPicPr>
          <p:nvPr/>
        </p:nvPicPr>
        <p:blipFill>
          <a:blip r:embed="rId3"/>
          <a:srcRect/>
          <a:stretch>
            <a:fillRect/>
          </a:stretch>
        </p:blipFill>
        <p:spPr bwMode="auto">
          <a:xfrm>
            <a:off x="404813" y="819150"/>
            <a:ext cx="1601787" cy="6762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3430165"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3357563"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电流的磁效应</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2843808" y="1059582"/>
            <a:ext cx="3455590" cy="646331"/>
          </a:xfrm>
          <a:prstGeom prst="rect">
            <a:avLst/>
          </a:prstGeom>
          <a:noFill/>
          <a:ln w="9525">
            <a:noFill/>
            <a:miter lim="800000"/>
            <a:headEnd/>
            <a:tailEnd/>
          </a:ln>
        </p:spPr>
        <p:txBody>
          <a:bodyPr wrap="square">
            <a:spAutoFit/>
          </a:bodyPr>
          <a:lstStyle/>
          <a:p>
            <a:pPr>
              <a:lnSpc>
                <a:spcPct val="150000"/>
              </a:lnSpc>
            </a:pPr>
            <a:r>
              <a:rPr lang="zh-CN" altLang="en-US" sz="2400" b="1" dirty="0">
                <a:latin typeface="黑体" pitchFamily="49" charset="-122"/>
                <a:ea typeface="黑体" pitchFamily="49" charset="-122"/>
              </a:rPr>
              <a:t>电流的三种效应</a:t>
            </a:r>
            <a:r>
              <a:rPr lang="en-US" altLang="zh-CN" sz="2400" b="1" dirty="0">
                <a:latin typeface="黑体" pitchFamily="49" charset="-122"/>
                <a:ea typeface="黑体" pitchFamily="49" charset="-122"/>
              </a:rPr>
              <a:t>:</a:t>
            </a: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10" name="图片 9" descr="图片3.png"/>
          <p:cNvPicPr>
            <a:picLocks noChangeAspect="1"/>
          </p:cNvPicPr>
          <p:nvPr/>
        </p:nvPicPr>
        <p:blipFill>
          <a:blip r:embed="rId3"/>
          <a:srcRect/>
          <a:stretch>
            <a:fillRect/>
          </a:stretch>
        </p:blipFill>
        <p:spPr bwMode="auto">
          <a:xfrm>
            <a:off x="128588" y="798513"/>
            <a:ext cx="1603375" cy="676275"/>
          </a:xfrm>
          <a:prstGeom prst="rect">
            <a:avLst/>
          </a:prstGeom>
          <a:noFill/>
          <a:ln w="9525">
            <a:noFill/>
            <a:miter lim="800000"/>
            <a:headEnd/>
            <a:tailEnd/>
          </a:ln>
        </p:spPr>
      </p:pic>
      <p:graphicFrame>
        <p:nvGraphicFramePr>
          <p:cNvPr id="12" name="表格 11"/>
          <p:cNvGraphicFramePr>
            <a:graphicFrameLocks noGrp="1"/>
          </p:cNvGraphicFramePr>
          <p:nvPr>
            <p:extLst>
              <p:ext uri="{D42A27DB-BD31-4B8C-83A1-F6EECF244321}">
                <p14:modId xmlns:p14="http://schemas.microsoft.com/office/powerpoint/2010/main" val="564313788"/>
              </p:ext>
            </p:extLst>
          </p:nvPr>
        </p:nvGraphicFramePr>
        <p:xfrm>
          <a:off x="1744663" y="1771650"/>
          <a:ext cx="5402262" cy="1937385"/>
        </p:xfrm>
        <a:graphic>
          <a:graphicData uri="http://schemas.openxmlformats.org/drawingml/2006/table">
            <a:tbl>
              <a:tblPr/>
              <a:tblGrid>
                <a:gridCol w="1544637"/>
                <a:gridCol w="3857625"/>
              </a:tblGrid>
              <a:tr h="376238">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zh-CN" altLang="en-US" sz="2400" b="0" i="0" u="none" strike="noStrike" cap="none" normalizeH="0" baseline="0" dirty="0" smtClean="0">
                          <a:ln>
                            <a:noFill/>
                          </a:ln>
                          <a:solidFill>
                            <a:srgbClr val="000000"/>
                          </a:solidFill>
                          <a:effectLst/>
                          <a:latin typeface="NEU-BZ-S92"/>
                          <a:ea typeface="方正仿宋_GBK"/>
                          <a:cs typeface="Times New Roman" pitchFamily="18" charset="0"/>
                        </a:rPr>
                        <a:t>热效应</a:t>
                      </a:r>
                      <a:endParaRPr kumimoji="0" lang="zh-CN" altLang="en-US" sz="2800" b="0" i="0" u="none" strike="noStrike" cap="none" normalizeH="0" baseline="0" dirty="0" smtClean="0">
                        <a:ln>
                          <a:noFill/>
                        </a:ln>
                        <a:solidFill>
                          <a:srgbClr val="000000"/>
                        </a:solidFill>
                        <a:effectLst/>
                        <a:latin typeface="NEU-BZ-S92"/>
                        <a:ea typeface="方正宋三_GBK"/>
                        <a:cs typeface="Times New Roman" pitchFamily="18" charset="0"/>
                      </a:endParaRPr>
                    </a:p>
                  </a:txBody>
                  <a:tcPr marL="0" marR="0" marT="0" marB="0" anchor="ct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zh-CN" altLang="en-US" sz="2400" b="0" i="0" u="none" strike="noStrike" cap="none" normalizeH="0" baseline="0" smtClean="0">
                          <a:ln>
                            <a:noFill/>
                          </a:ln>
                          <a:solidFill>
                            <a:srgbClr val="000000"/>
                          </a:solidFill>
                          <a:effectLst/>
                          <a:latin typeface="NEU-BZ-S92"/>
                          <a:ea typeface="方正仿宋_GBK"/>
                          <a:cs typeface="Times New Roman" pitchFamily="18" charset="0"/>
                        </a:rPr>
                        <a:t>电能转化为热能</a:t>
                      </a:r>
                      <a:endParaRPr kumimoji="0" lang="zh-CN" altLang="en-US" sz="2800" b="0" i="0" u="none" strike="noStrike" cap="none" normalizeH="0" baseline="0" smtClean="0">
                        <a:ln>
                          <a:noFill/>
                        </a:ln>
                        <a:solidFill>
                          <a:srgbClr val="000000"/>
                        </a:solidFill>
                        <a:effectLst/>
                        <a:latin typeface="NEU-BZ-S92"/>
                        <a:ea typeface="方正宋三_GBK"/>
                        <a:cs typeface="Times New Roman" pitchFamily="18" charset="0"/>
                      </a:endParaRPr>
                    </a:p>
                  </a:txBody>
                  <a:tcPr marL="164437" marR="164437" marT="0" marB="0" anchor="ct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noFill/>
                  </a:tcPr>
                </a:tc>
              </a:tr>
              <a:tr h="376238">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zh-CN" altLang="en-US" sz="2400" b="0" i="0" u="none" strike="noStrike" cap="none" normalizeH="0" baseline="0" dirty="0" smtClean="0">
                          <a:ln>
                            <a:noFill/>
                          </a:ln>
                          <a:solidFill>
                            <a:srgbClr val="000000"/>
                          </a:solidFill>
                          <a:effectLst/>
                          <a:latin typeface="NEU-BZ-S92"/>
                          <a:ea typeface="方正仿宋_GBK"/>
                          <a:cs typeface="Times New Roman" pitchFamily="18" charset="0"/>
                        </a:rPr>
                        <a:t>磁效应</a:t>
                      </a:r>
                      <a:endParaRPr kumimoji="0" lang="zh-CN" altLang="en-US" sz="2800" b="0" i="0" u="none" strike="noStrike" cap="none" normalizeH="0" baseline="0" dirty="0" smtClean="0">
                        <a:ln>
                          <a:noFill/>
                        </a:ln>
                        <a:solidFill>
                          <a:srgbClr val="000000"/>
                        </a:solidFill>
                        <a:effectLst/>
                        <a:latin typeface="NEU-BZ-S92"/>
                        <a:ea typeface="方正宋三_GBK"/>
                        <a:cs typeface="Times New Roman" pitchFamily="18" charset="0"/>
                      </a:endParaRPr>
                    </a:p>
                  </a:txBody>
                  <a:tcPr marL="0" marR="0" marT="0" marB="0" anchor="ct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zh-CN" altLang="en-US" sz="2400" b="0" i="0" u="none" strike="noStrike" cap="none" normalizeH="0" baseline="0" dirty="0" smtClean="0">
                          <a:ln>
                            <a:noFill/>
                          </a:ln>
                          <a:solidFill>
                            <a:srgbClr val="000000"/>
                          </a:solidFill>
                          <a:effectLst/>
                          <a:latin typeface="NEU-BZ-S92"/>
                          <a:ea typeface="方正仿宋_GBK"/>
                          <a:cs typeface="Times New Roman" pitchFamily="18" charset="0"/>
                        </a:rPr>
                        <a:t>电流周围存在磁场</a:t>
                      </a:r>
                      <a:endParaRPr kumimoji="0" lang="zh-CN" altLang="en-US" sz="2800" b="0" i="0" u="none" strike="noStrike" cap="none" normalizeH="0" baseline="0" dirty="0" smtClean="0">
                        <a:ln>
                          <a:noFill/>
                        </a:ln>
                        <a:solidFill>
                          <a:srgbClr val="000000"/>
                        </a:solidFill>
                        <a:effectLst/>
                        <a:latin typeface="NEU-BZ-S92"/>
                        <a:ea typeface="方正宋三_GBK"/>
                        <a:cs typeface="Times New Roman" pitchFamily="18" charset="0"/>
                      </a:endParaRPr>
                    </a:p>
                  </a:txBody>
                  <a:tcPr marL="164437" marR="164437" marT="0" marB="0" anchor="ct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noFill/>
                  </a:tcPr>
                </a:tc>
              </a:tr>
              <a:tr h="752475">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zh-CN" altLang="en-US" sz="2400" b="0" i="0" u="none" strike="noStrike" cap="none" normalizeH="0" baseline="0" smtClean="0">
                          <a:ln>
                            <a:noFill/>
                          </a:ln>
                          <a:solidFill>
                            <a:srgbClr val="000000"/>
                          </a:solidFill>
                          <a:effectLst/>
                          <a:latin typeface="NEU-BZ-S92"/>
                          <a:ea typeface="方正仿宋_GBK"/>
                          <a:cs typeface="Times New Roman" pitchFamily="18" charset="0"/>
                        </a:rPr>
                        <a:t>化学</a:t>
                      </a:r>
                      <a:endParaRPr kumimoji="0" lang="zh-CN" altLang="en-US" sz="2800" b="0" i="0" u="none" strike="noStrike" cap="none" normalizeH="0" baseline="0" smtClean="0">
                        <a:ln>
                          <a:noFill/>
                        </a:ln>
                        <a:solidFill>
                          <a:srgbClr val="000000"/>
                        </a:solidFill>
                        <a:effectLst/>
                        <a:latin typeface="NEU-BZ-S92"/>
                        <a:ea typeface="方正宋三_GBK"/>
                        <a:cs typeface="Times New Roman" pitchFamily="18" charset="0"/>
                      </a:endParaRPr>
                    </a:p>
                    <a:p>
                      <a:pPr marL="0" marR="0" lvl="0" indent="0" algn="ctr" defTabSz="914400" rtl="0" eaLnBrk="1" fontAlgn="base" latinLnBrk="0" hangingPunct="1">
                        <a:lnSpc>
                          <a:spcPct val="150000"/>
                        </a:lnSpc>
                        <a:spcBef>
                          <a:spcPct val="0"/>
                        </a:spcBef>
                        <a:spcAft>
                          <a:spcPct val="0"/>
                        </a:spcAft>
                        <a:buClrTx/>
                        <a:buSzTx/>
                        <a:buFontTx/>
                        <a:buNone/>
                        <a:tabLst/>
                      </a:pPr>
                      <a:r>
                        <a:rPr kumimoji="0" lang="zh-CN" altLang="en-US" sz="2400" b="0" i="0" u="none" strike="noStrike" cap="none" normalizeH="0" baseline="0" smtClean="0">
                          <a:ln>
                            <a:noFill/>
                          </a:ln>
                          <a:solidFill>
                            <a:srgbClr val="000000"/>
                          </a:solidFill>
                          <a:effectLst/>
                          <a:latin typeface="NEU-BZ-S92"/>
                          <a:ea typeface="方正仿宋_GBK"/>
                          <a:cs typeface="Times New Roman" pitchFamily="18" charset="0"/>
                        </a:rPr>
                        <a:t>效应</a:t>
                      </a:r>
                      <a:endParaRPr kumimoji="0" lang="zh-CN" altLang="en-US" sz="2800" b="0" i="0" u="none" strike="noStrike" cap="none" normalizeH="0" baseline="0" smtClean="0">
                        <a:ln>
                          <a:noFill/>
                        </a:ln>
                        <a:solidFill>
                          <a:srgbClr val="000000"/>
                        </a:solidFill>
                        <a:effectLst/>
                        <a:latin typeface="NEU-BZ-S92"/>
                        <a:ea typeface="方正宋三_GBK"/>
                        <a:cs typeface="Times New Roman" pitchFamily="18" charset="0"/>
                      </a:endParaRPr>
                    </a:p>
                  </a:txBody>
                  <a:tcPr marL="0" marR="0" marT="0" marB="0" anchor="ct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zh-CN" altLang="en-US" sz="2400" b="0" i="0" u="none" strike="noStrike" cap="none" normalizeH="0" baseline="0" dirty="0" smtClean="0">
                          <a:ln>
                            <a:noFill/>
                          </a:ln>
                          <a:solidFill>
                            <a:srgbClr val="000000"/>
                          </a:solidFill>
                          <a:effectLst/>
                          <a:latin typeface="NEU-BZ-S92"/>
                          <a:ea typeface="方正仿宋_GBK"/>
                          <a:cs typeface="Times New Roman" pitchFamily="18" charset="0"/>
                        </a:rPr>
                        <a:t>电可以使水分解为氢气和氧气</a:t>
                      </a:r>
                      <a:endParaRPr kumimoji="0" lang="zh-CN" altLang="en-US" sz="2800" b="0" i="0" u="none" strike="noStrike" cap="none" normalizeH="0" baseline="0" dirty="0" smtClean="0">
                        <a:ln>
                          <a:noFill/>
                        </a:ln>
                        <a:solidFill>
                          <a:srgbClr val="000000"/>
                        </a:solidFill>
                        <a:effectLst/>
                        <a:latin typeface="NEU-BZ-S92"/>
                        <a:ea typeface="方正宋三_GBK"/>
                        <a:cs typeface="Times New Roman" pitchFamily="18" charset="0"/>
                      </a:endParaRPr>
                    </a:p>
                  </a:txBody>
                  <a:tcPr marL="164437" marR="164437" marT="0" marB="0" anchor="ct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par>
                          <p:cTn id="21" fill="hold">
                            <p:stCondLst>
                              <p:cond delay="1000"/>
                            </p:stCondLst>
                            <p:childTnLst>
                              <p:par>
                                <p:cTn id="22" presetID="1" presetClass="entr" presetSubtype="0" fill="hold" nodeType="afterEffect">
                                  <p:stCondLst>
                                    <p:cond delay="0"/>
                                  </p:stCondLst>
                                  <p:childTnLst>
                                    <p:set>
                                      <p:cBhvr>
                                        <p:cTn id="23"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4139292"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4049713"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通电螺线管的磁场</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1835696" y="917905"/>
            <a:ext cx="5915025" cy="1113766"/>
          </a:xfrm>
          <a:prstGeom prst="rect">
            <a:avLst/>
          </a:prstGeom>
          <a:noFill/>
          <a:ln w="9525">
            <a:noFill/>
            <a:miter lim="800000"/>
            <a:headEnd/>
            <a:tailEnd/>
          </a:ln>
        </p:spPr>
        <p:txBody>
          <a:bodyPr>
            <a:spAutoFit/>
          </a:bodyPr>
          <a:lstStyle/>
          <a:p>
            <a:pPr>
              <a:lnSpc>
                <a:spcPct val="150000"/>
              </a:lnSpc>
            </a:pPr>
            <a:r>
              <a:rPr lang="en-US" altLang="zh-CN" sz="2400" b="1" dirty="0">
                <a:latin typeface="黑体" pitchFamily="49" charset="-122"/>
                <a:ea typeface="黑体" pitchFamily="49" charset="-122"/>
              </a:rPr>
              <a:t>1.</a:t>
            </a:r>
            <a:r>
              <a:rPr lang="zh-CN" altLang="zh-CN" sz="2400" b="1" dirty="0">
                <a:latin typeface="黑体" pitchFamily="49" charset="-122"/>
                <a:ea typeface="黑体" pitchFamily="49" charset="-122"/>
              </a:rPr>
              <a:t>如果两种绕线方法都是自左向右缠绕而成</a:t>
            </a:r>
            <a:r>
              <a:rPr lang="en-US" altLang="zh-CN" sz="2400" b="1" dirty="0">
                <a:latin typeface="黑体" pitchFamily="49" charset="-122"/>
                <a:ea typeface="黑体" pitchFamily="49" charset="-122"/>
              </a:rPr>
              <a:t>,</a:t>
            </a:r>
            <a:r>
              <a:rPr lang="zh-CN" altLang="zh-CN" sz="2400" b="1" dirty="0">
                <a:latin typeface="黑体" pitchFamily="49" charset="-122"/>
                <a:ea typeface="黑体" pitchFamily="49" charset="-122"/>
              </a:rPr>
              <a:t>两者的区别如下</a:t>
            </a:r>
            <a:r>
              <a:rPr lang="en-US" altLang="zh-CN" sz="2400" b="1" dirty="0">
                <a:latin typeface="黑体" pitchFamily="49" charset="-122"/>
                <a:ea typeface="黑体" pitchFamily="49" charset="-122"/>
              </a:rPr>
              <a:t>:</a:t>
            </a: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10" name="图片 9" descr="图片3.png"/>
          <p:cNvPicPr>
            <a:picLocks noChangeAspect="1"/>
          </p:cNvPicPr>
          <p:nvPr/>
        </p:nvPicPr>
        <p:blipFill>
          <a:blip r:embed="rId3"/>
          <a:srcRect/>
          <a:stretch>
            <a:fillRect/>
          </a:stretch>
        </p:blipFill>
        <p:spPr bwMode="auto">
          <a:xfrm>
            <a:off x="128588" y="798513"/>
            <a:ext cx="1603375" cy="676275"/>
          </a:xfrm>
          <a:prstGeom prst="rect">
            <a:avLst/>
          </a:prstGeom>
          <a:noFill/>
          <a:ln w="9525">
            <a:noFill/>
            <a:miter lim="800000"/>
            <a:headEnd/>
            <a:tailEnd/>
          </a:ln>
        </p:spPr>
      </p:pic>
      <p:graphicFrame>
        <p:nvGraphicFramePr>
          <p:cNvPr id="11" name="表格 10"/>
          <p:cNvGraphicFramePr>
            <a:graphicFrameLocks noGrp="1"/>
          </p:cNvGraphicFramePr>
          <p:nvPr/>
        </p:nvGraphicFramePr>
        <p:xfrm>
          <a:off x="2863850" y="2073275"/>
          <a:ext cx="3490913" cy="1432560"/>
        </p:xfrm>
        <a:graphic>
          <a:graphicData uri="http://schemas.openxmlformats.org/drawingml/2006/table">
            <a:tbl>
              <a:tblPr/>
              <a:tblGrid>
                <a:gridCol w="1163638"/>
                <a:gridCol w="1163637"/>
                <a:gridCol w="1163638"/>
              </a:tblGrid>
              <a:tr h="3794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zh-CN" sz="3400" b="0" i="0" u="none" strike="noStrike" cap="none" normalizeH="0" baseline="0" dirty="0" smtClean="0">
                        <a:ln>
                          <a:noFill/>
                        </a:ln>
                        <a:solidFill>
                          <a:srgbClr val="000000"/>
                        </a:solidFill>
                        <a:effectLst/>
                        <a:latin typeface="NEU-BZ-S92"/>
                        <a:ea typeface="方正宋三_GBK"/>
                        <a:cs typeface="Times New Roman" pitchFamily="18" charset="0"/>
                      </a:endParaRPr>
                    </a:p>
                  </a:txBody>
                  <a:tcPr marL="0" marR="0" marT="0" marB="0" anchor="ct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3000" b="0" i="0" u="none" strike="noStrike" cap="none" normalizeH="0" baseline="0" smtClean="0">
                          <a:ln>
                            <a:noFill/>
                          </a:ln>
                          <a:solidFill>
                            <a:srgbClr val="000000"/>
                          </a:solidFill>
                          <a:effectLst/>
                          <a:latin typeface="NEU-BZ-S92"/>
                          <a:ea typeface="方正仿宋_GBK"/>
                          <a:cs typeface="Times New Roman" pitchFamily="18" charset="0"/>
                        </a:rPr>
                        <a:t>第一种</a:t>
                      </a:r>
                      <a:endParaRPr kumimoji="0" lang="zh-CN" altLang="en-US" sz="3400" b="0" i="0" u="none" strike="noStrike" cap="none" normalizeH="0" baseline="0" smtClean="0">
                        <a:ln>
                          <a:noFill/>
                        </a:ln>
                        <a:solidFill>
                          <a:srgbClr val="000000"/>
                        </a:solidFill>
                        <a:effectLst/>
                        <a:latin typeface="NEU-BZ-S92"/>
                        <a:ea typeface="方正宋三_GBK"/>
                        <a:cs typeface="Times New Roman" pitchFamily="18" charset="0"/>
                      </a:endParaRPr>
                    </a:p>
                  </a:txBody>
                  <a:tcPr marL="0" marR="0" marT="0" marB="0" anchor="ct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3000" b="0" i="0" u="none" strike="noStrike" cap="none" normalizeH="0" baseline="0" smtClean="0">
                          <a:ln>
                            <a:noFill/>
                          </a:ln>
                          <a:solidFill>
                            <a:srgbClr val="000000"/>
                          </a:solidFill>
                          <a:effectLst/>
                          <a:latin typeface="NEU-BZ-S92"/>
                          <a:ea typeface="方正仿宋_GBK"/>
                          <a:cs typeface="Times New Roman" pitchFamily="18" charset="0"/>
                        </a:rPr>
                        <a:t>第二种</a:t>
                      </a:r>
                      <a:endParaRPr kumimoji="0" lang="zh-CN" altLang="en-US" sz="3400" b="0" i="0" u="none" strike="noStrike" cap="none" normalizeH="0" baseline="0" smtClean="0">
                        <a:ln>
                          <a:noFill/>
                        </a:ln>
                        <a:solidFill>
                          <a:srgbClr val="000000"/>
                        </a:solidFill>
                        <a:effectLst/>
                        <a:latin typeface="NEU-BZ-S92"/>
                        <a:ea typeface="方正宋三_GBK"/>
                        <a:cs typeface="Times New Roman" pitchFamily="18" charset="0"/>
                      </a:endParaRPr>
                    </a:p>
                  </a:txBody>
                  <a:tcPr marL="0" marR="0" marT="0" marB="0" anchor="ct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noFill/>
                  </a:tcPr>
                </a:tc>
              </a:tr>
              <a:tr h="3794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3000" b="0" i="0" u="none" strike="noStrike" cap="none" normalizeH="0" baseline="0" smtClean="0">
                          <a:ln>
                            <a:noFill/>
                          </a:ln>
                          <a:solidFill>
                            <a:srgbClr val="000000"/>
                          </a:solidFill>
                          <a:effectLst/>
                          <a:latin typeface="NEU-BZ-S92"/>
                          <a:ea typeface="方正仿宋_GBK"/>
                          <a:cs typeface="Times New Roman" pitchFamily="18" charset="0"/>
                        </a:rPr>
                        <a:t>起点</a:t>
                      </a:r>
                      <a:endParaRPr kumimoji="0" lang="zh-CN" altLang="en-US" sz="3400" b="0" i="0" u="none" strike="noStrike" cap="none" normalizeH="0" baseline="0" smtClean="0">
                        <a:ln>
                          <a:noFill/>
                        </a:ln>
                        <a:solidFill>
                          <a:srgbClr val="000000"/>
                        </a:solidFill>
                        <a:effectLst/>
                        <a:latin typeface="NEU-BZ-S92"/>
                        <a:ea typeface="方正宋三_GBK"/>
                        <a:cs typeface="Times New Roman" pitchFamily="18" charset="0"/>
                      </a:endParaRPr>
                    </a:p>
                  </a:txBody>
                  <a:tcPr marL="0" marR="0" marT="0" marB="0" anchor="ct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3000" b="0" i="0" u="none" strike="noStrike" cap="none" normalizeH="0" baseline="0" smtClean="0">
                          <a:ln>
                            <a:noFill/>
                          </a:ln>
                          <a:solidFill>
                            <a:srgbClr val="000000"/>
                          </a:solidFill>
                          <a:effectLst/>
                          <a:latin typeface="NEU-BZ-S92"/>
                          <a:ea typeface="方正仿宋_GBK"/>
                          <a:cs typeface="Times New Roman" pitchFamily="18" charset="0"/>
                        </a:rPr>
                        <a:t>里端</a:t>
                      </a:r>
                      <a:endParaRPr kumimoji="0" lang="zh-CN" altLang="en-US" sz="3400" b="0" i="0" u="none" strike="noStrike" cap="none" normalizeH="0" baseline="0" smtClean="0">
                        <a:ln>
                          <a:noFill/>
                        </a:ln>
                        <a:solidFill>
                          <a:srgbClr val="000000"/>
                        </a:solidFill>
                        <a:effectLst/>
                        <a:latin typeface="NEU-BZ-S92"/>
                        <a:ea typeface="方正宋三_GBK"/>
                        <a:cs typeface="Times New Roman" pitchFamily="18" charset="0"/>
                      </a:endParaRPr>
                    </a:p>
                  </a:txBody>
                  <a:tcPr marL="0" marR="0" marT="0" marB="0" anchor="ct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3000" b="0" i="0" u="none" strike="noStrike" cap="none" normalizeH="0" baseline="0" smtClean="0">
                          <a:ln>
                            <a:noFill/>
                          </a:ln>
                          <a:solidFill>
                            <a:srgbClr val="000000"/>
                          </a:solidFill>
                          <a:effectLst/>
                          <a:latin typeface="NEU-BZ-S92"/>
                          <a:ea typeface="方正仿宋_GBK"/>
                          <a:cs typeface="Times New Roman" pitchFamily="18" charset="0"/>
                        </a:rPr>
                        <a:t>外端</a:t>
                      </a:r>
                      <a:endParaRPr kumimoji="0" lang="zh-CN" altLang="en-US" sz="3400" b="0" i="0" u="none" strike="noStrike" cap="none" normalizeH="0" baseline="0" smtClean="0">
                        <a:ln>
                          <a:noFill/>
                        </a:ln>
                        <a:solidFill>
                          <a:srgbClr val="000000"/>
                        </a:solidFill>
                        <a:effectLst/>
                        <a:latin typeface="NEU-BZ-S92"/>
                        <a:ea typeface="方正宋三_GBK"/>
                        <a:cs typeface="Times New Roman" pitchFamily="18" charset="0"/>
                      </a:endParaRPr>
                    </a:p>
                  </a:txBody>
                  <a:tcPr marL="0" marR="0" marT="0" marB="0" anchor="ct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noFill/>
                  </a:tcPr>
                </a:tc>
              </a:tr>
              <a:tr h="3794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3000" b="0" i="0" u="none" strike="noStrike" cap="none" normalizeH="0" baseline="0" smtClean="0">
                          <a:ln>
                            <a:noFill/>
                          </a:ln>
                          <a:solidFill>
                            <a:srgbClr val="000000"/>
                          </a:solidFill>
                          <a:effectLst/>
                          <a:latin typeface="NEU-BZ-S92"/>
                          <a:ea typeface="方正仿宋_GBK"/>
                          <a:cs typeface="Times New Roman" pitchFamily="18" charset="0"/>
                        </a:rPr>
                        <a:t>终点</a:t>
                      </a:r>
                      <a:endParaRPr kumimoji="0" lang="zh-CN" altLang="en-US" sz="3400" b="0" i="0" u="none" strike="noStrike" cap="none" normalizeH="0" baseline="0" smtClean="0">
                        <a:ln>
                          <a:noFill/>
                        </a:ln>
                        <a:solidFill>
                          <a:srgbClr val="000000"/>
                        </a:solidFill>
                        <a:effectLst/>
                        <a:latin typeface="NEU-BZ-S92"/>
                        <a:ea typeface="方正宋三_GBK"/>
                        <a:cs typeface="Times New Roman" pitchFamily="18" charset="0"/>
                      </a:endParaRPr>
                    </a:p>
                  </a:txBody>
                  <a:tcPr marL="0" marR="0" marT="0" marB="0" anchor="ct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3000" b="0" i="0" u="none" strike="noStrike" cap="none" normalizeH="0" baseline="0" smtClean="0">
                          <a:ln>
                            <a:noFill/>
                          </a:ln>
                          <a:solidFill>
                            <a:srgbClr val="000000"/>
                          </a:solidFill>
                          <a:effectLst/>
                          <a:latin typeface="NEU-BZ-S92"/>
                          <a:ea typeface="方正仿宋_GBK"/>
                          <a:cs typeface="Times New Roman" pitchFamily="18" charset="0"/>
                        </a:rPr>
                        <a:t>外端</a:t>
                      </a:r>
                      <a:endParaRPr kumimoji="0" lang="zh-CN" altLang="en-US" sz="3400" b="0" i="0" u="none" strike="noStrike" cap="none" normalizeH="0" baseline="0" smtClean="0">
                        <a:ln>
                          <a:noFill/>
                        </a:ln>
                        <a:solidFill>
                          <a:srgbClr val="000000"/>
                        </a:solidFill>
                        <a:effectLst/>
                        <a:latin typeface="NEU-BZ-S92"/>
                        <a:ea typeface="方正宋三_GBK"/>
                        <a:cs typeface="Times New Roman" pitchFamily="18" charset="0"/>
                      </a:endParaRPr>
                    </a:p>
                  </a:txBody>
                  <a:tcPr marL="0" marR="0" marT="0" marB="0" anchor="ct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3000" b="0" i="0" u="none" strike="noStrike" cap="none" normalizeH="0" baseline="0" dirty="0" smtClean="0">
                          <a:ln>
                            <a:noFill/>
                          </a:ln>
                          <a:solidFill>
                            <a:srgbClr val="000000"/>
                          </a:solidFill>
                          <a:effectLst/>
                          <a:latin typeface="NEU-BZ-S92"/>
                          <a:ea typeface="方正仿宋_GBK"/>
                          <a:cs typeface="Times New Roman" pitchFamily="18" charset="0"/>
                        </a:rPr>
                        <a:t>里端</a:t>
                      </a:r>
                      <a:endParaRPr kumimoji="0" lang="zh-CN" altLang="en-US" sz="3400" b="0" i="0" u="none" strike="noStrike" cap="none" normalizeH="0" baseline="0" dirty="0" smtClean="0">
                        <a:ln>
                          <a:noFill/>
                        </a:ln>
                        <a:solidFill>
                          <a:srgbClr val="000000"/>
                        </a:solidFill>
                        <a:effectLst/>
                        <a:latin typeface="NEU-BZ-S92"/>
                        <a:ea typeface="方正宋三_GBK"/>
                        <a:cs typeface="Times New Roman" pitchFamily="18" charset="0"/>
                      </a:endParaRPr>
                    </a:p>
                  </a:txBody>
                  <a:tcPr marL="0" marR="0" marT="0" marB="0" anchor="ct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par>
                          <p:cTn id="21" fill="hold">
                            <p:stCondLst>
                              <p:cond delay="1000"/>
                            </p:stCondLst>
                            <p:childTnLst>
                              <p:par>
                                <p:cTn id="22" presetID="1" presetClass="entr" presetSubtype="0" fill="hold" nodeType="afterEffect">
                                  <p:stCondLst>
                                    <p:cond delay="0"/>
                                  </p:stCondLst>
                                  <p:childTnLst>
                                    <p:set>
                                      <p:cBhvr>
                                        <p:cTn id="23"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4139292"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4049713"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通电螺线管的磁场</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317500" y="1771650"/>
            <a:ext cx="4860925" cy="400050"/>
          </a:xfrm>
          <a:prstGeom prst="rect">
            <a:avLst/>
          </a:prstGeom>
          <a:noFill/>
          <a:ln w="9525">
            <a:noFill/>
            <a:miter lim="800000"/>
            <a:headEnd/>
            <a:tailEnd/>
          </a:ln>
        </p:spPr>
        <p:txBody>
          <a:bodyPr>
            <a:spAutoFit/>
          </a:bodyPr>
          <a:lstStyle/>
          <a:p>
            <a:r>
              <a:rPr lang="en-US" altLang="zh-CN" sz="2000" b="1" dirty="0">
                <a:latin typeface="Calibri" pitchFamily="34" charset="0"/>
              </a:rPr>
              <a:t>2.</a:t>
            </a:r>
            <a:r>
              <a:rPr lang="zh-CN" altLang="zh-CN" sz="2000" b="1" dirty="0">
                <a:latin typeface="Calibri" pitchFamily="34" charset="0"/>
              </a:rPr>
              <a:t>通电螺线管与条形磁体的相同点和区别</a:t>
            </a:r>
            <a:r>
              <a:rPr lang="en-US" altLang="zh-CN" sz="2000" b="1" dirty="0">
                <a:latin typeface="Calibri" pitchFamily="34" charset="0"/>
              </a:rPr>
              <a:t>:</a:t>
            </a:r>
            <a:endParaRPr lang="zh-CN" altLang="zh-CN" sz="2000" b="1" dirty="0">
              <a:latin typeface="Calibri" pitchFamily="34" charset="0"/>
            </a:endParaRP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10" name="图片 9" descr="图片3.png"/>
          <p:cNvPicPr>
            <a:picLocks noChangeAspect="1"/>
          </p:cNvPicPr>
          <p:nvPr/>
        </p:nvPicPr>
        <p:blipFill>
          <a:blip r:embed="rId3"/>
          <a:srcRect/>
          <a:stretch>
            <a:fillRect/>
          </a:stretch>
        </p:blipFill>
        <p:spPr bwMode="auto">
          <a:xfrm>
            <a:off x="128588" y="798513"/>
            <a:ext cx="1603375" cy="676275"/>
          </a:xfrm>
          <a:prstGeom prst="rect">
            <a:avLst/>
          </a:prstGeom>
          <a:noFill/>
          <a:ln w="9525">
            <a:noFill/>
            <a:miter lim="800000"/>
            <a:headEnd/>
            <a:tailEnd/>
          </a:ln>
        </p:spPr>
      </p:pic>
      <p:pic>
        <p:nvPicPr>
          <p:cNvPr id="28676" name="Picture 4"/>
          <p:cNvPicPr>
            <a:picLocks noChangeAspect="1" noChangeArrowheads="1"/>
          </p:cNvPicPr>
          <p:nvPr/>
        </p:nvPicPr>
        <p:blipFill>
          <a:blip r:embed="rId4"/>
          <a:srcRect/>
          <a:stretch>
            <a:fillRect/>
          </a:stretch>
        </p:blipFill>
        <p:spPr bwMode="auto">
          <a:xfrm>
            <a:off x="5292080" y="304205"/>
            <a:ext cx="2800350" cy="46863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0" presetClass="entr" presetSubtype="0" fill="hold" nodeType="withEffect">
                                  <p:stCondLst>
                                    <p:cond delay="0"/>
                                  </p:stCondLst>
                                  <p:childTnLst>
                                    <p:set>
                                      <p:cBhvr>
                                        <p:cTn id="22" dur="1" fill="hold">
                                          <p:stCondLst>
                                            <p:cond delay="0"/>
                                          </p:stCondLst>
                                        </p:cTn>
                                        <p:tgtEl>
                                          <p:spTgt spid="28676"/>
                                        </p:tgtEl>
                                        <p:attrNameLst>
                                          <p:attrName>style.visibility</p:attrName>
                                        </p:attrNameLst>
                                      </p:cBhvr>
                                      <p:to>
                                        <p:strVal val="visible"/>
                                      </p:to>
                                    </p:set>
                                    <p:animEffect transition="in" filter="fade">
                                      <p:cBhvr>
                                        <p:cTn id="23" dur="2000"/>
                                        <p:tgtEl>
                                          <p:spTgt spid="286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4139292"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4049713"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通电螺线管的磁场</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1169788" y="1203598"/>
            <a:ext cx="6718300" cy="3732213"/>
          </a:xfrm>
          <a:prstGeom prst="rect">
            <a:avLst/>
          </a:prstGeom>
          <a:noFill/>
          <a:ln w="9525">
            <a:noFill/>
            <a:miter lim="800000"/>
            <a:headEnd/>
            <a:tailEnd/>
          </a:ln>
        </p:spPr>
        <p:txBody>
          <a:bodyPr>
            <a:spAutoFit/>
          </a:bodyPr>
          <a:lstStyle/>
          <a:p>
            <a:pPr>
              <a:lnSpc>
                <a:spcPct val="150000"/>
              </a:lnSpc>
            </a:pPr>
            <a:r>
              <a:rPr lang="zh-CN" altLang="zh-CN" sz="2000" b="1" dirty="0">
                <a:latin typeface="Calibri" pitchFamily="34" charset="0"/>
              </a:rPr>
              <a:t>右手螺旋定则的应用中可能涉及七个可以变化的信息</a:t>
            </a:r>
            <a:r>
              <a:rPr lang="en-US" altLang="zh-CN" sz="2000" b="1" dirty="0">
                <a:latin typeface="Calibri" pitchFamily="34" charset="0"/>
              </a:rPr>
              <a:t>:</a:t>
            </a:r>
            <a:endParaRPr lang="zh-CN" altLang="zh-CN" sz="2000" b="1" dirty="0">
              <a:latin typeface="Calibri" pitchFamily="34" charset="0"/>
            </a:endParaRPr>
          </a:p>
          <a:p>
            <a:pPr>
              <a:lnSpc>
                <a:spcPct val="150000"/>
              </a:lnSpc>
            </a:pPr>
            <a:r>
              <a:rPr lang="en-US" altLang="zh-CN" sz="2000" b="1" dirty="0">
                <a:latin typeface="Calibri" pitchFamily="34" charset="0"/>
              </a:rPr>
              <a:t>(1)</a:t>
            </a:r>
            <a:r>
              <a:rPr lang="zh-CN" altLang="zh-CN" sz="2000" b="1" dirty="0">
                <a:latin typeface="Calibri" pitchFamily="34" charset="0"/>
              </a:rPr>
              <a:t>电流方向</a:t>
            </a:r>
            <a:r>
              <a:rPr lang="en-US" altLang="zh-CN" sz="2000" b="1" dirty="0">
                <a:latin typeface="Calibri" pitchFamily="34" charset="0"/>
              </a:rPr>
              <a:t>;</a:t>
            </a:r>
            <a:endParaRPr lang="zh-CN" altLang="zh-CN" sz="2000" b="1" dirty="0">
              <a:latin typeface="Calibri" pitchFamily="34" charset="0"/>
            </a:endParaRPr>
          </a:p>
          <a:p>
            <a:pPr>
              <a:lnSpc>
                <a:spcPct val="150000"/>
              </a:lnSpc>
            </a:pPr>
            <a:r>
              <a:rPr lang="en-US" altLang="zh-CN" sz="2000" b="1" dirty="0">
                <a:latin typeface="Calibri" pitchFamily="34" charset="0"/>
              </a:rPr>
              <a:t>(2)</a:t>
            </a:r>
            <a:r>
              <a:rPr lang="zh-CN" altLang="zh-CN" sz="2000" b="1" dirty="0">
                <a:latin typeface="Calibri" pitchFamily="34" charset="0"/>
              </a:rPr>
              <a:t>电源的正负极方向</a:t>
            </a:r>
            <a:r>
              <a:rPr lang="en-US" altLang="zh-CN" sz="2000" b="1" dirty="0">
                <a:latin typeface="Calibri" pitchFamily="34" charset="0"/>
              </a:rPr>
              <a:t>;</a:t>
            </a:r>
            <a:endParaRPr lang="zh-CN" altLang="zh-CN" sz="2000" b="1" dirty="0">
              <a:latin typeface="Calibri" pitchFamily="34" charset="0"/>
            </a:endParaRPr>
          </a:p>
          <a:p>
            <a:pPr>
              <a:lnSpc>
                <a:spcPct val="150000"/>
              </a:lnSpc>
            </a:pPr>
            <a:r>
              <a:rPr lang="en-US" altLang="zh-CN" sz="2000" b="1" dirty="0">
                <a:latin typeface="Calibri" pitchFamily="34" charset="0"/>
              </a:rPr>
              <a:t>(3)</a:t>
            </a:r>
            <a:r>
              <a:rPr lang="zh-CN" altLang="zh-CN" sz="2000" b="1" dirty="0">
                <a:latin typeface="Calibri" pitchFamily="34" charset="0"/>
              </a:rPr>
              <a:t>绕线方式</a:t>
            </a:r>
            <a:r>
              <a:rPr lang="en-US" altLang="zh-CN" sz="2000" b="1" dirty="0">
                <a:latin typeface="Calibri" pitchFamily="34" charset="0"/>
              </a:rPr>
              <a:t>;</a:t>
            </a:r>
            <a:endParaRPr lang="zh-CN" altLang="zh-CN" sz="2000" b="1" dirty="0">
              <a:latin typeface="Calibri" pitchFamily="34" charset="0"/>
            </a:endParaRPr>
          </a:p>
          <a:p>
            <a:pPr>
              <a:lnSpc>
                <a:spcPct val="150000"/>
              </a:lnSpc>
            </a:pPr>
            <a:r>
              <a:rPr lang="en-US" altLang="zh-CN" sz="2000" b="1" dirty="0">
                <a:latin typeface="Calibri" pitchFamily="34" charset="0"/>
              </a:rPr>
              <a:t>(4)</a:t>
            </a:r>
            <a:r>
              <a:rPr lang="zh-CN" altLang="zh-CN" sz="2000" b="1" dirty="0">
                <a:latin typeface="Calibri" pitchFamily="34" charset="0"/>
              </a:rPr>
              <a:t>磁极</a:t>
            </a:r>
            <a:r>
              <a:rPr lang="en-US" altLang="zh-CN" sz="2000" b="1" dirty="0">
                <a:latin typeface="Calibri" pitchFamily="34" charset="0"/>
              </a:rPr>
              <a:t>;</a:t>
            </a:r>
            <a:endParaRPr lang="zh-CN" altLang="zh-CN" sz="2000" b="1" dirty="0">
              <a:latin typeface="Calibri" pitchFamily="34" charset="0"/>
            </a:endParaRPr>
          </a:p>
          <a:p>
            <a:pPr>
              <a:lnSpc>
                <a:spcPct val="150000"/>
              </a:lnSpc>
            </a:pPr>
            <a:r>
              <a:rPr lang="en-US" altLang="zh-CN" sz="2000" b="1" dirty="0">
                <a:latin typeface="Calibri" pitchFamily="34" charset="0"/>
              </a:rPr>
              <a:t>(5)</a:t>
            </a:r>
            <a:r>
              <a:rPr lang="zh-CN" altLang="zh-CN" sz="2000" b="1" dirty="0">
                <a:latin typeface="Calibri" pitchFamily="34" charset="0"/>
              </a:rPr>
              <a:t>小磁针静止时</a:t>
            </a:r>
            <a:r>
              <a:rPr lang="en-US" altLang="zh-CN" sz="2000" b="1" dirty="0">
                <a:latin typeface="Calibri" pitchFamily="34" charset="0"/>
              </a:rPr>
              <a:t>N</a:t>
            </a:r>
            <a:r>
              <a:rPr lang="zh-CN" altLang="zh-CN" sz="2000" b="1" dirty="0">
                <a:latin typeface="Calibri" pitchFamily="34" charset="0"/>
              </a:rPr>
              <a:t>极指向</a:t>
            </a:r>
            <a:r>
              <a:rPr lang="en-US" altLang="zh-CN" sz="2000" b="1" dirty="0">
                <a:latin typeface="Calibri" pitchFamily="34" charset="0"/>
              </a:rPr>
              <a:t>;</a:t>
            </a:r>
            <a:endParaRPr lang="zh-CN" altLang="zh-CN" sz="2000" b="1" dirty="0">
              <a:latin typeface="Calibri" pitchFamily="34" charset="0"/>
            </a:endParaRPr>
          </a:p>
          <a:p>
            <a:pPr>
              <a:lnSpc>
                <a:spcPct val="150000"/>
              </a:lnSpc>
            </a:pPr>
            <a:r>
              <a:rPr lang="en-US" altLang="zh-CN" sz="2000" b="1" dirty="0">
                <a:latin typeface="Calibri" pitchFamily="34" charset="0"/>
              </a:rPr>
              <a:t>(6)</a:t>
            </a:r>
            <a:r>
              <a:rPr lang="zh-CN" altLang="zh-CN" sz="2000" b="1" dirty="0">
                <a:latin typeface="Calibri" pitchFamily="34" charset="0"/>
              </a:rPr>
              <a:t>磁感线的方向</a:t>
            </a:r>
            <a:r>
              <a:rPr lang="en-US" altLang="zh-CN" sz="2000" b="1" dirty="0">
                <a:latin typeface="Calibri" pitchFamily="34" charset="0"/>
              </a:rPr>
              <a:t>;</a:t>
            </a:r>
            <a:endParaRPr lang="zh-CN" altLang="zh-CN" sz="2000" b="1" dirty="0">
              <a:latin typeface="Calibri" pitchFamily="34" charset="0"/>
            </a:endParaRPr>
          </a:p>
          <a:p>
            <a:pPr>
              <a:lnSpc>
                <a:spcPct val="150000"/>
              </a:lnSpc>
            </a:pPr>
            <a:r>
              <a:rPr lang="en-US" altLang="zh-CN" sz="2000" b="1" dirty="0">
                <a:latin typeface="Calibri" pitchFamily="34" charset="0"/>
              </a:rPr>
              <a:t>(7)</a:t>
            </a:r>
            <a:r>
              <a:rPr lang="zh-CN" altLang="zh-CN" sz="2000" b="1" dirty="0">
                <a:latin typeface="Calibri" pitchFamily="34" charset="0"/>
              </a:rPr>
              <a:t>通过磁感线分布特征判断磁极间相互作用</a:t>
            </a:r>
            <a:r>
              <a:rPr lang="en-US" altLang="zh-CN" sz="2000" b="1" dirty="0">
                <a:latin typeface="Calibri" pitchFamily="34" charset="0"/>
              </a:rPr>
              <a:t>.</a:t>
            </a:r>
            <a:endParaRPr lang="zh-CN" altLang="zh-CN" sz="2000" b="1" dirty="0">
              <a:latin typeface="Calibri" pitchFamily="34" charset="0"/>
            </a:endParaRP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10" name="图片 9" descr="图片3.png"/>
          <p:cNvPicPr>
            <a:picLocks noChangeAspect="1"/>
          </p:cNvPicPr>
          <p:nvPr/>
        </p:nvPicPr>
        <p:blipFill>
          <a:blip r:embed="rId3"/>
          <a:srcRect/>
          <a:stretch>
            <a:fillRect/>
          </a:stretch>
        </p:blipFill>
        <p:spPr bwMode="auto">
          <a:xfrm>
            <a:off x="128588" y="798513"/>
            <a:ext cx="1603375" cy="6762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4139292"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4049713"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通电螺线管的磁场</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1166813" y="1304925"/>
            <a:ext cx="6718300" cy="2347913"/>
          </a:xfrm>
          <a:prstGeom prst="rect">
            <a:avLst/>
          </a:prstGeom>
          <a:noFill/>
          <a:ln w="9525">
            <a:noFill/>
            <a:miter lim="800000"/>
            <a:headEnd/>
            <a:tailEnd/>
          </a:ln>
        </p:spPr>
        <p:txBody>
          <a:bodyPr>
            <a:spAutoFit/>
          </a:bodyPr>
          <a:lstStyle/>
          <a:p>
            <a:pPr>
              <a:lnSpc>
                <a:spcPct val="150000"/>
              </a:lnSpc>
            </a:pPr>
            <a:r>
              <a:rPr lang="zh-CN" altLang="en-US" sz="2000" b="1" dirty="0">
                <a:latin typeface="Calibri" pitchFamily="34" charset="0"/>
              </a:rPr>
              <a:t>通过已知的信息组合</a:t>
            </a:r>
            <a:r>
              <a:rPr lang="en-US" altLang="zh-CN" sz="2000" b="1" dirty="0">
                <a:latin typeface="Calibri" pitchFamily="34" charset="0"/>
              </a:rPr>
              <a:t>,</a:t>
            </a:r>
            <a:r>
              <a:rPr lang="zh-CN" altLang="en-US" sz="2000" b="1" dirty="0">
                <a:latin typeface="Calibri" pitchFamily="34" charset="0"/>
              </a:rPr>
              <a:t>再利用右手螺旋定则便能判断其他未知信息</a:t>
            </a:r>
            <a:r>
              <a:rPr lang="en-US" altLang="zh-CN" sz="2000" b="1" dirty="0">
                <a:latin typeface="Calibri" pitchFamily="34" charset="0"/>
              </a:rPr>
              <a:t>.</a:t>
            </a:r>
          </a:p>
          <a:p>
            <a:pPr>
              <a:lnSpc>
                <a:spcPct val="150000"/>
              </a:lnSpc>
            </a:pPr>
            <a:r>
              <a:rPr lang="zh-CN" altLang="en-US" sz="2000" b="1" dirty="0">
                <a:latin typeface="Calibri" pitchFamily="34" charset="0"/>
              </a:rPr>
              <a:t>七个变化的信息中可以分为三类</a:t>
            </a:r>
            <a:r>
              <a:rPr lang="en-US" altLang="zh-CN" sz="2000" b="1" dirty="0">
                <a:latin typeface="Calibri" pitchFamily="34" charset="0"/>
              </a:rPr>
              <a:t>:(1)</a:t>
            </a:r>
            <a:r>
              <a:rPr lang="zh-CN" altLang="en-US" sz="2000" b="1" dirty="0">
                <a:latin typeface="Calibri" pitchFamily="34" charset="0"/>
              </a:rPr>
              <a:t>和</a:t>
            </a:r>
            <a:r>
              <a:rPr lang="en-US" altLang="zh-CN" sz="2000" b="1" dirty="0">
                <a:latin typeface="Calibri" pitchFamily="34" charset="0"/>
              </a:rPr>
              <a:t>(2)</a:t>
            </a:r>
            <a:r>
              <a:rPr lang="zh-CN" altLang="en-US" sz="2000" b="1" dirty="0">
                <a:latin typeface="Calibri" pitchFamily="34" charset="0"/>
              </a:rPr>
              <a:t>都是在描述电流的方向</a:t>
            </a:r>
            <a:r>
              <a:rPr lang="en-US" altLang="zh-CN" sz="2000" b="1" dirty="0">
                <a:latin typeface="Calibri" pitchFamily="34" charset="0"/>
              </a:rPr>
              <a:t>,</a:t>
            </a:r>
            <a:r>
              <a:rPr lang="zh-CN" altLang="en-US" sz="2000" b="1" dirty="0">
                <a:latin typeface="Calibri" pitchFamily="34" charset="0"/>
              </a:rPr>
              <a:t>为第一类</a:t>
            </a:r>
            <a:r>
              <a:rPr lang="en-US" altLang="zh-CN" sz="2000" b="1" dirty="0">
                <a:latin typeface="Calibri" pitchFamily="34" charset="0"/>
              </a:rPr>
              <a:t>;(3)</a:t>
            </a:r>
            <a:r>
              <a:rPr lang="zh-CN" altLang="en-US" sz="2000" b="1" dirty="0">
                <a:latin typeface="Calibri" pitchFamily="34" charset="0"/>
              </a:rPr>
              <a:t>是绕线法</a:t>
            </a:r>
            <a:r>
              <a:rPr lang="en-US" altLang="zh-CN" sz="2000" b="1" dirty="0">
                <a:latin typeface="Calibri" pitchFamily="34" charset="0"/>
              </a:rPr>
              <a:t>,</a:t>
            </a:r>
            <a:r>
              <a:rPr lang="zh-CN" altLang="en-US" sz="2000" b="1" dirty="0">
                <a:latin typeface="Calibri" pitchFamily="34" charset="0"/>
              </a:rPr>
              <a:t>为第二类</a:t>
            </a:r>
            <a:r>
              <a:rPr lang="en-US" altLang="zh-CN" sz="2000" b="1" dirty="0">
                <a:latin typeface="Calibri" pitchFamily="34" charset="0"/>
              </a:rPr>
              <a:t>;(4)~(7)</a:t>
            </a:r>
            <a:r>
              <a:rPr lang="zh-CN" altLang="en-US" sz="2000" b="1" dirty="0">
                <a:latin typeface="Calibri" pitchFamily="34" charset="0"/>
              </a:rPr>
              <a:t>都是在表述磁极的方向</a:t>
            </a:r>
            <a:r>
              <a:rPr lang="en-US" altLang="zh-CN" sz="2000" b="1" dirty="0">
                <a:latin typeface="Calibri" pitchFamily="34" charset="0"/>
              </a:rPr>
              <a:t>,</a:t>
            </a:r>
            <a:r>
              <a:rPr lang="zh-CN" altLang="en-US" sz="2000" b="1" dirty="0">
                <a:latin typeface="Calibri" pitchFamily="34" charset="0"/>
              </a:rPr>
              <a:t>为第三类</a:t>
            </a:r>
            <a:r>
              <a:rPr lang="en-US" altLang="zh-CN" sz="2000" b="1" dirty="0">
                <a:latin typeface="Calibri" pitchFamily="34" charset="0"/>
              </a:rPr>
              <a:t>.</a:t>
            </a: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10" name="图片 9" descr="图片3.png"/>
          <p:cNvPicPr>
            <a:picLocks noChangeAspect="1"/>
          </p:cNvPicPr>
          <p:nvPr/>
        </p:nvPicPr>
        <p:blipFill>
          <a:blip r:embed="rId3"/>
          <a:srcRect/>
          <a:stretch>
            <a:fillRect/>
          </a:stretch>
        </p:blipFill>
        <p:spPr bwMode="auto">
          <a:xfrm>
            <a:off x="128588" y="798513"/>
            <a:ext cx="1603375" cy="6762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4139292"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4049713"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通电螺线管的磁场</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1166813" y="1304925"/>
            <a:ext cx="6718300" cy="962025"/>
          </a:xfrm>
          <a:prstGeom prst="rect">
            <a:avLst/>
          </a:prstGeom>
          <a:noFill/>
          <a:ln w="9525">
            <a:noFill/>
            <a:miter lim="800000"/>
            <a:headEnd/>
            <a:tailEnd/>
          </a:ln>
        </p:spPr>
        <p:txBody>
          <a:bodyPr>
            <a:spAutoFit/>
          </a:bodyPr>
          <a:lstStyle/>
          <a:p>
            <a:pPr>
              <a:lnSpc>
                <a:spcPct val="150000"/>
              </a:lnSpc>
            </a:pPr>
            <a:r>
              <a:rPr lang="zh-CN" altLang="en-US" sz="2000" b="1" dirty="0">
                <a:latin typeface="Calibri" pitchFamily="34" charset="0"/>
              </a:rPr>
              <a:t>地球存在着地磁场</a:t>
            </a:r>
            <a:r>
              <a:rPr lang="en-US" altLang="zh-CN" sz="2000" b="1" dirty="0">
                <a:latin typeface="Calibri" pitchFamily="34" charset="0"/>
              </a:rPr>
              <a:t>,</a:t>
            </a:r>
            <a:r>
              <a:rPr lang="zh-CN" altLang="en-US" sz="2000" b="1" dirty="0">
                <a:latin typeface="Calibri" pitchFamily="34" charset="0"/>
              </a:rPr>
              <a:t>为什么有的学者认为地磁场可能是因为地球自转而形成的</a:t>
            </a:r>
            <a:r>
              <a:rPr lang="en-US" altLang="zh-CN" sz="2000" b="1" dirty="0">
                <a:latin typeface="Calibri" pitchFamily="34" charset="0"/>
              </a:rPr>
              <a:t>?</a:t>
            </a: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13" name="图片 12" descr="图片5.png"/>
          <p:cNvPicPr>
            <a:picLocks noChangeAspect="1"/>
          </p:cNvPicPr>
          <p:nvPr/>
        </p:nvPicPr>
        <p:blipFill>
          <a:blip r:embed="rId3"/>
          <a:srcRect/>
          <a:stretch>
            <a:fillRect/>
          </a:stretch>
        </p:blipFill>
        <p:spPr bwMode="auto">
          <a:xfrm>
            <a:off x="0" y="774700"/>
            <a:ext cx="1597025" cy="669925"/>
          </a:xfrm>
          <a:prstGeom prst="rect">
            <a:avLst/>
          </a:prstGeom>
          <a:noFill/>
          <a:ln w="9525">
            <a:noFill/>
            <a:miter lim="800000"/>
            <a:headEnd/>
            <a:tailEnd/>
          </a:ln>
        </p:spPr>
      </p:pic>
      <p:pic>
        <p:nvPicPr>
          <p:cNvPr id="18" name="Picture 2" descr="C:\Users\Administrator\Desktop\点拨.png"/>
          <p:cNvPicPr>
            <a:picLocks noChangeAspect="1" noChangeArrowheads="1"/>
          </p:cNvPicPr>
          <p:nvPr/>
        </p:nvPicPr>
        <p:blipFill>
          <a:blip r:embed="rId4"/>
          <a:srcRect/>
          <a:stretch>
            <a:fillRect/>
          </a:stretch>
        </p:blipFill>
        <p:spPr bwMode="auto">
          <a:xfrm>
            <a:off x="220663" y="2276475"/>
            <a:ext cx="1030287" cy="457200"/>
          </a:xfrm>
          <a:prstGeom prst="rect">
            <a:avLst/>
          </a:prstGeom>
          <a:noFill/>
          <a:ln w="9525">
            <a:noFill/>
            <a:miter lim="800000"/>
            <a:headEnd/>
            <a:tailEnd/>
          </a:ln>
        </p:spPr>
      </p:pic>
      <p:sp>
        <p:nvSpPr>
          <p:cNvPr id="20" name="矩形 19"/>
          <p:cNvSpPr>
            <a:spLocks noChangeArrowheads="1"/>
          </p:cNvSpPr>
          <p:nvPr/>
        </p:nvSpPr>
        <p:spPr bwMode="auto">
          <a:xfrm>
            <a:off x="1319213" y="2362200"/>
            <a:ext cx="6718300" cy="1423988"/>
          </a:xfrm>
          <a:prstGeom prst="rect">
            <a:avLst/>
          </a:prstGeom>
          <a:noFill/>
          <a:ln w="9525">
            <a:noFill/>
            <a:miter lim="800000"/>
            <a:headEnd/>
            <a:tailEnd/>
          </a:ln>
        </p:spPr>
        <p:txBody>
          <a:bodyPr>
            <a:spAutoFit/>
          </a:bodyPr>
          <a:lstStyle/>
          <a:p>
            <a:pPr>
              <a:lnSpc>
                <a:spcPct val="150000"/>
              </a:lnSpc>
            </a:pPr>
            <a:r>
              <a:rPr lang="zh-CN" altLang="en-US" sz="2000" b="1" dirty="0">
                <a:latin typeface="Calibri" pitchFamily="34" charset="0"/>
              </a:rPr>
              <a:t>这种假说的依据是地球自转的方向是自西向东</a:t>
            </a:r>
            <a:r>
              <a:rPr lang="en-US" altLang="zh-CN" sz="2000" b="1" dirty="0">
                <a:latin typeface="Calibri" pitchFamily="34" charset="0"/>
              </a:rPr>
              <a:t>,</a:t>
            </a:r>
            <a:r>
              <a:rPr lang="zh-CN" altLang="en-US" sz="2000" b="1" dirty="0">
                <a:latin typeface="Calibri" pitchFamily="34" charset="0"/>
              </a:rPr>
              <a:t>且带有负电荷</a:t>
            </a:r>
            <a:r>
              <a:rPr lang="en-US" altLang="zh-CN" sz="2000" b="1" dirty="0">
                <a:latin typeface="Calibri" pitchFamily="34" charset="0"/>
              </a:rPr>
              <a:t>,</a:t>
            </a:r>
            <a:r>
              <a:rPr lang="zh-CN" altLang="en-US" sz="2000" b="1" dirty="0">
                <a:latin typeface="Calibri" pitchFamily="34" charset="0"/>
              </a:rPr>
              <a:t>因而形成与地球自转方向相反的电流</a:t>
            </a:r>
            <a:r>
              <a:rPr lang="en-US" altLang="zh-CN" sz="2000" b="1" dirty="0">
                <a:latin typeface="Calibri" pitchFamily="34" charset="0"/>
              </a:rPr>
              <a:t>.</a:t>
            </a:r>
            <a:r>
              <a:rPr lang="zh-CN" altLang="en-US" sz="2000" b="1" dirty="0">
                <a:latin typeface="Calibri" pitchFamily="34" charset="0"/>
              </a:rPr>
              <a:t>根据安培定则</a:t>
            </a:r>
            <a:r>
              <a:rPr lang="en-US" altLang="zh-CN" sz="2000" b="1" dirty="0">
                <a:latin typeface="Calibri" pitchFamily="34" charset="0"/>
              </a:rPr>
              <a:t>,</a:t>
            </a:r>
            <a:r>
              <a:rPr lang="zh-CN" altLang="en-US" sz="2000" b="1" dirty="0">
                <a:latin typeface="Calibri" pitchFamily="34" charset="0"/>
              </a:rPr>
              <a:t>可以判断地磁北极应当指向地理的南极</a:t>
            </a:r>
            <a:r>
              <a:rPr lang="en-US" altLang="zh-CN" sz="2000" b="1" dirty="0">
                <a:latin typeface="Calibri" pitchFamily="34" charset="0"/>
              </a:rPr>
              <a:t>.</a:t>
            </a:r>
          </a:p>
        </p:txBody>
      </p:sp>
      <p:pic>
        <p:nvPicPr>
          <p:cNvPr id="34824" name="yh56.jpg" descr="id:2147501898;FounderCES"/>
          <p:cNvPicPr>
            <a:picLocks noChangeAspect="1" noChangeArrowheads="1"/>
          </p:cNvPicPr>
          <p:nvPr/>
        </p:nvPicPr>
        <p:blipFill>
          <a:blip r:embed="rId5"/>
          <a:srcRect/>
          <a:stretch>
            <a:fillRect/>
          </a:stretch>
        </p:blipFill>
        <p:spPr bwMode="auto">
          <a:xfrm>
            <a:off x="7742238" y="1052513"/>
            <a:ext cx="1255712" cy="12652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P spid="2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a:spLocks noChangeArrowheads="1"/>
          </p:cNvSpPr>
          <p:nvPr/>
        </p:nvSpPr>
        <p:spPr bwMode="auto">
          <a:xfrm>
            <a:off x="885825" y="346075"/>
            <a:ext cx="7502525" cy="1731963"/>
          </a:xfrm>
          <a:prstGeom prst="rect">
            <a:avLst/>
          </a:prstGeom>
          <a:noFill/>
          <a:ln w="9525">
            <a:noFill/>
            <a:miter lim="800000"/>
            <a:headEnd/>
            <a:tailEnd/>
          </a:ln>
        </p:spPr>
        <p:txBody>
          <a:bodyPr lIns="68580" tIns="34290" rIns="68580" bIns="34290">
            <a:spAutoFit/>
          </a:bodyPr>
          <a:lstStyle/>
          <a:p>
            <a:pPr algn="ctr"/>
            <a:r>
              <a:rPr lang="zh-CN" altLang="en-US" sz="5400" b="1">
                <a:solidFill>
                  <a:schemeClr val="accent1"/>
                </a:solidFill>
                <a:latin typeface="隶书"/>
                <a:ea typeface="隶书"/>
                <a:cs typeface="隶书"/>
              </a:rPr>
              <a:t>第十六章</a:t>
            </a:r>
          </a:p>
          <a:p>
            <a:pPr algn="ctr"/>
            <a:r>
              <a:rPr lang="zh-CN" altLang="en-US" sz="5400" b="1">
                <a:solidFill>
                  <a:schemeClr val="accent1"/>
                </a:solidFill>
                <a:latin typeface="隶书"/>
                <a:ea typeface="隶书"/>
                <a:cs typeface="隶书"/>
              </a:rPr>
              <a:t>电磁铁与自动控制</a:t>
            </a:r>
          </a:p>
        </p:txBody>
      </p:sp>
      <p:sp>
        <p:nvSpPr>
          <p:cNvPr id="64" name="文本框 78"/>
          <p:cNvSpPr txBox="1">
            <a:spLocks noChangeArrowheads="1"/>
          </p:cNvSpPr>
          <p:nvPr/>
        </p:nvSpPr>
        <p:spPr bwMode="auto">
          <a:xfrm>
            <a:off x="1971675" y="2097088"/>
            <a:ext cx="5900738" cy="1084262"/>
          </a:xfrm>
          <a:prstGeom prst="rect">
            <a:avLst/>
          </a:prstGeom>
          <a:noFill/>
          <a:ln w="9525">
            <a:noFill/>
            <a:miter lim="800000"/>
            <a:headEnd/>
            <a:tailEnd/>
          </a:ln>
        </p:spPr>
        <p:txBody>
          <a:bodyPr wrap="none" lIns="68580" tIns="34290" rIns="68580" bIns="34290">
            <a:spAutoFit/>
          </a:bodyPr>
          <a:lstStyle/>
          <a:p>
            <a:r>
              <a:rPr lang="zh-CN" altLang="en-US" sz="3300" b="1">
                <a:solidFill>
                  <a:schemeClr val="accent1"/>
                </a:solidFill>
                <a:latin typeface="微软雅黑" pitchFamily="34" charset="-122"/>
                <a:ea typeface="微软雅黑" pitchFamily="34" charset="-122"/>
              </a:rPr>
              <a:t>第</a:t>
            </a:r>
            <a:r>
              <a:rPr lang="en-US" altLang="zh-CN" sz="3300" b="1">
                <a:solidFill>
                  <a:schemeClr val="accent1"/>
                </a:solidFill>
                <a:latin typeface="微软雅黑" pitchFamily="34" charset="-122"/>
                <a:ea typeface="微软雅黑" pitchFamily="34" charset="-122"/>
              </a:rPr>
              <a:t>3</a:t>
            </a:r>
            <a:r>
              <a:rPr lang="zh-CN" altLang="en-US" sz="3300" b="1">
                <a:solidFill>
                  <a:schemeClr val="accent1"/>
                </a:solidFill>
                <a:latin typeface="微软雅黑" pitchFamily="34" charset="-122"/>
                <a:ea typeface="微软雅黑" pitchFamily="34" charset="-122"/>
              </a:rPr>
              <a:t>节　探究电磁铁的磁性</a:t>
            </a:r>
          </a:p>
          <a:p>
            <a:r>
              <a:rPr lang="zh-CN" altLang="en-US" sz="3300" b="1">
                <a:solidFill>
                  <a:schemeClr val="accent1"/>
                </a:solidFill>
                <a:latin typeface="微软雅黑" pitchFamily="34" charset="-122"/>
                <a:ea typeface="微软雅黑" pitchFamily="34" charset="-122"/>
              </a:rPr>
              <a:t>第</a:t>
            </a:r>
            <a:r>
              <a:rPr lang="en-US" altLang="zh-CN" sz="3300" b="1">
                <a:solidFill>
                  <a:schemeClr val="accent1"/>
                </a:solidFill>
                <a:latin typeface="微软雅黑" pitchFamily="34" charset="-122"/>
                <a:ea typeface="微软雅黑" pitchFamily="34" charset="-122"/>
              </a:rPr>
              <a:t>4</a:t>
            </a:r>
            <a:r>
              <a:rPr lang="zh-CN" altLang="en-US" sz="3300" b="1">
                <a:solidFill>
                  <a:schemeClr val="accent1"/>
                </a:solidFill>
                <a:latin typeface="微软雅黑" pitchFamily="34" charset="-122"/>
                <a:ea typeface="微软雅黑" pitchFamily="34" charset="-122"/>
              </a:rPr>
              <a:t>节　电磁继电器与自动控制</a:t>
            </a:r>
          </a:p>
        </p:txBody>
      </p:sp>
      <p:pic>
        <p:nvPicPr>
          <p:cNvPr id="25" name="Picture 12" descr="clouds1.png"/>
          <p:cNvPicPr>
            <a:picLocks noChangeAspect="1"/>
          </p:cNvPicPr>
          <p:nvPr/>
        </p:nvPicPr>
        <p:blipFill>
          <a:blip r:embed="rId3"/>
          <a:srcRect/>
          <a:stretch>
            <a:fillRect/>
          </a:stretch>
        </p:blipFill>
        <p:spPr bwMode="auto">
          <a:xfrm>
            <a:off x="1822450" y="3101975"/>
            <a:ext cx="4770438" cy="828675"/>
          </a:xfrm>
          <a:prstGeom prst="rect">
            <a:avLst/>
          </a:prstGeom>
          <a:noFill/>
          <a:ln w="9525">
            <a:noFill/>
            <a:miter lim="800000"/>
            <a:headEnd/>
            <a:tailEnd/>
          </a:ln>
        </p:spPr>
      </p:pic>
      <p:pic>
        <p:nvPicPr>
          <p:cNvPr id="26" name="Picture 10" descr="field1.png"/>
          <p:cNvPicPr>
            <a:picLocks noChangeAspect="1"/>
          </p:cNvPicPr>
          <p:nvPr/>
        </p:nvPicPr>
        <p:blipFill>
          <a:blip r:embed="rId4"/>
          <a:srcRect/>
          <a:stretch>
            <a:fillRect/>
          </a:stretch>
        </p:blipFill>
        <p:spPr bwMode="auto">
          <a:xfrm>
            <a:off x="88900" y="3838575"/>
            <a:ext cx="8916988" cy="1354138"/>
          </a:xfrm>
          <a:prstGeom prst="rect">
            <a:avLst/>
          </a:prstGeom>
          <a:noFill/>
          <a:ln w="9525">
            <a:noFill/>
            <a:miter lim="800000"/>
            <a:headEnd/>
            <a:tailEnd/>
          </a:ln>
        </p:spPr>
      </p:pic>
      <p:pic>
        <p:nvPicPr>
          <p:cNvPr id="27" name="Picture 11" descr="server.png"/>
          <p:cNvPicPr>
            <a:picLocks noChangeAspect="1"/>
          </p:cNvPicPr>
          <p:nvPr/>
        </p:nvPicPr>
        <p:blipFill>
          <a:blip r:embed="rId5"/>
          <a:srcRect/>
          <a:stretch>
            <a:fillRect/>
          </a:stretch>
        </p:blipFill>
        <p:spPr bwMode="auto">
          <a:xfrm>
            <a:off x="2759075" y="3294063"/>
            <a:ext cx="3560763" cy="195580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29" presetClass="entr" presetSubtype="0" fill="hold" grpId="0" nodeType="afterEffect">
                                  <p:stCondLst>
                                    <p:cond delay="0"/>
                                  </p:stCondLst>
                                  <p:iterate type="lt">
                                    <p:tmPct val="0"/>
                                  </p:iterate>
                                  <p:childTnLst>
                                    <p:set>
                                      <p:cBhvr>
                                        <p:cTn id="19" dur="1" fill="hold">
                                          <p:stCondLst>
                                            <p:cond delay="0"/>
                                          </p:stCondLst>
                                        </p:cTn>
                                        <p:tgtEl>
                                          <p:spTgt spid="62"/>
                                        </p:tgtEl>
                                        <p:attrNameLst>
                                          <p:attrName>style.visibility</p:attrName>
                                        </p:attrNameLst>
                                      </p:cBhvr>
                                      <p:to>
                                        <p:strVal val="visible"/>
                                      </p:to>
                                    </p:set>
                                    <p:anim calcmode="lin" valueType="num">
                                      <p:cBhvr>
                                        <p:cTn id="20" dur="1000" fill="hold"/>
                                        <p:tgtEl>
                                          <p:spTgt spid="62"/>
                                        </p:tgtEl>
                                        <p:attrNameLst>
                                          <p:attrName>ppt_x</p:attrName>
                                        </p:attrNameLst>
                                      </p:cBhvr>
                                      <p:tavLst>
                                        <p:tav tm="0">
                                          <p:val>
                                            <p:strVal val="#ppt_x-.2"/>
                                          </p:val>
                                        </p:tav>
                                        <p:tav tm="100000">
                                          <p:val>
                                            <p:strVal val="#ppt_x"/>
                                          </p:val>
                                        </p:tav>
                                      </p:tavLst>
                                    </p:anim>
                                    <p:anim calcmode="lin" valueType="num">
                                      <p:cBhvr>
                                        <p:cTn id="21" dur="1000" fill="hold"/>
                                        <p:tgtEl>
                                          <p:spTgt spid="62"/>
                                        </p:tgtEl>
                                        <p:attrNameLst>
                                          <p:attrName>ppt_y</p:attrName>
                                        </p:attrNameLst>
                                      </p:cBhvr>
                                      <p:tavLst>
                                        <p:tav tm="0">
                                          <p:val>
                                            <p:strVal val="#ppt_y"/>
                                          </p:val>
                                        </p:tav>
                                        <p:tav tm="100000">
                                          <p:val>
                                            <p:strVal val="#ppt_y"/>
                                          </p:val>
                                        </p:tav>
                                      </p:tavLst>
                                    </p:anim>
                                    <p:animEffect transition="in" filter="wipe(right)" prLst="gradientSize: 0.1">
                                      <p:cBhvr>
                                        <p:cTn id="22" dur="1000"/>
                                        <p:tgtEl>
                                          <p:spTgt spid="62"/>
                                        </p:tgtEl>
                                      </p:cBhvr>
                                    </p:animEffect>
                                  </p:childTnLst>
                                </p:cTn>
                              </p:par>
                              <p:par>
                                <p:cTn id="23" presetID="29" presetClass="entr" presetSubtype="0" fill="hold" grpId="0" nodeType="withEffect">
                                  <p:stCondLst>
                                    <p:cond delay="0"/>
                                  </p:stCondLst>
                                  <p:iterate type="lt">
                                    <p:tmPct val="0"/>
                                  </p:iterate>
                                  <p:childTnLst>
                                    <p:set>
                                      <p:cBhvr>
                                        <p:cTn id="24" dur="1" fill="hold">
                                          <p:stCondLst>
                                            <p:cond delay="0"/>
                                          </p:stCondLst>
                                        </p:cTn>
                                        <p:tgtEl>
                                          <p:spTgt spid="64"/>
                                        </p:tgtEl>
                                        <p:attrNameLst>
                                          <p:attrName>style.visibility</p:attrName>
                                        </p:attrNameLst>
                                      </p:cBhvr>
                                      <p:to>
                                        <p:strVal val="visible"/>
                                      </p:to>
                                    </p:set>
                                    <p:anim calcmode="lin" valueType="num">
                                      <p:cBhvr>
                                        <p:cTn id="25" dur="1000" fill="hold"/>
                                        <p:tgtEl>
                                          <p:spTgt spid="64"/>
                                        </p:tgtEl>
                                        <p:attrNameLst>
                                          <p:attrName>ppt_x</p:attrName>
                                        </p:attrNameLst>
                                      </p:cBhvr>
                                      <p:tavLst>
                                        <p:tav tm="0">
                                          <p:val>
                                            <p:strVal val="#ppt_x-.2"/>
                                          </p:val>
                                        </p:tav>
                                        <p:tav tm="100000">
                                          <p:val>
                                            <p:strVal val="#ppt_x"/>
                                          </p:val>
                                        </p:tav>
                                      </p:tavLst>
                                    </p:anim>
                                    <p:anim calcmode="lin" valueType="num">
                                      <p:cBhvr>
                                        <p:cTn id="26" dur="1000" fill="hold"/>
                                        <p:tgtEl>
                                          <p:spTgt spid="64"/>
                                        </p:tgtEl>
                                        <p:attrNameLst>
                                          <p:attrName>ppt_y</p:attrName>
                                        </p:attrNameLst>
                                      </p:cBhvr>
                                      <p:tavLst>
                                        <p:tav tm="0">
                                          <p:val>
                                            <p:strVal val="#ppt_y"/>
                                          </p:val>
                                        </p:tav>
                                        <p:tav tm="100000">
                                          <p:val>
                                            <p:strVal val="#ppt_y"/>
                                          </p:val>
                                        </p:tav>
                                      </p:tavLst>
                                    </p:anim>
                                    <p:animEffect transition="in" filter="wipe(right)" prLst="gradientSize: 0.1">
                                      <p:cBhvr>
                                        <p:cTn id="27"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a:spLocks noChangeArrowheads="1"/>
          </p:cNvSpPr>
          <p:nvPr/>
        </p:nvSpPr>
        <p:spPr bwMode="auto">
          <a:xfrm>
            <a:off x="885825" y="346075"/>
            <a:ext cx="7502525" cy="1731963"/>
          </a:xfrm>
          <a:prstGeom prst="rect">
            <a:avLst/>
          </a:prstGeom>
          <a:noFill/>
          <a:ln w="9525">
            <a:noFill/>
            <a:miter lim="800000"/>
            <a:headEnd/>
            <a:tailEnd/>
          </a:ln>
        </p:spPr>
        <p:txBody>
          <a:bodyPr lIns="68580" tIns="34290" rIns="68580" bIns="34290">
            <a:spAutoFit/>
          </a:bodyPr>
          <a:lstStyle/>
          <a:p>
            <a:pPr algn="ctr"/>
            <a:r>
              <a:rPr lang="zh-CN" altLang="en-US" sz="5400" b="1" dirty="0">
                <a:solidFill>
                  <a:srgbClr val="FF0000"/>
                </a:solidFill>
                <a:latin typeface="隶书"/>
                <a:ea typeface="隶书"/>
                <a:cs typeface="隶书"/>
              </a:rPr>
              <a:t>第十六章</a:t>
            </a:r>
          </a:p>
          <a:p>
            <a:pPr algn="ctr"/>
            <a:r>
              <a:rPr lang="zh-CN" altLang="en-US" sz="5400" b="1" dirty="0">
                <a:solidFill>
                  <a:srgbClr val="FF0000"/>
                </a:solidFill>
                <a:latin typeface="隶书"/>
                <a:ea typeface="隶书"/>
                <a:cs typeface="隶书"/>
              </a:rPr>
              <a:t>电磁铁与自动控制</a:t>
            </a:r>
          </a:p>
        </p:txBody>
      </p:sp>
      <p:sp>
        <p:nvSpPr>
          <p:cNvPr id="64" name="文本框 78"/>
          <p:cNvSpPr txBox="1">
            <a:spLocks noChangeArrowheads="1"/>
          </p:cNvSpPr>
          <p:nvPr/>
        </p:nvSpPr>
        <p:spPr bwMode="auto">
          <a:xfrm>
            <a:off x="2857500" y="2227263"/>
            <a:ext cx="4208463" cy="576262"/>
          </a:xfrm>
          <a:prstGeom prst="rect">
            <a:avLst/>
          </a:prstGeom>
          <a:noFill/>
          <a:ln w="9525">
            <a:noFill/>
            <a:miter lim="800000"/>
            <a:headEnd/>
            <a:tailEnd/>
          </a:ln>
        </p:spPr>
        <p:txBody>
          <a:bodyPr wrap="none" lIns="68580" tIns="34290" rIns="68580" bIns="34290">
            <a:spAutoFit/>
          </a:bodyPr>
          <a:lstStyle/>
          <a:p>
            <a:r>
              <a:rPr lang="zh-CN" altLang="en-US" sz="3300" b="1">
                <a:solidFill>
                  <a:schemeClr val="accent1"/>
                </a:solidFill>
                <a:latin typeface="微软雅黑" pitchFamily="34" charset="-122"/>
                <a:ea typeface="微软雅黑" pitchFamily="34" charset="-122"/>
              </a:rPr>
              <a:t>第</a:t>
            </a:r>
            <a:r>
              <a:rPr lang="en-US" altLang="zh-CN" sz="3300" b="1">
                <a:solidFill>
                  <a:schemeClr val="accent1"/>
                </a:solidFill>
                <a:latin typeface="微软雅黑" pitchFamily="34" charset="-122"/>
                <a:ea typeface="微软雅黑" pitchFamily="34" charset="-122"/>
              </a:rPr>
              <a:t>1</a:t>
            </a:r>
            <a:r>
              <a:rPr lang="zh-CN" altLang="en-US" sz="3300" b="1">
                <a:solidFill>
                  <a:schemeClr val="accent1"/>
                </a:solidFill>
                <a:latin typeface="微软雅黑" pitchFamily="34" charset="-122"/>
                <a:ea typeface="微软雅黑" pitchFamily="34" charset="-122"/>
              </a:rPr>
              <a:t>节　从永磁体谈起</a:t>
            </a:r>
          </a:p>
        </p:txBody>
      </p:sp>
      <p:pic>
        <p:nvPicPr>
          <p:cNvPr id="25" name="Picture 12" descr="clouds1.png"/>
          <p:cNvPicPr>
            <a:picLocks noChangeAspect="1"/>
          </p:cNvPicPr>
          <p:nvPr/>
        </p:nvPicPr>
        <p:blipFill>
          <a:blip r:embed="rId3"/>
          <a:srcRect/>
          <a:stretch>
            <a:fillRect/>
          </a:stretch>
        </p:blipFill>
        <p:spPr bwMode="auto">
          <a:xfrm>
            <a:off x="1822450" y="3101975"/>
            <a:ext cx="4770438" cy="828675"/>
          </a:xfrm>
          <a:prstGeom prst="rect">
            <a:avLst/>
          </a:prstGeom>
          <a:noFill/>
          <a:ln w="9525">
            <a:noFill/>
            <a:miter lim="800000"/>
            <a:headEnd/>
            <a:tailEnd/>
          </a:ln>
        </p:spPr>
      </p:pic>
      <p:pic>
        <p:nvPicPr>
          <p:cNvPr id="26" name="Picture 10" descr="field1.png"/>
          <p:cNvPicPr>
            <a:picLocks noChangeAspect="1"/>
          </p:cNvPicPr>
          <p:nvPr/>
        </p:nvPicPr>
        <p:blipFill>
          <a:blip r:embed="rId4"/>
          <a:srcRect/>
          <a:stretch>
            <a:fillRect/>
          </a:stretch>
        </p:blipFill>
        <p:spPr bwMode="auto">
          <a:xfrm>
            <a:off x="88900" y="3838575"/>
            <a:ext cx="8916988" cy="1354138"/>
          </a:xfrm>
          <a:prstGeom prst="rect">
            <a:avLst/>
          </a:prstGeom>
          <a:noFill/>
          <a:ln w="9525">
            <a:noFill/>
            <a:miter lim="800000"/>
            <a:headEnd/>
            <a:tailEnd/>
          </a:ln>
        </p:spPr>
      </p:pic>
      <p:pic>
        <p:nvPicPr>
          <p:cNvPr id="27" name="Picture 11" descr="server.png"/>
          <p:cNvPicPr>
            <a:picLocks noChangeAspect="1"/>
          </p:cNvPicPr>
          <p:nvPr/>
        </p:nvPicPr>
        <p:blipFill>
          <a:blip r:embed="rId5"/>
          <a:srcRect/>
          <a:stretch>
            <a:fillRect/>
          </a:stretch>
        </p:blipFill>
        <p:spPr bwMode="auto">
          <a:xfrm>
            <a:off x="2759075" y="3294063"/>
            <a:ext cx="3560763" cy="195580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29" presetClass="entr" presetSubtype="0" fill="hold" grpId="0" nodeType="afterEffect">
                                  <p:stCondLst>
                                    <p:cond delay="0"/>
                                  </p:stCondLst>
                                  <p:iterate type="lt">
                                    <p:tmPct val="0"/>
                                  </p:iterate>
                                  <p:childTnLst>
                                    <p:set>
                                      <p:cBhvr>
                                        <p:cTn id="19" dur="1" fill="hold">
                                          <p:stCondLst>
                                            <p:cond delay="0"/>
                                          </p:stCondLst>
                                        </p:cTn>
                                        <p:tgtEl>
                                          <p:spTgt spid="62"/>
                                        </p:tgtEl>
                                        <p:attrNameLst>
                                          <p:attrName>style.visibility</p:attrName>
                                        </p:attrNameLst>
                                      </p:cBhvr>
                                      <p:to>
                                        <p:strVal val="visible"/>
                                      </p:to>
                                    </p:set>
                                    <p:anim calcmode="lin" valueType="num">
                                      <p:cBhvr>
                                        <p:cTn id="20" dur="1000" fill="hold"/>
                                        <p:tgtEl>
                                          <p:spTgt spid="62"/>
                                        </p:tgtEl>
                                        <p:attrNameLst>
                                          <p:attrName>ppt_x</p:attrName>
                                        </p:attrNameLst>
                                      </p:cBhvr>
                                      <p:tavLst>
                                        <p:tav tm="0">
                                          <p:val>
                                            <p:strVal val="#ppt_x-.2"/>
                                          </p:val>
                                        </p:tav>
                                        <p:tav tm="100000">
                                          <p:val>
                                            <p:strVal val="#ppt_x"/>
                                          </p:val>
                                        </p:tav>
                                      </p:tavLst>
                                    </p:anim>
                                    <p:anim calcmode="lin" valueType="num">
                                      <p:cBhvr>
                                        <p:cTn id="21" dur="1000" fill="hold"/>
                                        <p:tgtEl>
                                          <p:spTgt spid="62"/>
                                        </p:tgtEl>
                                        <p:attrNameLst>
                                          <p:attrName>ppt_y</p:attrName>
                                        </p:attrNameLst>
                                      </p:cBhvr>
                                      <p:tavLst>
                                        <p:tav tm="0">
                                          <p:val>
                                            <p:strVal val="#ppt_y"/>
                                          </p:val>
                                        </p:tav>
                                        <p:tav tm="100000">
                                          <p:val>
                                            <p:strVal val="#ppt_y"/>
                                          </p:val>
                                        </p:tav>
                                      </p:tavLst>
                                    </p:anim>
                                    <p:animEffect transition="in" filter="wipe(right)" prLst="gradientSize: 0.1">
                                      <p:cBhvr>
                                        <p:cTn id="22" dur="1000"/>
                                        <p:tgtEl>
                                          <p:spTgt spid="62"/>
                                        </p:tgtEl>
                                      </p:cBhvr>
                                    </p:animEffect>
                                  </p:childTnLst>
                                </p:cTn>
                              </p:par>
                              <p:par>
                                <p:cTn id="23" presetID="29" presetClass="entr" presetSubtype="0" fill="hold" grpId="0" nodeType="withEffect">
                                  <p:stCondLst>
                                    <p:cond delay="0"/>
                                  </p:stCondLst>
                                  <p:iterate type="lt">
                                    <p:tmPct val="0"/>
                                  </p:iterate>
                                  <p:childTnLst>
                                    <p:set>
                                      <p:cBhvr>
                                        <p:cTn id="24" dur="1" fill="hold">
                                          <p:stCondLst>
                                            <p:cond delay="0"/>
                                          </p:stCondLst>
                                        </p:cTn>
                                        <p:tgtEl>
                                          <p:spTgt spid="64"/>
                                        </p:tgtEl>
                                        <p:attrNameLst>
                                          <p:attrName>style.visibility</p:attrName>
                                        </p:attrNameLst>
                                      </p:cBhvr>
                                      <p:to>
                                        <p:strVal val="visible"/>
                                      </p:to>
                                    </p:set>
                                    <p:anim calcmode="lin" valueType="num">
                                      <p:cBhvr>
                                        <p:cTn id="25" dur="1000" fill="hold"/>
                                        <p:tgtEl>
                                          <p:spTgt spid="64"/>
                                        </p:tgtEl>
                                        <p:attrNameLst>
                                          <p:attrName>ppt_x</p:attrName>
                                        </p:attrNameLst>
                                      </p:cBhvr>
                                      <p:tavLst>
                                        <p:tav tm="0">
                                          <p:val>
                                            <p:strVal val="#ppt_x-.2"/>
                                          </p:val>
                                        </p:tav>
                                        <p:tav tm="100000">
                                          <p:val>
                                            <p:strVal val="#ppt_x"/>
                                          </p:val>
                                        </p:tav>
                                      </p:tavLst>
                                    </p:anim>
                                    <p:anim calcmode="lin" valueType="num">
                                      <p:cBhvr>
                                        <p:cTn id="26" dur="1000" fill="hold"/>
                                        <p:tgtEl>
                                          <p:spTgt spid="64"/>
                                        </p:tgtEl>
                                        <p:attrNameLst>
                                          <p:attrName>ppt_y</p:attrName>
                                        </p:attrNameLst>
                                      </p:cBhvr>
                                      <p:tavLst>
                                        <p:tav tm="0">
                                          <p:val>
                                            <p:strVal val="#ppt_y"/>
                                          </p:val>
                                        </p:tav>
                                        <p:tav tm="100000">
                                          <p:val>
                                            <p:strVal val="#ppt_y"/>
                                          </p:val>
                                        </p:tav>
                                      </p:tavLst>
                                    </p:anim>
                                    <p:animEffect transition="in" filter="wipe(right)" prLst="gradientSize: 0.1">
                                      <p:cBhvr>
                                        <p:cTn id="27"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244112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2317750"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电磁铁</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1157288" y="1406525"/>
            <a:ext cx="6718300" cy="501650"/>
          </a:xfrm>
          <a:prstGeom prst="rect">
            <a:avLst/>
          </a:prstGeom>
          <a:noFill/>
          <a:ln w="9525">
            <a:noFill/>
            <a:miter lim="800000"/>
            <a:headEnd/>
            <a:tailEnd/>
          </a:ln>
        </p:spPr>
        <p:txBody>
          <a:bodyPr>
            <a:spAutoFit/>
          </a:bodyPr>
          <a:lstStyle/>
          <a:p>
            <a:pPr>
              <a:lnSpc>
                <a:spcPct val="150000"/>
              </a:lnSpc>
            </a:pPr>
            <a:r>
              <a:rPr lang="en-US" altLang="zh-CN" sz="2000" b="1" dirty="0">
                <a:latin typeface="Calibri" pitchFamily="34" charset="0"/>
              </a:rPr>
              <a:t>1.</a:t>
            </a:r>
            <a:r>
              <a:rPr lang="zh-CN" altLang="en-US" sz="2000" b="1" dirty="0">
                <a:latin typeface="Calibri" pitchFamily="34" charset="0"/>
              </a:rPr>
              <a:t>电磁铁的磁性与电流的关系</a:t>
            </a:r>
            <a:r>
              <a:rPr lang="en-US" altLang="zh-CN" sz="2000" b="1" dirty="0">
                <a:latin typeface="Calibri" pitchFamily="34" charset="0"/>
              </a:rPr>
              <a:t>:</a:t>
            </a: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10" name="图片 9" descr="图片3.png"/>
          <p:cNvPicPr>
            <a:picLocks noChangeAspect="1"/>
          </p:cNvPicPr>
          <p:nvPr/>
        </p:nvPicPr>
        <p:blipFill>
          <a:blip r:embed="rId3"/>
          <a:srcRect/>
          <a:stretch>
            <a:fillRect/>
          </a:stretch>
        </p:blipFill>
        <p:spPr bwMode="auto">
          <a:xfrm>
            <a:off x="128588" y="798513"/>
            <a:ext cx="1603375" cy="676275"/>
          </a:xfrm>
          <a:prstGeom prst="rect">
            <a:avLst/>
          </a:prstGeom>
          <a:noFill/>
          <a:ln w="9525">
            <a:noFill/>
            <a:miter lim="800000"/>
            <a:headEnd/>
            <a:tailEnd/>
          </a:ln>
        </p:spPr>
      </p:pic>
      <p:graphicFrame>
        <p:nvGraphicFramePr>
          <p:cNvPr id="37913" name="Group 25"/>
          <p:cNvGraphicFramePr>
            <a:graphicFrameLocks noGrp="1"/>
          </p:cNvGraphicFramePr>
          <p:nvPr/>
        </p:nvGraphicFramePr>
        <p:xfrm>
          <a:off x="2752725" y="2027238"/>
          <a:ext cx="3108325" cy="1295400"/>
        </p:xfrm>
        <a:graphic>
          <a:graphicData uri="http://schemas.openxmlformats.org/drawingml/2006/table">
            <a:tbl>
              <a:tblPr/>
              <a:tblGrid>
                <a:gridCol w="1195388"/>
                <a:gridCol w="1912937"/>
              </a:tblGrid>
              <a:tr h="3238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600" b="0" i="0" u="none" strike="noStrike" cap="none" normalizeH="0" baseline="0" smtClean="0">
                          <a:ln>
                            <a:noFill/>
                          </a:ln>
                          <a:solidFill>
                            <a:srgbClr val="000000"/>
                          </a:solidFill>
                          <a:effectLst/>
                          <a:latin typeface="NEU-BZ-S92"/>
                          <a:ea typeface="方正仿宋_GBK"/>
                          <a:cs typeface="Times New Roman" pitchFamily="18" charset="0"/>
                        </a:rPr>
                        <a:t>磁性</a:t>
                      </a:r>
                      <a:endParaRPr kumimoji="0" lang="zh-CN" altLang="en-US" sz="1600" b="0" i="0" u="none" strike="noStrike" cap="none" normalizeH="0" baseline="0" smtClean="0">
                        <a:ln>
                          <a:noFill/>
                        </a:ln>
                        <a:solidFill>
                          <a:srgbClr val="000000"/>
                        </a:solidFill>
                        <a:effectLst/>
                        <a:latin typeface="NEU-BZ-S92"/>
                        <a:ea typeface="方正宋三_GBK"/>
                        <a:cs typeface="Times New Roman" pitchFamily="18" charset="0"/>
                      </a:endParaRPr>
                    </a:p>
                  </a:txBody>
                  <a:tcPr marL="0" marR="0" marT="0" marB="0" anchor="ct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600" b="0" i="0" u="none" strike="noStrike" cap="none" normalizeH="0" baseline="0" smtClean="0">
                          <a:ln>
                            <a:noFill/>
                          </a:ln>
                          <a:solidFill>
                            <a:srgbClr val="000000"/>
                          </a:solidFill>
                          <a:effectLst/>
                          <a:latin typeface="NEU-BZ-S92"/>
                          <a:ea typeface="方正仿宋_GBK"/>
                          <a:cs typeface="Times New Roman" pitchFamily="18" charset="0"/>
                        </a:rPr>
                        <a:t>电流</a:t>
                      </a:r>
                      <a:endParaRPr kumimoji="0" lang="zh-CN" altLang="en-US" sz="1600" b="0" i="0" u="none" strike="noStrike" cap="none" normalizeH="0" baseline="0" smtClean="0">
                        <a:ln>
                          <a:noFill/>
                        </a:ln>
                        <a:solidFill>
                          <a:srgbClr val="000000"/>
                        </a:solidFill>
                        <a:effectLst/>
                        <a:latin typeface="NEU-BZ-S92"/>
                        <a:ea typeface="方正宋三_GBK"/>
                        <a:cs typeface="Times New Roman" pitchFamily="18" charset="0"/>
                      </a:endParaRPr>
                    </a:p>
                  </a:txBody>
                  <a:tcPr marL="0" marR="0" marT="0" marB="0" anchor="ct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noFill/>
                  </a:tcPr>
                </a:tc>
              </a:tr>
              <a:tr h="3238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600" b="0" i="0" u="none" strike="noStrike" cap="none" normalizeH="0" baseline="0" smtClean="0">
                          <a:ln>
                            <a:noFill/>
                          </a:ln>
                          <a:solidFill>
                            <a:srgbClr val="000000"/>
                          </a:solidFill>
                          <a:effectLst/>
                          <a:latin typeface="NEU-BZ-S92"/>
                          <a:ea typeface="方正仿宋_GBK"/>
                          <a:cs typeface="Times New Roman" pitchFamily="18" charset="0"/>
                        </a:rPr>
                        <a:t>有无</a:t>
                      </a:r>
                      <a:endParaRPr kumimoji="0" lang="zh-CN" altLang="en-US" sz="1600" b="0" i="0" u="none" strike="noStrike" cap="none" normalizeH="0" baseline="0" smtClean="0">
                        <a:ln>
                          <a:noFill/>
                        </a:ln>
                        <a:solidFill>
                          <a:srgbClr val="000000"/>
                        </a:solidFill>
                        <a:effectLst/>
                        <a:latin typeface="NEU-BZ-S92"/>
                        <a:ea typeface="方正宋三_GBK"/>
                        <a:cs typeface="Times New Roman" pitchFamily="18" charset="0"/>
                      </a:endParaRPr>
                    </a:p>
                  </a:txBody>
                  <a:tcPr marL="0" marR="0" marT="0" marB="0" anchor="ct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600" b="0" i="0" u="none" strike="noStrike" cap="none" normalizeH="0" baseline="0" smtClean="0">
                          <a:ln>
                            <a:noFill/>
                          </a:ln>
                          <a:solidFill>
                            <a:srgbClr val="000000"/>
                          </a:solidFill>
                          <a:effectLst/>
                          <a:latin typeface="NEU-BZ-S92"/>
                          <a:ea typeface="方正仿宋_GBK"/>
                          <a:cs typeface="Times New Roman" pitchFamily="18" charset="0"/>
                        </a:rPr>
                        <a:t>电流的有无决定</a:t>
                      </a:r>
                      <a:endParaRPr kumimoji="0" lang="zh-CN" altLang="en-US" sz="1600" b="0" i="0" u="none" strike="noStrike" cap="none" normalizeH="0" baseline="0" smtClean="0">
                        <a:ln>
                          <a:noFill/>
                        </a:ln>
                        <a:solidFill>
                          <a:srgbClr val="000000"/>
                        </a:solidFill>
                        <a:effectLst/>
                        <a:latin typeface="NEU-BZ-S92"/>
                        <a:ea typeface="方正宋三_GBK"/>
                        <a:cs typeface="Times New Roman" pitchFamily="18" charset="0"/>
                      </a:endParaRPr>
                    </a:p>
                  </a:txBody>
                  <a:tcPr marL="0" marR="0" marT="0" marB="0" anchor="ct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noFill/>
                  </a:tcPr>
                </a:tc>
              </a:tr>
              <a:tr h="3238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600" b="0" i="0" u="none" strike="noStrike" cap="none" normalizeH="0" baseline="0" smtClean="0">
                          <a:ln>
                            <a:noFill/>
                          </a:ln>
                          <a:solidFill>
                            <a:srgbClr val="000000"/>
                          </a:solidFill>
                          <a:effectLst/>
                          <a:latin typeface="NEU-BZ-S92"/>
                          <a:ea typeface="方正仿宋_GBK"/>
                          <a:cs typeface="Times New Roman" pitchFamily="18" charset="0"/>
                        </a:rPr>
                        <a:t>磁极方向</a:t>
                      </a:r>
                      <a:endParaRPr kumimoji="0" lang="zh-CN" altLang="en-US" sz="1600" b="0" i="0" u="none" strike="noStrike" cap="none" normalizeH="0" baseline="0" smtClean="0">
                        <a:ln>
                          <a:noFill/>
                        </a:ln>
                        <a:solidFill>
                          <a:srgbClr val="000000"/>
                        </a:solidFill>
                        <a:effectLst/>
                        <a:latin typeface="NEU-BZ-S92"/>
                        <a:ea typeface="方正宋三_GBK"/>
                        <a:cs typeface="Times New Roman" pitchFamily="18" charset="0"/>
                      </a:endParaRPr>
                    </a:p>
                  </a:txBody>
                  <a:tcPr marL="0" marR="0" marT="0" marB="0" anchor="ct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600" b="0" i="0" u="none" strike="noStrike" cap="none" normalizeH="0" baseline="0" smtClean="0">
                          <a:ln>
                            <a:noFill/>
                          </a:ln>
                          <a:solidFill>
                            <a:srgbClr val="000000"/>
                          </a:solidFill>
                          <a:effectLst/>
                          <a:latin typeface="NEU-BZ-S92"/>
                          <a:ea typeface="方正仿宋_GBK"/>
                          <a:cs typeface="Times New Roman" pitchFamily="18" charset="0"/>
                        </a:rPr>
                        <a:t>电流的方向决定</a:t>
                      </a:r>
                      <a:endParaRPr kumimoji="0" lang="zh-CN" altLang="en-US" sz="1600" b="0" i="0" u="none" strike="noStrike" cap="none" normalizeH="0" baseline="0" smtClean="0">
                        <a:ln>
                          <a:noFill/>
                        </a:ln>
                        <a:solidFill>
                          <a:srgbClr val="000000"/>
                        </a:solidFill>
                        <a:effectLst/>
                        <a:latin typeface="NEU-BZ-S92"/>
                        <a:ea typeface="方正宋三_GBK"/>
                        <a:cs typeface="Times New Roman" pitchFamily="18" charset="0"/>
                      </a:endParaRPr>
                    </a:p>
                  </a:txBody>
                  <a:tcPr marL="0" marR="0" marT="0" marB="0" anchor="ct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noFill/>
                  </a:tcPr>
                </a:tc>
              </a:tr>
              <a:tr h="3238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600" b="0" i="0" u="none" strike="noStrike" cap="none" normalizeH="0" baseline="0" smtClean="0">
                          <a:ln>
                            <a:noFill/>
                          </a:ln>
                          <a:solidFill>
                            <a:srgbClr val="000000"/>
                          </a:solidFill>
                          <a:effectLst/>
                          <a:latin typeface="NEU-BZ-S92"/>
                          <a:ea typeface="方正仿宋_GBK"/>
                          <a:cs typeface="Times New Roman" pitchFamily="18" charset="0"/>
                        </a:rPr>
                        <a:t>强弱</a:t>
                      </a:r>
                      <a:endParaRPr kumimoji="0" lang="zh-CN" altLang="en-US" sz="1600" b="0" i="0" u="none" strike="noStrike" cap="none" normalizeH="0" baseline="0" smtClean="0">
                        <a:ln>
                          <a:noFill/>
                        </a:ln>
                        <a:solidFill>
                          <a:srgbClr val="000000"/>
                        </a:solidFill>
                        <a:effectLst/>
                        <a:latin typeface="NEU-BZ-S92"/>
                        <a:ea typeface="方正宋三_GBK"/>
                        <a:cs typeface="Times New Roman" pitchFamily="18" charset="0"/>
                      </a:endParaRPr>
                    </a:p>
                  </a:txBody>
                  <a:tcPr marL="0" marR="0" marT="0" marB="0" anchor="ct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600" b="0" i="0" u="none" strike="noStrike" cap="none" normalizeH="0" baseline="0" smtClean="0">
                          <a:ln>
                            <a:noFill/>
                          </a:ln>
                          <a:solidFill>
                            <a:srgbClr val="000000"/>
                          </a:solidFill>
                          <a:effectLst/>
                          <a:latin typeface="NEU-BZ-S92"/>
                          <a:ea typeface="方正仿宋_GBK"/>
                          <a:cs typeface="Times New Roman" pitchFamily="18" charset="0"/>
                        </a:rPr>
                        <a:t>电流的大小决定</a:t>
                      </a:r>
                      <a:endParaRPr kumimoji="0" lang="zh-CN" altLang="en-US" sz="1600" b="0" i="0" u="none" strike="noStrike" cap="none" normalizeH="0" baseline="0" smtClean="0">
                        <a:ln>
                          <a:noFill/>
                        </a:ln>
                        <a:solidFill>
                          <a:srgbClr val="000000"/>
                        </a:solidFill>
                        <a:effectLst/>
                        <a:latin typeface="NEU-BZ-S92"/>
                        <a:ea typeface="方正宋三_GBK"/>
                        <a:cs typeface="Times New Roman" pitchFamily="18" charset="0"/>
                      </a:endParaRPr>
                    </a:p>
                  </a:txBody>
                  <a:tcPr marL="0" marR="0" marT="0" marB="0" anchor="ct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noFill/>
                  </a:tcPr>
                </a:tc>
              </a:tr>
            </a:tbl>
          </a:graphicData>
        </a:graphic>
      </p:graphicFrame>
      <p:sp>
        <p:nvSpPr>
          <p:cNvPr id="12" name="矩形 11"/>
          <p:cNvSpPr>
            <a:spLocks noChangeArrowheads="1"/>
          </p:cNvSpPr>
          <p:nvPr/>
        </p:nvSpPr>
        <p:spPr bwMode="auto">
          <a:xfrm>
            <a:off x="1131888" y="3397250"/>
            <a:ext cx="6718300" cy="963613"/>
          </a:xfrm>
          <a:prstGeom prst="rect">
            <a:avLst/>
          </a:prstGeom>
          <a:noFill/>
          <a:ln w="9525">
            <a:noFill/>
            <a:miter lim="800000"/>
            <a:headEnd/>
            <a:tailEnd/>
          </a:ln>
        </p:spPr>
        <p:txBody>
          <a:bodyPr>
            <a:spAutoFit/>
          </a:bodyPr>
          <a:lstStyle/>
          <a:p>
            <a:pPr>
              <a:lnSpc>
                <a:spcPct val="150000"/>
              </a:lnSpc>
            </a:pPr>
            <a:r>
              <a:rPr lang="en-US" altLang="zh-CN" sz="2000" b="1" dirty="0">
                <a:latin typeface="Calibri" pitchFamily="34" charset="0"/>
              </a:rPr>
              <a:t>2.</a:t>
            </a:r>
            <a:r>
              <a:rPr lang="zh-CN" altLang="en-US" sz="2000" b="1" dirty="0">
                <a:latin typeface="Calibri" pitchFamily="34" charset="0"/>
              </a:rPr>
              <a:t>电磁铁也可以做成类似蹄形磁体的形状</a:t>
            </a:r>
            <a:r>
              <a:rPr lang="en-US" altLang="zh-CN" sz="2000" b="1" dirty="0">
                <a:latin typeface="Calibri" pitchFamily="34" charset="0"/>
              </a:rPr>
              <a:t>.</a:t>
            </a:r>
            <a:r>
              <a:rPr lang="zh-CN" altLang="en-US" sz="2000" b="1" dirty="0">
                <a:latin typeface="Calibri" pitchFamily="34" charset="0"/>
              </a:rPr>
              <a:t>这样可以使磁极磁性更强</a:t>
            </a:r>
            <a:r>
              <a:rPr lang="en-US" altLang="zh-CN" sz="2000" b="1" dirty="0">
                <a:latin typeface="Calibri" pitchFamily="34" charset="0"/>
              </a:rPr>
              <a:t>,</a:t>
            </a:r>
            <a:r>
              <a:rPr lang="zh-CN" altLang="en-US" sz="2000" b="1" dirty="0">
                <a:latin typeface="Calibri" pitchFamily="34" charset="0"/>
              </a:rPr>
              <a:t>使其吸引磁性物质的能力提升</a:t>
            </a:r>
            <a:r>
              <a:rPr lang="en-US" altLang="zh-CN" sz="2000" b="1" dirty="0">
                <a:latin typeface="Calibri"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par>
                          <p:cTn id="21" fill="hold">
                            <p:stCondLst>
                              <p:cond delay="1000"/>
                            </p:stCondLst>
                            <p:childTnLst>
                              <p:par>
                                <p:cTn id="22" presetID="1" presetClass="entr" presetSubtype="0" fill="hold" nodeType="afterEffect">
                                  <p:stCondLst>
                                    <p:cond delay="0"/>
                                  </p:stCondLst>
                                  <p:childTnLst>
                                    <p:set>
                                      <p:cBhvr>
                                        <p:cTn id="23" dur="1" fill="hold">
                                          <p:stCondLst>
                                            <p:cond delay="0"/>
                                          </p:stCondLst>
                                        </p:cTn>
                                        <p:tgtEl>
                                          <p:spTgt spid="37913"/>
                                        </p:tgtEl>
                                        <p:attrNameLst>
                                          <p:attrName>style.visibility</p:attrName>
                                        </p:attrNameLst>
                                      </p:cBhvr>
                                      <p:to>
                                        <p:strVal val="visible"/>
                                      </p:to>
                                    </p:set>
                                  </p:childTnLst>
                                </p:cTn>
                              </p:par>
                            </p:childTnLst>
                          </p:cTn>
                        </p:par>
                        <p:par>
                          <p:cTn id="24" fill="hold">
                            <p:stCondLst>
                              <p:cond delay="1000"/>
                            </p:stCondLst>
                            <p:childTnLst>
                              <p:par>
                                <p:cTn id="25" presetID="1" presetClass="entr" presetSubtype="0"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P spid="1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5538883"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5434013"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影响电磁铁磁性强弱的因素</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1222375" y="3076575"/>
            <a:ext cx="1492250" cy="400050"/>
          </a:xfrm>
          <a:prstGeom prst="rect">
            <a:avLst/>
          </a:prstGeom>
          <a:noFill/>
          <a:ln w="9525">
            <a:noFill/>
            <a:miter lim="800000"/>
            <a:headEnd/>
            <a:tailEnd/>
          </a:ln>
        </p:spPr>
        <p:txBody>
          <a:bodyPr>
            <a:spAutoFit/>
          </a:bodyPr>
          <a:lstStyle/>
          <a:p>
            <a:r>
              <a:rPr lang="zh-CN" altLang="zh-CN" sz="2000">
                <a:latin typeface="Calibri" pitchFamily="34" charset="0"/>
              </a:rPr>
              <a:t>电磁起重机</a:t>
            </a: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18" name="图片 17" descr="图片6.png"/>
          <p:cNvPicPr>
            <a:picLocks noChangeAspect="1"/>
          </p:cNvPicPr>
          <p:nvPr/>
        </p:nvPicPr>
        <p:blipFill>
          <a:blip r:embed="rId3"/>
          <a:srcRect/>
          <a:stretch>
            <a:fillRect/>
          </a:stretch>
        </p:blipFill>
        <p:spPr bwMode="auto">
          <a:xfrm>
            <a:off x="246063" y="827088"/>
            <a:ext cx="1597025" cy="671512"/>
          </a:xfrm>
          <a:prstGeom prst="rect">
            <a:avLst/>
          </a:prstGeom>
          <a:noFill/>
          <a:ln w="9525">
            <a:noFill/>
            <a:miter lim="800000"/>
            <a:headEnd/>
            <a:tailEnd/>
          </a:ln>
        </p:spPr>
      </p:pic>
      <p:pic>
        <p:nvPicPr>
          <p:cNvPr id="38918" name="yh87.jpg" descr="id:2147502360;FounderCES"/>
          <p:cNvPicPr>
            <a:picLocks noChangeAspect="1" noChangeArrowheads="1"/>
          </p:cNvPicPr>
          <p:nvPr/>
        </p:nvPicPr>
        <p:blipFill>
          <a:blip r:embed="rId4"/>
          <a:srcRect/>
          <a:stretch>
            <a:fillRect/>
          </a:stretch>
        </p:blipFill>
        <p:spPr bwMode="auto">
          <a:xfrm>
            <a:off x="1054100" y="1443038"/>
            <a:ext cx="1500188" cy="1622425"/>
          </a:xfrm>
          <a:prstGeom prst="rect">
            <a:avLst/>
          </a:prstGeom>
          <a:noFill/>
          <a:ln w="9525">
            <a:noFill/>
            <a:miter lim="800000"/>
            <a:headEnd/>
            <a:tailEnd/>
          </a:ln>
        </p:spPr>
      </p:pic>
      <p:pic>
        <p:nvPicPr>
          <p:cNvPr id="38919" name="yh88.jpg" descr="id:2147502367;FounderCES"/>
          <p:cNvPicPr>
            <a:picLocks noChangeAspect="1" noChangeArrowheads="1"/>
          </p:cNvPicPr>
          <p:nvPr/>
        </p:nvPicPr>
        <p:blipFill>
          <a:blip r:embed="rId5"/>
          <a:srcRect/>
          <a:stretch>
            <a:fillRect/>
          </a:stretch>
        </p:blipFill>
        <p:spPr bwMode="auto">
          <a:xfrm>
            <a:off x="5924550" y="1511300"/>
            <a:ext cx="2343150" cy="1177925"/>
          </a:xfrm>
          <a:prstGeom prst="rect">
            <a:avLst/>
          </a:prstGeom>
          <a:noFill/>
          <a:ln w="9525">
            <a:noFill/>
            <a:miter lim="800000"/>
            <a:headEnd/>
            <a:tailEnd/>
          </a:ln>
        </p:spPr>
      </p:pic>
      <p:sp>
        <p:nvSpPr>
          <p:cNvPr id="20" name="矩形 19"/>
          <p:cNvSpPr>
            <a:spLocks noChangeArrowheads="1"/>
          </p:cNvSpPr>
          <p:nvPr/>
        </p:nvSpPr>
        <p:spPr bwMode="auto">
          <a:xfrm>
            <a:off x="6451600" y="2978150"/>
            <a:ext cx="1492250" cy="400050"/>
          </a:xfrm>
          <a:prstGeom prst="rect">
            <a:avLst/>
          </a:prstGeom>
          <a:noFill/>
          <a:ln w="9525">
            <a:noFill/>
            <a:miter lim="800000"/>
            <a:headEnd/>
            <a:tailEnd/>
          </a:ln>
        </p:spPr>
        <p:txBody>
          <a:bodyPr>
            <a:spAutoFit/>
          </a:bodyPr>
          <a:lstStyle/>
          <a:p>
            <a:r>
              <a:rPr lang="zh-CN" altLang="zh-CN" sz="2000">
                <a:latin typeface="Calibri" pitchFamily="34" charset="0"/>
              </a:rPr>
              <a:t>磁悬浮列车</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par>
                          <p:cTn id="21" fill="hold">
                            <p:stCondLst>
                              <p:cond delay="1000"/>
                            </p:stCondLst>
                            <p:childTnLst>
                              <p:par>
                                <p:cTn id="22" presetID="1" presetClass="entr" presetSubtype="0" fill="hold" grpId="0" nodeType="afterEffect">
                                  <p:stCondLst>
                                    <p:cond delay="0"/>
                                  </p:stCondLst>
                                  <p:childTnLst>
                                    <p:set>
                                      <p:cBhvr>
                                        <p:cTn id="23"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P spid="2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5538883"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5434013"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影响电磁铁磁性强弱的因素</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1231900" y="1584325"/>
            <a:ext cx="7100888" cy="1885950"/>
          </a:xfrm>
          <a:prstGeom prst="rect">
            <a:avLst/>
          </a:prstGeom>
          <a:noFill/>
          <a:ln w="9525">
            <a:noFill/>
            <a:miter lim="800000"/>
            <a:headEnd/>
            <a:tailEnd/>
          </a:ln>
        </p:spPr>
        <p:txBody>
          <a:bodyPr>
            <a:spAutoFit/>
          </a:bodyPr>
          <a:lstStyle/>
          <a:p>
            <a:pPr>
              <a:lnSpc>
                <a:spcPct val="150000"/>
              </a:lnSpc>
            </a:pPr>
            <a:r>
              <a:rPr lang="zh-CN" altLang="en-US" sz="2000" b="1" dirty="0">
                <a:latin typeface="Calibri" pitchFamily="34" charset="0"/>
              </a:rPr>
              <a:t>实验采用了控制变量法</a:t>
            </a:r>
            <a:r>
              <a:rPr lang="en-US" altLang="zh-CN" sz="2000" b="1" dirty="0">
                <a:latin typeface="Calibri" pitchFamily="34" charset="0"/>
              </a:rPr>
              <a:t>,</a:t>
            </a:r>
            <a:r>
              <a:rPr lang="zh-CN" altLang="en-US" sz="2000" b="1" dirty="0">
                <a:latin typeface="Calibri" pitchFamily="34" charset="0"/>
              </a:rPr>
              <a:t>首先控制电磁铁的线圈匝数不变</a:t>
            </a:r>
            <a:r>
              <a:rPr lang="en-US" altLang="zh-CN" sz="2000" b="1" dirty="0">
                <a:latin typeface="Calibri" pitchFamily="34" charset="0"/>
              </a:rPr>
              <a:t>,</a:t>
            </a:r>
            <a:r>
              <a:rPr lang="zh-CN" altLang="en-US" sz="2000" b="1" dirty="0">
                <a:latin typeface="Calibri" pitchFamily="34" charset="0"/>
              </a:rPr>
              <a:t>探究磁性强弱与电流大小的关系</a:t>
            </a:r>
            <a:r>
              <a:rPr lang="en-US" altLang="zh-CN" sz="2000" b="1" dirty="0">
                <a:latin typeface="Calibri" pitchFamily="34" charset="0"/>
              </a:rPr>
              <a:t>,</a:t>
            </a:r>
            <a:r>
              <a:rPr lang="zh-CN" altLang="en-US" sz="2000" b="1" dirty="0">
                <a:latin typeface="Calibri" pitchFamily="34" charset="0"/>
              </a:rPr>
              <a:t>然后控制电流大小不变</a:t>
            </a:r>
            <a:r>
              <a:rPr lang="en-US" altLang="zh-CN" sz="2000" b="1" dirty="0">
                <a:latin typeface="Calibri" pitchFamily="34" charset="0"/>
              </a:rPr>
              <a:t>,</a:t>
            </a:r>
            <a:r>
              <a:rPr lang="zh-CN" altLang="en-US" sz="2000" b="1" dirty="0">
                <a:latin typeface="Calibri" pitchFamily="34" charset="0"/>
              </a:rPr>
              <a:t>探究磁性强弱与线圈匝数关系</a:t>
            </a:r>
            <a:r>
              <a:rPr lang="en-US" altLang="zh-CN" sz="2000" b="1" dirty="0">
                <a:latin typeface="Calibri" pitchFamily="34" charset="0"/>
              </a:rPr>
              <a:t>.</a:t>
            </a:r>
            <a:r>
              <a:rPr lang="zh-CN" altLang="en-US" sz="2000" b="1" dirty="0">
                <a:latin typeface="Calibri" pitchFamily="34" charset="0"/>
              </a:rPr>
              <a:t>也采用了转换法</a:t>
            </a:r>
            <a:r>
              <a:rPr lang="en-US" altLang="zh-CN" sz="2000" b="1" dirty="0">
                <a:latin typeface="Calibri" pitchFamily="34" charset="0"/>
              </a:rPr>
              <a:t>,</a:t>
            </a:r>
            <a:r>
              <a:rPr lang="zh-CN" altLang="en-US" sz="2000" b="1" dirty="0">
                <a:latin typeface="Calibri" pitchFamily="34" charset="0"/>
              </a:rPr>
              <a:t>通过吸引大头针的多少来显示电磁铁磁性的强弱</a:t>
            </a:r>
            <a:r>
              <a:rPr lang="en-US" altLang="zh-CN" sz="2000" b="1" dirty="0">
                <a:latin typeface="Calibri" pitchFamily="34" charset="0"/>
              </a:rPr>
              <a:t>.</a:t>
            </a: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21" name="图片 20" descr="图片3.png"/>
          <p:cNvPicPr>
            <a:picLocks noChangeAspect="1"/>
          </p:cNvPicPr>
          <p:nvPr/>
        </p:nvPicPr>
        <p:blipFill>
          <a:blip r:embed="rId3"/>
          <a:srcRect/>
          <a:stretch>
            <a:fillRect/>
          </a:stretch>
        </p:blipFill>
        <p:spPr bwMode="auto">
          <a:xfrm>
            <a:off x="128588" y="798513"/>
            <a:ext cx="1603375" cy="6762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486708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4741863"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电磁继电器与自动控制</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981075" y="1463675"/>
            <a:ext cx="7258050" cy="2347913"/>
          </a:xfrm>
          <a:prstGeom prst="rect">
            <a:avLst/>
          </a:prstGeom>
          <a:noFill/>
          <a:ln w="9525">
            <a:noFill/>
            <a:miter lim="800000"/>
            <a:headEnd/>
            <a:tailEnd/>
          </a:ln>
        </p:spPr>
        <p:txBody>
          <a:bodyPr>
            <a:spAutoFit/>
          </a:bodyPr>
          <a:lstStyle/>
          <a:p>
            <a:pPr>
              <a:lnSpc>
                <a:spcPct val="150000"/>
              </a:lnSpc>
            </a:pPr>
            <a:r>
              <a:rPr lang="en-US" altLang="zh-CN" sz="2000" b="1" dirty="0">
                <a:latin typeface="Calibri" pitchFamily="34" charset="0"/>
              </a:rPr>
              <a:t>1.</a:t>
            </a:r>
            <a:r>
              <a:rPr lang="zh-CN" altLang="en-US" sz="2000" b="1" dirty="0">
                <a:latin typeface="Calibri" pitchFamily="34" charset="0"/>
              </a:rPr>
              <a:t>电磁继电器除了应用于高压电路的控制</a:t>
            </a:r>
            <a:r>
              <a:rPr lang="en-US" altLang="zh-CN" sz="2000" b="1" dirty="0">
                <a:latin typeface="Calibri" pitchFamily="34" charset="0"/>
              </a:rPr>
              <a:t>,</a:t>
            </a:r>
            <a:r>
              <a:rPr lang="zh-CN" altLang="en-US" sz="2000" b="1" dirty="0">
                <a:latin typeface="Calibri" pitchFamily="34" charset="0"/>
              </a:rPr>
              <a:t>还可以应用于高温环境或者远距离控制</a:t>
            </a:r>
            <a:r>
              <a:rPr lang="en-US" altLang="zh-CN" sz="2000" b="1" dirty="0">
                <a:latin typeface="Calibri" pitchFamily="34" charset="0"/>
              </a:rPr>
              <a:t>.</a:t>
            </a:r>
          </a:p>
          <a:p>
            <a:pPr>
              <a:lnSpc>
                <a:spcPct val="150000"/>
              </a:lnSpc>
            </a:pPr>
            <a:r>
              <a:rPr lang="en-US" altLang="zh-CN" sz="2000" b="1" dirty="0">
                <a:latin typeface="Calibri" pitchFamily="34" charset="0"/>
              </a:rPr>
              <a:t>2.</a:t>
            </a:r>
            <a:r>
              <a:rPr lang="zh-CN" altLang="en-US" sz="2000" b="1" dirty="0">
                <a:latin typeface="Calibri" pitchFamily="34" charset="0"/>
              </a:rPr>
              <a:t>电磁继电器是由控制电路和工作电路分别运行的</a:t>
            </a:r>
            <a:r>
              <a:rPr lang="en-US" altLang="zh-CN" sz="2000" b="1" dirty="0">
                <a:latin typeface="Calibri" pitchFamily="34" charset="0"/>
              </a:rPr>
              <a:t>,</a:t>
            </a:r>
            <a:r>
              <a:rPr lang="zh-CN" altLang="en-US" sz="2000" b="1" dirty="0">
                <a:latin typeface="Calibri" pitchFamily="34" charset="0"/>
              </a:rPr>
              <a:t>因此也可以用于高压电路控制低压节能电路</a:t>
            </a:r>
            <a:r>
              <a:rPr lang="en-US" altLang="zh-CN" sz="2000" b="1" dirty="0">
                <a:latin typeface="Calibri" pitchFamily="34" charset="0"/>
              </a:rPr>
              <a:t>.</a:t>
            </a:r>
          </a:p>
          <a:p>
            <a:pPr>
              <a:lnSpc>
                <a:spcPct val="150000"/>
              </a:lnSpc>
            </a:pPr>
            <a:r>
              <a:rPr lang="en-US" altLang="zh-CN" sz="2000" b="1" dirty="0">
                <a:latin typeface="Calibri" pitchFamily="34" charset="0"/>
              </a:rPr>
              <a:t>3.</a:t>
            </a:r>
            <a:r>
              <a:rPr lang="zh-CN" altLang="en-US" sz="2000" b="1" dirty="0">
                <a:latin typeface="Calibri" pitchFamily="34" charset="0"/>
              </a:rPr>
              <a:t>继电器的触点有三种基本形式</a:t>
            </a:r>
            <a:r>
              <a:rPr lang="en-US" altLang="zh-CN" sz="2000" b="1" dirty="0">
                <a:latin typeface="Calibri" pitchFamily="34" charset="0"/>
              </a:rPr>
              <a:t>:</a:t>
            </a: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20" name="图片 19" descr="图片1.png"/>
          <p:cNvPicPr>
            <a:picLocks noChangeAspect="1"/>
          </p:cNvPicPr>
          <p:nvPr/>
        </p:nvPicPr>
        <p:blipFill>
          <a:blip r:embed="rId3"/>
          <a:srcRect/>
          <a:stretch>
            <a:fillRect/>
          </a:stretch>
        </p:blipFill>
        <p:spPr bwMode="auto">
          <a:xfrm>
            <a:off x="225425" y="847725"/>
            <a:ext cx="1547813" cy="669925"/>
          </a:xfrm>
          <a:prstGeom prst="rect">
            <a:avLst/>
          </a:prstGeom>
          <a:noFill/>
          <a:ln w="9525">
            <a:noFill/>
            <a:miter lim="800000"/>
            <a:headEnd/>
            <a:tailEnd/>
          </a:ln>
        </p:spPr>
      </p:pic>
      <p:pic>
        <p:nvPicPr>
          <p:cNvPr id="40966" name="YH93.EPS" descr="id:2147502445;FounderCES"/>
          <p:cNvPicPr>
            <a:picLocks noChangeAspect="1" noChangeArrowheads="1"/>
          </p:cNvPicPr>
          <p:nvPr/>
        </p:nvPicPr>
        <p:blipFill>
          <a:blip r:embed="rId4"/>
          <a:srcRect/>
          <a:stretch>
            <a:fillRect/>
          </a:stretch>
        </p:blipFill>
        <p:spPr bwMode="auto">
          <a:xfrm>
            <a:off x="4979988" y="3249613"/>
            <a:ext cx="3082925" cy="17335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486708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4741863"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电磁继电器与自动控制</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981075" y="1289050"/>
            <a:ext cx="7258050" cy="3733800"/>
          </a:xfrm>
          <a:prstGeom prst="rect">
            <a:avLst/>
          </a:prstGeom>
          <a:noFill/>
          <a:ln w="9525">
            <a:noFill/>
            <a:miter lim="800000"/>
            <a:headEnd/>
            <a:tailEnd/>
          </a:ln>
        </p:spPr>
        <p:txBody>
          <a:bodyPr>
            <a:spAutoFit/>
          </a:bodyPr>
          <a:lstStyle/>
          <a:p>
            <a:pPr>
              <a:lnSpc>
                <a:spcPct val="150000"/>
              </a:lnSpc>
            </a:pPr>
            <a:r>
              <a:rPr lang="en-US" altLang="zh-CN" sz="2000" b="1" dirty="0">
                <a:latin typeface="Calibri" pitchFamily="34" charset="0"/>
              </a:rPr>
              <a:t>(1)</a:t>
            </a:r>
            <a:r>
              <a:rPr lang="zh-CN" altLang="en-US" sz="2000" b="1" dirty="0">
                <a:latin typeface="Calibri" pitchFamily="34" charset="0"/>
              </a:rPr>
              <a:t>动合型</a:t>
            </a:r>
            <a:r>
              <a:rPr lang="en-US" altLang="zh-CN" sz="2000" b="1" dirty="0">
                <a:latin typeface="Calibri" pitchFamily="34" charset="0"/>
              </a:rPr>
              <a:t>:</a:t>
            </a:r>
            <a:r>
              <a:rPr lang="zh-CN" altLang="en-US" sz="2000" b="1" dirty="0">
                <a:latin typeface="Calibri" pitchFamily="34" charset="0"/>
              </a:rPr>
              <a:t>线圈不通电时两个触点是断开的</a:t>
            </a:r>
            <a:r>
              <a:rPr lang="en-US" altLang="zh-CN" sz="2000" b="1" dirty="0">
                <a:latin typeface="Calibri" pitchFamily="34" charset="0"/>
              </a:rPr>
              <a:t>,</a:t>
            </a:r>
            <a:r>
              <a:rPr lang="zh-CN" altLang="en-US" sz="2000" b="1" dirty="0">
                <a:latin typeface="Calibri" pitchFamily="34" charset="0"/>
              </a:rPr>
              <a:t>通电后</a:t>
            </a:r>
            <a:r>
              <a:rPr lang="en-US" altLang="zh-CN" sz="2000" b="1" dirty="0">
                <a:latin typeface="Calibri" pitchFamily="34" charset="0"/>
              </a:rPr>
              <a:t>,</a:t>
            </a:r>
            <a:r>
              <a:rPr lang="zh-CN" altLang="en-US" sz="2000" b="1" dirty="0">
                <a:latin typeface="Calibri" pitchFamily="34" charset="0"/>
              </a:rPr>
              <a:t>两个触点就闭合</a:t>
            </a:r>
            <a:r>
              <a:rPr lang="en-US" altLang="zh-CN" sz="2000" b="1" dirty="0">
                <a:latin typeface="Calibri" pitchFamily="34" charset="0"/>
              </a:rPr>
              <a:t>,</a:t>
            </a:r>
            <a:r>
              <a:rPr lang="zh-CN" altLang="en-US" sz="2000" b="1" dirty="0">
                <a:latin typeface="Calibri" pitchFamily="34" charset="0"/>
              </a:rPr>
              <a:t>即将工作电路接在</a:t>
            </a:r>
            <a:r>
              <a:rPr lang="en-US" altLang="zh-CN" sz="2000" b="1" dirty="0">
                <a:latin typeface="Calibri" pitchFamily="34" charset="0"/>
              </a:rPr>
              <a:t>BC</a:t>
            </a:r>
            <a:r>
              <a:rPr lang="zh-CN" altLang="en-US" sz="2000" b="1" dirty="0">
                <a:latin typeface="Calibri" pitchFamily="34" charset="0"/>
              </a:rPr>
              <a:t>之间</a:t>
            </a:r>
            <a:r>
              <a:rPr lang="en-US" altLang="zh-CN" sz="2000" b="1" dirty="0">
                <a:latin typeface="Calibri" pitchFamily="34" charset="0"/>
              </a:rPr>
              <a:t>.</a:t>
            </a:r>
          </a:p>
          <a:p>
            <a:pPr>
              <a:lnSpc>
                <a:spcPct val="150000"/>
              </a:lnSpc>
            </a:pPr>
            <a:r>
              <a:rPr lang="en-US" altLang="zh-CN" sz="2000" b="1" dirty="0">
                <a:latin typeface="Calibri" pitchFamily="34" charset="0"/>
              </a:rPr>
              <a:t>(2)</a:t>
            </a:r>
            <a:r>
              <a:rPr lang="zh-CN" altLang="en-US" sz="2000" b="1" dirty="0">
                <a:latin typeface="Calibri" pitchFamily="34" charset="0"/>
              </a:rPr>
              <a:t>动断型</a:t>
            </a:r>
            <a:r>
              <a:rPr lang="en-US" altLang="zh-CN" sz="2000" b="1" dirty="0">
                <a:latin typeface="Calibri" pitchFamily="34" charset="0"/>
              </a:rPr>
              <a:t>:</a:t>
            </a:r>
            <a:r>
              <a:rPr lang="zh-CN" altLang="en-US" sz="2000" b="1" dirty="0">
                <a:latin typeface="Calibri" pitchFamily="34" charset="0"/>
              </a:rPr>
              <a:t>线圈不通电时两个触点是闭合的</a:t>
            </a:r>
            <a:r>
              <a:rPr lang="en-US" altLang="zh-CN" sz="2000" b="1" dirty="0">
                <a:latin typeface="Calibri" pitchFamily="34" charset="0"/>
              </a:rPr>
              <a:t>,</a:t>
            </a:r>
            <a:r>
              <a:rPr lang="zh-CN" altLang="en-US" sz="2000" b="1" dirty="0">
                <a:latin typeface="Calibri" pitchFamily="34" charset="0"/>
              </a:rPr>
              <a:t>通电后两个触点就断开</a:t>
            </a:r>
            <a:r>
              <a:rPr lang="en-US" altLang="zh-CN" sz="2000" b="1" dirty="0">
                <a:latin typeface="Calibri" pitchFamily="34" charset="0"/>
              </a:rPr>
              <a:t>.</a:t>
            </a:r>
            <a:r>
              <a:rPr lang="zh-CN" altLang="en-US" sz="2000" b="1" dirty="0">
                <a:latin typeface="Calibri" pitchFamily="34" charset="0"/>
              </a:rPr>
              <a:t>即将工作电路接在</a:t>
            </a:r>
            <a:r>
              <a:rPr lang="en-US" altLang="zh-CN" sz="2000" b="1" dirty="0">
                <a:latin typeface="Calibri" pitchFamily="34" charset="0"/>
              </a:rPr>
              <a:t>AB</a:t>
            </a:r>
            <a:r>
              <a:rPr lang="zh-CN" altLang="en-US" sz="2000" b="1" dirty="0">
                <a:latin typeface="Calibri" pitchFamily="34" charset="0"/>
              </a:rPr>
              <a:t>之间</a:t>
            </a:r>
            <a:r>
              <a:rPr lang="en-US" altLang="zh-CN" sz="2000" b="1" dirty="0">
                <a:latin typeface="Calibri" pitchFamily="34" charset="0"/>
              </a:rPr>
              <a:t>.</a:t>
            </a:r>
          </a:p>
          <a:p>
            <a:pPr>
              <a:lnSpc>
                <a:spcPct val="150000"/>
              </a:lnSpc>
            </a:pPr>
            <a:r>
              <a:rPr lang="en-US" altLang="zh-CN" sz="2000" b="1" dirty="0">
                <a:latin typeface="Calibri" pitchFamily="34" charset="0"/>
              </a:rPr>
              <a:t>(3)</a:t>
            </a:r>
            <a:r>
              <a:rPr lang="zh-CN" altLang="en-US" sz="2000" b="1" dirty="0">
                <a:latin typeface="Calibri" pitchFamily="34" charset="0"/>
              </a:rPr>
              <a:t>转换型</a:t>
            </a:r>
            <a:r>
              <a:rPr lang="en-US" altLang="zh-CN" sz="2000" b="1" dirty="0">
                <a:latin typeface="Calibri" pitchFamily="34" charset="0"/>
              </a:rPr>
              <a:t>:</a:t>
            </a:r>
            <a:r>
              <a:rPr lang="zh-CN" altLang="en-US" sz="2000" b="1" dirty="0">
                <a:latin typeface="Calibri" pitchFamily="34" charset="0"/>
              </a:rPr>
              <a:t>这种触点组共有三个触点</a:t>
            </a:r>
            <a:r>
              <a:rPr lang="en-US" altLang="zh-CN" sz="2000" b="1" dirty="0">
                <a:latin typeface="Calibri" pitchFamily="34" charset="0"/>
              </a:rPr>
              <a:t>,</a:t>
            </a:r>
            <a:r>
              <a:rPr lang="zh-CN" altLang="en-US" sz="2000" b="1" dirty="0">
                <a:latin typeface="Calibri" pitchFamily="34" charset="0"/>
              </a:rPr>
              <a:t>即中间是动触点</a:t>
            </a:r>
            <a:r>
              <a:rPr lang="en-US" altLang="zh-CN" sz="2000" b="1" dirty="0">
                <a:latin typeface="Calibri" pitchFamily="34" charset="0"/>
              </a:rPr>
              <a:t>,</a:t>
            </a:r>
            <a:r>
              <a:rPr lang="zh-CN" altLang="en-US" sz="2000" b="1" dirty="0">
                <a:latin typeface="Calibri" pitchFamily="34" charset="0"/>
              </a:rPr>
              <a:t>上下各一个静触点</a:t>
            </a:r>
            <a:r>
              <a:rPr lang="en-US" altLang="zh-CN" sz="2000" b="1" dirty="0">
                <a:latin typeface="Calibri" pitchFamily="34" charset="0"/>
              </a:rPr>
              <a:t>.</a:t>
            </a:r>
            <a:r>
              <a:rPr lang="zh-CN" altLang="en-US" sz="2000" b="1" dirty="0">
                <a:latin typeface="Calibri" pitchFamily="34" charset="0"/>
              </a:rPr>
              <a:t>线圈不通电时</a:t>
            </a:r>
            <a:r>
              <a:rPr lang="en-US" altLang="zh-CN" sz="2000" b="1" dirty="0">
                <a:latin typeface="Calibri" pitchFamily="34" charset="0"/>
              </a:rPr>
              <a:t>,</a:t>
            </a:r>
            <a:r>
              <a:rPr lang="zh-CN" altLang="en-US" sz="2000" b="1" dirty="0">
                <a:latin typeface="Calibri" pitchFamily="34" charset="0"/>
              </a:rPr>
              <a:t>动触点和其中一个静触点断开和另一个闭合</a:t>
            </a:r>
            <a:r>
              <a:rPr lang="en-US" altLang="zh-CN" sz="2000" b="1" dirty="0">
                <a:latin typeface="Calibri" pitchFamily="34" charset="0"/>
              </a:rPr>
              <a:t>,</a:t>
            </a:r>
            <a:r>
              <a:rPr lang="zh-CN" altLang="en-US" sz="2000" b="1" dirty="0">
                <a:latin typeface="Calibri" pitchFamily="34" charset="0"/>
              </a:rPr>
              <a:t>线圈通电后</a:t>
            </a:r>
            <a:r>
              <a:rPr lang="en-US" altLang="zh-CN" sz="2000" b="1" dirty="0">
                <a:latin typeface="Calibri" pitchFamily="34" charset="0"/>
              </a:rPr>
              <a:t>,</a:t>
            </a:r>
            <a:r>
              <a:rPr lang="zh-CN" altLang="en-US" sz="2000" b="1" dirty="0">
                <a:latin typeface="Calibri" pitchFamily="34" charset="0"/>
              </a:rPr>
              <a:t>动触点就移动</a:t>
            </a:r>
            <a:r>
              <a:rPr lang="en-US" altLang="zh-CN" sz="2000" b="1" dirty="0">
                <a:latin typeface="Calibri" pitchFamily="34" charset="0"/>
              </a:rPr>
              <a:t>,</a:t>
            </a:r>
            <a:r>
              <a:rPr lang="zh-CN" altLang="en-US" sz="2000" b="1" dirty="0">
                <a:latin typeface="Calibri" pitchFamily="34" charset="0"/>
              </a:rPr>
              <a:t>达到转换的目的</a:t>
            </a:r>
            <a:r>
              <a:rPr lang="en-US" altLang="zh-CN" sz="2000" b="1" dirty="0">
                <a:latin typeface="Calibri" pitchFamily="34" charset="0"/>
              </a:rPr>
              <a:t>.</a:t>
            </a:r>
            <a:r>
              <a:rPr lang="zh-CN" altLang="en-US" sz="2000" b="1" dirty="0">
                <a:latin typeface="Calibri" pitchFamily="34" charset="0"/>
              </a:rPr>
              <a:t>即将工作电路分别接在</a:t>
            </a:r>
            <a:r>
              <a:rPr lang="en-US" altLang="zh-CN" sz="2000" b="1" dirty="0">
                <a:latin typeface="Calibri" pitchFamily="34" charset="0"/>
              </a:rPr>
              <a:t>AB</a:t>
            </a:r>
            <a:r>
              <a:rPr lang="zh-CN" altLang="en-US" sz="2000" b="1" dirty="0">
                <a:latin typeface="Calibri" pitchFamily="34" charset="0"/>
              </a:rPr>
              <a:t>和</a:t>
            </a:r>
            <a:r>
              <a:rPr lang="en-US" altLang="zh-CN" sz="2000" b="1" dirty="0">
                <a:latin typeface="Calibri" pitchFamily="34" charset="0"/>
              </a:rPr>
              <a:t>BC</a:t>
            </a:r>
            <a:r>
              <a:rPr lang="zh-CN" altLang="en-US" sz="2000" b="1" dirty="0">
                <a:latin typeface="Calibri" pitchFamily="34" charset="0"/>
              </a:rPr>
              <a:t>之间</a:t>
            </a:r>
            <a:r>
              <a:rPr lang="en-US" altLang="zh-CN" sz="2000" b="1" dirty="0">
                <a:latin typeface="Calibri" pitchFamily="34" charset="0"/>
              </a:rPr>
              <a:t>.</a:t>
            </a: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20" name="图片 19" descr="图片1.png"/>
          <p:cNvPicPr>
            <a:picLocks noChangeAspect="1"/>
          </p:cNvPicPr>
          <p:nvPr/>
        </p:nvPicPr>
        <p:blipFill>
          <a:blip r:embed="rId3"/>
          <a:srcRect/>
          <a:stretch>
            <a:fillRect/>
          </a:stretch>
        </p:blipFill>
        <p:spPr bwMode="auto">
          <a:xfrm>
            <a:off x="225425" y="847725"/>
            <a:ext cx="1547813" cy="6699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486708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4741863"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电磁继电器与自动控制</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981075" y="1289050"/>
            <a:ext cx="7258050" cy="461665"/>
          </a:xfrm>
          <a:prstGeom prst="rect">
            <a:avLst/>
          </a:prstGeom>
          <a:noFill/>
          <a:ln w="9525">
            <a:noFill/>
            <a:miter lim="800000"/>
            <a:headEnd/>
            <a:tailEnd/>
          </a:ln>
        </p:spPr>
        <p:txBody>
          <a:bodyPr>
            <a:spAutoFit/>
          </a:bodyPr>
          <a:lstStyle/>
          <a:p>
            <a:r>
              <a:rPr lang="zh-CN" altLang="zh-CN" sz="2400" b="1">
                <a:latin typeface="Calibri" pitchFamily="34" charset="0"/>
              </a:rPr>
              <a:t>电铃是如何利用电磁铁工作的</a:t>
            </a:r>
            <a:r>
              <a:rPr lang="en-US" altLang="zh-CN" sz="2400" b="1">
                <a:latin typeface="Calibri" pitchFamily="34" charset="0"/>
              </a:rPr>
              <a:t>?</a:t>
            </a:r>
            <a:endParaRPr lang="zh-CN" altLang="zh-CN" sz="2400" b="1">
              <a:latin typeface="Calibri" pitchFamily="34" charset="0"/>
            </a:endParaRP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10" name="图片 9" descr="图片5.png"/>
          <p:cNvPicPr>
            <a:picLocks noChangeAspect="1"/>
          </p:cNvPicPr>
          <p:nvPr/>
        </p:nvPicPr>
        <p:blipFill>
          <a:blip r:embed="rId3"/>
          <a:srcRect/>
          <a:stretch>
            <a:fillRect/>
          </a:stretch>
        </p:blipFill>
        <p:spPr bwMode="auto">
          <a:xfrm>
            <a:off x="0" y="700088"/>
            <a:ext cx="1597025" cy="669925"/>
          </a:xfrm>
          <a:prstGeom prst="rect">
            <a:avLst/>
          </a:prstGeom>
          <a:noFill/>
          <a:ln w="9525">
            <a:noFill/>
            <a:miter lim="800000"/>
            <a:headEnd/>
            <a:tailEnd/>
          </a:ln>
        </p:spPr>
      </p:pic>
      <p:pic>
        <p:nvPicPr>
          <p:cNvPr id="11" name="Picture 2" descr="C:\Users\Administrator\Desktop\点拨.png"/>
          <p:cNvPicPr>
            <a:picLocks noChangeAspect="1" noChangeArrowheads="1"/>
          </p:cNvPicPr>
          <p:nvPr/>
        </p:nvPicPr>
        <p:blipFill>
          <a:blip r:embed="rId4"/>
          <a:srcRect/>
          <a:stretch>
            <a:fillRect/>
          </a:stretch>
        </p:blipFill>
        <p:spPr bwMode="auto">
          <a:xfrm>
            <a:off x="223838" y="2808288"/>
            <a:ext cx="1277937" cy="528637"/>
          </a:xfrm>
          <a:prstGeom prst="rect">
            <a:avLst/>
          </a:prstGeom>
          <a:noFill/>
          <a:ln w="9525">
            <a:noFill/>
            <a:miter lim="800000"/>
            <a:headEnd/>
            <a:tailEnd/>
          </a:ln>
        </p:spPr>
      </p:pic>
      <p:pic>
        <p:nvPicPr>
          <p:cNvPr id="43015" name="YH96.EPS" descr="id:2147502459;FounderCES"/>
          <p:cNvPicPr>
            <a:picLocks noChangeAspect="1" noChangeArrowheads="1"/>
          </p:cNvPicPr>
          <p:nvPr/>
        </p:nvPicPr>
        <p:blipFill>
          <a:blip r:embed="rId5"/>
          <a:srcRect/>
          <a:stretch>
            <a:fillRect/>
          </a:stretch>
        </p:blipFill>
        <p:spPr bwMode="auto">
          <a:xfrm>
            <a:off x="5913438" y="1049338"/>
            <a:ext cx="2147887" cy="1628775"/>
          </a:xfrm>
          <a:prstGeom prst="rect">
            <a:avLst/>
          </a:prstGeom>
          <a:noFill/>
          <a:ln w="9525">
            <a:noFill/>
            <a:miter lim="800000"/>
            <a:headEnd/>
            <a:tailEnd/>
          </a:ln>
        </p:spPr>
      </p:pic>
      <p:sp>
        <p:nvSpPr>
          <p:cNvPr id="13" name="矩形 12"/>
          <p:cNvSpPr>
            <a:spLocks noChangeArrowheads="1"/>
          </p:cNvSpPr>
          <p:nvPr/>
        </p:nvSpPr>
        <p:spPr bwMode="auto">
          <a:xfrm>
            <a:off x="1576388" y="2776538"/>
            <a:ext cx="5794375" cy="1885950"/>
          </a:xfrm>
          <a:prstGeom prst="rect">
            <a:avLst/>
          </a:prstGeom>
          <a:noFill/>
          <a:ln w="9525">
            <a:noFill/>
            <a:miter lim="800000"/>
            <a:headEnd/>
            <a:tailEnd/>
          </a:ln>
        </p:spPr>
        <p:txBody>
          <a:bodyPr>
            <a:spAutoFit/>
          </a:bodyPr>
          <a:lstStyle/>
          <a:p>
            <a:pPr>
              <a:lnSpc>
                <a:spcPct val="150000"/>
              </a:lnSpc>
            </a:pPr>
            <a:r>
              <a:rPr lang="zh-CN" altLang="zh-CN" sz="2000" b="1" dirty="0">
                <a:latin typeface="Calibri" pitchFamily="34" charset="0"/>
              </a:rPr>
              <a:t>如图所示</a:t>
            </a:r>
            <a:r>
              <a:rPr lang="en-US" altLang="zh-CN" sz="2000" b="1" dirty="0">
                <a:latin typeface="Calibri" pitchFamily="34" charset="0"/>
              </a:rPr>
              <a:t>,</a:t>
            </a:r>
            <a:r>
              <a:rPr lang="zh-CN" altLang="zh-CN" sz="2000" b="1" dirty="0">
                <a:latin typeface="Calibri" pitchFamily="34" charset="0"/>
              </a:rPr>
              <a:t>通电时</a:t>
            </a:r>
            <a:r>
              <a:rPr lang="en-US" altLang="zh-CN" sz="2000" b="1" dirty="0">
                <a:latin typeface="Calibri" pitchFamily="34" charset="0"/>
              </a:rPr>
              <a:t>,</a:t>
            </a:r>
            <a:r>
              <a:rPr lang="zh-CN" altLang="zh-CN" sz="2000" b="1" dirty="0">
                <a:latin typeface="Calibri" pitchFamily="34" charset="0"/>
              </a:rPr>
              <a:t>电磁铁有电流通过</a:t>
            </a:r>
            <a:r>
              <a:rPr lang="en-US" altLang="zh-CN" sz="2000" b="1" dirty="0">
                <a:latin typeface="Calibri" pitchFamily="34" charset="0"/>
              </a:rPr>
              <a:t>,</a:t>
            </a:r>
            <a:r>
              <a:rPr lang="zh-CN" altLang="zh-CN" sz="2000" b="1" dirty="0">
                <a:latin typeface="Calibri" pitchFamily="34" charset="0"/>
              </a:rPr>
              <a:t>产生了磁性</a:t>
            </a:r>
            <a:r>
              <a:rPr lang="en-US" altLang="zh-CN" sz="2000" b="1" dirty="0">
                <a:latin typeface="Calibri" pitchFamily="34" charset="0"/>
              </a:rPr>
              <a:t>,</a:t>
            </a:r>
            <a:r>
              <a:rPr lang="zh-CN" altLang="zh-CN" sz="2000" b="1" dirty="0">
                <a:latin typeface="Calibri" pitchFamily="34" charset="0"/>
              </a:rPr>
              <a:t>把连接小锤的弹性片吸过来</a:t>
            </a:r>
            <a:r>
              <a:rPr lang="en-US" altLang="zh-CN" sz="2000" b="1" dirty="0">
                <a:latin typeface="Calibri" pitchFamily="34" charset="0"/>
              </a:rPr>
              <a:t>,</a:t>
            </a:r>
            <a:r>
              <a:rPr lang="zh-CN" altLang="zh-CN" sz="2000" b="1" dirty="0">
                <a:latin typeface="Calibri" pitchFamily="34" charset="0"/>
              </a:rPr>
              <a:t>使小锤打击电铃发出声音</a:t>
            </a:r>
            <a:r>
              <a:rPr lang="en-US" altLang="zh-CN" sz="2000" b="1" dirty="0">
                <a:latin typeface="Calibri" pitchFamily="34" charset="0"/>
              </a:rPr>
              <a:t>,</a:t>
            </a:r>
            <a:r>
              <a:rPr lang="zh-CN" altLang="zh-CN" sz="2000" b="1" dirty="0">
                <a:latin typeface="Calibri" pitchFamily="34" charset="0"/>
              </a:rPr>
              <a:t>同时电路断开</a:t>
            </a:r>
            <a:r>
              <a:rPr lang="en-US" altLang="zh-CN" sz="2000" b="1" dirty="0">
                <a:latin typeface="Calibri" pitchFamily="34" charset="0"/>
              </a:rPr>
              <a:t>,</a:t>
            </a:r>
            <a:r>
              <a:rPr lang="zh-CN" altLang="zh-CN" sz="2000" b="1" dirty="0">
                <a:latin typeface="Calibri" pitchFamily="34" charset="0"/>
              </a:rPr>
              <a:t>电磁铁失去了磁性</a:t>
            </a:r>
            <a:r>
              <a:rPr lang="en-US" altLang="zh-CN" sz="2000" b="1" dirty="0">
                <a:latin typeface="Calibri" pitchFamily="34" charset="0"/>
              </a:rPr>
              <a:t>,</a:t>
            </a:r>
            <a:r>
              <a:rPr lang="zh-CN" altLang="zh-CN" sz="2000" b="1" dirty="0">
                <a:latin typeface="Calibri" pitchFamily="34" charset="0"/>
              </a:rPr>
              <a:t>小锤又被弹回</a:t>
            </a:r>
            <a:r>
              <a:rPr lang="en-US" altLang="zh-CN" sz="2000" b="1" dirty="0">
                <a:latin typeface="Calibri" pitchFamily="34" charset="0"/>
              </a:rPr>
              <a:t>,</a:t>
            </a:r>
            <a:r>
              <a:rPr lang="zh-CN" altLang="zh-CN" sz="2000" b="1" dirty="0">
                <a:latin typeface="Calibri" pitchFamily="34" charset="0"/>
              </a:rPr>
              <a:t>电路闭合</a:t>
            </a:r>
            <a:r>
              <a:rPr lang="en-US" altLang="zh-CN" sz="2000" b="1" dirty="0">
                <a:latin typeface="Calibri" pitchFamily="34" charset="0"/>
              </a:rPr>
              <a:t>.</a:t>
            </a:r>
            <a:r>
              <a:rPr lang="zh-CN" altLang="zh-CN" sz="2000" b="1" dirty="0">
                <a:latin typeface="Calibri" pitchFamily="34" charset="0"/>
              </a:rPr>
              <a:t>不断重复</a:t>
            </a:r>
            <a:r>
              <a:rPr lang="en-US" altLang="zh-CN" sz="2000" b="1" dirty="0">
                <a:latin typeface="Calibri" pitchFamily="34" charset="0"/>
              </a:rPr>
              <a:t>,</a:t>
            </a:r>
            <a:r>
              <a:rPr lang="zh-CN" altLang="zh-CN" sz="2000" b="1" dirty="0">
                <a:latin typeface="Calibri" pitchFamily="34" charset="0"/>
              </a:rPr>
              <a:t>电铃便发出连续击打声了</a:t>
            </a:r>
            <a:r>
              <a:rPr lang="en-US" altLang="zh-CN" sz="2000" b="1" dirty="0">
                <a:latin typeface="Calibri" pitchFamily="34" charset="0"/>
              </a:rPr>
              <a:t>.</a:t>
            </a:r>
            <a:endParaRPr lang="zh-CN" altLang="zh-CN" sz="2000" b="1"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P spid="1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文本框 78"/>
          <p:cNvSpPr txBox="1"/>
          <p:nvPr/>
        </p:nvSpPr>
        <p:spPr>
          <a:xfrm>
            <a:off x="3711968" y="2078424"/>
            <a:ext cx="2123477" cy="655252"/>
          </a:xfrm>
          <a:prstGeom prst="rect">
            <a:avLst/>
          </a:prstGeom>
          <a:noFill/>
        </p:spPr>
        <p:txBody>
          <a:bodyPr spcFirstLastPara="1" wrap="none" lIns="68580" tIns="34290" rIns="68580" bIns="34290">
            <a:prstTxWarp prst="textArchUp">
              <a:avLst/>
            </a:prstTxWarp>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pPr fontAlgn="auto">
              <a:spcBef>
                <a:spcPts val="0"/>
              </a:spcBef>
              <a:spcAft>
                <a:spcPts val="0"/>
              </a:spcAft>
              <a:defRPr/>
            </a:pPr>
            <a:r>
              <a:rPr lang="zh-CN" altLang="en-US" sz="5400" dirty="0" smtClean="0">
                <a:solidFill>
                  <a:schemeClr val="accent5"/>
                </a:solidFill>
              </a:rPr>
              <a:t>谢    谢</a:t>
            </a:r>
            <a:endParaRPr lang="zh-CN" altLang="en-US" sz="5400" dirty="0">
              <a:solidFill>
                <a:schemeClr val="accent5"/>
              </a:solidFill>
            </a:endParaRPr>
          </a:p>
        </p:txBody>
      </p:sp>
      <p:pic>
        <p:nvPicPr>
          <p:cNvPr id="44" name="Picture 4" descr="clouds.png"/>
          <p:cNvPicPr>
            <a:picLocks noChangeAspect="1"/>
          </p:cNvPicPr>
          <p:nvPr/>
        </p:nvPicPr>
        <p:blipFill>
          <a:blip r:embed="rId3"/>
          <a:srcRect/>
          <a:stretch>
            <a:fillRect/>
          </a:stretch>
        </p:blipFill>
        <p:spPr bwMode="auto">
          <a:xfrm>
            <a:off x="5705475" y="123825"/>
            <a:ext cx="3228975" cy="611188"/>
          </a:xfrm>
          <a:prstGeom prst="rect">
            <a:avLst/>
          </a:prstGeom>
          <a:noFill/>
          <a:ln w="9525">
            <a:noFill/>
            <a:miter lim="800000"/>
            <a:headEnd/>
            <a:tailEnd/>
          </a:ln>
        </p:spPr>
      </p:pic>
      <p:pic>
        <p:nvPicPr>
          <p:cNvPr id="45" name="Picture 3" descr="field.png"/>
          <p:cNvPicPr>
            <a:picLocks noChangeAspect="1"/>
          </p:cNvPicPr>
          <p:nvPr/>
        </p:nvPicPr>
        <p:blipFill>
          <a:blip r:embed="rId4"/>
          <a:srcRect/>
          <a:stretch>
            <a:fillRect/>
          </a:stretch>
        </p:blipFill>
        <p:spPr bwMode="auto">
          <a:xfrm>
            <a:off x="0" y="4076700"/>
            <a:ext cx="9183688" cy="1066800"/>
          </a:xfrm>
          <a:prstGeom prst="rect">
            <a:avLst/>
          </a:prstGeom>
          <a:noFill/>
          <a:ln w="9525">
            <a:noFill/>
            <a:miter lim="800000"/>
            <a:headEnd/>
            <a:tailEnd/>
          </a:ln>
        </p:spPr>
      </p:pic>
      <p:pic>
        <p:nvPicPr>
          <p:cNvPr id="47" name="Picture 4" descr="cloud_ballon.png"/>
          <p:cNvPicPr>
            <a:picLocks noChangeAspect="1"/>
          </p:cNvPicPr>
          <p:nvPr/>
        </p:nvPicPr>
        <p:blipFill>
          <a:blip r:embed="rId5"/>
          <a:srcRect/>
          <a:stretch>
            <a:fillRect/>
          </a:stretch>
        </p:blipFill>
        <p:spPr bwMode="auto">
          <a:xfrm>
            <a:off x="7796213" y="5143500"/>
            <a:ext cx="842962" cy="690563"/>
          </a:xfrm>
          <a:prstGeom prst="rect">
            <a:avLst/>
          </a:prstGeom>
          <a:noFill/>
          <a:ln w="9525">
            <a:noFill/>
            <a:miter lim="800000"/>
            <a:headEnd/>
            <a:tailEnd/>
          </a:ln>
        </p:spPr>
      </p:pic>
      <p:pic>
        <p:nvPicPr>
          <p:cNvPr id="48" name="Picture 4" descr="clouds.png"/>
          <p:cNvPicPr>
            <a:picLocks noChangeAspect="1"/>
          </p:cNvPicPr>
          <p:nvPr/>
        </p:nvPicPr>
        <p:blipFill>
          <a:blip r:embed="rId3"/>
          <a:srcRect/>
          <a:stretch>
            <a:fillRect/>
          </a:stretch>
        </p:blipFill>
        <p:spPr bwMode="auto">
          <a:xfrm>
            <a:off x="323850" y="514350"/>
            <a:ext cx="5133975" cy="971550"/>
          </a:xfrm>
          <a:prstGeom prst="rect">
            <a:avLst/>
          </a:prstGeom>
          <a:noFill/>
          <a:ln w="9525">
            <a:noFill/>
            <a:miter lim="800000"/>
            <a:headEnd/>
            <a:tailEnd/>
          </a:ln>
        </p:spPr>
      </p:pic>
      <p:pic>
        <p:nvPicPr>
          <p:cNvPr id="49" name="Picture 10" descr="together.png"/>
          <p:cNvPicPr>
            <a:picLocks noChangeAspect="1"/>
          </p:cNvPicPr>
          <p:nvPr/>
        </p:nvPicPr>
        <p:blipFill>
          <a:blip r:embed="rId6"/>
          <a:srcRect/>
          <a:stretch>
            <a:fillRect/>
          </a:stretch>
        </p:blipFill>
        <p:spPr bwMode="auto">
          <a:xfrm>
            <a:off x="2654300" y="3448050"/>
            <a:ext cx="4251325" cy="1200150"/>
          </a:xfrm>
          <a:prstGeom prst="rect">
            <a:avLst/>
          </a:prstGeom>
          <a:noFill/>
          <a:ln w="9525">
            <a:noFill/>
            <a:miter lim="800000"/>
            <a:headEnd/>
            <a:tailEnd/>
          </a:ln>
        </p:spPr>
      </p:pic>
      <p:pic>
        <p:nvPicPr>
          <p:cNvPr id="50" name="Picture 2" descr="C:\Users\Administrator\Desktop\兔子.png"/>
          <p:cNvPicPr>
            <a:picLocks noChangeAspect="1" noChangeArrowheads="1"/>
          </p:cNvPicPr>
          <p:nvPr/>
        </p:nvPicPr>
        <p:blipFill>
          <a:blip r:embed="rId7"/>
          <a:srcRect/>
          <a:stretch>
            <a:fillRect/>
          </a:stretch>
        </p:blipFill>
        <p:spPr bwMode="auto">
          <a:xfrm>
            <a:off x="5876925" y="4352925"/>
            <a:ext cx="800100" cy="790575"/>
          </a:xfrm>
          <a:prstGeom prst="rect">
            <a:avLst/>
          </a:prstGeom>
          <a:noFill/>
          <a:ln w="9525">
            <a:noFill/>
            <a:miter lim="800000"/>
            <a:headEnd/>
            <a:tailEnd/>
          </a:ln>
        </p:spPr>
      </p:pic>
    </p:spTree>
  </p:cSld>
  <p:clrMapOvr>
    <a:masterClrMapping/>
  </p:clrMapOvr>
  <p:transition spd="slow">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1000"/>
                                        <p:tgtEl>
                                          <p:spTgt spid="45"/>
                                        </p:tgtEl>
                                      </p:cBhvr>
                                    </p:animEffect>
                                    <p:anim calcmode="lin" valueType="num">
                                      <p:cBhvr>
                                        <p:cTn id="8" dur="1000" fill="hold"/>
                                        <p:tgtEl>
                                          <p:spTgt spid="45"/>
                                        </p:tgtEl>
                                        <p:attrNameLst>
                                          <p:attrName>ppt_x</p:attrName>
                                        </p:attrNameLst>
                                      </p:cBhvr>
                                      <p:tavLst>
                                        <p:tav tm="0">
                                          <p:val>
                                            <p:strVal val="#ppt_x"/>
                                          </p:val>
                                        </p:tav>
                                        <p:tav tm="100000">
                                          <p:val>
                                            <p:strVal val="#ppt_x"/>
                                          </p:val>
                                        </p:tav>
                                      </p:tavLst>
                                    </p:anim>
                                    <p:anim calcmode="lin" valueType="num">
                                      <p:cBhvr>
                                        <p:cTn id="9" dur="1000" fill="hold"/>
                                        <p:tgtEl>
                                          <p:spTgt spid="4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9" presetClass="entr" presetSubtype="0" fill="hold" nodeType="afterEffect">
                                  <p:stCondLst>
                                    <p:cond delay="0"/>
                                  </p:stCondLst>
                                  <p:childTnLst>
                                    <p:set>
                                      <p:cBhvr>
                                        <p:cTn id="12" dur="1" fill="hold">
                                          <p:stCondLst>
                                            <p:cond delay="0"/>
                                          </p:stCondLst>
                                        </p:cTn>
                                        <p:tgtEl>
                                          <p:spTgt spid="44"/>
                                        </p:tgtEl>
                                        <p:attrNameLst>
                                          <p:attrName>style.visibility</p:attrName>
                                        </p:attrNameLst>
                                      </p:cBhvr>
                                      <p:to>
                                        <p:strVal val="visible"/>
                                      </p:to>
                                    </p:set>
                                    <p:anim calcmode="lin" valueType="num">
                                      <p:cBhvr>
                                        <p:cTn id="13" dur="1000" fill="hold"/>
                                        <p:tgtEl>
                                          <p:spTgt spid="44"/>
                                        </p:tgtEl>
                                        <p:attrNameLst>
                                          <p:attrName>ppt_x</p:attrName>
                                        </p:attrNameLst>
                                      </p:cBhvr>
                                      <p:tavLst>
                                        <p:tav tm="0">
                                          <p:val>
                                            <p:strVal val="#ppt_x-.2"/>
                                          </p:val>
                                        </p:tav>
                                        <p:tav tm="100000">
                                          <p:val>
                                            <p:strVal val="#ppt_x"/>
                                          </p:val>
                                        </p:tav>
                                      </p:tavLst>
                                    </p:anim>
                                    <p:anim calcmode="lin" valueType="num">
                                      <p:cBhvr>
                                        <p:cTn id="14" dur="1000" fill="hold"/>
                                        <p:tgtEl>
                                          <p:spTgt spid="44"/>
                                        </p:tgtEl>
                                        <p:attrNameLst>
                                          <p:attrName>ppt_y</p:attrName>
                                        </p:attrNameLst>
                                      </p:cBhvr>
                                      <p:tavLst>
                                        <p:tav tm="0">
                                          <p:val>
                                            <p:strVal val="#ppt_y"/>
                                          </p:val>
                                        </p:tav>
                                        <p:tav tm="100000">
                                          <p:val>
                                            <p:strVal val="#ppt_y"/>
                                          </p:val>
                                        </p:tav>
                                      </p:tavLst>
                                    </p:anim>
                                    <p:animEffect transition="in" filter="wipe(right)" prLst="gradientSize: 0.1">
                                      <p:cBhvr>
                                        <p:cTn id="15" dur="1000"/>
                                        <p:tgtEl>
                                          <p:spTgt spid="44"/>
                                        </p:tgtEl>
                                      </p:cBhvr>
                                    </p:animEffect>
                                  </p:childTnLst>
                                </p:cTn>
                              </p:par>
                            </p:childTnLst>
                          </p:cTn>
                        </p:par>
                        <p:par>
                          <p:cTn id="16" fill="hold">
                            <p:stCondLst>
                              <p:cond delay="2000"/>
                            </p:stCondLst>
                            <p:childTnLst>
                              <p:par>
                                <p:cTn id="17" presetID="29" presetClass="entr" presetSubtype="0" fill="hold" nodeType="afterEffect">
                                  <p:stCondLst>
                                    <p:cond delay="0"/>
                                  </p:stCondLst>
                                  <p:childTnLst>
                                    <p:set>
                                      <p:cBhvr>
                                        <p:cTn id="18" dur="1" fill="hold">
                                          <p:stCondLst>
                                            <p:cond delay="0"/>
                                          </p:stCondLst>
                                        </p:cTn>
                                        <p:tgtEl>
                                          <p:spTgt spid="48"/>
                                        </p:tgtEl>
                                        <p:attrNameLst>
                                          <p:attrName>style.visibility</p:attrName>
                                        </p:attrNameLst>
                                      </p:cBhvr>
                                      <p:to>
                                        <p:strVal val="visible"/>
                                      </p:to>
                                    </p:set>
                                    <p:anim calcmode="lin" valueType="num">
                                      <p:cBhvr>
                                        <p:cTn id="19" dur="1000" fill="hold"/>
                                        <p:tgtEl>
                                          <p:spTgt spid="48"/>
                                        </p:tgtEl>
                                        <p:attrNameLst>
                                          <p:attrName>ppt_x</p:attrName>
                                        </p:attrNameLst>
                                      </p:cBhvr>
                                      <p:tavLst>
                                        <p:tav tm="0">
                                          <p:val>
                                            <p:strVal val="#ppt_x-.2"/>
                                          </p:val>
                                        </p:tav>
                                        <p:tav tm="100000">
                                          <p:val>
                                            <p:strVal val="#ppt_x"/>
                                          </p:val>
                                        </p:tav>
                                      </p:tavLst>
                                    </p:anim>
                                    <p:anim calcmode="lin" valueType="num">
                                      <p:cBhvr>
                                        <p:cTn id="20" dur="1000" fill="hold"/>
                                        <p:tgtEl>
                                          <p:spTgt spid="48"/>
                                        </p:tgtEl>
                                        <p:attrNameLst>
                                          <p:attrName>ppt_y</p:attrName>
                                        </p:attrNameLst>
                                      </p:cBhvr>
                                      <p:tavLst>
                                        <p:tav tm="0">
                                          <p:val>
                                            <p:strVal val="#ppt_y"/>
                                          </p:val>
                                        </p:tav>
                                        <p:tav tm="100000">
                                          <p:val>
                                            <p:strVal val="#ppt_y"/>
                                          </p:val>
                                        </p:tav>
                                      </p:tavLst>
                                    </p:anim>
                                    <p:animEffect transition="in" filter="wipe(right)" prLst="gradientSize: 0.1">
                                      <p:cBhvr>
                                        <p:cTn id="21" dur="1000"/>
                                        <p:tgtEl>
                                          <p:spTgt spid="48"/>
                                        </p:tgtEl>
                                      </p:cBhvr>
                                    </p:animEffect>
                                  </p:childTnLst>
                                </p:cTn>
                              </p:par>
                            </p:childTnLst>
                          </p:cTn>
                        </p:par>
                        <p:par>
                          <p:cTn id="22" fill="hold">
                            <p:stCondLst>
                              <p:cond delay="3000"/>
                            </p:stCondLst>
                            <p:childTnLst>
                              <p:par>
                                <p:cTn id="23" presetID="0" presetClass="path" presetSubtype="0" accel="50000" decel="50000" fill="hold" nodeType="afterEffect">
                                  <p:stCondLst>
                                    <p:cond delay="0"/>
                                  </p:stCondLst>
                                  <p:childTnLst>
                                    <p:animMotion origin="layout" path="M 0.03984 -0.24838 C 0.03346 -0.25232 0.02799 -0.25787 0.02213 -0.2625 C 0.01888 -0.26505 0.01549 -0.26597 0.01237 -0.26783 C 0.0112 -0.26852 0.01041 -0.27084 0.00937 -0.27153 C 0.0082 -0.27222 -0.00065 -0.27477 -0.00143 -0.275 C -0.00834 -0.27732 -0.01393 -0.28079 -0.0211 -0.28195 C -0.02539 -0.28403 -0.02956 -0.28634 -0.03386 -0.28912 C -0.03711 -0.29097 -0.03867 -0.29005 -0.04167 -0.29259 C -0.04714 -0.29746 -0.05222 -0.30232 -0.05834 -0.30486 C -0.05925 -0.30602 -0.06016 -0.30764 -0.0612 -0.30857 C -0.06224 -0.30949 -0.06328 -0.30949 -0.06419 -0.31019 C -0.07031 -0.31644 -0.07513 -0.32384 -0.0819 -0.32801 C -0.08477 -0.3331 -0.08776 -0.33843 -0.09076 -0.34375 C -0.09232 -0.34676 -0.09479 -0.34699 -0.09662 -0.34908 C -0.09948 -0.35695 -0.10456 -0.36343 -0.10834 -0.37037 C -0.11406 -0.38056 -0.11979 -0.39074 -0.125 -0.40209 C -0.13268 -0.41829 -0.13607 -0.44236 -0.13972 -0.46204 C -0.14063 -0.47315 -0.14219 -0.4831 -0.14362 -0.49375 C -0.14388 -0.51945 -0.14102 -0.57824 -0.14753 -0.61389 C -0.15026 -0.65695 -0.14948 -0.69468 -0.16029 -0.7338 C -0.16224 -0.74028 -0.1638 -0.74954 -0.16628 -0.75509 C -0.17318 -0.7713 -0.16966 -0.76088 -0.175 -0.76921 C -0.17865 -0.77431 -0.18229 -0.78241 -0.18685 -0.78496 C -0.19935 -0.79259 -0.21068 -0.79584 -0.22409 -0.79746 C -0.25052 -0.8132 -0.28073 -0.79977 -0.30847 -0.7956 C -0.32891 -0.78334 -0.34271 -0.79769 -0.35847 -0.8132 C -0.36107 -0.81574 -0.36432 -0.81644 -0.36641 -0.82037 C -0.36979 -0.82639 -0.3724 -0.82871 -0.37709 -0.83079 C -0.38099 -0.83773 -0.38568 -0.83889 -0.38985 -0.84491 C -0.39375 -0.85093 -0.39714 -0.85371 -0.40169 -0.85903 C -0.40365 -0.86158 -0.40638 -0.86065 -0.40847 -0.86273 C -0.41472 -0.86875 -0.41745 -0.87199 -0.42422 -0.875 C -0.4293 -0.88102 -0.43594 -0.88287 -0.44193 -0.88565 C -0.45143 -0.89699 -0.48125 -0.89236 -0.48503 -0.89259 C -0.49518 -0.89884 -0.48386 -0.89259 -0.50951 -0.89259 C -0.55573 -0.89259 -0.60182 -0.89375 -0.64792 -0.89445 C -0.65742 -0.90023 -0.66589 -0.91088 -0.67539 -0.91736 C -0.67852 -0.91968 -0.68073 -0.92431 -0.68412 -0.92431 " pathEditMode="relative" rAng="0" ptsTypes="fffffffffffffffffffffffffffffffffffffA">
                                      <p:cBhvr>
                                        <p:cTn id="24" dur="2000" fill="hold"/>
                                        <p:tgtEl>
                                          <p:spTgt spid="47"/>
                                        </p:tgtEl>
                                        <p:attrNameLst>
                                          <p:attrName>ppt_x</p:attrName>
                                          <p:attrName>ppt_y</p:attrName>
                                        </p:attrNameLst>
                                      </p:cBhvr>
                                      <p:rCtr x="-36200" y="-33800"/>
                                    </p:animMotion>
                                  </p:childTnLst>
                                </p:cTn>
                              </p:par>
                            </p:childTnLst>
                          </p:cTn>
                        </p:par>
                        <p:par>
                          <p:cTn id="25" fill="hold">
                            <p:stCondLst>
                              <p:cond delay="5000"/>
                            </p:stCondLst>
                            <p:childTnLst>
                              <p:par>
                                <p:cTn id="26" presetID="26" presetClass="entr" presetSubtype="0" fill="hold" nodeType="afterEffect">
                                  <p:stCondLst>
                                    <p:cond delay="0"/>
                                  </p:stCondLst>
                                  <p:childTnLst>
                                    <p:set>
                                      <p:cBhvr>
                                        <p:cTn id="27" dur="1" fill="hold">
                                          <p:stCondLst>
                                            <p:cond delay="0"/>
                                          </p:stCondLst>
                                        </p:cTn>
                                        <p:tgtEl>
                                          <p:spTgt spid="64"/>
                                        </p:tgtEl>
                                        <p:attrNameLst>
                                          <p:attrName>style.visibility</p:attrName>
                                        </p:attrNameLst>
                                      </p:cBhvr>
                                      <p:to>
                                        <p:strVal val="visible"/>
                                      </p:to>
                                    </p:set>
                                    <p:animEffect transition="in" filter="wipe(down)">
                                      <p:cBhvr>
                                        <p:cTn id="28" dur="580">
                                          <p:stCondLst>
                                            <p:cond delay="0"/>
                                          </p:stCondLst>
                                        </p:cTn>
                                        <p:tgtEl>
                                          <p:spTgt spid="64"/>
                                        </p:tgtEl>
                                      </p:cBhvr>
                                    </p:animEffect>
                                    <p:anim calcmode="lin" valueType="num">
                                      <p:cBhvr>
                                        <p:cTn id="29" dur="1822" tmFilter="0,0; 0.14,0.36; 0.43,0.73; 0.71,0.91; 1.0,1.0">
                                          <p:stCondLst>
                                            <p:cond delay="0"/>
                                          </p:stCondLst>
                                        </p:cTn>
                                        <p:tgtEl>
                                          <p:spTgt spid="64"/>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64"/>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64"/>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64"/>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64"/>
                                        </p:tgtEl>
                                        <p:attrNameLst>
                                          <p:attrName>ppt_y</p:attrName>
                                        </p:attrNameLst>
                                      </p:cBhvr>
                                      <p:tavLst>
                                        <p:tav tm="0" fmla="#ppt_y-sin(pi*$)/81">
                                          <p:val>
                                            <p:fltVal val="0"/>
                                          </p:val>
                                        </p:tav>
                                        <p:tav tm="100000">
                                          <p:val>
                                            <p:fltVal val="1"/>
                                          </p:val>
                                        </p:tav>
                                      </p:tavLst>
                                    </p:anim>
                                    <p:animScale>
                                      <p:cBhvr>
                                        <p:cTn id="34" dur="26">
                                          <p:stCondLst>
                                            <p:cond delay="650"/>
                                          </p:stCondLst>
                                        </p:cTn>
                                        <p:tgtEl>
                                          <p:spTgt spid="64"/>
                                        </p:tgtEl>
                                      </p:cBhvr>
                                      <p:to x="100000" y="60000"/>
                                    </p:animScale>
                                    <p:animScale>
                                      <p:cBhvr>
                                        <p:cTn id="35" dur="166" decel="50000">
                                          <p:stCondLst>
                                            <p:cond delay="676"/>
                                          </p:stCondLst>
                                        </p:cTn>
                                        <p:tgtEl>
                                          <p:spTgt spid="64"/>
                                        </p:tgtEl>
                                      </p:cBhvr>
                                      <p:to x="100000" y="100000"/>
                                    </p:animScale>
                                    <p:animScale>
                                      <p:cBhvr>
                                        <p:cTn id="36" dur="26">
                                          <p:stCondLst>
                                            <p:cond delay="1312"/>
                                          </p:stCondLst>
                                        </p:cTn>
                                        <p:tgtEl>
                                          <p:spTgt spid="64"/>
                                        </p:tgtEl>
                                      </p:cBhvr>
                                      <p:to x="100000" y="80000"/>
                                    </p:animScale>
                                    <p:animScale>
                                      <p:cBhvr>
                                        <p:cTn id="37" dur="166" decel="50000">
                                          <p:stCondLst>
                                            <p:cond delay="1338"/>
                                          </p:stCondLst>
                                        </p:cTn>
                                        <p:tgtEl>
                                          <p:spTgt spid="64"/>
                                        </p:tgtEl>
                                      </p:cBhvr>
                                      <p:to x="100000" y="100000"/>
                                    </p:animScale>
                                    <p:animScale>
                                      <p:cBhvr>
                                        <p:cTn id="38" dur="26">
                                          <p:stCondLst>
                                            <p:cond delay="1642"/>
                                          </p:stCondLst>
                                        </p:cTn>
                                        <p:tgtEl>
                                          <p:spTgt spid="64"/>
                                        </p:tgtEl>
                                      </p:cBhvr>
                                      <p:to x="100000" y="90000"/>
                                    </p:animScale>
                                    <p:animScale>
                                      <p:cBhvr>
                                        <p:cTn id="39" dur="166" decel="50000">
                                          <p:stCondLst>
                                            <p:cond delay="1668"/>
                                          </p:stCondLst>
                                        </p:cTn>
                                        <p:tgtEl>
                                          <p:spTgt spid="64"/>
                                        </p:tgtEl>
                                      </p:cBhvr>
                                      <p:to x="100000" y="100000"/>
                                    </p:animScale>
                                    <p:animScale>
                                      <p:cBhvr>
                                        <p:cTn id="40" dur="26">
                                          <p:stCondLst>
                                            <p:cond delay="1808"/>
                                          </p:stCondLst>
                                        </p:cTn>
                                        <p:tgtEl>
                                          <p:spTgt spid="64"/>
                                        </p:tgtEl>
                                      </p:cBhvr>
                                      <p:to x="100000" y="95000"/>
                                    </p:animScale>
                                    <p:animScale>
                                      <p:cBhvr>
                                        <p:cTn id="41" dur="166" decel="50000">
                                          <p:stCondLst>
                                            <p:cond delay="1834"/>
                                          </p:stCondLst>
                                        </p:cTn>
                                        <p:tgtEl>
                                          <p:spTgt spid="64"/>
                                        </p:tgtEl>
                                      </p:cBhvr>
                                      <p:to x="100000" y="100000"/>
                                    </p:animScale>
                                  </p:childTnLst>
                                </p:cTn>
                              </p:par>
                            </p:childTnLst>
                          </p:cTn>
                        </p:par>
                        <p:par>
                          <p:cTn id="42" fill="hold">
                            <p:stCondLst>
                              <p:cond delay="7000"/>
                            </p:stCondLst>
                            <p:childTnLst>
                              <p:par>
                                <p:cTn id="43" presetID="23" presetClass="entr" presetSubtype="16" fill="hold" nodeType="afterEffect">
                                  <p:stCondLst>
                                    <p:cond delay="0"/>
                                  </p:stCondLst>
                                  <p:childTnLst>
                                    <p:set>
                                      <p:cBhvr>
                                        <p:cTn id="44" dur="1" fill="hold">
                                          <p:stCondLst>
                                            <p:cond delay="0"/>
                                          </p:stCondLst>
                                        </p:cTn>
                                        <p:tgtEl>
                                          <p:spTgt spid="49"/>
                                        </p:tgtEl>
                                        <p:attrNameLst>
                                          <p:attrName>style.visibility</p:attrName>
                                        </p:attrNameLst>
                                      </p:cBhvr>
                                      <p:to>
                                        <p:strVal val="visible"/>
                                      </p:to>
                                    </p:set>
                                    <p:anim calcmode="lin" valueType="num">
                                      <p:cBhvr>
                                        <p:cTn id="45" dur="500" fill="hold"/>
                                        <p:tgtEl>
                                          <p:spTgt spid="49"/>
                                        </p:tgtEl>
                                        <p:attrNameLst>
                                          <p:attrName>ppt_w</p:attrName>
                                        </p:attrNameLst>
                                      </p:cBhvr>
                                      <p:tavLst>
                                        <p:tav tm="0">
                                          <p:val>
                                            <p:fltVal val="0"/>
                                          </p:val>
                                        </p:tav>
                                        <p:tav tm="100000">
                                          <p:val>
                                            <p:strVal val="#ppt_w"/>
                                          </p:val>
                                        </p:tav>
                                      </p:tavLst>
                                    </p:anim>
                                    <p:anim calcmode="lin" valueType="num">
                                      <p:cBhvr>
                                        <p:cTn id="46" dur="500" fill="hold"/>
                                        <p:tgtEl>
                                          <p:spTgt spid="49"/>
                                        </p:tgtEl>
                                        <p:attrNameLst>
                                          <p:attrName>ppt_h</p:attrName>
                                        </p:attrNameLst>
                                      </p:cBhvr>
                                      <p:tavLst>
                                        <p:tav tm="0">
                                          <p:val>
                                            <p:fltVal val="0"/>
                                          </p:val>
                                        </p:tav>
                                        <p:tav tm="100000">
                                          <p:val>
                                            <p:strVal val="#ppt_h"/>
                                          </p:val>
                                        </p:tav>
                                      </p:tavLst>
                                    </p:anim>
                                  </p:childTnLst>
                                </p:cTn>
                              </p:par>
                              <p:par>
                                <p:cTn id="47" presetID="1" presetClass="entr" presetSubtype="0" fill="hold" nodeType="withEffect">
                                  <p:stCondLst>
                                    <p:cond delay="0"/>
                                  </p:stCondLst>
                                  <p:childTnLst>
                                    <p:set>
                                      <p:cBhvr>
                                        <p:cTn id="48" dur="1" fill="hold">
                                          <p:stCondLst>
                                            <p:cond delay="0"/>
                                          </p:stCondLst>
                                        </p:cTn>
                                        <p:tgtEl>
                                          <p:spTgt spid="50"/>
                                        </p:tgtEl>
                                        <p:attrNameLst>
                                          <p:attrName>style.visibility</p:attrName>
                                        </p:attrNameLst>
                                      </p:cBhvr>
                                      <p:to>
                                        <p:strVal val="visible"/>
                                      </p:to>
                                    </p:set>
                                  </p:childTnLst>
                                </p:cTn>
                              </p:par>
                              <p:par>
                                <p:cTn id="49" presetID="0" presetClass="path" presetSubtype="0" accel="50000" decel="50000" fill="hold" nodeType="withEffect">
                                  <p:stCondLst>
                                    <p:cond delay="0"/>
                                  </p:stCondLst>
                                  <p:childTnLst>
                                    <p:animMotion origin="layout" path="M -0.05104 0.01759 C -0.05638 0.01134 -0.05586 0.00416 -0.05938 -0.00463 C -0.06029 -0.00671 -0.06159 -0.0081 -0.0625 -0.01019 C -0.06706 -0.0206 -0.06836 -0.03033 -0.075 -0.03611 C -0.08464 -0.03033 -0.09271 -0.02685 -0.1 -0.01389 C -0.10195 -0.00324 -0.10039 0.00926 -0.10313 0.01944 C -0.10404 0.02291 -0.10938 0.02315 -0.10938 0.02338 C -0.11498 0.02199 -0.1207 0.02222 -0.12604 0.01944 C -0.12722 0.01875 -0.12761 0.01597 -0.12813 0.01389 C -0.13307 -0.00671 -0.12266 0.02407 -0.13333 -0.00463 C -0.13477 -0.00857 -0.13503 -0.01366 -0.13646 -0.01759 C -0.13867 -0.02338 -0.14154 -0.02847 -0.14375 -0.03426 C -0.1444 -0.03611 -0.14466 -0.03912 -0.14583 -0.03982 C -0.15013 -0.04236 -0.14805 -0.04051 -0.15208 -0.04537 C -0.16315 -0.04468 -0.17435 -0.04584 -0.18542 -0.04352 C -0.18672 -0.04329 -0.18724 -0.04005 -0.1875 -0.03796 C -0.18841 -0.02871 -0.18737 -0.01921 -0.18854 -0.01019 C -0.18906 -0.00579 -0.19128 -0.00278 -0.19271 0.00092 C -0.1957 0.00879 -0.19623 0.01643 -0.2 0.02315 C -0.20169 0.03241 -0.20534 0.0368 -0.21042 0.03981 C -0.21862 0.03773 -0.22214 0.03704 -0.22917 0.0287 C -0.23125 0.02616 -0.23542 0.02129 -0.23542 0.02153 C -0.23685 0.01759 -0.23815 0.01389 -0.23958 0.01018 C -0.24505 -0.00417 -0.24219 -0.02477 -0.25104 -0.03611 C -0.25404 -0.03982 -0.25599 -0.04028 -0.25938 -0.04167 C -0.26914 -0.04097 -0.27891 -0.04213 -0.28854 -0.03982 C -0.29219 -0.03889 -0.2918 -0.03056 -0.29271 -0.02685 C -0.29518 -0.0169 -0.29857 -0.01412 -0.30208 -0.00463 C -0.30352 -0.00093 -0.3043 0.0037 -0.30625 0.00648 C -0.31133 0.01342 -0.31693 0.01597 -0.32292 0.01944 C -0.32852 0.02268 -0.33281 0.03079 -0.33854 0.03426 C -0.34037 0.03403 -0.34974 0.0331 -0.35313 0.03055 C -0.35625 0.02824 -0.35768 0.025 -0.36146 0.025 " pathEditMode="relative" rAng="0" ptsTypes="ffffffffffffffffffffffffffffffffA">
                                      <p:cBhvr>
                                        <p:cTn id="50" dur="2000" fill="hold"/>
                                        <p:tgtEl>
                                          <p:spTgt spid="50"/>
                                        </p:tgtEl>
                                        <p:attrNameLst>
                                          <p:attrName>ppt_x</p:attrName>
                                          <p:attrName>ppt_y</p:attrName>
                                        </p:attrNameLst>
                                      </p:cBhvr>
                                      <p:rCtr x="-15500" y="-21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306627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3011488"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磁体与磁性</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1792288" y="3363838"/>
            <a:ext cx="6308104" cy="1200329"/>
          </a:xfrm>
          <a:prstGeom prst="rect">
            <a:avLst/>
          </a:prstGeom>
          <a:noFill/>
          <a:ln w="9525">
            <a:noFill/>
            <a:miter lim="800000"/>
            <a:headEnd/>
            <a:tailEnd/>
          </a:ln>
        </p:spPr>
        <p:txBody>
          <a:bodyPr wrap="square">
            <a:spAutoFit/>
          </a:bodyPr>
          <a:lstStyle/>
          <a:p>
            <a:r>
              <a:rPr lang="zh-CN" altLang="en-US" sz="2400" b="1" dirty="0">
                <a:latin typeface="Calibri" pitchFamily="34" charset="0"/>
              </a:rPr>
              <a:t>航海罗盘是古代汉族劳动人民的重要发明之一</a:t>
            </a:r>
            <a:r>
              <a:rPr lang="en-US" altLang="zh-CN" sz="2400" b="1" dirty="0">
                <a:latin typeface="Calibri" pitchFamily="34" charset="0"/>
              </a:rPr>
              <a:t>.</a:t>
            </a:r>
            <a:r>
              <a:rPr lang="zh-CN" altLang="en-US" sz="2400" b="1" dirty="0">
                <a:latin typeface="Calibri" pitchFamily="34" charset="0"/>
              </a:rPr>
              <a:t>世界上最早利用指南针进行海上导航的是</a:t>
            </a:r>
            <a:r>
              <a:rPr lang="en-US" altLang="zh-CN" sz="2400" b="1" dirty="0">
                <a:latin typeface="Calibri" pitchFamily="34" charset="0"/>
              </a:rPr>
              <a:t>11~12</a:t>
            </a:r>
            <a:r>
              <a:rPr lang="zh-CN" altLang="en-US" sz="2400" b="1" dirty="0">
                <a:latin typeface="Calibri" pitchFamily="34" charset="0"/>
              </a:rPr>
              <a:t>世纪之交的北宋海船</a:t>
            </a:r>
            <a:r>
              <a:rPr lang="en-US" altLang="zh-CN" sz="2400" b="1" dirty="0">
                <a:latin typeface="Calibri" pitchFamily="34" charset="0"/>
              </a:rPr>
              <a:t>.</a:t>
            </a: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18" name="图片 17" descr="图片6.png"/>
          <p:cNvPicPr>
            <a:picLocks noChangeAspect="1"/>
          </p:cNvPicPr>
          <p:nvPr/>
        </p:nvPicPr>
        <p:blipFill>
          <a:blip r:embed="rId3"/>
          <a:srcRect/>
          <a:stretch>
            <a:fillRect/>
          </a:stretch>
        </p:blipFill>
        <p:spPr bwMode="auto">
          <a:xfrm>
            <a:off x="246063" y="827088"/>
            <a:ext cx="1597025" cy="671512"/>
          </a:xfrm>
          <a:prstGeom prst="rect">
            <a:avLst/>
          </a:prstGeom>
          <a:noFill/>
          <a:ln w="9525">
            <a:noFill/>
            <a:miter lim="800000"/>
            <a:headEnd/>
            <a:tailEnd/>
          </a:ln>
        </p:spPr>
      </p:pic>
      <p:pic>
        <p:nvPicPr>
          <p:cNvPr id="18438" name="yh2.jpg" descr="id:2147501092;FounderCES"/>
          <p:cNvPicPr>
            <a:picLocks noChangeAspect="1" noChangeArrowheads="1"/>
          </p:cNvPicPr>
          <p:nvPr/>
        </p:nvPicPr>
        <p:blipFill>
          <a:blip r:embed="rId4"/>
          <a:srcRect/>
          <a:stretch>
            <a:fillRect/>
          </a:stretch>
        </p:blipFill>
        <p:spPr bwMode="auto">
          <a:xfrm>
            <a:off x="3471068" y="742700"/>
            <a:ext cx="2613100" cy="24721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5184319"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5087938"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磁极及磁极间的相互作用</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981075" y="1463675"/>
            <a:ext cx="7258050" cy="2808288"/>
          </a:xfrm>
          <a:prstGeom prst="rect">
            <a:avLst/>
          </a:prstGeom>
          <a:noFill/>
          <a:ln w="9525">
            <a:noFill/>
            <a:miter lim="800000"/>
            <a:headEnd/>
            <a:tailEnd/>
          </a:ln>
        </p:spPr>
        <p:txBody>
          <a:bodyPr>
            <a:spAutoFit/>
          </a:bodyPr>
          <a:lstStyle/>
          <a:p>
            <a:pPr>
              <a:lnSpc>
                <a:spcPct val="150000"/>
              </a:lnSpc>
            </a:pPr>
            <a:r>
              <a:rPr lang="zh-CN" altLang="zh-CN" sz="2000" b="1" dirty="0">
                <a:latin typeface="Calibri" pitchFamily="34" charset="0"/>
              </a:rPr>
              <a:t>在利用磁极间相互作用规律判断两物体是否具有磁性时</a:t>
            </a:r>
            <a:r>
              <a:rPr lang="en-US" altLang="zh-CN" sz="2000" b="1" dirty="0">
                <a:latin typeface="Calibri" pitchFamily="34" charset="0"/>
              </a:rPr>
              <a:t>,</a:t>
            </a:r>
            <a:r>
              <a:rPr lang="zh-CN" altLang="zh-CN" sz="2000" b="1" dirty="0">
                <a:latin typeface="Calibri" pitchFamily="34" charset="0"/>
              </a:rPr>
              <a:t>要注意“斥定吸不定”原则</a:t>
            </a:r>
            <a:r>
              <a:rPr lang="en-US" altLang="zh-CN" sz="2000" b="1" dirty="0">
                <a:latin typeface="Calibri" pitchFamily="34" charset="0"/>
              </a:rPr>
              <a:t>,</a:t>
            </a:r>
            <a:r>
              <a:rPr lang="zh-CN" altLang="zh-CN" sz="2000" b="1" dirty="0">
                <a:latin typeface="Calibri" pitchFamily="34" charset="0"/>
              </a:rPr>
              <a:t>即两个物体相互排斥</a:t>
            </a:r>
            <a:r>
              <a:rPr lang="en-US" altLang="zh-CN" sz="2000" b="1" dirty="0">
                <a:latin typeface="Calibri" pitchFamily="34" charset="0"/>
              </a:rPr>
              <a:t>,</a:t>
            </a:r>
            <a:r>
              <a:rPr lang="zh-CN" altLang="zh-CN" sz="2000" b="1" dirty="0">
                <a:latin typeface="Calibri" pitchFamily="34" charset="0"/>
              </a:rPr>
              <a:t>则可以断定两者均有磁性</a:t>
            </a:r>
            <a:r>
              <a:rPr lang="en-US" altLang="zh-CN" sz="2000" b="1" dirty="0">
                <a:latin typeface="Calibri" pitchFamily="34" charset="0"/>
              </a:rPr>
              <a:t>,</a:t>
            </a:r>
            <a:r>
              <a:rPr lang="zh-CN" altLang="zh-CN" sz="2000" b="1" dirty="0">
                <a:latin typeface="Calibri" pitchFamily="34" charset="0"/>
              </a:rPr>
              <a:t>如果相互吸引</a:t>
            </a:r>
            <a:r>
              <a:rPr lang="en-US" altLang="zh-CN" sz="2000" b="1" dirty="0">
                <a:latin typeface="Calibri" pitchFamily="34" charset="0"/>
              </a:rPr>
              <a:t>,</a:t>
            </a:r>
            <a:r>
              <a:rPr lang="zh-CN" altLang="zh-CN" sz="2000" b="1" dirty="0">
                <a:latin typeface="Calibri" pitchFamily="34" charset="0"/>
              </a:rPr>
              <a:t>则不能断定两物体均有磁性</a:t>
            </a:r>
            <a:r>
              <a:rPr lang="en-US" altLang="zh-CN" sz="2000" b="1" dirty="0">
                <a:latin typeface="Calibri" pitchFamily="34" charset="0"/>
              </a:rPr>
              <a:t>,</a:t>
            </a:r>
            <a:r>
              <a:rPr lang="zh-CN" altLang="zh-CN" sz="2000" b="1" dirty="0">
                <a:latin typeface="Calibri" pitchFamily="34" charset="0"/>
              </a:rPr>
              <a:t>还是一个有磁性、一个没磁性</a:t>
            </a:r>
            <a:r>
              <a:rPr lang="en-US" altLang="zh-CN" sz="2000" b="1" dirty="0">
                <a:latin typeface="Calibri" pitchFamily="34" charset="0"/>
              </a:rPr>
              <a:t>.</a:t>
            </a:r>
            <a:r>
              <a:rPr lang="zh-CN" altLang="zh-CN" sz="2000" b="1" dirty="0">
                <a:latin typeface="Calibri" pitchFamily="34" charset="0"/>
              </a:rPr>
              <a:t>悬挂法判断</a:t>
            </a:r>
            <a:r>
              <a:rPr lang="en-US" altLang="zh-CN" sz="2000" b="1" dirty="0">
                <a:latin typeface="Calibri" pitchFamily="34" charset="0"/>
              </a:rPr>
              <a:t>:</a:t>
            </a:r>
            <a:r>
              <a:rPr lang="zh-CN" altLang="zh-CN" sz="2000" b="1" dirty="0">
                <a:latin typeface="Calibri" pitchFamily="34" charset="0"/>
              </a:rPr>
              <a:t>将该物体用细线悬挂</a:t>
            </a:r>
            <a:r>
              <a:rPr lang="en-US" altLang="zh-CN" sz="2000" b="1" dirty="0">
                <a:latin typeface="Calibri" pitchFamily="34" charset="0"/>
              </a:rPr>
              <a:t>,</a:t>
            </a:r>
            <a:r>
              <a:rPr lang="zh-CN" altLang="zh-CN" sz="2000" b="1" dirty="0">
                <a:latin typeface="Calibri" pitchFamily="34" charset="0"/>
              </a:rPr>
              <a:t>如果每次静止时</a:t>
            </a:r>
            <a:r>
              <a:rPr lang="en-US" altLang="zh-CN" sz="2000" b="1" dirty="0">
                <a:latin typeface="Calibri" pitchFamily="34" charset="0"/>
              </a:rPr>
              <a:t>,</a:t>
            </a:r>
            <a:r>
              <a:rPr lang="zh-CN" altLang="zh-CN" sz="2000" b="1" dirty="0">
                <a:latin typeface="Calibri" pitchFamily="34" charset="0"/>
              </a:rPr>
              <a:t>总是一端指南</a:t>
            </a:r>
            <a:r>
              <a:rPr lang="en-US" altLang="zh-CN" sz="2000" b="1" dirty="0">
                <a:latin typeface="Calibri" pitchFamily="34" charset="0"/>
              </a:rPr>
              <a:t>,</a:t>
            </a:r>
            <a:r>
              <a:rPr lang="zh-CN" altLang="zh-CN" sz="2000" b="1" dirty="0">
                <a:latin typeface="Calibri" pitchFamily="34" charset="0"/>
              </a:rPr>
              <a:t>一端指北</a:t>
            </a:r>
            <a:r>
              <a:rPr lang="en-US" altLang="zh-CN" sz="2000" b="1" dirty="0">
                <a:latin typeface="Calibri" pitchFamily="34" charset="0"/>
              </a:rPr>
              <a:t>,</a:t>
            </a:r>
            <a:r>
              <a:rPr lang="zh-CN" altLang="zh-CN" sz="2000" b="1" dirty="0">
                <a:latin typeface="Calibri" pitchFamily="34" charset="0"/>
              </a:rPr>
              <a:t>则说明了该物体具有磁性</a:t>
            </a:r>
            <a:r>
              <a:rPr lang="en-US" altLang="zh-CN" sz="2000" b="1" dirty="0">
                <a:latin typeface="Calibri" pitchFamily="34" charset="0"/>
              </a:rPr>
              <a:t>;</a:t>
            </a:r>
            <a:r>
              <a:rPr lang="zh-CN" altLang="zh-CN" sz="2000" b="1" dirty="0">
                <a:latin typeface="Calibri" pitchFamily="34" charset="0"/>
              </a:rPr>
              <a:t>如果每次静止时</a:t>
            </a:r>
            <a:r>
              <a:rPr lang="en-US" altLang="zh-CN" sz="2000" b="1" dirty="0">
                <a:latin typeface="Calibri" pitchFamily="34" charset="0"/>
              </a:rPr>
              <a:t>,</a:t>
            </a:r>
            <a:r>
              <a:rPr lang="zh-CN" altLang="zh-CN" sz="2000" b="1" dirty="0">
                <a:latin typeface="Calibri" pitchFamily="34" charset="0"/>
              </a:rPr>
              <a:t>物体的指向不固定</a:t>
            </a:r>
            <a:r>
              <a:rPr lang="en-US" altLang="zh-CN" sz="2000" b="1" dirty="0">
                <a:latin typeface="Calibri" pitchFamily="34" charset="0"/>
              </a:rPr>
              <a:t>,</a:t>
            </a:r>
            <a:r>
              <a:rPr lang="zh-CN" altLang="zh-CN" sz="2000" b="1" dirty="0">
                <a:latin typeface="Calibri" pitchFamily="34" charset="0"/>
              </a:rPr>
              <a:t>则说明该物体没有磁性</a:t>
            </a:r>
            <a:r>
              <a:rPr lang="en-US" altLang="zh-CN" sz="2000" b="1" dirty="0">
                <a:latin typeface="Calibri" pitchFamily="34" charset="0"/>
              </a:rPr>
              <a:t>.</a:t>
            </a:r>
            <a:endParaRPr lang="zh-CN" altLang="zh-CN" sz="2000" b="1" dirty="0">
              <a:latin typeface="Calibri" pitchFamily="34" charset="0"/>
            </a:endParaRP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12" name="图片 11" descr="图片3.png"/>
          <p:cNvPicPr>
            <a:picLocks noChangeAspect="1"/>
          </p:cNvPicPr>
          <p:nvPr/>
        </p:nvPicPr>
        <p:blipFill>
          <a:blip r:embed="rId3"/>
          <a:srcRect/>
          <a:stretch>
            <a:fillRect/>
          </a:stretch>
        </p:blipFill>
        <p:spPr bwMode="auto">
          <a:xfrm>
            <a:off x="184150" y="779463"/>
            <a:ext cx="1603375" cy="6762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3159578"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3011488"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磁化和去磁</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981075" y="1463675"/>
            <a:ext cx="7258050" cy="400050"/>
          </a:xfrm>
          <a:prstGeom prst="rect">
            <a:avLst/>
          </a:prstGeom>
          <a:noFill/>
          <a:ln w="9525">
            <a:noFill/>
            <a:miter lim="800000"/>
            <a:headEnd/>
            <a:tailEnd/>
          </a:ln>
        </p:spPr>
        <p:txBody>
          <a:bodyPr>
            <a:spAutoFit/>
          </a:bodyPr>
          <a:lstStyle/>
          <a:p>
            <a:r>
              <a:rPr lang="zh-CN" altLang="zh-CN" sz="2000" b="1" dirty="0">
                <a:latin typeface="Calibri" pitchFamily="34" charset="0"/>
              </a:rPr>
              <a:t>磁悬浮列车是利用什么原理工作的</a:t>
            </a:r>
            <a:r>
              <a:rPr lang="en-US" altLang="zh-CN" sz="2000" b="1" dirty="0">
                <a:latin typeface="Calibri" pitchFamily="34" charset="0"/>
              </a:rPr>
              <a:t>?</a:t>
            </a:r>
            <a:endParaRPr lang="zh-CN" altLang="zh-CN" sz="2000" b="1" dirty="0">
              <a:latin typeface="Calibri" pitchFamily="34" charset="0"/>
            </a:endParaRP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10" name="图片 9" descr="图片5.png"/>
          <p:cNvPicPr>
            <a:picLocks noChangeAspect="1"/>
          </p:cNvPicPr>
          <p:nvPr/>
        </p:nvPicPr>
        <p:blipFill>
          <a:blip r:embed="rId3"/>
          <a:srcRect/>
          <a:stretch>
            <a:fillRect/>
          </a:stretch>
        </p:blipFill>
        <p:spPr bwMode="auto">
          <a:xfrm>
            <a:off x="171450" y="765175"/>
            <a:ext cx="1597025" cy="669925"/>
          </a:xfrm>
          <a:prstGeom prst="rect">
            <a:avLst/>
          </a:prstGeom>
          <a:noFill/>
          <a:ln w="9525">
            <a:noFill/>
            <a:miter lim="800000"/>
            <a:headEnd/>
            <a:tailEnd/>
          </a:ln>
        </p:spPr>
      </p:pic>
      <p:pic>
        <p:nvPicPr>
          <p:cNvPr id="11" name="Picture 2" descr="C:\Users\Administrator\Desktop\点拨.png"/>
          <p:cNvPicPr>
            <a:picLocks noChangeAspect="1" noChangeArrowheads="1"/>
          </p:cNvPicPr>
          <p:nvPr/>
        </p:nvPicPr>
        <p:blipFill>
          <a:blip r:embed="rId4"/>
          <a:srcRect/>
          <a:stretch>
            <a:fillRect/>
          </a:stretch>
        </p:blipFill>
        <p:spPr bwMode="auto">
          <a:xfrm>
            <a:off x="644525" y="2125663"/>
            <a:ext cx="969963" cy="496887"/>
          </a:xfrm>
          <a:prstGeom prst="rect">
            <a:avLst/>
          </a:prstGeom>
          <a:noFill/>
          <a:ln w="9525">
            <a:noFill/>
            <a:miter lim="800000"/>
            <a:headEnd/>
            <a:tailEnd/>
          </a:ln>
        </p:spPr>
      </p:pic>
      <p:sp>
        <p:nvSpPr>
          <p:cNvPr id="13" name="矩形 12"/>
          <p:cNvSpPr>
            <a:spLocks noChangeArrowheads="1"/>
          </p:cNvSpPr>
          <p:nvPr/>
        </p:nvSpPr>
        <p:spPr bwMode="auto">
          <a:xfrm>
            <a:off x="1725613" y="2178050"/>
            <a:ext cx="6326187" cy="1887538"/>
          </a:xfrm>
          <a:prstGeom prst="rect">
            <a:avLst/>
          </a:prstGeom>
          <a:noFill/>
          <a:ln w="9525">
            <a:noFill/>
            <a:miter lim="800000"/>
            <a:headEnd/>
            <a:tailEnd/>
          </a:ln>
        </p:spPr>
        <p:txBody>
          <a:bodyPr>
            <a:spAutoFit/>
          </a:bodyPr>
          <a:lstStyle/>
          <a:p>
            <a:pPr>
              <a:lnSpc>
                <a:spcPct val="150000"/>
              </a:lnSpc>
            </a:pPr>
            <a:r>
              <a:rPr lang="zh-CN" altLang="zh-CN" sz="2000" b="1" dirty="0">
                <a:latin typeface="Calibri" pitchFamily="34" charset="0"/>
              </a:rPr>
              <a:t>磁悬浮技术是指利用磁力克服重力使物体悬浮的一种技术</a:t>
            </a:r>
            <a:r>
              <a:rPr lang="en-US" altLang="zh-CN" sz="2000" b="1" dirty="0">
                <a:latin typeface="Calibri" pitchFamily="34" charset="0"/>
              </a:rPr>
              <a:t>.</a:t>
            </a:r>
            <a:r>
              <a:rPr lang="zh-CN" altLang="zh-CN" sz="2000" b="1" dirty="0">
                <a:latin typeface="Calibri" pitchFamily="34" charset="0"/>
              </a:rPr>
              <a:t>我国上海磁悬浮列车是利用“同名磁极相互排斥”的原理设计的</a:t>
            </a:r>
            <a:r>
              <a:rPr lang="en-US" altLang="zh-CN" sz="2000" b="1" dirty="0">
                <a:latin typeface="Calibri" pitchFamily="34" charset="0"/>
              </a:rPr>
              <a:t>.</a:t>
            </a:r>
            <a:r>
              <a:rPr lang="zh-CN" altLang="zh-CN" sz="2000" b="1" dirty="0">
                <a:latin typeface="Calibri" pitchFamily="34" charset="0"/>
              </a:rPr>
              <a:t>利用安装在列车两侧的悬浮电磁铁和铺设在轨道上的磁铁之间的排斥力使车辆浮起来</a:t>
            </a:r>
            <a:r>
              <a:rPr lang="en-US" altLang="zh-CN" sz="2000" b="1" dirty="0">
                <a:latin typeface="Calibri" pitchFamily="34" charset="0"/>
              </a:rPr>
              <a:t>.</a:t>
            </a:r>
            <a:endParaRPr lang="zh-CN" altLang="zh-CN" sz="2000" b="1" dirty="0">
              <a:latin typeface="Calibri" pitchFamily="34" charset="0"/>
            </a:endParaRPr>
          </a:p>
        </p:txBody>
      </p:sp>
      <p:pic>
        <p:nvPicPr>
          <p:cNvPr id="20488" name="yh3.jpg" descr="id:2147501171;FounderCES"/>
          <p:cNvPicPr>
            <a:picLocks noChangeAspect="1" noChangeArrowheads="1"/>
          </p:cNvPicPr>
          <p:nvPr/>
        </p:nvPicPr>
        <p:blipFill>
          <a:blip r:embed="rId5"/>
          <a:srcRect/>
          <a:stretch>
            <a:fillRect/>
          </a:stretch>
        </p:blipFill>
        <p:spPr bwMode="auto">
          <a:xfrm>
            <a:off x="5430838" y="960438"/>
            <a:ext cx="2247900" cy="113188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3159578"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3011488"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磁化和去磁</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981075" y="1463675"/>
            <a:ext cx="7258050" cy="1137106"/>
          </a:xfrm>
          <a:prstGeom prst="rect">
            <a:avLst/>
          </a:prstGeom>
          <a:noFill/>
          <a:ln w="9525">
            <a:noFill/>
            <a:miter lim="800000"/>
            <a:headEnd/>
            <a:tailEnd/>
          </a:ln>
        </p:spPr>
        <p:txBody>
          <a:bodyPr>
            <a:spAutoFit/>
          </a:bodyPr>
          <a:lstStyle/>
          <a:p>
            <a:pPr>
              <a:lnSpc>
                <a:spcPct val="150000"/>
              </a:lnSpc>
            </a:pPr>
            <a:r>
              <a:rPr lang="zh-CN" altLang="zh-CN" sz="2400" b="1" dirty="0">
                <a:latin typeface="Calibri" pitchFamily="34" charset="0"/>
              </a:rPr>
              <a:t>磁极总是成对出现的</a:t>
            </a:r>
            <a:r>
              <a:rPr lang="en-US" altLang="zh-CN" sz="2400" b="1" dirty="0">
                <a:latin typeface="Calibri" pitchFamily="34" charset="0"/>
              </a:rPr>
              <a:t>,</a:t>
            </a:r>
            <a:r>
              <a:rPr lang="zh-CN" altLang="zh-CN" sz="2400" b="1" dirty="0">
                <a:latin typeface="Calibri" pitchFamily="34" charset="0"/>
              </a:rPr>
              <a:t>人类尚未发现单磁极</a:t>
            </a:r>
            <a:r>
              <a:rPr lang="en-US" altLang="zh-CN" sz="2400" b="1" dirty="0">
                <a:latin typeface="Calibri" pitchFamily="34" charset="0"/>
              </a:rPr>
              <a:t>.</a:t>
            </a:r>
            <a:r>
              <a:rPr lang="zh-CN" altLang="zh-CN" sz="2400" b="1" dirty="0">
                <a:latin typeface="Calibri" pitchFamily="34" charset="0"/>
              </a:rPr>
              <a:t>即使磁体被分成两段</a:t>
            </a:r>
            <a:r>
              <a:rPr lang="en-US" altLang="zh-CN" sz="2400" b="1" dirty="0">
                <a:latin typeface="Calibri" pitchFamily="34" charset="0"/>
              </a:rPr>
              <a:t>,</a:t>
            </a:r>
            <a:r>
              <a:rPr lang="zh-CN" altLang="zh-CN" sz="2400" b="1" dirty="0">
                <a:latin typeface="Calibri" pitchFamily="34" charset="0"/>
              </a:rPr>
              <a:t>每段仍有两个磁极</a:t>
            </a:r>
            <a:r>
              <a:rPr lang="en-US" altLang="zh-CN" sz="2400" b="1" dirty="0">
                <a:latin typeface="Calibri" pitchFamily="34" charset="0"/>
              </a:rPr>
              <a:t>.</a:t>
            </a:r>
            <a:endParaRPr lang="zh-CN" altLang="zh-CN" sz="2400" b="1" dirty="0">
              <a:latin typeface="Calibri" pitchFamily="34" charset="0"/>
            </a:endParaRP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20" name="图片 19" descr="图片1.png"/>
          <p:cNvPicPr>
            <a:picLocks noChangeAspect="1"/>
          </p:cNvPicPr>
          <p:nvPr/>
        </p:nvPicPr>
        <p:blipFill>
          <a:blip r:embed="rId3"/>
          <a:srcRect/>
          <a:stretch>
            <a:fillRect/>
          </a:stretch>
        </p:blipFill>
        <p:spPr bwMode="auto">
          <a:xfrm>
            <a:off x="225425" y="847725"/>
            <a:ext cx="1547813" cy="6699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6220017"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6127750"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磁场与磁感线、磁场的基本性质</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981075" y="1463675"/>
            <a:ext cx="7258050" cy="2808288"/>
          </a:xfrm>
          <a:prstGeom prst="rect">
            <a:avLst/>
          </a:prstGeom>
          <a:noFill/>
          <a:ln w="9525">
            <a:noFill/>
            <a:miter lim="800000"/>
            <a:headEnd/>
            <a:tailEnd/>
          </a:ln>
        </p:spPr>
        <p:txBody>
          <a:bodyPr>
            <a:spAutoFit/>
          </a:bodyPr>
          <a:lstStyle/>
          <a:p>
            <a:pPr>
              <a:lnSpc>
                <a:spcPct val="150000"/>
              </a:lnSpc>
            </a:pPr>
            <a:r>
              <a:rPr lang="zh-CN" altLang="en-US" sz="2000" b="1" dirty="0">
                <a:latin typeface="Calibri" pitchFamily="34" charset="0"/>
              </a:rPr>
              <a:t>磁化水是一种被磁场磁化了的水</a:t>
            </a:r>
            <a:r>
              <a:rPr lang="en-US" altLang="zh-CN" sz="2000" b="1" dirty="0">
                <a:latin typeface="Calibri" pitchFamily="34" charset="0"/>
              </a:rPr>
              <a:t>.</a:t>
            </a:r>
            <a:r>
              <a:rPr lang="zh-CN" altLang="en-US" sz="2000" b="1" dirty="0">
                <a:latin typeface="Calibri" pitchFamily="34" charset="0"/>
              </a:rPr>
              <a:t>在工业上</a:t>
            </a:r>
            <a:r>
              <a:rPr lang="en-US" altLang="zh-CN" sz="2000" b="1" dirty="0">
                <a:latin typeface="Calibri" pitchFamily="34" charset="0"/>
              </a:rPr>
              <a:t>,</a:t>
            </a:r>
            <a:r>
              <a:rPr lang="zh-CN" altLang="en-US" sz="2000" b="1" dirty="0">
                <a:latin typeface="Calibri" pitchFamily="34" charset="0"/>
              </a:rPr>
              <a:t>磁化水已被广泛应用于各种高温炉的冷却系统</a:t>
            </a:r>
            <a:r>
              <a:rPr lang="en-US" altLang="zh-CN" sz="2000" b="1" dirty="0">
                <a:latin typeface="Calibri" pitchFamily="34" charset="0"/>
              </a:rPr>
              <a:t>,</a:t>
            </a:r>
            <a:r>
              <a:rPr lang="zh-CN" altLang="en-US" sz="2000" b="1" dirty="0">
                <a:latin typeface="Calibri" pitchFamily="34" charset="0"/>
              </a:rPr>
              <a:t>对于提高冷却效率、延长炉子寿命起了很重要的作用</a:t>
            </a:r>
            <a:r>
              <a:rPr lang="en-US" altLang="zh-CN" sz="2000" b="1" dirty="0">
                <a:latin typeface="Calibri" pitchFamily="34" charset="0"/>
              </a:rPr>
              <a:t>.</a:t>
            </a:r>
            <a:r>
              <a:rPr lang="zh-CN" altLang="en-US" sz="2000" b="1" dirty="0">
                <a:latin typeface="Calibri" pitchFamily="34" charset="0"/>
              </a:rPr>
              <a:t>在农业上</a:t>
            </a:r>
            <a:r>
              <a:rPr lang="en-US" altLang="zh-CN" sz="2000" b="1" dirty="0">
                <a:latin typeface="Calibri" pitchFamily="34" charset="0"/>
              </a:rPr>
              <a:t>,</a:t>
            </a:r>
            <a:r>
              <a:rPr lang="zh-CN" altLang="en-US" sz="2000" b="1" dirty="0">
                <a:latin typeface="Calibri" pitchFamily="34" charset="0"/>
              </a:rPr>
              <a:t>用磁化水浸种育秧</a:t>
            </a:r>
            <a:r>
              <a:rPr lang="en-US" altLang="zh-CN" sz="2000" b="1" dirty="0">
                <a:latin typeface="Calibri" pitchFamily="34" charset="0"/>
              </a:rPr>
              <a:t>,</a:t>
            </a:r>
            <a:r>
              <a:rPr lang="zh-CN" altLang="en-US" sz="2000" b="1" dirty="0">
                <a:latin typeface="Calibri" pitchFamily="34" charset="0"/>
              </a:rPr>
              <a:t>能使种子出芽快</a:t>
            </a:r>
            <a:r>
              <a:rPr lang="en-US" altLang="zh-CN" sz="2000" b="1" dirty="0">
                <a:latin typeface="Calibri" pitchFamily="34" charset="0"/>
              </a:rPr>
              <a:t>,</a:t>
            </a:r>
            <a:r>
              <a:rPr lang="zh-CN" altLang="en-US" sz="2000" b="1" dirty="0">
                <a:latin typeface="Calibri" pitchFamily="34" charset="0"/>
              </a:rPr>
              <a:t>发芽率高</a:t>
            </a:r>
            <a:r>
              <a:rPr lang="en-US" altLang="zh-CN" sz="2000" b="1" dirty="0">
                <a:latin typeface="Calibri" pitchFamily="34" charset="0"/>
              </a:rPr>
              <a:t>,</a:t>
            </a:r>
            <a:r>
              <a:rPr lang="zh-CN" altLang="en-US" sz="2000" b="1" dirty="0">
                <a:latin typeface="Calibri" pitchFamily="34" charset="0"/>
              </a:rPr>
              <a:t>幼苗具有株高、茎粗、根长等优点</a:t>
            </a:r>
            <a:r>
              <a:rPr lang="en-US" altLang="zh-CN" sz="2000" b="1" dirty="0">
                <a:latin typeface="Calibri" pitchFamily="34" charset="0"/>
              </a:rPr>
              <a:t>;</a:t>
            </a:r>
            <a:r>
              <a:rPr lang="zh-CN" altLang="en-US" sz="2000" b="1" dirty="0">
                <a:latin typeface="Calibri" pitchFamily="34" charset="0"/>
              </a:rPr>
              <a:t>用磁化水灌田</a:t>
            </a:r>
            <a:r>
              <a:rPr lang="en-US" altLang="zh-CN" sz="2000" b="1" dirty="0">
                <a:latin typeface="Calibri" pitchFamily="34" charset="0"/>
              </a:rPr>
              <a:t>,</a:t>
            </a:r>
            <a:r>
              <a:rPr lang="zh-CN" altLang="en-US" sz="2000" b="1" dirty="0">
                <a:latin typeface="Calibri" pitchFamily="34" charset="0"/>
              </a:rPr>
              <a:t>可使土质疏松</a:t>
            </a:r>
            <a:r>
              <a:rPr lang="en-US" altLang="zh-CN" sz="2000" b="1" dirty="0">
                <a:latin typeface="Calibri" pitchFamily="34" charset="0"/>
              </a:rPr>
              <a:t>,</a:t>
            </a:r>
            <a:r>
              <a:rPr lang="zh-CN" altLang="en-US" sz="2000" b="1" dirty="0">
                <a:latin typeface="Calibri" pitchFamily="34" charset="0"/>
              </a:rPr>
              <a:t>加快有机肥分解</a:t>
            </a:r>
            <a:r>
              <a:rPr lang="en-US" altLang="zh-CN" sz="2000" b="1" dirty="0">
                <a:latin typeface="Calibri" pitchFamily="34" charset="0"/>
              </a:rPr>
              <a:t>,</a:t>
            </a:r>
            <a:r>
              <a:rPr lang="zh-CN" altLang="en-US" sz="2000" b="1" dirty="0">
                <a:latin typeface="Calibri" pitchFamily="34" charset="0"/>
              </a:rPr>
              <a:t>刺激农作物生长</a:t>
            </a:r>
            <a:r>
              <a:rPr lang="en-US" altLang="zh-CN" sz="2000" b="1" dirty="0">
                <a:latin typeface="Calibri" pitchFamily="34" charset="0"/>
              </a:rPr>
              <a:t>.</a:t>
            </a:r>
            <a:r>
              <a:rPr lang="zh-CN" altLang="en-US" sz="2000" b="1" dirty="0">
                <a:latin typeface="Calibri" pitchFamily="34" charset="0"/>
              </a:rPr>
              <a:t>在医学上</a:t>
            </a:r>
            <a:r>
              <a:rPr lang="en-US" altLang="zh-CN" sz="2000" b="1" dirty="0">
                <a:latin typeface="Calibri" pitchFamily="34" charset="0"/>
              </a:rPr>
              <a:t>,</a:t>
            </a:r>
            <a:r>
              <a:rPr lang="zh-CN" altLang="en-US" sz="2000" b="1" dirty="0">
                <a:latin typeface="Calibri" pitchFamily="34" charset="0"/>
              </a:rPr>
              <a:t>磁化水不仅可以杀死多种细菌和病毒</a:t>
            </a:r>
            <a:r>
              <a:rPr lang="en-US" altLang="zh-CN" sz="2000" b="1" dirty="0">
                <a:latin typeface="Calibri" pitchFamily="34" charset="0"/>
              </a:rPr>
              <a:t>,</a:t>
            </a:r>
            <a:r>
              <a:rPr lang="zh-CN" altLang="en-US" sz="2000" b="1" dirty="0">
                <a:latin typeface="Calibri" pitchFamily="34" charset="0"/>
              </a:rPr>
              <a:t>还能治疗多种疾病</a:t>
            </a:r>
            <a:r>
              <a:rPr lang="en-US" altLang="zh-CN" sz="2000" b="1" dirty="0">
                <a:latin typeface="Calibri" pitchFamily="34" charset="0"/>
              </a:rPr>
              <a:t>.</a:t>
            </a: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20" name="图片 19" descr="图片1.png"/>
          <p:cNvPicPr>
            <a:picLocks noChangeAspect="1"/>
          </p:cNvPicPr>
          <p:nvPr/>
        </p:nvPicPr>
        <p:blipFill>
          <a:blip r:embed="rId3"/>
          <a:srcRect/>
          <a:stretch>
            <a:fillRect/>
          </a:stretch>
        </p:blipFill>
        <p:spPr bwMode="auto">
          <a:xfrm>
            <a:off x="225425" y="847725"/>
            <a:ext cx="1547813" cy="6699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6220017"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6127750"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磁场与磁感线、磁场的基本性质</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906463" y="1697038"/>
            <a:ext cx="7258050" cy="1137106"/>
          </a:xfrm>
          <a:prstGeom prst="rect">
            <a:avLst/>
          </a:prstGeom>
          <a:noFill/>
          <a:ln w="9525">
            <a:noFill/>
            <a:miter lim="800000"/>
            <a:headEnd/>
            <a:tailEnd/>
          </a:ln>
        </p:spPr>
        <p:txBody>
          <a:bodyPr>
            <a:spAutoFit/>
          </a:bodyPr>
          <a:lstStyle/>
          <a:p>
            <a:pPr>
              <a:lnSpc>
                <a:spcPct val="150000"/>
              </a:lnSpc>
            </a:pPr>
            <a:r>
              <a:rPr lang="zh-CN" altLang="en-US" sz="2400" b="1" dirty="0">
                <a:latin typeface="Calibri" pitchFamily="34" charset="0"/>
              </a:rPr>
              <a:t>磁感线上任一点的方向与该点的磁场方向相同</a:t>
            </a:r>
            <a:r>
              <a:rPr lang="en-US" altLang="zh-CN" sz="2400" b="1" dirty="0">
                <a:latin typeface="Calibri" pitchFamily="34" charset="0"/>
              </a:rPr>
              <a:t>,</a:t>
            </a:r>
            <a:r>
              <a:rPr lang="zh-CN" altLang="en-US" sz="2400" b="1" dirty="0">
                <a:latin typeface="Calibri" pitchFamily="34" charset="0"/>
              </a:rPr>
              <a:t>均为在该点的小磁针静止时</a:t>
            </a:r>
            <a:r>
              <a:rPr lang="en-US" altLang="zh-CN" sz="2400" b="1" dirty="0">
                <a:latin typeface="Calibri" pitchFamily="34" charset="0"/>
              </a:rPr>
              <a:t>N</a:t>
            </a:r>
            <a:r>
              <a:rPr lang="zh-CN" altLang="en-US" sz="2400" b="1" dirty="0">
                <a:latin typeface="Calibri" pitchFamily="34" charset="0"/>
              </a:rPr>
              <a:t>极所指的方向</a:t>
            </a:r>
            <a:r>
              <a:rPr lang="en-US" altLang="zh-CN" sz="2400" b="1" dirty="0">
                <a:latin typeface="Calibri" pitchFamily="34" charset="0"/>
              </a:rPr>
              <a:t>.</a:t>
            </a: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10" name="图片 9" descr="图片7.png"/>
          <p:cNvPicPr>
            <a:picLocks noChangeAspect="1"/>
          </p:cNvPicPr>
          <p:nvPr/>
        </p:nvPicPr>
        <p:blipFill>
          <a:blip r:embed="rId3"/>
          <a:srcRect/>
          <a:stretch>
            <a:fillRect/>
          </a:stretch>
        </p:blipFill>
        <p:spPr bwMode="auto">
          <a:xfrm>
            <a:off x="0" y="809625"/>
            <a:ext cx="1597025" cy="6715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6220017"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6127750"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磁场与磁感线、磁场的基本性质</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906463" y="1697038"/>
            <a:ext cx="7258050" cy="1885950"/>
          </a:xfrm>
          <a:prstGeom prst="rect">
            <a:avLst/>
          </a:prstGeom>
          <a:noFill/>
          <a:ln w="9525">
            <a:noFill/>
            <a:miter lim="800000"/>
            <a:headEnd/>
            <a:tailEnd/>
          </a:ln>
        </p:spPr>
        <p:txBody>
          <a:bodyPr>
            <a:spAutoFit/>
          </a:bodyPr>
          <a:lstStyle/>
          <a:p>
            <a:pPr>
              <a:lnSpc>
                <a:spcPct val="150000"/>
              </a:lnSpc>
            </a:pPr>
            <a:r>
              <a:rPr lang="en-US" altLang="zh-CN" sz="2000" b="1" dirty="0">
                <a:latin typeface="Calibri" pitchFamily="34" charset="0"/>
              </a:rPr>
              <a:t>1.</a:t>
            </a:r>
            <a:r>
              <a:rPr lang="zh-CN" altLang="en-US" sz="2000" b="1" dirty="0">
                <a:latin typeface="Calibri" pitchFamily="34" charset="0"/>
              </a:rPr>
              <a:t>磁感线是闭合的虚拟曲线</a:t>
            </a:r>
            <a:r>
              <a:rPr lang="en-US" altLang="zh-CN" sz="2000" b="1" dirty="0">
                <a:latin typeface="Calibri" pitchFamily="34" charset="0"/>
              </a:rPr>
              <a:t>,</a:t>
            </a:r>
            <a:r>
              <a:rPr lang="zh-CN" altLang="en-US" sz="2000" b="1" dirty="0">
                <a:latin typeface="Calibri" pitchFamily="34" charset="0"/>
              </a:rPr>
              <a:t>不会中断</a:t>
            </a:r>
            <a:r>
              <a:rPr lang="en-US" altLang="zh-CN" sz="2000" b="1" dirty="0">
                <a:latin typeface="Calibri" pitchFamily="34" charset="0"/>
              </a:rPr>
              <a:t>,</a:t>
            </a:r>
            <a:r>
              <a:rPr lang="zh-CN" altLang="en-US" sz="2000" b="1" dirty="0">
                <a:latin typeface="Calibri" pitchFamily="34" charset="0"/>
              </a:rPr>
              <a:t>也不会相交</a:t>
            </a:r>
            <a:r>
              <a:rPr lang="en-US" altLang="zh-CN" sz="2000" b="1" dirty="0">
                <a:latin typeface="Calibri" pitchFamily="34" charset="0"/>
              </a:rPr>
              <a:t>.</a:t>
            </a:r>
          </a:p>
          <a:p>
            <a:pPr>
              <a:lnSpc>
                <a:spcPct val="150000"/>
              </a:lnSpc>
            </a:pPr>
            <a:r>
              <a:rPr lang="en-US" altLang="zh-CN" sz="2000" b="1" dirty="0">
                <a:latin typeface="Calibri" pitchFamily="34" charset="0"/>
              </a:rPr>
              <a:t>2.</a:t>
            </a:r>
            <a:r>
              <a:rPr lang="zh-CN" altLang="en-US" sz="2000" b="1" dirty="0">
                <a:latin typeface="Calibri" pitchFamily="34" charset="0"/>
              </a:rPr>
              <a:t>磁感线的疏密可以表示磁场的强弱</a:t>
            </a:r>
            <a:r>
              <a:rPr lang="en-US" altLang="zh-CN" sz="2000" b="1" dirty="0">
                <a:latin typeface="Calibri" pitchFamily="34" charset="0"/>
              </a:rPr>
              <a:t>,</a:t>
            </a:r>
            <a:r>
              <a:rPr lang="zh-CN" altLang="en-US" sz="2000" b="1" dirty="0">
                <a:latin typeface="Calibri" pitchFamily="34" charset="0"/>
              </a:rPr>
              <a:t>越密集的地方表示该处磁场越强</a:t>
            </a:r>
            <a:r>
              <a:rPr lang="en-US" altLang="zh-CN" sz="2000" b="1" dirty="0">
                <a:latin typeface="Calibri" pitchFamily="34" charset="0"/>
              </a:rPr>
              <a:t>;</a:t>
            </a:r>
            <a:r>
              <a:rPr lang="zh-CN" altLang="en-US" sz="2000" b="1" dirty="0">
                <a:latin typeface="Calibri" pitchFamily="34" charset="0"/>
              </a:rPr>
              <a:t>越稀疏的地方越弱</a:t>
            </a:r>
            <a:r>
              <a:rPr lang="en-US" altLang="zh-CN" sz="2000" b="1" dirty="0">
                <a:latin typeface="Calibri" pitchFamily="34" charset="0"/>
              </a:rPr>
              <a:t>.</a:t>
            </a:r>
          </a:p>
          <a:p>
            <a:pPr>
              <a:lnSpc>
                <a:spcPct val="150000"/>
              </a:lnSpc>
            </a:pPr>
            <a:r>
              <a:rPr lang="en-US" altLang="zh-CN" sz="2000" b="1" dirty="0">
                <a:latin typeface="Calibri" pitchFamily="34" charset="0"/>
              </a:rPr>
              <a:t>3.</a:t>
            </a:r>
            <a:r>
              <a:rPr lang="zh-CN" altLang="en-US" sz="2000" b="1" dirty="0">
                <a:latin typeface="Calibri" pitchFamily="34" charset="0"/>
              </a:rPr>
              <a:t>磁体周围的磁场是存在于三维空间的</a:t>
            </a:r>
            <a:r>
              <a:rPr lang="en-US" altLang="zh-CN" sz="2000" b="1" dirty="0">
                <a:latin typeface="Calibri" pitchFamily="34" charset="0"/>
              </a:rPr>
              <a:t>,</a:t>
            </a:r>
            <a:r>
              <a:rPr lang="zh-CN" altLang="en-US" sz="2000" b="1" dirty="0">
                <a:latin typeface="Calibri" pitchFamily="34" charset="0"/>
              </a:rPr>
              <a:t>并不是二维平面的</a:t>
            </a:r>
            <a:r>
              <a:rPr lang="en-US" altLang="zh-CN" sz="2000" b="1" dirty="0">
                <a:latin typeface="Calibri" pitchFamily="34" charset="0"/>
              </a:rPr>
              <a:t>.</a:t>
            </a: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10" name="图片 9" descr="D:\工作\很多图\刷易错.png刷易错"/>
          <p:cNvPicPr>
            <a:picLocks noChangeAspect="1"/>
          </p:cNvPicPr>
          <p:nvPr/>
        </p:nvPicPr>
        <p:blipFill>
          <a:blip r:embed="rId3"/>
          <a:srcRect/>
          <a:stretch>
            <a:fillRect/>
          </a:stretch>
        </p:blipFill>
        <p:spPr bwMode="auto">
          <a:xfrm>
            <a:off x="228600" y="925513"/>
            <a:ext cx="1601788" cy="6762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1378</Words>
  <Application>Microsoft Office PowerPoint</Application>
  <PresentationFormat>全屏显示(16:9)</PresentationFormat>
  <Paragraphs>106</Paragraphs>
  <Slides>26</Slides>
  <Notes>5</Notes>
  <HiddenSlides>0</HiddenSlides>
  <MMClips>0</MMClips>
  <ScaleCrop>false</ScaleCrop>
  <HeadingPairs>
    <vt:vector size="4" baseType="variant">
      <vt:variant>
        <vt:lpstr>主题</vt:lpstr>
      </vt:variant>
      <vt:variant>
        <vt:i4>1</vt:i4>
      </vt:variant>
      <vt:variant>
        <vt:lpstr>幻灯片标题</vt:lpstr>
      </vt:variant>
      <vt:variant>
        <vt:i4>26</vt:i4>
      </vt:variant>
    </vt:vector>
  </HeadingPairs>
  <TitlesOfParts>
    <vt:vector size="27"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Administrator</dc:creator>
  <cp:lastModifiedBy>User</cp:lastModifiedBy>
  <cp:revision>6</cp:revision>
  <dcterms:created xsi:type="dcterms:W3CDTF">2020-02-27T09:21:44Z</dcterms:created>
  <dcterms:modified xsi:type="dcterms:W3CDTF">2020-03-14T00:25:20Z</dcterms:modified>
</cp:coreProperties>
</file>