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BE5A6C-D949-4BE0-97DD-BD2EA3A73E62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43334-AFD7-4D9B-B2C6-8A4B12F8967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2650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024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D9C65B-2B82-4F0D-A321-1C29137B2A59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22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D8DA19-EF96-4CB1-995F-7B443DAFDD60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945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E09BD12-29BC-4D47-A995-F4A2BEF95667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560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7CC46C2-4C36-46DA-BF04-10FE2F62C7FA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AAF21-A234-412D-BA95-EA8FB983B1EB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4915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405D13D-DA53-4879-AC9D-D69E1C0DCD97}" type="slidenum">
              <a:rPr lang="zh-CN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2020/3/13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3.png"/><Relationship Id="rId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3" descr="road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9951"/>
            <a:ext cx="9144000" cy="300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87"/>
          <p:cNvGrpSpPr>
            <a:grpSpLocks/>
          </p:cNvGrpSpPr>
          <p:nvPr/>
        </p:nvGrpSpPr>
        <p:grpSpPr bwMode="auto">
          <a:xfrm>
            <a:off x="2589215" y="3035301"/>
            <a:ext cx="3779837" cy="1577975"/>
            <a:chOff x="6240567" y="2900570"/>
            <a:chExt cx="3915294" cy="1916713"/>
          </a:xfrm>
        </p:grpSpPr>
        <p:grpSp>
          <p:nvGrpSpPr>
            <p:cNvPr id="3" name="组合 72"/>
            <p:cNvGrpSpPr>
              <a:grpSpLocks/>
            </p:cNvGrpSpPr>
            <p:nvPr/>
          </p:nvGrpSpPr>
          <p:grpSpPr bwMode="auto">
            <a:xfrm>
              <a:off x="6340874" y="2900570"/>
              <a:ext cx="3814987" cy="1916713"/>
              <a:chOff x="6340874" y="2900570"/>
              <a:chExt cx="3814987" cy="1916713"/>
            </a:xfrm>
          </p:grpSpPr>
          <p:sp>
            <p:nvSpPr>
              <p:cNvPr id="94" name="文本框 79"/>
              <p:cNvSpPr txBox="1"/>
              <p:nvPr/>
            </p:nvSpPr>
            <p:spPr>
              <a:xfrm>
                <a:off x="6340874" y="2900570"/>
                <a:ext cx="3814987" cy="190661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>
                <a:defPPr>
                  <a:defRPr lang="zh-CN"/>
                </a:defPPr>
                <a:lvl1pPr>
                  <a:defRPr sz="3200" b="1">
                    <a:solidFill>
                      <a:srgbClr val="F5841C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新课标人教版</a:t>
                </a:r>
                <a:r>
                  <a:rPr lang="en-US" altLang="zh-CN" dirty="0" smtClean="0">
                    <a:solidFill>
                      <a:schemeClr val="accent3"/>
                    </a:solidFill>
                  </a:rPr>
                  <a:t>·</a:t>
                </a:r>
                <a:r>
                  <a:rPr lang="zh-CN" altLang="en-US" dirty="0" smtClean="0">
                    <a:solidFill>
                      <a:schemeClr val="accent3"/>
                    </a:solidFill>
                  </a:rPr>
                  <a:t>物理</a:t>
                </a:r>
                <a:endParaRPr lang="en-US" altLang="zh-CN" dirty="0" smtClean="0">
                  <a:solidFill>
                    <a:schemeClr val="accent3"/>
                  </a:solidFill>
                </a:endParaRPr>
              </a:p>
              <a:p>
                <a:pPr algn="ctr"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zh-CN" altLang="en-US" dirty="0" smtClean="0">
                    <a:solidFill>
                      <a:schemeClr val="accent3"/>
                    </a:solidFill>
                  </a:rPr>
                  <a:t> </a:t>
                </a:r>
                <a:r>
                  <a:rPr lang="zh-CN" altLang="en-US" dirty="0" smtClean="0">
                    <a:solidFill>
                      <a:srgbClr val="FF0000"/>
                    </a:solidFill>
                  </a:rPr>
                  <a:t>八年级下</a:t>
                </a:r>
                <a:endParaRPr lang="zh-CN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95" name="圆角矩形 94"/>
              <p:cNvSpPr/>
              <p:nvPr/>
            </p:nvSpPr>
            <p:spPr>
              <a:xfrm>
                <a:off x="6409938" y="3087614"/>
                <a:ext cx="3694947" cy="1729669"/>
              </a:xfrm>
              <a:prstGeom prst="roundRect">
                <a:avLst/>
              </a:prstGeom>
              <a:noFill/>
              <a:ln w="6350">
                <a:solidFill>
                  <a:srgbClr val="A0BF0D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grpSp>
          <p:nvGrpSpPr>
            <p:cNvPr id="4" name="组合 45"/>
            <p:cNvGrpSpPr>
              <a:grpSpLocks/>
            </p:cNvGrpSpPr>
            <p:nvPr/>
          </p:nvGrpSpPr>
          <p:grpSpPr bwMode="auto">
            <a:xfrm rot="2731254">
              <a:off x="6341934" y="2879007"/>
              <a:ext cx="109793" cy="312528"/>
              <a:chOff x="4454660" y="3810474"/>
              <a:chExt cx="406107" cy="1155987"/>
            </a:xfrm>
          </p:grpSpPr>
          <p:sp>
            <p:nvSpPr>
              <p:cNvPr id="9226" name="Freeform 16"/>
              <p:cNvSpPr>
                <a:spLocks/>
              </p:cNvSpPr>
              <p:nvPr/>
            </p:nvSpPr>
            <p:spPr bwMode="auto">
              <a:xfrm flipV="1">
                <a:off x="4459674" y="3810474"/>
                <a:ext cx="396080" cy="564858"/>
              </a:xfrm>
              <a:custGeom>
                <a:avLst/>
                <a:gdLst>
                  <a:gd name="T0" fmla="*/ 148399 w 758"/>
                  <a:gd name="T1" fmla="*/ 564858 h 1081"/>
                  <a:gd name="T2" fmla="*/ 396080 w 758"/>
                  <a:gd name="T3" fmla="*/ 0 h 1081"/>
                  <a:gd name="T4" fmla="*/ 0 w 758"/>
                  <a:gd name="T5" fmla="*/ 150489 h 1081"/>
                  <a:gd name="T6" fmla="*/ 148399 w 758"/>
                  <a:gd name="T7" fmla="*/ 564858 h 1081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58"/>
                  <a:gd name="T13" fmla="*/ 0 h 1081"/>
                  <a:gd name="T14" fmla="*/ 758 w 758"/>
                  <a:gd name="T15" fmla="*/ 1081 h 1081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58" h="1081">
                    <a:moveTo>
                      <a:pt x="284" y="1081"/>
                    </a:moveTo>
                    <a:lnTo>
                      <a:pt x="758" y="0"/>
                    </a:lnTo>
                    <a:lnTo>
                      <a:pt x="0" y="288"/>
                    </a:lnTo>
                    <a:lnTo>
                      <a:pt x="284" y="1081"/>
                    </a:lnTo>
                    <a:close/>
                  </a:path>
                </a:pathLst>
              </a:custGeom>
              <a:solidFill>
                <a:srgbClr val="31909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7" name="Freeform 30"/>
              <p:cNvSpPr>
                <a:spLocks/>
              </p:cNvSpPr>
              <p:nvPr/>
            </p:nvSpPr>
            <p:spPr bwMode="auto">
              <a:xfrm rot="-6303818">
                <a:off x="4522923" y="4261161"/>
                <a:ext cx="275725" cy="329602"/>
              </a:xfrm>
              <a:custGeom>
                <a:avLst/>
                <a:gdLst>
                  <a:gd name="T0" fmla="*/ 0 w 261"/>
                  <a:gd name="T1" fmla="*/ 0 h 312"/>
                  <a:gd name="T2" fmla="*/ 125714 w 261"/>
                  <a:gd name="T3" fmla="*/ 329602 h 312"/>
                  <a:gd name="T4" fmla="*/ 125714 w 261"/>
                  <a:gd name="T5" fmla="*/ 329602 h 312"/>
                  <a:gd name="T6" fmla="*/ 275725 w 261"/>
                  <a:gd name="T7" fmla="*/ 0 h 312"/>
                  <a:gd name="T8" fmla="*/ 0 w 261"/>
                  <a:gd name="T9" fmla="*/ 0 h 31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1"/>
                  <a:gd name="T16" fmla="*/ 0 h 312"/>
                  <a:gd name="T17" fmla="*/ 261 w 261"/>
                  <a:gd name="T18" fmla="*/ 312 h 31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1" h="312">
                    <a:moveTo>
                      <a:pt x="0" y="0"/>
                    </a:moveTo>
                    <a:lnTo>
                      <a:pt x="119" y="312"/>
                    </a:lnTo>
                    <a:lnTo>
                      <a:pt x="261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0BF0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auto">
              <a:xfrm rot="7160246">
                <a:off x="4384500" y="4490194"/>
                <a:ext cx="546427" cy="406107"/>
              </a:xfrm>
              <a:custGeom>
                <a:avLst/>
                <a:gdLst>
                  <a:gd name="T0" fmla="*/ 400474 w 1067"/>
                  <a:gd name="T1" fmla="*/ 0 h 793"/>
                  <a:gd name="T2" fmla="*/ 0 w 1067"/>
                  <a:gd name="T3" fmla="*/ 147489 h 793"/>
                  <a:gd name="T4" fmla="*/ 546427 w 1067"/>
                  <a:gd name="T5" fmla="*/ 406107 h 793"/>
                  <a:gd name="T6" fmla="*/ 400474 w 1067"/>
                  <a:gd name="T7" fmla="*/ 0 h 79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7"/>
                  <a:gd name="T13" fmla="*/ 0 h 793"/>
                  <a:gd name="T14" fmla="*/ 1067 w 1067"/>
                  <a:gd name="T15" fmla="*/ 793 h 79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7" h="793">
                    <a:moveTo>
                      <a:pt x="782" y="0"/>
                    </a:moveTo>
                    <a:lnTo>
                      <a:pt x="0" y="288"/>
                    </a:lnTo>
                    <a:lnTo>
                      <a:pt x="1067" y="793"/>
                    </a:lnTo>
                    <a:lnTo>
                      <a:pt x="782" y="0"/>
                    </a:lnTo>
                    <a:close/>
                  </a:path>
                </a:pathLst>
              </a:custGeom>
              <a:solidFill>
                <a:srgbClr val="FDB9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96" name="文本框 78"/>
          <p:cNvSpPr txBox="1"/>
          <p:nvPr/>
        </p:nvSpPr>
        <p:spPr>
          <a:xfrm>
            <a:off x="3071802" y="2214560"/>
            <a:ext cx="2908489" cy="6232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 smtClean="0">
                <a:solidFill>
                  <a:srgbClr val="FF0000"/>
                </a:solidFill>
              </a:rPr>
              <a:t>学科素养课件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pic>
        <p:nvPicPr>
          <p:cNvPr id="54" name="Picture 5" descr="cloudandb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427" y="39689"/>
            <a:ext cx="6226175" cy="998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057 -0.10209 C -0.02722 -0.10602 -0.03307 -0.11204 -0.03932 -0.1169 C -0.04271 -0.11945 -0.04636 -0.12037 -0.04974 -0.12246 C -0.05091 -0.12315 -0.05169 -0.12546 -0.05287 -0.12616 C -0.05417 -0.12709 -0.06354 -0.12963 -0.06432 -0.12986 C -0.07162 -0.13241 -0.07761 -0.13588 -0.08516 -0.13727 C -0.08972 -0.13935 -0.09414 -0.1419 -0.0987 -0.14468 C -0.10222 -0.14676 -0.10391 -0.1456 -0.10703 -0.14838 C -0.11289 -0.15347 -0.11823 -0.15857 -0.12474 -0.16134 C -0.12578 -0.1625 -0.12669 -0.16412 -0.12787 -0.16505 C -0.12891 -0.16597 -0.13008 -0.16597 -0.13099 -0.1669 C -0.1375 -0.17338 -0.14258 -0.18125 -0.14974 -0.18542 C -0.15287 -0.19097 -0.15599 -0.19653 -0.15912 -0.20209 C -0.16081 -0.20509 -0.16341 -0.20533 -0.16537 -0.20764 C -0.16849 -0.21597 -0.17383 -0.22269 -0.17787 -0.22986 C -0.18399 -0.24074 -0.18998 -0.25139 -0.19557 -0.2632 C -0.20365 -0.28033 -0.20729 -0.30556 -0.2112 -0.32616 C -0.21211 -0.33773 -0.2138 -0.34815 -0.21537 -0.35949 C -0.21563 -0.38634 -0.2125 -0.44815 -0.21953 -0.48542 C -0.2224 -0.53079 -0.22149 -0.57037 -0.23307 -0.61134 C -0.23503 -0.61806 -0.23672 -0.62778 -0.23932 -0.63357 C -0.24675 -0.6507 -0.24297 -0.63982 -0.2487 -0.64838 C -0.25248 -0.65394 -0.25638 -0.66227 -0.2612 -0.66505 C -0.27448 -0.67292 -0.28659 -0.67639 -0.30078 -0.67801 C -0.32878 -0.69468 -0.36094 -0.68056 -0.39037 -0.67616 C -0.41211 -0.6632 -0.42669 -0.67824 -0.44349 -0.69468 C -0.44623 -0.69722 -0.44961 -0.69815 -0.45182 -0.70209 C -0.45547 -0.70857 -0.45821 -0.71088 -0.46328 -0.7132 C -0.46732 -0.72037 -0.4724 -0.72153 -0.47682 -0.72801 C -0.48099 -0.73426 -0.48451 -0.73704 -0.48932 -0.74283 C -0.49141 -0.74537 -0.4944 -0.74445 -0.49662 -0.74653 C -0.50313 -0.75301 -0.50612 -0.75625 -0.51328 -0.75949 C -0.51862 -0.76574 -0.52578 -0.76783 -0.53203 -0.7706 C -0.54219 -0.78264 -0.57383 -0.77778 -0.57787 -0.77801 C -0.58867 -0.78449 -0.57656 -0.77801 -0.60391 -0.77801 C -0.65287 -0.77801 -0.70182 -0.77917 -0.75078 -0.77986 C -0.76094 -0.78588 -0.76992 -0.79722 -0.77995 -0.80394 C -0.78334 -0.80625 -0.78568 -0.81134 -0.78932 -0.81134 " pathEditMode="relative" ptsTypes="fffffffffffffffffffffffffffffffffffffA">
                                      <p:cBhvr>
                                        <p:cTn id="2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247653" y="0"/>
            <a:ext cx="381271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250" y="1160463"/>
            <a:ext cx="1039813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比较做功的快慢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221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比较力对物体做功快慢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要同时考虑两个因素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一是力对物体做了多少功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二是力做功所用的时间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不能片面地认为做功多的一定做功快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或做功所用时间短的做功一定快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要同时考虑做功多少与所用时间这两个因素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32137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846138"/>
            <a:ext cx="11969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功率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54063" y="1289050"/>
            <a:ext cx="7954962" cy="330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(1)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功率由功和时间两个因素决定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它只反映做功的快慢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不能表示做功的多少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功率大做功不一定多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还得看时间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;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做功多的功率也不一定大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也得看时间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(2)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使用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P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=       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时一定要注意三个量的对应关系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功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W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一定是对应的时间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t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内完成的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这样算出来的功率才是时间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t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内的功率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(3)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功率的公式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P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=       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是指平均功率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即在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t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时间内的平均功率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而不是某一时刻的瞬时功率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2544" name="Group 16"/>
          <p:cNvGraphicFramePr>
            <a:graphicFrameLocks noGrp="1"/>
          </p:cNvGraphicFramePr>
          <p:nvPr/>
        </p:nvGraphicFramePr>
        <p:xfrm>
          <a:off x="1966913" y="2563813"/>
          <a:ext cx="354012" cy="1097280"/>
        </p:xfrm>
        <a:graphic>
          <a:graphicData uri="http://schemas.openxmlformats.org/drawingml/2006/table">
            <a:tbl>
              <a:tblPr/>
              <a:tblGrid>
                <a:gridCol w="354012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</a:t>
                      </a:r>
                      <a:endParaRPr kumimoji="0" lang="zh-CN" altLang="en-US" sz="3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t</a:t>
                      </a:r>
                      <a:endParaRPr kumimoji="0" lang="zh-CN" alt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45" name="Group 17"/>
          <p:cNvGraphicFramePr>
            <a:graphicFrameLocks noGrp="1"/>
          </p:cNvGraphicFramePr>
          <p:nvPr/>
        </p:nvGraphicFramePr>
        <p:xfrm>
          <a:off x="2773363" y="3468688"/>
          <a:ext cx="333375" cy="1097280"/>
        </p:xfrm>
        <a:graphic>
          <a:graphicData uri="http://schemas.openxmlformats.org/drawingml/2006/table">
            <a:tbl>
              <a:tblPr/>
              <a:tblGrid>
                <a:gridCol w="3333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W</a:t>
                      </a:r>
                      <a:endParaRPr kumimoji="0" lang="zh-CN" alt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t</a:t>
                      </a:r>
                      <a:endParaRPr kumimoji="0" lang="zh-CN" alt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321376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854075"/>
            <a:ext cx="1196975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功率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54063" y="1289050"/>
            <a:ext cx="7954962" cy="1111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汽车上坡时车速变慢的原因是当汽车的功率一定时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车速变小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其牵引力变大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2" name="r458.jpg" descr="id:2147512806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1920" y="2211710"/>
            <a:ext cx="3096344" cy="213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120775" y="525463"/>
            <a:ext cx="70993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第十一章  功和机械能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706688" y="1790700"/>
            <a:ext cx="3784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动能和势能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5606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1125538"/>
            <a:ext cx="11969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能量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548554" y="2905769"/>
            <a:ext cx="7954962" cy="16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“飞流直下三千尺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疑是银河落九天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.”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倾泻而下的水流具有能量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 </a:t>
            </a:r>
          </a:p>
        </p:txBody>
      </p:sp>
      <p:pic>
        <p:nvPicPr>
          <p:cNvPr id="10" name="r472.jpg" descr="id:2147513136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25482" y="289932"/>
            <a:ext cx="2005296" cy="2425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5606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3875" y="1127125"/>
            <a:ext cx="11969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能量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能量定义中的关键词“能够对外做功”并不等同于正在做功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有能量的物体不一定做功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但能够做功的物体一定有能量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56061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1127125"/>
            <a:ext cx="1155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能量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功是描述一个力对物体作用过程中取得成效的物理量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是相对一个过程而言的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它是一个过程量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一个物体能够对外做功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我们就说它具有能量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能量是描述一个物体具有能够对外做功的本领的物理量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是一个状态量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7783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动能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680515" y="1563638"/>
            <a:ext cx="7954962" cy="55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“两岸猿声啼不住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轻舟已过万重山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.”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飞驰的轻舟具有动能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0" name="r473.jpg" descr="id:2147513215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33196" y="2397124"/>
            <a:ext cx="3215142" cy="2190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7783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动能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324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(1)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用“同一小球”的目的是控制质量相同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;“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从不同高度滚下”的目的是使小球到达水平面时的初速度不同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这是为了探究动能大小与速度的关系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(2)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用“质量不同的小球”的目的是改变质量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;“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同一高度滚下”的目的是控制小球到达水平面时的速度相同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这是为了探究动能大小与质量的关系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7783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动能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由于飞机速度快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动能大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即使和一只不起眼的小鸟相撞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对飞机造成的破坏也是很大的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0" name="r475.jpg" descr="id:2147513236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11563" y="2495550"/>
            <a:ext cx="2233612" cy="157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120775" y="525463"/>
            <a:ext cx="70993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第十一章  功和机械能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3327400" y="1768475"/>
            <a:ext cx="20923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3300" b="1" dirty="0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功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7783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1127125"/>
            <a:ext cx="1155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动能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动能的大小取决于物体的质量和运动速度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物体的动能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E</a:t>
            </a:r>
            <a:r>
              <a:rPr lang="en-US" altLang="zh-CN" sz="2000" i="1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k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、质量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、运动速度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v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的关系可用公式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: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E</a:t>
            </a:r>
            <a:r>
              <a:rPr lang="en-US" altLang="zh-CN" sz="2000" i="1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k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=     mv</a:t>
            </a:r>
            <a:r>
              <a:rPr lang="en-US" altLang="zh-CN" sz="2000" baseline="30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表示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</p:txBody>
      </p:sp>
      <p:graphicFrame>
        <p:nvGraphicFramePr>
          <p:cNvPr id="32783" name="Group 15"/>
          <p:cNvGraphicFramePr>
            <a:graphicFrameLocks noGrp="1"/>
          </p:cNvGraphicFramePr>
          <p:nvPr/>
        </p:nvGraphicFramePr>
        <p:xfrm>
          <a:off x="4386263" y="2041525"/>
          <a:ext cx="273050" cy="1097280"/>
        </p:xfrm>
        <a:graphic>
          <a:graphicData uri="http://schemas.openxmlformats.org/drawingml/2006/table">
            <a:tbl>
              <a:tblPr/>
              <a:tblGrid>
                <a:gridCol w="27305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1</a:t>
                      </a:r>
                      <a:endParaRPr kumimoji="0" lang="zh-CN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charset="-122"/>
                          <a:cs typeface="Times New Roman" pitchFamily="18" charset="0"/>
                        </a:rPr>
                        <a:t>2</a:t>
                      </a:r>
                      <a:endParaRPr kumimoji="0" lang="zh-CN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77833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" y="1127125"/>
            <a:ext cx="989013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动能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机动车的速度越大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动能也就越大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越不容易刹车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因此要对车辆的速度加以限制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以免发生交通事故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车型不同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车的载重量就不同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也就是说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车的质量有大有小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如果车的行驶速度相同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质量大的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动能大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在道路上行驶时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危险性就大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因此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在同样的道路上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交通管理部门会对不同车型设定不同的最高行驶速度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1251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悬崖上的岩石具有很大的重力势能</a:t>
            </a:r>
          </a:p>
        </p:txBody>
      </p:sp>
      <p:pic>
        <p:nvPicPr>
          <p:cNvPr id="11" name="r478.jpg" descr="id:2147513321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24188" y="2343150"/>
            <a:ext cx="2428875" cy="164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1251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在没有特殊指明的情况下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一般是指相对于地面而言的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在初中阶段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通常把地面上的物体具有的重力势能视为零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1251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1127125"/>
            <a:ext cx="1155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重力势能大小取决于物体的质量和物体所处的高度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物体的重力势能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E</a:t>
            </a:r>
            <a:r>
              <a:rPr lang="en-US" altLang="zh-CN" sz="2000" i="1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p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、质量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、高度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h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的关系可用公式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: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E</a:t>
            </a:r>
            <a:r>
              <a:rPr lang="en-US" altLang="zh-CN" sz="2000" i="1" baseline="-25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p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=mgh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表示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21251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1135063"/>
            <a:ext cx="11557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074862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势能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发生弹性形变的撑竿具有弹性势能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它把运动员带到空中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  <p:pic>
        <p:nvPicPr>
          <p:cNvPr id="10" name="r482.jpg" descr="id:2147513349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40125" y="2387600"/>
            <a:ext cx="2316163" cy="149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120775" y="525463"/>
            <a:ext cx="70993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第十一章  功和机械能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2619375" y="1790700"/>
            <a:ext cx="46323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机械能及其转化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604404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4225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机械能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高速运行的“复兴号”具有机械能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 </a:t>
            </a:r>
          </a:p>
        </p:txBody>
      </p:sp>
      <p:pic>
        <p:nvPicPr>
          <p:cNvPr id="10" name="r499.jpg" descr="id:2147513764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7825" y="2490788"/>
            <a:ext cx="23399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2604404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1127125"/>
            <a:ext cx="11557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24225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机械能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(1)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机械能是与物体的机械运动情况有关的一种能量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(2)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一个物体可以既有动能又有势能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(3)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一个物体具有机械能时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可能表现为只有动能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没有势能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也可能表现为只有势能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没有动能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(4)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物体的机械能等于它的动能和势能之和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0128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5211762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528" y="208522"/>
              <a:ext cx="418795" cy="1751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762" y="208522"/>
              <a:ext cx="418795" cy="1752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51911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动能和势能可以相互转化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47675" y="1565275"/>
            <a:ext cx="770255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正确分析动能和势能相互转化的步骤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(1)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确定研究对象和研究的过程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(2)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判断物体在初始位置所具有的动能、势能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(3)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根据物体在运动过程中高度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h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、形状、速度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v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等物理量的变化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来判断重力势能、弹性势能、动能的变化情况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(4)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一种形式的能量的减小量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等于其他形式能量的增加量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1650" y="973138"/>
            <a:ext cx="1116013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184785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074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3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1728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4" y="1390650"/>
            <a:ext cx="8201223" cy="715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latin typeface="微软雅黑" pitchFamily="34" charset="-122"/>
                <a:ea typeface="微软雅黑" pitchFamily="34" charset="-122"/>
              </a:rPr>
              <a:t>做功的两个必要因素具有同体性、同时性、同向性</a:t>
            </a:r>
            <a:r>
              <a:rPr lang="en-US" altLang="zh-CN" sz="28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100" y="1012825"/>
            <a:ext cx="774700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87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902" y="207966"/>
              <a:ext cx="418795" cy="28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022" y="207966"/>
              <a:ext cx="418795" cy="286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机械能守恒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47675" y="1565275"/>
            <a:ext cx="7702550" cy="186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1.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滚摆在上升过程中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动能逐渐转化为重力势能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速度逐渐减小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;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滚摆在下降过程中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重力势能逐渐转化为动能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速度逐渐增大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2.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小球从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A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点摆动到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B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点的过程中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重力势能转化为动能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从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B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点摆动到</a:t>
            </a:r>
            <a:r>
              <a:rPr lang="en-US" altLang="zh-CN" sz="2000" i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C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点的过程中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动能转化为重力势能</a:t>
            </a:r>
            <a:r>
              <a:rPr lang="en-US" altLang="zh-CN" sz="200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100" y="1046163"/>
            <a:ext cx="774700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87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902" y="207966"/>
              <a:ext cx="418795" cy="28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022" y="207966"/>
              <a:ext cx="418795" cy="286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机械能守恒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47675" y="1565275"/>
            <a:ext cx="7702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骑自行车下坡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即使不踩车的脚踏板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车也会越来越快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为什么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?</a:t>
            </a:r>
          </a:p>
        </p:txBody>
      </p:sp>
      <p:pic>
        <p:nvPicPr>
          <p:cNvPr id="11" name="r504.jpg" descr="id:2147513871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2338" y="2408238"/>
            <a:ext cx="229552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8188" y="1046163"/>
            <a:ext cx="642937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318770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902" y="207966"/>
              <a:ext cx="418795" cy="2865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022" y="207966"/>
              <a:ext cx="418795" cy="2863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311467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机械能守恒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47675" y="1565275"/>
            <a:ext cx="770255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当人骑自行车下坡时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质量不变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高度变小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故其重力势能减小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减少的重力势能转化为自行车和人的动能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则人和自行车的动能增大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所以车的速度越来越快</a:t>
            </a:r>
            <a:r>
              <a:rPr lang="en-US" altLang="zh-CN" sz="200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171453" y="0"/>
            <a:ext cx="4204604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7050" y="1127125"/>
            <a:ext cx="119062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41529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水能和风能的利用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427038" y="1746250"/>
            <a:ext cx="79549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000">
                <a:latin typeface="微软雅黑" pitchFamily="34" charset="-122"/>
                <a:ea typeface="微软雅黑" pitchFamily="34" charset="-122"/>
              </a:rPr>
              <a:t>风力发电</a:t>
            </a:r>
          </a:p>
        </p:txBody>
      </p:sp>
      <p:pic>
        <p:nvPicPr>
          <p:cNvPr id="11" name="r505.jpg" descr="id:2147513907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57588" y="2573338"/>
            <a:ext cx="2146300" cy="157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文本框 78"/>
          <p:cNvSpPr txBox="1"/>
          <p:nvPr/>
        </p:nvSpPr>
        <p:spPr>
          <a:xfrm>
            <a:off x="3711968" y="2078424"/>
            <a:ext cx="2123477" cy="655252"/>
          </a:xfrm>
          <a:prstGeom prst="rect">
            <a:avLst/>
          </a:prstGeom>
          <a:noFill/>
        </p:spPr>
        <p:txBody>
          <a:bodyPr spcFirstLastPara="1" wrap="none" lIns="68580" tIns="34290" rIns="68580" bIns="34290">
            <a:prstTxWarp prst="textArchUp">
              <a:avLst/>
            </a:prstTxWarp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F5841C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dirty="0" smtClean="0">
                <a:solidFill>
                  <a:schemeClr val="accent5"/>
                </a:solidFill>
              </a:rPr>
              <a:t>谢    谢</a:t>
            </a:r>
            <a:endParaRPr lang="zh-CN" altLang="en-US" sz="5400" dirty="0">
              <a:solidFill>
                <a:schemeClr val="accent5"/>
              </a:solidFill>
            </a:endParaRPr>
          </a:p>
        </p:txBody>
      </p:sp>
      <p:pic>
        <p:nvPicPr>
          <p:cNvPr id="44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05475" y="123825"/>
            <a:ext cx="3228975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Picture 3" descr="field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076700"/>
            <a:ext cx="918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Picture 4" descr="cloud_ballon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796213" y="5143500"/>
            <a:ext cx="842962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Picture 4" descr="clouds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514350"/>
            <a:ext cx="51339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10" descr="together.pn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654300" y="3448050"/>
            <a:ext cx="4251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Picture 2" descr="C:\Users\Administrator\Desktop\兔子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76925" y="4352925"/>
            <a:ext cx="800100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84 -0.24838 C 0.03346 -0.25232 0.02799 -0.25787 0.02213 -0.2625 C 0.01888 -0.26505 0.01549 -0.26597 0.01237 -0.26783 C 0.0112 -0.26852 0.01041 -0.27084 0.00937 -0.27153 C 0.0082 -0.27222 -0.00065 -0.27477 -0.00143 -0.275 C -0.00834 -0.27732 -0.01393 -0.28079 -0.0211 -0.28195 C -0.02539 -0.28403 -0.02956 -0.28634 -0.03386 -0.28912 C -0.03711 -0.29097 -0.03867 -0.29005 -0.04167 -0.29259 C -0.04714 -0.29746 -0.05222 -0.30232 -0.05834 -0.30486 C -0.05925 -0.30602 -0.06016 -0.30764 -0.0612 -0.30857 C -0.06224 -0.30949 -0.06328 -0.30949 -0.06419 -0.31019 C -0.07031 -0.31644 -0.07513 -0.32384 -0.0819 -0.32801 C -0.08477 -0.3331 -0.08776 -0.33843 -0.09076 -0.34375 C -0.09232 -0.34676 -0.09479 -0.34699 -0.09662 -0.34908 C -0.09948 -0.35695 -0.10456 -0.36343 -0.10834 -0.37037 C -0.11406 -0.38056 -0.11979 -0.39074 -0.125 -0.40209 C -0.13268 -0.41829 -0.13607 -0.44236 -0.13972 -0.46204 C -0.14063 -0.47315 -0.14219 -0.4831 -0.14362 -0.49375 C -0.14388 -0.51945 -0.14102 -0.57824 -0.14753 -0.61389 C -0.15026 -0.65695 -0.14948 -0.69468 -0.16029 -0.7338 C -0.16224 -0.74028 -0.1638 -0.74954 -0.16628 -0.75509 C -0.17318 -0.7713 -0.16966 -0.76088 -0.175 -0.76921 C -0.17865 -0.77431 -0.18229 -0.78241 -0.18685 -0.78496 C -0.19935 -0.79259 -0.21068 -0.79584 -0.22409 -0.79746 C -0.25052 -0.8132 -0.28073 -0.79977 -0.30847 -0.7956 C -0.32891 -0.78334 -0.34271 -0.79769 -0.35847 -0.8132 C -0.36107 -0.81574 -0.36432 -0.81644 -0.36641 -0.82037 C -0.36979 -0.82639 -0.3724 -0.82871 -0.37709 -0.83079 C -0.38099 -0.83773 -0.38568 -0.83889 -0.38985 -0.84491 C -0.39375 -0.85093 -0.39714 -0.85371 -0.40169 -0.85903 C -0.40365 -0.86158 -0.40638 -0.86065 -0.40847 -0.86273 C -0.41472 -0.86875 -0.41745 -0.87199 -0.42422 -0.875 C -0.4293 -0.88102 -0.43594 -0.88287 -0.44193 -0.88565 C -0.45143 -0.89699 -0.48125 -0.89236 -0.48503 -0.89259 C -0.49518 -0.89884 -0.48386 -0.89259 -0.50951 -0.89259 C -0.55573 -0.89259 -0.60182 -0.89375 -0.64792 -0.89445 C -0.65742 -0.90023 -0.66589 -0.91088 -0.67539 -0.91736 C -0.67852 -0.91968 -0.68073 -0.92431 -0.68412 -0.92431 " pathEditMode="relative" rAng="0" ptsTypes="fffffffffffffffffffffffffffffffffffffA">
                                      <p:cBhvr>
                                        <p:cTn id="2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200" y="-33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104 0.01759 C -0.05638 0.01134 -0.05586 0.00416 -0.05938 -0.00463 C -0.06029 -0.00671 -0.06159 -0.0081 -0.0625 -0.01019 C -0.06706 -0.0206 -0.06836 -0.03033 -0.075 -0.03611 C -0.08464 -0.03033 -0.09271 -0.02685 -0.1 -0.01389 C -0.10195 -0.00324 -0.10039 0.00926 -0.10313 0.01944 C -0.10404 0.02291 -0.10938 0.02315 -0.10938 0.02338 C -0.11498 0.02199 -0.1207 0.02222 -0.12604 0.01944 C -0.12722 0.01875 -0.12761 0.01597 -0.12813 0.01389 C -0.13307 -0.00671 -0.12266 0.02407 -0.13333 -0.00463 C -0.13477 -0.00857 -0.13503 -0.01366 -0.13646 -0.01759 C -0.13867 -0.02338 -0.14154 -0.02847 -0.14375 -0.03426 C -0.1444 -0.03611 -0.14466 -0.03912 -0.14583 -0.03982 C -0.15013 -0.04236 -0.14805 -0.04051 -0.15208 -0.04537 C -0.16315 -0.04468 -0.17435 -0.04584 -0.18542 -0.04352 C -0.18672 -0.04329 -0.18724 -0.04005 -0.1875 -0.03796 C -0.18841 -0.02871 -0.18737 -0.01921 -0.18854 -0.01019 C -0.18906 -0.00579 -0.19128 -0.00278 -0.19271 0.00092 C -0.1957 0.00879 -0.19623 0.01643 -0.2 0.02315 C -0.20169 0.03241 -0.20534 0.0368 -0.21042 0.03981 C -0.21862 0.03773 -0.22214 0.03704 -0.22917 0.0287 C -0.23125 0.02616 -0.23542 0.02129 -0.23542 0.02153 C -0.23685 0.01759 -0.23815 0.01389 -0.23958 0.01018 C -0.24505 -0.00417 -0.24219 -0.02477 -0.25104 -0.03611 C -0.25404 -0.03982 -0.25599 -0.04028 -0.25938 -0.04167 C -0.26914 -0.04097 -0.27891 -0.04213 -0.28854 -0.03982 C -0.29219 -0.03889 -0.2918 -0.03056 -0.29271 -0.02685 C -0.29518 -0.0169 -0.29857 -0.01412 -0.30208 -0.00463 C -0.30352 -0.00093 -0.3043 0.0037 -0.30625 0.00648 C -0.31133 0.01342 -0.31693 0.01597 -0.32292 0.01944 C -0.32852 0.02268 -0.33281 0.03079 -0.33854 0.03426 C -0.34037 0.03403 -0.34974 0.0331 -0.35313 0.03055 C -0.35625 0.02824 -0.35768 0.025 -0.36146 0.025 " pathEditMode="relative" rAng="0" ptsTypes="ffffffffffffffffffffffffffffffffA"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00" y="-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973138"/>
            <a:ext cx="928687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184785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074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3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1728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221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力做功的实例的共同点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物体受到力的作用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且物体在力的方向上移动了一段距离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力没有做功的原因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: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物体虽受到力的作用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但物体在这个力的方向上没有移动距离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所以力没有做功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5313" y="1012825"/>
            <a:ext cx="928687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1847850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1074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3339" y="209398"/>
              <a:ext cx="418795" cy="0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1728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2219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判断力是否做功的方法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首先对物体进行受力分析和运动分析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然后判断在力的方向上是否移动了一段距离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;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也可以从“成效”上来判断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某个力作用在物体上是否对物体产生了某种“成效”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3" y="973138"/>
            <a:ext cx="10826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282892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593" y="207785"/>
              <a:ext cx="418795" cy="3226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676" y="207785"/>
              <a:ext cx="418795" cy="3226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27686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功的计算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328971" y="2139702"/>
            <a:ext cx="7704138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(1)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当物体受重力下落时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实质上是重力做功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;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当提起或举起物体时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实质上是克服重力做功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计算公式通常写成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W=</a:t>
            </a:r>
            <a:r>
              <a:rPr lang="en-US" altLang="zh-CN" sz="2000" b="1" i="1" dirty="0" err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Gh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(2)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当在水平面上拉着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或推着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物体做匀速直线运动时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实质上是克服摩擦力做功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在已知摩擦力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的条件下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由二力平衡条件知推力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拉力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zh-CN" altLang="en-US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做的功</a:t>
            </a:r>
            <a:r>
              <a:rPr lang="en-US" altLang="zh-CN" sz="20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W=</a:t>
            </a:r>
            <a:r>
              <a:rPr lang="en-US" altLang="zh-CN" sz="2000" b="1" i="1" dirty="0" err="1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fs</a:t>
            </a:r>
            <a:r>
              <a:rPr lang="en-US" altLang="zh-CN" sz="20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</p:txBody>
      </p:sp>
      <p:pic>
        <p:nvPicPr>
          <p:cNvPr id="11" name="R442.EPS" descr="id:2147512370;FounderC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1040" y="629270"/>
            <a:ext cx="3031989" cy="1162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图片 15" descr="图片5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9113" y="979488"/>
            <a:ext cx="1082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组合 18"/>
          <p:cNvGrpSpPr>
            <a:grpSpLocks/>
          </p:cNvGrpSpPr>
          <p:nvPr/>
        </p:nvGrpSpPr>
        <p:grpSpPr bwMode="auto">
          <a:xfrm>
            <a:off x="252413" y="0"/>
            <a:ext cx="2828925" cy="819150"/>
            <a:chOff x="337457" y="0"/>
            <a:chExt cx="5751109" cy="1091406"/>
          </a:xfrm>
        </p:grpSpPr>
        <p:sp>
          <p:nvSpPr>
            <p:cNvPr id="21" name="圆角矩形 20"/>
            <p:cNvSpPr/>
            <p:nvPr/>
          </p:nvSpPr>
          <p:spPr>
            <a:xfrm>
              <a:off x="337457" y="406105"/>
              <a:ext cx="5751109" cy="685301"/>
            </a:xfrm>
            <a:prstGeom prst="round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22" name="直接连接符 21"/>
            <p:cNvCxnSpPr/>
            <p:nvPr/>
          </p:nvCxnSpPr>
          <p:spPr>
            <a:xfrm rot="5400000">
              <a:off x="710593" y="207785"/>
              <a:ext cx="418795" cy="3226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rot="5400000">
              <a:off x="5112676" y="207785"/>
              <a:ext cx="418795" cy="3226"/>
            </a:xfrm>
            <a:prstGeom prst="line">
              <a:avLst/>
            </a:prstGeom>
            <a:solidFill>
              <a:schemeClr val="accent4">
                <a:lumMod val="20000"/>
                <a:lumOff val="80000"/>
              </a:schemeClr>
            </a:solidFill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矩形 24"/>
          <p:cNvSpPr>
            <a:spLocks noChangeArrowheads="1"/>
          </p:cNvSpPr>
          <p:nvPr/>
        </p:nvSpPr>
        <p:spPr bwMode="auto">
          <a:xfrm>
            <a:off x="306388" y="349250"/>
            <a:ext cx="27686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功的计算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3225" y="1390650"/>
            <a:ext cx="7704138" cy="22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力对物体做功的多少</a:t>
            </a:r>
            <a:r>
              <a:rPr lang="en-US" altLang="zh-CN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只与作用在物体上的力</a:t>
            </a:r>
            <a:r>
              <a:rPr lang="en-US" altLang="zh-CN" sz="24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F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以及物体在力的方向上通过的距离</a:t>
            </a:r>
            <a:r>
              <a:rPr lang="en-US" altLang="zh-CN" sz="24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s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有关</a:t>
            </a:r>
            <a:r>
              <a:rPr lang="en-US" altLang="zh-CN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,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与物体的质量</a:t>
            </a:r>
            <a:r>
              <a:rPr lang="en-US" altLang="zh-CN" sz="24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m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、速度</a:t>
            </a:r>
            <a:r>
              <a:rPr lang="en-US" altLang="zh-CN" sz="2400" b="1" i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v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、物体的运动状态</a:t>
            </a:r>
            <a:r>
              <a:rPr lang="en-US" altLang="zh-CN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(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加速、减速或匀速</a:t>
            </a:r>
            <a:r>
              <a:rPr lang="en-US" altLang="zh-CN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)</a:t>
            </a:r>
            <a:r>
              <a:rPr lang="zh-CN" altLang="en-US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、物体是否受到摩擦力作用以及物体的运动路径等都无关</a:t>
            </a:r>
            <a:r>
              <a:rPr lang="en-US" altLang="zh-CN" sz="2400" b="1" dirty="0">
                <a:latin typeface="Times New Roman" pitchFamily="18" charset="0"/>
                <a:ea typeface="微软雅黑" pitchFamily="34" charset="-122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1120775" y="525463"/>
            <a:ext cx="70993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5400" b="1">
                <a:solidFill>
                  <a:schemeClr val="accent1"/>
                </a:solidFill>
                <a:latin typeface="隶书"/>
                <a:ea typeface="隶书"/>
                <a:cs typeface="隶书"/>
              </a:rPr>
              <a:t>第十一章  功和机械能</a:t>
            </a:r>
          </a:p>
        </p:txBody>
      </p:sp>
      <p:sp>
        <p:nvSpPr>
          <p:cNvPr id="64" name="文本框 78"/>
          <p:cNvSpPr txBox="1">
            <a:spLocks noChangeArrowheads="1"/>
          </p:cNvSpPr>
          <p:nvPr/>
        </p:nvSpPr>
        <p:spPr bwMode="auto">
          <a:xfrm>
            <a:off x="3240088" y="1768475"/>
            <a:ext cx="2938462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第</a:t>
            </a:r>
            <a:r>
              <a:rPr lang="en-US" altLang="zh-CN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3300" b="1">
                <a:solidFill>
                  <a:schemeClr val="accent1"/>
                </a:solidFill>
                <a:latin typeface="微软雅黑" pitchFamily="34" charset="-122"/>
                <a:ea typeface="微软雅黑" pitchFamily="34" charset="-122"/>
              </a:rPr>
              <a:t>节　功　率</a:t>
            </a:r>
          </a:p>
        </p:txBody>
      </p:sp>
      <p:pic>
        <p:nvPicPr>
          <p:cNvPr id="25" name="Picture 12" descr="clouds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2450" y="3101975"/>
            <a:ext cx="477043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0" descr="field1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0" y="3838575"/>
            <a:ext cx="8916988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1" descr="server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59075" y="3294063"/>
            <a:ext cx="3560763" cy="195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9"/>
          <p:cNvGrpSpPr/>
          <p:nvPr/>
        </p:nvGrpSpPr>
        <p:grpSpPr>
          <a:xfrm>
            <a:off x="247653" y="0"/>
            <a:ext cx="3812718" cy="818555"/>
            <a:chOff x="444500" y="496094"/>
            <a:chExt cx="2362200" cy="1091406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5" name="圆角矩形 14"/>
            <p:cNvSpPr/>
            <p:nvPr/>
          </p:nvSpPr>
          <p:spPr>
            <a:xfrm>
              <a:off x="444500" y="901700"/>
              <a:ext cx="2362200" cy="685800"/>
            </a:xfrm>
            <a:prstGeom prst="roundRect">
              <a:avLst/>
            </a:prstGeom>
            <a:grpFill/>
            <a:ln w="19050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6" name="直接连接符 15"/>
            <p:cNvCxnSpPr/>
            <p:nvPr/>
          </p:nvCxnSpPr>
          <p:spPr>
            <a:xfrm rot="5400000">
              <a:off x="7810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rot="5400000">
              <a:off x="1885950" y="704850"/>
              <a:ext cx="419100" cy="1588"/>
            </a:xfrm>
            <a:prstGeom prst="line">
              <a:avLst/>
            </a:prstGeom>
            <a:grpFill/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4" name="图片 13" descr="图片6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250" y="1114425"/>
            <a:ext cx="1039813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06388" y="349250"/>
            <a:ext cx="3806825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2700">
                <a:latin typeface="微软雅黑" pitchFamily="34" charset="-122"/>
                <a:ea typeface="微软雅黑" pitchFamily="34" charset="-122"/>
              </a:rPr>
              <a:t>知识点  比较做功的快慢</a:t>
            </a: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731838" y="1692275"/>
            <a:ext cx="7954962" cy="16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老人和小孩爬相同的楼梯时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因为他们的体重不相等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克服重力爬楼梯做的功也就不相等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如果两人在相同时间内爬完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做功的快慢不相同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老人比小孩做功快</a:t>
            </a:r>
            <a:r>
              <a:rPr lang="en-US" altLang="zh-CN" sz="2400" b="1" dirty="0">
                <a:latin typeface="微软雅黑" pitchFamily="34" charset="-122"/>
                <a:ea typeface="微软雅黑" pitchFamily="34" charset="-122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1473</Words>
  <Application>Microsoft Office PowerPoint</Application>
  <PresentationFormat>全屏显示(16:9)</PresentationFormat>
  <Paragraphs>96</Paragraphs>
  <Slides>34</Slides>
  <Notes>6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5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2020-02-27T08:46:42Z</dcterms:created>
  <dcterms:modified xsi:type="dcterms:W3CDTF">2020-03-13T02:42:11Z</dcterms:modified>
</cp:coreProperties>
</file>