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4" d="100"/>
          <a:sy n="144" d="100"/>
        </p:scale>
        <p:origin x="-684" y="-9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BE5A6C-D949-4BE0-97DD-BD2EA3A73E62}" type="datetimeFigureOut">
              <a:rPr lang="zh-CN" altLang="en-US" smtClean="0"/>
              <a:pPr/>
              <a:t>2020/3/13</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443334-AFD7-4D9B-B2C6-8A4B12F89670}" type="slidenum">
              <a:rPr lang="zh-CN" altLang="en-US" smtClean="0"/>
              <a:pPr/>
              <a:t>‹#›</a:t>
            </a:fld>
            <a:endParaRPr lang="zh-CN" altLang="en-US"/>
          </a:p>
        </p:txBody>
      </p:sp>
    </p:spTree>
    <p:extLst>
      <p:ext uri="{BB962C8B-B14F-4D97-AF65-F5344CB8AC3E}">
        <p14:creationId xmlns:p14="http://schemas.microsoft.com/office/powerpoint/2010/main" val="407694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幻灯片图像占位符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10242"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10243"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CD9C65B-2B82-4F0D-A321-1C29137B2A59}" type="slidenum">
              <a:rPr lang="zh-CN" altLang="en-US"/>
              <a:pPr fontAlgn="base">
                <a:spcBef>
                  <a:spcPct val="0"/>
                </a:spcBef>
                <a:spcAft>
                  <a:spcPct val="0"/>
                </a:spcAft>
              </a:pPr>
              <a:t>1</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幻灯片图像占位符 1"/>
          <p:cNvSpPr>
            <a:spLocks noGrp="1" noRot="1" noChangeAspect="1"/>
          </p:cNvSpPr>
          <p:nvPr>
            <p:ph type="sldImg"/>
          </p:nvPr>
        </p:nvSpPr>
        <p:spPr bwMode="auto">
          <a:noFill/>
          <a:ln>
            <a:solidFill>
              <a:srgbClr val="000000"/>
            </a:solidFill>
            <a:miter lim="800000"/>
            <a:headEnd/>
            <a:tailEnd/>
          </a:ln>
        </p:spPr>
      </p:sp>
      <p:sp>
        <p:nvSpPr>
          <p:cNvPr id="12290"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12291"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C233027-730A-46C3-8654-7611CA1664A7}" type="slidenum">
              <a:rPr lang="zh-CN" altLang="en-US"/>
              <a:pPr fontAlgn="base">
                <a:spcBef>
                  <a:spcPct val="0"/>
                </a:spcBef>
                <a:spcAft>
                  <a:spcPct val="0"/>
                </a:spcAft>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DE76649-307C-46ED-8F7F-044944A97FD4}" type="slidenum">
              <a:rPr lang="zh-CN" altLang="en-US"/>
              <a:pPr fontAlgn="base">
                <a:spcBef>
                  <a:spcPct val="0"/>
                </a:spcBef>
                <a:spcAft>
                  <a:spcPct val="0"/>
                </a:spcAft>
              </a:pPr>
              <a:t>15</a:t>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幻灯片图像占位符 1"/>
          <p:cNvSpPr>
            <a:spLocks noGrp="1" noRot="1" noChangeAspect="1"/>
          </p:cNvSpPr>
          <p:nvPr>
            <p:ph type="sldImg"/>
          </p:nvPr>
        </p:nvSpPr>
        <p:spPr bwMode="auto">
          <a:noFill/>
          <a:ln>
            <a:solidFill>
              <a:srgbClr val="000000"/>
            </a:solidFill>
            <a:miter lim="800000"/>
            <a:headEnd/>
            <a:tailEnd/>
          </a:ln>
        </p:spPr>
      </p:sp>
      <p:sp>
        <p:nvSpPr>
          <p:cNvPr id="34818"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3481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13B45F7-77D1-4CD0-9BAA-1714C2CF383E}" type="slidenum">
              <a:rPr lang="zh-CN" altLang="en-US"/>
              <a:pPr fontAlgn="base">
                <a:spcBef>
                  <a:spcPct val="0"/>
                </a:spcBef>
                <a:spcAft>
                  <a:spcPct val="0"/>
                </a:spcAft>
              </a:pPr>
              <a:t>22</a:t>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幻灯片图像占位符 1"/>
          <p:cNvSpPr>
            <a:spLocks noGrp="1" noRot="1" noChangeAspect="1"/>
          </p:cNvSpPr>
          <p:nvPr>
            <p:ph type="sldImg"/>
          </p:nvPr>
        </p:nvSpPr>
        <p:spPr bwMode="auto">
          <a:noFill/>
          <a:ln>
            <a:solidFill>
              <a:srgbClr val="000000"/>
            </a:solidFill>
            <a:miter lim="800000"/>
            <a:headEnd/>
            <a:tailEnd/>
          </a:ln>
        </p:spPr>
      </p:sp>
      <p:sp>
        <p:nvSpPr>
          <p:cNvPr id="46082"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46083"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F19DDE8-6199-453D-9397-D15F0E0C05AC}" type="slidenum">
              <a:rPr lang="zh-CN" altLang="en-US"/>
              <a:pPr fontAlgn="base">
                <a:spcBef>
                  <a:spcPct val="0"/>
                </a:spcBef>
                <a:spcAft>
                  <a:spcPct val="0"/>
                </a:spcAft>
              </a:pPr>
              <a:t>32</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2020/3/13</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23.png"/><Relationship Id="rId7" Type="http://schemas.openxmlformats.org/officeDocument/2006/relationships/image" Target="../media/image26.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25.png"/><Relationship Id="rId5" Type="http://schemas.openxmlformats.org/officeDocument/2006/relationships/image" Target="../media/image3.png"/><Relationship Id="rId4" Type="http://schemas.openxmlformats.org/officeDocument/2006/relationships/image" Target="../media/image24.png"/></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 name="Picture 3" descr="road.png"/>
          <p:cNvPicPr>
            <a:picLocks noChangeAspect="1"/>
          </p:cNvPicPr>
          <p:nvPr/>
        </p:nvPicPr>
        <p:blipFill>
          <a:blip r:embed="rId3"/>
          <a:srcRect/>
          <a:stretch>
            <a:fillRect/>
          </a:stretch>
        </p:blipFill>
        <p:spPr bwMode="auto">
          <a:xfrm>
            <a:off x="0" y="2139951"/>
            <a:ext cx="9144000" cy="3003550"/>
          </a:xfrm>
          <a:prstGeom prst="rect">
            <a:avLst/>
          </a:prstGeom>
          <a:noFill/>
          <a:ln w="9525">
            <a:noFill/>
            <a:miter lim="800000"/>
            <a:headEnd/>
            <a:tailEnd/>
          </a:ln>
        </p:spPr>
      </p:pic>
      <p:grpSp>
        <p:nvGrpSpPr>
          <p:cNvPr id="2" name="组合 87"/>
          <p:cNvGrpSpPr>
            <a:grpSpLocks/>
          </p:cNvGrpSpPr>
          <p:nvPr/>
        </p:nvGrpSpPr>
        <p:grpSpPr bwMode="auto">
          <a:xfrm>
            <a:off x="2589215" y="3035301"/>
            <a:ext cx="3779837" cy="1577975"/>
            <a:chOff x="6240567" y="2900570"/>
            <a:chExt cx="3915294" cy="1916713"/>
          </a:xfrm>
        </p:grpSpPr>
        <p:grpSp>
          <p:nvGrpSpPr>
            <p:cNvPr id="3" name="组合 72"/>
            <p:cNvGrpSpPr>
              <a:grpSpLocks/>
            </p:cNvGrpSpPr>
            <p:nvPr/>
          </p:nvGrpSpPr>
          <p:grpSpPr bwMode="auto">
            <a:xfrm>
              <a:off x="6340874" y="2900570"/>
              <a:ext cx="3814987" cy="1916713"/>
              <a:chOff x="6340874" y="2900570"/>
              <a:chExt cx="3814987" cy="1916713"/>
            </a:xfrm>
          </p:grpSpPr>
          <p:sp>
            <p:nvSpPr>
              <p:cNvPr id="94" name="文本框 79"/>
              <p:cNvSpPr txBox="1"/>
              <p:nvPr/>
            </p:nvSpPr>
            <p:spPr>
              <a:xfrm>
                <a:off x="6340874" y="2900570"/>
                <a:ext cx="3814987" cy="1906613"/>
              </a:xfrm>
              <a:prstGeom prst="rect">
                <a:avLst/>
              </a:prstGeom>
              <a:noFill/>
            </p:spPr>
            <p:txBody>
              <a:bodyPr>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pPr fontAlgn="auto">
                  <a:lnSpc>
                    <a:spcPct val="150000"/>
                  </a:lnSpc>
                  <a:spcBef>
                    <a:spcPts val="0"/>
                  </a:spcBef>
                  <a:spcAft>
                    <a:spcPts val="0"/>
                  </a:spcAft>
                  <a:defRPr/>
                </a:pPr>
                <a:r>
                  <a:rPr lang="zh-CN" altLang="en-US" dirty="0" smtClean="0">
                    <a:solidFill>
                      <a:schemeClr val="accent3"/>
                    </a:solidFill>
                  </a:rPr>
                  <a:t>新课标人教版</a:t>
                </a:r>
                <a:r>
                  <a:rPr lang="en-US" altLang="zh-CN" dirty="0" smtClean="0">
                    <a:solidFill>
                      <a:schemeClr val="accent3"/>
                    </a:solidFill>
                  </a:rPr>
                  <a:t>·</a:t>
                </a:r>
                <a:r>
                  <a:rPr lang="zh-CN" altLang="en-US" dirty="0" smtClean="0">
                    <a:solidFill>
                      <a:schemeClr val="accent3"/>
                    </a:solidFill>
                  </a:rPr>
                  <a:t>物理</a:t>
                </a:r>
                <a:endParaRPr lang="en-US" altLang="zh-CN" dirty="0" smtClean="0">
                  <a:solidFill>
                    <a:schemeClr val="accent3"/>
                  </a:solidFill>
                </a:endParaRPr>
              </a:p>
              <a:p>
                <a:pPr algn="ctr" fontAlgn="auto">
                  <a:lnSpc>
                    <a:spcPct val="150000"/>
                  </a:lnSpc>
                  <a:spcBef>
                    <a:spcPts val="0"/>
                  </a:spcBef>
                  <a:spcAft>
                    <a:spcPts val="0"/>
                  </a:spcAft>
                  <a:defRPr/>
                </a:pPr>
                <a:r>
                  <a:rPr lang="zh-CN" altLang="en-US" dirty="0" smtClean="0">
                    <a:solidFill>
                      <a:schemeClr val="accent3"/>
                    </a:solidFill>
                  </a:rPr>
                  <a:t> </a:t>
                </a:r>
                <a:r>
                  <a:rPr lang="zh-CN" altLang="en-US" dirty="0" smtClean="0">
                    <a:solidFill>
                      <a:srgbClr val="FF0000"/>
                    </a:solidFill>
                  </a:rPr>
                  <a:t>八年级下</a:t>
                </a:r>
                <a:endParaRPr lang="zh-CN" altLang="en-US" dirty="0">
                  <a:solidFill>
                    <a:srgbClr val="FF0000"/>
                  </a:solidFill>
                </a:endParaRPr>
              </a:p>
            </p:txBody>
          </p:sp>
          <p:sp>
            <p:nvSpPr>
              <p:cNvPr id="95" name="圆角矩形 94"/>
              <p:cNvSpPr/>
              <p:nvPr/>
            </p:nvSpPr>
            <p:spPr>
              <a:xfrm>
                <a:off x="6409938" y="3087614"/>
                <a:ext cx="3694947" cy="1729669"/>
              </a:xfrm>
              <a:prstGeom prst="roundRect">
                <a:avLst/>
              </a:prstGeom>
              <a:noFill/>
              <a:ln w="6350">
                <a:solidFill>
                  <a:srgbClr val="A0BF0D"/>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4" name="组合 45"/>
            <p:cNvGrpSpPr>
              <a:grpSpLocks/>
            </p:cNvGrpSpPr>
            <p:nvPr/>
          </p:nvGrpSpPr>
          <p:grpSpPr bwMode="auto">
            <a:xfrm rot="2731254">
              <a:off x="6341934" y="2879007"/>
              <a:ext cx="109793" cy="312528"/>
              <a:chOff x="4454660" y="3810474"/>
              <a:chExt cx="406107" cy="1155987"/>
            </a:xfrm>
          </p:grpSpPr>
          <p:sp>
            <p:nvSpPr>
              <p:cNvPr id="9226" name="Freeform 16"/>
              <p:cNvSpPr>
                <a:spLocks/>
              </p:cNvSpPr>
              <p:nvPr/>
            </p:nvSpPr>
            <p:spPr bwMode="auto">
              <a:xfrm flipV="1">
                <a:off x="4459674" y="3810474"/>
                <a:ext cx="396080" cy="564858"/>
              </a:xfrm>
              <a:custGeom>
                <a:avLst/>
                <a:gdLst>
                  <a:gd name="T0" fmla="*/ 148399 w 758"/>
                  <a:gd name="T1" fmla="*/ 564858 h 1081"/>
                  <a:gd name="T2" fmla="*/ 396080 w 758"/>
                  <a:gd name="T3" fmla="*/ 0 h 1081"/>
                  <a:gd name="T4" fmla="*/ 0 w 758"/>
                  <a:gd name="T5" fmla="*/ 150489 h 1081"/>
                  <a:gd name="T6" fmla="*/ 148399 w 758"/>
                  <a:gd name="T7" fmla="*/ 564858 h 1081"/>
                  <a:gd name="T8" fmla="*/ 0 60000 65536"/>
                  <a:gd name="T9" fmla="*/ 0 60000 65536"/>
                  <a:gd name="T10" fmla="*/ 0 60000 65536"/>
                  <a:gd name="T11" fmla="*/ 0 60000 65536"/>
                  <a:gd name="T12" fmla="*/ 0 w 758"/>
                  <a:gd name="T13" fmla="*/ 0 h 1081"/>
                  <a:gd name="T14" fmla="*/ 758 w 758"/>
                  <a:gd name="T15" fmla="*/ 1081 h 1081"/>
                </a:gdLst>
                <a:ahLst/>
                <a:cxnLst>
                  <a:cxn ang="T8">
                    <a:pos x="T0" y="T1"/>
                  </a:cxn>
                  <a:cxn ang="T9">
                    <a:pos x="T2" y="T3"/>
                  </a:cxn>
                  <a:cxn ang="T10">
                    <a:pos x="T4" y="T5"/>
                  </a:cxn>
                  <a:cxn ang="T11">
                    <a:pos x="T6" y="T7"/>
                  </a:cxn>
                </a:cxnLst>
                <a:rect l="T12" t="T13" r="T14" b="T15"/>
                <a:pathLst>
                  <a:path w="758" h="1081">
                    <a:moveTo>
                      <a:pt x="284" y="1081"/>
                    </a:moveTo>
                    <a:lnTo>
                      <a:pt x="758" y="0"/>
                    </a:lnTo>
                    <a:lnTo>
                      <a:pt x="0" y="288"/>
                    </a:lnTo>
                    <a:lnTo>
                      <a:pt x="284" y="1081"/>
                    </a:lnTo>
                    <a:close/>
                  </a:path>
                </a:pathLst>
              </a:custGeom>
              <a:solidFill>
                <a:srgbClr val="319095"/>
              </a:solidFill>
              <a:ln w="9525">
                <a:noFill/>
                <a:round/>
                <a:headEnd/>
                <a:tailEnd/>
              </a:ln>
            </p:spPr>
            <p:txBody>
              <a:bodyPr/>
              <a:lstStyle/>
              <a:p>
                <a:endParaRPr lang="zh-CN" altLang="en-US"/>
              </a:p>
            </p:txBody>
          </p:sp>
          <p:sp>
            <p:nvSpPr>
              <p:cNvPr id="9227" name="Freeform 30"/>
              <p:cNvSpPr>
                <a:spLocks/>
              </p:cNvSpPr>
              <p:nvPr/>
            </p:nvSpPr>
            <p:spPr bwMode="auto">
              <a:xfrm rot="-6303818">
                <a:off x="4522923" y="4261161"/>
                <a:ext cx="275725" cy="329602"/>
              </a:xfrm>
              <a:custGeom>
                <a:avLst/>
                <a:gdLst>
                  <a:gd name="T0" fmla="*/ 0 w 261"/>
                  <a:gd name="T1" fmla="*/ 0 h 312"/>
                  <a:gd name="T2" fmla="*/ 125714 w 261"/>
                  <a:gd name="T3" fmla="*/ 329602 h 312"/>
                  <a:gd name="T4" fmla="*/ 125714 w 261"/>
                  <a:gd name="T5" fmla="*/ 329602 h 312"/>
                  <a:gd name="T6" fmla="*/ 275725 w 261"/>
                  <a:gd name="T7" fmla="*/ 0 h 312"/>
                  <a:gd name="T8" fmla="*/ 0 w 261"/>
                  <a:gd name="T9" fmla="*/ 0 h 312"/>
                  <a:gd name="T10" fmla="*/ 0 60000 65536"/>
                  <a:gd name="T11" fmla="*/ 0 60000 65536"/>
                  <a:gd name="T12" fmla="*/ 0 60000 65536"/>
                  <a:gd name="T13" fmla="*/ 0 60000 65536"/>
                  <a:gd name="T14" fmla="*/ 0 60000 65536"/>
                  <a:gd name="T15" fmla="*/ 0 w 261"/>
                  <a:gd name="T16" fmla="*/ 0 h 312"/>
                  <a:gd name="T17" fmla="*/ 261 w 261"/>
                  <a:gd name="T18" fmla="*/ 312 h 312"/>
                </a:gdLst>
                <a:ahLst/>
                <a:cxnLst>
                  <a:cxn ang="T10">
                    <a:pos x="T0" y="T1"/>
                  </a:cxn>
                  <a:cxn ang="T11">
                    <a:pos x="T2" y="T3"/>
                  </a:cxn>
                  <a:cxn ang="T12">
                    <a:pos x="T4" y="T5"/>
                  </a:cxn>
                  <a:cxn ang="T13">
                    <a:pos x="T6" y="T7"/>
                  </a:cxn>
                  <a:cxn ang="T14">
                    <a:pos x="T8" y="T9"/>
                  </a:cxn>
                </a:cxnLst>
                <a:rect l="T15" t="T16" r="T17" b="T18"/>
                <a:pathLst>
                  <a:path w="261" h="312">
                    <a:moveTo>
                      <a:pt x="0" y="0"/>
                    </a:moveTo>
                    <a:lnTo>
                      <a:pt x="119" y="312"/>
                    </a:lnTo>
                    <a:lnTo>
                      <a:pt x="261" y="0"/>
                    </a:lnTo>
                    <a:lnTo>
                      <a:pt x="0" y="0"/>
                    </a:lnTo>
                    <a:close/>
                  </a:path>
                </a:pathLst>
              </a:custGeom>
              <a:solidFill>
                <a:srgbClr val="A0BF0D"/>
              </a:solidFill>
              <a:ln w="9525">
                <a:noFill/>
                <a:round/>
                <a:headEnd/>
                <a:tailEnd/>
              </a:ln>
            </p:spPr>
            <p:txBody>
              <a:bodyPr/>
              <a:lstStyle/>
              <a:p>
                <a:endParaRPr lang="zh-CN" altLang="en-US"/>
              </a:p>
            </p:txBody>
          </p:sp>
          <p:sp>
            <p:nvSpPr>
              <p:cNvPr id="9228" name="Freeform 12"/>
              <p:cNvSpPr>
                <a:spLocks/>
              </p:cNvSpPr>
              <p:nvPr/>
            </p:nvSpPr>
            <p:spPr bwMode="auto">
              <a:xfrm rot="7160246">
                <a:off x="4384500" y="4490194"/>
                <a:ext cx="546427" cy="406107"/>
              </a:xfrm>
              <a:custGeom>
                <a:avLst/>
                <a:gdLst>
                  <a:gd name="T0" fmla="*/ 400474 w 1067"/>
                  <a:gd name="T1" fmla="*/ 0 h 793"/>
                  <a:gd name="T2" fmla="*/ 0 w 1067"/>
                  <a:gd name="T3" fmla="*/ 147489 h 793"/>
                  <a:gd name="T4" fmla="*/ 546427 w 1067"/>
                  <a:gd name="T5" fmla="*/ 406107 h 793"/>
                  <a:gd name="T6" fmla="*/ 400474 w 1067"/>
                  <a:gd name="T7" fmla="*/ 0 h 793"/>
                  <a:gd name="T8" fmla="*/ 0 60000 65536"/>
                  <a:gd name="T9" fmla="*/ 0 60000 65536"/>
                  <a:gd name="T10" fmla="*/ 0 60000 65536"/>
                  <a:gd name="T11" fmla="*/ 0 60000 65536"/>
                  <a:gd name="T12" fmla="*/ 0 w 1067"/>
                  <a:gd name="T13" fmla="*/ 0 h 793"/>
                  <a:gd name="T14" fmla="*/ 1067 w 1067"/>
                  <a:gd name="T15" fmla="*/ 793 h 793"/>
                </a:gdLst>
                <a:ahLst/>
                <a:cxnLst>
                  <a:cxn ang="T8">
                    <a:pos x="T0" y="T1"/>
                  </a:cxn>
                  <a:cxn ang="T9">
                    <a:pos x="T2" y="T3"/>
                  </a:cxn>
                  <a:cxn ang="T10">
                    <a:pos x="T4" y="T5"/>
                  </a:cxn>
                  <a:cxn ang="T11">
                    <a:pos x="T6" y="T7"/>
                  </a:cxn>
                </a:cxnLst>
                <a:rect l="T12" t="T13" r="T14" b="T15"/>
                <a:pathLst>
                  <a:path w="1067" h="793">
                    <a:moveTo>
                      <a:pt x="782" y="0"/>
                    </a:moveTo>
                    <a:lnTo>
                      <a:pt x="0" y="288"/>
                    </a:lnTo>
                    <a:lnTo>
                      <a:pt x="1067" y="793"/>
                    </a:lnTo>
                    <a:lnTo>
                      <a:pt x="782" y="0"/>
                    </a:lnTo>
                    <a:close/>
                  </a:path>
                </a:pathLst>
              </a:custGeom>
              <a:solidFill>
                <a:srgbClr val="FDB900"/>
              </a:solidFill>
              <a:ln w="9525">
                <a:noFill/>
                <a:round/>
                <a:headEnd/>
                <a:tailEnd/>
              </a:ln>
            </p:spPr>
            <p:txBody>
              <a:bodyPr/>
              <a:lstStyle/>
              <a:p>
                <a:endParaRPr lang="zh-CN" altLang="en-US"/>
              </a:p>
            </p:txBody>
          </p:sp>
        </p:grpSp>
      </p:grpSp>
      <p:sp>
        <p:nvSpPr>
          <p:cNvPr id="96" name="文本框 78"/>
          <p:cNvSpPr txBox="1"/>
          <p:nvPr/>
        </p:nvSpPr>
        <p:spPr>
          <a:xfrm>
            <a:off x="3071802" y="2214560"/>
            <a:ext cx="2908489" cy="623248"/>
          </a:xfrm>
          <a:prstGeom prst="rect">
            <a:avLst/>
          </a:prstGeom>
          <a:noFill/>
        </p:spPr>
        <p:txBody>
          <a:bodyPr wrap="none" lIns="68580" tIns="34290" rIns="68580" bIns="3429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pPr fontAlgn="auto">
              <a:spcBef>
                <a:spcPts val="0"/>
              </a:spcBef>
              <a:spcAft>
                <a:spcPts val="0"/>
              </a:spcAft>
              <a:defRPr/>
            </a:pPr>
            <a:r>
              <a:rPr lang="zh-CN" altLang="en-US" sz="3600" dirty="0" smtClean="0">
                <a:solidFill>
                  <a:srgbClr val="FF0000"/>
                </a:solidFill>
              </a:rPr>
              <a:t>学科素养课件</a:t>
            </a:r>
            <a:endParaRPr lang="zh-CN" altLang="en-US" sz="3600" dirty="0">
              <a:solidFill>
                <a:srgbClr val="FF0000"/>
              </a:solidFill>
            </a:endParaRPr>
          </a:p>
        </p:txBody>
      </p:sp>
      <p:pic>
        <p:nvPicPr>
          <p:cNvPr id="54" name="Picture 5" descr="cloudandb.png"/>
          <p:cNvPicPr>
            <a:picLocks noChangeAspect="1"/>
          </p:cNvPicPr>
          <p:nvPr/>
        </p:nvPicPr>
        <p:blipFill>
          <a:blip r:embed="rId4"/>
          <a:srcRect/>
          <a:stretch>
            <a:fillRect/>
          </a:stretch>
        </p:blipFill>
        <p:spPr bwMode="auto">
          <a:xfrm>
            <a:off x="2892427" y="39689"/>
            <a:ext cx="6226175" cy="998537"/>
          </a:xfrm>
          <a:prstGeom prst="rect">
            <a:avLst/>
          </a:prstGeom>
          <a:noFill/>
          <a:ln w="9525">
            <a:noFill/>
            <a:miter lim="800000"/>
            <a:headEnd/>
            <a:tailEnd/>
          </a:ln>
        </p:spPr>
      </p:pic>
      <p:pic>
        <p:nvPicPr>
          <p:cNvPr id="97" name="Picture 4" descr="cloud_ballon.png"/>
          <p:cNvPicPr>
            <a:picLocks noChangeAspect="1"/>
          </p:cNvPicPr>
          <p:nvPr/>
        </p:nvPicPr>
        <p:blipFill>
          <a:blip r:embed="rId5"/>
          <a:srcRect/>
          <a:stretch>
            <a:fillRect/>
          </a:stretch>
        </p:blipFill>
        <p:spPr bwMode="auto">
          <a:xfrm>
            <a:off x="7796213" y="5143500"/>
            <a:ext cx="842962" cy="6905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 calcmode="lin" valueType="num">
                                      <p:cBhvr>
                                        <p:cTn id="7" dur="500" fill="hold"/>
                                        <p:tgtEl>
                                          <p:spTgt spid="62"/>
                                        </p:tgtEl>
                                        <p:attrNameLst>
                                          <p:attrName>ppt_w</p:attrName>
                                        </p:attrNameLst>
                                      </p:cBhvr>
                                      <p:tavLst>
                                        <p:tav tm="0">
                                          <p:val>
                                            <p:fltVal val="0"/>
                                          </p:val>
                                        </p:tav>
                                        <p:tav tm="100000">
                                          <p:val>
                                            <p:strVal val="#ppt_w"/>
                                          </p:val>
                                        </p:tav>
                                      </p:tavLst>
                                    </p:anim>
                                    <p:anim calcmode="lin" valueType="num">
                                      <p:cBhvr>
                                        <p:cTn id="8" dur="500" fill="hold"/>
                                        <p:tgtEl>
                                          <p:spTgt spid="6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96"/>
                                        </p:tgtEl>
                                        <p:attrNameLst>
                                          <p:attrName>style.visibility</p:attrName>
                                        </p:attrNameLst>
                                      </p:cBhvr>
                                      <p:to>
                                        <p:strVal val="visible"/>
                                      </p:to>
                                    </p:set>
                                    <p:animEffect transition="in" filter="fade">
                                      <p:cBhvr>
                                        <p:cTn id="12" dur="1000"/>
                                        <p:tgtEl>
                                          <p:spTgt spid="96"/>
                                        </p:tgtEl>
                                      </p:cBhvr>
                                    </p:animEffect>
                                    <p:anim calcmode="lin" valueType="num">
                                      <p:cBhvr>
                                        <p:cTn id="13" dur="1000" fill="hold"/>
                                        <p:tgtEl>
                                          <p:spTgt spid="96"/>
                                        </p:tgtEl>
                                        <p:attrNameLst>
                                          <p:attrName>ppt_x</p:attrName>
                                        </p:attrNameLst>
                                      </p:cBhvr>
                                      <p:tavLst>
                                        <p:tav tm="0">
                                          <p:val>
                                            <p:strVal val="#ppt_x"/>
                                          </p:val>
                                        </p:tav>
                                        <p:tav tm="100000">
                                          <p:val>
                                            <p:strVal val="#ppt_x"/>
                                          </p:val>
                                        </p:tav>
                                      </p:tavLst>
                                    </p:anim>
                                    <p:anim calcmode="lin" valueType="num">
                                      <p:cBhvr>
                                        <p:cTn id="14" dur="1000" fill="hold"/>
                                        <p:tgtEl>
                                          <p:spTgt spid="96"/>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1000" fill="hold"/>
                                        <p:tgtEl>
                                          <p:spTgt spid="2"/>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1" presetClass="entr" presetSubtype="0" fill="hold" nodeType="afterEffect">
                                  <p:stCondLst>
                                    <p:cond delay="0"/>
                                  </p:stCondLst>
                                  <p:childTnLst>
                                    <p:set>
                                      <p:cBhvr>
                                        <p:cTn id="22" dur="1" fill="hold">
                                          <p:stCondLst>
                                            <p:cond delay="0"/>
                                          </p:stCondLst>
                                        </p:cTn>
                                        <p:tgtEl>
                                          <p:spTgt spid="54"/>
                                        </p:tgtEl>
                                        <p:attrNameLst>
                                          <p:attrName>style.visibility</p:attrName>
                                        </p:attrNameLst>
                                      </p:cBhvr>
                                      <p:to>
                                        <p:strVal val="visible"/>
                                      </p:to>
                                    </p:set>
                                  </p:childTnLst>
                                </p:cTn>
                              </p:par>
                            </p:childTnLst>
                          </p:cTn>
                        </p:par>
                        <p:par>
                          <p:cTn id="23" fill="hold">
                            <p:stCondLst>
                              <p:cond delay="1500"/>
                            </p:stCondLst>
                            <p:childTnLst>
                              <p:par>
                                <p:cTn id="24" presetID="0" presetClass="path" presetSubtype="0" accel="50000" decel="50000" fill="hold" nodeType="afterEffect">
                                  <p:stCondLst>
                                    <p:cond delay="0"/>
                                  </p:stCondLst>
                                  <p:childTnLst>
                                    <p:animMotion origin="layout" path="M -0.02057 -0.10209 C -0.02722 -0.10602 -0.03307 -0.11204 -0.03932 -0.1169 C -0.04271 -0.11945 -0.04636 -0.12037 -0.04974 -0.12246 C -0.05091 -0.12315 -0.05169 -0.12546 -0.05287 -0.12616 C -0.05417 -0.12709 -0.06354 -0.12963 -0.06432 -0.12986 C -0.07162 -0.13241 -0.07761 -0.13588 -0.08516 -0.13727 C -0.08972 -0.13935 -0.09414 -0.1419 -0.0987 -0.14468 C -0.10222 -0.14676 -0.10391 -0.1456 -0.10703 -0.14838 C -0.11289 -0.15347 -0.11823 -0.15857 -0.12474 -0.16134 C -0.12578 -0.1625 -0.12669 -0.16412 -0.12787 -0.16505 C -0.12891 -0.16597 -0.13008 -0.16597 -0.13099 -0.1669 C -0.1375 -0.17338 -0.14258 -0.18125 -0.14974 -0.18542 C -0.15287 -0.19097 -0.15599 -0.19653 -0.15912 -0.20209 C -0.16081 -0.20509 -0.16341 -0.20533 -0.16537 -0.20764 C -0.16849 -0.21597 -0.17383 -0.22269 -0.17787 -0.22986 C -0.18399 -0.24074 -0.18998 -0.25139 -0.19557 -0.2632 C -0.20365 -0.28033 -0.20729 -0.30556 -0.2112 -0.32616 C -0.21211 -0.33773 -0.2138 -0.34815 -0.21537 -0.35949 C -0.21563 -0.38634 -0.2125 -0.44815 -0.21953 -0.48542 C -0.2224 -0.53079 -0.22149 -0.57037 -0.23307 -0.61134 C -0.23503 -0.61806 -0.23672 -0.62778 -0.23932 -0.63357 C -0.24675 -0.6507 -0.24297 -0.63982 -0.2487 -0.64838 C -0.25248 -0.65394 -0.25638 -0.66227 -0.2612 -0.66505 C -0.27448 -0.67292 -0.28659 -0.67639 -0.30078 -0.67801 C -0.32878 -0.69468 -0.36094 -0.68056 -0.39037 -0.67616 C -0.41211 -0.6632 -0.42669 -0.67824 -0.44349 -0.69468 C -0.44623 -0.69722 -0.44961 -0.69815 -0.45182 -0.70209 C -0.45547 -0.70857 -0.45821 -0.71088 -0.46328 -0.7132 C -0.46732 -0.72037 -0.4724 -0.72153 -0.47682 -0.72801 C -0.48099 -0.73426 -0.48451 -0.73704 -0.48932 -0.74283 C -0.49141 -0.74537 -0.4944 -0.74445 -0.49662 -0.74653 C -0.50313 -0.75301 -0.50612 -0.75625 -0.51328 -0.75949 C -0.51862 -0.76574 -0.52578 -0.76783 -0.53203 -0.7706 C -0.54219 -0.78264 -0.57383 -0.77778 -0.57787 -0.77801 C -0.58867 -0.78449 -0.57656 -0.77801 -0.60391 -0.77801 C -0.65287 -0.77801 -0.70182 -0.77917 -0.75078 -0.77986 C -0.76094 -0.78588 -0.76992 -0.79722 -0.77995 -0.80394 C -0.78334 -0.80625 -0.78568 -0.81134 -0.78932 -0.81134 " pathEditMode="relative" ptsTypes="fffffffffffffffffffffffffffffffffffffA">
                                      <p:cBhvr>
                                        <p:cTn id="25" dur="2000" fill="hold"/>
                                        <p:tgtEl>
                                          <p:spTgt spid="9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449851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527050" y="1127125"/>
            <a:ext cx="1190625" cy="504825"/>
          </a:xfrm>
          <a:prstGeom prst="rect">
            <a:avLst/>
          </a:prstGeom>
          <a:noFill/>
          <a:ln w="9525">
            <a:noFill/>
            <a:miter lim="800000"/>
            <a:headEnd/>
            <a:tailEnd/>
          </a:ln>
        </p:spPr>
      </p:pic>
      <p:sp>
        <p:nvSpPr>
          <p:cNvPr id="9" name="矩形 8"/>
          <p:cNvSpPr>
            <a:spLocks noChangeArrowheads="1"/>
          </p:cNvSpPr>
          <p:nvPr/>
        </p:nvSpPr>
        <p:spPr bwMode="auto">
          <a:xfrm>
            <a:off x="306388" y="349250"/>
            <a:ext cx="44989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决定浮力大小的因素</a:t>
            </a:r>
          </a:p>
        </p:txBody>
      </p:sp>
      <p:sp>
        <p:nvSpPr>
          <p:cNvPr id="23" name="矩形 22"/>
          <p:cNvSpPr>
            <a:spLocks noChangeArrowheads="1"/>
          </p:cNvSpPr>
          <p:nvPr/>
        </p:nvSpPr>
        <p:spPr bwMode="auto">
          <a:xfrm>
            <a:off x="531882" y="1694898"/>
            <a:ext cx="7954962" cy="1111971"/>
          </a:xfrm>
          <a:prstGeom prst="rect">
            <a:avLst/>
          </a:prstGeom>
          <a:noFill/>
          <a:ln w="9525">
            <a:noFill/>
            <a:miter lim="800000"/>
            <a:headEnd/>
            <a:tailEnd/>
          </a:ln>
        </p:spPr>
        <p:txBody>
          <a:bodyPr lIns="68580" tIns="34290" rIns="68580" bIns="34290">
            <a:spAutoFit/>
          </a:bodyPr>
          <a:lstStyle/>
          <a:p>
            <a:pPr>
              <a:lnSpc>
                <a:spcPct val="150000"/>
              </a:lnSpc>
            </a:pPr>
            <a:r>
              <a:rPr lang="zh-CN" altLang="en-US" sz="2400" b="1" dirty="0">
                <a:latin typeface="微软雅黑" pitchFamily="34" charset="-122"/>
                <a:ea typeface="微软雅黑" pitchFamily="34" charset="-122"/>
              </a:rPr>
              <a:t>在物体完全浸入液体之前变化的是物体浸入液体的体积</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在完全浸入液体后</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才能讨论物体浸入液体的深度</a:t>
            </a:r>
            <a:r>
              <a:rPr lang="en-US" altLang="zh-CN" sz="2400" b="1" dirty="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449851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527050" y="1127125"/>
            <a:ext cx="1190625" cy="504825"/>
          </a:xfrm>
          <a:prstGeom prst="rect">
            <a:avLst/>
          </a:prstGeom>
          <a:noFill/>
          <a:ln w="9525">
            <a:noFill/>
            <a:miter lim="800000"/>
            <a:headEnd/>
            <a:tailEnd/>
          </a:ln>
        </p:spPr>
      </p:pic>
      <p:sp>
        <p:nvSpPr>
          <p:cNvPr id="9" name="矩形 8"/>
          <p:cNvSpPr>
            <a:spLocks noChangeArrowheads="1"/>
          </p:cNvSpPr>
          <p:nvPr/>
        </p:nvSpPr>
        <p:spPr bwMode="auto">
          <a:xfrm>
            <a:off x="306388" y="349250"/>
            <a:ext cx="44989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决定浮力大小的因素</a:t>
            </a:r>
          </a:p>
        </p:txBody>
      </p:sp>
      <p:sp>
        <p:nvSpPr>
          <p:cNvPr id="23" name="矩形 22"/>
          <p:cNvSpPr>
            <a:spLocks noChangeArrowheads="1"/>
          </p:cNvSpPr>
          <p:nvPr/>
        </p:nvSpPr>
        <p:spPr bwMode="auto">
          <a:xfrm>
            <a:off x="539552" y="2859782"/>
            <a:ext cx="7954962" cy="1111971"/>
          </a:xfrm>
          <a:prstGeom prst="rect">
            <a:avLst/>
          </a:prstGeom>
          <a:noFill/>
          <a:ln w="9525">
            <a:noFill/>
            <a:miter lim="800000"/>
            <a:headEnd/>
            <a:tailEnd/>
          </a:ln>
        </p:spPr>
        <p:txBody>
          <a:bodyPr lIns="68580" tIns="34290" rIns="68580" bIns="34290">
            <a:spAutoFit/>
          </a:bodyPr>
          <a:lstStyle/>
          <a:p>
            <a:pPr>
              <a:lnSpc>
                <a:spcPct val="150000"/>
              </a:lnSpc>
            </a:pPr>
            <a:r>
              <a:rPr lang="zh-CN" altLang="en-US" sz="2400" b="1" dirty="0">
                <a:latin typeface="微软雅黑" pitchFamily="34" charset="-122"/>
                <a:ea typeface="微软雅黑" pitchFamily="34" charset="-122"/>
              </a:rPr>
              <a:t>在布满石块的海滨浴场</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游泳的人赤脚从深水走向浅水的过程中</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脚会感觉越来越疼</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为什么</a:t>
            </a:r>
            <a:r>
              <a:rPr lang="en-US" altLang="zh-CN" sz="2400" b="1" dirty="0">
                <a:latin typeface="微软雅黑" pitchFamily="34" charset="-122"/>
                <a:ea typeface="微软雅黑" pitchFamily="34" charset="-122"/>
              </a:rPr>
              <a:t>?</a:t>
            </a:r>
          </a:p>
        </p:txBody>
      </p:sp>
      <p:pic>
        <p:nvPicPr>
          <p:cNvPr id="10" name="r359.jpg" descr="id:2147510643;FounderCES"/>
          <p:cNvPicPr>
            <a:picLocks noChangeAspect="1" noChangeArrowheads="1"/>
          </p:cNvPicPr>
          <p:nvPr/>
        </p:nvPicPr>
        <p:blipFill>
          <a:blip r:embed="rId3"/>
          <a:srcRect/>
          <a:stretch>
            <a:fillRect/>
          </a:stretch>
        </p:blipFill>
        <p:spPr bwMode="auto">
          <a:xfrm>
            <a:off x="4932040" y="284747"/>
            <a:ext cx="3030470" cy="235900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par>
                                <p:cTn id="18" presetID="12" presetClass="entr" presetSubtype="4"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slide(fromBottom)">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449851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628650" y="1127125"/>
            <a:ext cx="989013" cy="504825"/>
          </a:xfrm>
          <a:prstGeom prst="rect">
            <a:avLst/>
          </a:prstGeom>
          <a:noFill/>
          <a:ln w="9525">
            <a:noFill/>
            <a:miter lim="800000"/>
            <a:headEnd/>
            <a:tailEnd/>
          </a:ln>
        </p:spPr>
      </p:pic>
      <p:sp>
        <p:nvSpPr>
          <p:cNvPr id="9" name="矩形 8"/>
          <p:cNvSpPr>
            <a:spLocks noChangeArrowheads="1"/>
          </p:cNvSpPr>
          <p:nvPr/>
        </p:nvSpPr>
        <p:spPr bwMode="auto">
          <a:xfrm>
            <a:off x="306388" y="349250"/>
            <a:ext cx="44989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决定浮力大小的因素</a:t>
            </a:r>
          </a:p>
        </p:txBody>
      </p:sp>
      <p:sp>
        <p:nvSpPr>
          <p:cNvPr id="23" name="矩形 22"/>
          <p:cNvSpPr>
            <a:spLocks noChangeArrowheads="1"/>
          </p:cNvSpPr>
          <p:nvPr/>
        </p:nvSpPr>
        <p:spPr bwMode="auto">
          <a:xfrm>
            <a:off x="731838" y="1692275"/>
            <a:ext cx="8088634" cy="2285241"/>
          </a:xfrm>
          <a:prstGeom prst="rect">
            <a:avLst/>
          </a:prstGeom>
          <a:noFill/>
          <a:ln w="9525">
            <a:noFill/>
            <a:miter lim="800000"/>
            <a:headEnd/>
            <a:tailEnd/>
          </a:ln>
        </p:spPr>
        <p:txBody>
          <a:bodyPr wrap="square" lIns="68580" tIns="34290" rIns="68580" bIns="34290">
            <a:spAutoFit/>
          </a:bodyPr>
          <a:lstStyle/>
          <a:p>
            <a:pPr>
              <a:lnSpc>
                <a:spcPct val="150000"/>
              </a:lnSpc>
            </a:pPr>
            <a:r>
              <a:rPr lang="zh-CN" altLang="en-US" sz="2400" b="1" dirty="0">
                <a:latin typeface="微软雅黑" pitchFamily="34" charset="-122"/>
                <a:ea typeface="微软雅黑" pitchFamily="34" charset="-122"/>
              </a:rPr>
              <a:t>人从深水走向浅水的过程中</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人排开水的体积减小了</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因而所受的浮力减小</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而人的重力不变</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故人对石块的压力增大</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而物体间力的作用是相互的</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所以石块作用在脚上的力也增大</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受力面积一定</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因此脚承受的压强增大</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所以脚会感到越来越疼</a:t>
            </a:r>
            <a:r>
              <a:rPr lang="en-US" altLang="zh-CN" sz="2400" b="1" dirty="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449851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628650" y="1163638"/>
            <a:ext cx="989013" cy="431800"/>
          </a:xfrm>
          <a:prstGeom prst="rect">
            <a:avLst/>
          </a:prstGeom>
          <a:noFill/>
          <a:ln w="9525">
            <a:noFill/>
            <a:miter lim="800000"/>
            <a:headEnd/>
            <a:tailEnd/>
          </a:ln>
        </p:spPr>
      </p:pic>
      <p:sp>
        <p:nvSpPr>
          <p:cNvPr id="9" name="矩形 8"/>
          <p:cNvSpPr>
            <a:spLocks noChangeArrowheads="1"/>
          </p:cNvSpPr>
          <p:nvPr/>
        </p:nvSpPr>
        <p:spPr bwMode="auto">
          <a:xfrm>
            <a:off x="306388" y="349250"/>
            <a:ext cx="44989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决定浮力大小的因素</a:t>
            </a:r>
          </a:p>
        </p:txBody>
      </p:sp>
      <p:sp>
        <p:nvSpPr>
          <p:cNvPr id="23" name="矩形 22"/>
          <p:cNvSpPr>
            <a:spLocks noChangeArrowheads="1"/>
          </p:cNvSpPr>
          <p:nvPr/>
        </p:nvSpPr>
        <p:spPr bwMode="auto">
          <a:xfrm>
            <a:off x="539552" y="2931790"/>
            <a:ext cx="8136904" cy="1665969"/>
          </a:xfrm>
          <a:prstGeom prst="rect">
            <a:avLst/>
          </a:prstGeom>
          <a:noFill/>
          <a:ln w="9525">
            <a:noFill/>
            <a:miter lim="800000"/>
            <a:headEnd/>
            <a:tailEnd/>
          </a:ln>
        </p:spPr>
        <p:txBody>
          <a:bodyPr wrap="square" lIns="68580" tIns="34290" rIns="68580" bIns="34290">
            <a:spAutoFit/>
          </a:bodyPr>
          <a:lstStyle/>
          <a:p>
            <a:pPr>
              <a:lnSpc>
                <a:spcPct val="150000"/>
              </a:lnSpc>
            </a:pPr>
            <a:r>
              <a:rPr lang="zh-CN" altLang="en-US" sz="2400" b="1" dirty="0">
                <a:latin typeface="微软雅黑" pitchFamily="34" charset="-122"/>
                <a:ea typeface="微软雅黑" pitchFamily="34" charset="-122"/>
              </a:rPr>
              <a:t>物体浸入液体中</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在浸没之前</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浮力随深度的增大而增大</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原因是排开液体的体积在变大</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浸没之后</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浮力大小与物体所处的深度无关</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浮力的大小随深度变化的图像如图所示</a:t>
            </a:r>
            <a:r>
              <a:rPr lang="en-US" altLang="zh-CN" sz="2400" b="1" dirty="0">
                <a:latin typeface="微软雅黑" pitchFamily="34" charset="-122"/>
                <a:ea typeface="微软雅黑" pitchFamily="34" charset="-122"/>
              </a:rPr>
              <a:t>.</a:t>
            </a:r>
          </a:p>
        </p:txBody>
      </p:sp>
      <p:pic>
        <p:nvPicPr>
          <p:cNvPr id="10" name="R360.EPS" descr="id:2147510664;FounderCES"/>
          <p:cNvPicPr>
            <a:picLocks noChangeAspect="1" noChangeArrowheads="1"/>
          </p:cNvPicPr>
          <p:nvPr/>
        </p:nvPicPr>
        <p:blipFill>
          <a:blip r:embed="rId3"/>
          <a:srcRect/>
          <a:stretch>
            <a:fillRect/>
          </a:stretch>
        </p:blipFill>
        <p:spPr bwMode="auto">
          <a:xfrm>
            <a:off x="5148064" y="349569"/>
            <a:ext cx="2558823" cy="238542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par>
                                <p:cTn id="18" presetID="12" presetClass="entr" presetSubtype="4"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slide(fromBottom)">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449851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628650" y="1168400"/>
            <a:ext cx="989013" cy="422275"/>
          </a:xfrm>
          <a:prstGeom prst="rect">
            <a:avLst/>
          </a:prstGeom>
          <a:noFill/>
          <a:ln w="9525">
            <a:noFill/>
            <a:miter lim="800000"/>
            <a:headEnd/>
            <a:tailEnd/>
          </a:ln>
        </p:spPr>
      </p:pic>
      <p:sp>
        <p:nvSpPr>
          <p:cNvPr id="9" name="矩形 8"/>
          <p:cNvSpPr>
            <a:spLocks noChangeArrowheads="1"/>
          </p:cNvSpPr>
          <p:nvPr/>
        </p:nvSpPr>
        <p:spPr bwMode="auto">
          <a:xfrm>
            <a:off x="306388" y="349250"/>
            <a:ext cx="44989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决定浮力大小的因素</a:t>
            </a:r>
          </a:p>
        </p:txBody>
      </p:sp>
      <p:sp>
        <p:nvSpPr>
          <p:cNvPr id="23" name="矩形 22"/>
          <p:cNvSpPr>
            <a:spLocks noChangeArrowheads="1"/>
          </p:cNvSpPr>
          <p:nvPr/>
        </p:nvSpPr>
        <p:spPr bwMode="auto">
          <a:xfrm>
            <a:off x="731838" y="1692275"/>
            <a:ext cx="7954962" cy="2219967"/>
          </a:xfrm>
          <a:prstGeom prst="rect">
            <a:avLst/>
          </a:prstGeom>
          <a:noFill/>
          <a:ln w="9525">
            <a:noFill/>
            <a:miter lim="800000"/>
            <a:headEnd/>
            <a:tailEnd/>
          </a:ln>
        </p:spPr>
        <p:txBody>
          <a:bodyPr lIns="68580" tIns="34290" rIns="68580" bIns="34290">
            <a:spAutoFit/>
          </a:bodyPr>
          <a:lstStyle/>
          <a:p>
            <a:pPr>
              <a:lnSpc>
                <a:spcPct val="150000"/>
              </a:lnSpc>
            </a:pPr>
            <a:r>
              <a:rPr lang="zh-CN" altLang="en-US" sz="2400" b="1" dirty="0">
                <a:latin typeface="微软雅黑" pitchFamily="34" charset="-122"/>
                <a:ea typeface="微软雅黑" pitchFamily="34" charset="-122"/>
              </a:rPr>
              <a:t>在探究“浮力的大小跟哪些因素有关”的实验中</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应用了控制变量法</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当研究浮力大小与液体的密度之间的关系时</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应保持物体排开液体的体积不变</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当研究浮力的大小与物体排开液体体积之间的关系时</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应保持液体的密度不变</a:t>
            </a:r>
            <a:r>
              <a:rPr lang="en-US" altLang="zh-CN" sz="2400" b="1" dirty="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a:spLocks noChangeArrowheads="1"/>
          </p:cNvSpPr>
          <p:nvPr/>
        </p:nvSpPr>
        <p:spPr bwMode="auto">
          <a:xfrm>
            <a:off x="2068513" y="601663"/>
            <a:ext cx="5011737" cy="900112"/>
          </a:xfrm>
          <a:prstGeom prst="rect">
            <a:avLst/>
          </a:prstGeom>
          <a:noFill/>
          <a:ln w="9525">
            <a:noFill/>
            <a:miter lim="800000"/>
            <a:headEnd/>
            <a:tailEnd/>
          </a:ln>
        </p:spPr>
        <p:txBody>
          <a:bodyPr wrap="none" lIns="68580" tIns="34290" rIns="68580" bIns="34290">
            <a:spAutoFit/>
          </a:bodyPr>
          <a:lstStyle/>
          <a:p>
            <a:r>
              <a:rPr lang="zh-CN" altLang="en-US" sz="5400" b="1">
                <a:solidFill>
                  <a:schemeClr val="accent1"/>
                </a:solidFill>
                <a:latin typeface="隶书"/>
                <a:ea typeface="隶书"/>
                <a:cs typeface="隶书"/>
              </a:rPr>
              <a:t>第十章  浮　力</a:t>
            </a:r>
          </a:p>
        </p:txBody>
      </p:sp>
      <p:sp>
        <p:nvSpPr>
          <p:cNvPr id="64" name="文本框 78"/>
          <p:cNvSpPr txBox="1">
            <a:spLocks noChangeArrowheads="1"/>
          </p:cNvSpPr>
          <p:nvPr/>
        </p:nvSpPr>
        <p:spPr bwMode="auto">
          <a:xfrm>
            <a:off x="2520950" y="1790700"/>
            <a:ext cx="4208463" cy="576263"/>
          </a:xfrm>
          <a:prstGeom prst="rect">
            <a:avLst/>
          </a:prstGeom>
          <a:noFill/>
          <a:ln w="9525">
            <a:noFill/>
            <a:miter lim="800000"/>
            <a:headEnd/>
            <a:tailEnd/>
          </a:ln>
        </p:spPr>
        <p:txBody>
          <a:bodyPr wrap="none" lIns="68580" tIns="34290" rIns="68580" bIns="34290">
            <a:spAutoFit/>
          </a:bodyPr>
          <a:lstStyle/>
          <a:p>
            <a:r>
              <a:rPr lang="zh-CN" altLang="en-US" sz="3300" b="1">
                <a:solidFill>
                  <a:schemeClr val="accent1"/>
                </a:solidFill>
                <a:latin typeface="微软雅黑" pitchFamily="34" charset="-122"/>
                <a:ea typeface="微软雅黑" pitchFamily="34" charset="-122"/>
              </a:rPr>
              <a:t>第</a:t>
            </a:r>
            <a:r>
              <a:rPr lang="en-US" altLang="zh-CN" sz="3300" b="1">
                <a:solidFill>
                  <a:schemeClr val="accent1"/>
                </a:solidFill>
                <a:latin typeface="微软雅黑" pitchFamily="34" charset="-122"/>
                <a:ea typeface="微软雅黑" pitchFamily="34" charset="-122"/>
              </a:rPr>
              <a:t>2</a:t>
            </a:r>
            <a:r>
              <a:rPr lang="zh-CN" altLang="en-US" sz="3300" b="1">
                <a:solidFill>
                  <a:schemeClr val="accent1"/>
                </a:solidFill>
                <a:latin typeface="微软雅黑" pitchFamily="34" charset="-122"/>
                <a:ea typeface="微软雅黑" pitchFamily="34" charset="-122"/>
              </a:rPr>
              <a:t>节　阿基米德原理</a:t>
            </a:r>
          </a:p>
        </p:txBody>
      </p:sp>
      <p:pic>
        <p:nvPicPr>
          <p:cNvPr id="25" name="Picture 12" descr="clouds1.png"/>
          <p:cNvPicPr>
            <a:picLocks noChangeAspect="1"/>
          </p:cNvPicPr>
          <p:nvPr/>
        </p:nvPicPr>
        <p:blipFill>
          <a:blip r:embed="rId3"/>
          <a:srcRect/>
          <a:stretch>
            <a:fillRect/>
          </a:stretch>
        </p:blipFill>
        <p:spPr bwMode="auto">
          <a:xfrm>
            <a:off x="1822450" y="3101975"/>
            <a:ext cx="4770438" cy="828675"/>
          </a:xfrm>
          <a:prstGeom prst="rect">
            <a:avLst/>
          </a:prstGeom>
          <a:noFill/>
          <a:ln w="9525">
            <a:noFill/>
            <a:miter lim="800000"/>
            <a:headEnd/>
            <a:tailEnd/>
          </a:ln>
        </p:spPr>
      </p:pic>
      <p:pic>
        <p:nvPicPr>
          <p:cNvPr id="26" name="Picture 10" descr="field1.png"/>
          <p:cNvPicPr>
            <a:picLocks noChangeAspect="1"/>
          </p:cNvPicPr>
          <p:nvPr/>
        </p:nvPicPr>
        <p:blipFill>
          <a:blip r:embed="rId4"/>
          <a:srcRect/>
          <a:stretch>
            <a:fillRect/>
          </a:stretch>
        </p:blipFill>
        <p:spPr bwMode="auto">
          <a:xfrm>
            <a:off x="88900" y="3838575"/>
            <a:ext cx="8916988" cy="1354138"/>
          </a:xfrm>
          <a:prstGeom prst="rect">
            <a:avLst/>
          </a:prstGeom>
          <a:noFill/>
          <a:ln w="9525">
            <a:noFill/>
            <a:miter lim="800000"/>
            <a:headEnd/>
            <a:tailEnd/>
          </a:ln>
        </p:spPr>
      </p:pic>
      <p:pic>
        <p:nvPicPr>
          <p:cNvPr id="27" name="Picture 11" descr="server.png"/>
          <p:cNvPicPr>
            <a:picLocks noChangeAspect="1"/>
          </p:cNvPicPr>
          <p:nvPr/>
        </p:nvPicPr>
        <p:blipFill>
          <a:blip r:embed="rId5"/>
          <a:srcRect/>
          <a:stretch>
            <a:fillRect/>
          </a:stretch>
        </p:blipFill>
        <p:spPr bwMode="auto">
          <a:xfrm>
            <a:off x="2759075" y="3294063"/>
            <a:ext cx="3560763" cy="1955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图片5.png"/>
          <p:cNvPicPr>
            <a:picLocks noChangeAspect="1"/>
          </p:cNvPicPr>
          <p:nvPr/>
        </p:nvPicPr>
        <p:blipFill>
          <a:blip r:embed="rId2"/>
          <a:srcRect/>
          <a:stretch>
            <a:fillRect/>
          </a:stretch>
        </p:blipFill>
        <p:spPr bwMode="auto">
          <a:xfrm>
            <a:off x="595313" y="973138"/>
            <a:ext cx="928687" cy="474662"/>
          </a:xfrm>
          <a:prstGeom prst="rect">
            <a:avLst/>
          </a:prstGeom>
          <a:noFill/>
          <a:ln w="9525">
            <a:noFill/>
            <a:miter lim="800000"/>
            <a:headEnd/>
            <a:tailEnd/>
          </a:ln>
        </p:spPr>
      </p:pic>
      <p:grpSp>
        <p:nvGrpSpPr>
          <p:cNvPr id="2" name="组合 18"/>
          <p:cNvGrpSpPr>
            <a:grpSpLocks/>
          </p:cNvGrpSpPr>
          <p:nvPr/>
        </p:nvGrpSpPr>
        <p:grpSpPr bwMode="auto">
          <a:xfrm>
            <a:off x="252413" y="0"/>
            <a:ext cx="3797300"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1104" y="208196"/>
              <a:ext cx="418795" cy="2404"/>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395" y="208196"/>
              <a:ext cx="418795" cy="2405"/>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38068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阿基米德的灵感</a:t>
            </a:r>
          </a:p>
        </p:txBody>
      </p:sp>
      <p:sp>
        <p:nvSpPr>
          <p:cNvPr id="14" name="矩形 13"/>
          <p:cNvSpPr>
            <a:spLocks noChangeArrowheads="1"/>
          </p:cNvSpPr>
          <p:nvPr/>
        </p:nvSpPr>
        <p:spPr bwMode="auto">
          <a:xfrm>
            <a:off x="447675" y="1565275"/>
            <a:ext cx="7702550" cy="1111779"/>
          </a:xfrm>
          <a:prstGeom prst="rect">
            <a:avLst/>
          </a:prstGeom>
          <a:noFill/>
          <a:ln w="9525">
            <a:noFill/>
            <a:miter lim="800000"/>
            <a:headEnd/>
            <a:tailEnd/>
          </a:ln>
        </p:spPr>
        <p:txBody>
          <a:bodyPr lIns="68580" tIns="34290" rIns="68580" bIns="34290">
            <a:spAutoFit/>
          </a:bodyPr>
          <a:lstStyle/>
          <a:p>
            <a:pPr>
              <a:lnSpc>
                <a:spcPct val="150000"/>
              </a:lnSpc>
            </a:pPr>
            <a:r>
              <a:rPr lang="zh-CN" altLang="en-US" sz="2400" b="1" dirty="0">
                <a:latin typeface="Times New Roman" pitchFamily="18" charset="0"/>
                <a:ea typeface="微软雅黑" pitchFamily="34" charset="-122"/>
                <a:cs typeface="Times New Roman" pitchFamily="18" charset="0"/>
              </a:rPr>
              <a:t>随着饮料罐浸入水中的体积变大</a:t>
            </a:r>
            <a:r>
              <a:rPr lang="en-US" altLang="zh-CN" sz="2400" b="1" dirty="0">
                <a:latin typeface="Times New Roman" pitchFamily="18" charset="0"/>
                <a:ea typeface="微软雅黑" pitchFamily="34" charset="-122"/>
                <a:cs typeface="Times New Roman" pitchFamily="18" charset="0"/>
              </a:rPr>
              <a:t>,</a:t>
            </a:r>
            <a:r>
              <a:rPr lang="zh-CN" altLang="en-US" sz="2400" b="1" dirty="0">
                <a:latin typeface="Times New Roman" pitchFamily="18" charset="0"/>
                <a:ea typeface="微软雅黑" pitchFamily="34" charset="-122"/>
                <a:cs typeface="Times New Roman" pitchFamily="18" charset="0"/>
              </a:rPr>
              <a:t>排开的水变多</a:t>
            </a:r>
            <a:r>
              <a:rPr lang="en-US" altLang="zh-CN" sz="2400" b="1" dirty="0">
                <a:latin typeface="Times New Roman" pitchFamily="18" charset="0"/>
                <a:ea typeface="微软雅黑" pitchFamily="34" charset="-122"/>
                <a:cs typeface="Times New Roman" pitchFamily="18" charset="0"/>
              </a:rPr>
              <a:t>,</a:t>
            </a:r>
            <a:r>
              <a:rPr lang="zh-CN" altLang="en-US" sz="2400" b="1" dirty="0">
                <a:latin typeface="Times New Roman" pitchFamily="18" charset="0"/>
                <a:ea typeface="微软雅黑" pitchFamily="34" charset="-122"/>
                <a:cs typeface="Times New Roman" pitchFamily="18" charset="0"/>
              </a:rPr>
              <a:t>手的压力也会变大</a:t>
            </a:r>
            <a:r>
              <a:rPr lang="en-US" altLang="zh-CN" sz="2400" b="1" dirty="0">
                <a:latin typeface="Times New Roman" pitchFamily="18" charset="0"/>
                <a:ea typeface="微软雅黑" pitchFamily="34" charset="-122"/>
                <a:cs typeface="Times New Roman" pitchFamily="18" charset="0"/>
              </a:rPr>
              <a:t>,</a:t>
            </a:r>
            <a:r>
              <a:rPr lang="zh-CN" altLang="en-US" sz="2400" b="1" dirty="0">
                <a:latin typeface="Times New Roman" pitchFamily="18" charset="0"/>
                <a:ea typeface="微软雅黑" pitchFamily="34" charset="-122"/>
                <a:cs typeface="Times New Roman" pitchFamily="18" charset="0"/>
              </a:rPr>
              <a:t>由</a:t>
            </a:r>
            <a:r>
              <a:rPr lang="en-US" altLang="zh-CN" sz="2400" b="1" i="1" dirty="0">
                <a:latin typeface="Times New Roman" pitchFamily="18" charset="0"/>
                <a:ea typeface="微软雅黑" pitchFamily="34" charset="-122"/>
                <a:cs typeface="Times New Roman" pitchFamily="18" charset="0"/>
              </a:rPr>
              <a:t>F</a:t>
            </a:r>
            <a:r>
              <a:rPr lang="zh-CN" altLang="en-US" sz="2400" b="1" baseline="-25000" dirty="0">
                <a:latin typeface="Times New Roman" pitchFamily="18" charset="0"/>
                <a:ea typeface="微软雅黑" pitchFamily="34" charset="-122"/>
                <a:cs typeface="Times New Roman" pitchFamily="18" charset="0"/>
              </a:rPr>
              <a:t>浮</a:t>
            </a:r>
            <a:r>
              <a:rPr lang="en-US" altLang="zh-CN" sz="2400" b="1" dirty="0">
                <a:latin typeface="Times New Roman" pitchFamily="18" charset="0"/>
                <a:ea typeface="微软雅黑" pitchFamily="34" charset="-122"/>
                <a:cs typeface="Times New Roman" pitchFamily="18" charset="0"/>
              </a:rPr>
              <a:t>=</a:t>
            </a:r>
            <a:r>
              <a:rPr lang="en-US" altLang="zh-CN" sz="2400" b="1" i="1" dirty="0">
                <a:latin typeface="Times New Roman" pitchFamily="18" charset="0"/>
                <a:ea typeface="微软雅黑" pitchFamily="34" charset="-122"/>
                <a:cs typeface="Times New Roman" pitchFamily="18" charset="0"/>
              </a:rPr>
              <a:t>G</a:t>
            </a:r>
            <a:r>
              <a:rPr lang="en-US" altLang="zh-CN" sz="2400" b="1" dirty="0">
                <a:latin typeface="Times New Roman" pitchFamily="18" charset="0"/>
                <a:ea typeface="微软雅黑" pitchFamily="34" charset="-122"/>
                <a:cs typeface="Times New Roman" pitchFamily="18" charset="0"/>
              </a:rPr>
              <a:t>+</a:t>
            </a:r>
            <a:r>
              <a:rPr lang="en-US" altLang="zh-CN" sz="2400" b="1" i="1" dirty="0">
                <a:latin typeface="Times New Roman" pitchFamily="18" charset="0"/>
                <a:ea typeface="微软雅黑" pitchFamily="34" charset="-122"/>
                <a:cs typeface="Times New Roman" pitchFamily="18" charset="0"/>
              </a:rPr>
              <a:t>F</a:t>
            </a:r>
            <a:r>
              <a:rPr lang="zh-CN" altLang="en-US" sz="2400" b="1" baseline="-25000" dirty="0">
                <a:latin typeface="Times New Roman" pitchFamily="18" charset="0"/>
                <a:ea typeface="微软雅黑" pitchFamily="34" charset="-122"/>
                <a:cs typeface="Times New Roman" pitchFamily="18" charset="0"/>
              </a:rPr>
              <a:t>压</a:t>
            </a:r>
            <a:r>
              <a:rPr lang="zh-CN" altLang="en-US" sz="2400" b="1" dirty="0">
                <a:latin typeface="Times New Roman" pitchFamily="18" charset="0"/>
                <a:ea typeface="微软雅黑" pitchFamily="34" charset="-122"/>
                <a:cs typeface="Times New Roman" pitchFamily="18" charset="0"/>
              </a:rPr>
              <a:t>可知饮料罐所受的浮力变大</a:t>
            </a:r>
            <a:r>
              <a:rPr lang="en-US" altLang="zh-CN" sz="2400" b="1" dirty="0">
                <a:latin typeface="Times New Roman" pitchFamily="18" charset="0"/>
                <a:ea typeface="微软雅黑" pitchFamily="34" charset="-122"/>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图片5.png"/>
          <p:cNvPicPr>
            <a:picLocks noChangeAspect="1"/>
          </p:cNvPicPr>
          <p:nvPr/>
        </p:nvPicPr>
        <p:blipFill>
          <a:blip r:embed="rId2"/>
          <a:srcRect/>
          <a:stretch>
            <a:fillRect/>
          </a:stretch>
        </p:blipFill>
        <p:spPr bwMode="auto">
          <a:xfrm>
            <a:off x="595313" y="1008063"/>
            <a:ext cx="928687" cy="404812"/>
          </a:xfrm>
          <a:prstGeom prst="rect">
            <a:avLst/>
          </a:prstGeom>
          <a:noFill/>
          <a:ln w="9525">
            <a:noFill/>
            <a:miter lim="800000"/>
            <a:headEnd/>
            <a:tailEnd/>
          </a:ln>
        </p:spPr>
      </p:pic>
      <p:grpSp>
        <p:nvGrpSpPr>
          <p:cNvPr id="2" name="组合 18"/>
          <p:cNvGrpSpPr>
            <a:grpSpLocks/>
          </p:cNvGrpSpPr>
          <p:nvPr/>
        </p:nvGrpSpPr>
        <p:grpSpPr bwMode="auto">
          <a:xfrm>
            <a:off x="252413" y="0"/>
            <a:ext cx="3797300"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1104" y="208196"/>
              <a:ext cx="418795" cy="2404"/>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395" y="208196"/>
              <a:ext cx="418795" cy="2405"/>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38068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阿基米德的灵感</a:t>
            </a:r>
          </a:p>
        </p:txBody>
      </p:sp>
      <p:sp>
        <p:nvSpPr>
          <p:cNvPr id="14" name="矩形 13"/>
          <p:cNvSpPr>
            <a:spLocks noChangeArrowheads="1"/>
          </p:cNvSpPr>
          <p:nvPr/>
        </p:nvSpPr>
        <p:spPr bwMode="auto">
          <a:xfrm>
            <a:off x="447675" y="1565275"/>
            <a:ext cx="7702550" cy="1665969"/>
          </a:xfrm>
          <a:prstGeom prst="rect">
            <a:avLst/>
          </a:prstGeom>
          <a:noFill/>
          <a:ln w="9525">
            <a:noFill/>
            <a:miter lim="800000"/>
            <a:headEnd/>
            <a:tailEnd/>
          </a:ln>
        </p:spPr>
        <p:txBody>
          <a:bodyPr lIns="68580" tIns="34290" rIns="68580" bIns="34290">
            <a:spAutoFit/>
          </a:bodyPr>
          <a:lstStyle/>
          <a:p>
            <a:pPr>
              <a:lnSpc>
                <a:spcPct val="150000"/>
              </a:lnSpc>
            </a:pPr>
            <a:r>
              <a:rPr lang="zh-CN" altLang="en-US" sz="2400" b="1" dirty="0">
                <a:latin typeface="微软雅黑" pitchFamily="34" charset="-122"/>
                <a:ea typeface="微软雅黑" pitchFamily="34" charset="-122"/>
              </a:rPr>
              <a:t>在同种液体中</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浮力的大小只能根据排开液体的体积判断</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排开液体的体积越大</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浮力越大</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不能根据物体浮在水面或沉底来判断</a:t>
            </a:r>
            <a:r>
              <a:rPr lang="en-US" altLang="zh-CN" sz="2400" b="1" dirty="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318134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500063" y="1116013"/>
            <a:ext cx="1244600" cy="527050"/>
          </a:xfrm>
          <a:prstGeom prst="rect">
            <a:avLst/>
          </a:prstGeom>
          <a:noFill/>
          <a:ln w="9525">
            <a:noFill/>
            <a:miter lim="800000"/>
            <a:headEnd/>
            <a:tailEnd/>
          </a:ln>
        </p:spPr>
      </p:pic>
      <p:sp>
        <p:nvSpPr>
          <p:cNvPr id="9" name="矩形 8"/>
          <p:cNvSpPr>
            <a:spLocks noChangeArrowheads="1"/>
          </p:cNvSpPr>
          <p:nvPr/>
        </p:nvSpPr>
        <p:spPr bwMode="auto">
          <a:xfrm>
            <a:off x="306388" y="349250"/>
            <a:ext cx="31146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浮力的大小</a:t>
            </a:r>
          </a:p>
        </p:txBody>
      </p:sp>
      <p:sp>
        <p:nvSpPr>
          <p:cNvPr id="23" name="矩形 22"/>
          <p:cNvSpPr>
            <a:spLocks noChangeArrowheads="1"/>
          </p:cNvSpPr>
          <p:nvPr/>
        </p:nvSpPr>
        <p:spPr bwMode="auto">
          <a:xfrm>
            <a:off x="731838" y="1692275"/>
            <a:ext cx="7954962" cy="1400175"/>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实验时</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要把溢水杯装满水</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如果溢水杯中水面低于溢水口</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物体浸入水中后</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水面先上升到溢水口再溢出</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从溢水杯中溢出的水重将小于物体排开的水重</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318134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500063" y="1116013"/>
            <a:ext cx="1244600" cy="527050"/>
          </a:xfrm>
          <a:prstGeom prst="rect">
            <a:avLst/>
          </a:prstGeom>
          <a:noFill/>
          <a:ln w="9525">
            <a:noFill/>
            <a:miter lim="800000"/>
            <a:headEnd/>
            <a:tailEnd/>
          </a:ln>
        </p:spPr>
      </p:pic>
      <p:sp>
        <p:nvSpPr>
          <p:cNvPr id="9" name="矩形 8"/>
          <p:cNvSpPr>
            <a:spLocks noChangeArrowheads="1"/>
          </p:cNvSpPr>
          <p:nvPr/>
        </p:nvSpPr>
        <p:spPr bwMode="auto">
          <a:xfrm>
            <a:off x="306388" y="349250"/>
            <a:ext cx="31146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浮力的大小</a:t>
            </a:r>
          </a:p>
        </p:txBody>
      </p:sp>
      <p:sp>
        <p:nvSpPr>
          <p:cNvPr id="23" name="矩形 22"/>
          <p:cNvSpPr>
            <a:spLocks noChangeArrowheads="1"/>
          </p:cNvSpPr>
          <p:nvPr/>
        </p:nvSpPr>
        <p:spPr bwMode="auto">
          <a:xfrm>
            <a:off x="731838" y="1692275"/>
            <a:ext cx="7954962" cy="2784475"/>
          </a:xfrm>
          <a:prstGeom prst="rect">
            <a:avLst/>
          </a:prstGeom>
          <a:noFill/>
          <a:ln w="9525">
            <a:noFill/>
            <a:miter lim="800000"/>
            <a:headEnd/>
            <a:tailEnd/>
          </a:ln>
        </p:spPr>
        <p:txBody>
          <a:bodyPr lIns="68580" tIns="34290" rIns="68580" bIns="34290">
            <a:spAutoFit/>
          </a:bodyPr>
          <a:lstStyle/>
          <a:p>
            <a:pPr>
              <a:lnSpc>
                <a:spcPct val="150000"/>
              </a:lnSpc>
            </a:pPr>
            <a:r>
              <a:rPr lang="en-US" altLang="zh-CN" sz="2000" dirty="0">
                <a:latin typeface="微软雅黑" pitchFamily="34" charset="-122"/>
                <a:ea typeface="微软雅黑" pitchFamily="34" charset="-122"/>
              </a:rPr>
              <a:t>(1)</a:t>
            </a:r>
            <a:r>
              <a:rPr lang="zh-CN" altLang="en-US" sz="2000" dirty="0">
                <a:latin typeface="微软雅黑" pitchFamily="34" charset="-122"/>
                <a:ea typeface="微软雅黑" pitchFamily="34" charset="-122"/>
              </a:rPr>
              <a:t>实验中</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先测物体和空小桶的重力</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目的是避免物体和空小桶沾水后使测量误差变大</a:t>
            </a:r>
            <a:r>
              <a:rPr lang="en-US" altLang="zh-CN" sz="2000" dirty="0">
                <a:latin typeface="微软雅黑" pitchFamily="34" charset="-122"/>
                <a:ea typeface="微软雅黑" pitchFamily="34" charset="-122"/>
              </a:rPr>
              <a:t>.</a:t>
            </a:r>
          </a:p>
          <a:p>
            <a:pPr>
              <a:lnSpc>
                <a:spcPct val="150000"/>
              </a:lnSpc>
            </a:pPr>
            <a:r>
              <a:rPr lang="en-US" altLang="zh-CN" sz="2000" dirty="0">
                <a:latin typeface="微软雅黑" pitchFamily="34" charset="-122"/>
                <a:ea typeface="微软雅黑" pitchFamily="34" charset="-122"/>
              </a:rPr>
              <a:t>(2)“</a:t>
            </a:r>
            <a:r>
              <a:rPr lang="zh-CN" altLang="en-US" sz="2000" dirty="0">
                <a:latin typeface="微软雅黑" pitchFamily="34" charset="-122"/>
                <a:ea typeface="微软雅黑" pitchFamily="34" charset="-122"/>
              </a:rPr>
              <a:t>使水恰好到达溢水口”的目的是使物体排开的水全部流入到小桶中</a:t>
            </a:r>
            <a:r>
              <a:rPr lang="en-US" altLang="zh-CN" sz="2000" dirty="0">
                <a:latin typeface="微软雅黑" pitchFamily="34" charset="-122"/>
                <a:ea typeface="微软雅黑" pitchFamily="34" charset="-122"/>
              </a:rPr>
              <a:t>.</a:t>
            </a:r>
          </a:p>
          <a:p>
            <a:pPr>
              <a:lnSpc>
                <a:spcPct val="150000"/>
              </a:lnSpc>
            </a:pPr>
            <a:r>
              <a:rPr lang="en-US" altLang="zh-CN" sz="2000" dirty="0">
                <a:latin typeface="微软雅黑" pitchFamily="34" charset="-122"/>
                <a:ea typeface="微软雅黑" pitchFamily="34" charset="-122"/>
              </a:rPr>
              <a:t>(3)</a:t>
            </a:r>
            <a:r>
              <a:rPr lang="zh-CN" altLang="en-US" sz="2000" dirty="0">
                <a:latin typeface="微软雅黑" pitchFamily="34" charset="-122"/>
                <a:ea typeface="微软雅黑" pitchFamily="34" charset="-122"/>
              </a:rPr>
              <a:t>更换不同质量的物体重复进行实验的目的是多次进行实验得出普遍规律</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避免结论的偶然性</a:t>
            </a:r>
            <a:r>
              <a:rPr lang="en-US" altLang="zh-CN" sz="2000" dirty="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a:spLocks noChangeArrowheads="1"/>
          </p:cNvSpPr>
          <p:nvPr/>
        </p:nvSpPr>
        <p:spPr bwMode="auto">
          <a:xfrm>
            <a:off x="2068513" y="601663"/>
            <a:ext cx="5011737" cy="900112"/>
          </a:xfrm>
          <a:prstGeom prst="rect">
            <a:avLst/>
          </a:prstGeom>
          <a:noFill/>
          <a:ln w="9525">
            <a:noFill/>
            <a:miter lim="800000"/>
            <a:headEnd/>
            <a:tailEnd/>
          </a:ln>
        </p:spPr>
        <p:txBody>
          <a:bodyPr wrap="none" lIns="68580" tIns="34290" rIns="68580" bIns="34290">
            <a:spAutoFit/>
          </a:bodyPr>
          <a:lstStyle/>
          <a:p>
            <a:r>
              <a:rPr lang="zh-CN" altLang="en-US" sz="5400" b="1">
                <a:solidFill>
                  <a:schemeClr val="accent1"/>
                </a:solidFill>
                <a:latin typeface="隶书"/>
                <a:ea typeface="隶书"/>
                <a:cs typeface="隶书"/>
              </a:rPr>
              <a:t>第十章  浮　力</a:t>
            </a:r>
          </a:p>
        </p:txBody>
      </p:sp>
      <p:sp>
        <p:nvSpPr>
          <p:cNvPr id="64" name="文本框 78"/>
          <p:cNvSpPr txBox="1">
            <a:spLocks noChangeArrowheads="1"/>
          </p:cNvSpPr>
          <p:nvPr/>
        </p:nvSpPr>
        <p:spPr bwMode="auto">
          <a:xfrm>
            <a:off x="3000364" y="1714494"/>
            <a:ext cx="2938463" cy="576263"/>
          </a:xfrm>
          <a:prstGeom prst="rect">
            <a:avLst/>
          </a:prstGeom>
          <a:noFill/>
          <a:ln w="9525">
            <a:noFill/>
            <a:miter lim="800000"/>
            <a:headEnd/>
            <a:tailEnd/>
          </a:ln>
        </p:spPr>
        <p:txBody>
          <a:bodyPr wrap="none" lIns="68580" tIns="34290" rIns="68580" bIns="34290">
            <a:spAutoFit/>
          </a:bodyPr>
          <a:lstStyle/>
          <a:p>
            <a:r>
              <a:rPr lang="zh-CN" altLang="en-US" sz="3300" b="1">
                <a:solidFill>
                  <a:srgbClr val="FF0000"/>
                </a:solidFill>
                <a:latin typeface="微软雅黑" pitchFamily="34" charset="-122"/>
                <a:ea typeface="微软雅黑" pitchFamily="34" charset="-122"/>
              </a:rPr>
              <a:t>第</a:t>
            </a:r>
            <a:r>
              <a:rPr lang="en-US" altLang="zh-CN" sz="3300" b="1">
                <a:solidFill>
                  <a:srgbClr val="FF0000"/>
                </a:solidFill>
                <a:latin typeface="微软雅黑" pitchFamily="34" charset="-122"/>
                <a:ea typeface="微软雅黑" pitchFamily="34" charset="-122"/>
              </a:rPr>
              <a:t>1</a:t>
            </a:r>
            <a:r>
              <a:rPr lang="zh-CN" altLang="en-US" sz="3300" b="1">
                <a:solidFill>
                  <a:srgbClr val="FF0000"/>
                </a:solidFill>
                <a:latin typeface="微软雅黑" pitchFamily="34" charset="-122"/>
                <a:ea typeface="微软雅黑" pitchFamily="34" charset="-122"/>
              </a:rPr>
              <a:t>节　浮　力</a:t>
            </a:r>
          </a:p>
        </p:txBody>
      </p:sp>
      <p:pic>
        <p:nvPicPr>
          <p:cNvPr id="25" name="Picture 12" descr="clouds1.png"/>
          <p:cNvPicPr>
            <a:picLocks noChangeAspect="1"/>
          </p:cNvPicPr>
          <p:nvPr/>
        </p:nvPicPr>
        <p:blipFill>
          <a:blip r:embed="rId3"/>
          <a:srcRect/>
          <a:stretch>
            <a:fillRect/>
          </a:stretch>
        </p:blipFill>
        <p:spPr bwMode="auto">
          <a:xfrm>
            <a:off x="1822450" y="3101975"/>
            <a:ext cx="4770438" cy="828675"/>
          </a:xfrm>
          <a:prstGeom prst="rect">
            <a:avLst/>
          </a:prstGeom>
          <a:noFill/>
          <a:ln w="9525">
            <a:noFill/>
            <a:miter lim="800000"/>
            <a:headEnd/>
            <a:tailEnd/>
          </a:ln>
        </p:spPr>
      </p:pic>
      <p:pic>
        <p:nvPicPr>
          <p:cNvPr id="26" name="Picture 10" descr="field1.png"/>
          <p:cNvPicPr>
            <a:picLocks noChangeAspect="1"/>
          </p:cNvPicPr>
          <p:nvPr/>
        </p:nvPicPr>
        <p:blipFill>
          <a:blip r:embed="rId4"/>
          <a:srcRect/>
          <a:stretch>
            <a:fillRect/>
          </a:stretch>
        </p:blipFill>
        <p:spPr bwMode="auto">
          <a:xfrm>
            <a:off x="88900" y="3838575"/>
            <a:ext cx="8916988" cy="1354138"/>
          </a:xfrm>
          <a:prstGeom prst="rect">
            <a:avLst/>
          </a:prstGeom>
          <a:noFill/>
          <a:ln w="9525">
            <a:noFill/>
            <a:miter lim="800000"/>
            <a:headEnd/>
            <a:tailEnd/>
          </a:ln>
        </p:spPr>
      </p:pic>
      <p:pic>
        <p:nvPicPr>
          <p:cNvPr id="27" name="Picture 11" descr="server.png"/>
          <p:cNvPicPr>
            <a:picLocks noChangeAspect="1"/>
          </p:cNvPicPr>
          <p:nvPr/>
        </p:nvPicPr>
        <p:blipFill>
          <a:blip r:embed="rId5"/>
          <a:srcRect/>
          <a:stretch>
            <a:fillRect/>
          </a:stretch>
        </p:blipFill>
        <p:spPr bwMode="auto">
          <a:xfrm>
            <a:off x="2759075" y="3294063"/>
            <a:ext cx="3560763" cy="1955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318134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519113" y="1116013"/>
            <a:ext cx="1206500" cy="527050"/>
          </a:xfrm>
          <a:prstGeom prst="rect">
            <a:avLst/>
          </a:prstGeom>
          <a:noFill/>
          <a:ln w="9525">
            <a:noFill/>
            <a:miter lim="800000"/>
            <a:headEnd/>
            <a:tailEnd/>
          </a:ln>
        </p:spPr>
      </p:pic>
      <p:sp>
        <p:nvSpPr>
          <p:cNvPr id="9" name="矩形 8"/>
          <p:cNvSpPr>
            <a:spLocks noChangeArrowheads="1"/>
          </p:cNvSpPr>
          <p:nvPr/>
        </p:nvSpPr>
        <p:spPr bwMode="auto">
          <a:xfrm>
            <a:off x="306388" y="349250"/>
            <a:ext cx="31146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浮力的大小</a:t>
            </a:r>
          </a:p>
        </p:txBody>
      </p:sp>
      <p:sp>
        <p:nvSpPr>
          <p:cNvPr id="23" name="矩形 22"/>
          <p:cNvSpPr>
            <a:spLocks noChangeArrowheads="1"/>
          </p:cNvSpPr>
          <p:nvPr/>
        </p:nvSpPr>
        <p:spPr bwMode="auto">
          <a:xfrm>
            <a:off x="731838" y="1692275"/>
            <a:ext cx="7954962" cy="1400175"/>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Times New Roman" pitchFamily="18" charset="0"/>
                <a:ea typeface="微软雅黑" pitchFamily="34" charset="-122"/>
                <a:cs typeface="Times New Roman" pitchFamily="18" charset="0"/>
              </a:rPr>
              <a:t>由</a:t>
            </a:r>
            <a:r>
              <a:rPr lang="en-US" altLang="zh-CN" sz="2000" i="1">
                <a:latin typeface="Times New Roman" pitchFamily="18" charset="0"/>
                <a:ea typeface="微软雅黑" pitchFamily="34" charset="-122"/>
                <a:cs typeface="Times New Roman" pitchFamily="18" charset="0"/>
              </a:rPr>
              <a:t>F</a:t>
            </a:r>
            <a:r>
              <a:rPr lang="zh-CN" altLang="en-US" sz="2000" baseline="-25000">
                <a:latin typeface="Times New Roman" pitchFamily="18" charset="0"/>
                <a:ea typeface="微软雅黑" pitchFamily="34" charset="-122"/>
                <a:cs typeface="Times New Roman" pitchFamily="18" charset="0"/>
              </a:rPr>
              <a:t>浮</a:t>
            </a:r>
            <a:r>
              <a:rPr lang="en-US" altLang="zh-CN" sz="2000">
                <a:latin typeface="Times New Roman" pitchFamily="18" charset="0"/>
                <a:ea typeface="微软雅黑" pitchFamily="34" charset="-122"/>
                <a:cs typeface="Times New Roman" pitchFamily="18" charset="0"/>
              </a:rPr>
              <a:t>=</a:t>
            </a:r>
            <a:r>
              <a:rPr lang="en-US" altLang="zh-CN" sz="2000" i="1">
                <a:latin typeface="Times New Roman" pitchFamily="18" charset="0"/>
                <a:ea typeface="微软雅黑" pitchFamily="34" charset="-122"/>
                <a:cs typeface="Times New Roman" pitchFamily="18" charset="0"/>
              </a:rPr>
              <a:t>ρ</a:t>
            </a:r>
            <a:r>
              <a:rPr lang="zh-CN" altLang="en-US" sz="2000" baseline="-25000">
                <a:latin typeface="Times New Roman" pitchFamily="18" charset="0"/>
                <a:ea typeface="微软雅黑" pitchFamily="34" charset="-122"/>
                <a:cs typeface="Times New Roman" pitchFamily="18" charset="0"/>
              </a:rPr>
              <a:t>液</a:t>
            </a:r>
            <a:r>
              <a:rPr lang="en-US" altLang="zh-CN" sz="2000" i="1">
                <a:latin typeface="Times New Roman" pitchFamily="18" charset="0"/>
                <a:ea typeface="微软雅黑" pitchFamily="34" charset="-122"/>
                <a:cs typeface="Times New Roman" pitchFamily="18" charset="0"/>
              </a:rPr>
              <a:t>gV</a:t>
            </a:r>
            <a:r>
              <a:rPr lang="zh-CN" altLang="en-US" sz="2000" baseline="-25000">
                <a:latin typeface="Times New Roman" pitchFamily="18" charset="0"/>
                <a:ea typeface="微软雅黑" pitchFamily="34" charset="-122"/>
                <a:cs typeface="Times New Roman" pitchFamily="18" charset="0"/>
              </a:rPr>
              <a:t>排</a:t>
            </a:r>
            <a:r>
              <a:rPr lang="zh-CN" altLang="en-US" sz="2000">
                <a:latin typeface="Times New Roman" pitchFamily="18" charset="0"/>
                <a:ea typeface="微软雅黑" pitchFamily="34" charset="-122"/>
                <a:cs typeface="Times New Roman" pitchFamily="18" charset="0"/>
              </a:rPr>
              <a:t>可以看出</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浮力的大小只跟液体的密度和物体排开液体的体积有关</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而跟物体本身的体积、密度、形状、在液体中的深度、在液体中是否运动、液体的多少等因素无关</a:t>
            </a:r>
            <a:r>
              <a:rPr lang="en-US" altLang="zh-CN" sz="2000">
                <a:latin typeface="Times New Roman" pitchFamily="18" charset="0"/>
                <a:ea typeface="微软雅黑" pitchFamily="34" charset="-122"/>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318134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519113" y="1116013"/>
            <a:ext cx="1206500" cy="527050"/>
          </a:xfrm>
          <a:prstGeom prst="rect">
            <a:avLst/>
          </a:prstGeom>
          <a:noFill/>
          <a:ln w="9525">
            <a:noFill/>
            <a:miter lim="800000"/>
            <a:headEnd/>
            <a:tailEnd/>
          </a:ln>
        </p:spPr>
      </p:pic>
      <p:sp>
        <p:nvSpPr>
          <p:cNvPr id="9" name="矩形 8"/>
          <p:cNvSpPr>
            <a:spLocks noChangeArrowheads="1"/>
          </p:cNvSpPr>
          <p:nvPr/>
        </p:nvSpPr>
        <p:spPr bwMode="auto">
          <a:xfrm>
            <a:off x="306388" y="349250"/>
            <a:ext cx="31146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浮力的大小</a:t>
            </a:r>
          </a:p>
        </p:txBody>
      </p:sp>
      <p:sp>
        <p:nvSpPr>
          <p:cNvPr id="23" name="矩形 22"/>
          <p:cNvSpPr>
            <a:spLocks noChangeArrowheads="1"/>
          </p:cNvSpPr>
          <p:nvPr/>
        </p:nvSpPr>
        <p:spPr bwMode="auto">
          <a:xfrm>
            <a:off x="731838" y="1692275"/>
            <a:ext cx="8205787" cy="2376488"/>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Times New Roman" pitchFamily="18" charset="0"/>
                <a:ea typeface="微软雅黑" pitchFamily="34" charset="-122"/>
                <a:cs typeface="Times New Roman" pitchFamily="18" charset="0"/>
              </a:rPr>
              <a:t>称重法测固体的密度</a:t>
            </a:r>
            <a:r>
              <a:rPr lang="en-US" altLang="zh-CN" sz="2000">
                <a:latin typeface="Times New Roman" pitchFamily="18" charset="0"/>
                <a:ea typeface="微软雅黑" pitchFamily="34" charset="-122"/>
                <a:cs typeface="Times New Roman" pitchFamily="18" charset="0"/>
              </a:rPr>
              <a:t>:</a:t>
            </a:r>
          </a:p>
          <a:p>
            <a:pPr>
              <a:lnSpc>
                <a:spcPct val="150000"/>
              </a:lnSpc>
            </a:pPr>
            <a:r>
              <a:rPr lang="zh-CN" altLang="en-US" sz="2000">
                <a:latin typeface="Times New Roman" pitchFamily="18" charset="0"/>
                <a:ea typeface="微软雅黑" pitchFamily="34" charset="-122"/>
                <a:cs typeface="Times New Roman" pitchFamily="18" charset="0"/>
              </a:rPr>
              <a:t>对于密度大于水的固体</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可用称重法测量它的密度</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其方法如下</a:t>
            </a:r>
            <a:r>
              <a:rPr lang="en-US" altLang="zh-CN" sz="2000">
                <a:latin typeface="Times New Roman" pitchFamily="18" charset="0"/>
                <a:ea typeface="微软雅黑" pitchFamily="34" charset="-122"/>
                <a:cs typeface="Times New Roman" pitchFamily="18" charset="0"/>
              </a:rPr>
              <a:t>:</a:t>
            </a:r>
          </a:p>
          <a:p>
            <a:pPr>
              <a:lnSpc>
                <a:spcPct val="150000"/>
              </a:lnSpc>
            </a:pPr>
            <a:r>
              <a:rPr lang="en-US" altLang="zh-CN" sz="2000">
                <a:latin typeface="Times New Roman" pitchFamily="18" charset="0"/>
                <a:ea typeface="微软雅黑" pitchFamily="34" charset="-122"/>
                <a:cs typeface="Times New Roman" pitchFamily="18" charset="0"/>
              </a:rPr>
              <a:t>(1)</a:t>
            </a:r>
            <a:r>
              <a:rPr lang="zh-CN" altLang="en-US" sz="2000">
                <a:latin typeface="Times New Roman" pitchFamily="18" charset="0"/>
                <a:ea typeface="微软雅黑" pitchFamily="34" charset="-122"/>
                <a:cs typeface="Times New Roman" pitchFamily="18" charset="0"/>
              </a:rPr>
              <a:t>在空气中用弹簧测力计测出物体的重力</a:t>
            </a:r>
            <a:r>
              <a:rPr lang="en-US" altLang="zh-CN" sz="2000" i="1">
                <a:latin typeface="Times New Roman" pitchFamily="18" charset="0"/>
                <a:ea typeface="微软雅黑" pitchFamily="34" charset="-122"/>
                <a:cs typeface="Times New Roman" pitchFamily="18" charset="0"/>
              </a:rPr>
              <a:t>G</a:t>
            </a:r>
            <a:r>
              <a:rPr lang="en-US" altLang="zh-CN" sz="2000">
                <a:latin typeface="Times New Roman" pitchFamily="18" charset="0"/>
                <a:ea typeface="微软雅黑" pitchFamily="34" charset="-122"/>
                <a:cs typeface="Times New Roman" pitchFamily="18" charset="0"/>
              </a:rPr>
              <a:t>.</a:t>
            </a:r>
          </a:p>
          <a:p>
            <a:pPr>
              <a:lnSpc>
                <a:spcPct val="150000"/>
              </a:lnSpc>
            </a:pPr>
            <a:r>
              <a:rPr lang="en-US" altLang="zh-CN" sz="2000">
                <a:latin typeface="Times New Roman" pitchFamily="18" charset="0"/>
                <a:ea typeface="微软雅黑" pitchFamily="34" charset="-122"/>
                <a:cs typeface="Times New Roman" pitchFamily="18" charset="0"/>
              </a:rPr>
              <a:t>(2)</a:t>
            </a:r>
            <a:r>
              <a:rPr lang="zh-CN" altLang="en-US" sz="2000">
                <a:latin typeface="Times New Roman" pitchFamily="18" charset="0"/>
                <a:ea typeface="微软雅黑" pitchFamily="34" charset="-122"/>
                <a:cs typeface="Times New Roman" pitchFamily="18" charset="0"/>
              </a:rPr>
              <a:t>将物体浸没于水中并读出此时弹簧测力计的示数</a:t>
            </a:r>
            <a:r>
              <a:rPr lang="en-US" altLang="zh-CN" sz="2000" i="1">
                <a:latin typeface="Times New Roman" pitchFamily="18" charset="0"/>
                <a:ea typeface="微软雅黑" pitchFamily="34" charset="-122"/>
                <a:cs typeface="Times New Roman" pitchFamily="18" charset="0"/>
              </a:rPr>
              <a:t>F</a:t>
            </a:r>
            <a:r>
              <a:rPr lang="en-US" altLang="zh-CN" sz="2000">
                <a:latin typeface="Times New Roman" pitchFamily="18" charset="0"/>
                <a:ea typeface="微软雅黑" pitchFamily="34" charset="-122"/>
                <a:cs typeface="Times New Roman" pitchFamily="18" charset="0"/>
              </a:rPr>
              <a:t>.</a:t>
            </a:r>
          </a:p>
          <a:p>
            <a:pPr>
              <a:lnSpc>
                <a:spcPct val="150000"/>
              </a:lnSpc>
            </a:pPr>
            <a:r>
              <a:rPr lang="en-US" altLang="zh-CN" sz="2000">
                <a:latin typeface="Times New Roman" pitchFamily="18" charset="0"/>
                <a:ea typeface="微软雅黑" pitchFamily="34" charset="-122"/>
                <a:cs typeface="Times New Roman" pitchFamily="18" charset="0"/>
              </a:rPr>
              <a:t>(3)</a:t>
            </a:r>
            <a:r>
              <a:rPr lang="zh-CN" altLang="en-US" sz="2000">
                <a:latin typeface="Times New Roman" pitchFamily="18" charset="0"/>
                <a:ea typeface="微软雅黑" pitchFamily="34" charset="-122"/>
                <a:cs typeface="Times New Roman" pitchFamily="18" charset="0"/>
              </a:rPr>
              <a:t>根据阿基米德原理及密度的相关知识可知</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物体的密度</a:t>
            </a:r>
            <a:r>
              <a:rPr lang="en-US" altLang="zh-CN" sz="2000" i="1">
                <a:latin typeface="Times New Roman" pitchFamily="18" charset="0"/>
                <a:ea typeface="微软雅黑" pitchFamily="34" charset="-122"/>
                <a:cs typeface="Times New Roman" pitchFamily="18" charset="0"/>
              </a:rPr>
              <a:t>ρ</a:t>
            </a:r>
            <a:r>
              <a:rPr lang="zh-CN" altLang="en-US" sz="2000" baseline="-25000">
                <a:latin typeface="Times New Roman" pitchFamily="18" charset="0"/>
                <a:ea typeface="微软雅黑" pitchFamily="34" charset="-122"/>
                <a:cs typeface="Times New Roman" pitchFamily="18" charset="0"/>
              </a:rPr>
              <a:t>物</a:t>
            </a:r>
            <a:r>
              <a:rPr lang="en-US" altLang="zh-CN" sz="2000">
                <a:latin typeface="Times New Roman" pitchFamily="18" charset="0"/>
                <a:ea typeface="微软雅黑" pitchFamily="34" charset="-122"/>
                <a:cs typeface="Times New Roman" pitchFamily="18" charset="0"/>
              </a:rPr>
              <a:t>=             </a:t>
            </a:r>
            <a:r>
              <a:rPr lang="en-US" altLang="zh-CN" sz="2000" i="1">
                <a:latin typeface="Times New Roman" pitchFamily="18" charset="0"/>
                <a:ea typeface="微软雅黑" pitchFamily="34" charset="-122"/>
                <a:cs typeface="Times New Roman" pitchFamily="18" charset="0"/>
              </a:rPr>
              <a:t>ρ</a:t>
            </a:r>
            <a:r>
              <a:rPr lang="zh-CN" altLang="en-US" sz="2000" baseline="-25000">
                <a:latin typeface="Times New Roman" pitchFamily="18" charset="0"/>
                <a:ea typeface="微软雅黑" pitchFamily="34" charset="-122"/>
                <a:cs typeface="Times New Roman" pitchFamily="18" charset="0"/>
              </a:rPr>
              <a:t>水</a:t>
            </a:r>
            <a:r>
              <a:rPr lang="en-US" altLang="zh-CN" sz="2000">
                <a:latin typeface="Times New Roman" pitchFamily="18" charset="0"/>
                <a:ea typeface="微软雅黑" pitchFamily="34" charset="-122"/>
                <a:cs typeface="Times New Roman" pitchFamily="18" charset="0"/>
              </a:rPr>
              <a:t>.</a:t>
            </a:r>
          </a:p>
        </p:txBody>
      </p:sp>
      <p:graphicFrame>
        <p:nvGraphicFramePr>
          <p:cNvPr id="10" name="表格 9"/>
          <p:cNvGraphicFramePr>
            <a:graphicFrameLocks noGrp="1"/>
          </p:cNvGraphicFramePr>
          <p:nvPr/>
        </p:nvGraphicFramePr>
        <p:xfrm>
          <a:off x="7543800" y="3430588"/>
          <a:ext cx="609600" cy="1417320"/>
        </p:xfrm>
        <a:graphic>
          <a:graphicData uri="http://schemas.openxmlformats.org/drawingml/2006/table">
            <a:tbl>
              <a:tblPr/>
              <a:tblGrid>
                <a:gridCol w="609600"/>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700" b="0" i="1" u="none" strike="noStrike" cap="none" normalizeH="0" baseline="0" smtClean="0">
                          <a:ln>
                            <a:noFill/>
                          </a:ln>
                          <a:solidFill>
                            <a:schemeClr val="tx1"/>
                          </a:solidFill>
                          <a:effectLst/>
                          <a:latin typeface="Times New Roman" pitchFamily="18" charset="0"/>
                          <a:ea typeface="宋体" charset="-122"/>
                          <a:cs typeface="Times New Roman" pitchFamily="18" charset="0"/>
                        </a:rPr>
                        <a:t>G</a:t>
                      </a:r>
                      <a:endParaRPr kumimoji="0" lang="zh-CN" altLang="en-US" sz="2700" b="0" i="1"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700" b="0" i="1" u="none" strike="noStrike" cap="none" normalizeH="0" baseline="0" smtClean="0">
                          <a:ln>
                            <a:noFill/>
                          </a:ln>
                          <a:solidFill>
                            <a:schemeClr val="tx1"/>
                          </a:solidFill>
                          <a:effectLst/>
                          <a:latin typeface="Times New Roman" pitchFamily="18" charset="0"/>
                          <a:ea typeface="宋体" charset="-122"/>
                          <a:cs typeface="Times New Roman" pitchFamily="18" charset="0"/>
                        </a:rPr>
                        <a:t>G-F</a:t>
                      </a:r>
                      <a:endParaRPr kumimoji="0" lang="zh-CN" altLang="en-US" sz="2700" b="0" i="1"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par>
                                <p:cTn id="18" presetID="12" presetClass="entr" presetSubtype="4"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slide(fromBottom)">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a:spLocks noChangeArrowheads="1"/>
          </p:cNvSpPr>
          <p:nvPr/>
        </p:nvSpPr>
        <p:spPr bwMode="auto">
          <a:xfrm>
            <a:off x="2068513" y="601663"/>
            <a:ext cx="5011737" cy="900112"/>
          </a:xfrm>
          <a:prstGeom prst="rect">
            <a:avLst/>
          </a:prstGeom>
          <a:noFill/>
          <a:ln w="9525">
            <a:noFill/>
            <a:miter lim="800000"/>
            <a:headEnd/>
            <a:tailEnd/>
          </a:ln>
        </p:spPr>
        <p:txBody>
          <a:bodyPr wrap="none" lIns="68580" tIns="34290" rIns="68580" bIns="34290">
            <a:spAutoFit/>
          </a:bodyPr>
          <a:lstStyle/>
          <a:p>
            <a:r>
              <a:rPr lang="zh-CN" altLang="en-US" sz="5400" b="1">
                <a:solidFill>
                  <a:schemeClr val="accent1"/>
                </a:solidFill>
                <a:latin typeface="隶书"/>
                <a:ea typeface="隶书"/>
                <a:cs typeface="隶书"/>
              </a:rPr>
              <a:t>第十章  浮　力</a:t>
            </a:r>
          </a:p>
        </p:txBody>
      </p:sp>
      <p:sp>
        <p:nvSpPr>
          <p:cNvPr id="64" name="文本框 78"/>
          <p:cNvSpPr txBox="1">
            <a:spLocks noChangeArrowheads="1"/>
          </p:cNvSpPr>
          <p:nvPr/>
        </p:nvSpPr>
        <p:spPr bwMode="auto">
          <a:xfrm>
            <a:off x="1812925" y="1768475"/>
            <a:ext cx="5902325" cy="576263"/>
          </a:xfrm>
          <a:prstGeom prst="rect">
            <a:avLst/>
          </a:prstGeom>
          <a:noFill/>
          <a:ln w="9525">
            <a:noFill/>
            <a:miter lim="800000"/>
            <a:headEnd/>
            <a:tailEnd/>
          </a:ln>
        </p:spPr>
        <p:txBody>
          <a:bodyPr wrap="none" lIns="68580" tIns="34290" rIns="68580" bIns="34290">
            <a:spAutoFit/>
          </a:bodyPr>
          <a:lstStyle/>
          <a:p>
            <a:r>
              <a:rPr lang="zh-CN" altLang="en-US" sz="3300" b="1">
                <a:solidFill>
                  <a:schemeClr val="accent1"/>
                </a:solidFill>
                <a:latin typeface="微软雅黑" pitchFamily="34" charset="-122"/>
                <a:ea typeface="微软雅黑" pitchFamily="34" charset="-122"/>
              </a:rPr>
              <a:t>第</a:t>
            </a:r>
            <a:r>
              <a:rPr lang="en-US" altLang="zh-CN" sz="3300" b="1">
                <a:solidFill>
                  <a:schemeClr val="accent1"/>
                </a:solidFill>
                <a:latin typeface="微软雅黑" pitchFamily="34" charset="-122"/>
                <a:ea typeface="微软雅黑" pitchFamily="34" charset="-122"/>
              </a:rPr>
              <a:t>3</a:t>
            </a:r>
            <a:r>
              <a:rPr lang="zh-CN" altLang="en-US" sz="3300" b="1">
                <a:solidFill>
                  <a:schemeClr val="accent1"/>
                </a:solidFill>
                <a:latin typeface="微软雅黑" pitchFamily="34" charset="-122"/>
                <a:ea typeface="微软雅黑" pitchFamily="34" charset="-122"/>
              </a:rPr>
              <a:t>节　物体的浮沉条件及应用</a:t>
            </a:r>
          </a:p>
        </p:txBody>
      </p:sp>
      <p:pic>
        <p:nvPicPr>
          <p:cNvPr id="25" name="Picture 12" descr="clouds1.png"/>
          <p:cNvPicPr>
            <a:picLocks noChangeAspect="1"/>
          </p:cNvPicPr>
          <p:nvPr/>
        </p:nvPicPr>
        <p:blipFill>
          <a:blip r:embed="rId3"/>
          <a:srcRect/>
          <a:stretch>
            <a:fillRect/>
          </a:stretch>
        </p:blipFill>
        <p:spPr bwMode="auto">
          <a:xfrm>
            <a:off x="1822450" y="3101975"/>
            <a:ext cx="4770438" cy="828675"/>
          </a:xfrm>
          <a:prstGeom prst="rect">
            <a:avLst/>
          </a:prstGeom>
          <a:noFill/>
          <a:ln w="9525">
            <a:noFill/>
            <a:miter lim="800000"/>
            <a:headEnd/>
            <a:tailEnd/>
          </a:ln>
        </p:spPr>
      </p:pic>
      <p:pic>
        <p:nvPicPr>
          <p:cNvPr id="26" name="Picture 10" descr="field1.png"/>
          <p:cNvPicPr>
            <a:picLocks noChangeAspect="1"/>
          </p:cNvPicPr>
          <p:nvPr/>
        </p:nvPicPr>
        <p:blipFill>
          <a:blip r:embed="rId4"/>
          <a:srcRect/>
          <a:stretch>
            <a:fillRect/>
          </a:stretch>
        </p:blipFill>
        <p:spPr bwMode="auto">
          <a:xfrm>
            <a:off x="88900" y="3838575"/>
            <a:ext cx="8916988" cy="1354138"/>
          </a:xfrm>
          <a:prstGeom prst="rect">
            <a:avLst/>
          </a:prstGeom>
          <a:noFill/>
          <a:ln w="9525">
            <a:noFill/>
            <a:miter lim="800000"/>
            <a:headEnd/>
            <a:tailEnd/>
          </a:ln>
        </p:spPr>
      </p:pic>
      <p:pic>
        <p:nvPicPr>
          <p:cNvPr id="27" name="Picture 11" descr="server.png"/>
          <p:cNvPicPr>
            <a:picLocks noChangeAspect="1"/>
          </p:cNvPicPr>
          <p:nvPr/>
        </p:nvPicPr>
        <p:blipFill>
          <a:blip r:embed="rId5"/>
          <a:srcRect/>
          <a:stretch>
            <a:fillRect/>
          </a:stretch>
        </p:blipFill>
        <p:spPr bwMode="auto">
          <a:xfrm>
            <a:off x="2759075" y="3294063"/>
            <a:ext cx="3560763" cy="1955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391069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496888" y="1114425"/>
            <a:ext cx="1250950" cy="530225"/>
          </a:xfrm>
          <a:prstGeom prst="rect">
            <a:avLst/>
          </a:prstGeom>
          <a:noFill/>
          <a:ln w="9525">
            <a:noFill/>
            <a:miter lim="800000"/>
            <a:headEnd/>
            <a:tailEnd/>
          </a:ln>
        </p:spPr>
      </p:pic>
      <p:sp>
        <p:nvSpPr>
          <p:cNvPr id="9" name="矩形 8"/>
          <p:cNvSpPr>
            <a:spLocks noChangeArrowheads="1"/>
          </p:cNvSpPr>
          <p:nvPr/>
        </p:nvSpPr>
        <p:spPr bwMode="auto">
          <a:xfrm>
            <a:off x="306388" y="349250"/>
            <a:ext cx="38068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物体的浮沉条件</a:t>
            </a:r>
          </a:p>
        </p:txBody>
      </p:sp>
      <p:sp>
        <p:nvSpPr>
          <p:cNvPr id="23" name="矩形 22"/>
          <p:cNvSpPr>
            <a:spLocks noChangeArrowheads="1"/>
          </p:cNvSpPr>
          <p:nvPr/>
        </p:nvSpPr>
        <p:spPr bwMode="auto">
          <a:xfrm>
            <a:off x="731838" y="1692275"/>
            <a:ext cx="7954962" cy="1400175"/>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Times New Roman" pitchFamily="18" charset="0"/>
                <a:ea typeface="微软雅黑" pitchFamily="34" charset="-122"/>
                <a:cs typeface="Times New Roman" pitchFamily="18" charset="0"/>
              </a:rPr>
              <a:t>漂浮和悬浮的物体</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所受的浮力都等于物体的重力</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即</a:t>
            </a:r>
            <a:r>
              <a:rPr lang="en-US" altLang="zh-CN" sz="2000" i="1">
                <a:latin typeface="Times New Roman" pitchFamily="18" charset="0"/>
                <a:ea typeface="微软雅黑" pitchFamily="34" charset="-122"/>
                <a:cs typeface="Times New Roman" pitchFamily="18" charset="0"/>
              </a:rPr>
              <a:t>F</a:t>
            </a:r>
            <a:r>
              <a:rPr lang="zh-CN" altLang="en-US" sz="2000" baseline="-25000">
                <a:latin typeface="Times New Roman" pitchFamily="18" charset="0"/>
                <a:ea typeface="微软雅黑" pitchFamily="34" charset="-122"/>
                <a:cs typeface="Times New Roman" pitchFamily="18" charset="0"/>
              </a:rPr>
              <a:t>浮</a:t>
            </a:r>
            <a:r>
              <a:rPr lang="en-US" altLang="zh-CN" sz="2000">
                <a:latin typeface="Times New Roman" pitchFamily="18" charset="0"/>
                <a:ea typeface="微软雅黑" pitchFamily="34" charset="-122"/>
                <a:cs typeface="Times New Roman" pitchFamily="18" charset="0"/>
              </a:rPr>
              <a:t>=</a:t>
            </a:r>
            <a:r>
              <a:rPr lang="en-US" altLang="zh-CN" sz="2000" i="1">
                <a:latin typeface="Times New Roman" pitchFamily="18" charset="0"/>
                <a:ea typeface="微软雅黑" pitchFamily="34" charset="-122"/>
                <a:cs typeface="Times New Roman" pitchFamily="18" charset="0"/>
              </a:rPr>
              <a:t>G</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但漂浮时物体静止在液体表面上</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此时</a:t>
            </a:r>
            <a:r>
              <a:rPr lang="en-US" altLang="zh-CN" sz="2000" i="1">
                <a:latin typeface="Times New Roman" pitchFamily="18" charset="0"/>
                <a:ea typeface="微软雅黑" pitchFamily="34" charset="-122"/>
                <a:cs typeface="Times New Roman" pitchFamily="18" charset="0"/>
              </a:rPr>
              <a:t>V</a:t>
            </a:r>
            <a:r>
              <a:rPr lang="zh-CN" altLang="en-US" sz="2000" baseline="-25000">
                <a:latin typeface="Times New Roman" pitchFamily="18" charset="0"/>
                <a:ea typeface="微软雅黑" pitchFamily="34" charset="-122"/>
                <a:cs typeface="Times New Roman" pitchFamily="18" charset="0"/>
              </a:rPr>
              <a:t>排</a:t>
            </a:r>
            <a:r>
              <a:rPr lang="en-US" altLang="zh-CN" sz="2000">
                <a:latin typeface="Times New Roman" pitchFamily="18" charset="0"/>
                <a:ea typeface="微软雅黑" pitchFamily="34" charset="-122"/>
                <a:cs typeface="Times New Roman" pitchFamily="18" charset="0"/>
              </a:rPr>
              <a:t>&lt;</a:t>
            </a:r>
            <a:r>
              <a:rPr lang="en-US" altLang="zh-CN" sz="2000" i="1">
                <a:latin typeface="Times New Roman" pitchFamily="18" charset="0"/>
                <a:ea typeface="微软雅黑" pitchFamily="34" charset="-122"/>
                <a:cs typeface="Times New Roman" pitchFamily="18" charset="0"/>
              </a:rPr>
              <a:t>V</a:t>
            </a:r>
            <a:r>
              <a:rPr lang="zh-CN" altLang="en-US" sz="2000" baseline="-25000">
                <a:latin typeface="Times New Roman" pitchFamily="18" charset="0"/>
                <a:ea typeface="微软雅黑" pitchFamily="34" charset="-122"/>
                <a:cs typeface="Times New Roman" pitchFamily="18" charset="0"/>
              </a:rPr>
              <a:t>物</a:t>
            </a:r>
            <a:r>
              <a:rPr lang="en-US" altLang="zh-CN" sz="2000">
                <a:latin typeface="Times New Roman" pitchFamily="18" charset="0"/>
                <a:ea typeface="微软雅黑" pitchFamily="34" charset="-122"/>
                <a:cs typeface="Times New Roman" pitchFamily="18" charset="0"/>
              </a:rPr>
              <a:t>,</a:t>
            </a:r>
            <a:r>
              <a:rPr lang="en-US" altLang="zh-CN" sz="2000" i="1">
                <a:latin typeface="Times New Roman" pitchFamily="18" charset="0"/>
                <a:ea typeface="微软雅黑" pitchFamily="34" charset="-122"/>
                <a:cs typeface="Times New Roman" pitchFamily="18" charset="0"/>
              </a:rPr>
              <a:t>ρ</a:t>
            </a:r>
            <a:r>
              <a:rPr lang="zh-CN" altLang="en-US" sz="2000" baseline="-25000">
                <a:latin typeface="Times New Roman" pitchFamily="18" charset="0"/>
                <a:ea typeface="微软雅黑" pitchFamily="34" charset="-122"/>
                <a:cs typeface="Times New Roman" pitchFamily="18" charset="0"/>
              </a:rPr>
              <a:t>液</a:t>
            </a:r>
            <a:r>
              <a:rPr lang="en-US" altLang="zh-CN" sz="2000">
                <a:latin typeface="Times New Roman" pitchFamily="18" charset="0"/>
                <a:ea typeface="微软雅黑" pitchFamily="34" charset="-122"/>
                <a:cs typeface="Times New Roman" pitchFamily="18" charset="0"/>
              </a:rPr>
              <a:t>&gt;</a:t>
            </a:r>
            <a:r>
              <a:rPr lang="en-US" altLang="zh-CN" sz="2000" i="1">
                <a:latin typeface="Times New Roman" pitchFamily="18" charset="0"/>
                <a:ea typeface="微软雅黑" pitchFamily="34" charset="-122"/>
                <a:cs typeface="Times New Roman" pitchFamily="18" charset="0"/>
              </a:rPr>
              <a:t>ρ</a:t>
            </a:r>
            <a:r>
              <a:rPr lang="zh-CN" altLang="en-US" sz="2000" baseline="-25000">
                <a:latin typeface="Times New Roman" pitchFamily="18" charset="0"/>
                <a:ea typeface="微软雅黑" pitchFamily="34" charset="-122"/>
                <a:cs typeface="Times New Roman" pitchFamily="18" charset="0"/>
              </a:rPr>
              <a:t>物</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而悬浮时物体可以静止在液体内部任何地方</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此时</a:t>
            </a:r>
            <a:r>
              <a:rPr lang="en-US" altLang="zh-CN" sz="2000" i="1">
                <a:latin typeface="Times New Roman" pitchFamily="18" charset="0"/>
                <a:ea typeface="微软雅黑" pitchFamily="34" charset="-122"/>
                <a:cs typeface="Times New Roman" pitchFamily="18" charset="0"/>
              </a:rPr>
              <a:t>V</a:t>
            </a:r>
            <a:r>
              <a:rPr lang="zh-CN" altLang="en-US" sz="2000" baseline="-25000">
                <a:latin typeface="Times New Roman" pitchFamily="18" charset="0"/>
                <a:ea typeface="微软雅黑" pitchFamily="34" charset="-122"/>
                <a:cs typeface="Times New Roman" pitchFamily="18" charset="0"/>
              </a:rPr>
              <a:t>排</a:t>
            </a:r>
            <a:r>
              <a:rPr lang="en-US" altLang="zh-CN" sz="2000">
                <a:latin typeface="Times New Roman" pitchFamily="18" charset="0"/>
                <a:ea typeface="微软雅黑" pitchFamily="34" charset="-122"/>
                <a:cs typeface="Times New Roman" pitchFamily="18" charset="0"/>
              </a:rPr>
              <a:t>=</a:t>
            </a:r>
            <a:r>
              <a:rPr lang="en-US" altLang="zh-CN" sz="2000" i="1">
                <a:latin typeface="Times New Roman" pitchFamily="18" charset="0"/>
                <a:ea typeface="微软雅黑" pitchFamily="34" charset="-122"/>
                <a:cs typeface="Times New Roman" pitchFamily="18" charset="0"/>
              </a:rPr>
              <a:t>V</a:t>
            </a:r>
            <a:r>
              <a:rPr lang="zh-CN" altLang="en-US" sz="2000" baseline="-25000">
                <a:latin typeface="Times New Roman" pitchFamily="18" charset="0"/>
                <a:ea typeface="微软雅黑" pitchFamily="34" charset="-122"/>
                <a:cs typeface="Times New Roman" pitchFamily="18" charset="0"/>
              </a:rPr>
              <a:t>物</a:t>
            </a:r>
            <a:r>
              <a:rPr lang="en-US" altLang="zh-CN" sz="2000">
                <a:latin typeface="Times New Roman" pitchFamily="18" charset="0"/>
                <a:ea typeface="微软雅黑" pitchFamily="34" charset="-122"/>
                <a:cs typeface="Times New Roman" pitchFamily="18" charset="0"/>
              </a:rPr>
              <a:t>,</a:t>
            </a:r>
            <a:r>
              <a:rPr lang="en-US" altLang="zh-CN" sz="2000" i="1">
                <a:latin typeface="Times New Roman" pitchFamily="18" charset="0"/>
                <a:ea typeface="微软雅黑" pitchFamily="34" charset="-122"/>
                <a:cs typeface="Times New Roman" pitchFamily="18" charset="0"/>
              </a:rPr>
              <a:t>ρ</a:t>
            </a:r>
            <a:r>
              <a:rPr lang="zh-CN" altLang="en-US" sz="2000" baseline="-25000">
                <a:latin typeface="Times New Roman" pitchFamily="18" charset="0"/>
                <a:ea typeface="微软雅黑" pitchFamily="34" charset="-122"/>
                <a:cs typeface="Times New Roman" pitchFamily="18" charset="0"/>
              </a:rPr>
              <a:t>液</a:t>
            </a:r>
            <a:r>
              <a:rPr lang="en-US" altLang="zh-CN" sz="2000">
                <a:latin typeface="Times New Roman" pitchFamily="18" charset="0"/>
                <a:ea typeface="微软雅黑" pitchFamily="34" charset="-122"/>
                <a:cs typeface="Times New Roman" pitchFamily="18" charset="0"/>
              </a:rPr>
              <a:t>=</a:t>
            </a:r>
            <a:r>
              <a:rPr lang="en-US" altLang="zh-CN" sz="2000" i="1">
                <a:latin typeface="Times New Roman" pitchFamily="18" charset="0"/>
                <a:ea typeface="微软雅黑" pitchFamily="34" charset="-122"/>
                <a:cs typeface="Times New Roman" pitchFamily="18" charset="0"/>
              </a:rPr>
              <a:t>ρ</a:t>
            </a:r>
            <a:r>
              <a:rPr lang="zh-CN" altLang="en-US" sz="2000" baseline="-25000">
                <a:latin typeface="Times New Roman" pitchFamily="18" charset="0"/>
                <a:ea typeface="微软雅黑" pitchFamily="34" charset="-122"/>
                <a:cs typeface="Times New Roman" pitchFamily="18" charset="0"/>
              </a:rPr>
              <a:t>物</a:t>
            </a:r>
            <a:r>
              <a:rPr lang="en-US" altLang="zh-CN" sz="2000">
                <a:latin typeface="Times New Roman" pitchFamily="18" charset="0"/>
                <a:ea typeface="微软雅黑" pitchFamily="34" charset="-122"/>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391069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603250" y="1114425"/>
            <a:ext cx="1039813" cy="530225"/>
          </a:xfrm>
          <a:prstGeom prst="rect">
            <a:avLst/>
          </a:prstGeom>
          <a:noFill/>
          <a:ln w="9525">
            <a:noFill/>
            <a:miter lim="800000"/>
            <a:headEnd/>
            <a:tailEnd/>
          </a:ln>
        </p:spPr>
      </p:pic>
      <p:sp>
        <p:nvSpPr>
          <p:cNvPr id="9" name="矩形 8"/>
          <p:cNvSpPr>
            <a:spLocks noChangeArrowheads="1"/>
          </p:cNvSpPr>
          <p:nvPr/>
        </p:nvSpPr>
        <p:spPr bwMode="auto">
          <a:xfrm>
            <a:off x="306388" y="349250"/>
            <a:ext cx="38068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物体的浮沉条件</a:t>
            </a:r>
          </a:p>
        </p:txBody>
      </p:sp>
      <p:sp>
        <p:nvSpPr>
          <p:cNvPr id="23" name="矩形 22"/>
          <p:cNvSpPr>
            <a:spLocks noChangeArrowheads="1"/>
          </p:cNvSpPr>
          <p:nvPr/>
        </p:nvSpPr>
        <p:spPr bwMode="auto">
          <a:xfrm>
            <a:off x="731838" y="1692275"/>
            <a:ext cx="7954962" cy="1401763"/>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将鸡蛋放入水中</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由于其所受的浮力小于它所受的重力</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从而下沉</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放入浓盐水中时</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由于浓盐水密度较大</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其所受的浮力大于它所受的重力</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从而上浮</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最终漂浮在浓盐水中</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391069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603250" y="1160463"/>
            <a:ext cx="1039813" cy="438150"/>
          </a:xfrm>
          <a:prstGeom prst="rect">
            <a:avLst/>
          </a:prstGeom>
          <a:noFill/>
          <a:ln w="9525">
            <a:noFill/>
            <a:miter lim="800000"/>
            <a:headEnd/>
            <a:tailEnd/>
          </a:ln>
        </p:spPr>
      </p:pic>
      <p:sp>
        <p:nvSpPr>
          <p:cNvPr id="9" name="矩形 8"/>
          <p:cNvSpPr>
            <a:spLocks noChangeArrowheads="1"/>
          </p:cNvSpPr>
          <p:nvPr/>
        </p:nvSpPr>
        <p:spPr bwMode="auto">
          <a:xfrm>
            <a:off x="306388" y="349250"/>
            <a:ext cx="38068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物体的浮沉条件</a:t>
            </a:r>
          </a:p>
        </p:txBody>
      </p:sp>
      <p:sp>
        <p:nvSpPr>
          <p:cNvPr id="23" name="矩形 22"/>
          <p:cNvSpPr>
            <a:spLocks noChangeArrowheads="1"/>
          </p:cNvSpPr>
          <p:nvPr/>
        </p:nvSpPr>
        <p:spPr bwMode="auto">
          <a:xfrm>
            <a:off x="731838" y="1692275"/>
            <a:ext cx="7954962" cy="1401763"/>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物体的浮沉不是取决于物体受到浮力的大小</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而是取决于它所受浮力与重力的大小关系</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而物体所受浮力的大小与液体的密度和物体排开液体的体积有关</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391069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604838" y="1160463"/>
            <a:ext cx="1035050" cy="438150"/>
          </a:xfrm>
          <a:prstGeom prst="rect">
            <a:avLst/>
          </a:prstGeom>
          <a:noFill/>
          <a:ln w="9525">
            <a:noFill/>
            <a:miter lim="800000"/>
            <a:headEnd/>
            <a:tailEnd/>
          </a:ln>
        </p:spPr>
      </p:pic>
      <p:sp>
        <p:nvSpPr>
          <p:cNvPr id="9" name="矩形 8"/>
          <p:cNvSpPr>
            <a:spLocks noChangeArrowheads="1"/>
          </p:cNvSpPr>
          <p:nvPr/>
        </p:nvSpPr>
        <p:spPr bwMode="auto">
          <a:xfrm>
            <a:off x="306388" y="349250"/>
            <a:ext cx="38068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物体的浮沉条件</a:t>
            </a:r>
          </a:p>
        </p:txBody>
      </p:sp>
      <p:sp>
        <p:nvSpPr>
          <p:cNvPr id="23" name="矩形 22"/>
          <p:cNvSpPr>
            <a:spLocks noChangeArrowheads="1"/>
          </p:cNvSpPr>
          <p:nvPr/>
        </p:nvSpPr>
        <p:spPr bwMode="auto">
          <a:xfrm>
            <a:off x="539552" y="2859782"/>
            <a:ext cx="7954962" cy="1111971"/>
          </a:xfrm>
          <a:prstGeom prst="rect">
            <a:avLst/>
          </a:prstGeom>
          <a:noFill/>
          <a:ln w="9525">
            <a:noFill/>
            <a:miter lim="800000"/>
            <a:headEnd/>
            <a:tailEnd/>
          </a:ln>
        </p:spPr>
        <p:txBody>
          <a:bodyPr lIns="68580" tIns="34290" rIns="68580" bIns="34290">
            <a:spAutoFit/>
          </a:bodyPr>
          <a:lstStyle/>
          <a:p>
            <a:pPr>
              <a:lnSpc>
                <a:spcPct val="150000"/>
              </a:lnSpc>
            </a:pPr>
            <a:r>
              <a:rPr lang="zh-CN" altLang="en-US" sz="2400" b="1" dirty="0">
                <a:latin typeface="微软雅黑" pitchFamily="34" charset="-122"/>
                <a:ea typeface="微软雅黑" pitchFamily="34" charset="-122"/>
              </a:rPr>
              <a:t>死海的盐含量很大</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海水的密度远大于人体的密度</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人可以漂浮在水面上看书</a:t>
            </a:r>
            <a:r>
              <a:rPr lang="en-US" altLang="zh-CN" sz="2400" b="1" dirty="0">
                <a:latin typeface="微软雅黑" pitchFamily="34" charset="-122"/>
                <a:ea typeface="微软雅黑" pitchFamily="34" charset="-122"/>
              </a:rPr>
              <a:t>.</a:t>
            </a:r>
          </a:p>
        </p:txBody>
      </p:sp>
      <p:pic>
        <p:nvPicPr>
          <p:cNvPr id="10" name="r399.jpg" descr="id:2147511528;FounderCES"/>
          <p:cNvPicPr>
            <a:picLocks noChangeAspect="1" noChangeArrowheads="1"/>
          </p:cNvPicPr>
          <p:nvPr/>
        </p:nvPicPr>
        <p:blipFill>
          <a:blip r:embed="rId3"/>
          <a:srcRect/>
          <a:stretch>
            <a:fillRect/>
          </a:stretch>
        </p:blipFill>
        <p:spPr bwMode="auto">
          <a:xfrm>
            <a:off x="4572000" y="534306"/>
            <a:ext cx="2664941" cy="21286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par>
                                <p:cTn id="18" presetID="12" presetClass="entr" presetSubtype="4"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slide(fromBottom)">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图片5.png"/>
          <p:cNvPicPr>
            <a:picLocks noChangeAspect="1"/>
          </p:cNvPicPr>
          <p:nvPr/>
        </p:nvPicPr>
        <p:blipFill>
          <a:blip r:embed="rId2"/>
          <a:srcRect/>
          <a:stretch>
            <a:fillRect/>
          </a:stretch>
        </p:blipFill>
        <p:spPr bwMode="auto">
          <a:xfrm>
            <a:off x="484188" y="966788"/>
            <a:ext cx="1150937" cy="487362"/>
          </a:xfrm>
          <a:prstGeom prst="rect">
            <a:avLst/>
          </a:prstGeom>
          <a:noFill/>
          <a:ln w="9525">
            <a:noFill/>
            <a:miter lim="800000"/>
            <a:headEnd/>
            <a:tailEnd/>
          </a:ln>
        </p:spPr>
      </p:pic>
      <p:grpSp>
        <p:nvGrpSpPr>
          <p:cNvPr id="2" name="组合 18"/>
          <p:cNvGrpSpPr>
            <a:grpSpLocks/>
          </p:cNvGrpSpPr>
          <p:nvPr/>
        </p:nvGrpSpPr>
        <p:grpSpPr bwMode="auto">
          <a:xfrm>
            <a:off x="252413" y="0"/>
            <a:ext cx="3111500"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505" y="207931"/>
              <a:ext cx="418795" cy="2933"/>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330"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31146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浮力的应用</a:t>
            </a:r>
          </a:p>
        </p:txBody>
      </p:sp>
      <p:sp>
        <p:nvSpPr>
          <p:cNvPr id="14" name="矩形 13"/>
          <p:cNvSpPr>
            <a:spLocks noChangeArrowheads="1"/>
          </p:cNvSpPr>
          <p:nvPr/>
        </p:nvSpPr>
        <p:spPr bwMode="auto">
          <a:xfrm>
            <a:off x="579922" y="2859782"/>
            <a:ext cx="7704138" cy="1111971"/>
          </a:xfrm>
          <a:prstGeom prst="rect">
            <a:avLst/>
          </a:prstGeom>
          <a:noFill/>
          <a:ln w="9525">
            <a:noFill/>
            <a:miter lim="800000"/>
            <a:headEnd/>
            <a:tailEnd/>
          </a:ln>
        </p:spPr>
        <p:txBody>
          <a:bodyPr lIns="68580" tIns="34290" rIns="68580" bIns="34290">
            <a:spAutoFit/>
          </a:bodyPr>
          <a:lstStyle/>
          <a:p>
            <a:pPr>
              <a:lnSpc>
                <a:spcPct val="150000"/>
              </a:lnSpc>
            </a:pPr>
            <a:r>
              <a:rPr lang="zh-CN" altLang="en-US" sz="2400" b="1" dirty="0">
                <a:latin typeface="微软雅黑" pitchFamily="34" charset="-122"/>
                <a:ea typeface="微软雅黑" pitchFamily="34" charset="-122"/>
              </a:rPr>
              <a:t>吸管吹出的肥皂泡</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在阳光的照耀下</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发出美丽的色彩</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你会发现</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肥皂泡开始时上升</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随后会下降</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这是为什么呢</a:t>
            </a:r>
            <a:r>
              <a:rPr lang="en-US" altLang="zh-CN" sz="2400" b="1" dirty="0">
                <a:latin typeface="微软雅黑" pitchFamily="34" charset="-122"/>
                <a:ea typeface="微软雅黑" pitchFamily="34" charset="-122"/>
              </a:rPr>
              <a:t>?</a:t>
            </a:r>
          </a:p>
        </p:txBody>
      </p:sp>
      <p:pic>
        <p:nvPicPr>
          <p:cNvPr id="13" name="r401.jpg" descr="id:2147511550;FounderCES"/>
          <p:cNvPicPr>
            <a:picLocks noChangeAspect="1" noChangeArrowheads="1"/>
          </p:cNvPicPr>
          <p:nvPr/>
        </p:nvPicPr>
        <p:blipFill>
          <a:blip r:embed="rId3"/>
          <a:srcRect/>
          <a:stretch>
            <a:fillRect/>
          </a:stretch>
        </p:blipFill>
        <p:spPr bwMode="auto">
          <a:xfrm>
            <a:off x="4129878" y="429628"/>
            <a:ext cx="3164345" cy="204904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par>
                                <p:cTn id="18" presetID="12" presetClass="entr" presetSubtype="4" fill="hold" nodeType="with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slide(fromBottom)">
                                      <p:cBhvr>
                                        <p:cTn id="2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图片5.png"/>
          <p:cNvPicPr>
            <a:picLocks noChangeAspect="1"/>
          </p:cNvPicPr>
          <p:nvPr/>
        </p:nvPicPr>
        <p:blipFill>
          <a:blip r:embed="rId2"/>
          <a:srcRect/>
          <a:stretch>
            <a:fillRect/>
          </a:stretch>
        </p:blipFill>
        <p:spPr bwMode="auto">
          <a:xfrm>
            <a:off x="581025" y="966788"/>
            <a:ext cx="957263" cy="487362"/>
          </a:xfrm>
          <a:prstGeom prst="rect">
            <a:avLst/>
          </a:prstGeom>
          <a:noFill/>
          <a:ln w="9525">
            <a:noFill/>
            <a:miter lim="800000"/>
            <a:headEnd/>
            <a:tailEnd/>
          </a:ln>
        </p:spPr>
      </p:pic>
      <p:grpSp>
        <p:nvGrpSpPr>
          <p:cNvPr id="2" name="组合 18"/>
          <p:cNvGrpSpPr>
            <a:grpSpLocks/>
          </p:cNvGrpSpPr>
          <p:nvPr/>
        </p:nvGrpSpPr>
        <p:grpSpPr bwMode="auto">
          <a:xfrm>
            <a:off x="252413" y="0"/>
            <a:ext cx="3111500"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505" y="207931"/>
              <a:ext cx="418795" cy="2933"/>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330"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31146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浮力的应用</a:t>
            </a:r>
          </a:p>
        </p:txBody>
      </p:sp>
      <p:sp>
        <p:nvSpPr>
          <p:cNvPr id="14" name="矩形 13"/>
          <p:cNvSpPr>
            <a:spLocks noChangeArrowheads="1"/>
          </p:cNvSpPr>
          <p:nvPr/>
        </p:nvSpPr>
        <p:spPr bwMode="auto">
          <a:xfrm>
            <a:off x="403225" y="1390650"/>
            <a:ext cx="7704138" cy="1862138"/>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刚吹出的肥皂泡里是从嘴里吹出的热空气</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温度大于外部空气的温度</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内部气体的密度小</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肥皂泡受到的浮力大于它受到的重力</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因此它会上升</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在上升过程中</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内部气体温度下降</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肥皂泡体积逐渐减小</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受到的浮力逐渐变小</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重力不变</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当浮力小于重力时</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肥皂泡就会下降</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图片5.png"/>
          <p:cNvPicPr>
            <a:picLocks noChangeAspect="1"/>
          </p:cNvPicPr>
          <p:nvPr/>
        </p:nvPicPr>
        <p:blipFill>
          <a:blip r:embed="rId2"/>
          <a:srcRect/>
          <a:stretch>
            <a:fillRect/>
          </a:stretch>
        </p:blipFill>
        <p:spPr bwMode="auto">
          <a:xfrm>
            <a:off x="581025" y="1001713"/>
            <a:ext cx="957263" cy="417512"/>
          </a:xfrm>
          <a:prstGeom prst="rect">
            <a:avLst/>
          </a:prstGeom>
          <a:noFill/>
          <a:ln w="9525">
            <a:noFill/>
            <a:miter lim="800000"/>
            <a:headEnd/>
            <a:tailEnd/>
          </a:ln>
        </p:spPr>
      </p:pic>
      <p:grpSp>
        <p:nvGrpSpPr>
          <p:cNvPr id="2" name="组合 18"/>
          <p:cNvGrpSpPr>
            <a:grpSpLocks/>
          </p:cNvGrpSpPr>
          <p:nvPr/>
        </p:nvGrpSpPr>
        <p:grpSpPr bwMode="auto">
          <a:xfrm>
            <a:off x="252413" y="0"/>
            <a:ext cx="3111500"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505" y="207931"/>
              <a:ext cx="418795" cy="2933"/>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330"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31146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浮力的应用</a:t>
            </a:r>
          </a:p>
        </p:txBody>
      </p:sp>
      <p:sp>
        <p:nvSpPr>
          <p:cNvPr id="14" name="矩形 13"/>
          <p:cNvSpPr>
            <a:spLocks noChangeArrowheads="1"/>
          </p:cNvSpPr>
          <p:nvPr/>
        </p:nvSpPr>
        <p:spPr bwMode="auto">
          <a:xfrm>
            <a:off x="403225" y="1390650"/>
            <a:ext cx="8004175" cy="1916113"/>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b="1" dirty="0">
                <a:latin typeface="微软雅黑" pitchFamily="34" charset="-122"/>
                <a:ea typeface="微软雅黑" pitchFamily="34" charset="-122"/>
              </a:rPr>
              <a:t>改变物体浮沉状态的关键是调整重力与浮力大小的关系</a:t>
            </a:r>
            <a:r>
              <a:rPr lang="en-US" altLang="zh-CN" sz="2000" b="1"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通常采用以下两种方法来改变物体浮沉状态</a:t>
            </a:r>
            <a:r>
              <a:rPr lang="en-US" altLang="zh-CN" sz="2000" b="1" dirty="0">
                <a:latin typeface="微软雅黑" pitchFamily="34" charset="-122"/>
                <a:ea typeface="微软雅黑" pitchFamily="34" charset="-122"/>
              </a:rPr>
              <a:t>:</a:t>
            </a:r>
          </a:p>
          <a:p>
            <a:pPr>
              <a:lnSpc>
                <a:spcPct val="150000"/>
              </a:lnSpc>
            </a:pPr>
            <a:r>
              <a:rPr lang="en-US" altLang="zh-CN" sz="2000" b="1" dirty="0">
                <a:latin typeface="微软雅黑" pitchFamily="34" charset="-122"/>
                <a:ea typeface="微软雅黑" pitchFamily="34" charset="-122"/>
              </a:rPr>
              <a:t>(1)</a:t>
            </a:r>
            <a:r>
              <a:rPr lang="zh-CN" altLang="en-US" sz="2000" b="1" dirty="0">
                <a:latin typeface="微软雅黑" pitchFamily="34" charset="-122"/>
                <a:ea typeface="微软雅黑" pitchFamily="34" charset="-122"/>
              </a:rPr>
              <a:t>在重力保持不变的情况下</a:t>
            </a:r>
            <a:r>
              <a:rPr lang="en-US" altLang="zh-CN" sz="2000" b="1"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改变物体所受的浮力</a:t>
            </a:r>
            <a:r>
              <a:rPr lang="en-US" altLang="zh-CN" sz="2000" b="1"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比如热气球、轮船</a:t>
            </a:r>
            <a:r>
              <a:rPr lang="en-US" altLang="zh-CN" sz="2000" b="1" dirty="0">
                <a:latin typeface="微软雅黑" pitchFamily="34" charset="-122"/>
                <a:ea typeface="微软雅黑" pitchFamily="34" charset="-122"/>
              </a:rPr>
              <a:t>).</a:t>
            </a:r>
          </a:p>
          <a:p>
            <a:pPr>
              <a:lnSpc>
                <a:spcPct val="150000"/>
              </a:lnSpc>
            </a:pPr>
            <a:r>
              <a:rPr lang="en-US" altLang="zh-CN" sz="2000" b="1" dirty="0">
                <a:latin typeface="微软雅黑" pitchFamily="34" charset="-122"/>
                <a:ea typeface="微软雅黑" pitchFamily="34" charset="-122"/>
              </a:rPr>
              <a:t>(2)</a:t>
            </a:r>
            <a:r>
              <a:rPr lang="zh-CN" altLang="en-US" sz="2000" b="1" dirty="0">
                <a:latin typeface="微软雅黑" pitchFamily="34" charset="-122"/>
                <a:ea typeface="微软雅黑" pitchFamily="34" charset="-122"/>
              </a:rPr>
              <a:t>在所受浮力不变的情况下</a:t>
            </a:r>
            <a:r>
              <a:rPr lang="en-US" altLang="zh-CN" sz="2000" b="1"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改变物体的重力</a:t>
            </a:r>
            <a:r>
              <a:rPr lang="en-US" altLang="zh-CN" sz="2000" b="1"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比如潜水艇</a:t>
            </a:r>
            <a:r>
              <a:rPr lang="en-US" altLang="zh-CN" sz="2000" b="1" dirty="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图片5.png"/>
          <p:cNvPicPr>
            <a:picLocks noChangeAspect="1"/>
          </p:cNvPicPr>
          <p:nvPr/>
        </p:nvPicPr>
        <p:blipFill>
          <a:blip r:embed="rId2"/>
          <a:srcRect/>
          <a:stretch>
            <a:fillRect/>
          </a:stretch>
        </p:blipFill>
        <p:spPr bwMode="auto">
          <a:xfrm>
            <a:off x="501650" y="973138"/>
            <a:ext cx="1116013" cy="474662"/>
          </a:xfrm>
          <a:prstGeom prst="rect">
            <a:avLst/>
          </a:prstGeom>
          <a:noFill/>
          <a:ln w="9525">
            <a:noFill/>
            <a:miter lim="800000"/>
            <a:headEnd/>
            <a:tailEnd/>
          </a:ln>
        </p:spPr>
      </p:pic>
      <p:grpSp>
        <p:nvGrpSpPr>
          <p:cNvPr id="2" name="组合 18"/>
          <p:cNvGrpSpPr>
            <a:grpSpLocks/>
          </p:cNvGrpSpPr>
          <p:nvPr/>
        </p:nvGrpSpPr>
        <p:grpSpPr bwMode="auto">
          <a:xfrm>
            <a:off x="252413" y="0"/>
            <a:ext cx="2098675"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999"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513"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2074862"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浮力</a:t>
            </a:r>
          </a:p>
        </p:txBody>
      </p:sp>
      <p:sp>
        <p:nvSpPr>
          <p:cNvPr id="14" name="矩形 13"/>
          <p:cNvSpPr>
            <a:spLocks noChangeArrowheads="1"/>
          </p:cNvSpPr>
          <p:nvPr/>
        </p:nvSpPr>
        <p:spPr bwMode="auto">
          <a:xfrm>
            <a:off x="447017" y="3291830"/>
            <a:ext cx="7704138" cy="557973"/>
          </a:xfrm>
          <a:prstGeom prst="rect">
            <a:avLst/>
          </a:prstGeom>
          <a:noFill/>
          <a:ln w="9525">
            <a:noFill/>
            <a:miter lim="800000"/>
            <a:headEnd/>
            <a:tailEnd/>
          </a:ln>
        </p:spPr>
        <p:txBody>
          <a:bodyPr lIns="68580" tIns="34290" rIns="68580" bIns="34290">
            <a:spAutoFit/>
          </a:bodyPr>
          <a:lstStyle/>
          <a:p>
            <a:pPr>
              <a:lnSpc>
                <a:spcPct val="150000"/>
              </a:lnSpc>
            </a:pPr>
            <a:r>
              <a:rPr lang="zh-CN" altLang="en-US" sz="2400" b="1" dirty="0">
                <a:latin typeface="微软雅黑" pitchFamily="34" charset="-122"/>
                <a:ea typeface="微软雅黑" pitchFamily="34" charset="-122"/>
              </a:rPr>
              <a:t>“白毛浮绿水</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红掌拨清波”</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鹅在水中受到向上的浮力</a:t>
            </a:r>
            <a:r>
              <a:rPr lang="en-US" altLang="zh-CN" sz="2400" b="1" dirty="0">
                <a:latin typeface="微软雅黑" pitchFamily="34" charset="-122"/>
                <a:ea typeface="微软雅黑" pitchFamily="34" charset="-122"/>
              </a:rPr>
              <a:t>.</a:t>
            </a:r>
          </a:p>
        </p:txBody>
      </p:sp>
      <p:pic>
        <p:nvPicPr>
          <p:cNvPr id="12" name="r349.jpg" descr="id:2147510480;FounderCES"/>
          <p:cNvPicPr>
            <a:picLocks noChangeAspect="1" noChangeArrowheads="1"/>
          </p:cNvPicPr>
          <p:nvPr/>
        </p:nvPicPr>
        <p:blipFill>
          <a:blip r:embed="rId3"/>
          <a:srcRect/>
          <a:stretch>
            <a:fillRect/>
          </a:stretch>
        </p:blipFill>
        <p:spPr bwMode="auto">
          <a:xfrm>
            <a:off x="3347864" y="483518"/>
            <a:ext cx="3528392" cy="237001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par>
                                <p:cTn id="18" presetID="12" presetClass="entr" presetSubtype="4"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slide(fromBottom)">
                                      <p:cBhvr>
                                        <p:cTn id="2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图片5.png"/>
          <p:cNvPicPr>
            <a:picLocks noChangeAspect="1"/>
          </p:cNvPicPr>
          <p:nvPr/>
        </p:nvPicPr>
        <p:blipFill>
          <a:blip r:embed="rId2"/>
          <a:srcRect/>
          <a:stretch>
            <a:fillRect/>
          </a:stretch>
        </p:blipFill>
        <p:spPr bwMode="auto">
          <a:xfrm>
            <a:off x="581025" y="1008063"/>
            <a:ext cx="957263" cy="404812"/>
          </a:xfrm>
          <a:prstGeom prst="rect">
            <a:avLst/>
          </a:prstGeom>
          <a:noFill/>
          <a:ln w="9525">
            <a:noFill/>
            <a:miter lim="800000"/>
            <a:headEnd/>
            <a:tailEnd/>
          </a:ln>
        </p:spPr>
      </p:pic>
      <p:grpSp>
        <p:nvGrpSpPr>
          <p:cNvPr id="2" name="组合 18"/>
          <p:cNvGrpSpPr>
            <a:grpSpLocks/>
          </p:cNvGrpSpPr>
          <p:nvPr/>
        </p:nvGrpSpPr>
        <p:grpSpPr bwMode="auto">
          <a:xfrm>
            <a:off x="252413" y="0"/>
            <a:ext cx="3111500"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505" y="207931"/>
              <a:ext cx="418795" cy="2933"/>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330"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31146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浮力的应用</a:t>
            </a:r>
          </a:p>
        </p:txBody>
      </p:sp>
      <p:sp>
        <p:nvSpPr>
          <p:cNvPr id="14" name="矩形 13"/>
          <p:cNvSpPr>
            <a:spLocks noChangeArrowheads="1"/>
          </p:cNvSpPr>
          <p:nvPr/>
        </p:nvSpPr>
        <p:spPr bwMode="auto">
          <a:xfrm>
            <a:off x="323974" y="2859781"/>
            <a:ext cx="8208019" cy="1731243"/>
          </a:xfrm>
          <a:prstGeom prst="rect">
            <a:avLst/>
          </a:prstGeom>
          <a:noFill/>
          <a:ln w="9525">
            <a:noFill/>
            <a:miter lim="800000"/>
            <a:headEnd/>
            <a:tailEnd/>
          </a:ln>
        </p:spPr>
        <p:txBody>
          <a:bodyPr wrap="square" lIns="68580" tIns="34290" rIns="68580" bIns="34290">
            <a:spAutoFit/>
          </a:bodyPr>
          <a:lstStyle/>
          <a:p>
            <a:pPr>
              <a:lnSpc>
                <a:spcPct val="150000"/>
              </a:lnSpc>
            </a:pPr>
            <a:r>
              <a:rPr lang="zh-CN" altLang="en-US" sz="2400" b="1" dirty="0">
                <a:latin typeface="微软雅黑" pitchFamily="34" charset="-122"/>
                <a:ea typeface="微软雅黑" pitchFamily="34" charset="-122"/>
              </a:rPr>
              <a:t>盐水选种是中国古代劳动人民发明的一种巧妙的挑选种子的方法</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将待选的种子放入浓度适当的盐水中后</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好种子饱满密度大</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在盐水中下沉</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坏种子密度较小在盐水中上浮</a:t>
            </a:r>
            <a:r>
              <a:rPr lang="en-US" altLang="zh-CN" sz="2400" b="1" dirty="0" smtClean="0">
                <a:latin typeface="微软雅黑" pitchFamily="34" charset="-122"/>
                <a:ea typeface="微软雅黑" pitchFamily="34" charset="-122"/>
              </a:rPr>
              <a:t>.</a:t>
            </a:r>
            <a:endParaRPr lang="en-US" altLang="zh-CN" sz="2400" b="1" dirty="0">
              <a:latin typeface="微软雅黑" pitchFamily="34" charset="-122"/>
              <a:ea typeface="微软雅黑" pitchFamily="34" charset="-122"/>
            </a:endParaRPr>
          </a:p>
        </p:txBody>
      </p:sp>
      <p:pic>
        <p:nvPicPr>
          <p:cNvPr id="11" name="r406.jpg" descr="id:2147511606;FounderCES"/>
          <p:cNvPicPr>
            <a:picLocks noChangeAspect="1" noChangeArrowheads="1"/>
          </p:cNvPicPr>
          <p:nvPr/>
        </p:nvPicPr>
        <p:blipFill>
          <a:blip r:embed="rId3"/>
          <a:srcRect/>
          <a:stretch>
            <a:fillRect/>
          </a:stretch>
        </p:blipFill>
        <p:spPr bwMode="auto">
          <a:xfrm>
            <a:off x="4427984" y="377867"/>
            <a:ext cx="3397997" cy="220084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par>
                                <p:cTn id="18" presetID="12" presetClass="entr" presetSubtype="4"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slide(fromBottom)">
                                      <p:cBhvr>
                                        <p:cTn id="2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图片5.png"/>
          <p:cNvPicPr>
            <a:picLocks noChangeAspect="1"/>
          </p:cNvPicPr>
          <p:nvPr/>
        </p:nvPicPr>
        <p:blipFill>
          <a:blip r:embed="rId2"/>
          <a:srcRect/>
          <a:stretch>
            <a:fillRect/>
          </a:stretch>
        </p:blipFill>
        <p:spPr bwMode="auto">
          <a:xfrm>
            <a:off x="581025" y="1008063"/>
            <a:ext cx="957263" cy="404812"/>
          </a:xfrm>
          <a:prstGeom prst="rect">
            <a:avLst/>
          </a:prstGeom>
          <a:noFill/>
          <a:ln w="9525">
            <a:noFill/>
            <a:miter lim="800000"/>
            <a:headEnd/>
            <a:tailEnd/>
          </a:ln>
        </p:spPr>
      </p:pic>
      <p:grpSp>
        <p:nvGrpSpPr>
          <p:cNvPr id="2" name="组合 18"/>
          <p:cNvGrpSpPr>
            <a:grpSpLocks/>
          </p:cNvGrpSpPr>
          <p:nvPr/>
        </p:nvGrpSpPr>
        <p:grpSpPr bwMode="auto">
          <a:xfrm>
            <a:off x="252413" y="0"/>
            <a:ext cx="3111500"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505" y="207931"/>
              <a:ext cx="418795" cy="2933"/>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330"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31146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浮力的应用</a:t>
            </a:r>
          </a:p>
        </p:txBody>
      </p:sp>
      <p:sp>
        <p:nvSpPr>
          <p:cNvPr id="14" name="矩形 13"/>
          <p:cNvSpPr>
            <a:spLocks noChangeArrowheads="1"/>
          </p:cNvSpPr>
          <p:nvPr/>
        </p:nvSpPr>
        <p:spPr bwMode="auto">
          <a:xfrm>
            <a:off x="403225" y="1390650"/>
            <a:ext cx="7704138" cy="1665969"/>
          </a:xfrm>
          <a:prstGeom prst="rect">
            <a:avLst/>
          </a:prstGeom>
          <a:noFill/>
          <a:ln w="9525">
            <a:noFill/>
            <a:miter lim="800000"/>
            <a:headEnd/>
            <a:tailEnd/>
          </a:ln>
        </p:spPr>
        <p:txBody>
          <a:bodyPr lIns="68580" tIns="34290" rIns="68580" bIns="34290">
            <a:spAutoFit/>
          </a:bodyPr>
          <a:lstStyle/>
          <a:p>
            <a:pPr>
              <a:lnSpc>
                <a:spcPct val="150000"/>
              </a:lnSpc>
            </a:pPr>
            <a:r>
              <a:rPr lang="zh-CN" altLang="en-US" sz="2400" b="1" dirty="0">
                <a:latin typeface="微软雅黑" pitchFamily="34" charset="-122"/>
                <a:ea typeface="微软雅黑" pitchFamily="34" charset="-122"/>
              </a:rPr>
              <a:t>潜水艇是通过改变自身重力来实现上浮和下潜的</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在未露出水面前</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潜水艇排开水的体积不变</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受到的浮力大小不变</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露出水面时</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排开水的体积变小</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受到的浮力也变小</a:t>
            </a:r>
            <a:r>
              <a:rPr lang="en-US" altLang="zh-CN" sz="2400" b="1" dirty="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文本框 78"/>
          <p:cNvSpPr txBox="1"/>
          <p:nvPr/>
        </p:nvSpPr>
        <p:spPr>
          <a:xfrm>
            <a:off x="3711968" y="2078424"/>
            <a:ext cx="2123477" cy="655252"/>
          </a:xfrm>
          <a:prstGeom prst="rect">
            <a:avLst/>
          </a:prstGeom>
          <a:noFill/>
        </p:spPr>
        <p:txBody>
          <a:bodyPr spcFirstLastPara="1" wrap="none" lIns="68580" tIns="34290" rIns="68580" bIns="34290">
            <a:prstTxWarp prst="textArchUp">
              <a:avLst/>
            </a:prstTxWarp>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pPr fontAlgn="auto">
              <a:spcBef>
                <a:spcPts val="0"/>
              </a:spcBef>
              <a:spcAft>
                <a:spcPts val="0"/>
              </a:spcAft>
              <a:defRPr/>
            </a:pPr>
            <a:r>
              <a:rPr lang="zh-CN" altLang="en-US" sz="5400" dirty="0" smtClean="0">
                <a:solidFill>
                  <a:schemeClr val="accent5"/>
                </a:solidFill>
              </a:rPr>
              <a:t>谢    谢</a:t>
            </a:r>
            <a:endParaRPr lang="zh-CN" altLang="en-US" sz="5400" dirty="0">
              <a:solidFill>
                <a:schemeClr val="accent5"/>
              </a:solidFill>
            </a:endParaRPr>
          </a:p>
        </p:txBody>
      </p:sp>
      <p:pic>
        <p:nvPicPr>
          <p:cNvPr id="44" name="Picture 4" descr="clouds.png"/>
          <p:cNvPicPr>
            <a:picLocks noChangeAspect="1"/>
          </p:cNvPicPr>
          <p:nvPr/>
        </p:nvPicPr>
        <p:blipFill>
          <a:blip r:embed="rId3"/>
          <a:srcRect/>
          <a:stretch>
            <a:fillRect/>
          </a:stretch>
        </p:blipFill>
        <p:spPr bwMode="auto">
          <a:xfrm>
            <a:off x="5705475" y="123825"/>
            <a:ext cx="3228975" cy="611188"/>
          </a:xfrm>
          <a:prstGeom prst="rect">
            <a:avLst/>
          </a:prstGeom>
          <a:noFill/>
          <a:ln w="9525">
            <a:noFill/>
            <a:miter lim="800000"/>
            <a:headEnd/>
            <a:tailEnd/>
          </a:ln>
        </p:spPr>
      </p:pic>
      <p:pic>
        <p:nvPicPr>
          <p:cNvPr id="45" name="Picture 3" descr="field.png"/>
          <p:cNvPicPr>
            <a:picLocks noChangeAspect="1"/>
          </p:cNvPicPr>
          <p:nvPr/>
        </p:nvPicPr>
        <p:blipFill>
          <a:blip r:embed="rId4"/>
          <a:srcRect/>
          <a:stretch>
            <a:fillRect/>
          </a:stretch>
        </p:blipFill>
        <p:spPr bwMode="auto">
          <a:xfrm>
            <a:off x="0" y="4076700"/>
            <a:ext cx="9183688" cy="1066800"/>
          </a:xfrm>
          <a:prstGeom prst="rect">
            <a:avLst/>
          </a:prstGeom>
          <a:noFill/>
          <a:ln w="9525">
            <a:noFill/>
            <a:miter lim="800000"/>
            <a:headEnd/>
            <a:tailEnd/>
          </a:ln>
        </p:spPr>
      </p:pic>
      <p:pic>
        <p:nvPicPr>
          <p:cNvPr id="47" name="Picture 4" descr="cloud_ballon.png"/>
          <p:cNvPicPr>
            <a:picLocks noChangeAspect="1"/>
          </p:cNvPicPr>
          <p:nvPr/>
        </p:nvPicPr>
        <p:blipFill>
          <a:blip r:embed="rId5"/>
          <a:srcRect/>
          <a:stretch>
            <a:fillRect/>
          </a:stretch>
        </p:blipFill>
        <p:spPr bwMode="auto">
          <a:xfrm>
            <a:off x="7796213" y="5143500"/>
            <a:ext cx="842962" cy="690563"/>
          </a:xfrm>
          <a:prstGeom prst="rect">
            <a:avLst/>
          </a:prstGeom>
          <a:noFill/>
          <a:ln w="9525">
            <a:noFill/>
            <a:miter lim="800000"/>
            <a:headEnd/>
            <a:tailEnd/>
          </a:ln>
        </p:spPr>
      </p:pic>
      <p:pic>
        <p:nvPicPr>
          <p:cNvPr id="48" name="Picture 4" descr="clouds.png"/>
          <p:cNvPicPr>
            <a:picLocks noChangeAspect="1"/>
          </p:cNvPicPr>
          <p:nvPr/>
        </p:nvPicPr>
        <p:blipFill>
          <a:blip r:embed="rId3"/>
          <a:srcRect/>
          <a:stretch>
            <a:fillRect/>
          </a:stretch>
        </p:blipFill>
        <p:spPr bwMode="auto">
          <a:xfrm>
            <a:off x="323850" y="514350"/>
            <a:ext cx="5133975" cy="971550"/>
          </a:xfrm>
          <a:prstGeom prst="rect">
            <a:avLst/>
          </a:prstGeom>
          <a:noFill/>
          <a:ln w="9525">
            <a:noFill/>
            <a:miter lim="800000"/>
            <a:headEnd/>
            <a:tailEnd/>
          </a:ln>
        </p:spPr>
      </p:pic>
      <p:pic>
        <p:nvPicPr>
          <p:cNvPr id="49" name="Picture 10" descr="together.png"/>
          <p:cNvPicPr>
            <a:picLocks noChangeAspect="1"/>
          </p:cNvPicPr>
          <p:nvPr/>
        </p:nvPicPr>
        <p:blipFill>
          <a:blip r:embed="rId6"/>
          <a:srcRect/>
          <a:stretch>
            <a:fillRect/>
          </a:stretch>
        </p:blipFill>
        <p:spPr bwMode="auto">
          <a:xfrm>
            <a:off x="2663825" y="3448050"/>
            <a:ext cx="4251325" cy="1200150"/>
          </a:xfrm>
          <a:prstGeom prst="rect">
            <a:avLst/>
          </a:prstGeom>
          <a:noFill/>
          <a:ln w="9525">
            <a:noFill/>
            <a:miter lim="800000"/>
            <a:headEnd/>
            <a:tailEnd/>
          </a:ln>
        </p:spPr>
      </p:pic>
      <p:pic>
        <p:nvPicPr>
          <p:cNvPr id="50" name="Picture 2" descr="C:\Users\Administrator\Desktop\兔子.png"/>
          <p:cNvPicPr>
            <a:picLocks noChangeAspect="1" noChangeArrowheads="1"/>
          </p:cNvPicPr>
          <p:nvPr/>
        </p:nvPicPr>
        <p:blipFill>
          <a:blip r:embed="rId7"/>
          <a:srcRect/>
          <a:stretch>
            <a:fillRect/>
          </a:stretch>
        </p:blipFill>
        <p:spPr bwMode="auto">
          <a:xfrm>
            <a:off x="5876925" y="4352925"/>
            <a:ext cx="800100" cy="790575"/>
          </a:xfrm>
          <a:prstGeom prst="rect">
            <a:avLst/>
          </a:prstGeom>
          <a:noFill/>
          <a:ln w="9525">
            <a:noFill/>
            <a:miter lim="800000"/>
            <a:headEnd/>
            <a:tailEnd/>
          </a:ln>
        </p:spPr>
      </p:pic>
    </p:spTree>
  </p:cSld>
  <p:clrMapOvr>
    <a:masterClrMapping/>
  </p:clrMapOvr>
  <p:transition spd="slow">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000"/>
                                        <p:tgtEl>
                                          <p:spTgt spid="45"/>
                                        </p:tgtEl>
                                      </p:cBhvr>
                                    </p:animEffect>
                                    <p:anim calcmode="lin" valueType="num">
                                      <p:cBhvr>
                                        <p:cTn id="8" dur="1000" fill="hold"/>
                                        <p:tgtEl>
                                          <p:spTgt spid="45"/>
                                        </p:tgtEl>
                                        <p:attrNameLst>
                                          <p:attrName>ppt_x</p:attrName>
                                        </p:attrNameLst>
                                      </p:cBhvr>
                                      <p:tavLst>
                                        <p:tav tm="0">
                                          <p:val>
                                            <p:strVal val="#ppt_x"/>
                                          </p:val>
                                        </p:tav>
                                        <p:tav tm="100000">
                                          <p:val>
                                            <p:strVal val="#ppt_x"/>
                                          </p:val>
                                        </p:tav>
                                      </p:tavLst>
                                    </p:anim>
                                    <p:anim calcmode="lin" valueType="num">
                                      <p:cBhvr>
                                        <p:cTn id="9" dur="1000" fill="hold"/>
                                        <p:tgtEl>
                                          <p:spTgt spid="4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44"/>
                                        </p:tgtEl>
                                        <p:attrNameLst>
                                          <p:attrName>style.visibility</p:attrName>
                                        </p:attrNameLst>
                                      </p:cBhvr>
                                      <p:to>
                                        <p:strVal val="visible"/>
                                      </p:to>
                                    </p:set>
                                    <p:anim calcmode="lin" valueType="num">
                                      <p:cBhvr>
                                        <p:cTn id="13" dur="1000" fill="hold"/>
                                        <p:tgtEl>
                                          <p:spTgt spid="44"/>
                                        </p:tgtEl>
                                        <p:attrNameLst>
                                          <p:attrName>ppt_x</p:attrName>
                                        </p:attrNameLst>
                                      </p:cBhvr>
                                      <p:tavLst>
                                        <p:tav tm="0">
                                          <p:val>
                                            <p:strVal val="#ppt_x-.2"/>
                                          </p:val>
                                        </p:tav>
                                        <p:tav tm="100000">
                                          <p:val>
                                            <p:strVal val="#ppt_x"/>
                                          </p:val>
                                        </p:tav>
                                      </p:tavLst>
                                    </p:anim>
                                    <p:anim calcmode="lin" valueType="num">
                                      <p:cBhvr>
                                        <p:cTn id="14" dur="1000" fill="hold"/>
                                        <p:tgtEl>
                                          <p:spTgt spid="44"/>
                                        </p:tgtEl>
                                        <p:attrNameLst>
                                          <p:attrName>ppt_y</p:attrName>
                                        </p:attrNameLst>
                                      </p:cBhvr>
                                      <p:tavLst>
                                        <p:tav tm="0">
                                          <p:val>
                                            <p:strVal val="#ppt_y"/>
                                          </p:val>
                                        </p:tav>
                                        <p:tav tm="100000">
                                          <p:val>
                                            <p:strVal val="#ppt_y"/>
                                          </p:val>
                                        </p:tav>
                                      </p:tavLst>
                                    </p:anim>
                                    <p:animEffect transition="in" filter="wipe(right)" prLst="gradientSize: 0.1">
                                      <p:cBhvr>
                                        <p:cTn id="15" dur="1000"/>
                                        <p:tgtEl>
                                          <p:spTgt spid="44"/>
                                        </p:tgtEl>
                                      </p:cBhvr>
                                    </p:animEffect>
                                  </p:childTnLst>
                                </p:cTn>
                              </p:par>
                            </p:childTnLst>
                          </p:cTn>
                        </p:par>
                        <p:par>
                          <p:cTn id="16" fill="hold">
                            <p:stCondLst>
                              <p:cond delay="2000"/>
                            </p:stCondLst>
                            <p:childTnLst>
                              <p:par>
                                <p:cTn id="17" presetID="29" presetClass="entr" presetSubtype="0" fill="hold" nodeType="afterEffect">
                                  <p:stCondLst>
                                    <p:cond delay="0"/>
                                  </p:stCondLst>
                                  <p:childTnLst>
                                    <p:set>
                                      <p:cBhvr>
                                        <p:cTn id="18" dur="1" fill="hold">
                                          <p:stCondLst>
                                            <p:cond delay="0"/>
                                          </p:stCondLst>
                                        </p:cTn>
                                        <p:tgtEl>
                                          <p:spTgt spid="48"/>
                                        </p:tgtEl>
                                        <p:attrNameLst>
                                          <p:attrName>style.visibility</p:attrName>
                                        </p:attrNameLst>
                                      </p:cBhvr>
                                      <p:to>
                                        <p:strVal val="visible"/>
                                      </p:to>
                                    </p:set>
                                    <p:anim calcmode="lin" valueType="num">
                                      <p:cBhvr>
                                        <p:cTn id="19" dur="1000" fill="hold"/>
                                        <p:tgtEl>
                                          <p:spTgt spid="48"/>
                                        </p:tgtEl>
                                        <p:attrNameLst>
                                          <p:attrName>ppt_x</p:attrName>
                                        </p:attrNameLst>
                                      </p:cBhvr>
                                      <p:tavLst>
                                        <p:tav tm="0">
                                          <p:val>
                                            <p:strVal val="#ppt_x-.2"/>
                                          </p:val>
                                        </p:tav>
                                        <p:tav tm="100000">
                                          <p:val>
                                            <p:strVal val="#ppt_x"/>
                                          </p:val>
                                        </p:tav>
                                      </p:tavLst>
                                    </p:anim>
                                    <p:anim calcmode="lin" valueType="num">
                                      <p:cBhvr>
                                        <p:cTn id="20" dur="1000" fill="hold"/>
                                        <p:tgtEl>
                                          <p:spTgt spid="48"/>
                                        </p:tgtEl>
                                        <p:attrNameLst>
                                          <p:attrName>ppt_y</p:attrName>
                                        </p:attrNameLst>
                                      </p:cBhvr>
                                      <p:tavLst>
                                        <p:tav tm="0">
                                          <p:val>
                                            <p:strVal val="#ppt_y"/>
                                          </p:val>
                                        </p:tav>
                                        <p:tav tm="100000">
                                          <p:val>
                                            <p:strVal val="#ppt_y"/>
                                          </p:val>
                                        </p:tav>
                                      </p:tavLst>
                                    </p:anim>
                                    <p:animEffect transition="in" filter="wipe(right)" prLst="gradientSize: 0.1">
                                      <p:cBhvr>
                                        <p:cTn id="21" dur="1000"/>
                                        <p:tgtEl>
                                          <p:spTgt spid="48"/>
                                        </p:tgtEl>
                                      </p:cBhvr>
                                    </p:animEffect>
                                  </p:childTnLst>
                                </p:cTn>
                              </p:par>
                            </p:childTnLst>
                          </p:cTn>
                        </p:par>
                        <p:par>
                          <p:cTn id="22" fill="hold">
                            <p:stCondLst>
                              <p:cond delay="3000"/>
                            </p:stCondLst>
                            <p:childTnLst>
                              <p:par>
                                <p:cTn id="23" presetID="0" presetClass="path" presetSubtype="0" accel="50000" decel="50000" fill="hold" nodeType="afterEffect">
                                  <p:stCondLst>
                                    <p:cond delay="0"/>
                                  </p:stCondLst>
                                  <p:childTnLst>
                                    <p:animMotion origin="layout" path="M 0.03984 -0.24838 C 0.03346 -0.25232 0.02799 -0.25787 0.02213 -0.2625 C 0.01888 -0.26505 0.01549 -0.26597 0.01237 -0.26783 C 0.0112 -0.26852 0.01041 -0.27084 0.00937 -0.27153 C 0.0082 -0.27222 -0.00065 -0.27477 -0.00143 -0.275 C -0.00834 -0.27732 -0.01393 -0.28079 -0.0211 -0.28195 C -0.02539 -0.28403 -0.02956 -0.28634 -0.03386 -0.28912 C -0.03711 -0.29097 -0.03867 -0.29005 -0.04167 -0.29259 C -0.04714 -0.29746 -0.05222 -0.30232 -0.05834 -0.30486 C -0.05925 -0.30602 -0.06016 -0.30764 -0.0612 -0.30857 C -0.06224 -0.30949 -0.06328 -0.30949 -0.06419 -0.31019 C -0.07031 -0.31644 -0.07513 -0.32384 -0.0819 -0.32801 C -0.08477 -0.3331 -0.08776 -0.33843 -0.09076 -0.34375 C -0.09232 -0.34676 -0.09479 -0.34699 -0.09662 -0.34908 C -0.09948 -0.35695 -0.10456 -0.36343 -0.10834 -0.37037 C -0.11406 -0.38056 -0.11979 -0.39074 -0.125 -0.40209 C -0.13268 -0.41829 -0.13607 -0.44236 -0.13972 -0.46204 C -0.14063 -0.47315 -0.14219 -0.4831 -0.14362 -0.49375 C -0.14388 -0.51945 -0.14102 -0.57824 -0.14753 -0.61389 C -0.15026 -0.65695 -0.14948 -0.69468 -0.16029 -0.7338 C -0.16224 -0.74028 -0.1638 -0.74954 -0.16628 -0.75509 C -0.17318 -0.7713 -0.16966 -0.76088 -0.175 -0.76921 C -0.17865 -0.77431 -0.18229 -0.78241 -0.18685 -0.78496 C -0.19935 -0.79259 -0.21068 -0.79584 -0.22409 -0.79746 C -0.25052 -0.8132 -0.28073 -0.79977 -0.30847 -0.7956 C -0.32891 -0.78334 -0.34271 -0.79769 -0.35847 -0.8132 C -0.36107 -0.81574 -0.36432 -0.81644 -0.36641 -0.82037 C -0.36979 -0.82639 -0.3724 -0.82871 -0.37709 -0.83079 C -0.38099 -0.83773 -0.38568 -0.83889 -0.38985 -0.84491 C -0.39375 -0.85093 -0.39714 -0.85371 -0.40169 -0.85903 C -0.40365 -0.86158 -0.40638 -0.86065 -0.40847 -0.86273 C -0.41472 -0.86875 -0.41745 -0.87199 -0.42422 -0.875 C -0.4293 -0.88102 -0.43594 -0.88287 -0.44193 -0.88565 C -0.45143 -0.89699 -0.48125 -0.89236 -0.48503 -0.89259 C -0.49518 -0.89884 -0.48386 -0.89259 -0.50951 -0.89259 C -0.55573 -0.89259 -0.60182 -0.89375 -0.64792 -0.89445 C -0.65742 -0.90023 -0.66589 -0.91088 -0.67539 -0.91736 C -0.67852 -0.91968 -0.68073 -0.92431 -0.68412 -0.92431 " pathEditMode="relative" rAng="0" ptsTypes="fffffffffffffffffffffffffffffffffffffA">
                                      <p:cBhvr>
                                        <p:cTn id="24" dur="2000" fill="hold"/>
                                        <p:tgtEl>
                                          <p:spTgt spid="47"/>
                                        </p:tgtEl>
                                        <p:attrNameLst>
                                          <p:attrName>ppt_x</p:attrName>
                                          <p:attrName>ppt_y</p:attrName>
                                        </p:attrNameLst>
                                      </p:cBhvr>
                                      <p:rCtr x="-36200" y="-33800"/>
                                    </p:animMotion>
                                  </p:childTnLst>
                                </p:cTn>
                              </p:par>
                            </p:childTnLst>
                          </p:cTn>
                        </p:par>
                        <p:par>
                          <p:cTn id="25" fill="hold">
                            <p:stCondLst>
                              <p:cond delay="5000"/>
                            </p:stCondLst>
                            <p:childTnLst>
                              <p:par>
                                <p:cTn id="26" presetID="23" presetClass="entr" presetSubtype="16" fill="hold" nodeType="afterEffect">
                                  <p:stCondLst>
                                    <p:cond delay="0"/>
                                  </p:stCondLst>
                                  <p:childTnLst>
                                    <p:set>
                                      <p:cBhvr>
                                        <p:cTn id="27" dur="1" fill="hold">
                                          <p:stCondLst>
                                            <p:cond delay="0"/>
                                          </p:stCondLst>
                                        </p:cTn>
                                        <p:tgtEl>
                                          <p:spTgt spid="49"/>
                                        </p:tgtEl>
                                        <p:attrNameLst>
                                          <p:attrName>style.visibility</p:attrName>
                                        </p:attrNameLst>
                                      </p:cBhvr>
                                      <p:to>
                                        <p:strVal val="visible"/>
                                      </p:to>
                                    </p:set>
                                    <p:anim calcmode="lin" valueType="num">
                                      <p:cBhvr>
                                        <p:cTn id="28" dur="500" fill="hold"/>
                                        <p:tgtEl>
                                          <p:spTgt spid="49"/>
                                        </p:tgtEl>
                                        <p:attrNameLst>
                                          <p:attrName>ppt_w</p:attrName>
                                        </p:attrNameLst>
                                      </p:cBhvr>
                                      <p:tavLst>
                                        <p:tav tm="0">
                                          <p:val>
                                            <p:fltVal val="0"/>
                                          </p:val>
                                        </p:tav>
                                        <p:tav tm="100000">
                                          <p:val>
                                            <p:strVal val="#ppt_w"/>
                                          </p:val>
                                        </p:tav>
                                      </p:tavLst>
                                    </p:anim>
                                    <p:anim calcmode="lin" valueType="num">
                                      <p:cBhvr>
                                        <p:cTn id="29" dur="500" fill="hold"/>
                                        <p:tgtEl>
                                          <p:spTgt spid="49"/>
                                        </p:tgtEl>
                                        <p:attrNameLst>
                                          <p:attrName>ppt_h</p:attrName>
                                        </p:attrNameLst>
                                      </p:cBhvr>
                                      <p:tavLst>
                                        <p:tav tm="0">
                                          <p:val>
                                            <p:fltVal val="0"/>
                                          </p:val>
                                        </p:tav>
                                        <p:tav tm="100000">
                                          <p:val>
                                            <p:strVal val="#ppt_h"/>
                                          </p:val>
                                        </p:tav>
                                      </p:tavLst>
                                    </p:anim>
                                  </p:childTnLst>
                                </p:cTn>
                              </p:par>
                              <p:par>
                                <p:cTn id="30" presetID="1" presetClass="entr" presetSubtype="0" fill="hold" nodeType="withEffect">
                                  <p:stCondLst>
                                    <p:cond delay="0"/>
                                  </p:stCondLst>
                                  <p:childTnLst>
                                    <p:set>
                                      <p:cBhvr>
                                        <p:cTn id="31" dur="1" fill="hold">
                                          <p:stCondLst>
                                            <p:cond delay="0"/>
                                          </p:stCondLst>
                                        </p:cTn>
                                        <p:tgtEl>
                                          <p:spTgt spid="50"/>
                                        </p:tgtEl>
                                        <p:attrNameLst>
                                          <p:attrName>style.visibility</p:attrName>
                                        </p:attrNameLst>
                                      </p:cBhvr>
                                      <p:to>
                                        <p:strVal val="visible"/>
                                      </p:to>
                                    </p:set>
                                  </p:childTnLst>
                                </p:cTn>
                              </p:par>
                              <p:par>
                                <p:cTn id="32" presetID="0" presetClass="path" presetSubtype="0" accel="50000" decel="50000" fill="hold" nodeType="withEffect">
                                  <p:stCondLst>
                                    <p:cond delay="0"/>
                                  </p:stCondLst>
                                  <p:childTnLst>
                                    <p:animMotion origin="layout" path="M -0.05104 0.01759 C -0.05638 0.01134 -0.05586 0.00416 -0.05938 -0.00463 C -0.06029 -0.00671 -0.06159 -0.0081 -0.0625 -0.01019 C -0.06706 -0.0206 -0.06836 -0.03033 -0.075 -0.03611 C -0.08464 -0.03033 -0.09271 -0.02685 -0.1 -0.01389 C -0.10195 -0.00324 -0.10039 0.00926 -0.10313 0.01944 C -0.10404 0.02291 -0.10938 0.02315 -0.10938 0.02338 C -0.11498 0.02199 -0.1207 0.02222 -0.12604 0.01944 C -0.12722 0.01875 -0.12761 0.01597 -0.12813 0.01389 C -0.13307 -0.00671 -0.12266 0.02407 -0.13333 -0.00463 C -0.13477 -0.00857 -0.13503 -0.01366 -0.13646 -0.01759 C -0.13867 -0.02338 -0.14154 -0.02847 -0.14375 -0.03426 C -0.1444 -0.03611 -0.14466 -0.03912 -0.14583 -0.03982 C -0.15013 -0.04236 -0.14805 -0.04051 -0.15208 -0.04537 C -0.16315 -0.04468 -0.17435 -0.04584 -0.18542 -0.04352 C -0.18672 -0.04329 -0.18724 -0.04005 -0.1875 -0.03796 C -0.18841 -0.02871 -0.18737 -0.01921 -0.18854 -0.01019 C -0.18906 -0.00579 -0.19128 -0.00278 -0.19271 0.00092 C -0.1957 0.00879 -0.19623 0.01643 -0.2 0.02315 C -0.20169 0.03241 -0.20534 0.0368 -0.21042 0.03981 C -0.21862 0.03773 -0.22214 0.03704 -0.22917 0.0287 C -0.23125 0.02616 -0.23542 0.02129 -0.23542 0.02153 C -0.23685 0.01759 -0.23815 0.01389 -0.23958 0.01018 C -0.24505 -0.00417 -0.24219 -0.02477 -0.25104 -0.03611 C -0.25404 -0.03982 -0.25599 -0.04028 -0.25938 -0.04167 C -0.26914 -0.04097 -0.27891 -0.04213 -0.28854 -0.03982 C -0.29219 -0.03889 -0.2918 -0.03056 -0.29271 -0.02685 C -0.29518 -0.0169 -0.29857 -0.01412 -0.30208 -0.00463 C -0.30352 -0.00093 -0.3043 0.0037 -0.30625 0.00648 C -0.31133 0.01342 -0.31693 0.01597 -0.32292 0.01944 C -0.32852 0.02268 -0.33281 0.03079 -0.33854 0.03426 C -0.34037 0.03403 -0.34974 0.0331 -0.35313 0.03055 C -0.35625 0.02824 -0.35768 0.025 -0.36146 0.025 " pathEditMode="relative" rAng="0" ptsTypes="ffffffffffffffffffffffffffffffffA">
                                      <p:cBhvr>
                                        <p:cTn id="33" dur="2000" fill="hold"/>
                                        <p:tgtEl>
                                          <p:spTgt spid="50"/>
                                        </p:tgtEl>
                                        <p:attrNameLst>
                                          <p:attrName>ppt_x</p:attrName>
                                          <p:attrName>ppt_y</p:attrName>
                                        </p:attrNameLst>
                                      </p:cBhvr>
                                      <p:rCtr x="-15500" y="-2100"/>
                                    </p:animMotion>
                                  </p:childTnLst>
                                </p:cTn>
                              </p:par>
                            </p:childTnLst>
                          </p:cTn>
                        </p:par>
                        <p:par>
                          <p:cTn id="34" fill="hold">
                            <p:stCondLst>
                              <p:cond delay="7000"/>
                            </p:stCondLst>
                            <p:childTnLst>
                              <p:par>
                                <p:cTn id="35" presetID="26" presetClass="entr" presetSubtype="0" fill="hold" nodeType="afterEffect">
                                  <p:stCondLst>
                                    <p:cond delay="0"/>
                                  </p:stCondLst>
                                  <p:childTnLst>
                                    <p:set>
                                      <p:cBhvr>
                                        <p:cTn id="36" dur="1" fill="hold">
                                          <p:stCondLst>
                                            <p:cond delay="0"/>
                                          </p:stCondLst>
                                        </p:cTn>
                                        <p:tgtEl>
                                          <p:spTgt spid="64"/>
                                        </p:tgtEl>
                                        <p:attrNameLst>
                                          <p:attrName>style.visibility</p:attrName>
                                        </p:attrNameLst>
                                      </p:cBhvr>
                                      <p:to>
                                        <p:strVal val="visible"/>
                                      </p:to>
                                    </p:set>
                                    <p:animEffect transition="in" filter="wipe(down)">
                                      <p:cBhvr>
                                        <p:cTn id="37" dur="580">
                                          <p:stCondLst>
                                            <p:cond delay="0"/>
                                          </p:stCondLst>
                                        </p:cTn>
                                        <p:tgtEl>
                                          <p:spTgt spid="64"/>
                                        </p:tgtEl>
                                      </p:cBhvr>
                                    </p:animEffect>
                                    <p:anim calcmode="lin" valueType="num">
                                      <p:cBhvr>
                                        <p:cTn id="38" dur="1822" tmFilter="0,0; 0.14,0.36; 0.43,0.73; 0.71,0.91; 1.0,1.0">
                                          <p:stCondLst>
                                            <p:cond delay="0"/>
                                          </p:stCondLst>
                                        </p:cTn>
                                        <p:tgtEl>
                                          <p:spTgt spid="64"/>
                                        </p:tgtEl>
                                        <p:attrNameLst>
                                          <p:attrName>ppt_x</p:attrName>
                                        </p:attrNameLst>
                                      </p:cBhvr>
                                      <p:tavLst>
                                        <p:tav tm="0">
                                          <p:val>
                                            <p:strVal val="#ppt_x-0.25"/>
                                          </p:val>
                                        </p:tav>
                                        <p:tav tm="100000">
                                          <p:val>
                                            <p:strVal val="#ppt_x"/>
                                          </p:val>
                                        </p:tav>
                                      </p:tavLst>
                                    </p:anim>
                                    <p:anim calcmode="lin" valueType="num">
                                      <p:cBhvr>
                                        <p:cTn id="39" dur="664" tmFilter="0.0,0.0; 0.25,0.07; 0.50,0.2; 0.75,0.467; 1.0,1.0">
                                          <p:stCondLst>
                                            <p:cond delay="0"/>
                                          </p:stCondLst>
                                        </p:cTn>
                                        <p:tgtEl>
                                          <p:spTgt spid="64"/>
                                        </p:tgtEl>
                                        <p:attrNameLst>
                                          <p:attrName>ppt_y</p:attrName>
                                        </p:attrNameLst>
                                      </p:cBhvr>
                                      <p:tavLst>
                                        <p:tav tm="0" fmla="#ppt_y-sin(pi*$)/3">
                                          <p:val>
                                            <p:fltVal val="0.5"/>
                                          </p:val>
                                        </p:tav>
                                        <p:tav tm="100000">
                                          <p:val>
                                            <p:fltVal val="1"/>
                                          </p:val>
                                        </p:tav>
                                      </p:tavLst>
                                    </p:anim>
                                    <p:anim calcmode="lin" valueType="num">
                                      <p:cBhvr>
                                        <p:cTn id="40" dur="664" tmFilter="0, 0; 0.125,0.2665; 0.25,0.4; 0.375,0.465; 0.5,0.5;  0.625,0.535; 0.75,0.6; 0.875,0.7335; 1,1">
                                          <p:stCondLst>
                                            <p:cond delay="664"/>
                                          </p:stCondLst>
                                        </p:cTn>
                                        <p:tgtEl>
                                          <p:spTgt spid="64"/>
                                        </p:tgtEl>
                                        <p:attrNameLst>
                                          <p:attrName>ppt_y</p:attrName>
                                        </p:attrNameLst>
                                      </p:cBhvr>
                                      <p:tavLst>
                                        <p:tav tm="0" fmla="#ppt_y-sin(pi*$)/9">
                                          <p:val>
                                            <p:fltVal val="0"/>
                                          </p:val>
                                        </p:tav>
                                        <p:tav tm="100000">
                                          <p:val>
                                            <p:fltVal val="1"/>
                                          </p:val>
                                        </p:tav>
                                      </p:tavLst>
                                    </p:anim>
                                    <p:anim calcmode="lin" valueType="num">
                                      <p:cBhvr>
                                        <p:cTn id="41" dur="332" tmFilter="0, 0; 0.125,0.2665; 0.25,0.4; 0.375,0.465; 0.5,0.5;  0.625,0.535; 0.75,0.6; 0.875,0.7335; 1,1">
                                          <p:stCondLst>
                                            <p:cond delay="1324"/>
                                          </p:stCondLst>
                                        </p:cTn>
                                        <p:tgtEl>
                                          <p:spTgt spid="64"/>
                                        </p:tgtEl>
                                        <p:attrNameLst>
                                          <p:attrName>ppt_y</p:attrName>
                                        </p:attrNameLst>
                                      </p:cBhvr>
                                      <p:tavLst>
                                        <p:tav tm="0" fmla="#ppt_y-sin(pi*$)/27">
                                          <p:val>
                                            <p:fltVal val="0"/>
                                          </p:val>
                                        </p:tav>
                                        <p:tav tm="100000">
                                          <p:val>
                                            <p:fltVal val="1"/>
                                          </p:val>
                                        </p:tav>
                                      </p:tavLst>
                                    </p:anim>
                                    <p:anim calcmode="lin" valueType="num">
                                      <p:cBhvr>
                                        <p:cTn id="42" dur="164" tmFilter="0, 0; 0.125,0.2665; 0.25,0.4; 0.375,0.465; 0.5,0.5;  0.625,0.535; 0.75,0.6; 0.875,0.7335; 1,1">
                                          <p:stCondLst>
                                            <p:cond delay="1656"/>
                                          </p:stCondLst>
                                        </p:cTn>
                                        <p:tgtEl>
                                          <p:spTgt spid="64"/>
                                        </p:tgtEl>
                                        <p:attrNameLst>
                                          <p:attrName>ppt_y</p:attrName>
                                        </p:attrNameLst>
                                      </p:cBhvr>
                                      <p:tavLst>
                                        <p:tav tm="0" fmla="#ppt_y-sin(pi*$)/81">
                                          <p:val>
                                            <p:fltVal val="0"/>
                                          </p:val>
                                        </p:tav>
                                        <p:tav tm="100000">
                                          <p:val>
                                            <p:fltVal val="1"/>
                                          </p:val>
                                        </p:tav>
                                      </p:tavLst>
                                    </p:anim>
                                    <p:animScale>
                                      <p:cBhvr>
                                        <p:cTn id="43" dur="26">
                                          <p:stCondLst>
                                            <p:cond delay="650"/>
                                          </p:stCondLst>
                                        </p:cTn>
                                        <p:tgtEl>
                                          <p:spTgt spid="64"/>
                                        </p:tgtEl>
                                      </p:cBhvr>
                                      <p:to x="100000" y="60000"/>
                                    </p:animScale>
                                    <p:animScale>
                                      <p:cBhvr>
                                        <p:cTn id="44" dur="166" decel="50000">
                                          <p:stCondLst>
                                            <p:cond delay="676"/>
                                          </p:stCondLst>
                                        </p:cTn>
                                        <p:tgtEl>
                                          <p:spTgt spid="64"/>
                                        </p:tgtEl>
                                      </p:cBhvr>
                                      <p:to x="100000" y="100000"/>
                                    </p:animScale>
                                    <p:animScale>
                                      <p:cBhvr>
                                        <p:cTn id="45" dur="26">
                                          <p:stCondLst>
                                            <p:cond delay="1312"/>
                                          </p:stCondLst>
                                        </p:cTn>
                                        <p:tgtEl>
                                          <p:spTgt spid="64"/>
                                        </p:tgtEl>
                                      </p:cBhvr>
                                      <p:to x="100000" y="80000"/>
                                    </p:animScale>
                                    <p:animScale>
                                      <p:cBhvr>
                                        <p:cTn id="46" dur="166" decel="50000">
                                          <p:stCondLst>
                                            <p:cond delay="1338"/>
                                          </p:stCondLst>
                                        </p:cTn>
                                        <p:tgtEl>
                                          <p:spTgt spid="64"/>
                                        </p:tgtEl>
                                      </p:cBhvr>
                                      <p:to x="100000" y="100000"/>
                                    </p:animScale>
                                    <p:animScale>
                                      <p:cBhvr>
                                        <p:cTn id="47" dur="26">
                                          <p:stCondLst>
                                            <p:cond delay="1642"/>
                                          </p:stCondLst>
                                        </p:cTn>
                                        <p:tgtEl>
                                          <p:spTgt spid="64"/>
                                        </p:tgtEl>
                                      </p:cBhvr>
                                      <p:to x="100000" y="90000"/>
                                    </p:animScale>
                                    <p:animScale>
                                      <p:cBhvr>
                                        <p:cTn id="48" dur="166" decel="50000">
                                          <p:stCondLst>
                                            <p:cond delay="1668"/>
                                          </p:stCondLst>
                                        </p:cTn>
                                        <p:tgtEl>
                                          <p:spTgt spid="64"/>
                                        </p:tgtEl>
                                      </p:cBhvr>
                                      <p:to x="100000" y="100000"/>
                                    </p:animScale>
                                    <p:animScale>
                                      <p:cBhvr>
                                        <p:cTn id="49" dur="26">
                                          <p:stCondLst>
                                            <p:cond delay="1808"/>
                                          </p:stCondLst>
                                        </p:cTn>
                                        <p:tgtEl>
                                          <p:spTgt spid="64"/>
                                        </p:tgtEl>
                                      </p:cBhvr>
                                      <p:to x="100000" y="95000"/>
                                    </p:animScale>
                                    <p:animScale>
                                      <p:cBhvr>
                                        <p:cTn id="50" dur="166" decel="50000">
                                          <p:stCondLst>
                                            <p:cond delay="1834"/>
                                          </p:stCondLst>
                                        </p:cTn>
                                        <p:tgtEl>
                                          <p:spTgt spid="6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图片5.png"/>
          <p:cNvPicPr>
            <a:picLocks noChangeAspect="1"/>
          </p:cNvPicPr>
          <p:nvPr/>
        </p:nvPicPr>
        <p:blipFill>
          <a:blip r:embed="rId2"/>
          <a:srcRect/>
          <a:stretch>
            <a:fillRect/>
          </a:stretch>
        </p:blipFill>
        <p:spPr bwMode="auto">
          <a:xfrm>
            <a:off x="501650" y="973138"/>
            <a:ext cx="1116013" cy="474662"/>
          </a:xfrm>
          <a:prstGeom prst="rect">
            <a:avLst/>
          </a:prstGeom>
          <a:noFill/>
          <a:ln w="9525">
            <a:noFill/>
            <a:miter lim="800000"/>
            <a:headEnd/>
            <a:tailEnd/>
          </a:ln>
        </p:spPr>
      </p:pic>
      <p:grpSp>
        <p:nvGrpSpPr>
          <p:cNvPr id="2" name="组合 18"/>
          <p:cNvGrpSpPr>
            <a:grpSpLocks/>
          </p:cNvGrpSpPr>
          <p:nvPr/>
        </p:nvGrpSpPr>
        <p:grpSpPr bwMode="auto">
          <a:xfrm>
            <a:off x="252413" y="0"/>
            <a:ext cx="2098675"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999"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513"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2074862"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浮力</a:t>
            </a:r>
          </a:p>
        </p:txBody>
      </p:sp>
      <p:sp>
        <p:nvSpPr>
          <p:cNvPr id="14" name="矩形 13"/>
          <p:cNvSpPr>
            <a:spLocks noChangeArrowheads="1"/>
          </p:cNvSpPr>
          <p:nvPr/>
        </p:nvSpPr>
        <p:spPr bwMode="auto">
          <a:xfrm>
            <a:off x="403225" y="1390650"/>
            <a:ext cx="7704138" cy="1111971"/>
          </a:xfrm>
          <a:prstGeom prst="rect">
            <a:avLst/>
          </a:prstGeom>
          <a:noFill/>
          <a:ln w="9525">
            <a:noFill/>
            <a:miter lim="800000"/>
            <a:headEnd/>
            <a:tailEnd/>
          </a:ln>
        </p:spPr>
        <p:txBody>
          <a:bodyPr lIns="68580" tIns="34290" rIns="68580" bIns="34290">
            <a:spAutoFit/>
          </a:bodyPr>
          <a:lstStyle/>
          <a:p>
            <a:pPr>
              <a:lnSpc>
                <a:spcPct val="150000"/>
              </a:lnSpc>
            </a:pPr>
            <a:r>
              <a:rPr lang="zh-CN" altLang="en-US" sz="2400" b="1" dirty="0">
                <a:latin typeface="微软雅黑" pitchFamily="34" charset="-122"/>
                <a:ea typeface="微软雅黑" pitchFamily="34" charset="-122"/>
              </a:rPr>
              <a:t>无论液体如何放置</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浸入液体中的物体的形状如何</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物体是否运动等</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浮力的方向总是竖直向上的</a:t>
            </a:r>
            <a:r>
              <a:rPr lang="en-US" altLang="zh-CN" sz="2400" b="1" dirty="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223404"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496888" y="1114425"/>
            <a:ext cx="1250950" cy="530225"/>
          </a:xfrm>
          <a:prstGeom prst="rect">
            <a:avLst/>
          </a:prstGeom>
          <a:noFill/>
          <a:ln w="9525">
            <a:noFill/>
            <a:miter lim="800000"/>
            <a:headEnd/>
            <a:tailEnd/>
          </a:ln>
        </p:spPr>
      </p:pic>
      <p:sp>
        <p:nvSpPr>
          <p:cNvPr id="9" name="矩形 8"/>
          <p:cNvSpPr>
            <a:spLocks noChangeArrowheads="1"/>
          </p:cNvSpPr>
          <p:nvPr/>
        </p:nvSpPr>
        <p:spPr bwMode="auto">
          <a:xfrm>
            <a:off x="306388" y="349250"/>
            <a:ext cx="2074862"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浮力</a:t>
            </a:r>
          </a:p>
        </p:txBody>
      </p:sp>
      <p:sp>
        <p:nvSpPr>
          <p:cNvPr id="23" name="矩形 22"/>
          <p:cNvSpPr>
            <a:spLocks noChangeArrowheads="1"/>
          </p:cNvSpPr>
          <p:nvPr/>
        </p:nvSpPr>
        <p:spPr bwMode="auto">
          <a:xfrm>
            <a:off x="611560" y="3147140"/>
            <a:ext cx="7954962" cy="557973"/>
          </a:xfrm>
          <a:prstGeom prst="rect">
            <a:avLst/>
          </a:prstGeom>
          <a:noFill/>
          <a:ln w="9525">
            <a:noFill/>
            <a:miter lim="800000"/>
            <a:headEnd/>
            <a:tailEnd/>
          </a:ln>
        </p:spPr>
        <p:txBody>
          <a:bodyPr lIns="68580" tIns="34290" rIns="68580" bIns="34290">
            <a:spAutoFit/>
          </a:bodyPr>
          <a:lstStyle/>
          <a:p>
            <a:pPr>
              <a:lnSpc>
                <a:spcPct val="150000"/>
              </a:lnSpc>
            </a:pPr>
            <a:r>
              <a:rPr lang="zh-CN" altLang="en-US" sz="2400" b="1" dirty="0">
                <a:latin typeface="微软雅黑" pitchFamily="34" charset="-122"/>
                <a:ea typeface="微软雅黑" pitchFamily="34" charset="-122"/>
              </a:rPr>
              <a:t>放飞的氢气球受到空气的浮力作用飞向高空</a:t>
            </a:r>
            <a:r>
              <a:rPr lang="en-US" altLang="zh-CN" sz="2400" b="1" dirty="0">
                <a:latin typeface="微软雅黑" pitchFamily="34" charset="-122"/>
                <a:ea typeface="微软雅黑" pitchFamily="34" charset="-122"/>
              </a:rPr>
              <a:t>.</a:t>
            </a:r>
          </a:p>
        </p:txBody>
      </p:sp>
      <p:pic>
        <p:nvPicPr>
          <p:cNvPr id="12" name="r351.jpg" descr="id:2147510538;FounderCES"/>
          <p:cNvPicPr>
            <a:picLocks noChangeAspect="1" noChangeArrowheads="1"/>
          </p:cNvPicPr>
          <p:nvPr/>
        </p:nvPicPr>
        <p:blipFill>
          <a:blip r:embed="rId3"/>
          <a:srcRect/>
          <a:stretch>
            <a:fillRect/>
          </a:stretch>
        </p:blipFill>
        <p:spPr bwMode="auto">
          <a:xfrm>
            <a:off x="3131840" y="499397"/>
            <a:ext cx="3744416" cy="229050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par>
                                <p:cTn id="18" presetID="12" presetClass="entr" presetSubtype="4"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slide(fromBottom)">
                                      <p:cBhvr>
                                        <p:cTn id="2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223404"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496888" y="1117600"/>
            <a:ext cx="1250950" cy="523875"/>
          </a:xfrm>
          <a:prstGeom prst="rect">
            <a:avLst/>
          </a:prstGeom>
          <a:noFill/>
          <a:ln w="9525">
            <a:noFill/>
            <a:miter lim="800000"/>
            <a:headEnd/>
            <a:tailEnd/>
          </a:ln>
        </p:spPr>
      </p:pic>
      <p:sp>
        <p:nvSpPr>
          <p:cNvPr id="9" name="矩形 8"/>
          <p:cNvSpPr>
            <a:spLocks noChangeArrowheads="1"/>
          </p:cNvSpPr>
          <p:nvPr/>
        </p:nvSpPr>
        <p:spPr bwMode="auto">
          <a:xfrm>
            <a:off x="306388" y="349250"/>
            <a:ext cx="2074862"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浮力</a:t>
            </a:r>
          </a:p>
        </p:txBody>
      </p:sp>
      <p:sp>
        <p:nvSpPr>
          <p:cNvPr id="23" name="矩形 22"/>
          <p:cNvSpPr>
            <a:spLocks noChangeArrowheads="1"/>
          </p:cNvSpPr>
          <p:nvPr/>
        </p:nvSpPr>
        <p:spPr bwMode="auto">
          <a:xfrm>
            <a:off x="731838" y="1692275"/>
            <a:ext cx="7954962" cy="1111971"/>
          </a:xfrm>
          <a:prstGeom prst="rect">
            <a:avLst/>
          </a:prstGeom>
          <a:noFill/>
          <a:ln w="9525">
            <a:noFill/>
            <a:miter lim="800000"/>
            <a:headEnd/>
            <a:tailEnd/>
          </a:ln>
        </p:spPr>
        <p:txBody>
          <a:bodyPr lIns="68580" tIns="34290" rIns="68580" bIns="34290">
            <a:spAutoFit/>
          </a:bodyPr>
          <a:lstStyle/>
          <a:p>
            <a:pPr>
              <a:lnSpc>
                <a:spcPct val="150000"/>
              </a:lnSpc>
            </a:pPr>
            <a:r>
              <a:rPr lang="zh-CN" altLang="en-US" sz="2400" b="1" dirty="0">
                <a:latin typeface="微软雅黑" pitchFamily="34" charset="-122"/>
                <a:ea typeface="微软雅黑" pitchFamily="34" charset="-122"/>
              </a:rPr>
              <a:t>物体浸在气液中</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压力之差浮力生</a:t>
            </a:r>
            <a:r>
              <a:rPr lang="en-US" altLang="zh-CN" sz="2400" b="1" dirty="0">
                <a:latin typeface="微软雅黑" pitchFamily="34" charset="-122"/>
                <a:ea typeface="微软雅黑" pitchFamily="34" charset="-122"/>
              </a:rPr>
              <a:t>,</a:t>
            </a:r>
          </a:p>
          <a:p>
            <a:pPr>
              <a:lnSpc>
                <a:spcPct val="150000"/>
              </a:lnSpc>
            </a:pPr>
            <a:r>
              <a:rPr lang="zh-CN" altLang="en-US" sz="2400" b="1" dirty="0">
                <a:latin typeface="微软雅黑" pitchFamily="34" charset="-122"/>
                <a:ea typeface="微软雅黑" pitchFamily="34" charset="-122"/>
              </a:rPr>
              <a:t>重力方向竖直下</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浮力逆向往上升</a:t>
            </a:r>
            <a:r>
              <a:rPr lang="en-US" altLang="zh-CN" sz="2400" b="1" dirty="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21251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523875" y="1117600"/>
            <a:ext cx="1196975" cy="523875"/>
          </a:xfrm>
          <a:prstGeom prst="rect">
            <a:avLst/>
          </a:prstGeom>
          <a:noFill/>
          <a:ln w="9525">
            <a:noFill/>
            <a:miter lim="800000"/>
            <a:headEnd/>
            <a:tailEnd/>
          </a:ln>
        </p:spPr>
      </p:pic>
      <p:sp>
        <p:nvSpPr>
          <p:cNvPr id="9" name="矩形 8"/>
          <p:cNvSpPr>
            <a:spLocks noChangeArrowheads="1"/>
          </p:cNvSpPr>
          <p:nvPr/>
        </p:nvSpPr>
        <p:spPr bwMode="auto">
          <a:xfrm>
            <a:off x="306388" y="349250"/>
            <a:ext cx="2074862"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浮力</a:t>
            </a:r>
          </a:p>
        </p:txBody>
      </p:sp>
      <p:sp>
        <p:nvSpPr>
          <p:cNvPr id="23" name="矩形 22"/>
          <p:cNvSpPr>
            <a:spLocks noChangeArrowheads="1"/>
          </p:cNvSpPr>
          <p:nvPr/>
        </p:nvSpPr>
        <p:spPr bwMode="auto">
          <a:xfrm>
            <a:off x="731838" y="1692275"/>
            <a:ext cx="7307262" cy="1111779"/>
          </a:xfrm>
          <a:prstGeom prst="rect">
            <a:avLst/>
          </a:prstGeom>
          <a:noFill/>
          <a:ln w="9525">
            <a:noFill/>
            <a:miter lim="800000"/>
            <a:headEnd/>
            <a:tailEnd/>
          </a:ln>
        </p:spPr>
        <p:txBody>
          <a:bodyPr lIns="68580" tIns="34290" rIns="68580" bIns="34290">
            <a:spAutoFit/>
          </a:bodyPr>
          <a:lstStyle/>
          <a:p>
            <a:pPr>
              <a:lnSpc>
                <a:spcPct val="150000"/>
              </a:lnSpc>
            </a:pPr>
            <a:r>
              <a:rPr lang="zh-CN" altLang="en-US" sz="2400" b="1" dirty="0">
                <a:latin typeface="Times New Roman" pitchFamily="18" charset="0"/>
                <a:ea typeface="微软雅黑" pitchFamily="34" charset="-122"/>
                <a:cs typeface="Times New Roman" pitchFamily="18" charset="0"/>
              </a:rPr>
              <a:t>当物体部分浸入液体</a:t>
            </a:r>
            <a:r>
              <a:rPr lang="en-US" altLang="zh-CN" sz="2400" b="1" dirty="0">
                <a:latin typeface="Times New Roman" pitchFamily="18" charset="0"/>
                <a:ea typeface="微软雅黑" pitchFamily="34" charset="-122"/>
                <a:cs typeface="Times New Roman" pitchFamily="18" charset="0"/>
              </a:rPr>
              <a:t>(</a:t>
            </a:r>
            <a:r>
              <a:rPr lang="zh-CN" altLang="en-US" sz="2400" b="1" dirty="0">
                <a:latin typeface="Times New Roman" pitchFamily="18" charset="0"/>
                <a:ea typeface="微软雅黑" pitchFamily="34" charset="-122"/>
                <a:cs typeface="Times New Roman" pitchFamily="18" charset="0"/>
              </a:rPr>
              <a:t>漂浮</a:t>
            </a:r>
            <a:r>
              <a:rPr lang="en-US" altLang="zh-CN" sz="2400" b="1" dirty="0">
                <a:latin typeface="Times New Roman" pitchFamily="18" charset="0"/>
                <a:ea typeface="微软雅黑" pitchFamily="34" charset="-122"/>
                <a:cs typeface="Times New Roman" pitchFamily="18" charset="0"/>
              </a:rPr>
              <a:t>)</a:t>
            </a:r>
            <a:r>
              <a:rPr lang="zh-CN" altLang="en-US" sz="2400" b="1" dirty="0">
                <a:latin typeface="Times New Roman" pitchFamily="18" charset="0"/>
                <a:ea typeface="微软雅黑" pitchFamily="34" charset="-122"/>
                <a:cs typeface="Times New Roman" pitchFamily="18" charset="0"/>
              </a:rPr>
              <a:t>时</a:t>
            </a:r>
            <a:r>
              <a:rPr lang="en-US" altLang="zh-CN" sz="2400" b="1" dirty="0">
                <a:latin typeface="Times New Roman" pitchFamily="18" charset="0"/>
                <a:ea typeface="微软雅黑" pitchFamily="34" charset="-122"/>
                <a:cs typeface="Times New Roman" pitchFamily="18" charset="0"/>
              </a:rPr>
              <a:t>,</a:t>
            </a:r>
            <a:r>
              <a:rPr lang="zh-CN" altLang="en-US" sz="2400" b="1" dirty="0">
                <a:latin typeface="Times New Roman" pitchFamily="18" charset="0"/>
                <a:ea typeface="微软雅黑" pitchFamily="34" charset="-122"/>
                <a:cs typeface="Times New Roman" pitchFamily="18" charset="0"/>
              </a:rPr>
              <a:t>物体的上表面不受液体的作用力</a:t>
            </a:r>
            <a:r>
              <a:rPr lang="en-US" altLang="zh-CN" sz="2400" b="1" dirty="0">
                <a:latin typeface="Times New Roman" pitchFamily="18" charset="0"/>
                <a:ea typeface="微软雅黑" pitchFamily="34" charset="-122"/>
                <a:cs typeface="Times New Roman" pitchFamily="18" charset="0"/>
              </a:rPr>
              <a:t>,</a:t>
            </a:r>
            <a:r>
              <a:rPr lang="zh-CN" altLang="en-US" sz="2400" b="1" dirty="0">
                <a:latin typeface="Times New Roman" pitchFamily="18" charset="0"/>
                <a:ea typeface="微软雅黑" pitchFamily="34" charset="-122"/>
                <a:cs typeface="Times New Roman" pitchFamily="18" charset="0"/>
              </a:rPr>
              <a:t>则</a:t>
            </a:r>
            <a:r>
              <a:rPr lang="en-US" altLang="zh-CN" sz="2400" b="1" i="1" dirty="0">
                <a:latin typeface="Times New Roman" pitchFamily="18" charset="0"/>
                <a:ea typeface="微软雅黑" pitchFamily="34" charset="-122"/>
                <a:cs typeface="Times New Roman" pitchFamily="18" charset="0"/>
              </a:rPr>
              <a:t>F</a:t>
            </a:r>
            <a:r>
              <a:rPr lang="zh-CN" altLang="en-US" sz="2400" b="1" baseline="-25000" dirty="0">
                <a:latin typeface="Times New Roman" pitchFamily="18" charset="0"/>
                <a:ea typeface="微软雅黑" pitchFamily="34" charset="-122"/>
                <a:cs typeface="Times New Roman" pitchFamily="18" charset="0"/>
              </a:rPr>
              <a:t>浮</a:t>
            </a:r>
            <a:r>
              <a:rPr lang="en-US" altLang="zh-CN" sz="2400" b="1" dirty="0">
                <a:latin typeface="Times New Roman" pitchFamily="18" charset="0"/>
                <a:ea typeface="微软雅黑" pitchFamily="34" charset="-122"/>
                <a:cs typeface="Times New Roman" pitchFamily="18" charset="0"/>
              </a:rPr>
              <a:t>=</a:t>
            </a:r>
            <a:r>
              <a:rPr lang="en-US" altLang="zh-CN" sz="2400" b="1" i="1" dirty="0">
                <a:latin typeface="Times New Roman" pitchFamily="18" charset="0"/>
                <a:ea typeface="微软雅黑" pitchFamily="34" charset="-122"/>
                <a:cs typeface="Times New Roman" pitchFamily="18" charset="0"/>
              </a:rPr>
              <a:t>F</a:t>
            </a:r>
            <a:r>
              <a:rPr lang="zh-CN" altLang="en-US" sz="2400" b="1" baseline="-25000" dirty="0">
                <a:latin typeface="Times New Roman" pitchFamily="18" charset="0"/>
                <a:ea typeface="微软雅黑" pitchFamily="34" charset="-122"/>
                <a:cs typeface="Times New Roman" pitchFamily="18" charset="0"/>
              </a:rPr>
              <a:t>向上</a:t>
            </a:r>
            <a:r>
              <a:rPr lang="en-US" altLang="zh-CN" sz="2400" b="1" dirty="0">
                <a:latin typeface="Times New Roman" pitchFamily="18" charset="0"/>
                <a:ea typeface="微软雅黑" pitchFamily="34" charset="-122"/>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147204"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523875" y="987574"/>
            <a:ext cx="1196975" cy="504825"/>
          </a:xfrm>
          <a:prstGeom prst="rect">
            <a:avLst/>
          </a:prstGeom>
          <a:noFill/>
          <a:ln w="9525">
            <a:noFill/>
            <a:miter lim="800000"/>
            <a:headEnd/>
            <a:tailEnd/>
          </a:ln>
        </p:spPr>
      </p:pic>
      <p:sp>
        <p:nvSpPr>
          <p:cNvPr id="9" name="矩形 8"/>
          <p:cNvSpPr>
            <a:spLocks noChangeArrowheads="1"/>
          </p:cNvSpPr>
          <p:nvPr/>
        </p:nvSpPr>
        <p:spPr bwMode="auto">
          <a:xfrm>
            <a:off x="306388" y="349250"/>
            <a:ext cx="2074862"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浮力</a:t>
            </a:r>
          </a:p>
        </p:txBody>
      </p:sp>
      <p:sp>
        <p:nvSpPr>
          <p:cNvPr id="23" name="矩形 22"/>
          <p:cNvSpPr>
            <a:spLocks noChangeArrowheads="1"/>
          </p:cNvSpPr>
          <p:nvPr/>
        </p:nvSpPr>
        <p:spPr bwMode="auto">
          <a:xfrm>
            <a:off x="697220" y="1614695"/>
            <a:ext cx="7954962" cy="2219775"/>
          </a:xfrm>
          <a:prstGeom prst="rect">
            <a:avLst/>
          </a:prstGeom>
          <a:noFill/>
          <a:ln w="9525">
            <a:noFill/>
            <a:miter lim="800000"/>
            <a:headEnd/>
            <a:tailEnd/>
          </a:ln>
        </p:spPr>
        <p:txBody>
          <a:bodyPr lIns="68580" tIns="34290" rIns="68580" bIns="34290">
            <a:spAutoFit/>
          </a:bodyPr>
          <a:lstStyle/>
          <a:p>
            <a:pPr>
              <a:lnSpc>
                <a:spcPct val="150000"/>
              </a:lnSpc>
            </a:pPr>
            <a:r>
              <a:rPr lang="zh-CN" altLang="en-US" sz="2400" b="1" dirty="0">
                <a:latin typeface="Times New Roman" pitchFamily="18" charset="0"/>
                <a:ea typeface="微软雅黑" pitchFamily="34" charset="-122"/>
                <a:cs typeface="Times New Roman" pitchFamily="18" charset="0"/>
              </a:rPr>
              <a:t>当物体浸没在液体中</a:t>
            </a:r>
            <a:r>
              <a:rPr lang="en-US" altLang="zh-CN" sz="2400" b="1" dirty="0">
                <a:latin typeface="Times New Roman" pitchFamily="18" charset="0"/>
                <a:ea typeface="微软雅黑" pitchFamily="34" charset="-122"/>
                <a:cs typeface="Times New Roman" pitchFamily="18" charset="0"/>
              </a:rPr>
              <a:t>,</a:t>
            </a:r>
            <a:r>
              <a:rPr lang="zh-CN" altLang="en-US" sz="2400" b="1" dirty="0">
                <a:latin typeface="Times New Roman" pitchFamily="18" charset="0"/>
                <a:ea typeface="微软雅黑" pitchFamily="34" charset="-122"/>
                <a:cs typeface="Times New Roman" pitchFamily="18" charset="0"/>
              </a:rPr>
              <a:t>并且物体的下表面与容器底部紧密接触时</a:t>
            </a:r>
            <a:r>
              <a:rPr lang="en-US" altLang="zh-CN" sz="2400" b="1" dirty="0">
                <a:latin typeface="Times New Roman" pitchFamily="18" charset="0"/>
                <a:ea typeface="微软雅黑" pitchFamily="34" charset="-122"/>
                <a:cs typeface="Times New Roman" pitchFamily="18" charset="0"/>
              </a:rPr>
              <a:t>,</a:t>
            </a:r>
            <a:r>
              <a:rPr lang="zh-CN" altLang="en-US" sz="2400" b="1" dirty="0">
                <a:latin typeface="Times New Roman" pitchFamily="18" charset="0"/>
                <a:ea typeface="微软雅黑" pitchFamily="34" charset="-122"/>
                <a:cs typeface="Times New Roman" pitchFamily="18" charset="0"/>
              </a:rPr>
              <a:t>物体的下表面不受液体的作用力</a:t>
            </a:r>
            <a:r>
              <a:rPr lang="en-US" altLang="zh-CN" sz="2400" b="1" dirty="0">
                <a:latin typeface="Times New Roman" pitchFamily="18" charset="0"/>
                <a:ea typeface="微软雅黑" pitchFamily="34" charset="-122"/>
                <a:cs typeface="Times New Roman" pitchFamily="18" charset="0"/>
              </a:rPr>
              <a:t>,</a:t>
            </a:r>
            <a:r>
              <a:rPr lang="zh-CN" altLang="en-US" sz="2400" b="1" dirty="0">
                <a:latin typeface="Times New Roman" pitchFamily="18" charset="0"/>
                <a:ea typeface="微软雅黑" pitchFamily="34" charset="-122"/>
                <a:cs typeface="Times New Roman" pitchFamily="18" charset="0"/>
              </a:rPr>
              <a:t>即</a:t>
            </a:r>
            <a:r>
              <a:rPr lang="en-US" altLang="zh-CN" sz="2400" b="1" i="1" dirty="0">
                <a:latin typeface="Times New Roman" pitchFamily="18" charset="0"/>
                <a:ea typeface="微软雅黑" pitchFamily="34" charset="-122"/>
                <a:cs typeface="Times New Roman" pitchFamily="18" charset="0"/>
              </a:rPr>
              <a:t>F</a:t>
            </a:r>
            <a:r>
              <a:rPr lang="zh-CN" altLang="en-US" sz="2400" b="1" dirty="0">
                <a:latin typeface="Times New Roman" pitchFamily="18" charset="0"/>
                <a:ea typeface="微软雅黑" pitchFamily="34" charset="-122"/>
                <a:cs typeface="Times New Roman" pitchFamily="18" charset="0"/>
              </a:rPr>
              <a:t>向上为</a:t>
            </a:r>
            <a:r>
              <a:rPr lang="en-US" altLang="zh-CN" sz="2400" b="1" dirty="0">
                <a:latin typeface="Times New Roman" pitchFamily="18" charset="0"/>
                <a:ea typeface="微软雅黑" pitchFamily="34" charset="-122"/>
                <a:cs typeface="Times New Roman" pitchFamily="18" charset="0"/>
              </a:rPr>
              <a:t>0,</a:t>
            </a:r>
            <a:r>
              <a:rPr lang="zh-CN" altLang="en-US" sz="2400" b="1" dirty="0">
                <a:latin typeface="Times New Roman" pitchFamily="18" charset="0"/>
                <a:ea typeface="微软雅黑" pitchFamily="34" charset="-122"/>
                <a:cs typeface="Times New Roman" pitchFamily="18" charset="0"/>
              </a:rPr>
              <a:t>此时物体不受浮力的作用</a:t>
            </a:r>
            <a:r>
              <a:rPr lang="en-US" altLang="zh-CN" sz="2400" b="1" dirty="0">
                <a:latin typeface="Times New Roman" pitchFamily="18" charset="0"/>
                <a:ea typeface="微软雅黑" pitchFamily="34" charset="-122"/>
                <a:cs typeface="Times New Roman" pitchFamily="18" charset="0"/>
              </a:rPr>
              <a:t>.</a:t>
            </a:r>
            <a:r>
              <a:rPr lang="zh-CN" altLang="en-US" sz="2400" b="1" dirty="0">
                <a:latin typeface="Times New Roman" pitchFamily="18" charset="0"/>
                <a:ea typeface="微软雅黑" pitchFamily="34" charset="-122"/>
                <a:cs typeface="Times New Roman" pitchFamily="18" charset="0"/>
              </a:rPr>
              <a:t>如</a:t>
            </a:r>
            <a:r>
              <a:rPr lang="en-US" altLang="zh-CN" sz="2400" b="1" dirty="0">
                <a:latin typeface="Times New Roman" pitchFamily="18" charset="0"/>
                <a:ea typeface="微软雅黑" pitchFamily="34" charset="-122"/>
                <a:cs typeface="Times New Roman" pitchFamily="18" charset="0"/>
              </a:rPr>
              <a:t>:</a:t>
            </a:r>
            <a:r>
              <a:rPr lang="zh-CN" altLang="en-US" sz="2400" b="1" dirty="0">
                <a:latin typeface="Times New Roman" pitchFamily="18" charset="0"/>
                <a:ea typeface="微软雅黑" pitchFamily="34" charset="-122"/>
                <a:cs typeface="Times New Roman" pitchFamily="18" charset="0"/>
              </a:rPr>
              <a:t>水中的桥墩、陷在淤泥中的物体等都不受浮力的作用</a:t>
            </a:r>
            <a:r>
              <a:rPr lang="en-US" altLang="zh-CN" sz="2400" b="1" dirty="0">
                <a:latin typeface="Times New Roman" pitchFamily="18" charset="0"/>
                <a:ea typeface="微软雅黑" pitchFamily="34" charset="-122"/>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449851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527050" y="1127125"/>
            <a:ext cx="1190625" cy="504825"/>
          </a:xfrm>
          <a:prstGeom prst="rect">
            <a:avLst/>
          </a:prstGeom>
          <a:noFill/>
          <a:ln w="9525">
            <a:noFill/>
            <a:miter lim="800000"/>
            <a:headEnd/>
            <a:tailEnd/>
          </a:ln>
        </p:spPr>
      </p:pic>
      <p:sp>
        <p:nvSpPr>
          <p:cNvPr id="9" name="矩形 8"/>
          <p:cNvSpPr>
            <a:spLocks noChangeArrowheads="1"/>
          </p:cNvSpPr>
          <p:nvPr/>
        </p:nvSpPr>
        <p:spPr bwMode="auto">
          <a:xfrm>
            <a:off x="306388" y="349250"/>
            <a:ext cx="44989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决定浮力大小的因素</a:t>
            </a:r>
          </a:p>
        </p:txBody>
      </p:sp>
      <p:sp>
        <p:nvSpPr>
          <p:cNvPr id="23" name="矩形 22"/>
          <p:cNvSpPr>
            <a:spLocks noChangeArrowheads="1"/>
          </p:cNvSpPr>
          <p:nvPr/>
        </p:nvSpPr>
        <p:spPr bwMode="auto">
          <a:xfrm>
            <a:off x="692490" y="2643758"/>
            <a:ext cx="7954962" cy="1111971"/>
          </a:xfrm>
          <a:prstGeom prst="rect">
            <a:avLst/>
          </a:prstGeom>
          <a:noFill/>
          <a:ln w="9525">
            <a:noFill/>
            <a:miter lim="800000"/>
            <a:headEnd/>
            <a:tailEnd/>
          </a:ln>
        </p:spPr>
        <p:txBody>
          <a:bodyPr lIns="68580" tIns="34290" rIns="68580" bIns="34290">
            <a:spAutoFit/>
          </a:bodyPr>
          <a:lstStyle/>
          <a:p>
            <a:pPr>
              <a:lnSpc>
                <a:spcPct val="150000"/>
              </a:lnSpc>
            </a:pPr>
            <a:r>
              <a:rPr lang="zh-CN" altLang="en-US" sz="2400" b="1" dirty="0">
                <a:latin typeface="微软雅黑" pitchFamily="34" charset="-122"/>
                <a:ea typeface="微软雅黑" pitchFamily="34" charset="-122"/>
              </a:rPr>
              <a:t>排开水的体积越大</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物体所受的浮力越大</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因此把空饮料罐用手按入水桶</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饮料罐进入水中越深越费力</a:t>
            </a:r>
            <a:r>
              <a:rPr lang="en-US" altLang="zh-CN" sz="2400" b="1" dirty="0" smtClean="0">
                <a:latin typeface="微软雅黑" pitchFamily="34" charset="-122"/>
                <a:ea typeface="微软雅黑" pitchFamily="34" charset="-122"/>
              </a:rPr>
              <a:t>.</a:t>
            </a:r>
            <a:endParaRPr lang="en-US" altLang="zh-CN" sz="2400" b="1" dirty="0">
              <a:latin typeface="微软雅黑" pitchFamily="34" charset="-122"/>
              <a:ea typeface="微软雅黑" pitchFamily="34" charset="-122"/>
            </a:endParaRPr>
          </a:p>
        </p:txBody>
      </p:sp>
      <p:pic>
        <p:nvPicPr>
          <p:cNvPr id="10" name="r354.jpg" descr="id:2147510622;FounderCES"/>
          <p:cNvPicPr>
            <a:picLocks noChangeAspect="1" noChangeArrowheads="1"/>
          </p:cNvPicPr>
          <p:nvPr/>
        </p:nvPicPr>
        <p:blipFill>
          <a:blip r:embed="rId3"/>
          <a:srcRect/>
          <a:stretch>
            <a:fillRect/>
          </a:stretch>
        </p:blipFill>
        <p:spPr bwMode="auto">
          <a:xfrm>
            <a:off x="5076056" y="226203"/>
            <a:ext cx="2232248" cy="219634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par>
                                <p:cTn id="18" presetID="12" presetClass="entr" presetSubtype="4"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slide(fromBottom)">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1485</Words>
  <Application>Microsoft Office PowerPoint</Application>
  <PresentationFormat>全屏显示(16:9)</PresentationFormat>
  <Paragraphs>80</Paragraphs>
  <Slides>32</Slides>
  <Notes>5</Notes>
  <HiddenSlides>0</HiddenSlides>
  <MMClips>0</MMClips>
  <ScaleCrop>false</ScaleCrop>
  <HeadingPairs>
    <vt:vector size="4" baseType="variant">
      <vt:variant>
        <vt:lpstr>主题</vt:lpstr>
      </vt:variant>
      <vt:variant>
        <vt:i4>1</vt:i4>
      </vt:variant>
      <vt:variant>
        <vt:lpstr>幻灯片标题</vt:lpstr>
      </vt:variant>
      <vt:variant>
        <vt:i4>32</vt:i4>
      </vt:variant>
    </vt:vector>
  </HeadingPairs>
  <TitlesOfParts>
    <vt:vector size="33"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cp:lastModifiedBy>User</cp:lastModifiedBy>
  <cp:revision>1</cp:revision>
  <dcterms:created xsi:type="dcterms:W3CDTF">2020-02-27T08:46:42Z</dcterms:created>
  <dcterms:modified xsi:type="dcterms:W3CDTF">2020-03-13T02:39:08Z</dcterms:modified>
</cp:coreProperties>
</file>