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3"/>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Lst>
  <p:sldSz cx="9144000" cy="5143500" type="screen16x9"/>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4" d="100"/>
          <a:sy n="144" d="100"/>
        </p:scale>
        <p:origin x="-684" y="-96"/>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BE5A6C-D949-4BE0-97DD-BD2EA3A73E62}" type="datetimeFigureOut">
              <a:rPr lang="zh-CN" altLang="en-US" smtClean="0"/>
              <a:t>2020/3/13</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443334-AFD7-4D9B-B2C6-8A4B12F89670}" type="slidenum">
              <a:rPr lang="zh-CN" altLang="en-US" smtClean="0"/>
              <a:t>‹#›</a:t>
            </a:fld>
            <a:endParaRPr lang="zh-CN" altLang="en-US"/>
          </a:p>
        </p:txBody>
      </p:sp>
    </p:spTree>
    <p:extLst>
      <p:ext uri="{BB962C8B-B14F-4D97-AF65-F5344CB8AC3E}">
        <p14:creationId xmlns:p14="http://schemas.microsoft.com/office/powerpoint/2010/main" val="41256459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幻灯片图像占位符 1"/>
          <p:cNvSpPr>
            <a:spLocks noGrp="1" noRot="1" noChangeAspect="1"/>
          </p:cNvSpPr>
          <p:nvPr>
            <p:ph type="sldImg"/>
          </p:nvPr>
        </p:nvSpPr>
        <p:spPr bwMode="auto">
          <a:xfrm>
            <a:off x="381000" y="685800"/>
            <a:ext cx="6096000" cy="3429000"/>
          </a:xfrm>
          <a:noFill/>
          <a:ln>
            <a:solidFill>
              <a:srgbClr val="000000"/>
            </a:solidFill>
            <a:miter lim="800000"/>
            <a:headEnd/>
            <a:tailEnd/>
          </a:ln>
        </p:spPr>
      </p:sp>
      <p:sp>
        <p:nvSpPr>
          <p:cNvPr id="10242"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10243"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CD9C65B-2B82-4F0D-A321-1C29137B2A59}" type="slidenum">
              <a:rPr lang="zh-CN" altLang="en-US"/>
              <a:pPr fontAlgn="base">
                <a:spcBef>
                  <a:spcPct val="0"/>
                </a:spcBef>
                <a:spcAft>
                  <a:spcPct val="0"/>
                </a:spcAft>
              </a:pPr>
              <a:t>1</a:t>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幻灯片图像占位符 1"/>
          <p:cNvSpPr>
            <a:spLocks noGrp="1" noRot="1" noChangeAspect="1"/>
          </p:cNvSpPr>
          <p:nvPr>
            <p:ph type="sldImg"/>
          </p:nvPr>
        </p:nvSpPr>
        <p:spPr bwMode="auto">
          <a:noFill/>
          <a:ln>
            <a:solidFill>
              <a:srgbClr val="000000"/>
            </a:solidFill>
            <a:miter lim="800000"/>
            <a:headEnd/>
            <a:tailEnd/>
          </a:ln>
        </p:spPr>
      </p:sp>
      <p:sp>
        <p:nvSpPr>
          <p:cNvPr id="12290"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12291"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10079E3-B200-46BD-AF4F-ABDD18ED0A3B}" type="slidenum">
              <a:rPr lang="zh-CN" altLang="en-US"/>
              <a:pPr fontAlgn="base">
                <a:spcBef>
                  <a:spcPct val="0"/>
                </a:spcBef>
                <a:spcAft>
                  <a:spcPct val="0"/>
                </a:spcAft>
              </a:pPr>
              <a:t>2</a:t>
            </a:fld>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幻灯片图像占位符 1"/>
          <p:cNvSpPr>
            <a:spLocks noGrp="1" noRot="1" noChangeAspect="1"/>
          </p:cNvSpPr>
          <p:nvPr>
            <p:ph type="sldImg"/>
          </p:nvPr>
        </p:nvSpPr>
        <p:spPr bwMode="auto">
          <a:noFill/>
          <a:ln>
            <a:solidFill>
              <a:srgbClr val="000000"/>
            </a:solidFill>
            <a:miter lim="800000"/>
            <a:headEnd/>
            <a:tailEnd/>
          </a:ln>
        </p:spPr>
      </p:sp>
      <p:sp>
        <p:nvSpPr>
          <p:cNvPr id="25602"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25603"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5897B60-119D-435D-96FB-B43C0472DF6E}" type="slidenum">
              <a:rPr lang="zh-CN" altLang="en-US"/>
              <a:pPr fontAlgn="base">
                <a:spcBef>
                  <a:spcPct val="0"/>
                </a:spcBef>
                <a:spcAft>
                  <a:spcPct val="0"/>
                </a:spcAft>
              </a:pPr>
              <a:t>14</a:t>
            </a:fld>
            <a:endParaRPr lang="en-US"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幻灯片图像占位符 1"/>
          <p:cNvSpPr>
            <a:spLocks noGrp="1" noRot="1" noChangeAspect="1"/>
          </p:cNvSpPr>
          <p:nvPr>
            <p:ph type="sldImg"/>
          </p:nvPr>
        </p:nvSpPr>
        <p:spPr bwMode="auto">
          <a:noFill/>
          <a:ln>
            <a:solidFill>
              <a:srgbClr val="000000"/>
            </a:solidFill>
            <a:miter lim="800000"/>
            <a:headEnd/>
            <a:tailEnd/>
          </a:ln>
        </p:spPr>
      </p:sp>
      <p:sp>
        <p:nvSpPr>
          <p:cNvPr id="41986"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419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493A22F-1579-498C-B204-FB55BA9844B2}" type="slidenum">
              <a:rPr lang="zh-CN" altLang="en-US"/>
              <a:pPr fontAlgn="base">
                <a:spcBef>
                  <a:spcPct val="0"/>
                </a:spcBef>
                <a:spcAft>
                  <a:spcPct val="0"/>
                </a:spcAft>
              </a:pPr>
              <a:t>29</a:t>
            </a:fld>
            <a:endParaRPr lang="en-US"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幻灯片图像占位符 1"/>
          <p:cNvSpPr>
            <a:spLocks noGrp="1" noRot="1" noChangeAspect="1"/>
          </p:cNvSpPr>
          <p:nvPr>
            <p:ph type="sldImg"/>
          </p:nvPr>
        </p:nvSpPr>
        <p:spPr bwMode="auto">
          <a:noFill/>
          <a:ln>
            <a:solidFill>
              <a:srgbClr val="000000"/>
            </a:solidFill>
            <a:miter lim="800000"/>
            <a:headEnd/>
            <a:tailEnd/>
          </a:ln>
        </p:spPr>
      </p:sp>
      <p:sp>
        <p:nvSpPr>
          <p:cNvPr id="56322"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56323"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E6BD49C-D310-42F6-8E7F-7EC846992C58}" type="slidenum">
              <a:rPr lang="zh-CN" altLang="en-US"/>
              <a:pPr fontAlgn="base">
                <a:spcBef>
                  <a:spcPct val="0"/>
                </a:spcBef>
                <a:spcAft>
                  <a:spcPct val="0"/>
                </a:spcAft>
              </a:pPr>
              <a:t>42</a:t>
            </a:fld>
            <a:endParaRPr lang="en-US" altLang="zh-C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幻灯片图像占位符 1"/>
          <p:cNvSpPr>
            <a:spLocks noGrp="1" noRot="1" noChangeAspect="1"/>
          </p:cNvSpPr>
          <p:nvPr>
            <p:ph type="sldImg"/>
          </p:nvPr>
        </p:nvSpPr>
        <p:spPr bwMode="auto">
          <a:noFill/>
          <a:ln>
            <a:solidFill>
              <a:srgbClr val="000000"/>
            </a:solidFill>
            <a:miter lim="800000"/>
            <a:headEnd/>
            <a:tailEnd/>
          </a:ln>
        </p:spPr>
      </p:sp>
      <p:sp>
        <p:nvSpPr>
          <p:cNvPr id="66562"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66563"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48DB535-1407-41B7-AD12-DE5AF3DE49E3}" type="slidenum">
              <a:rPr lang="zh-CN" altLang="en-US"/>
              <a:pPr fontAlgn="base">
                <a:spcBef>
                  <a:spcPct val="0"/>
                </a:spcBef>
                <a:spcAft>
                  <a:spcPct val="0"/>
                </a:spcAft>
              </a:pPr>
              <a:t>51</a:t>
            </a:fld>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2020/3/13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2020/3/13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388644"/>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05979"/>
            <a:ext cx="6019800" cy="4388644"/>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2020/3/13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2020/3/13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2020/3/13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2020/3/13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2020/3/13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2020/3/13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2020/3/13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2020/3/13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2020/3/13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2020/3/13</a:t>
            </a:fld>
            <a:endParaRPr lang="zh-CN" altLang="en-US"/>
          </a:p>
        </p:txBody>
      </p:sp>
      <p:sp>
        <p:nvSpPr>
          <p:cNvPr id="5" name="页脚占位符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33.jpe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34.jpe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4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image" Target="../media/image35.jpe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image" Target="../media/image36.jpe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image" Target="../media/image37.jpe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3" Type="http://schemas.openxmlformats.org/officeDocument/2006/relationships/image" Target="../media/image38.jpeg"/><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3" Type="http://schemas.openxmlformats.org/officeDocument/2006/relationships/image" Target="../media/image39.jpe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image" Target="../media/image40.png"/><Relationship Id="rId7" Type="http://schemas.openxmlformats.org/officeDocument/2006/relationships/image" Target="../media/image43.pn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42.png"/><Relationship Id="rId5" Type="http://schemas.openxmlformats.org/officeDocument/2006/relationships/image" Target="../media/image3.png"/><Relationship Id="rId4" Type="http://schemas.openxmlformats.org/officeDocument/2006/relationships/image" Target="../media/image41.png"/></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 name="Picture 3" descr="road.png"/>
          <p:cNvPicPr>
            <a:picLocks noChangeAspect="1"/>
          </p:cNvPicPr>
          <p:nvPr/>
        </p:nvPicPr>
        <p:blipFill>
          <a:blip r:embed="rId3"/>
          <a:srcRect/>
          <a:stretch>
            <a:fillRect/>
          </a:stretch>
        </p:blipFill>
        <p:spPr bwMode="auto">
          <a:xfrm>
            <a:off x="0" y="2139951"/>
            <a:ext cx="9144000" cy="3003550"/>
          </a:xfrm>
          <a:prstGeom prst="rect">
            <a:avLst/>
          </a:prstGeom>
          <a:noFill/>
          <a:ln w="9525">
            <a:noFill/>
            <a:miter lim="800000"/>
            <a:headEnd/>
            <a:tailEnd/>
          </a:ln>
        </p:spPr>
      </p:pic>
      <p:grpSp>
        <p:nvGrpSpPr>
          <p:cNvPr id="2" name="组合 87"/>
          <p:cNvGrpSpPr>
            <a:grpSpLocks/>
          </p:cNvGrpSpPr>
          <p:nvPr/>
        </p:nvGrpSpPr>
        <p:grpSpPr bwMode="auto">
          <a:xfrm>
            <a:off x="2589215" y="3035301"/>
            <a:ext cx="3779837" cy="1577975"/>
            <a:chOff x="6240567" y="2900570"/>
            <a:chExt cx="3915294" cy="1916713"/>
          </a:xfrm>
        </p:grpSpPr>
        <p:grpSp>
          <p:nvGrpSpPr>
            <p:cNvPr id="3" name="组合 72"/>
            <p:cNvGrpSpPr>
              <a:grpSpLocks/>
            </p:cNvGrpSpPr>
            <p:nvPr/>
          </p:nvGrpSpPr>
          <p:grpSpPr bwMode="auto">
            <a:xfrm>
              <a:off x="6340874" y="2900570"/>
              <a:ext cx="3814987" cy="1916713"/>
              <a:chOff x="6340874" y="2900570"/>
              <a:chExt cx="3814987" cy="1916713"/>
            </a:xfrm>
          </p:grpSpPr>
          <p:sp>
            <p:nvSpPr>
              <p:cNvPr id="94" name="文本框 79"/>
              <p:cNvSpPr txBox="1"/>
              <p:nvPr/>
            </p:nvSpPr>
            <p:spPr>
              <a:xfrm>
                <a:off x="6340874" y="2900570"/>
                <a:ext cx="3814987" cy="1906613"/>
              </a:xfrm>
              <a:prstGeom prst="rect">
                <a:avLst/>
              </a:prstGeom>
              <a:noFill/>
            </p:spPr>
            <p:txBody>
              <a:bodyPr>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pPr fontAlgn="auto">
                  <a:lnSpc>
                    <a:spcPct val="150000"/>
                  </a:lnSpc>
                  <a:spcBef>
                    <a:spcPts val="0"/>
                  </a:spcBef>
                  <a:spcAft>
                    <a:spcPts val="0"/>
                  </a:spcAft>
                  <a:defRPr/>
                </a:pPr>
                <a:r>
                  <a:rPr lang="zh-CN" altLang="en-US" dirty="0" smtClean="0">
                    <a:solidFill>
                      <a:schemeClr val="accent3"/>
                    </a:solidFill>
                  </a:rPr>
                  <a:t>新课标人教版</a:t>
                </a:r>
                <a:r>
                  <a:rPr lang="en-US" altLang="zh-CN" dirty="0" smtClean="0">
                    <a:solidFill>
                      <a:schemeClr val="accent3"/>
                    </a:solidFill>
                  </a:rPr>
                  <a:t>·</a:t>
                </a:r>
                <a:r>
                  <a:rPr lang="zh-CN" altLang="en-US" dirty="0" smtClean="0">
                    <a:solidFill>
                      <a:schemeClr val="accent3"/>
                    </a:solidFill>
                  </a:rPr>
                  <a:t>物理</a:t>
                </a:r>
                <a:endParaRPr lang="en-US" altLang="zh-CN" dirty="0" smtClean="0">
                  <a:solidFill>
                    <a:schemeClr val="accent3"/>
                  </a:solidFill>
                </a:endParaRPr>
              </a:p>
              <a:p>
                <a:pPr algn="ctr" fontAlgn="auto">
                  <a:lnSpc>
                    <a:spcPct val="150000"/>
                  </a:lnSpc>
                  <a:spcBef>
                    <a:spcPts val="0"/>
                  </a:spcBef>
                  <a:spcAft>
                    <a:spcPts val="0"/>
                  </a:spcAft>
                  <a:defRPr/>
                </a:pPr>
                <a:r>
                  <a:rPr lang="zh-CN" altLang="en-US" dirty="0" smtClean="0">
                    <a:solidFill>
                      <a:schemeClr val="accent3"/>
                    </a:solidFill>
                  </a:rPr>
                  <a:t> </a:t>
                </a:r>
                <a:r>
                  <a:rPr lang="zh-CN" altLang="en-US" dirty="0" smtClean="0">
                    <a:solidFill>
                      <a:srgbClr val="FF0000"/>
                    </a:solidFill>
                  </a:rPr>
                  <a:t>八年级下</a:t>
                </a:r>
                <a:endParaRPr lang="zh-CN" altLang="en-US" dirty="0">
                  <a:solidFill>
                    <a:srgbClr val="FF0000"/>
                  </a:solidFill>
                </a:endParaRPr>
              </a:p>
            </p:txBody>
          </p:sp>
          <p:sp>
            <p:nvSpPr>
              <p:cNvPr id="95" name="圆角矩形 94"/>
              <p:cNvSpPr/>
              <p:nvPr/>
            </p:nvSpPr>
            <p:spPr>
              <a:xfrm>
                <a:off x="6409938" y="3087614"/>
                <a:ext cx="3694947" cy="1729669"/>
              </a:xfrm>
              <a:prstGeom prst="roundRect">
                <a:avLst/>
              </a:prstGeom>
              <a:noFill/>
              <a:ln w="6350">
                <a:solidFill>
                  <a:srgbClr val="A0BF0D"/>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4" name="组合 45"/>
            <p:cNvGrpSpPr>
              <a:grpSpLocks/>
            </p:cNvGrpSpPr>
            <p:nvPr/>
          </p:nvGrpSpPr>
          <p:grpSpPr bwMode="auto">
            <a:xfrm rot="2731254">
              <a:off x="6341934" y="2879007"/>
              <a:ext cx="109793" cy="312528"/>
              <a:chOff x="4454660" y="3810474"/>
              <a:chExt cx="406107" cy="1155987"/>
            </a:xfrm>
          </p:grpSpPr>
          <p:sp>
            <p:nvSpPr>
              <p:cNvPr id="9226" name="Freeform 16"/>
              <p:cNvSpPr>
                <a:spLocks/>
              </p:cNvSpPr>
              <p:nvPr/>
            </p:nvSpPr>
            <p:spPr bwMode="auto">
              <a:xfrm flipV="1">
                <a:off x="4459674" y="3810474"/>
                <a:ext cx="396080" cy="564858"/>
              </a:xfrm>
              <a:custGeom>
                <a:avLst/>
                <a:gdLst>
                  <a:gd name="T0" fmla="*/ 148399 w 758"/>
                  <a:gd name="T1" fmla="*/ 564858 h 1081"/>
                  <a:gd name="T2" fmla="*/ 396080 w 758"/>
                  <a:gd name="T3" fmla="*/ 0 h 1081"/>
                  <a:gd name="T4" fmla="*/ 0 w 758"/>
                  <a:gd name="T5" fmla="*/ 150489 h 1081"/>
                  <a:gd name="T6" fmla="*/ 148399 w 758"/>
                  <a:gd name="T7" fmla="*/ 564858 h 1081"/>
                  <a:gd name="T8" fmla="*/ 0 60000 65536"/>
                  <a:gd name="T9" fmla="*/ 0 60000 65536"/>
                  <a:gd name="T10" fmla="*/ 0 60000 65536"/>
                  <a:gd name="T11" fmla="*/ 0 60000 65536"/>
                  <a:gd name="T12" fmla="*/ 0 w 758"/>
                  <a:gd name="T13" fmla="*/ 0 h 1081"/>
                  <a:gd name="T14" fmla="*/ 758 w 758"/>
                  <a:gd name="T15" fmla="*/ 1081 h 1081"/>
                </a:gdLst>
                <a:ahLst/>
                <a:cxnLst>
                  <a:cxn ang="T8">
                    <a:pos x="T0" y="T1"/>
                  </a:cxn>
                  <a:cxn ang="T9">
                    <a:pos x="T2" y="T3"/>
                  </a:cxn>
                  <a:cxn ang="T10">
                    <a:pos x="T4" y="T5"/>
                  </a:cxn>
                  <a:cxn ang="T11">
                    <a:pos x="T6" y="T7"/>
                  </a:cxn>
                </a:cxnLst>
                <a:rect l="T12" t="T13" r="T14" b="T15"/>
                <a:pathLst>
                  <a:path w="758" h="1081">
                    <a:moveTo>
                      <a:pt x="284" y="1081"/>
                    </a:moveTo>
                    <a:lnTo>
                      <a:pt x="758" y="0"/>
                    </a:lnTo>
                    <a:lnTo>
                      <a:pt x="0" y="288"/>
                    </a:lnTo>
                    <a:lnTo>
                      <a:pt x="284" y="1081"/>
                    </a:lnTo>
                    <a:close/>
                  </a:path>
                </a:pathLst>
              </a:custGeom>
              <a:solidFill>
                <a:srgbClr val="319095"/>
              </a:solidFill>
              <a:ln w="9525">
                <a:noFill/>
                <a:round/>
                <a:headEnd/>
                <a:tailEnd/>
              </a:ln>
            </p:spPr>
            <p:txBody>
              <a:bodyPr/>
              <a:lstStyle/>
              <a:p>
                <a:endParaRPr lang="zh-CN" altLang="en-US"/>
              </a:p>
            </p:txBody>
          </p:sp>
          <p:sp>
            <p:nvSpPr>
              <p:cNvPr id="9227" name="Freeform 30"/>
              <p:cNvSpPr>
                <a:spLocks/>
              </p:cNvSpPr>
              <p:nvPr/>
            </p:nvSpPr>
            <p:spPr bwMode="auto">
              <a:xfrm rot="-6303818">
                <a:off x="4522923" y="4261161"/>
                <a:ext cx="275725" cy="329602"/>
              </a:xfrm>
              <a:custGeom>
                <a:avLst/>
                <a:gdLst>
                  <a:gd name="T0" fmla="*/ 0 w 261"/>
                  <a:gd name="T1" fmla="*/ 0 h 312"/>
                  <a:gd name="T2" fmla="*/ 125714 w 261"/>
                  <a:gd name="T3" fmla="*/ 329602 h 312"/>
                  <a:gd name="T4" fmla="*/ 125714 w 261"/>
                  <a:gd name="T5" fmla="*/ 329602 h 312"/>
                  <a:gd name="T6" fmla="*/ 275725 w 261"/>
                  <a:gd name="T7" fmla="*/ 0 h 312"/>
                  <a:gd name="T8" fmla="*/ 0 w 261"/>
                  <a:gd name="T9" fmla="*/ 0 h 312"/>
                  <a:gd name="T10" fmla="*/ 0 60000 65536"/>
                  <a:gd name="T11" fmla="*/ 0 60000 65536"/>
                  <a:gd name="T12" fmla="*/ 0 60000 65536"/>
                  <a:gd name="T13" fmla="*/ 0 60000 65536"/>
                  <a:gd name="T14" fmla="*/ 0 60000 65536"/>
                  <a:gd name="T15" fmla="*/ 0 w 261"/>
                  <a:gd name="T16" fmla="*/ 0 h 312"/>
                  <a:gd name="T17" fmla="*/ 261 w 261"/>
                  <a:gd name="T18" fmla="*/ 312 h 312"/>
                </a:gdLst>
                <a:ahLst/>
                <a:cxnLst>
                  <a:cxn ang="T10">
                    <a:pos x="T0" y="T1"/>
                  </a:cxn>
                  <a:cxn ang="T11">
                    <a:pos x="T2" y="T3"/>
                  </a:cxn>
                  <a:cxn ang="T12">
                    <a:pos x="T4" y="T5"/>
                  </a:cxn>
                  <a:cxn ang="T13">
                    <a:pos x="T6" y="T7"/>
                  </a:cxn>
                  <a:cxn ang="T14">
                    <a:pos x="T8" y="T9"/>
                  </a:cxn>
                </a:cxnLst>
                <a:rect l="T15" t="T16" r="T17" b="T18"/>
                <a:pathLst>
                  <a:path w="261" h="312">
                    <a:moveTo>
                      <a:pt x="0" y="0"/>
                    </a:moveTo>
                    <a:lnTo>
                      <a:pt x="119" y="312"/>
                    </a:lnTo>
                    <a:lnTo>
                      <a:pt x="261" y="0"/>
                    </a:lnTo>
                    <a:lnTo>
                      <a:pt x="0" y="0"/>
                    </a:lnTo>
                    <a:close/>
                  </a:path>
                </a:pathLst>
              </a:custGeom>
              <a:solidFill>
                <a:srgbClr val="A0BF0D"/>
              </a:solidFill>
              <a:ln w="9525">
                <a:noFill/>
                <a:round/>
                <a:headEnd/>
                <a:tailEnd/>
              </a:ln>
            </p:spPr>
            <p:txBody>
              <a:bodyPr/>
              <a:lstStyle/>
              <a:p>
                <a:endParaRPr lang="zh-CN" altLang="en-US"/>
              </a:p>
            </p:txBody>
          </p:sp>
          <p:sp>
            <p:nvSpPr>
              <p:cNvPr id="9228" name="Freeform 12"/>
              <p:cNvSpPr>
                <a:spLocks/>
              </p:cNvSpPr>
              <p:nvPr/>
            </p:nvSpPr>
            <p:spPr bwMode="auto">
              <a:xfrm rot="7160246">
                <a:off x="4384500" y="4490194"/>
                <a:ext cx="546427" cy="406107"/>
              </a:xfrm>
              <a:custGeom>
                <a:avLst/>
                <a:gdLst>
                  <a:gd name="T0" fmla="*/ 400474 w 1067"/>
                  <a:gd name="T1" fmla="*/ 0 h 793"/>
                  <a:gd name="T2" fmla="*/ 0 w 1067"/>
                  <a:gd name="T3" fmla="*/ 147489 h 793"/>
                  <a:gd name="T4" fmla="*/ 546427 w 1067"/>
                  <a:gd name="T5" fmla="*/ 406107 h 793"/>
                  <a:gd name="T6" fmla="*/ 400474 w 1067"/>
                  <a:gd name="T7" fmla="*/ 0 h 793"/>
                  <a:gd name="T8" fmla="*/ 0 60000 65536"/>
                  <a:gd name="T9" fmla="*/ 0 60000 65536"/>
                  <a:gd name="T10" fmla="*/ 0 60000 65536"/>
                  <a:gd name="T11" fmla="*/ 0 60000 65536"/>
                  <a:gd name="T12" fmla="*/ 0 w 1067"/>
                  <a:gd name="T13" fmla="*/ 0 h 793"/>
                  <a:gd name="T14" fmla="*/ 1067 w 1067"/>
                  <a:gd name="T15" fmla="*/ 793 h 793"/>
                </a:gdLst>
                <a:ahLst/>
                <a:cxnLst>
                  <a:cxn ang="T8">
                    <a:pos x="T0" y="T1"/>
                  </a:cxn>
                  <a:cxn ang="T9">
                    <a:pos x="T2" y="T3"/>
                  </a:cxn>
                  <a:cxn ang="T10">
                    <a:pos x="T4" y="T5"/>
                  </a:cxn>
                  <a:cxn ang="T11">
                    <a:pos x="T6" y="T7"/>
                  </a:cxn>
                </a:cxnLst>
                <a:rect l="T12" t="T13" r="T14" b="T15"/>
                <a:pathLst>
                  <a:path w="1067" h="793">
                    <a:moveTo>
                      <a:pt x="782" y="0"/>
                    </a:moveTo>
                    <a:lnTo>
                      <a:pt x="0" y="288"/>
                    </a:lnTo>
                    <a:lnTo>
                      <a:pt x="1067" y="793"/>
                    </a:lnTo>
                    <a:lnTo>
                      <a:pt x="782" y="0"/>
                    </a:lnTo>
                    <a:close/>
                  </a:path>
                </a:pathLst>
              </a:custGeom>
              <a:solidFill>
                <a:srgbClr val="FDB900"/>
              </a:solidFill>
              <a:ln w="9525">
                <a:noFill/>
                <a:round/>
                <a:headEnd/>
                <a:tailEnd/>
              </a:ln>
            </p:spPr>
            <p:txBody>
              <a:bodyPr/>
              <a:lstStyle/>
              <a:p>
                <a:endParaRPr lang="zh-CN" altLang="en-US"/>
              </a:p>
            </p:txBody>
          </p:sp>
        </p:grpSp>
      </p:grpSp>
      <p:sp>
        <p:nvSpPr>
          <p:cNvPr id="96" name="文本框 78"/>
          <p:cNvSpPr txBox="1"/>
          <p:nvPr/>
        </p:nvSpPr>
        <p:spPr>
          <a:xfrm>
            <a:off x="3071802" y="2214560"/>
            <a:ext cx="2908489" cy="623248"/>
          </a:xfrm>
          <a:prstGeom prst="rect">
            <a:avLst/>
          </a:prstGeom>
          <a:noFill/>
        </p:spPr>
        <p:txBody>
          <a:bodyPr wrap="none" lIns="68580" tIns="34290" rIns="68580" bIns="34290">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pPr fontAlgn="auto">
              <a:spcBef>
                <a:spcPts val="0"/>
              </a:spcBef>
              <a:spcAft>
                <a:spcPts val="0"/>
              </a:spcAft>
              <a:defRPr/>
            </a:pPr>
            <a:r>
              <a:rPr lang="zh-CN" altLang="en-US" sz="3600" dirty="0" smtClean="0">
                <a:solidFill>
                  <a:srgbClr val="FF0000"/>
                </a:solidFill>
              </a:rPr>
              <a:t>学科素养课件</a:t>
            </a:r>
            <a:endParaRPr lang="zh-CN" altLang="en-US" sz="3600" dirty="0">
              <a:solidFill>
                <a:srgbClr val="FF0000"/>
              </a:solidFill>
            </a:endParaRPr>
          </a:p>
        </p:txBody>
      </p:sp>
      <p:pic>
        <p:nvPicPr>
          <p:cNvPr id="54" name="Picture 5" descr="cloudandb.png"/>
          <p:cNvPicPr>
            <a:picLocks noChangeAspect="1"/>
          </p:cNvPicPr>
          <p:nvPr/>
        </p:nvPicPr>
        <p:blipFill>
          <a:blip r:embed="rId4"/>
          <a:srcRect/>
          <a:stretch>
            <a:fillRect/>
          </a:stretch>
        </p:blipFill>
        <p:spPr bwMode="auto">
          <a:xfrm>
            <a:off x="2892427" y="39689"/>
            <a:ext cx="6226175" cy="998537"/>
          </a:xfrm>
          <a:prstGeom prst="rect">
            <a:avLst/>
          </a:prstGeom>
          <a:noFill/>
          <a:ln w="9525">
            <a:noFill/>
            <a:miter lim="800000"/>
            <a:headEnd/>
            <a:tailEnd/>
          </a:ln>
        </p:spPr>
      </p:pic>
      <p:pic>
        <p:nvPicPr>
          <p:cNvPr id="97" name="Picture 4" descr="cloud_ballon.png"/>
          <p:cNvPicPr>
            <a:picLocks noChangeAspect="1"/>
          </p:cNvPicPr>
          <p:nvPr/>
        </p:nvPicPr>
        <p:blipFill>
          <a:blip r:embed="rId5"/>
          <a:srcRect/>
          <a:stretch>
            <a:fillRect/>
          </a:stretch>
        </p:blipFill>
        <p:spPr bwMode="auto">
          <a:xfrm>
            <a:off x="7796213" y="5143500"/>
            <a:ext cx="842962" cy="69056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62"/>
                                        </p:tgtEl>
                                        <p:attrNameLst>
                                          <p:attrName>style.visibility</p:attrName>
                                        </p:attrNameLst>
                                      </p:cBhvr>
                                      <p:to>
                                        <p:strVal val="visible"/>
                                      </p:to>
                                    </p:set>
                                    <p:anim calcmode="lin" valueType="num">
                                      <p:cBhvr>
                                        <p:cTn id="7" dur="500" fill="hold"/>
                                        <p:tgtEl>
                                          <p:spTgt spid="62"/>
                                        </p:tgtEl>
                                        <p:attrNameLst>
                                          <p:attrName>ppt_w</p:attrName>
                                        </p:attrNameLst>
                                      </p:cBhvr>
                                      <p:tavLst>
                                        <p:tav tm="0">
                                          <p:val>
                                            <p:fltVal val="0"/>
                                          </p:val>
                                        </p:tav>
                                        <p:tav tm="100000">
                                          <p:val>
                                            <p:strVal val="#ppt_w"/>
                                          </p:val>
                                        </p:tav>
                                      </p:tavLst>
                                    </p:anim>
                                    <p:anim calcmode="lin" valueType="num">
                                      <p:cBhvr>
                                        <p:cTn id="8" dur="500" fill="hold"/>
                                        <p:tgtEl>
                                          <p:spTgt spid="6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42" presetClass="entr" presetSubtype="0" fill="hold" grpId="0" nodeType="afterEffect">
                                  <p:stCondLst>
                                    <p:cond delay="0"/>
                                  </p:stCondLst>
                                  <p:childTnLst>
                                    <p:set>
                                      <p:cBhvr>
                                        <p:cTn id="11" dur="1" fill="hold">
                                          <p:stCondLst>
                                            <p:cond delay="0"/>
                                          </p:stCondLst>
                                        </p:cTn>
                                        <p:tgtEl>
                                          <p:spTgt spid="96"/>
                                        </p:tgtEl>
                                        <p:attrNameLst>
                                          <p:attrName>style.visibility</p:attrName>
                                        </p:attrNameLst>
                                      </p:cBhvr>
                                      <p:to>
                                        <p:strVal val="visible"/>
                                      </p:to>
                                    </p:set>
                                    <p:animEffect transition="in" filter="fade">
                                      <p:cBhvr>
                                        <p:cTn id="12" dur="1000"/>
                                        <p:tgtEl>
                                          <p:spTgt spid="96"/>
                                        </p:tgtEl>
                                      </p:cBhvr>
                                    </p:animEffect>
                                    <p:anim calcmode="lin" valueType="num">
                                      <p:cBhvr>
                                        <p:cTn id="13" dur="1000" fill="hold"/>
                                        <p:tgtEl>
                                          <p:spTgt spid="96"/>
                                        </p:tgtEl>
                                        <p:attrNameLst>
                                          <p:attrName>ppt_x</p:attrName>
                                        </p:attrNameLst>
                                      </p:cBhvr>
                                      <p:tavLst>
                                        <p:tav tm="0">
                                          <p:val>
                                            <p:strVal val="#ppt_x"/>
                                          </p:val>
                                        </p:tav>
                                        <p:tav tm="100000">
                                          <p:val>
                                            <p:strVal val="#ppt_x"/>
                                          </p:val>
                                        </p:tav>
                                      </p:tavLst>
                                    </p:anim>
                                    <p:anim calcmode="lin" valueType="num">
                                      <p:cBhvr>
                                        <p:cTn id="14" dur="1000" fill="hold"/>
                                        <p:tgtEl>
                                          <p:spTgt spid="96"/>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1000"/>
                                        <p:tgtEl>
                                          <p:spTgt spid="2"/>
                                        </p:tgtEl>
                                      </p:cBhvr>
                                    </p:animEffect>
                                    <p:anim calcmode="lin" valueType="num">
                                      <p:cBhvr>
                                        <p:cTn id="18" dur="1000" fill="hold"/>
                                        <p:tgtEl>
                                          <p:spTgt spid="2"/>
                                        </p:tgtEl>
                                        <p:attrNameLst>
                                          <p:attrName>ppt_x</p:attrName>
                                        </p:attrNameLst>
                                      </p:cBhvr>
                                      <p:tavLst>
                                        <p:tav tm="0">
                                          <p:val>
                                            <p:strVal val="#ppt_x"/>
                                          </p:val>
                                        </p:tav>
                                        <p:tav tm="100000">
                                          <p:val>
                                            <p:strVal val="#ppt_x"/>
                                          </p:val>
                                        </p:tav>
                                      </p:tavLst>
                                    </p:anim>
                                    <p:anim calcmode="lin" valueType="num">
                                      <p:cBhvr>
                                        <p:cTn id="19" dur="1000" fill="hold"/>
                                        <p:tgtEl>
                                          <p:spTgt spid="2"/>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1" presetClass="entr" presetSubtype="0" fill="hold" nodeType="afterEffect">
                                  <p:stCondLst>
                                    <p:cond delay="0"/>
                                  </p:stCondLst>
                                  <p:childTnLst>
                                    <p:set>
                                      <p:cBhvr>
                                        <p:cTn id="22" dur="1" fill="hold">
                                          <p:stCondLst>
                                            <p:cond delay="0"/>
                                          </p:stCondLst>
                                        </p:cTn>
                                        <p:tgtEl>
                                          <p:spTgt spid="54"/>
                                        </p:tgtEl>
                                        <p:attrNameLst>
                                          <p:attrName>style.visibility</p:attrName>
                                        </p:attrNameLst>
                                      </p:cBhvr>
                                      <p:to>
                                        <p:strVal val="visible"/>
                                      </p:to>
                                    </p:set>
                                  </p:childTnLst>
                                </p:cTn>
                              </p:par>
                            </p:childTnLst>
                          </p:cTn>
                        </p:par>
                        <p:par>
                          <p:cTn id="23" fill="hold">
                            <p:stCondLst>
                              <p:cond delay="1500"/>
                            </p:stCondLst>
                            <p:childTnLst>
                              <p:par>
                                <p:cTn id="24" presetID="0" presetClass="path" presetSubtype="0" accel="50000" decel="50000" fill="hold" nodeType="afterEffect">
                                  <p:stCondLst>
                                    <p:cond delay="0"/>
                                  </p:stCondLst>
                                  <p:childTnLst>
                                    <p:animMotion origin="layout" path="M -0.02057 -0.10209 C -0.02722 -0.10602 -0.03307 -0.11204 -0.03932 -0.1169 C -0.04271 -0.11945 -0.04636 -0.12037 -0.04974 -0.12246 C -0.05091 -0.12315 -0.05169 -0.12546 -0.05287 -0.12616 C -0.05417 -0.12709 -0.06354 -0.12963 -0.06432 -0.12986 C -0.07162 -0.13241 -0.07761 -0.13588 -0.08516 -0.13727 C -0.08972 -0.13935 -0.09414 -0.1419 -0.0987 -0.14468 C -0.10222 -0.14676 -0.10391 -0.1456 -0.10703 -0.14838 C -0.11289 -0.15347 -0.11823 -0.15857 -0.12474 -0.16134 C -0.12578 -0.1625 -0.12669 -0.16412 -0.12787 -0.16505 C -0.12891 -0.16597 -0.13008 -0.16597 -0.13099 -0.1669 C -0.1375 -0.17338 -0.14258 -0.18125 -0.14974 -0.18542 C -0.15287 -0.19097 -0.15599 -0.19653 -0.15912 -0.20209 C -0.16081 -0.20509 -0.16341 -0.20533 -0.16537 -0.20764 C -0.16849 -0.21597 -0.17383 -0.22269 -0.17787 -0.22986 C -0.18399 -0.24074 -0.18998 -0.25139 -0.19557 -0.2632 C -0.20365 -0.28033 -0.20729 -0.30556 -0.2112 -0.32616 C -0.21211 -0.33773 -0.2138 -0.34815 -0.21537 -0.35949 C -0.21563 -0.38634 -0.2125 -0.44815 -0.21953 -0.48542 C -0.2224 -0.53079 -0.22149 -0.57037 -0.23307 -0.61134 C -0.23503 -0.61806 -0.23672 -0.62778 -0.23932 -0.63357 C -0.24675 -0.6507 -0.24297 -0.63982 -0.2487 -0.64838 C -0.25248 -0.65394 -0.25638 -0.66227 -0.2612 -0.66505 C -0.27448 -0.67292 -0.28659 -0.67639 -0.30078 -0.67801 C -0.32878 -0.69468 -0.36094 -0.68056 -0.39037 -0.67616 C -0.41211 -0.6632 -0.42669 -0.67824 -0.44349 -0.69468 C -0.44623 -0.69722 -0.44961 -0.69815 -0.45182 -0.70209 C -0.45547 -0.70857 -0.45821 -0.71088 -0.46328 -0.7132 C -0.46732 -0.72037 -0.4724 -0.72153 -0.47682 -0.72801 C -0.48099 -0.73426 -0.48451 -0.73704 -0.48932 -0.74283 C -0.49141 -0.74537 -0.4944 -0.74445 -0.49662 -0.74653 C -0.50313 -0.75301 -0.50612 -0.75625 -0.51328 -0.75949 C -0.51862 -0.76574 -0.52578 -0.76783 -0.53203 -0.7706 C -0.54219 -0.78264 -0.57383 -0.77778 -0.57787 -0.77801 C -0.58867 -0.78449 -0.57656 -0.77801 -0.60391 -0.77801 C -0.65287 -0.77801 -0.70182 -0.77917 -0.75078 -0.77986 C -0.76094 -0.78588 -0.76992 -0.79722 -0.77995 -0.80394 C -0.78334 -0.80625 -0.78568 -0.81134 -0.78932 -0.81134 " pathEditMode="relative" ptsTypes="fffffffffffffffffffffffffffffffffffffA">
                                      <p:cBhvr>
                                        <p:cTn id="25" dur="2000" fill="hold"/>
                                        <p:tgtEl>
                                          <p:spTgt spid="97"/>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2190747"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519113" y="1123950"/>
            <a:ext cx="1206500" cy="511175"/>
          </a:xfrm>
          <a:prstGeom prst="rect">
            <a:avLst/>
          </a:prstGeom>
          <a:noFill/>
          <a:ln w="9525">
            <a:noFill/>
            <a:miter lim="800000"/>
            <a:headEnd/>
            <a:tailEnd/>
          </a:ln>
        </p:spPr>
      </p:pic>
      <p:sp>
        <p:nvSpPr>
          <p:cNvPr id="9" name="矩形 8"/>
          <p:cNvSpPr>
            <a:spLocks noChangeArrowheads="1"/>
          </p:cNvSpPr>
          <p:nvPr/>
        </p:nvSpPr>
        <p:spPr bwMode="auto">
          <a:xfrm>
            <a:off x="306388" y="349250"/>
            <a:ext cx="2074862"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压强</a:t>
            </a:r>
          </a:p>
        </p:txBody>
      </p:sp>
      <p:sp>
        <p:nvSpPr>
          <p:cNvPr id="23" name="矩形 22"/>
          <p:cNvSpPr>
            <a:spLocks noChangeArrowheads="1"/>
          </p:cNvSpPr>
          <p:nvPr/>
        </p:nvSpPr>
        <p:spPr bwMode="auto">
          <a:xfrm>
            <a:off x="496462" y="3507854"/>
            <a:ext cx="7954962" cy="939800"/>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b="1" dirty="0">
                <a:latin typeface="微软雅黑" pitchFamily="34" charset="-122"/>
                <a:ea typeface="微软雅黑" pitchFamily="34" charset="-122"/>
              </a:rPr>
              <a:t>“小荷才露尖尖角</a:t>
            </a:r>
            <a:r>
              <a:rPr lang="en-US" altLang="zh-CN" sz="2000" b="1" dirty="0">
                <a:latin typeface="微软雅黑" pitchFamily="34" charset="-122"/>
                <a:ea typeface="微软雅黑" pitchFamily="34" charset="-122"/>
              </a:rPr>
              <a:t>,</a:t>
            </a:r>
            <a:r>
              <a:rPr lang="zh-CN" altLang="en-US" sz="2000" b="1" dirty="0">
                <a:latin typeface="微软雅黑" pitchFamily="34" charset="-122"/>
                <a:ea typeface="微软雅黑" pitchFamily="34" charset="-122"/>
              </a:rPr>
              <a:t>早有蜻蜓立上头</a:t>
            </a:r>
            <a:r>
              <a:rPr lang="en-US" altLang="zh-CN" sz="2000" b="1" dirty="0">
                <a:latin typeface="微软雅黑" pitchFamily="34" charset="-122"/>
                <a:ea typeface="微软雅黑" pitchFamily="34" charset="-122"/>
              </a:rPr>
              <a:t>.”</a:t>
            </a:r>
            <a:r>
              <a:rPr lang="zh-CN" altLang="en-US" sz="2000" b="1" dirty="0">
                <a:latin typeface="微软雅黑" pitchFamily="34" charset="-122"/>
                <a:ea typeface="微软雅黑" pitchFamily="34" charset="-122"/>
              </a:rPr>
              <a:t>刚出水的荷叶是尖的</a:t>
            </a:r>
            <a:r>
              <a:rPr lang="en-US" altLang="zh-CN" sz="2000" b="1" dirty="0">
                <a:latin typeface="微软雅黑" pitchFamily="34" charset="-122"/>
                <a:ea typeface="微软雅黑" pitchFamily="34" charset="-122"/>
              </a:rPr>
              <a:t>,</a:t>
            </a:r>
            <a:r>
              <a:rPr lang="zh-CN" altLang="en-US" sz="2000" b="1" dirty="0">
                <a:latin typeface="微软雅黑" pitchFamily="34" charset="-122"/>
                <a:ea typeface="微软雅黑" pitchFamily="34" charset="-122"/>
              </a:rPr>
              <a:t>是为了增大对水面的压强</a:t>
            </a:r>
            <a:r>
              <a:rPr lang="en-US" altLang="zh-CN" sz="2000" b="1" dirty="0">
                <a:latin typeface="微软雅黑" pitchFamily="34" charset="-122"/>
                <a:ea typeface="微软雅黑" pitchFamily="34" charset="-122"/>
              </a:rPr>
              <a:t>.</a:t>
            </a:r>
          </a:p>
        </p:txBody>
      </p:sp>
      <p:pic>
        <p:nvPicPr>
          <p:cNvPr id="12" name="r201.jpg" descr="id:2147507744;FounderCES"/>
          <p:cNvPicPr>
            <a:picLocks noChangeAspect="1" noChangeArrowheads="1"/>
          </p:cNvPicPr>
          <p:nvPr/>
        </p:nvPicPr>
        <p:blipFill>
          <a:blip r:embed="rId3"/>
          <a:srcRect/>
          <a:stretch>
            <a:fillRect/>
          </a:stretch>
        </p:blipFill>
        <p:spPr bwMode="auto">
          <a:xfrm>
            <a:off x="4661001" y="157162"/>
            <a:ext cx="2520280" cy="3056379"/>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lide(fromBottom)">
                                      <p:cBhvr>
                                        <p:cTn id="17" dur="500"/>
                                        <p:tgtEl>
                                          <p:spTgt spid="23"/>
                                        </p:tgtEl>
                                      </p:cBhvr>
                                    </p:animEffect>
                                  </p:childTnLst>
                                </p:cTn>
                              </p:par>
                              <p:par>
                                <p:cTn id="18" presetID="12" presetClass="entr" presetSubtype="4" fill="hold" nodeType="with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slide(fromBottom)">
                                      <p:cBhvr>
                                        <p:cTn id="2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4846861"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603250" y="1114425"/>
            <a:ext cx="1039813" cy="530225"/>
          </a:xfrm>
          <a:prstGeom prst="rect">
            <a:avLst/>
          </a:prstGeom>
          <a:noFill/>
          <a:ln w="9525">
            <a:noFill/>
            <a:miter lim="800000"/>
            <a:headEnd/>
            <a:tailEnd/>
          </a:ln>
        </p:spPr>
      </p:pic>
      <p:sp>
        <p:nvSpPr>
          <p:cNvPr id="9" name="矩形 8"/>
          <p:cNvSpPr>
            <a:spLocks noChangeArrowheads="1"/>
          </p:cNvSpPr>
          <p:nvPr/>
        </p:nvSpPr>
        <p:spPr bwMode="auto">
          <a:xfrm>
            <a:off x="306388" y="349250"/>
            <a:ext cx="4845050"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增大和减小压强的方法</a:t>
            </a:r>
          </a:p>
        </p:txBody>
      </p:sp>
      <p:sp>
        <p:nvSpPr>
          <p:cNvPr id="23" name="矩形 22"/>
          <p:cNvSpPr>
            <a:spLocks noChangeArrowheads="1"/>
          </p:cNvSpPr>
          <p:nvPr/>
        </p:nvSpPr>
        <p:spPr bwMode="auto">
          <a:xfrm>
            <a:off x="731838" y="1692275"/>
            <a:ext cx="7954962" cy="1400175"/>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b="1" dirty="0">
                <a:latin typeface="微软雅黑" pitchFamily="34" charset="-122"/>
                <a:ea typeface="微软雅黑" pitchFamily="34" charset="-122"/>
              </a:rPr>
              <a:t>推土机锋利的土铲、篆刻刀和破窗锤要增大压强</a:t>
            </a:r>
            <a:r>
              <a:rPr lang="en-US" altLang="zh-CN" sz="2000" b="1" dirty="0">
                <a:latin typeface="微软雅黑" pitchFamily="34" charset="-122"/>
                <a:ea typeface="微软雅黑" pitchFamily="34" charset="-122"/>
              </a:rPr>
              <a:t>,</a:t>
            </a:r>
            <a:r>
              <a:rPr lang="zh-CN" altLang="en-US" sz="2000" b="1" dirty="0">
                <a:latin typeface="微软雅黑" pitchFamily="34" charset="-122"/>
                <a:ea typeface="微软雅黑" pitchFamily="34" charset="-122"/>
              </a:rPr>
              <a:t>它们是通过减小受力面积的方法来增大压强的</a:t>
            </a:r>
            <a:r>
              <a:rPr lang="en-US" altLang="zh-CN" sz="2000" b="1" dirty="0">
                <a:latin typeface="微软雅黑" pitchFamily="34" charset="-122"/>
                <a:ea typeface="微软雅黑" pitchFamily="34" charset="-122"/>
              </a:rPr>
              <a:t>,</a:t>
            </a:r>
            <a:r>
              <a:rPr lang="zh-CN" altLang="en-US" sz="2000" b="1" dirty="0">
                <a:latin typeface="微软雅黑" pitchFamily="34" charset="-122"/>
                <a:ea typeface="微软雅黑" pitchFamily="34" charset="-122"/>
              </a:rPr>
              <a:t>推土机宽大的履带与铁轨铺在枕木上是通过增大受力面积的方法来减小压强的</a:t>
            </a:r>
            <a:r>
              <a:rPr lang="en-US" altLang="zh-CN" sz="2000" b="1" dirty="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lide(fromBottom)">
                                      <p:cBhvr>
                                        <p:cTn id="1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4846861"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603250" y="1158875"/>
            <a:ext cx="1039813" cy="441325"/>
          </a:xfrm>
          <a:prstGeom prst="rect">
            <a:avLst/>
          </a:prstGeom>
          <a:noFill/>
          <a:ln w="9525">
            <a:noFill/>
            <a:miter lim="800000"/>
            <a:headEnd/>
            <a:tailEnd/>
          </a:ln>
        </p:spPr>
      </p:pic>
      <p:sp>
        <p:nvSpPr>
          <p:cNvPr id="9" name="矩形 8"/>
          <p:cNvSpPr>
            <a:spLocks noChangeArrowheads="1"/>
          </p:cNvSpPr>
          <p:nvPr/>
        </p:nvSpPr>
        <p:spPr bwMode="auto">
          <a:xfrm>
            <a:off x="306388" y="349250"/>
            <a:ext cx="4845050"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增大和减小压强的方法</a:t>
            </a:r>
          </a:p>
        </p:txBody>
      </p:sp>
      <p:sp>
        <p:nvSpPr>
          <p:cNvPr id="23" name="矩形 22"/>
          <p:cNvSpPr>
            <a:spLocks noChangeArrowheads="1"/>
          </p:cNvSpPr>
          <p:nvPr/>
        </p:nvSpPr>
        <p:spPr bwMode="auto">
          <a:xfrm>
            <a:off x="1062571" y="3453937"/>
            <a:ext cx="7954962" cy="557973"/>
          </a:xfrm>
          <a:prstGeom prst="rect">
            <a:avLst/>
          </a:prstGeom>
          <a:noFill/>
          <a:ln w="9525">
            <a:noFill/>
            <a:miter lim="800000"/>
            <a:headEnd/>
            <a:tailEnd/>
          </a:ln>
        </p:spPr>
        <p:txBody>
          <a:bodyPr lIns="68580" tIns="34290" rIns="68580" bIns="34290">
            <a:spAutoFit/>
          </a:bodyPr>
          <a:lstStyle/>
          <a:p>
            <a:pPr>
              <a:lnSpc>
                <a:spcPct val="150000"/>
              </a:lnSpc>
            </a:pPr>
            <a:r>
              <a:rPr lang="zh-CN" altLang="en-US" sz="2400" b="1" dirty="0">
                <a:latin typeface="微软雅黑" pitchFamily="34" charset="-122"/>
                <a:ea typeface="微软雅黑" pitchFamily="34" charset="-122"/>
              </a:rPr>
              <a:t>我们滑冰时为什么要穿冰鞋呢</a:t>
            </a:r>
            <a:r>
              <a:rPr lang="en-US" altLang="zh-CN" sz="2400" b="1" dirty="0">
                <a:latin typeface="微软雅黑" pitchFamily="34" charset="-122"/>
                <a:ea typeface="微软雅黑" pitchFamily="34" charset="-122"/>
              </a:rPr>
              <a:t>?</a:t>
            </a:r>
          </a:p>
        </p:txBody>
      </p:sp>
      <p:pic>
        <p:nvPicPr>
          <p:cNvPr id="10" name="r206.jpg" descr="id:2147507844;FounderCES"/>
          <p:cNvPicPr>
            <a:picLocks noChangeAspect="1" noChangeArrowheads="1"/>
          </p:cNvPicPr>
          <p:nvPr/>
        </p:nvPicPr>
        <p:blipFill>
          <a:blip r:embed="rId3"/>
          <a:srcRect/>
          <a:stretch>
            <a:fillRect/>
          </a:stretch>
        </p:blipFill>
        <p:spPr bwMode="auto">
          <a:xfrm>
            <a:off x="3347864" y="1059582"/>
            <a:ext cx="3384376" cy="21722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lide(fromBottom)">
                                      <p:cBhvr>
                                        <p:cTn id="17" dur="500"/>
                                        <p:tgtEl>
                                          <p:spTgt spid="23"/>
                                        </p:tgtEl>
                                      </p:cBhvr>
                                    </p:animEffect>
                                  </p:childTnLst>
                                </p:cTn>
                              </p:par>
                              <p:par>
                                <p:cTn id="18" presetID="12" presetClass="entr" presetSubtype="4" fill="hold" nodeType="with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slide(fromBottom)">
                                      <p:cBhvr>
                                        <p:cTn id="2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4846861"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690563" y="1158875"/>
            <a:ext cx="863600" cy="441325"/>
          </a:xfrm>
          <a:prstGeom prst="rect">
            <a:avLst/>
          </a:prstGeom>
          <a:noFill/>
          <a:ln w="9525">
            <a:noFill/>
            <a:miter lim="800000"/>
            <a:headEnd/>
            <a:tailEnd/>
          </a:ln>
        </p:spPr>
      </p:pic>
      <p:sp>
        <p:nvSpPr>
          <p:cNvPr id="9" name="矩形 8"/>
          <p:cNvSpPr>
            <a:spLocks noChangeArrowheads="1"/>
          </p:cNvSpPr>
          <p:nvPr/>
        </p:nvSpPr>
        <p:spPr bwMode="auto">
          <a:xfrm>
            <a:off x="306388" y="349250"/>
            <a:ext cx="4845050"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增大和减小压强的方法</a:t>
            </a:r>
          </a:p>
        </p:txBody>
      </p:sp>
      <p:sp>
        <p:nvSpPr>
          <p:cNvPr id="23" name="矩形 22"/>
          <p:cNvSpPr>
            <a:spLocks noChangeArrowheads="1"/>
          </p:cNvSpPr>
          <p:nvPr/>
        </p:nvSpPr>
        <p:spPr bwMode="auto">
          <a:xfrm>
            <a:off x="731838" y="1692275"/>
            <a:ext cx="7954962" cy="1860550"/>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b="1" dirty="0">
                <a:latin typeface="微软雅黑" pitchFamily="34" charset="-122"/>
                <a:ea typeface="微软雅黑" pitchFamily="34" charset="-122"/>
              </a:rPr>
              <a:t>冰的熔点受到压强的影响</a:t>
            </a:r>
            <a:r>
              <a:rPr lang="en-US" altLang="zh-CN" sz="2000" b="1" dirty="0">
                <a:latin typeface="微软雅黑" pitchFamily="34" charset="-122"/>
                <a:ea typeface="微软雅黑" pitchFamily="34" charset="-122"/>
              </a:rPr>
              <a:t>,</a:t>
            </a:r>
            <a:r>
              <a:rPr lang="zh-CN" altLang="en-US" sz="2000" b="1" dirty="0">
                <a:latin typeface="微软雅黑" pitchFamily="34" charset="-122"/>
                <a:ea typeface="微软雅黑" pitchFamily="34" charset="-122"/>
              </a:rPr>
              <a:t>压强增大时</a:t>
            </a:r>
            <a:r>
              <a:rPr lang="en-US" altLang="zh-CN" sz="2000" b="1" dirty="0">
                <a:latin typeface="微软雅黑" pitchFamily="34" charset="-122"/>
                <a:ea typeface="微软雅黑" pitchFamily="34" charset="-122"/>
              </a:rPr>
              <a:t>,</a:t>
            </a:r>
            <a:r>
              <a:rPr lang="zh-CN" altLang="en-US" sz="2000" b="1" dirty="0">
                <a:latin typeface="微软雅黑" pitchFamily="34" charset="-122"/>
                <a:ea typeface="微软雅黑" pitchFamily="34" charset="-122"/>
              </a:rPr>
              <a:t>熔点会降低</a:t>
            </a:r>
            <a:r>
              <a:rPr lang="en-US" altLang="zh-CN" sz="2000" b="1" dirty="0">
                <a:latin typeface="微软雅黑" pitchFamily="34" charset="-122"/>
                <a:ea typeface="微软雅黑" pitchFamily="34" charset="-122"/>
              </a:rPr>
              <a:t>.</a:t>
            </a:r>
            <a:r>
              <a:rPr lang="zh-CN" altLang="en-US" sz="2000" b="1" dirty="0">
                <a:latin typeface="微软雅黑" pitchFamily="34" charset="-122"/>
                <a:ea typeface="微软雅黑" pitchFamily="34" charset="-122"/>
              </a:rPr>
              <a:t>冰鞋上的冰刀刃很薄</a:t>
            </a:r>
            <a:r>
              <a:rPr lang="en-US" altLang="zh-CN" sz="2000" b="1" dirty="0">
                <a:latin typeface="微软雅黑" pitchFamily="34" charset="-122"/>
                <a:ea typeface="微软雅黑" pitchFamily="34" charset="-122"/>
              </a:rPr>
              <a:t>,</a:t>
            </a:r>
            <a:r>
              <a:rPr lang="zh-CN" altLang="en-US" sz="2000" b="1" dirty="0">
                <a:latin typeface="微软雅黑" pitchFamily="34" charset="-122"/>
                <a:ea typeface="微软雅黑" pitchFamily="34" charset="-122"/>
              </a:rPr>
              <a:t>与冰面的接触面积非常小</a:t>
            </a:r>
            <a:r>
              <a:rPr lang="en-US" altLang="zh-CN" sz="2000" b="1" dirty="0">
                <a:latin typeface="微软雅黑" pitchFamily="34" charset="-122"/>
                <a:ea typeface="微软雅黑" pitchFamily="34" charset="-122"/>
              </a:rPr>
              <a:t>,</a:t>
            </a:r>
            <a:r>
              <a:rPr lang="zh-CN" altLang="en-US" sz="2000" b="1" dirty="0">
                <a:latin typeface="微软雅黑" pitchFamily="34" charset="-122"/>
                <a:ea typeface="微软雅黑" pitchFamily="34" charset="-122"/>
              </a:rPr>
              <a:t>这样冰刀对冰面的压强非常大</a:t>
            </a:r>
            <a:r>
              <a:rPr lang="en-US" altLang="zh-CN" sz="2000" b="1" dirty="0">
                <a:latin typeface="微软雅黑" pitchFamily="34" charset="-122"/>
                <a:ea typeface="微软雅黑" pitchFamily="34" charset="-122"/>
              </a:rPr>
              <a:t>,</a:t>
            </a:r>
            <a:r>
              <a:rPr lang="zh-CN" altLang="en-US" sz="2000" b="1" dirty="0">
                <a:latin typeface="微软雅黑" pitchFamily="34" charset="-122"/>
                <a:ea typeface="微软雅黑" pitchFamily="34" charset="-122"/>
              </a:rPr>
              <a:t>可以使</a:t>
            </a:r>
            <a:r>
              <a:rPr lang="en-US" altLang="zh-CN" sz="2000" b="1" dirty="0">
                <a:latin typeface="微软雅黑" pitchFamily="34" charset="-122"/>
                <a:ea typeface="微软雅黑" pitchFamily="34" charset="-122"/>
              </a:rPr>
              <a:t>0 ℃</a:t>
            </a:r>
            <a:r>
              <a:rPr lang="zh-CN" altLang="en-US" sz="2000" b="1" dirty="0">
                <a:latin typeface="微软雅黑" pitchFamily="34" charset="-122"/>
                <a:ea typeface="微软雅黑" pitchFamily="34" charset="-122"/>
              </a:rPr>
              <a:t>以下的冰在冰刀的作用下熔化成水</a:t>
            </a:r>
            <a:r>
              <a:rPr lang="en-US" altLang="zh-CN" sz="2000" b="1" dirty="0">
                <a:latin typeface="微软雅黑" pitchFamily="34" charset="-122"/>
                <a:ea typeface="微软雅黑" pitchFamily="34" charset="-122"/>
              </a:rPr>
              <a:t>,</a:t>
            </a:r>
            <a:r>
              <a:rPr lang="zh-CN" altLang="en-US" sz="2000" b="1" dirty="0">
                <a:latin typeface="微软雅黑" pitchFamily="34" charset="-122"/>
                <a:ea typeface="微软雅黑" pitchFamily="34" charset="-122"/>
              </a:rPr>
              <a:t>冰刀下薄薄的一层水可以起到润滑的作用</a:t>
            </a:r>
            <a:r>
              <a:rPr lang="en-US" altLang="zh-CN" sz="2000" b="1" dirty="0">
                <a:latin typeface="微软雅黑" pitchFamily="34" charset="-122"/>
                <a:ea typeface="微软雅黑" pitchFamily="34" charset="-122"/>
              </a:rPr>
              <a:t>,</a:t>
            </a:r>
            <a:r>
              <a:rPr lang="zh-CN" altLang="en-US" sz="2000" b="1" dirty="0">
                <a:latin typeface="微软雅黑" pitchFamily="34" charset="-122"/>
                <a:ea typeface="微软雅黑" pitchFamily="34" charset="-122"/>
              </a:rPr>
              <a:t>从而减小冰刀与冰面之间的摩擦</a:t>
            </a:r>
            <a:r>
              <a:rPr lang="en-US" altLang="zh-CN" sz="2000" b="1" dirty="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lide(fromBottom)">
                                      <p:cBhvr>
                                        <p:cTn id="1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Box 61"/>
          <p:cNvSpPr txBox="1">
            <a:spLocks noChangeArrowheads="1"/>
          </p:cNvSpPr>
          <p:nvPr/>
        </p:nvSpPr>
        <p:spPr bwMode="auto">
          <a:xfrm>
            <a:off x="2362200" y="612775"/>
            <a:ext cx="5011738" cy="900113"/>
          </a:xfrm>
          <a:prstGeom prst="rect">
            <a:avLst/>
          </a:prstGeom>
          <a:noFill/>
          <a:ln w="9525">
            <a:noFill/>
            <a:miter lim="800000"/>
            <a:headEnd/>
            <a:tailEnd/>
          </a:ln>
        </p:spPr>
        <p:txBody>
          <a:bodyPr wrap="none" lIns="68580" tIns="34290" rIns="68580" bIns="34290">
            <a:spAutoFit/>
          </a:bodyPr>
          <a:lstStyle/>
          <a:p>
            <a:r>
              <a:rPr lang="zh-CN" altLang="en-US" sz="5400" b="1">
                <a:solidFill>
                  <a:schemeClr val="accent1"/>
                </a:solidFill>
                <a:latin typeface="隶书"/>
                <a:ea typeface="隶书"/>
                <a:cs typeface="隶书"/>
              </a:rPr>
              <a:t>第九章  压　强</a:t>
            </a:r>
          </a:p>
        </p:txBody>
      </p:sp>
      <p:sp>
        <p:nvSpPr>
          <p:cNvPr id="64" name="文本框 78"/>
          <p:cNvSpPr txBox="1">
            <a:spLocks noChangeArrowheads="1"/>
          </p:cNvSpPr>
          <p:nvPr/>
        </p:nvSpPr>
        <p:spPr bwMode="auto">
          <a:xfrm>
            <a:off x="3184525" y="1768475"/>
            <a:ext cx="3786188" cy="576263"/>
          </a:xfrm>
          <a:prstGeom prst="rect">
            <a:avLst/>
          </a:prstGeom>
          <a:noFill/>
          <a:ln w="9525">
            <a:noFill/>
            <a:miter lim="800000"/>
            <a:headEnd/>
            <a:tailEnd/>
          </a:ln>
        </p:spPr>
        <p:txBody>
          <a:bodyPr wrap="none" lIns="68580" tIns="34290" rIns="68580" bIns="34290">
            <a:spAutoFit/>
          </a:bodyPr>
          <a:lstStyle/>
          <a:p>
            <a:r>
              <a:rPr lang="zh-CN" altLang="en-US" sz="3300" b="1">
                <a:solidFill>
                  <a:schemeClr val="accent1"/>
                </a:solidFill>
                <a:latin typeface="微软雅黑" pitchFamily="34" charset="-122"/>
                <a:ea typeface="微软雅黑" pitchFamily="34" charset="-122"/>
              </a:rPr>
              <a:t>第</a:t>
            </a:r>
            <a:r>
              <a:rPr lang="en-US" altLang="zh-CN" sz="3300" b="1">
                <a:solidFill>
                  <a:schemeClr val="accent1"/>
                </a:solidFill>
                <a:latin typeface="微软雅黑" pitchFamily="34" charset="-122"/>
                <a:ea typeface="微软雅黑" pitchFamily="34" charset="-122"/>
              </a:rPr>
              <a:t>2</a:t>
            </a:r>
            <a:r>
              <a:rPr lang="zh-CN" altLang="en-US" sz="3300" b="1">
                <a:solidFill>
                  <a:schemeClr val="accent1"/>
                </a:solidFill>
                <a:latin typeface="微软雅黑" pitchFamily="34" charset="-122"/>
                <a:ea typeface="微软雅黑" pitchFamily="34" charset="-122"/>
              </a:rPr>
              <a:t>节　液体的压强</a:t>
            </a:r>
          </a:p>
        </p:txBody>
      </p:sp>
      <p:pic>
        <p:nvPicPr>
          <p:cNvPr id="25" name="Picture 12" descr="clouds1.png"/>
          <p:cNvPicPr>
            <a:picLocks noChangeAspect="1"/>
          </p:cNvPicPr>
          <p:nvPr/>
        </p:nvPicPr>
        <p:blipFill>
          <a:blip r:embed="rId3"/>
          <a:srcRect/>
          <a:stretch>
            <a:fillRect/>
          </a:stretch>
        </p:blipFill>
        <p:spPr bwMode="auto">
          <a:xfrm>
            <a:off x="1822450" y="3101975"/>
            <a:ext cx="4770438" cy="828675"/>
          </a:xfrm>
          <a:prstGeom prst="rect">
            <a:avLst/>
          </a:prstGeom>
          <a:noFill/>
          <a:ln w="9525">
            <a:noFill/>
            <a:miter lim="800000"/>
            <a:headEnd/>
            <a:tailEnd/>
          </a:ln>
        </p:spPr>
      </p:pic>
      <p:pic>
        <p:nvPicPr>
          <p:cNvPr id="26" name="Picture 10" descr="field1.png"/>
          <p:cNvPicPr>
            <a:picLocks noChangeAspect="1"/>
          </p:cNvPicPr>
          <p:nvPr/>
        </p:nvPicPr>
        <p:blipFill>
          <a:blip r:embed="rId4"/>
          <a:srcRect/>
          <a:stretch>
            <a:fillRect/>
          </a:stretch>
        </p:blipFill>
        <p:spPr bwMode="auto">
          <a:xfrm>
            <a:off x="88900" y="3838575"/>
            <a:ext cx="8916988" cy="1354138"/>
          </a:xfrm>
          <a:prstGeom prst="rect">
            <a:avLst/>
          </a:prstGeom>
          <a:noFill/>
          <a:ln w="9525">
            <a:noFill/>
            <a:miter lim="800000"/>
            <a:headEnd/>
            <a:tailEnd/>
          </a:ln>
        </p:spPr>
      </p:pic>
      <p:pic>
        <p:nvPicPr>
          <p:cNvPr id="27" name="Picture 11" descr="server.png"/>
          <p:cNvPicPr>
            <a:picLocks noChangeAspect="1"/>
          </p:cNvPicPr>
          <p:nvPr/>
        </p:nvPicPr>
        <p:blipFill>
          <a:blip r:embed="rId5"/>
          <a:srcRect/>
          <a:stretch>
            <a:fillRect/>
          </a:stretch>
        </p:blipFill>
        <p:spPr bwMode="auto">
          <a:xfrm>
            <a:off x="2759075" y="3294063"/>
            <a:ext cx="3560763" cy="1955800"/>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ppt_x"/>
                                          </p:val>
                                        </p:tav>
                                        <p:tav tm="100000">
                                          <p:val>
                                            <p:strVal val="#ppt_x"/>
                                          </p:val>
                                        </p:tav>
                                      </p:tavLst>
                                    </p:anim>
                                    <p:anim calcmode="lin" valueType="num">
                                      <p:cBhvr additive="base">
                                        <p:cTn id="16" dur="500" fill="hold"/>
                                        <p:tgtEl>
                                          <p:spTgt spid="26"/>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9" presetClass="entr" presetSubtype="0" fill="hold" grpId="0" nodeType="afterEffect">
                                  <p:stCondLst>
                                    <p:cond delay="0"/>
                                  </p:stCondLst>
                                  <p:iterate type="lt">
                                    <p:tmPct val="0"/>
                                  </p:iterate>
                                  <p:childTnLst>
                                    <p:set>
                                      <p:cBhvr>
                                        <p:cTn id="19" dur="1" fill="hold">
                                          <p:stCondLst>
                                            <p:cond delay="0"/>
                                          </p:stCondLst>
                                        </p:cTn>
                                        <p:tgtEl>
                                          <p:spTgt spid="62"/>
                                        </p:tgtEl>
                                        <p:attrNameLst>
                                          <p:attrName>style.visibility</p:attrName>
                                        </p:attrNameLst>
                                      </p:cBhvr>
                                      <p:to>
                                        <p:strVal val="visible"/>
                                      </p:to>
                                    </p:set>
                                    <p:anim calcmode="lin" valueType="num">
                                      <p:cBhvr>
                                        <p:cTn id="20" dur="1000" fill="hold"/>
                                        <p:tgtEl>
                                          <p:spTgt spid="62"/>
                                        </p:tgtEl>
                                        <p:attrNameLst>
                                          <p:attrName>ppt_x</p:attrName>
                                        </p:attrNameLst>
                                      </p:cBhvr>
                                      <p:tavLst>
                                        <p:tav tm="0">
                                          <p:val>
                                            <p:strVal val="#ppt_x-.2"/>
                                          </p:val>
                                        </p:tav>
                                        <p:tav tm="100000">
                                          <p:val>
                                            <p:strVal val="#ppt_x"/>
                                          </p:val>
                                        </p:tav>
                                      </p:tavLst>
                                    </p:anim>
                                    <p:anim calcmode="lin" valueType="num">
                                      <p:cBhvr>
                                        <p:cTn id="21" dur="1000" fill="hold"/>
                                        <p:tgtEl>
                                          <p:spTgt spid="62"/>
                                        </p:tgtEl>
                                        <p:attrNameLst>
                                          <p:attrName>ppt_y</p:attrName>
                                        </p:attrNameLst>
                                      </p:cBhvr>
                                      <p:tavLst>
                                        <p:tav tm="0">
                                          <p:val>
                                            <p:strVal val="#ppt_y"/>
                                          </p:val>
                                        </p:tav>
                                        <p:tav tm="100000">
                                          <p:val>
                                            <p:strVal val="#ppt_y"/>
                                          </p:val>
                                        </p:tav>
                                      </p:tavLst>
                                    </p:anim>
                                    <p:animEffect transition="in" filter="wipe(right)" prLst="gradientSize: 0.1">
                                      <p:cBhvr>
                                        <p:cTn id="22" dur="1000"/>
                                        <p:tgtEl>
                                          <p:spTgt spid="62"/>
                                        </p:tgtEl>
                                      </p:cBhvr>
                                    </p:animEffect>
                                  </p:childTnLst>
                                </p:cTn>
                              </p:par>
                              <p:par>
                                <p:cTn id="23" presetID="29" presetClass="entr" presetSubtype="0" fill="hold" grpId="0" nodeType="withEffect">
                                  <p:stCondLst>
                                    <p:cond delay="0"/>
                                  </p:stCondLst>
                                  <p:iterate type="lt">
                                    <p:tmPct val="0"/>
                                  </p:iterate>
                                  <p:childTnLst>
                                    <p:set>
                                      <p:cBhvr>
                                        <p:cTn id="24" dur="1" fill="hold">
                                          <p:stCondLst>
                                            <p:cond delay="0"/>
                                          </p:stCondLst>
                                        </p:cTn>
                                        <p:tgtEl>
                                          <p:spTgt spid="64"/>
                                        </p:tgtEl>
                                        <p:attrNameLst>
                                          <p:attrName>style.visibility</p:attrName>
                                        </p:attrNameLst>
                                      </p:cBhvr>
                                      <p:to>
                                        <p:strVal val="visible"/>
                                      </p:to>
                                    </p:set>
                                    <p:anim calcmode="lin" valueType="num">
                                      <p:cBhvr>
                                        <p:cTn id="25" dur="1000" fill="hold"/>
                                        <p:tgtEl>
                                          <p:spTgt spid="64"/>
                                        </p:tgtEl>
                                        <p:attrNameLst>
                                          <p:attrName>ppt_x</p:attrName>
                                        </p:attrNameLst>
                                      </p:cBhvr>
                                      <p:tavLst>
                                        <p:tav tm="0">
                                          <p:val>
                                            <p:strVal val="#ppt_x-.2"/>
                                          </p:val>
                                        </p:tav>
                                        <p:tav tm="100000">
                                          <p:val>
                                            <p:strVal val="#ppt_x"/>
                                          </p:val>
                                        </p:tav>
                                      </p:tavLst>
                                    </p:anim>
                                    <p:anim calcmode="lin" valueType="num">
                                      <p:cBhvr>
                                        <p:cTn id="26" dur="1000" fill="hold"/>
                                        <p:tgtEl>
                                          <p:spTgt spid="64"/>
                                        </p:tgtEl>
                                        <p:attrNameLst>
                                          <p:attrName>ppt_y</p:attrName>
                                        </p:attrNameLst>
                                      </p:cBhvr>
                                      <p:tavLst>
                                        <p:tav tm="0">
                                          <p:val>
                                            <p:strVal val="#ppt_y"/>
                                          </p:val>
                                        </p:tav>
                                        <p:tav tm="100000">
                                          <p:val>
                                            <p:strVal val="#ppt_y"/>
                                          </p:val>
                                        </p:tav>
                                      </p:tavLst>
                                    </p:anim>
                                    <p:animEffect transition="in" filter="wipe(right)" prLst="gradientSize: 0.1">
                                      <p:cBhvr>
                                        <p:cTn id="27" dur="1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3823604"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603250" y="1114425"/>
            <a:ext cx="1039813" cy="530225"/>
          </a:xfrm>
          <a:prstGeom prst="rect">
            <a:avLst/>
          </a:prstGeom>
          <a:noFill/>
          <a:ln w="9525">
            <a:noFill/>
            <a:miter lim="800000"/>
            <a:headEnd/>
            <a:tailEnd/>
          </a:ln>
        </p:spPr>
      </p:pic>
      <p:sp>
        <p:nvSpPr>
          <p:cNvPr id="9" name="矩形 8"/>
          <p:cNvSpPr>
            <a:spLocks noChangeArrowheads="1"/>
          </p:cNvSpPr>
          <p:nvPr/>
        </p:nvSpPr>
        <p:spPr bwMode="auto">
          <a:xfrm>
            <a:off x="306388" y="349250"/>
            <a:ext cx="380682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液体压强的特点</a:t>
            </a:r>
          </a:p>
        </p:txBody>
      </p:sp>
      <p:sp>
        <p:nvSpPr>
          <p:cNvPr id="23" name="矩形 22"/>
          <p:cNvSpPr>
            <a:spLocks noChangeArrowheads="1"/>
          </p:cNvSpPr>
          <p:nvPr/>
        </p:nvSpPr>
        <p:spPr bwMode="auto">
          <a:xfrm>
            <a:off x="731838" y="1692275"/>
            <a:ext cx="7954962" cy="2322513"/>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洗菜池底部出水口处有一个橡皮塞</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无水时提起橡皮塞很容易</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因为没有水的压力</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装满水时</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提起橡皮塞就比较费力</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是因为水对橡皮塞产生了向下的压力</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有向下的压力就会产生向下的压强</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液体内部对侧面和上方都有压强</a:t>
            </a:r>
            <a:r>
              <a:rPr lang="en-US" altLang="zh-CN" sz="2000">
                <a:latin typeface="微软雅黑" pitchFamily="34" charset="-122"/>
                <a:ea typeface="微软雅黑" pitchFamily="34" charset="-122"/>
              </a:rPr>
              <a:t>.</a:t>
            </a:r>
          </a:p>
          <a:p>
            <a:pPr>
              <a:lnSpc>
                <a:spcPct val="150000"/>
              </a:lnSpc>
            </a:pPr>
            <a:r>
              <a:rPr lang="en-US" altLang="zh-CN" sz="2000">
                <a:latin typeface="微软雅黑" pitchFamily="34" charset="-122"/>
                <a:ea typeface="微软雅黑" pitchFamily="34" charset="-122"/>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lide(fromBottom)">
                                      <p:cBhvr>
                                        <p:cTn id="1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3823604"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635000" y="1147763"/>
            <a:ext cx="1039813" cy="441325"/>
          </a:xfrm>
          <a:prstGeom prst="rect">
            <a:avLst/>
          </a:prstGeom>
          <a:noFill/>
          <a:ln w="9525">
            <a:noFill/>
            <a:miter lim="800000"/>
            <a:headEnd/>
            <a:tailEnd/>
          </a:ln>
        </p:spPr>
      </p:pic>
      <p:sp>
        <p:nvSpPr>
          <p:cNvPr id="9" name="矩形 8"/>
          <p:cNvSpPr>
            <a:spLocks noChangeArrowheads="1"/>
          </p:cNvSpPr>
          <p:nvPr/>
        </p:nvSpPr>
        <p:spPr bwMode="auto">
          <a:xfrm>
            <a:off x="306388" y="349250"/>
            <a:ext cx="380682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液体压强的特点</a:t>
            </a:r>
          </a:p>
        </p:txBody>
      </p:sp>
      <p:sp>
        <p:nvSpPr>
          <p:cNvPr id="23" name="矩形 22"/>
          <p:cNvSpPr>
            <a:spLocks noChangeArrowheads="1"/>
          </p:cNvSpPr>
          <p:nvPr/>
        </p:nvSpPr>
        <p:spPr bwMode="auto">
          <a:xfrm>
            <a:off x="731838" y="1692275"/>
            <a:ext cx="7954962" cy="938213"/>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“泺水发源天下无</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平地涌出白玉壶</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泉水自地下喷涌而出</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说明液体内部向上也有压强</a:t>
            </a:r>
            <a:r>
              <a:rPr lang="en-US" altLang="zh-CN" sz="2000">
                <a:latin typeface="微软雅黑" pitchFamily="34" charset="-122"/>
                <a:ea typeface="微软雅黑" pitchFamily="34" charset="-122"/>
              </a:rPr>
              <a:t>.</a:t>
            </a:r>
          </a:p>
        </p:txBody>
      </p:sp>
      <p:pic>
        <p:nvPicPr>
          <p:cNvPr id="10" name="r226.jpg" descr="id:2147508330;FounderCES"/>
          <p:cNvPicPr>
            <a:picLocks noChangeAspect="1" noChangeArrowheads="1"/>
          </p:cNvPicPr>
          <p:nvPr/>
        </p:nvPicPr>
        <p:blipFill>
          <a:blip r:embed="rId3"/>
          <a:srcRect/>
          <a:stretch>
            <a:fillRect/>
          </a:stretch>
        </p:blipFill>
        <p:spPr bwMode="auto">
          <a:xfrm>
            <a:off x="3811588" y="2517775"/>
            <a:ext cx="2098675" cy="14446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lide(fromBottom)">
                                      <p:cBhvr>
                                        <p:cTn id="17" dur="500"/>
                                        <p:tgtEl>
                                          <p:spTgt spid="23"/>
                                        </p:tgtEl>
                                      </p:cBhvr>
                                    </p:animEffect>
                                  </p:childTnLst>
                                </p:cTn>
                              </p:par>
                              <p:par>
                                <p:cTn id="18" presetID="12" presetClass="entr" presetSubtype="4" fill="hold" nodeType="with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slide(fromBottom)">
                                      <p:cBhvr>
                                        <p:cTn id="2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3823604"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635000" y="1147763"/>
            <a:ext cx="1039813" cy="441325"/>
          </a:xfrm>
          <a:prstGeom prst="rect">
            <a:avLst/>
          </a:prstGeom>
          <a:noFill/>
          <a:ln w="9525">
            <a:noFill/>
            <a:miter lim="800000"/>
            <a:headEnd/>
            <a:tailEnd/>
          </a:ln>
        </p:spPr>
      </p:pic>
      <p:sp>
        <p:nvSpPr>
          <p:cNvPr id="9" name="矩形 8"/>
          <p:cNvSpPr>
            <a:spLocks noChangeArrowheads="1"/>
          </p:cNvSpPr>
          <p:nvPr/>
        </p:nvSpPr>
        <p:spPr bwMode="auto">
          <a:xfrm>
            <a:off x="306388" y="349250"/>
            <a:ext cx="380682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液体压强的特点</a:t>
            </a:r>
          </a:p>
        </p:txBody>
      </p:sp>
      <p:sp>
        <p:nvSpPr>
          <p:cNvPr id="23" name="矩形 22"/>
          <p:cNvSpPr>
            <a:spLocks noChangeArrowheads="1"/>
          </p:cNvSpPr>
          <p:nvPr/>
        </p:nvSpPr>
        <p:spPr bwMode="auto">
          <a:xfrm>
            <a:off x="731838" y="1692275"/>
            <a:ext cx="7954962" cy="939800"/>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液体的压强随着深度的增加而增大</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所以拦河坝设计成“上窄下宽”的形状</a:t>
            </a:r>
            <a:r>
              <a:rPr lang="en-US" altLang="zh-CN" sz="2000">
                <a:latin typeface="微软雅黑" pitchFamily="34" charset="-122"/>
                <a:ea typeface="微软雅黑" pitchFamily="34" charset="-122"/>
              </a:rPr>
              <a:t>.</a:t>
            </a:r>
          </a:p>
        </p:txBody>
      </p:sp>
      <p:pic>
        <p:nvPicPr>
          <p:cNvPr id="11" name="r229.jpg" descr="id:2147508344;FounderCES"/>
          <p:cNvPicPr>
            <a:picLocks noChangeAspect="1" noChangeArrowheads="1"/>
          </p:cNvPicPr>
          <p:nvPr/>
        </p:nvPicPr>
        <p:blipFill>
          <a:blip r:embed="rId3"/>
          <a:srcRect/>
          <a:stretch>
            <a:fillRect/>
          </a:stretch>
        </p:blipFill>
        <p:spPr bwMode="auto">
          <a:xfrm>
            <a:off x="3052999" y="2592388"/>
            <a:ext cx="2803290" cy="1707554"/>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lide(fromBottom)">
                                      <p:cBhvr>
                                        <p:cTn id="17" dur="500"/>
                                        <p:tgtEl>
                                          <p:spTgt spid="23"/>
                                        </p:tgtEl>
                                      </p:cBhvr>
                                    </p:animEffect>
                                  </p:childTnLst>
                                </p:cTn>
                              </p:par>
                              <p:par>
                                <p:cTn id="18" presetID="12" presetClass="entr" presetSubtype="4" fill="hold"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slide(fromBottom)">
                                      <p:cBhvr>
                                        <p:cTn id="2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3823604"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635000" y="1150938"/>
            <a:ext cx="1039813" cy="434975"/>
          </a:xfrm>
          <a:prstGeom prst="rect">
            <a:avLst/>
          </a:prstGeom>
          <a:noFill/>
          <a:ln w="9525">
            <a:noFill/>
            <a:miter lim="800000"/>
            <a:headEnd/>
            <a:tailEnd/>
          </a:ln>
        </p:spPr>
      </p:pic>
      <p:sp>
        <p:nvSpPr>
          <p:cNvPr id="9" name="矩形 8"/>
          <p:cNvSpPr>
            <a:spLocks noChangeArrowheads="1"/>
          </p:cNvSpPr>
          <p:nvPr/>
        </p:nvSpPr>
        <p:spPr bwMode="auto">
          <a:xfrm>
            <a:off x="306388" y="349250"/>
            <a:ext cx="380682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液体压强的特点</a:t>
            </a:r>
          </a:p>
        </p:txBody>
      </p:sp>
      <p:sp>
        <p:nvSpPr>
          <p:cNvPr id="23" name="矩形 22"/>
          <p:cNvSpPr>
            <a:spLocks noChangeArrowheads="1"/>
          </p:cNvSpPr>
          <p:nvPr/>
        </p:nvSpPr>
        <p:spPr bwMode="auto">
          <a:xfrm>
            <a:off x="731838" y="1692275"/>
            <a:ext cx="7954962" cy="1454150"/>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液体内部压强规律</a:t>
            </a:r>
            <a:r>
              <a:rPr lang="en-US" altLang="zh-CN" sz="2000">
                <a:latin typeface="微软雅黑" pitchFamily="34" charset="-122"/>
                <a:ea typeface="微软雅黑" pitchFamily="34" charset="-122"/>
              </a:rPr>
              <a:t>:</a:t>
            </a:r>
          </a:p>
          <a:p>
            <a:pPr>
              <a:lnSpc>
                <a:spcPct val="150000"/>
              </a:lnSpc>
            </a:pPr>
            <a:r>
              <a:rPr lang="zh-CN" altLang="en-US" sz="2000">
                <a:latin typeface="微软雅黑" pitchFamily="34" charset="-122"/>
                <a:ea typeface="微软雅黑" pitchFamily="34" charset="-122"/>
              </a:rPr>
              <a:t>液内各方有压强</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无论对底或壁上</a:t>
            </a:r>
            <a:r>
              <a:rPr lang="en-US" altLang="zh-CN" sz="2000">
                <a:latin typeface="微软雅黑" pitchFamily="34" charset="-122"/>
                <a:ea typeface="微软雅黑" pitchFamily="34" charset="-122"/>
              </a:rPr>
              <a:t>,</a:t>
            </a:r>
          </a:p>
          <a:p>
            <a:pPr>
              <a:lnSpc>
                <a:spcPct val="150000"/>
              </a:lnSpc>
            </a:pPr>
            <a:r>
              <a:rPr lang="zh-CN" altLang="en-US" sz="2000">
                <a:latin typeface="微软雅黑" pitchFamily="34" charset="-122"/>
                <a:ea typeface="微软雅黑" pitchFamily="34" charset="-122"/>
              </a:rPr>
              <a:t>同深各向等压强</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密度深度有影响</a:t>
            </a:r>
            <a:r>
              <a:rPr lang="en-US" altLang="zh-CN" sz="200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lide(fromBottom)">
                                      <p:cBhvr>
                                        <p:cTn id="1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3823604"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642938" y="1150938"/>
            <a:ext cx="1025525" cy="434975"/>
          </a:xfrm>
          <a:prstGeom prst="rect">
            <a:avLst/>
          </a:prstGeom>
          <a:noFill/>
          <a:ln w="9525">
            <a:noFill/>
            <a:miter lim="800000"/>
            <a:headEnd/>
            <a:tailEnd/>
          </a:ln>
        </p:spPr>
      </p:pic>
      <p:sp>
        <p:nvSpPr>
          <p:cNvPr id="9" name="矩形 8"/>
          <p:cNvSpPr>
            <a:spLocks noChangeArrowheads="1"/>
          </p:cNvSpPr>
          <p:nvPr/>
        </p:nvSpPr>
        <p:spPr bwMode="auto">
          <a:xfrm>
            <a:off x="306388" y="349250"/>
            <a:ext cx="380682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液体压强的特点</a:t>
            </a:r>
          </a:p>
        </p:txBody>
      </p:sp>
      <p:sp>
        <p:nvSpPr>
          <p:cNvPr id="23" name="矩形 22"/>
          <p:cNvSpPr>
            <a:spLocks noChangeArrowheads="1"/>
          </p:cNvSpPr>
          <p:nvPr/>
        </p:nvSpPr>
        <p:spPr bwMode="auto">
          <a:xfrm>
            <a:off x="731838" y="1692275"/>
            <a:ext cx="7954962" cy="1400175"/>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要探索海洋</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就需要潜入到海洋的深处去</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深潜的最大困难是海水巨大的压强</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蛟龙号”是我国第一个载人潜水器</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最大下潜深度达</a:t>
            </a:r>
            <a:r>
              <a:rPr lang="en-US" altLang="zh-CN" sz="2000">
                <a:latin typeface="微软雅黑" pitchFamily="34" charset="-122"/>
                <a:ea typeface="微软雅黑" pitchFamily="34" charset="-122"/>
              </a:rPr>
              <a:t>7000</a:t>
            </a:r>
            <a:r>
              <a:rPr lang="zh-CN" altLang="en-US" sz="2000">
                <a:latin typeface="微软雅黑" pitchFamily="34" charset="-122"/>
                <a:ea typeface="微软雅黑" pitchFamily="34" charset="-122"/>
              </a:rPr>
              <a:t>多米</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标志着我国深海潜水科技达到了一个新的水平</a:t>
            </a:r>
            <a:r>
              <a:rPr lang="en-US" altLang="zh-CN" sz="2000">
                <a:latin typeface="微软雅黑" pitchFamily="34" charset="-122"/>
                <a:ea typeface="微软雅黑" pitchFamily="34" charset="-122"/>
              </a:rPr>
              <a:t>.</a:t>
            </a:r>
          </a:p>
        </p:txBody>
      </p:sp>
      <p:pic>
        <p:nvPicPr>
          <p:cNvPr id="10" name="r232.jpg" descr="id:2147508365;FounderCES"/>
          <p:cNvPicPr>
            <a:picLocks noChangeAspect="1" noChangeArrowheads="1"/>
          </p:cNvPicPr>
          <p:nvPr/>
        </p:nvPicPr>
        <p:blipFill>
          <a:blip r:embed="rId3"/>
          <a:srcRect/>
          <a:stretch>
            <a:fillRect/>
          </a:stretch>
        </p:blipFill>
        <p:spPr bwMode="auto">
          <a:xfrm>
            <a:off x="3419872" y="3289299"/>
            <a:ext cx="2545953" cy="162768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lide(fromBottom)">
                                      <p:cBhvr>
                                        <p:cTn id="17" dur="500"/>
                                        <p:tgtEl>
                                          <p:spTgt spid="23"/>
                                        </p:tgtEl>
                                      </p:cBhvr>
                                    </p:animEffect>
                                  </p:childTnLst>
                                </p:cTn>
                              </p:par>
                              <p:par>
                                <p:cTn id="18" presetID="12" presetClass="entr" presetSubtype="4" fill="hold" nodeType="with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slide(fromBottom)">
                                      <p:cBhvr>
                                        <p:cTn id="2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Box 61"/>
          <p:cNvSpPr txBox="1">
            <a:spLocks noChangeArrowheads="1"/>
          </p:cNvSpPr>
          <p:nvPr/>
        </p:nvSpPr>
        <p:spPr bwMode="auto">
          <a:xfrm>
            <a:off x="2362200" y="612775"/>
            <a:ext cx="5011738" cy="900113"/>
          </a:xfrm>
          <a:prstGeom prst="rect">
            <a:avLst/>
          </a:prstGeom>
          <a:noFill/>
          <a:ln w="9525">
            <a:noFill/>
            <a:miter lim="800000"/>
            <a:headEnd/>
            <a:tailEnd/>
          </a:ln>
        </p:spPr>
        <p:txBody>
          <a:bodyPr wrap="none" lIns="68580" tIns="34290" rIns="68580" bIns="34290">
            <a:spAutoFit/>
          </a:bodyPr>
          <a:lstStyle/>
          <a:p>
            <a:r>
              <a:rPr lang="zh-CN" altLang="en-US" sz="5400" b="1">
                <a:solidFill>
                  <a:schemeClr val="accent1"/>
                </a:solidFill>
                <a:latin typeface="隶书"/>
                <a:ea typeface="隶书"/>
                <a:cs typeface="隶书"/>
              </a:rPr>
              <a:t>第九章  压　强</a:t>
            </a:r>
          </a:p>
        </p:txBody>
      </p:sp>
      <p:sp>
        <p:nvSpPr>
          <p:cNvPr id="64" name="文本框 78"/>
          <p:cNvSpPr txBox="1">
            <a:spLocks noChangeArrowheads="1"/>
          </p:cNvSpPr>
          <p:nvPr/>
        </p:nvSpPr>
        <p:spPr bwMode="auto">
          <a:xfrm>
            <a:off x="3327400" y="1768475"/>
            <a:ext cx="2938463" cy="576263"/>
          </a:xfrm>
          <a:prstGeom prst="rect">
            <a:avLst/>
          </a:prstGeom>
          <a:noFill/>
          <a:ln w="9525">
            <a:noFill/>
            <a:miter lim="800000"/>
            <a:headEnd/>
            <a:tailEnd/>
          </a:ln>
        </p:spPr>
        <p:txBody>
          <a:bodyPr wrap="none" lIns="68580" tIns="34290" rIns="68580" bIns="34290">
            <a:spAutoFit/>
          </a:bodyPr>
          <a:lstStyle/>
          <a:p>
            <a:r>
              <a:rPr lang="zh-CN" altLang="en-US" sz="3300" b="1" dirty="0">
                <a:solidFill>
                  <a:srgbClr val="FF0000"/>
                </a:solidFill>
                <a:latin typeface="微软雅黑" pitchFamily="34" charset="-122"/>
                <a:ea typeface="微软雅黑" pitchFamily="34" charset="-122"/>
              </a:rPr>
              <a:t>第</a:t>
            </a:r>
            <a:r>
              <a:rPr lang="en-US" altLang="zh-CN" sz="3300" b="1" dirty="0">
                <a:solidFill>
                  <a:srgbClr val="FF0000"/>
                </a:solidFill>
                <a:latin typeface="微软雅黑" pitchFamily="34" charset="-122"/>
                <a:ea typeface="微软雅黑" pitchFamily="34" charset="-122"/>
              </a:rPr>
              <a:t>1</a:t>
            </a:r>
            <a:r>
              <a:rPr lang="zh-CN" altLang="en-US" sz="3300" b="1" dirty="0">
                <a:solidFill>
                  <a:srgbClr val="FF0000"/>
                </a:solidFill>
                <a:latin typeface="微软雅黑" pitchFamily="34" charset="-122"/>
                <a:ea typeface="微软雅黑" pitchFamily="34" charset="-122"/>
              </a:rPr>
              <a:t>节　压　强</a:t>
            </a:r>
          </a:p>
        </p:txBody>
      </p:sp>
      <p:pic>
        <p:nvPicPr>
          <p:cNvPr id="25" name="Picture 12" descr="clouds1.png"/>
          <p:cNvPicPr>
            <a:picLocks noChangeAspect="1"/>
          </p:cNvPicPr>
          <p:nvPr/>
        </p:nvPicPr>
        <p:blipFill>
          <a:blip r:embed="rId3"/>
          <a:srcRect/>
          <a:stretch>
            <a:fillRect/>
          </a:stretch>
        </p:blipFill>
        <p:spPr bwMode="auto">
          <a:xfrm>
            <a:off x="1822450" y="3101975"/>
            <a:ext cx="4770438" cy="828675"/>
          </a:xfrm>
          <a:prstGeom prst="rect">
            <a:avLst/>
          </a:prstGeom>
          <a:noFill/>
          <a:ln w="9525">
            <a:noFill/>
            <a:miter lim="800000"/>
            <a:headEnd/>
            <a:tailEnd/>
          </a:ln>
        </p:spPr>
      </p:pic>
      <p:pic>
        <p:nvPicPr>
          <p:cNvPr id="26" name="Picture 10" descr="field1.png"/>
          <p:cNvPicPr>
            <a:picLocks noChangeAspect="1"/>
          </p:cNvPicPr>
          <p:nvPr/>
        </p:nvPicPr>
        <p:blipFill>
          <a:blip r:embed="rId4"/>
          <a:srcRect/>
          <a:stretch>
            <a:fillRect/>
          </a:stretch>
        </p:blipFill>
        <p:spPr bwMode="auto">
          <a:xfrm>
            <a:off x="88900" y="3838575"/>
            <a:ext cx="8916988" cy="1354138"/>
          </a:xfrm>
          <a:prstGeom prst="rect">
            <a:avLst/>
          </a:prstGeom>
          <a:noFill/>
          <a:ln w="9525">
            <a:noFill/>
            <a:miter lim="800000"/>
            <a:headEnd/>
            <a:tailEnd/>
          </a:ln>
        </p:spPr>
      </p:pic>
      <p:pic>
        <p:nvPicPr>
          <p:cNvPr id="27" name="Picture 11" descr="server.png"/>
          <p:cNvPicPr>
            <a:picLocks noChangeAspect="1"/>
          </p:cNvPicPr>
          <p:nvPr/>
        </p:nvPicPr>
        <p:blipFill>
          <a:blip r:embed="rId5"/>
          <a:srcRect/>
          <a:stretch>
            <a:fillRect/>
          </a:stretch>
        </p:blipFill>
        <p:spPr bwMode="auto">
          <a:xfrm>
            <a:off x="2759075" y="3294063"/>
            <a:ext cx="3560763" cy="1955800"/>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ppt_x"/>
                                          </p:val>
                                        </p:tav>
                                        <p:tav tm="100000">
                                          <p:val>
                                            <p:strVal val="#ppt_x"/>
                                          </p:val>
                                        </p:tav>
                                      </p:tavLst>
                                    </p:anim>
                                    <p:anim calcmode="lin" valueType="num">
                                      <p:cBhvr additive="base">
                                        <p:cTn id="16" dur="500" fill="hold"/>
                                        <p:tgtEl>
                                          <p:spTgt spid="26"/>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9" presetClass="entr" presetSubtype="0" fill="hold" grpId="0" nodeType="afterEffect">
                                  <p:stCondLst>
                                    <p:cond delay="0"/>
                                  </p:stCondLst>
                                  <p:iterate type="lt">
                                    <p:tmPct val="0"/>
                                  </p:iterate>
                                  <p:childTnLst>
                                    <p:set>
                                      <p:cBhvr>
                                        <p:cTn id="19" dur="1" fill="hold">
                                          <p:stCondLst>
                                            <p:cond delay="0"/>
                                          </p:stCondLst>
                                        </p:cTn>
                                        <p:tgtEl>
                                          <p:spTgt spid="62"/>
                                        </p:tgtEl>
                                        <p:attrNameLst>
                                          <p:attrName>style.visibility</p:attrName>
                                        </p:attrNameLst>
                                      </p:cBhvr>
                                      <p:to>
                                        <p:strVal val="visible"/>
                                      </p:to>
                                    </p:set>
                                    <p:anim calcmode="lin" valueType="num">
                                      <p:cBhvr>
                                        <p:cTn id="20" dur="1000" fill="hold"/>
                                        <p:tgtEl>
                                          <p:spTgt spid="62"/>
                                        </p:tgtEl>
                                        <p:attrNameLst>
                                          <p:attrName>ppt_x</p:attrName>
                                        </p:attrNameLst>
                                      </p:cBhvr>
                                      <p:tavLst>
                                        <p:tav tm="0">
                                          <p:val>
                                            <p:strVal val="#ppt_x-.2"/>
                                          </p:val>
                                        </p:tav>
                                        <p:tav tm="100000">
                                          <p:val>
                                            <p:strVal val="#ppt_x"/>
                                          </p:val>
                                        </p:tav>
                                      </p:tavLst>
                                    </p:anim>
                                    <p:anim calcmode="lin" valueType="num">
                                      <p:cBhvr>
                                        <p:cTn id="21" dur="1000" fill="hold"/>
                                        <p:tgtEl>
                                          <p:spTgt spid="62"/>
                                        </p:tgtEl>
                                        <p:attrNameLst>
                                          <p:attrName>ppt_y</p:attrName>
                                        </p:attrNameLst>
                                      </p:cBhvr>
                                      <p:tavLst>
                                        <p:tav tm="0">
                                          <p:val>
                                            <p:strVal val="#ppt_y"/>
                                          </p:val>
                                        </p:tav>
                                        <p:tav tm="100000">
                                          <p:val>
                                            <p:strVal val="#ppt_y"/>
                                          </p:val>
                                        </p:tav>
                                      </p:tavLst>
                                    </p:anim>
                                    <p:animEffect transition="in" filter="wipe(right)" prLst="gradientSize: 0.1">
                                      <p:cBhvr>
                                        <p:cTn id="22" dur="1000"/>
                                        <p:tgtEl>
                                          <p:spTgt spid="62"/>
                                        </p:tgtEl>
                                      </p:cBhvr>
                                    </p:animEffect>
                                  </p:childTnLst>
                                </p:cTn>
                              </p:par>
                              <p:par>
                                <p:cTn id="23" presetID="29" presetClass="entr" presetSubtype="0" fill="hold" grpId="0" nodeType="withEffect">
                                  <p:stCondLst>
                                    <p:cond delay="0"/>
                                  </p:stCondLst>
                                  <p:iterate type="lt">
                                    <p:tmPct val="0"/>
                                  </p:iterate>
                                  <p:childTnLst>
                                    <p:set>
                                      <p:cBhvr>
                                        <p:cTn id="24" dur="1" fill="hold">
                                          <p:stCondLst>
                                            <p:cond delay="0"/>
                                          </p:stCondLst>
                                        </p:cTn>
                                        <p:tgtEl>
                                          <p:spTgt spid="64"/>
                                        </p:tgtEl>
                                        <p:attrNameLst>
                                          <p:attrName>style.visibility</p:attrName>
                                        </p:attrNameLst>
                                      </p:cBhvr>
                                      <p:to>
                                        <p:strVal val="visible"/>
                                      </p:to>
                                    </p:set>
                                    <p:anim calcmode="lin" valueType="num">
                                      <p:cBhvr>
                                        <p:cTn id="25" dur="1000" fill="hold"/>
                                        <p:tgtEl>
                                          <p:spTgt spid="64"/>
                                        </p:tgtEl>
                                        <p:attrNameLst>
                                          <p:attrName>ppt_x</p:attrName>
                                        </p:attrNameLst>
                                      </p:cBhvr>
                                      <p:tavLst>
                                        <p:tav tm="0">
                                          <p:val>
                                            <p:strVal val="#ppt_x-.2"/>
                                          </p:val>
                                        </p:tav>
                                        <p:tav tm="100000">
                                          <p:val>
                                            <p:strVal val="#ppt_x"/>
                                          </p:val>
                                        </p:tav>
                                      </p:tavLst>
                                    </p:anim>
                                    <p:anim calcmode="lin" valueType="num">
                                      <p:cBhvr>
                                        <p:cTn id="26" dur="1000" fill="hold"/>
                                        <p:tgtEl>
                                          <p:spTgt spid="64"/>
                                        </p:tgtEl>
                                        <p:attrNameLst>
                                          <p:attrName>ppt_y</p:attrName>
                                        </p:attrNameLst>
                                      </p:cBhvr>
                                      <p:tavLst>
                                        <p:tav tm="0">
                                          <p:val>
                                            <p:strVal val="#ppt_y"/>
                                          </p:val>
                                        </p:tav>
                                        <p:tav tm="100000">
                                          <p:val>
                                            <p:strVal val="#ppt_y"/>
                                          </p:val>
                                        </p:tav>
                                      </p:tavLst>
                                    </p:anim>
                                    <p:animEffect transition="in" filter="wipe(right)" prLst="gradientSize: 0.1">
                                      <p:cBhvr>
                                        <p:cTn id="27" dur="1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3899804"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515938" y="1122363"/>
            <a:ext cx="1212850" cy="514350"/>
          </a:xfrm>
          <a:prstGeom prst="rect">
            <a:avLst/>
          </a:prstGeom>
          <a:noFill/>
          <a:ln w="9525">
            <a:noFill/>
            <a:miter lim="800000"/>
            <a:headEnd/>
            <a:tailEnd/>
          </a:ln>
        </p:spPr>
      </p:pic>
      <p:sp>
        <p:nvSpPr>
          <p:cNvPr id="9" name="矩形 8"/>
          <p:cNvSpPr>
            <a:spLocks noChangeArrowheads="1"/>
          </p:cNvSpPr>
          <p:nvPr/>
        </p:nvSpPr>
        <p:spPr bwMode="auto">
          <a:xfrm>
            <a:off x="306388" y="349250"/>
            <a:ext cx="380682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液体压强的大小</a:t>
            </a:r>
          </a:p>
        </p:txBody>
      </p:sp>
      <p:sp>
        <p:nvSpPr>
          <p:cNvPr id="23" name="矩形 22"/>
          <p:cNvSpPr>
            <a:spLocks noChangeArrowheads="1"/>
          </p:cNvSpPr>
          <p:nvPr/>
        </p:nvSpPr>
        <p:spPr bwMode="auto">
          <a:xfrm>
            <a:off x="731838" y="1692275"/>
            <a:ext cx="7954962" cy="476250"/>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带鱼是我们大家都爱吃的</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为什么市场上没有活着的带鱼</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都是冷冻的</a:t>
            </a:r>
            <a:r>
              <a:rPr lang="en-US" altLang="zh-CN" sz="2000">
                <a:latin typeface="微软雅黑" pitchFamily="34" charset="-122"/>
                <a:ea typeface="微软雅黑" pitchFamily="34" charset="-122"/>
              </a:rPr>
              <a:t>?</a:t>
            </a:r>
          </a:p>
        </p:txBody>
      </p:sp>
      <p:pic>
        <p:nvPicPr>
          <p:cNvPr id="10" name="r233.jpg" descr="id:2147508429;FounderCES"/>
          <p:cNvPicPr>
            <a:picLocks noChangeAspect="1" noChangeArrowheads="1"/>
          </p:cNvPicPr>
          <p:nvPr/>
        </p:nvPicPr>
        <p:blipFill>
          <a:blip r:embed="rId3"/>
          <a:srcRect/>
          <a:stretch>
            <a:fillRect/>
          </a:stretch>
        </p:blipFill>
        <p:spPr bwMode="auto">
          <a:xfrm>
            <a:off x="2699792" y="2539999"/>
            <a:ext cx="2829471" cy="1983659"/>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lide(fromBottom)">
                                      <p:cBhvr>
                                        <p:cTn id="17" dur="500"/>
                                        <p:tgtEl>
                                          <p:spTgt spid="23"/>
                                        </p:tgtEl>
                                      </p:cBhvr>
                                    </p:animEffect>
                                  </p:childTnLst>
                                </p:cTn>
                              </p:par>
                              <p:par>
                                <p:cTn id="18" presetID="12" presetClass="entr" presetSubtype="4" fill="hold" nodeType="with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slide(fromBottom)">
                                      <p:cBhvr>
                                        <p:cTn id="2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3899804"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619125" y="1122363"/>
            <a:ext cx="1008063" cy="514350"/>
          </a:xfrm>
          <a:prstGeom prst="rect">
            <a:avLst/>
          </a:prstGeom>
          <a:noFill/>
          <a:ln w="9525">
            <a:noFill/>
            <a:miter lim="800000"/>
            <a:headEnd/>
            <a:tailEnd/>
          </a:ln>
        </p:spPr>
      </p:pic>
      <p:sp>
        <p:nvSpPr>
          <p:cNvPr id="9" name="矩形 8"/>
          <p:cNvSpPr>
            <a:spLocks noChangeArrowheads="1"/>
          </p:cNvSpPr>
          <p:nvPr/>
        </p:nvSpPr>
        <p:spPr bwMode="auto">
          <a:xfrm>
            <a:off x="306388" y="349250"/>
            <a:ext cx="380682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液体压强的大小</a:t>
            </a:r>
          </a:p>
        </p:txBody>
      </p:sp>
      <p:sp>
        <p:nvSpPr>
          <p:cNvPr id="23" name="矩形 22"/>
          <p:cNvSpPr>
            <a:spLocks noChangeArrowheads="1"/>
          </p:cNvSpPr>
          <p:nvPr/>
        </p:nvSpPr>
        <p:spPr bwMode="auto">
          <a:xfrm>
            <a:off x="731838" y="1692275"/>
            <a:ext cx="7954962" cy="1400175"/>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带鱼生活在大海深处</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适宜在液体压强较大的环境中生存</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当打捞上来后</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液体深度变小</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故液体的压强变小</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鱼体内压强大于体外压强</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所以鱼腹会胀破而死</a:t>
            </a:r>
            <a:r>
              <a:rPr lang="en-US" altLang="zh-CN" sz="200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lide(fromBottom)">
                                      <p:cBhvr>
                                        <p:cTn id="1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3899804"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619125" y="1165225"/>
            <a:ext cx="1008063" cy="428625"/>
          </a:xfrm>
          <a:prstGeom prst="rect">
            <a:avLst/>
          </a:prstGeom>
          <a:noFill/>
          <a:ln w="9525">
            <a:noFill/>
            <a:miter lim="800000"/>
            <a:headEnd/>
            <a:tailEnd/>
          </a:ln>
        </p:spPr>
      </p:pic>
      <p:sp>
        <p:nvSpPr>
          <p:cNvPr id="9" name="矩形 8"/>
          <p:cNvSpPr>
            <a:spLocks noChangeArrowheads="1"/>
          </p:cNvSpPr>
          <p:nvPr/>
        </p:nvSpPr>
        <p:spPr bwMode="auto">
          <a:xfrm>
            <a:off x="306388" y="349250"/>
            <a:ext cx="380682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液体压强的大小</a:t>
            </a:r>
          </a:p>
        </p:txBody>
      </p:sp>
      <p:sp>
        <p:nvSpPr>
          <p:cNvPr id="23" name="矩形 22"/>
          <p:cNvSpPr>
            <a:spLocks noChangeArrowheads="1"/>
          </p:cNvSpPr>
          <p:nvPr/>
        </p:nvSpPr>
        <p:spPr bwMode="auto">
          <a:xfrm>
            <a:off x="731838" y="1692275"/>
            <a:ext cx="7954962" cy="1860550"/>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帕斯卡“裂桶”实验</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帕斯卡曾经用一个装满水的密闭木桶</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在桶盖上插了一根细长的管子</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向细管里灌水</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结果只加了几杯水</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竟把木桶压裂了</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这个实验说明液体压强与液体的深度有关</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而与液体的质量和容器的形状无关</a:t>
            </a:r>
            <a:r>
              <a:rPr lang="en-US" altLang="zh-CN" sz="2000">
                <a:latin typeface="微软雅黑" pitchFamily="34" charset="-122"/>
                <a:ea typeface="微软雅黑" pitchFamily="34" charset="-122"/>
              </a:rPr>
              <a:t>.</a:t>
            </a:r>
          </a:p>
        </p:txBody>
      </p:sp>
      <p:pic>
        <p:nvPicPr>
          <p:cNvPr id="10" name="r235.jpg" descr="id:2147508450;FounderCES"/>
          <p:cNvPicPr>
            <a:picLocks noChangeAspect="1" noChangeArrowheads="1"/>
          </p:cNvPicPr>
          <p:nvPr/>
        </p:nvPicPr>
        <p:blipFill>
          <a:blip r:embed="rId3"/>
          <a:srcRect/>
          <a:stretch>
            <a:fillRect/>
          </a:stretch>
        </p:blipFill>
        <p:spPr bwMode="auto">
          <a:xfrm>
            <a:off x="4032250" y="3082925"/>
            <a:ext cx="887413" cy="18272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lide(fromBottom)">
                                      <p:cBhvr>
                                        <p:cTn id="17" dur="500"/>
                                        <p:tgtEl>
                                          <p:spTgt spid="23"/>
                                        </p:tgtEl>
                                      </p:cBhvr>
                                    </p:animEffect>
                                  </p:childTnLst>
                                </p:cTn>
                              </p:par>
                              <p:par>
                                <p:cTn id="18" presetID="12" presetClass="entr" presetSubtype="4" fill="hold" nodeType="with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slide(fromBottom)">
                                      <p:cBhvr>
                                        <p:cTn id="2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3899804"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619125" y="1168400"/>
            <a:ext cx="1008063" cy="422275"/>
          </a:xfrm>
          <a:prstGeom prst="rect">
            <a:avLst/>
          </a:prstGeom>
          <a:noFill/>
          <a:ln w="9525">
            <a:noFill/>
            <a:miter lim="800000"/>
            <a:headEnd/>
            <a:tailEnd/>
          </a:ln>
        </p:spPr>
      </p:pic>
      <p:sp>
        <p:nvSpPr>
          <p:cNvPr id="9" name="矩形 8"/>
          <p:cNvSpPr>
            <a:spLocks noChangeArrowheads="1"/>
          </p:cNvSpPr>
          <p:nvPr/>
        </p:nvSpPr>
        <p:spPr bwMode="auto">
          <a:xfrm>
            <a:off x="306388" y="349250"/>
            <a:ext cx="380682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液体压强的大小</a:t>
            </a:r>
          </a:p>
        </p:txBody>
      </p:sp>
      <p:sp>
        <p:nvSpPr>
          <p:cNvPr id="23" name="矩形 22"/>
          <p:cNvSpPr>
            <a:spLocks noChangeArrowheads="1"/>
          </p:cNvSpPr>
          <p:nvPr/>
        </p:nvSpPr>
        <p:spPr bwMode="auto">
          <a:xfrm>
            <a:off x="731838" y="1692275"/>
            <a:ext cx="7954962" cy="992188"/>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不管容器粗与细</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哪怕容器斜又曲</a:t>
            </a:r>
            <a:r>
              <a:rPr lang="en-US" altLang="zh-CN" sz="2000">
                <a:latin typeface="微软雅黑" pitchFamily="34" charset="-122"/>
                <a:ea typeface="微软雅黑" pitchFamily="34" charset="-122"/>
              </a:rPr>
              <a:t>,</a:t>
            </a:r>
          </a:p>
          <a:p>
            <a:pPr>
              <a:lnSpc>
                <a:spcPct val="150000"/>
              </a:lnSpc>
            </a:pPr>
            <a:r>
              <a:rPr lang="zh-CN" altLang="en-US" sz="2000">
                <a:latin typeface="微软雅黑" pitchFamily="34" charset="-122"/>
                <a:ea typeface="微软雅黑" pitchFamily="34" charset="-122"/>
              </a:rPr>
              <a:t>液体压强真稀奇</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只看</a:t>
            </a:r>
            <a:r>
              <a:rPr lang="en-US" altLang="zh-CN" sz="2000" i="1">
                <a:latin typeface="微软雅黑" pitchFamily="34" charset="-122"/>
                <a:ea typeface="微软雅黑" pitchFamily="34" charset="-122"/>
              </a:rPr>
              <a:t>ρ</a:t>
            </a:r>
            <a:r>
              <a:rPr lang="zh-CN" altLang="en-US" sz="2000">
                <a:latin typeface="微软雅黑" pitchFamily="34" charset="-122"/>
                <a:ea typeface="微软雅黑" pitchFamily="34" charset="-122"/>
              </a:rPr>
              <a:t>、</a:t>
            </a:r>
            <a:r>
              <a:rPr lang="en-US" altLang="zh-CN" sz="2000" i="1">
                <a:latin typeface="微软雅黑" pitchFamily="34" charset="-122"/>
                <a:ea typeface="微软雅黑" pitchFamily="34" charset="-122"/>
              </a:rPr>
              <a:t>g</a:t>
            </a:r>
            <a:r>
              <a:rPr lang="zh-CN" altLang="en-US" sz="2000">
                <a:latin typeface="微软雅黑" pitchFamily="34" charset="-122"/>
                <a:ea typeface="微软雅黑" pitchFamily="34" charset="-122"/>
              </a:rPr>
              <a:t>和</a:t>
            </a:r>
            <a:r>
              <a:rPr lang="en-US" altLang="zh-CN" sz="2000" i="1">
                <a:latin typeface="微软雅黑" pitchFamily="34" charset="-122"/>
                <a:ea typeface="微软雅黑" pitchFamily="34" charset="-122"/>
              </a:rPr>
              <a:t>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lide(fromBottom)">
                                      <p:cBhvr>
                                        <p:cTn id="1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4" y="0"/>
            <a:ext cx="2593518"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603250" y="1162050"/>
            <a:ext cx="1039813" cy="434975"/>
          </a:xfrm>
          <a:prstGeom prst="rect">
            <a:avLst/>
          </a:prstGeom>
          <a:noFill/>
          <a:ln w="9525">
            <a:noFill/>
            <a:miter lim="800000"/>
            <a:headEnd/>
            <a:tailEnd/>
          </a:ln>
        </p:spPr>
      </p:pic>
      <p:sp>
        <p:nvSpPr>
          <p:cNvPr id="9" name="矩形 8"/>
          <p:cNvSpPr>
            <a:spLocks noChangeArrowheads="1"/>
          </p:cNvSpPr>
          <p:nvPr/>
        </p:nvSpPr>
        <p:spPr bwMode="auto">
          <a:xfrm>
            <a:off x="306388" y="349250"/>
            <a:ext cx="242252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连通器</a:t>
            </a:r>
          </a:p>
        </p:txBody>
      </p:sp>
      <p:sp>
        <p:nvSpPr>
          <p:cNvPr id="23" name="矩形 22"/>
          <p:cNvSpPr>
            <a:spLocks noChangeArrowheads="1"/>
          </p:cNvSpPr>
          <p:nvPr/>
        </p:nvSpPr>
        <p:spPr bwMode="auto">
          <a:xfrm>
            <a:off x="731838" y="1692275"/>
            <a:ext cx="7954962" cy="476250"/>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连通器</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底连通</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同液体</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同高低</a:t>
            </a:r>
            <a:r>
              <a:rPr lang="en-US" altLang="zh-CN" sz="200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lide(fromBottom)">
                                      <p:cBhvr>
                                        <p:cTn id="1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4" y="0"/>
            <a:ext cx="2593518"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625475" y="944563"/>
            <a:ext cx="993775" cy="434975"/>
          </a:xfrm>
          <a:prstGeom prst="rect">
            <a:avLst/>
          </a:prstGeom>
          <a:noFill/>
          <a:ln w="9525">
            <a:noFill/>
            <a:miter lim="800000"/>
            <a:headEnd/>
            <a:tailEnd/>
          </a:ln>
        </p:spPr>
      </p:pic>
      <p:sp>
        <p:nvSpPr>
          <p:cNvPr id="9" name="矩形 8"/>
          <p:cNvSpPr>
            <a:spLocks noChangeArrowheads="1"/>
          </p:cNvSpPr>
          <p:nvPr/>
        </p:nvSpPr>
        <p:spPr bwMode="auto">
          <a:xfrm>
            <a:off x="306388" y="349250"/>
            <a:ext cx="242252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连通器</a:t>
            </a:r>
          </a:p>
        </p:txBody>
      </p:sp>
      <p:sp>
        <p:nvSpPr>
          <p:cNvPr id="23" name="矩形 22"/>
          <p:cNvSpPr>
            <a:spLocks noChangeArrowheads="1"/>
          </p:cNvSpPr>
          <p:nvPr/>
        </p:nvSpPr>
        <p:spPr bwMode="auto">
          <a:xfrm>
            <a:off x="1047750" y="1463675"/>
            <a:ext cx="7845425" cy="1916113"/>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Times New Roman" pitchFamily="18" charset="0"/>
                <a:ea typeface="微软雅黑" pitchFamily="34" charset="-122"/>
                <a:cs typeface="Times New Roman" pitchFamily="18" charset="0"/>
              </a:rPr>
              <a:t>连通器原理</a:t>
            </a:r>
            <a:r>
              <a:rPr lang="en-US" altLang="zh-CN" sz="2000">
                <a:latin typeface="Times New Roman" pitchFamily="18" charset="0"/>
                <a:ea typeface="微软雅黑" pitchFamily="34" charset="-122"/>
                <a:cs typeface="Times New Roman" pitchFamily="18" charset="0"/>
              </a:rPr>
              <a:t>:</a:t>
            </a:r>
            <a:r>
              <a:rPr lang="zh-CN" altLang="en-US" sz="2000">
                <a:latin typeface="Times New Roman" pitchFamily="18" charset="0"/>
                <a:ea typeface="微软雅黑" pitchFamily="34" charset="-122"/>
                <a:cs typeface="Times New Roman" pitchFamily="18" charset="0"/>
              </a:rPr>
              <a:t>如图所示</a:t>
            </a:r>
            <a:r>
              <a:rPr lang="en-US" altLang="zh-CN" sz="2000">
                <a:latin typeface="Times New Roman" pitchFamily="18" charset="0"/>
                <a:ea typeface="微软雅黑" pitchFamily="34" charset="-122"/>
                <a:cs typeface="Times New Roman" pitchFamily="18" charset="0"/>
              </a:rPr>
              <a:t>,</a:t>
            </a:r>
            <a:r>
              <a:rPr lang="zh-CN" altLang="en-US" sz="2000">
                <a:latin typeface="Times New Roman" pitchFamily="18" charset="0"/>
                <a:ea typeface="微软雅黑" pitchFamily="34" charset="-122"/>
                <a:cs typeface="Times New Roman" pitchFamily="18" charset="0"/>
              </a:rPr>
              <a:t>在连通器中两容器连通的部分取一很薄的“液片”</a:t>
            </a:r>
            <a:r>
              <a:rPr lang="en-US" altLang="zh-CN" sz="2000" i="1">
                <a:latin typeface="Times New Roman" pitchFamily="18" charset="0"/>
                <a:ea typeface="微软雅黑" pitchFamily="34" charset="-122"/>
                <a:cs typeface="Times New Roman" pitchFamily="18" charset="0"/>
              </a:rPr>
              <a:t>AB,AB</a:t>
            </a:r>
            <a:r>
              <a:rPr lang="zh-CN" altLang="en-US" sz="2000">
                <a:latin typeface="Times New Roman" pitchFamily="18" charset="0"/>
                <a:ea typeface="微软雅黑" pitchFamily="34" charset="-122"/>
                <a:cs typeface="Times New Roman" pitchFamily="18" charset="0"/>
              </a:rPr>
              <a:t>受到左边液体对它的压力</a:t>
            </a:r>
            <a:r>
              <a:rPr lang="en-US" altLang="zh-CN" sz="2000" i="1">
                <a:latin typeface="Times New Roman" pitchFamily="18" charset="0"/>
                <a:ea typeface="微软雅黑" pitchFamily="34" charset="-122"/>
                <a:cs typeface="Times New Roman" pitchFamily="18" charset="0"/>
              </a:rPr>
              <a:t>F</a:t>
            </a:r>
            <a:r>
              <a:rPr lang="zh-CN" altLang="en-US" sz="2000" baseline="-25000">
                <a:latin typeface="Times New Roman" pitchFamily="18" charset="0"/>
                <a:ea typeface="微软雅黑" pitchFamily="34" charset="-122"/>
                <a:cs typeface="Times New Roman" pitchFamily="18" charset="0"/>
              </a:rPr>
              <a:t>左</a:t>
            </a:r>
            <a:r>
              <a:rPr lang="zh-CN" altLang="en-US" sz="2000">
                <a:latin typeface="Times New Roman" pitchFamily="18" charset="0"/>
                <a:ea typeface="微软雅黑" pitchFamily="34" charset="-122"/>
                <a:cs typeface="Times New Roman" pitchFamily="18" charset="0"/>
              </a:rPr>
              <a:t>和右边液体对它的压力</a:t>
            </a:r>
            <a:r>
              <a:rPr lang="en-US" altLang="zh-CN" sz="2000" i="1">
                <a:latin typeface="Times New Roman" pitchFamily="18" charset="0"/>
                <a:ea typeface="微软雅黑" pitchFamily="34" charset="-122"/>
                <a:cs typeface="Times New Roman" pitchFamily="18" charset="0"/>
              </a:rPr>
              <a:t>F</a:t>
            </a:r>
            <a:r>
              <a:rPr lang="zh-CN" altLang="en-US" sz="2000" baseline="-25000">
                <a:latin typeface="Times New Roman" pitchFamily="18" charset="0"/>
                <a:ea typeface="微软雅黑" pitchFamily="34" charset="-122"/>
                <a:cs typeface="Times New Roman" pitchFamily="18" charset="0"/>
              </a:rPr>
              <a:t>右</a:t>
            </a:r>
            <a:r>
              <a:rPr lang="zh-CN" altLang="en-US" sz="2000">
                <a:latin typeface="Times New Roman" pitchFamily="18" charset="0"/>
                <a:ea typeface="微软雅黑" pitchFamily="34" charset="-122"/>
                <a:cs typeface="Times New Roman" pitchFamily="18" charset="0"/>
              </a:rPr>
              <a:t>的作用</a:t>
            </a:r>
            <a:r>
              <a:rPr lang="en-US" altLang="zh-CN" sz="2000">
                <a:latin typeface="Times New Roman" pitchFamily="18" charset="0"/>
                <a:ea typeface="微软雅黑" pitchFamily="34" charset="-122"/>
                <a:cs typeface="Times New Roman" pitchFamily="18" charset="0"/>
              </a:rPr>
              <a:t>,</a:t>
            </a:r>
            <a:r>
              <a:rPr lang="en-US" altLang="zh-CN" sz="2000" i="1">
                <a:latin typeface="Times New Roman" pitchFamily="18" charset="0"/>
                <a:ea typeface="微软雅黑" pitchFamily="34" charset="-122"/>
                <a:cs typeface="Times New Roman" pitchFamily="18" charset="0"/>
              </a:rPr>
              <a:t>AB</a:t>
            </a:r>
            <a:r>
              <a:rPr lang="zh-CN" altLang="en-US" sz="2000">
                <a:latin typeface="Times New Roman" pitchFamily="18" charset="0"/>
                <a:ea typeface="微软雅黑" pitchFamily="34" charset="-122"/>
                <a:cs typeface="Times New Roman" pitchFamily="18" charset="0"/>
              </a:rPr>
              <a:t>平衡</a:t>
            </a:r>
            <a:r>
              <a:rPr lang="en-US" altLang="zh-CN" sz="2000">
                <a:latin typeface="Times New Roman" pitchFamily="18" charset="0"/>
                <a:ea typeface="微软雅黑" pitchFamily="34" charset="-122"/>
                <a:cs typeface="Times New Roman" pitchFamily="18" charset="0"/>
              </a:rPr>
              <a:t>.</a:t>
            </a:r>
            <a:r>
              <a:rPr lang="zh-CN" altLang="en-US" sz="2000">
                <a:latin typeface="Times New Roman" pitchFamily="18" charset="0"/>
                <a:ea typeface="微软雅黑" pitchFamily="34" charset="-122"/>
                <a:cs typeface="Times New Roman" pitchFamily="18" charset="0"/>
              </a:rPr>
              <a:t>根据二力平衡的条件知</a:t>
            </a:r>
            <a:r>
              <a:rPr lang="en-US" altLang="zh-CN" sz="2000">
                <a:latin typeface="Times New Roman" pitchFamily="18" charset="0"/>
                <a:ea typeface="微软雅黑" pitchFamily="34" charset="-122"/>
                <a:cs typeface="Times New Roman" pitchFamily="18" charset="0"/>
              </a:rPr>
              <a:t>,</a:t>
            </a:r>
            <a:r>
              <a:rPr lang="en-US" altLang="zh-CN" sz="2000" i="1">
                <a:latin typeface="Times New Roman" pitchFamily="18" charset="0"/>
                <a:ea typeface="微软雅黑" pitchFamily="34" charset="-122"/>
                <a:cs typeface="Times New Roman" pitchFamily="18" charset="0"/>
              </a:rPr>
              <a:t>F</a:t>
            </a:r>
            <a:r>
              <a:rPr lang="zh-CN" altLang="en-US" sz="2000" baseline="-25000">
                <a:latin typeface="Times New Roman" pitchFamily="18" charset="0"/>
                <a:ea typeface="微软雅黑" pitchFamily="34" charset="-122"/>
                <a:cs typeface="Times New Roman" pitchFamily="18" charset="0"/>
              </a:rPr>
              <a:t>左</a:t>
            </a:r>
            <a:r>
              <a:rPr lang="en-US" altLang="zh-CN" sz="2000">
                <a:latin typeface="Times New Roman" pitchFamily="18" charset="0"/>
                <a:ea typeface="微软雅黑" pitchFamily="34" charset="-122"/>
                <a:cs typeface="Times New Roman" pitchFamily="18" charset="0"/>
              </a:rPr>
              <a:t>=</a:t>
            </a:r>
            <a:r>
              <a:rPr lang="en-US" altLang="zh-CN" sz="2000" i="1">
                <a:latin typeface="Times New Roman" pitchFamily="18" charset="0"/>
                <a:ea typeface="微软雅黑" pitchFamily="34" charset="-122"/>
                <a:cs typeface="Times New Roman" pitchFamily="18" charset="0"/>
              </a:rPr>
              <a:t>F</a:t>
            </a:r>
            <a:r>
              <a:rPr lang="zh-CN" altLang="en-US" sz="2000" baseline="-25000">
                <a:latin typeface="Times New Roman" pitchFamily="18" charset="0"/>
                <a:ea typeface="微软雅黑" pitchFamily="34" charset="-122"/>
                <a:cs typeface="Times New Roman" pitchFamily="18" charset="0"/>
              </a:rPr>
              <a:t>右</a:t>
            </a:r>
            <a:r>
              <a:rPr lang="en-US" altLang="zh-CN" sz="2000">
                <a:latin typeface="Times New Roman" pitchFamily="18" charset="0"/>
                <a:ea typeface="微软雅黑" pitchFamily="34" charset="-122"/>
                <a:cs typeface="Times New Roman" pitchFamily="18" charset="0"/>
              </a:rPr>
              <a:t>.</a:t>
            </a:r>
            <a:r>
              <a:rPr lang="zh-CN" altLang="en-US" sz="2000">
                <a:latin typeface="Times New Roman" pitchFamily="18" charset="0"/>
                <a:ea typeface="微软雅黑" pitchFamily="34" charset="-122"/>
                <a:cs typeface="Times New Roman" pitchFamily="18" charset="0"/>
              </a:rPr>
              <a:t>根据压力和压强的关系有</a:t>
            </a:r>
            <a:endParaRPr lang="en-US" altLang="zh-CN" sz="2000">
              <a:latin typeface="Times New Roman" pitchFamily="18" charset="0"/>
              <a:ea typeface="微软雅黑" pitchFamily="34" charset="-122"/>
              <a:cs typeface="Times New Roman" pitchFamily="18" charset="0"/>
            </a:endParaRPr>
          </a:p>
          <a:p>
            <a:pPr>
              <a:lnSpc>
                <a:spcPct val="150000"/>
              </a:lnSpc>
            </a:pPr>
            <a:r>
              <a:rPr lang="en-US" altLang="zh-CN" sz="2000" i="1">
                <a:latin typeface="Times New Roman" pitchFamily="18" charset="0"/>
                <a:ea typeface="微软雅黑" pitchFamily="34" charset="-122"/>
                <a:cs typeface="Times New Roman" pitchFamily="18" charset="0"/>
              </a:rPr>
              <a:t>p</a:t>
            </a:r>
            <a:r>
              <a:rPr lang="zh-CN" altLang="en-US" sz="2000" baseline="-25000">
                <a:latin typeface="Times New Roman" pitchFamily="18" charset="0"/>
                <a:ea typeface="微软雅黑" pitchFamily="34" charset="-122"/>
                <a:cs typeface="Times New Roman" pitchFamily="18" charset="0"/>
              </a:rPr>
              <a:t>左</a:t>
            </a:r>
            <a:r>
              <a:rPr lang="en-US" altLang="zh-CN" sz="2000" i="1">
                <a:latin typeface="Times New Roman" pitchFamily="18" charset="0"/>
                <a:ea typeface="微软雅黑" pitchFamily="34" charset="-122"/>
                <a:cs typeface="Times New Roman" pitchFamily="18" charset="0"/>
              </a:rPr>
              <a:t>S</a:t>
            </a:r>
            <a:r>
              <a:rPr lang="zh-CN" altLang="en-US" sz="2000" baseline="-25000">
                <a:latin typeface="Times New Roman" pitchFamily="18" charset="0"/>
                <a:ea typeface="微软雅黑" pitchFamily="34" charset="-122"/>
                <a:cs typeface="Times New Roman" pitchFamily="18" charset="0"/>
              </a:rPr>
              <a:t>左</a:t>
            </a:r>
            <a:r>
              <a:rPr lang="en-US" altLang="zh-CN" sz="2000">
                <a:latin typeface="Times New Roman" pitchFamily="18" charset="0"/>
                <a:ea typeface="微软雅黑" pitchFamily="34" charset="-122"/>
                <a:cs typeface="Times New Roman" pitchFamily="18" charset="0"/>
              </a:rPr>
              <a:t>=</a:t>
            </a:r>
            <a:r>
              <a:rPr lang="en-US" altLang="zh-CN" sz="2000" i="1">
                <a:latin typeface="Times New Roman" pitchFamily="18" charset="0"/>
                <a:ea typeface="微软雅黑" pitchFamily="34" charset="-122"/>
                <a:cs typeface="Times New Roman" pitchFamily="18" charset="0"/>
              </a:rPr>
              <a:t>p</a:t>
            </a:r>
            <a:r>
              <a:rPr lang="zh-CN" altLang="en-US" sz="2000" baseline="-25000">
                <a:latin typeface="Times New Roman" pitchFamily="18" charset="0"/>
                <a:ea typeface="微软雅黑" pitchFamily="34" charset="-122"/>
                <a:cs typeface="Times New Roman" pitchFamily="18" charset="0"/>
              </a:rPr>
              <a:t>右</a:t>
            </a:r>
            <a:r>
              <a:rPr lang="en-US" altLang="zh-CN" sz="2000" i="1">
                <a:latin typeface="Times New Roman" pitchFamily="18" charset="0"/>
                <a:ea typeface="微软雅黑" pitchFamily="34" charset="-122"/>
                <a:cs typeface="Times New Roman" pitchFamily="18" charset="0"/>
              </a:rPr>
              <a:t>S</a:t>
            </a:r>
            <a:r>
              <a:rPr lang="zh-CN" altLang="en-US" sz="2000" baseline="-25000">
                <a:latin typeface="Times New Roman" pitchFamily="18" charset="0"/>
                <a:ea typeface="微软雅黑" pitchFamily="34" charset="-122"/>
                <a:cs typeface="Times New Roman" pitchFamily="18" charset="0"/>
              </a:rPr>
              <a:t>右</a:t>
            </a:r>
            <a:r>
              <a:rPr lang="en-US" altLang="zh-CN" sz="2000">
                <a:latin typeface="Times New Roman" pitchFamily="18" charset="0"/>
                <a:ea typeface="微软雅黑" pitchFamily="34" charset="-122"/>
                <a:cs typeface="Times New Roman" pitchFamily="18" charset="0"/>
              </a:rPr>
              <a:t>.</a:t>
            </a:r>
          </a:p>
        </p:txBody>
      </p:sp>
      <p:pic>
        <p:nvPicPr>
          <p:cNvPr id="10" name="R238.EPS" descr="id:2147508529;FounderCES"/>
          <p:cNvPicPr>
            <a:picLocks noChangeAspect="1" noChangeArrowheads="1"/>
          </p:cNvPicPr>
          <p:nvPr/>
        </p:nvPicPr>
        <p:blipFill>
          <a:blip r:embed="rId3"/>
          <a:srcRect/>
          <a:stretch>
            <a:fillRect/>
          </a:stretch>
        </p:blipFill>
        <p:spPr bwMode="auto">
          <a:xfrm>
            <a:off x="3448050" y="3302000"/>
            <a:ext cx="2125663" cy="145573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lide(fromBottom)">
                                      <p:cBhvr>
                                        <p:cTn id="17" dur="500"/>
                                        <p:tgtEl>
                                          <p:spTgt spid="23"/>
                                        </p:tgtEl>
                                      </p:cBhvr>
                                    </p:animEffect>
                                  </p:childTnLst>
                                </p:cTn>
                              </p:par>
                              <p:par>
                                <p:cTn id="18" presetID="12" presetClass="entr" presetSubtype="4" fill="hold" nodeType="with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slide(fromBottom)">
                                      <p:cBhvr>
                                        <p:cTn id="2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4" y="0"/>
            <a:ext cx="2593518"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625475" y="944563"/>
            <a:ext cx="993775" cy="434975"/>
          </a:xfrm>
          <a:prstGeom prst="rect">
            <a:avLst/>
          </a:prstGeom>
          <a:noFill/>
          <a:ln w="9525">
            <a:noFill/>
            <a:miter lim="800000"/>
            <a:headEnd/>
            <a:tailEnd/>
          </a:ln>
        </p:spPr>
      </p:pic>
      <p:sp>
        <p:nvSpPr>
          <p:cNvPr id="9" name="矩形 8"/>
          <p:cNvSpPr>
            <a:spLocks noChangeArrowheads="1"/>
          </p:cNvSpPr>
          <p:nvPr/>
        </p:nvSpPr>
        <p:spPr bwMode="auto">
          <a:xfrm>
            <a:off x="306388" y="349250"/>
            <a:ext cx="242252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连通器</a:t>
            </a:r>
          </a:p>
        </p:txBody>
      </p:sp>
      <p:sp>
        <p:nvSpPr>
          <p:cNvPr id="23" name="矩形 22"/>
          <p:cNvSpPr>
            <a:spLocks noChangeArrowheads="1"/>
          </p:cNvSpPr>
          <p:nvPr/>
        </p:nvSpPr>
        <p:spPr bwMode="auto">
          <a:xfrm>
            <a:off x="731838" y="1354138"/>
            <a:ext cx="7954962" cy="2840037"/>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Times New Roman" pitchFamily="18" charset="0"/>
                <a:ea typeface="微软雅黑" pitchFamily="34" charset="-122"/>
                <a:cs typeface="Times New Roman" pitchFamily="18" charset="0"/>
              </a:rPr>
              <a:t>连通器原理</a:t>
            </a:r>
            <a:r>
              <a:rPr lang="en-US" altLang="zh-CN" sz="2000">
                <a:latin typeface="Times New Roman" pitchFamily="18" charset="0"/>
                <a:ea typeface="微软雅黑" pitchFamily="34" charset="-122"/>
                <a:cs typeface="Times New Roman" pitchFamily="18" charset="0"/>
              </a:rPr>
              <a:t>:</a:t>
            </a:r>
            <a:r>
              <a:rPr lang="zh-CN" altLang="en-US" sz="2000">
                <a:latin typeface="Times New Roman" pitchFamily="18" charset="0"/>
                <a:ea typeface="微软雅黑" pitchFamily="34" charset="-122"/>
                <a:cs typeface="Times New Roman" pitchFamily="18" charset="0"/>
              </a:rPr>
              <a:t>如图所示</a:t>
            </a:r>
            <a:r>
              <a:rPr lang="en-US" altLang="zh-CN" sz="2000">
                <a:latin typeface="Times New Roman" pitchFamily="18" charset="0"/>
                <a:ea typeface="微软雅黑" pitchFamily="34" charset="-122"/>
                <a:cs typeface="Times New Roman" pitchFamily="18" charset="0"/>
              </a:rPr>
              <a:t>,</a:t>
            </a:r>
            <a:r>
              <a:rPr lang="zh-CN" altLang="en-US" sz="2000">
                <a:latin typeface="Times New Roman" pitchFamily="18" charset="0"/>
                <a:ea typeface="微软雅黑" pitchFamily="34" charset="-122"/>
                <a:cs typeface="Times New Roman" pitchFamily="18" charset="0"/>
              </a:rPr>
              <a:t>在连通器中两容器连通的部分取一很薄的“液片”</a:t>
            </a:r>
            <a:r>
              <a:rPr lang="en-US" altLang="zh-CN" sz="2000" i="1">
                <a:latin typeface="Times New Roman" pitchFamily="18" charset="0"/>
                <a:ea typeface="微软雅黑" pitchFamily="34" charset="-122"/>
                <a:cs typeface="Times New Roman" pitchFamily="18" charset="0"/>
              </a:rPr>
              <a:t>AB,AB</a:t>
            </a:r>
            <a:r>
              <a:rPr lang="zh-CN" altLang="en-US" sz="2000">
                <a:latin typeface="Times New Roman" pitchFamily="18" charset="0"/>
                <a:ea typeface="微软雅黑" pitchFamily="34" charset="-122"/>
                <a:cs typeface="Times New Roman" pitchFamily="18" charset="0"/>
              </a:rPr>
              <a:t>受到左边液体对它的压力</a:t>
            </a:r>
            <a:r>
              <a:rPr lang="en-US" altLang="zh-CN" sz="2000" i="1">
                <a:latin typeface="Times New Roman" pitchFamily="18" charset="0"/>
                <a:ea typeface="微软雅黑" pitchFamily="34" charset="-122"/>
                <a:cs typeface="Times New Roman" pitchFamily="18" charset="0"/>
              </a:rPr>
              <a:t>F</a:t>
            </a:r>
            <a:r>
              <a:rPr lang="zh-CN" altLang="en-US" sz="2000" baseline="-25000">
                <a:latin typeface="Times New Roman" pitchFamily="18" charset="0"/>
                <a:ea typeface="微软雅黑" pitchFamily="34" charset="-122"/>
                <a:cs typeface="Times New Roman" pitchFamily="18" charset="0"/>
              </a:rPr>
              <a:t>左</a:t>
            </a:r>
            <a:r>
              <a:rPr lang="zh-CN" altLang="en-US" sz="2000">
                <a:latin typeface="Times New Roman" pitchFamily="18" charset="0"/>
                <a:ea typeface="微软雅黑" pitchFamily="34" charset="-122"/>
                <a:cs typeface="Times New Roman" pitchFamily="18" charset="0"/>
              </a:rPr>
              <a:t>和右边液体对它的压力</a:t>
            </a:r>
            <a:r>
              <a:rPr lang="en-US" altLang="zh-CN" sz="2000" i="1">
                <a:latin typeface="Times New Roman" pitchFamily="18" charset="0"/>
                <a:ea typeface="微软雅黑" pitchFamily="34" charset="-122"/>
                <a:cs typeface="Times New Roman" pitchFamily="18" charset="0"/>
              </a:rPr>
              <a:t>F</a:t>
            </a:r>
            <a:r>
              <a:rPr lang="zh-CN" altLang="en-US" sz="2000" baseline="-25000">
                <a:latin typeface="Times New Roman" pitchFamily="18" charset="0"/>
                <a:ea typeface="微软雅黑" pitchFamily="34" charset="-122"/>
                <a:cs typeface="Times New Roman" pitchFamily="18" charset="0"/>
              </a:rPr>
              <a:t>右</a:t>
            </a:r>
            <a:r>
              <a:rPr lang="zh-CN" altLang="en-US" sz="2000">
                <a:latin typeface="Times New Roman" pitchFamily="18" charset="0"/>
                <a:ea typeface="微软雅黑" pitchFamily="34" charset="-122"/>
                <a:cs typeface="Times New Roman" pitchFamily="18" charset="0"/>
              </a:rPr>
              <a:t>的作用</a:t>
            </a:r>
            <a:r>
              <a:rPr lang="en-US" altLang="zh-CN" sz="2000">
                <a:latin typeface="Times New Roman" pitchFamily="18" charset="0"/>
                <a:ea typeface="微软雅黑" pitchFamily="34" charset="-122"/>
                <a:cs typeface="Times New Roman" pitchFamily="18" charset="0"/>
              </a:rPr>
              <a:t>,</a:t>
            </a:r>
            <a:r>
              <a:rPr lang="en-US" altLang="zh-CN" sz="2000" i="1">
                <a:latin typeface="Times New Roman" pitchFamily="18" charset="0"/>
                <a:ea typeface="微软雅黑" pitchFamily="34" charset="-122"/>
                <a:cs typeface="Times New Roman" pitchFamily="18" charset="0"/>
              </a:rPr>
              <a:t>AB</a:t>
            </a:r>
            <a:r>
              <a:rPr lang="zh-CN" altLang="en-US" sz="2000">
                <a:latin typeface="Times New Roman" pitchFamily="18" charset="0"/>
                <a:ea typeface="微软雅黑" pitchFamily="34" charset="-122"/>
                <a:cs typeface="Times New Roman" pitchFamily="18" charset="0"/>
              </a:rPr>
              <a:t>平衡</a:t>
            </a:r>
            <a:r>
              <a:rPr lang="en-US" altLang="zh-CN" sz="2000">
                <a:latin typeface="Times New Roman" pitchFamily="18" charset="0"/>
                <a:ea typeface="微软雅黑" pitchFamily="34" charset="-122"/>
                <a:cs typeface="Times New Roman" pitchFamily="18" charset="0"/>
              </a:rPr>
              <a:t>.</a:t>
            </a:r>
            <a:r>
              <a:rPr lang="zh-CN" altLang="en-US" sz="2000">
                <a:latin typeface="Times New Roman" pitchFamily="18" charset="0"/>
                <a:ea typeface="微软雅黑" pitchFamily="34" charset="-122"/>
                <a:cs typeface="Times New Roman" pitchFamily="18" charset="0"/>
              </a:rPr>
              <a:t>根据二力平衡的条件知</a:t>
            </a:r>
            <a:r>
              <a:rPr lang="en-US" altLang="zh-CN" sz="2000">
                <a:latin typeface="Times New Roman" pitchFamily="18" charset="0"/>
                <a:ea typeface="微软雅黑" pitchFamily="34" charset="-122"/>
                <a:cs typeface="Times New Roman" pitchFamily="18" charset="0"/>
              </a:rPr>
              <a:t>,</a:t>
            </a:r>
            <a:r>
              <a:rPr lang="en-US" altLang="zh-CN" sz="2000" i="1">
                <a:latin typeface="Times New Roman" pitchFamily="18" charset="0"/>
                <a:ea typeface="微软雅黑" pitchFamily="34" charset="-122"/>
                <a:cs typeface="Times New Roman" pitchFamily="18" charset="0"/>
              </a:rPr>
              <a:t>F</a:t>
            </a:r>
            <a:r>
              <a:rPr lang="zh-CN" altLang="en-US" sz="2000" baseline="-25000">
                <a:latin typeface="Times New Roman" pitchFamily="18" charset="0"/>
                <a:ea typeface="微软雅黑" pitchFamily="34" charset="-122"/>
                <a:cs typeface="Times New Roman" pitchFamily="18" charset="0"/>
              </a:rPr>
              <a:t>左</a:t>
            </a:r>
            <a:r>
              <a:rPr lang="en-US" altLang="zh-CN" sz="2000">
                <a:latin typeface="Times New Roman" pitchFamily="18" charset="0"/>
                <a:ea typeface="微软雅黑" pitchFamily="34" charset="-122"/>
                <a:cs typeface="Times New Roman" pitchFamily="18" charset="0"/>
              </a:rPr>
              <a:t>=</a:t>
            </a:r>
            <a:r>
              <a:rPr lang="en-US" altLang="zh-CN" sz="2000" i="1">
                <a:latin typeface="Times New Roman" pitchFamily="18" charset="0"/>
                <a:ea typeface="微软雅黑" pitchFamily="34" charset="-122"/>
                <a:cs typeface="Times New Roman" pitchFamily="18" charset="0"/>
              </a:rPr>
              <a:t>F</a:t>
            </a:r>
            <a:r>
              <a:rPr lang="zh-CN" altLang="en-US" sz="2000" baseline="-25000">
                <a:latin typeface="Times New Roman" pitchFamily="18" charset="0"/>
                <a:ea typeface="微软雅黑" pitchFamily="34" charset="-122"/>
                <a:cs typeface="Times New Roman" pitchFamily="18" charset="0"/>
              </a:rPr>
              <a:t>右</a:t>
            </a:r>
            <a:r>
              <a:rPr lang="en-US" altLang="zh-CN" sz="2000">
                <a:latin typeface="Times New Roman" pitchFamily="18" charset="0"/>
                <a:ea typeface="微软雅黑" pitchFamily="34" charset="-122"/>
                <a:cs typeface="Times New Roman" pitchFamily="18" charset="0"/>
              </a:rPr>
              <a:t>.</a:t>
            </a:r>
            <a:r>
              <a:rPr lang="zh-CN" altLang="en-US" sz="2000">
                <a:latin typeface="Times New Roman" pitchFamily="18" charset="0"/>
                <a:ea typeface="微软雅黑" pitchFamily="34" charset="-122"/>
                <a:cs typeface="Times New Roman" pitchFamily="18" charset="0"/>
              </a:rPr>
              <a:t>根据压力和压强的关系有</a:t>
            </a:r>
            <a:endParaRPr lang="en-US" altLang="zh-CN" sz="2000">
              <a:latin typeface="Times New Roman" pitchFamily="18" charset="0"/>
              <a:ea typeface="微软雅黑" pitchFamily="34" charset="-122"/>
              <a:cs typeface="Times New Roman" pitchFamily="18" charset="0"/>
            </a:endParaRPr>
          </a:p>
          <a:p>
            <a:pPr>
              <a:lnSpc>
                <a:spcPct val="150000"/>
              </a:lnSpc>
            </a:pPr>
            <a:r>
              <a:rPr lang="en-US" altLang="zh-CN" sz="2000" i="1">
                <a:latin typeface="Times New Roman" pitchFamily="18" charset="0"/>
                <a:ea typeface="微软雅黑" pitchFamily="34" charset="-122"/>
                <a:cs typeface="Times New Roman" pitchFamily="18" charset="0"/>
              </a:rPr>
              <a:t>p</a:t>
            </a:r>
            <a:r>
              <a:rPr lang="zh-CN" altLang="en-US" sz="2000" baseline="-25000">
                <a:latin typeface="Times New Roman" pitchFamily="18" charset="0"/>
                <a:ea typeface="微软雅黑" pitchFamily="34" charset="-122"/>
                <a:cs typeface="Times New Roman" pitchFamily="18" charset="0"/>
              </a:rPr>
              <a:t>左</a:t>
            </a:r>
            <a:r>
              <a:rPr lang="en-US" altLang="zh-CN" sz="2000" i="1">
                <a:latin typeface="Times New Roman" pitchFamily="18" charset="0"/>
                <a:ea typeface="微软雅黑" pitchFamily="34" charset="-122"/>
                <a:cs typeface="Times New Roman" pitchFamily="18" charset="0"/>
              </a:rPr>
              <a:t>S</a:t>
            </a:r>
            <a:r>
              <a:rPr lang="zh-CN" altLang="en-US" sz="2000" baseline="-25000">
                <a:latin typeface="Times New Roman" pitchFamily="18" charset="0"/>
                <a:ea typeface="微软雅黑" pitchFamily="34" charset="-122"/>
                <a:cs typeface="Times New Roman" pitchFamily="18" charset="0"/>
              </a:rPr>
              <a:t>左</a:t>
            </a:r>
            <a:r>
              <a:rPr lang="en-US" altLang="zh-CN" sz="2000">
                <a:latin typeface="Times New Roman" pitchFamily="18" charset="0"/>
                <a:ea typeface="微软雅黑" pitchFamily="34" charset="-122"/>
                <a:cs typeface="Times New Roman" pitchFamily="18" charset="0"/>
              </a:rPr>
              <a:t>=</a:t>
            </a:r>
            <a:r>
              <a:rPr lang="en-US" altLang="zh-CN" sz="2000" i="1">
                <a:latin typeface="Times New Roman" pitchFamily="18" charset="0"/>
                <a:ea typeface="微软雅黑" pitchFamily="34" charset="-122"/>
                <a:cs typeface="Times New Roman" pitchFamily="18" charset="0"/>
              </a:rPr>
              <a:t>p</a:t>
            </a:r>
            <a:r>
              <a:rPr lang="zh-CN" altLang="en-US" sz="2000" baseline="-25000">
                <a:latin typeface="Times New Roman" pitchFamily="18" charset="0"/>
                <a:ea typeface="微软雅黑" pitchFamily="34" charset="-122"/>
                <a:cs typeface="Times New Roman" pitchFamily="18" charset="0"/>
              </a:rPr>
              <a:t>右</a:t>
            </a:r>
            <a:r>
              <a:rPr lang="en-US" altLang="zh-CN" sz="2000" i="1">
                <a:latin typeface="Times New Roman" pitchFamily="18" charset="0"/>
                <a:ea typeface="微软雅黑" pitchFamily="34" charset="-122"/>
                <a:cs typeface="Times New Roman" pitchFamily="18" charset="0"/>
              </a:rPr>
              <a:t>S</a:t>
            </a:r>
            <a:r>
              <a:rPr lang="zh-CN" altLang="en-US" sz="2000" baseline="-25000">
                <a:latin typeface="Times New Roman" pitchFamily="18" charset="0"/>
                <a:ea typeface="微软雅黑" pitchFamily="34" charset="-122"/>
                <a:cs typeface="Times New Roman" pitchFamily="18" charset="0"/>
              </a:rPr>
              <a:t>右</a:t>
            </a:r>
            <a:r>
              <a:rPr lang="en-US" altLang="zh-CN" sz="2000">
                <a:latin typeface="Times New Roman" pitchFamily="18" charset="0"/>
                <a:ea typeface="微软雅黑" pitchFamily="34" charset="-122"/>
                <a:cs typeface="Times New Roman" pitchFamily="18" charset="0"/>
              </a:rPr>
              <a:t>.</a:t>
            </a:r>
            <a:r>
              <a:rPr lang="zh-CN" altLang="en-US" sz="2000">
                <a:latin typeface="Times New Roman" pitchFamily="18" charset="0"/>
                <a:ea typeface="微软雅黑" pitchFamily="34" charset="-122"/>
                <a:cs typeface="Times New Roman" pitchFamily="18" charset="0"/>
              </a:rPr>
              <a:t>由于</a:t>
            </a:r>
            <a:r>
              <a:rPr lang="en-US" altLang="zh-CN" sz="2000" i="1">
                <a:latin typeface="Times New Roman" pitchFamily="18" charset="0"/>
                <a:ea typeface="微软雅黑" pitchFamily="34" charset="-122"/>
                <a:cs typeface="Times New Roman" pitchFamily="18" charset="0"/>
              </a:rPr>
              <a:t>AB</a:t>
            </a:r>
            <a:r>
              <a:rPr lang="zh-CN" altLang="en-US" sz="2000">
                <a:latin typeface="Times New Roman" pitchFamily="18" charset="0"/>
                <a:ea typeface="微软雅黑" pitchFamily="34" charset="-122"/>
                <a:cs typeface="Times New Roman" pitchFamily="18" charset="0"/>
              </a:rPr>
              <a:t>是薄片</a:t>
            </a:r>
            <a:r>
              <a:rPr lang="en-US" altLang="zh-CN" sz="2000">
                <a:latin typeface="Times New Roman" pitchFamily="18" charset="0"/>
                <a:ea typeface="微软雅黑" pitchFamily="34" charset="-122"/>
                <a:cs typeface="Times New Roman" pitchFamily="18" charset="0"/>
              </a:rPr>
              <a:t>,</a:t>
            </a:r>
            <a:r>
              <a:rPr lang="zh-CN" altLang="en-US" sz="2000">
                <a:latin typeface="Times New Roman" pitchFamily="18" charset="0"/>
                <a:ea typeface="微软雅黑" pitchFamily="34" charset="-122"/>
                <a:cs typeface="Times New Roman" pitchFamily="18" charset="0"/>
              </a:rPr>
              <a:t>有</a:t>
            </a:r>
            <a:r>
              <a:rPr lang="en-US" altLang="zh-CN" sz="2000" i="1">
                <a:latin typeface="Times New Roman" pitchFamily="18" charset="0"/>
                <a:ea typeface="微软雅黑" pitchFamily="34" charset="-122"/>
                <a:cs typeface="Times New Roman" pitchFamily="18" charset="0"/>
              </a:rPr>
              <a:t>S</a:t>
            </a:r>
            <a:r>
              <a:rPr lang="zh-CN" altLang="en-US" sz="2000" baseline="-25000">
                <a:latin typeface="Times New Roman" pitchFamily="18" charset="0"/>
                <a:ea typeface="微软雅黑" pitchFamily="34" charset="-122"/>
                <a:cs typeface="Times New Roman" pitchFamily="18" charset="0"/>
              </a:rPr>
              <a:t>左</a:t>
            </a:r>
            <a:r>
              <a:rPr lang="en-US" altLang="zh-CN" sz="2000">
                <a:latin typeface="Times New Roman" pitchFamily="18" charset="0"/>
                <a:ea typeface="微软雅黑" pitchFamily="34" charset="-122"/>
                <a:cs typeface="Times New Roman" pitchFamily="18" charset="0"/>
              </a:rPr>
              <a:t>=</a:t>
            </a:r>
            <a:r>
              <a:rPr lang="en-US" altLang="zh-CN" sz="2000" i="1">
                <a:latin typeface="Times New Roman" pitchFamily="18" charset="0"/>
                <a:ea typeface="微软雅黑" pitchFamily="34" charset="-122"/>
                <a:cs typeface="Times New Roman" pitchFamily="18" charset="0"/>
              </a:rPr>
              <a:t>S</a:t>
            </a:r>
            <a:r>
              <a:rPr lang="zh-CN" altLang="en-US" sz="2000" baseline="-25000">
                <a:latin typeface="Times New Roman" pitchFamily="18" charset="0"/>
                <a:ea typeface="微软雅黑" pitchFamily="34" charset="-122"/>
                <a:cs typeface="Times New Roman" pitchFamily="18" charset="0"/>
              </a:rPr>
              <a:t>右</a:t>
            </a:r>
            <a:r>
              <a:rPr lang="en-US" altLang="zh-CN" sz="2000">
                <a:latin typeface="Times New Roman" pitchFamily="18" charset="0"/>
                <a:ea typeface="微软雅黑" pitchFamily="34" charset="-122"/>
                <a:cs typeface="Times New Roman" pitchFamily="18" charset="0"/>
              </a:rPr>
              <a:t>,</a:t>
            </a:r>
            <a:r>
              <a:rPr lang="zh-CN" altLang="en-US" sz="2000">
                <a:latin typeface="Times New Roman" pitchFamily="18" charset="0"/>
                <a:ea typeface="微软雅黑" pitchFamily="34" charset="-122"/>
                <a:cs typeface="Times New Roman" pitchFamily="18" charset="0"/>
              </a:rPr>
              <a:t>故</a:t>
            </a:r>
            <a:r>
              <a:rPr lang="en-US" altLang="zh-CN" sz="2000" i="1">
                <a:latin typeface="Times New Roman" pitchFamily="18" charset="0"/>
                <a:ea typeface="微软雅黑" pitchFamily="34" charset="-122"/>
                <a:cs typeface="Times New Roman" pitchFamily="18" charset="0"/>
              </a:rPr>
              <a:t>p</a:t>
            </a:r>
            <a:r>
              <a:rPr lang="zh-CN" altLang="en-US" sz="2000" baseline="-25000">
                <a:latin typeface="Times New Roman" pitchFamily="18" charset="0"/>
                <a:ea typeface="微软雅黑" pitchFamily="34" charset="-122"/>
                <a:cs typeface="Times New Roman" pitchFamily="18" charset="0"/>
              </a:rPr>
              <a:t>左</a:t>
            </a:r>
            <a:r>
              <a:rPr lang="en-US" altLang="zh-CN" sz="2000">
                <a:latin typeface="Times New Roman" pitchFamily="18" charset="0"/>
                <a:ea typeface="微软雅黑" pitchFamily="34" charset="-122"/>
                <a:cs typeface="Times New Roman" pitchFamily="18" charset="0"/>
              </a:rPr>
              <a:t>=</a:t>
            </a:r>
            <a:r>
              <a:rPr lang="en-US" altLang="zh-CN" sz="2000" i="1">
                <a:latin typeface="Times New Roman" pitchFamily="18" charset="0"/>
                <a:ea typeface="微软雅黑" pitchFamily="34" charset="-122"/>
                <a:cs typeface="Times New Roman" pitchFamily="18" charset="0"/>
              </a:rPr>
              <a:t>p</a:t>
            </a:r>
            <a:r>
              <a:rPr lang="zh-CN" altLang="en-US" sz="2000" baseline="-25000">
                <a:latin typeface="Times New Roman" pitchFamily="18" charset="0"/>
                <a:ea typeface="微软雅黑" pitchFamily="34" charset="-122"/>
                <a:cs typeface="Times New Roman" pitchFamily="18" charset="0"/>
              </a:rPr>
              <a:t>右</a:t>
            </a:r>
            <a:r>
              <a:rPr lang="en-US" altLang="zh-CN" sz="2000">
                <a:latin typeface="Times New Roman" pitchFamily="18" charset="0"/>
                <a:ea typeface="微软雅黑" pitchFamily="34" charset="-122"/>
                <a:cs typeface="Times New Roman" pitchFamily="18" charset="0"/>
              </a:rPr>
              <a:t>,</a:t>
            </a:r>
            <a:r>
              <a:rPr lang="zh-CN" altLang="en-US" sz="2000">
                <a:latin typeface="Times New Roman" pitchFamily="18" charset="0"/>
                <a:ea typeface="微软雅黑" pitchFamily="34" charset="-122"/>
                <a:cs typeface="Times New Roman" pitchFamily="18" charset="0"/>
              </a:rPr>
              <a:t>由此可以看出</a:t>
            </a:r>
            <a:r>
              <a:rPr lang="en-US" altLang="zh-CN" sz="2000">
                <a:latin typeface="Times New Roman" pitchFamily="18" charset="0"/>
                <a:ea typeface="微软雅黑" pitchFamily="34" charset="-122"/>
                <a:cs typeface="Times New Roman" pitchFamily="18" charset="0"/>
              </a:rPr>
              <a:t>,</a:t>
            </a:r>
            <a:r>
              <a:rPr lang="zh-CN" altLang="en-US" sz="2000">
                <a:latin typeface="Times New Roman" pitchFamily="18" charset="0"/>
                <a:ea typeface="微软雅黑" pitchFamily="34" charset="-122"/>
                <a:cs typeface="Times New Roman" pitchFamily="18" charset="0"/>
              </a:rPr>
              <a:t>液体不流动时</a:t>
            </a:r>
            <a:r>
              <a:rPr lang="en-US" altLang="zh-CN" sz="2000">
                <a:latin typeface="Times New Roman" pitchFamily="18" charset="0"/>
                <a:ea typeface="微软雅黑" pitchFamily="34" charset="-122"/>
                <a:cs typeface="Times New Roman" pitchFamily="18" charset="0"/>
              </a:rPr>
              <a:t>,</a:t>
            </a:r>
            <a:r>
              <a:rPr lang="zh-CN" altLang="en-US" sz="2000">
                <a:latin typeface="Times New Roman" pitchFamily="18" charset="0"/>
                <a:ea typeface="微软雅黑" pitchFamily="34" charset="-122"/>
                <a:cs typeface="Times New Roman" pitchFamily="18" charset="0"/>
              </a:rPr>
              <a:t>连通器中各液体对连通器管内薄片产生的压强相等</a:t>
            </a:r>
            <a:r>
              <a:rPr lang="en-US" altLang="zh-CN" sz="2000">
                <a:latin typeface="Times New Roman" pitchFamily="18" charset="0"/>
                <a:ea typeface="微软雅黑" pitchFamily="34" charset="-122"/>
                <a:cs typeface="Times New Roman" pitchFamily="18" charset="0"/>
              </a:rPr>
              <a:t>.</a:t>
            </a:r>
            <a:r>
              <a:rPr lang="zh-CN" altLang="en-US" sz="2000">
                <a:latin typeface="Times New Roman" pitchFamily="18" charset="0"/>
                <a:ea typeface="微软雅黑" pitchFamily="34" charset="-122"/>
                <a:cs typeface="Times New Roman" pitchFamily="18" charset="0"/>
              </a:rPr>
              <a:t>又根据</a:t>
            </a:r>
            <a:r>
              <a:rPr lang="en-US" altLang="zh-CN" sz="2000" i="1">
                <a:latin typeface="Times New Roman" pitchFamily="18" charset="0"/>
                <a:ea typeface="微软雅黑" pitchFamily="34" charset="-122"/>
                <a:cs typeface="Times New Roman" pitchFamily="18" charset="0"/>
              </a:rPr>
              <a:t>p=ρgh</a:t>
            </a:r>
            <a:r>
              <a:rPr lang="zh-CN" altLang="en-US" sz="2000">
                <a:latin typeface="Times New Roman" pitchFamily="18" charset="0"/>
                <a:ea typeface="微软雅黑" pitchFamily="34" charset="-122"/>
                <a:cs typeface="Times New Roman" pitchFamily="18" charset="0"/>
              </a:rPr>
              <a:t>有</a:t>
            </a:r>
            <a:r>
              <a:rPr lang="en-US" altLang="zh-CN" sz="2000" i="1">
                <a:latin typeface="Times New Roman" pitchFamily="18" charset="0"/>
                <a:ea typeface="微软雅黑" pitchFamily="34" charset="-122"/>
                <a:cs typeface="Times New Roman" pitchFamily="18" charset="0"/>
              </a:rPr>
              <a:t>ρ</a:t>
            </a:r>
            <a:r>
              <a:rPr lang="zh-CN" altLang="en-US" sz="2000" baseline="-25000">
                <a:latin typeface="Times New Roman" pitchFamily="18" charset="0"/>
                <a:ea typeface="微软雅黑" pitchFamily="34" charset="-122"/>
                <a:cs typeface="Times New Roman" pitchFamily="18" charset="0"/>
              </a:rPr>
              <a:t>左</a:t>
            </a:r>
            <a:r>
              <a:rPr lang="en-US" altLang="zh-CN" sz="2000" i="1">
                <a:latin typeface="Times New Roman" pitchFamily="18" charset="0"/>
                <a:ea typeface="微软雅黑" pitchFamily="34" charset="-122"/>
                <a:cs typeface="Times New Roman" pitchFamily="18" charset="0"/>
              </a:rPr>
              <a:t>gh</a:t>
            </a:r>
            <a:r>
              <a:rPr lang="zh-CN" altLang="en-US" sz="2000" baseline="-25000">
                <a:latin typeface="Times New Roman" pitchFamily="18" charset="0"/>
                <a:ea typeface="微软雅黑" pitchFamily="34" charset="-122"/>
                <a:cs typeface="Times New Roman" pitchFamily="18" charset="0"/>
              </a:rPr>
              <a:t>左</a:t>
            </a:r>
            <a:r>
              <a:rPr lang="en-US" altLang="zh-CN" sz="2000">
                <a:latin typeface="Times New Roman" pitchFamily="18" charset="0"/>
                <a:ea typeface="微软雅黑" pitchFamily="34" charset="-122"/>
                <a:cs typeface="Times New Roman" pitchFamily="18" charset="0"/>
              </a:rPr>
              <a:t>=</a:t>
            </a:r>
            <a:r>
              <a:rPr lang="en-US" altLang="zh-CN" sz="2000" i="1">
                <a:latin typeface="Times New Roman" pitchFamily="18" charset="0"/>
                <a:ea typeface="微软雅黑" pitchFamily="34" charset="-122"/>
                <a:cs typeface="Times New Roman" pitchFamily="18" charset="0"/>
              </a:rPr>
              <a:t>ρ</a:t>
            </a:r>
            <a:r>
              <a:rPr lang="zh-CN" altLang="en-US" sz="2000" baseline="-25000">
                <a:latin typeface="Times New Roman" pitchFamily="18" charset="0"/>
                <a:ea typeface="微软雅黑" pitchFamily="34" charset="-122"/>
                <a:cs typeface="Times New Roman" pitchFamily="18" charset="0"/>
              </a:rPr>
              <a:t>右</a:t>
            </a:r>
            <a:r>
              <a:rPr lang="en-US" altLang="zh-CN" sz="2000" i="1">
                <a:latin typeface="Times New Roman" pitchFamily="18" charset="0"/>
                <a:ea typeface="微软雅黑" pitchFamily="34" charset="-122"/>
                <a:cs typeface="Times New Roman" pitchFamily="18" charset="0"/>
              </a:rPr>
              <a:t>gh</a:t>
            </a:r>
            <a:r>
              <a:rPr lang="zh-CN" altLang="en-US" sz="2000" baseline="-25000">
                <a:latin typeface="Times New Roman" pitchFamily="18" charset="0"/>
                <a:ea typeface="微软雅黑" pitchFamily="34" charset="-122"/>
                <a:cs typeface="Times New Roman" pitchFamily="18" charset="0"/>
              </a:rPr>
              <a:t>右</a:t>
            </a:r>
            <a:r>
              <a:rPr lang="en-US" altLang="zh-CN" sz="2000">
                <a:latin typeface="Times New Roman" pitchFamily="18" charset="0"/>
                <a:ea typeface="微软雅黑" pitchFamily="34" charset="-122"/>
                <a:cs typeface="Times New Roman" pitchFamily="18" charset="0"/>
              </a:rPr>
              <a:t>,</a:t>
            </a:r>
            <a:r>
              <a:rPr lang="zh-CN" altLang="en-US" sz="2000">
                <a:latin typeface="Times New Roman" pitchFamily="18" charset="0"/>
                <a:ea typeface="微软雅黑" pitchFamily="34" charset="-122"/>
                <a:cs typeface="Times New Roman" pitchFamily="18" charset="0"/>
              </a:rPr>
              <a:t>当</a:t>
            </a:r>
            <a:r>
              <a:rPr lang="en-US" altLang="zh-CN" sz="2000" i="1">
                <a:latin typeface="Times New Roman" pitchFamily="18" charset="0"/>
                <a:ea typeface="微软雅黑" pitchFamily="34" charset="-122"/>
                <a:cs typeface="Times New Roman" pitchFamily="18" charset="0"/>
              </a:rPr>
              <a:t>ρ</a:t>
            </a:r>
            <a:r>
              <a:rPr lang="zh-CN" altLang="en-US" sz="2000" baseline="-25000">
                <a:latin typeface="Times New Roman" pitchFamily="18" charset="0"/>
                <a:ea typeface="微软雅黑" pitchFamily="34" charset="-122"/>
                <a:cs typeface="Times New Roman" pitchFamily="18" charset="0"/>
              </a:rPr>
              <a:t>左</a:t>
            </a:r>
            <a:r>
              <a:rPr lang="en-US" altLang="zh-CN" sz="2000">
                <a:latin typeface="Times New Roman" pitchFamily="18" charset="0"/>
                <a:ea typeface="微软雅黑" pitchFamily="34" charset="-122"/>
                <a:cs typeface="Times New Roman" pitchFamily="18" charset="0"/>
              </a:rPr>
              <a:t>=</a:t>
            </a:r>
            <a:r>
              <a:rPr lang="en-US" altLang="zh-CN" sz="2000" i="1">
                <a:latin typeface="Times New Roman" pitchFamily="18" charset="0"/>
                <a:ea typeface="微软雅黑" pitchFamily="34" charset="-122"/>
                <a:cs typeface="Times New Roman" pitchFamily="18" charset="0"/>
              </a:rPr>
              <a:t>ρ</a:t>
            </a:r>
            <a:r>
              <a:rPr lang="zh-CN" altLang="en-US" sz="2000" baseline="-25000">
                <a:latin typeface="Times New Roman" pitchFamily="18" charset="0"/>
                <a:ea typeface="微软雅黑" pitchFamily="34" charset="-122"/>
                <a:cs typeface="Times New Roman" pitchFamily="18" charset="0"/>
              </a:rPr>
              <a:t>右</a:t>
            </a:r>
            <a:r>
              <a:rPr lang="en-US" altLang="zh-CN" sz="2000">
                <a:latin typeface="Times New Roman" pitchFamily="18" charset="0"/>
                <a:ea typeface="微软雅黑" pitchFamily="34" charset="-122"/>
                <a:cs typeface="Times New Roman" pitchFamily="18" charset="0"/>
              </a:rPr>
              <a:t>,</a:t>
            </a:r>
            <a:r>
              <a:rPr lang="zh-CN" altLang="en-US" sz="2000">
                <a:latin typeface="Times New Roman" pitchFamily="18" charset="0"/>
                <a:ea typeface="微软雅黑" pitchFamily="34" charset="-122"/>
                <a:cs typeface="Times New Roman" pitchFamily="18" charset="0"/>
              </a:rPr>
              <a:t>则有</a:t>
            </a:r>
            <a:r>
              <a:rPr lang="en-US" altLang="zh-CN" sz="2000" i="1">
                <a:latin typeface="Times New Roman" pitchFamily="18" charset="0"/>
                <a:ea typeface="微软雅黑" pitchFamily="34" charset="-122"/>
                <a:cs typeface="Times New Roman" pitchFamily="18" charset="0"/>
              </a:rPr>
              <a:t>h</a:t>
            </a:r>
            <a:r>
              <a:rPr lang="zh-CN" altLang="en-US" sz="2000" baseline="-25000">
                <a:latin typeface="Times New Roman" pitchFamily="18" charset="0"/>
                <a:ea typeface="微软雅黑" pitchFamily="34" charset="-122"/>
                <a:cs typeface="Times New Roman" pitchFamily="18" charset="0"/>
              </a:rPr>
              <a:t>左</a:t>
            </a:r>
            <a:r>
              <a:rPr lang="en-US" altLang="zh-CN" sz="2000">
                <a:latin typeface="Times New Roman" pitchFamily="18" charset="0"/>
                <a:ea typeface="微软雅黑" pitchFamily="34" charset="-122"/>
                <a:cs typeface="Times New Roman" pitchFamily="18" charset="0"/>
              </a:rPr>
              <a:t>=</a:t>
            </a:r>
            <a:r>
              <a:rPr lang="en-US" altLang="zh-CN" sz="2000" i="1">
                <a:latin typeface="Times New Roman" pitchFamily="18" charset="0"/>
                <a:ea typeface="微软雅黑" pitchFamily="34" charset="-122"/>
                <a:cs typeface="Times New Roman" pitchFamily="18" charset="0"/>
              </a:rPr>
              <a:t>h</a:t>
            </a:r>
            <a:r>
              <a:rPr lang="zh-CN" altLang="en-US" sz="2000" baseline="-25000">
                <a:latin typeface="Times New Roman" pitchFamily="18" charset="0"/>
                <a:ea typeface="微软雅黑" pitchFamily="34" charset="-122"/>
                <a:cs typeface="Times New Roman" pitchFamily="18" charset="0"/>
              </a:rPr>
              <a:t>右</a:t>
            </a:r>
            <a:r>
              <a:rPr lang="en-US" altLang="zh-CN" sz="2000">
                <a:latin typeface="Times New Roman" pitchFamily="18" charset="0"/>
                <a:ea typeface="微软雅黑" pitchFamily="34" charset="-122"/>
                <a:cs typeface="Times New Roman" pitchFamily="18" charset="0"/>
              </a:rPr>
              <a:t>,</a:t>
            </a:r>
            <a:r>
              <a:rPr lang="zh-CN" altLang="en-US" sz="2000">
                <a:latin typeface="Times New Roman" pitchFamily="18" charset="0"/>
                <a:ea typeface="微软雅黑" pitchFamily="34" charset="-122"/>
                <a:cs typeface="Times New Roman" pitchFamily="18" charset="0"/>
              </a:rPr>
              <a:t>即同一种液体不流动时液面相平</a:t>
            </a:r>
            <a:r>
              <a:rPr lang="en-US" altLang="zh-CN" sz="2000">
                <a:latin typeface="Times New Roman" pitchFamily="18" charset="0"/>
                <a:ea typeface="微软雅黑" pitchFamily="34" charset="-122"/>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lide(fromBottom)">
                                      <p:cBhvr>
                                        <p:cTn id="1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4" y="0"/>
            <a:ext cx="2593518"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625475" y="950913"/>
            <a:ext cx="993775" cy="422275"/>
          </a:xfrm>
          <a:prstGeom prst="rect">
            <a:avLst/>
          </a:prstGeom>
          <a:noFill/>
          <a:ln w="9525">
            <a:noFill/>
            <a:miter lim="800000"/>
            <a:headEnd/>
            <a:tailEnd/>
          </a:ln>
        </p:spPr>
      </p:pic>
      <p:sp>
        <p:nvSpPr>
          <p:cNvPr id="9" name="矩形 8"/>
          <p:cNvSpPr>
            <a:spLocks noChangeArrowheads="1"/>
          </p:cNvSpPr>
          <p:nvPr/>
        </p:nvSpPr>
        <p:spPr bwMode="auto">
          <a:xfrm>
            <a:off x="306388" y="349250"/>
            <a:ext cx="242252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连通器</a:t>
            </a:r>
          </a:p>
        </p:txBody>
      </p:sp>
      <p:sp>
        <p:nvSpPr>
          <p:cNvPr id="23" name="矩形 22"/>
          <p:cNvSpPr>
            <a:spLocks noChangeArrowheads="1"/>
          </p:cNvSpPr>
          <p:nvPr/>
        </p:nvSpPr>
        <p:spPr bwMode="auto">
          <a:xfrm>
            <a:off x="731838" y="1354138"/>
            <a:ext cx="7954962" cy="1400175"/>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倒流壶</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因壶底中心有一通心管又称内管壶</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倒流壶充分利用了连通器原理</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其奇特的构造</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巧妙的内部设计</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充分体现了古代能工巧匠的智慧和创造力</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是我国陶瓷艺术中的一朵奇葩</a:t>
            </a:r>
            <a:r>
              <a:rPr lang="en-US" altLang="zh-CN" sz="2000">
                <a:latin typeface="微软雅黑" pitchFamily="34" charset="-122"/>
                <a:ea typeface="微软雅黑" pitchFamily="34" charset="-122"/>
              </a:rPr>
              <a:t>.</a:t>
            </a:r>
          </a:p>
        </p:txBody>
      </p:sp>
      <p:pic>
        <p:nvPicPr>
          <p:cNvPr id="10" name="r244.jpg" descr="id:2147508557;FounderCES"/>
          <p:cNvPicPr>
            <a:picLocks noChangeAspect="1" noChangeArrowheads="1"/>
          </p:cNvPicPr>
          <p:nvPr/>
        </p:nvPicPr>
        <p:blipFill>
          <a:blip r:embed="rId3"/>
          <a:srcRect/>
          <a:stretch>
            <a:fillRect/>
          </a:stretch>
        </p:blipFill>
        <p:spPr bwMode="auto">
          <a:xfrm>
            <a:off x="3495675" y="3000375"/>
            <a:ext cx="2851150" cy="152876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lide(fromBottom)">
                                      <p:cBhvr>
                                        <p:cTn id="17" dur="500"/>
                                        <p:tgtEl>
                                          <p:spTgt spid="23"/>
                                        </p:tgtEl>
                                      </p:cBhvr>
                                    </p:animEffect>
                                  </p:childTnLst>
                                </p:cTn>
                              </p:par>
                              <p:par>
                                <p:cTn id="18" presetID="12" presetClass="entr" presetSubtype="4" fill="hold" nodeType="with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slide(fromBottom)">
                                      <p:cBhvr>
                                        <p:cTn id="2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4" y="0"/>
            <a:ext cx="2593518"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625475" y="950913"/>
            <a:ext cx="993775" cy="422275"/>
          </a:xfrm>
          <a:prstGeom prst="rect">
            <a:avLst/>
          </a:prstGeom>
          <a:noFill/>
          <a:ln w="9525">
            <a:noFill/>
            <a:miter lim="800000"/>
            <a:headEnd/>
            <a:tailEnd/>
          </a:ln>
        </p:spPr>
      </p:pic>
      <p:sp>
        <p:nvSpPr>
          <p:cNvPr id="9" name="矩形 8"/>
          <p:cNvSpPr>
            <a:spLocks noChangeArrowheads="1"/>
          </p:cNvSpPr>
          <p:nvPr/>
        </p:nvSpPr>
        <p:spPr bwMode="auto">
          <a:xfrm>
            <a:off x="306388" y="349250"/>
            <a:ext cx="242252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连通器</a:t>
            </a:r>
          </a:p>
        </p:txBody>
      </p:sp>
      <p:sp>
        <p:nvSpPr>
          <p:cNvPr id="23" name="矩形 22"/>
          <p:cNvSpPr>
            <a:spLocks noChangeArrowheads="1"/>
          </p:cNvSpPr>
          <p:nvPr/>
        </p:nvSpPr>
        <p:spPr bwMode="auto">
          <a:xfrm>
            <a:off x="731838" y="1354138"/>
            <a:ext cx="7954962" cy="938212"/>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“春江潮水连海平</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海上明月共潮生</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滟滟随波千万里</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何处春江无月明</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根据连通器原理</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海与江连在一起</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因此海水与江水是相平的</a:t>
            </a:r>
            <a:r>
              <a:rPr lang="en-US" altLang="zh-CN" sz="2000">
                <a:latin typeface="微软雅黑" pitchFamily="34" charset="-122"/>
                <a:ea typeface="微软雅黑" pitchFamily="34" charset="-122"/>
              </a:rPr>
              <a:t>.</a:t>
            </a:r>
          </a:p>
        </p:txBody>
      </p:sp>
      <p:pic>
        <p:nvPicPr>
          <p:cNvPr id="11" name="r246.jpg" descr="id:2147508585;FounderCES"/>
          <p:cNvPicPr>
            <a:picLocks noChangeAspect="1" noChangeArrowheads="1"/>
          </p:cNvPicPr>
          <p:nvPr/>
        </p:nvPicPr>
        <p:blipFill>
          <a:blip r:embed="rId3"/>
          <a:srcRect/>
          <a:stretch>
            <a:fillRect/>
          </a:stretch>
        </p:blipFill>
        <p:spPr bwMode="auto">
          <a:xfrm>
            <a:off x="3724275" y="2452688"/>
            <a:ext cx="2120900" cy="15430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lide(fromBottom)">
                                      <p:cBhvr>
                                        <p:cTn id="17" dur="500"/>
                                        <p:tgtEl>
                                          <p:spTgt spid="23"/>
                                        </p:tgtEl>
                                      </p:cBhvr>
                                    </p:animEffect>
                                  </p:childTnLst>
                                </p:cTn>
                              </p:par>
                              <p:par>
                                <p:cTn id="18" presetID="12" presetClass="entr" presetSubtype="4" fill="hold"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slide(fromBottom)">
                                      <p:cBhvr>
                                        <p:cTn id="2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Box 61"/>
          <p:cNvSpPr txBox="1">
            <a:spLocks noChangeArrowheads="1"/>
          </p:cNvSpPr>
          <p:nvPr/>
        </p:nvSpPr>
        <p:spPr bwMode="auto">
          <a:xfrm>
            <a:off x="2362200" y="612775"/>
            <a:ext cx="5011738" cy="900113"/>
          </a:xfrm>
          <a:prstGeom prst="rect">
            <a:avLst/>
          </a:prstGeom>
          <a:noFill/>
          <a:ln w="9525">
            <a:noFill/>
            <a:miter lim="800000"/>
            <a:headEnd/>
            <a:tailEnd/>
          </a:ln>
        </p:spPr>
        <p:txBody>
          <a:bodyPr wrap="none" lIns="68580" tIns="34290" rIns="68580" bIns="34290">
            <a:spAutoFit/>
          </a:bodyPr>
          <a:lstStyle/>
          <a:p>
            <a:r>
              <a:rPr lang="zh-CN" altLang="en-US" sz="5400" b="1">
                <a:solidFill>
                  <a:schemeClr val="accent1"/>
                </a:solidFill>
                <a:latin typeface="隶书"/>
                <a:ea typeface="隶书"/>
                <a:cs typeface="隶书"/>
              </a:rPr>
              <a:t>第九章  压　强</a:t>
            </a:r>
          </a:p>
        </p:txBody>
      </p:sp>
      <p:sp>
        <p:nvSpPr>
          <p:cNvPr id="64" name="文本框 78"/>
          <p:cNvSpPr txBox="1">
            <a:spLocks noChangeArrowheads="1"/>
          </p:cNvSpPr>
          <p:nvPr/>
        </p:nvSpPr>
        <p:spPr bwMode="auto">
          <a:xfrm>
            <a:off x="3184525" y="1768475"/>
            <a:ext cx="3362325" cy="576263"/>
          </a:xfrm>
          <a:prstGeom prst="rect">
            <a:avLst/>
          </a:prstGeom>
          <a:noFill/>
          <a:ln w="9525">
            <a:noFill/>
            <a:miter lim="800000"/>
            <a:headEnd/>
            <a:tailEnd/>
          </a:ln>
        </p:spPr>
        <p:txBody>
          <a:bodyPr wrap="none" lIns="68580" tIns="34290" rIns="68580" bIns="34290">
            <a:spAutoFit/>
          </a:bodyPr>
          <a:lstStyle/>
          <a:p>
            <a:r>
              <a:rPr lang="zh-CN" altLang="en-US" sz="3300" b="1">
                <a:solidFill>
                  <a:schemeClr val="accent1"/>
                </a:solidFill>
                <a:latin typeface="微软雅黑" pitchFamily="34" charset="-122"/>
                <a:ea typeface="微软雅黑" pitchFamily="34" charset="-122"/>
              </a:rPr>
              <a:t>第</a:t>
            </a:r>
            <a:r>
              <a:rPr lang="en-US" altLang="zh-CN" sz="3300" b="1">
                <a:solidFill>
                  <a:schemeClr val="accent1"/>
                </a:solidFill>
                <a:latin typeface="微软雅黑" pitchFamily="34" charset="-122"/>
                <a:ea typeface="微软雅黑" pitchFamily="34" charset="-122"/>
              </a:rPr>
              <a:t>3</a:t>
            </a:r>
            <a:r>
              <a:rPr lang="zh-CN" altLang="en-US" sz="3300" b="1">
                <a:solidFill>
                  <a:schemeClr val="accent1"/>
                </a:solidFill>
                <a:latin typeface="微软雅黑" pitchFamily="34" charset="-122"/>
                <a:ea typeface="微软雅黑" pitchFamily="34" charset="-122"/>
              </a:rPr>
              <a:t>节　大气压强</a:t>
            </a:r>
          </a:p>
        </p:txBody>
      </p:sp>
      <p:pic>
        <p:nvPicPr>
          <p:cNvPr id="25" name="Picture 12" descr="clouds1.png"/>
          <p:cNvPicPr>
            <a:picLocks noChangeAspect="1"/>
          </p:cNvPicPr>
          <p:nvPr/>
        </p:nvPicPr>
        <p:blipFill>
          <a:blip r:embed="rId3"/>
          <a:srcRect/>
          <a:stretch>
            <a:fillRect/>
          </a:stretch>
        </p:blipFill>
        <p:spPr bwMode="auto">
          <a:xfrm>
            <a:off x="1822450" y="3101975"/>
            <a:ext cx="4770438" cy="828675"/>
          </a:xfrm>
          <a:prstGeom prst="rect">
            <a:avLst/>
          </a:prstGeom>
          <a:noFill/>
          <a:ln w="9525">
            <a:noFill/>
            <a:miter lim="800000"/>
            <a:headEnd/>
            <a:tailEnd/>
          </a:ln>
        </p:spPr>
      </p:pic>
      <p:pic>
        <p:nvPicPr>
          <p:cNvPr id="26" name="Picture 10" descr="field1.png"/>
          <p:cNvPicPr>
            <a:picLocks noChangeAspect="1"/>
          </p:cNvPicPr>
          <p:nvPr/>
        </p:nvPicPr>
        <p:blipFill>
          <a:blip r:embed="rId4"/>
          <a:srcRect/>
          <a:stretch>
            <a:fillRect/>
          </a:stretch>
        </p:blipFill>
        <p:spPr bwMode="auto">
          <a:xfrm>
            <a:off x="88900" y="3838575"/>
            <a:ext cx="8916988" cy="1354138"/>
          </a:xfrm>
          <a:prstGeom prst="rect">
            <a:avLst/>
          </a:prstGeom>
          <a:noFill/>
          <a:ln w="9525">
            <a:noFill/>
            <a:miter lim="800000"/>
            <a:headEnd/>
            <a:tailEnd/>
          </a:ln>
        </p:spPr>
      </p:pic>
      <p:pic>
        <p:nvPicPr>
          <p:cNvPr id="27" name="Picture 11" descr="server.png"/>
          <p:cNvPicPr>
            <a:picLocks noChangeAspect="1"/>
          </p:cNvPicPr>
          <p:nvPr/>
        </p:nvPicPr>
        <p:blipFill>
          <a:blip r:embed="rId5"/>
          <a:srcRect/>
          <a:stretch>
            <a:fillRect/>
          </a:stretch>
        </p:blipFill>
        <p:spPr bwMode="auto">
          <a:xfrm>
            <a:off x="2759075" y="3294063"/>
            <a:ext cx="3560763" cy="1955800"/>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ppt_x"/>
                                          </p:val>
                                        </p:tav>
                                        <p:tav tm="100000">
                                          <p:val>
                                            <p:strVal val="#ppt_x"/>
                                          </p:val>
                                        </p:tav>
                                      </p:tavLst>
                                    </p:anim>
                                    <p:anim calcmode="lin" valueType="num">
                                      <p:cBhvr additive="base">
                                        <p:cTn id="16" dur="500" fill="hold"/>
                                        <p:tgtEl>
                                          <p:spTgt spid="26"/>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9" presetClass="entr" presetSubtype="0" fill="hold" grpId="0" nodeType="afterEffect">
                                  <p:stCondLst>
                                    <p:cond delay="0"/>
                                  </p:stCondLst>
                                  <p:iterate type="lt">
                                    <p:tmPct val="0"/>
                                  </p:iterate>
                                  <p:childTnLst>
                                    <p:set>
                                      <p:cBhvr>
                                        <p:cTn id="19" dur="1" fill="hold">
                                          <p:stCondLst>
                                            <p:cond delay="0"/>
                                          </p:stCondLst>
                                        </p:cTn>
                                        <p:tgtEl>
                                          <p:spTgt spid="62"/>
                                        </p:tgtEl>
                                        <p:attrNameLst>
                                          <p:attrName>style.visibility</p:attrName>
                                        </p:attrNameLst>
                                      </p:cBhvr>
                                      <p:to>
                                        <p:strVal val="visible"/>
                                      </p:to>
                                    </p:set>
                                    <p:anim calcmode="lin" valueType="num">
                                      <p:cBhvr>
                                        <p:cTn id="20" dur="1000" fill="hold"/>
                                        <p:tgtEl>
                                          <p:spTgt spid="62"/>
                                        </p:tgtEl>
                                        <p:attrNameLst>
                                          <p:attrName>ppt_x</p:attrName>
                                        </p:attrNameLst>
                                      </p:cBhvr>
                                      <p:tavLst>
                                        <p:tav tm="0">
                                          <p:val>
                                            <p:strVal val="#ppt_x-.2"/>
                                          </p:val>
                                        </p:tav>
                                        <p:tav tm="100000">
                                          <p:val>
                                            <p:strVal val="#ppt_x"/>
                                          </p:val>
                                        </p:tav>
                                      </p:tavLst>
                                    </p:anim>
                                    <p:anim calcmode="lin" valueType="num">
                                      <p:cBhvr>
                                        <p:cTn id="21" dur="1000" fill="hold"/>
                                        <p:tgtEl>
                                          <p:spTgt spid="62"/>
                                        </p:tgtEl>
                                        <p:attrNameLst>
                                          <p:attrName>ppt_y</p:attrName>
                                        </p:attrNameLst>
                                      </p:cBhvr>
                                      <p:tavLst>
                                        <p:tav tm="0">
                                          <p:val>
                                            <p:strVal val="#ppt_y"/>
                                          </p:val>
                                        </p:tav>
                                        <p:tav tm="100000">
                                          <p:val>
                                            <p:strVal val="#ppt_y"/>
                                          </p:val>
                                        </p:tav>
                                      </p:tavLst>
                                    </p:anim>
                                    <p:animEffect transition="in" filter="wipe(right)" prLst="gradientSize: 0.1">
                                      <p:cBhvr>
                                        <p:cTn id="22" dur="1000"/>
                                        <p:tgtEl>
                                          <p:spTgt spid="62"/>
                                        </p:tgtEl>
                                      </p:cBhvr>
                                    </p:animEffect>
                                  </p:childTnLst>
                                </p:cTn>
                              </p:par>
                              <p:par>
                                <p:cTn id="23" presetID="29" presetClass="entr" presetSubtype="0" fill="hold" grpId="0" nodeType="withEffect">
                                  <p:stCondLst>
                                    <p:cond delay="0"/>
                                  </p:stCondLst>
                                  <p:iterate type="lt">
                                    <p:tmPct val="0"/>
                                  </p:iterate>
                                  <p:childTnLst>
                                    <p:set>
                                      <p:cBhvr>
                                        <p:cTn id="24" dur="1" fill="hold">
                                          <p:stCondLst>
                                            <p:cond delay="0"/>
                                          </p:stCondLst>
                                        </p:cTn>
                                        <p:tgtEl>
                                          <p:spTgt spid="64"/>
                                        </p:tgtEl>
                                        <p:attrNameLst>
                                          <p:attrName>style.visibility</p:attrName>
                                        </p:attrNameLst>
                                      </p:cBhvr>
                                      <p:to>
                                        <p:strVal val="visible"/>
                                      </p:to>
                                    </p:set>
                                    <p:anim calcmode="lin" valueType="num">
                                      <p:cBhvr>
                                        <p:cTn id="25" dur="1000" fill="hold"/>
                                        <p:tgtEl>
                                          <p:spTgt spid="64"/>
                                        </p:tgtEl>
                                        <p:attrNameLst>
                                          <p:attrName>ppt_x</p:attrName>
                                        </p:attrNameLst>
                                      </p:cBhvr>
                                      <p:tavLst>
                                        <p:tav tm="0">
                                          <p:val>
                                            <p:strVal val="#ppt_x-.2"/>
                                          </p:val>
                                        </p:tav>
                                        <p:tav tm="100000">
                                          <p:val>
                                            <p:strVal val="#ppt_x"/>
                                          </p:val>
                                        </p:tav>
                                      </p:tavLst>
                                    </p:anim>
                                    <p:anim calcmode="lin" valueType="num">
                                      <p:cBhvr>
                                        <p:cTn id="26" dur="1000" fill="hold"/>
                                        <p:tgtEl>
                                          <p:spTgt spid="64"/>
                                        </p:tgtEl>
                                        <p:attrNameLst>
                                          <p:attrName>ppt_y</p:attrName>
                                        </p:attrNameLst>
                                      </p:cBhvr>
                                      <p:tavLst>
                                        <p:tav tm="0">
                                          <p:val>
                                            <p:strVal val="#ppt_y"/>
                                          </p:val>
                                        </p:tav>
                                        <p:tav tm="100000">
                                          <p:val>
                                            <p:strVal val="#ppt_y"/>
                                          </p:val>
                                        </p:tav>
                                      </p:tavLst>
                                    </p:anim>
                                    <p:animEffect transition="in" filter="wipe(right)" prLst="gradientSize: 0.1">
                                      <p:cBhvr>
                                        <p:cTn id="27" dur="1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2179861"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496888" y="849312"/>
            <a:ext cx="1250950" cy="530225"/>
          </a:xfrm>
          <a:prstGeom prst="rect">
            <a:avLst/>
          </a:prstGeom>
          <a:noFill/>
          <a:ln w="9525">
            <a:noFill/>
            <a:miter lim="800000"/>
            <a:headEnd/>
            <a:tailEnd/>
          </a:ln>
        </p:spPr>
      </p:pic>
      <p:sp>
        <p:nvSpPr>
          <p:cNvPr id="9" name="矩形 8"/>
          <p:cNvSpPr>
            <a:spLocks noChangeArrowheads="1"/>
          </p:cNvSpPr>
          <p:nvPr/>
        </p:nvSpPr>
        <p:spPr bwMode="auto">
          <a:xfrm>
            <a:off x="306388" y="349250"/>
            <a:ext cx="2074862"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压力</a:t>
            </a:r>
          </a:p>
        </p:txBody>
      </p:sp>
      <p:sp>
        <p:nvSpPr>
          <p:cNvPr id="23" name="矩形 22"/>
          <p:cNvSpPr>
            <a:spLocks noChangeArrowheads="1"/>
          </p:cNvSpPr>
          <p:nvPr/>
        </p:nvSpPr>
        <p:spPr bwMode="auto">
          <a:xfrm>
            <a:off x="496888" y="1379537"/>
            <a:ext cx="7954962" cy="3327962"/>
          </a:xfrm>
          <a:prstGeom prst="rect">
            <a:avLst/>
          </a:prstGeom>
          <a:noFill/>
          <a:ln w="9525">
            <a:noFill/>
            <a:miter lim="800000"/>
            <a:headEnd/>
            <a:tailEnd/>
          </a:ln>
        </p:spPr>
        <p:txBody>
          <a:bodyPr lIns="68580" tIns="34290" rIns="68580" bIns="34290">
            <a:spAutoFit/>
          </a:bodyPr>
          <a:lstStyle/>
          <a:p>
            <a:pPr>
              <a:lnSpc>
                <a:spcPct val="150000"/>
              </a:lnSpc>
            </a:pPr>
            <a:r>
              <a:rPr lang="en-US" altLang="zh-CN" sz="2400" dirty="0">
                <a:latin typeface="微软雅黑" pitchFamily="34" charset="-122"/>
                <a:ea typeface="微软雅黑" pitchFamily="34" charset="-122"/>
              </a:rPr>
              <a:t>(1)</a:t>
            </a:r>
            <a:r>
              <a:rPr lang="zh-CN" altLang="en-US" sz="2400" dirty="0">
                <a:latin typeface="微软雅黑" pitchFamily="34" charset="-122"/>
                <a:ea typeface="微软雅黑" pitchFamily="34" charset="-122"/>
              </a:rPr>
              <a:t>压力在性质上是一种弹力</a:t>
            </a:r>
            <a:r>
              <a:rPr lang="en-US" altLang="zh-CN" sz="2400" dirty="0">
                <a:latin typeface="微软雅黑" pitchFamily="34" charset="-122"/>
                <a:ea typeface="微软雅黑" pitchFamily="34" charset="-122"/>
              </a:rPr>
              <a:t>,</a:t>
            </a:r>
            <a:r>
              <a:rPr lang="zh-CN" altLang="en-US" sz="2400" dirty="0">
                <a:latin typeface="微软雅黑" pitchFamily="34" charset="-122"/>
                <a:ea typeface="微软雅黑" pitchFamily="34" charset="-122"/>
              </a:rPr>
              <a:t>与物体形变相关联</a:t>
            </a:r>
            <a:r>
              <a:rPr lang="en-US" altLang="zh-CN" sz="2400" dirty="0">
                <a:latin typeface="微软雅黑" pitchFamily="34" charset="-122"/>
                <a:ea typeface="微软雅黑" pitchFamily="34" charset="-122"/>
              </a:rPr>
              <a:t>.</a:t>
            </a:r>
          </a:p>
          <a:p>
            <a:pPr>
              <a:lnSpc>
                <a:spcPct val="150000"/>
              </a:lnSpc>
            </a:pPr>
            <a:r>
              <a:rPr lang="en-US" altLang="zh-CN" sz="2400" dirty="0">
                <a:latin typeface="微软雅黑" pitchFamily="34" charset="-122"/>
                <a:ea typeface="微软雅黑" pitchFamily="34" charset="-122"/>
              </a:rPr>
              <a:t>(2)</a:t>
            </a:r>
            <a:r>
              <a:rPr lang="zh-CN" altLang="en-US" sz="2400" dirty="0">
                <a:latin typeface="微软雅黑" pitchFamily="34" charset="-122"/>
                <a:ea typeface="微软雅黑" pitchFamily="34" charset="-122"/>
              </a:rPr>
              <a:t>压力是一种接触力</a:t>
            </a:r>
            <a:r>
              <a:rPr lang="en-US" altLang="zh-CN" sz="2400" dirty="0">
                <a:latin typeface="微软雅黑" pitchFamily="34" charset="-122"/>
                <a:ea typeface="微软雅黑" pitchFamily="34" charset="-122"/>
              </a:rPr>
              <a:t>,</a:t>
            </a:r>
            <a:r>
              <a:rPr lang="zh-CN" altLang="en-US" sz="2400" dirty="0">
                <a:latin typeface="微软雅黑" pitchFamily="34" charset="-122"/>
                <a:ea typeface="微软雅黑" pitchFamily="34" charset="-122"/>
              </a:rPr>
              <a:t>任何彼此分离的两个物体间不可能产生压力</a:t>
            </a:r>
            <a:r>
              <a:rPr lang="en-US" altLang="zh-CN" sz="2400" dirty="0">
                <a:latin typeface="微软雅黑" pitchFamily="34" charset="-122"/>
                <a:ea typeface="微软雅黑" pitchFamily="34" charset="-122"/>
              </a:rPr>
              <a:t>.</a:t>
            </a:r>
          </a:p>
          <a:p>
            <a:pPr>
              <a:lnSpc>
                <a:spcPct val="150000"/>
              </a:lnSpc>
            </a:pPr>
            <a:r>
              <a:rPr lang="en-US" altLang="zh-CN" sz="2400" dirty="0">
                <a:latin typeface="微软雅黑" pitchFamily="34" charset="-122"/>
                <a:ea typeface="微软雅黑" pitchFamily="34" charset="-122"/>
              </a:rPr>
              <a:t>(3)</a:t>
            </a:r>
            <a:r>
              <a:rPr lang="zh-CN" altLang="en-US" sz="2400" dirty="0">
                <a:latin typeface="微软雅黑" pitchFamily="34" charset="-122"/>
                <a:ea typeface="微软雅黑" pitchFamily="34" charset="-122"/>
              </a:rPr>
              <a:t>通常只有当物体孤立地静止在水平面上时</a:t>
            </a:r>
            <a:r>
              <a:rPr lang="en-US" altLang="zh-CN" sz="2400" dirty="0">
                <a:latin typeface="微软雅黑" pitchFamily="34" charset="-122"/>
                <a:ea typeface="微软雅黑" pitchFamily="34" charset="-122"/>
              </a:rPr>
              <a:t>,</a:t>
            </a:r>
            <a:r>
              <a:rPr lang="zh-CN" altLang="en-US" sz="2400" dirty="0">
                <a:latin typeface="微软雅黑" pitchFamily="34" charset="-122"/>
                <a:ea typeface="微软雅黑" pitchFamily="34" charset="-122"/>
              </a:rPr>
              <a:t>它对水平面的压力大小才等于它所受重力的大小</a:t>
            </a:r>
            <a:r>
              <a:rPr lang="en-US" altLang="zh-CN" sz="2400" dirty="0">
                <a:latin typeface="微软雅黑" pitchFamily="34" charset="-122"/>
                <a:ea typeface="微软雅黑" pitchFamily="34" charset="-122"/>
              </a:rPr>
              <a:t>,</a:t>
            </a:r>
            <a:r>
              <a:rPr lang="zh-CN" altLang="en-US" sz="2400" dirty="0">
                <a:latin typeface="微软雅黑" pitchFamily="34" charset="-122"/>
                <a:ea typeface="微软雅黑" pitchFamily="34" charset="-122"/>
              </a:rPr>
              <a:t>且两个力的方向都是竖直向下的</a:t>
            </a:r>
            <a:r>
              <a:rPr lang="en-US" altLang="zh-CN" sz="2400" dirty="0">
                <a:latin typeface="微软雅黑" pitchFamily="34" charset="-122"/>
                <a:ea typeface="微软雅黑" pitchFamily="34" charset="-122"/>
              </a:rPr>
              <a:t>,</a:t>
            </a:r>
            <a:r>
              <a:rPr lang="zh-CN" altLang="en-US" sz="2400" dirty="0">
                <a:latin typeface="微软雅黑" pitchFamily="34" charset="-122"/>
                <a:ea typeface="微软雅黑" pitchFamily="34" charset="-122"/>
              </a:rPr>
              <a:t>但压力并不是重力</a:t>
            </a:r>
            <a:r>
              <a:rPr lang="en-US" altLang="zh-CN" sz="2400" dirty="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lide(fromBottom)">
                                      <p:cBhvr>
                                        <p:cTn id="1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4" y="0"/>
            <a:ext cx="391069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603250" y="1158875"/>
            <a:ext cx="1039813" cy="441325"/>
          </a:xfrm>
          <a:prstGeom prst="rect">
            <a:avLst/>
          </a:prstGeom>
          <a:noFill/>
          <a:ln w="9525">
            <a:noFill/>
            <a:miter lim="800000"/>
            <a:headEnd/>
            <a:tailEnd/>
          </a:ln>
        </p:spPr>
      </p:pic>
      <p:sp>
        <p:nvSpPr>
          <p:cNvPr id="9" name="矩形 8"/>
          <p:cNvSpPr>
            <a:spLocks noChangeArrowheads="1"/>
          </p:cNvSpPr>
          <p:nvPr/>
        </p:nvSpPr>
        <p:spPr bwMode="auto">
          <a:xfrm>
            <a:off x="306388" y="349250"/>
            <a:ext cx="380682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大气压强的存在</a:t>
            </a:r>
          </a:p>
        </p:txBody>
      </p:sp>
      <p:sp>
        <p:nvSpPr>
          <p:cNvPr id="23" name="矩形 22"/>
          <p:cNvSpPr>
            <a:spLocks noChangeArrowheads="1"/>
          </p:cNvSpPr>
          <p:nvPr/>
        </p:nvSpPr>
        <p:spPr bwMode="auto">
          <a:xfrm>
            <a:off x="731838" y="1692275"/>
            <a:ext cx="7954962" cy="938213"/>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塑料挂钩的吸盘紧贴在光滑的墙壁上</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吸盘内的空气被挤出</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在外界大气压的作用下</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吸盘被压在墙壁上不会掉下来</a:t>
            </a:r>
            <a:r>
              <a:rPr lang="en-US" altLang="zh-CN" sz="2000">
                <a:latin typeface="微软雅黑" pitchFamily="34" charset="-122"/>
                <a:ea typeface="微软雅黑" pitchFamily="34" charset="-122"/>
              </a:rPr>
              <a:t>.</a:t>
            </a:r>
          </a:p>
        </p:txBody>
      </p:sp>
      <p:pic>
        <p:nvPicPr>
          <p:cNvPr id="10" name="r272.jpg" descr="id:2147509036;FounderCES"/>
          <p:cNvPicPr>
            <a:picLocks noChangeAspect="1" noChangeArrowheads="1"/>
          </p:cNvPicPr>
          <p:nvPr/>
        </p:nvPicPr>
        <p:blipFill>
          <a:blip r:embed="rId3"/>
          <a:srcRect/>
          <a:stretch>
            <a:fillRect/>
          </a:stretch>
        </p:blipFill>
        <p:spPr bwMode="auto">
          <a:xfrm>
            <a:off x="3749675" y="2763838"/>
            <a:ext cx="1846263" cy="160178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lide(fromBottom)">
                                      <p:cBhvr>
                                        <p:cTn id="17" dur="500"/>
                                        <p:tgtEl>
                                          <p:spTgt spid="23"/>
                                        </p:tgtEl>
                                      </p:cBhvr>
                                    </p:animEffect>
                                  </p:childTnLst>
                                </p:cTn>
                              </p:par>
                              <p:par>
                                <p:cTn id="18" presetID="12" presetClass="entr" presetSubtype="4" fill="hold" nodeType="with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slide(fromBottom)">
                                      <p:cBhvr>
                                        <p:cTn id="2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4" y="0"/>
            <a:ext cx="391069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603250" y="1158875"/>
            <a:ext cx="1039813" cy="441325"/>
          </a:xfrm>
          <a:prstGeom prst="rect">
            <a:avLst/>
          </a:prstGeom>
          <a:noFill/>
          <a:ln w="9525">
            <a:noFill/>
            <a:miter lim="800000"/>
            <a:headEnd/>
            <a:tailEnd/>
          </a:ln>
        </p:spPr>
      </p:pic>
      <p:sp>
        <p:nvSpPr>
          <p:cNvPr id="9" name="矩形 8"/>
          <p:cNvSpPr>
            <a:spLocks noChangeArrowheads="1"/>
          </p:cNvSpPr>
          <p:nvPr/>
        </p:nvSpPr>
        <p:spPr bwMode="auto">
          <a:xfrm>
            <a:off x="306388" y="349250"/>
            <a:ext cx="380682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大气压强的存在</a:t>
            </a:r>
          </a:p>
        </p:txBody>
      </p:sp>
      <p:sp>
        <p:nvSpPr>
          <p:cNvPr id="23" name="矩形 22"/>
          <p:cNvSpPr>
            <a:spLocks noChangeArrowheads="1"/>
          </p:cNvSpPr>
          <p:nvPr/>
        </p:nvSpPr>
        <p:spPr bwMode="auto">
          <a:xfrm>
            <a:off x="731838" y="1692275"/>
            <a:ext cx="7954962" cy="939800"/>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用吸管吸饮料时</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管内的空气被吸走</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气压减小</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饮料在大气压的作用下被压入到嘴里</a:t>
            </a:r>
            <a:r>
              <a:rPr lang="en-US" altLang="zh-CN" sz="2000">
                <a:latin typeface="微软雅黑" pitchFamily="34" charset="-122"/>
                <a:ea typeface="微软雅黑" pitchFamily="34" charset="-122"/>
              </a:rPr>
              <a:t>.</a:t>
            </a:r>
          </a:p>
        </p:txBody>
      </p:sp>
      <p:pic>
        <p:nvPicPr>
          <p:cNvPr id="11" name="r273.jpg" descr="id:2147509050;FounderCES"/>
          <p:cNvPicPr>
            <a:picLocks noChangeAspect="1" noChangeArrowheads="1"/>
          </p:cNvPicPr>
          <p:nvPr/>
        </p:nvPicPr>
        <p:blipFill>
          <a:blip r:embed="rId3"/>
          <a:srcRect/>
          <a:stretch>
            <a:fillRect/>
          </a:stretch>
        </p:blipFill>
        <p:spPr bwMode="auto">
          <a:xfrm>
            <a:off x="3721100" y="2647950"/>
            <a:ext cx="2157413" cy="160813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lide(fromBottom)">
                                      <p:cBhvr>
                                        <p:cTn id="17" dur="500"/>
                                        <p:tgtEl>
                                          <p:spTgt spid="23"/>
                                        </p:tgtEl>
                                      </p:cBhvr>
                                    </p:animEffect>
                                  </p:childTnLst>
                                </p:cTn>
                              </p:par>
                              <p:par>
                                <p:cTn id="18" presetID="12" presetClass="entr" presetSubtype="4" fill="hold"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slide(fromBottom)">
                                      <p:cBhvr>
                                        <p:cTn id="2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4" y="0"/>
            <a:ext cx="391069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603250" y="1158875"/>
            <a:ext cx="1039813" cy="441325"/>
          </a:xfrm>
          <a:prstGeom prst="rect">
            <a:avLst/>
          </a:prstGeom>
          <a:noFill/>
          <a:ln w="9525">
            <a:noFill/>
            <a:miter lim="800000"/>
            <a:headEnd/>
            <a:tailEnd/>
          </a:ln>
        </p:spPr>
      </p:pic>
      <p:sp>
        <p:nvSpPr>
          <p:cNvPr id="9" name="矩形 8"/>
          <p:cNvSpPr>
            <a:spLocks noChangeArrowheads="1"/>
          </p:cNvSpPr>
          <p:nvPr/>
        </p:nvSpPr>
        <p:spPr bwMode="auto">
          <a:xfrm>
            <a:off x="306388" y="349250"/>
            <a:ext cx="380682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大气压强的存在</a:t>
            </a:r>
          </a:p>
        </p:txBody>
      </p:sp>
      <p:sp>
        <p:nvSpPr>
          <p:cNvPr id="23" name="矩形 22"/>
          <p:cNvSpPr>
            <a:spLocks noChangeArrowheads="1"/>
          </p:cNvSpPr>
          <p:nvPr/>
        </p:nvSpPr>
        <p:spPr bwMode="auto">
          <a:xfrm>
            <a:off x="731838" y="1692275"/>
            <a:ext cx="7954962" cy="939800"/>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护士在用注射器吸取药液前</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先将活塞推至针筒的下端</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然后将针头插入药液</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提起活塞</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药液就被吸上来了</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为什么</a:t>
            </a:r>
            <a:r>
              <a:rPr lang="en-US" altLang="zh-CN" sz="2000">
                <a:latin typeface="微软雅黑" pitchFamily="34" charset="-122"/>
                <a:ea typeface="微软雅黑" pitchFamily="34" charset="-122"/>
              </a:rPr>
              <a:t>?</a:t>
            </a:r>
          </a:p>
        </p:txBody>
      </p:sp>
      <p:pic>
        <p:nvPicPr>
          <p:cNvPr id="12" name="r275.jpg" descr="id:2147509092;FounderCES"/>
          <p:cNvPicPr>
            <a:picLocks noChangeAspect="1" noChangeArrowheads="1"/>
          </p:cNvPicPr>
          <p:nvPr/>
        </p:nvPicPr>
        <p:blipFill>
          <a:blip r:embed="rId3"/>
          <a:srcRect/>
          <a:stretch>
            <a:fillRect/>
          </a:stretch>
        </p:blipFill>
        <p:spPr bwMode="auto">
          <a:xfrm>
            <a:off x="3675063" y="2862263"/>
            <a:ext cx="2181225" cy="155733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lide(fromBottom)">
                                      <p:cBhvr>
                                        <p:cTn id="17" dur="500"/>
                                        <p:tgtEl>
                                          <p:spTgt spid="23"/>
                                        </p:tgtEl>
                                      </p:cBhvr>
                                    </p:animEffect>
                                  </p:childTnLst>
                                </p:cTn>
                              </p:par>
                              <p:par>
                                <p:cTn id="18" presetID="12" presetClass="entr" presetSubtype="4" fill="hold" nodeType="with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slide(fromBottom)">
                                      <p:cBhvr>
                                        <p:cTn id="2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4" y="0"/>
            <a:ext cx="391069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690563" y="1158875"/>
            <a:ext cx="863600" cy="441325"/>
          </a:xfrm>
          <a:prstGeom prst="rect">
            <a:avLst/>
          </a:prstGeom>
          <a:noFill/>
          <a:ln w="9525">
            <a:noFill/>
            <a:miter lim="800000"/>
            <a:headEnd/>
            <a:tailEnd/>
          </a:ln>
        </p:spPr>
      </p:pic>
      <p:sp>
        <p:nvSpPr>
          <p:cNvPr id="9" name="矩形 8"/>
          <p:cNvSpPr>
            <a:spLocks noChangeArrowheads="1"/>
          </p:cNvSpPr>
          <p:nvPr/>
        </p:nvSpPr>
        <p:spPr bwMode="auto">
          <a:xfrm>
            <a:off x="306388" y="349250"/>
            <a:ext cx="380682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大气压强的存在</a:t>
            </a:r>
          </a:p>
        </p:txBody>
      </p:sp>
      <p:sp>
        <p:nvSpPr>
          <p:cNvPr id="23" name="矩形 22"/>
          <p:cNvSpPr>
            <a:spLocks noChangeArrowheads="1"/>
          </p:cNvSpPr>
          <p:nvPr/>
        </p:nvSpPr>
        <p:spPr bwMode="auto">
          <a:xfrm>
            <a:off x="731838" y="1692275"/>
            <a:ext cx="7954962" cy="939800"/>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将注射器的活塞推下时</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将针筒内的空气排出</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再向上提起活塞时</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针筒内的体积增大</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压强减小</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药液在外界大气压的作用下被压入针筒内</a:t>
            </a:r>
            <a:r>
              <a:rPr lang="en-US" altLang="zh-CN" sz="200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lide(fromBottom)">
                                      <p:cBhvr>
                                        <p:cTn id="1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4" y="0"/>
            <a:ext cx="3965118"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615950" y="1165225"/>
            <a:ext cx="1012825" cy="428625"/>
          </a:xfrm>
          <a:prstGeom prst="rect">
            <a:avLst/>
          </a:prstGeom>
          <a:noFill/>
          <a:ln w="9525">
            <a:noFill/>
            <a:miter lim="800000"/>
            <a:headEnd/>
            <a:tailEnd/>
          </a:ln>
        </p:spPr>
      </p:pic>
      <p:sp>
        <p:nvSpPr>
          <p:cNvPr id="9" name="矩形 8"/>
          <p:cNvSpPr>
            <a:spLocks noChangeArrowheads="1"/>
          </p:cNvSpPr>
          <p:nvPr/>
        </p:nvSpPr>
        <p:spPr bwMode="auto">
          <a:xfrm>
            <a:off x="306388" y="349250"/>
            <a:ext cx="380682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大气压强的测量</a:t>
            </a:r>
          </a:p>
        </p:txBody>
      </p:sp>
      <p:sp>
        <p:nvSpPr>
          <p:cNvPr id="23" name="矩形 22"/>
          <p:cNvSpPr>
            <a:spLocks noChangeArrowheads="1"/>
          </p:cNvSpPr>
          <p:nvPr/>
        </p:nvSpPr>
        <p:spPr bwMode="auto">
          <a:xfrm>
            <a:off x="731838" y="1692275"/>
            <a:ext cx="7954962" cy="938213"/>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水银柱的高度是指管内、外水银面的竖直高度差</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不是指玻璃管倾斜时水银柱的长度</a:t>
            </a:r>
            <a:r>
              <a:rPr lang="en-US" altLang="zh-CN" sz="200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lide(fromBottom)">
                                      <p:cBhvr>
                                        <p:cTn id="1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4" y="0"/>
            <a:ext cx="3965118"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619125" y="1165225"/>
            <a:ext cx="1008063" cy="428625"/>
          </a:xfrm>
          <a:prstGeom prst="rect">
            <a:avLst/>
          </a:prstGeom>
          <a:noFill/>
          <a:ln w="9525">
            <a:noFill/>
            <a:miter lim="800000"/>
            <a:headEnd/>
            <a:tailEnd/>
          </a:ln>
        </p:spPr>
      </p:pic>
      <p:sp>
        <p:nvSpPr>
          <p:cNvPr id="9" name="矩形 8"/>
          <p:cNvSpPr>
            <a:spLocks noChangeArrowheads="1"/>
          </p:cNvSpPr>
          <p:nvPr/>
        </p:nvSpPr>
        <p:spPr bwMode="auto">
          <a:xfrm>
            <a:off x="306388" y="349250"/>
            <a:ext cx="380682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大气压强的测量</a:t>
            </a:r>
          </a:p>
        </p:txBody>
      </p:sp>
      <p:sp>
        <p:nvSpPr>
          <p:cNvPr id="23" name="矩形 22"/>
          <p:cNvSpPr>
            <a:spLocks noChangeArrowheads="1"/>
          </p:cNvSpPr>
          <p:nvPr/>
        </p:nvSpPr>
        <p:spPr bwMode="auto">
          <a:xfrm>
            <a:off x="731838" y="1692275"/>
            <a:ext cx="7954962" cy="939800"/>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茶壶的壶盖上往往有个小孔</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这种设计是为了保持壶内外的气压平衡</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便于更好地倒水</a:t>
            </a:r>
            <a:r>
              <a:rPr lang="en-US" altLang="zh-CN" sz="2000">
                <a:latin typeface="微软雅黑" pitchFamily="34" charset="-122"/>
                <a:ea typeface="微软雅黑" pitchFamily="34" charset="-122"/>
              </a:rPr>
              <a:t>.</a:t>
            </a:r>
          </a:p>
        </p:txBody>
      </p:sp>
      <p:pic>
        <p:nvPicPr>
          <p:cNvPr id="10" name="r277.jpg" descr="id:2147509142;FounderCES"/>
          <p:cNvPicPr>
            <a:picLocks noChangeAspect="1" noChangeArrowheads="1"/>
          </p:cNvPicPr>
          <p:nvPr/>
        </p:nvPicPr>
        <p:blipFill>
          <a:blip r:embed="rId3"/>
          <a:srcRect/>
          <a:stretch>
            <a:fillRect/>
          </a:stretch>
        </p:blipFill>
        <p:spPr bwMode="auto">
          <a:xfrm>
            <a:off x="3736975" y="2566988"/>
            <a:ext cx="2076450" cy="129698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lide(fromBottom)">
                                      <p:cBhvr>
                                        <p:cTn id="17" dur="500"/>
                                        <p:tgtEl>
                                          <p:spTgt spid="23"/>
                                        </p:tgtEl>
                                      </p:cBhvr>
                                    </p:animEffect>
                                  </p:childTnLst>
                                </p:cTn>
                              </p:par>
                              <p:par>
                                <p:cTn id="18" presetID="12" presetClass="entr" presetSubtype="4" fill="hold" nodeType="with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slide(fromBottom)">
                                      <p:cBhvr>
                                        <p:cTn id="2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4" y="0"/>
            <a:ext cx="3965118"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633413" y="1165225"/>
            <a:ext cx="977900" cy="428625"/>
          </a:xfrm>
          <a:prstGeom prst="rect">
            <a:avLst/>
          </a:prstGeom>
          <a:noFill/>
          <a:ln w="9525">
            <a:noFill/>
            <a:miter lim="800000"/>
            <a:headEnd/>
            <a:tailEnd/>
          </a:ln>
        </p:spPr>
      </p:pic>
      <p:sp>
        <p:nvSpPr>
          <p:cNvPr id="9" name="矩形 8"/>
          <p:cNvSpPr>
            <a:spLocks noChangeArrowheads="1"/>
          </p:cNvSpPr>
          <p:nvPr/>
        </p:nvSpPr>
        <p:spPr bwMode="auto">
          <a:xfrm>
            <a:off x="306388" y="349250"/>
            <a:ext cx="380682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大气压强的测量</a:t>
            </a:r>
          </a:p>
        </p:txBody>
      </p:sp>
      <p:sp>
        <p:nvSpPr>
          <p:cNvPr id="23" name="矩形 22"/>
          <p:cNvSpPr>
            <a:spLocks noChangeArrowheads="1"/>
          </p:cNvSpPr>
          <p:nvPr/>
        </p:nvSpPr>
        <p:spPr bwMode="auto">
          <a:xfrm>
            <a:off x="731838" y="1692275"/>
            <a:ext cx="7954962" cy="2784475"/>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对托里拆利实验的理解</a:t>
            </a:r>
            <a:r>
              <a:rPr lang="en-US" altLang="zh-CN" sz="2000">
                <a:latin typeface="微软雅黑" pitchFamily="34" charset="-122"/>
                <a:ea typeface="微软雅黑" pitchFamily="34" charset="-122"/>
              </a:rPr>
              <a:t>:</a:t>
            </a:r>
          </a:p>
          <a:p>
            <a:pPr>
              <a:lnSpc>
                <a:spcPct val="150000"/>
              </a:lnSpc>
            </a:pPr>
            <a:r>
              <a:rPr lang="zh-CN" altLang="en-US" sz="2000">
                <a:latin typeface="微软雅黑" pitchFamily="34" charset="-122"/>
                <a:ea typeface="微软雅黑" pitchFamily="34" charset="-122"/>
              </a:rPr>
              <a:t>　　</a:t>
            </a:r>
            <a:r>
              <a:rPr lang="en-US" altLang="zh-CN" sz="2000">
                <a:latin typeface="微软雅黑" pitchFamily="34" charset="-122"/>
                <a:ea typeface="微软雅黑" pitchFamily="34" charset="-122"/>
              </a:rPr>
              <a:t>(1)</a:t>
            </a:r>
            <a:r>
              <a:rPr lang="zh-CN" altLang="en-US" sz="2000">
                <a:latin typeface="微软雅黑" pitchFamily="34" charset="-122"/>
                <a:ea typeface="微软雅黑" pitchFamily="34" charset="-122"/>
              </a:rPr>
              <a:t>玻璃管中充满水银</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不能混有气泡</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否则实验结果偏小</a:t>
            </a:r>
            <a:r>
              <a:rPr lang="en-US" altLang="zh-CN" sz="2000">
                <a:latin typeface="微软雅黑" pitchFamily="34" charset="-122"/>
                <a:ea typeface="微软雅黑" pitchFamily="34" charset="-122"/>
              </a:rPr>
              <a:t>.</a:t>
            </a:r>
          </a:p>
          <a:p>
            <a:pPr>
              <a:lnSpc>
                <a:spcPct val="150000"/>
              </a:lnSpc>
            </a:pPr>
            <a:r>
              <a:rPr lang="zh-CN" altLang="en-US" sz="2000">
                <a:latin typeface="微软雅黑" pitchFamily="34" charset="-122"/>
                <a:ea typeface="微软雅黑" pitchFamily="34" charset="-122"/>
              </a:rPr>
              <a:t>　　</a:t>
            </a:r>
            <a:r>
              <a:rPr lang="en-US" altLang="zh-CN" sz="2000">
                <a:latin typeface="微软雅黑" pitchFamily="34" charset="-122"/>
                <a:ea typeface="微软雅黑" pitchFamily="34" charset="-122"/>
              </a:rPr>
              <a:t>(2)</a:t>
            </a:r>
            <a:r>
              <a:rPr lang="zh-CN" altLang="en-US" sz="2000">
                <a:latin typeface="微软雅黑" pitchFamily="34" charset="-122"/>
                <a:ea typeface="微软雅黑" pitchFamily="34" charset="-122"/>
              </a:rPr>
              <a:t>管内水银柱的高度只随外界大气压的变化而变化</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而与管的粗细、长度、形状、是否倾斜都无关</a:t>
            </a:r>
            <a:r>
              <a:rPr lang="en-US" altLang="zh-CN" sz="2000">
                <a:latin typeface="微软雅黑" pitchFamily="34" charset="-122"/>
                <a:ea typeface="微软雅黑" pitchFamily="34" charset="-122"/>
              </a:rPr>
              <a:t>.</a:t>
            </a:r>
          </a:p>
          <a:p>
            <a:pPr>
              <a:lnSpc>
                <a:spcPct val="150000"/>
              </a:lnSpc>
            </a:pPr>
            <a:r>
              <a:rPr lang="zh-CN" altLang="en-US" sz="2000">
                <a:latin typeface="微软雅黑" pitchFamily="34" charset="-122"/>
                <a:ea typeface="微软雅黑" pitchFamily="34" charset="-122"/>
              </a:rPr>
              <a:t>　　</a:t>
            </a:r>
            <a:r>
              <a:rPr lang="en-US" altLang="zh-CN" sz="2000">
                <a:latin typeface="微软雅黑" pitchFamily="34" charset="-122"/>
                <a:ea typeface="微软雅黑" pitchFamily="34" charset="-122"/>
              </a:rPr>
              <a:t>(3)</a:t>
            </a:r>
            <a:r>
              <a:rPr lang="zh-CN" altLang="en-US" sz="2000">
                <a:latin typeface="微软雅黑" pitchFamily="34" charset="-122"/>
                <a:ea typeface="微软雅黑" pitchFamily="34" charset="-122"/>
              </a:rPr>
              <a:t>实验中的液体用水银而不是其他液体的原因是水银是常温下密度最大的液体</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在同样的大气压下需要的玻璃管最短</a:t>
            </a:r>
            <a:r>
              <a:rPr lang="en-US" altLang="zh-CN" sz="200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lide(fromBottom)">
                                      <p:cBhvr>
                                        <p:cTn id="1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4" y="0"/>
            <a:ext cx="3965118"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633413" y="1171575"/>
            <a:ext cx="977900" cy="415925"/>
          </a:xfrm>
          <a:prstGeom prst="rect">
            <a:avLst/>
          </a:prstGeom>
          <a:noFill/>
          <a:ln w="9525">
            <a:noFill/>
            <a:miter lim="800000"/>
            <a:headEnd/>
            <a:tailEnd/>
          </a:ln>
        </p:spPr>
      </p:pic>
      <p:sp>
        <p:nvSpPr>
          <p:cNvPr id="9" name="矩形 8"/>
          <p:cNvSpPr>
            <a:spLocks noChangeArrowheads="1"/>
          </p:cNvSpPr>
          <p:nvPr/>
        </p:nvSpPr>
        <p:spPr bwMode="auto">
          <a:xfrm>
            <a:off x="306388" y="349250"/>
            <a:ext cx="380682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大气压强的测量</a:t>
            </a:r>
          </a:p>
        </p:txBody>
      </p:sp>
      <p:sp>
        <p:nvSpPr>
          <p:cNvPr id="23" name="矩形 22"/>
          <p:cNvSpPr>
            <a:spLocks noChangeArrowheads="1"/>
          </p:cNvSpPr>
          <p:nvPr/>
        </p:nvSpPr>
        <p:spPr bwMode="auto">
          <a:xfrm>
            <a:off x="731838" y="1692275"/>
            <a:ext cx="7954962" cy="476250"/>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氧气瓶、灭火器上的压力表也是一种无液气压计</a:t>
            </a:r>
            <a:r>
              <a:rPr lang="en-US" altLang="zh-CN" sz="2000">
                <a:latin typeface="微软雅黑" pitchFamily="34" charset="-122"/>
                <a:ea typeface="微软雅黑" pitchFamily="34" charset="-122"/>
              </a:rPr>
              <a:t>.</a:t>
            </a:r>
          </a:p>
        </p:txBody>
      </p:sp>
      <p:pic>
        <p:nvPicPr>
          <p:cNvPr id="10" name="r278.jpg" descr="id:2147509171;FounderCES"/>
          <p:cNvPicPr>
            <a:picLocks noChangeAspect="1" noChangeArrowheads="1"/>
          </p:cNvPicPr>
          <p:nvPr/>
        </p:nvPicPr>
        <p:blipFill>
          <a:blip r:embed="rId3"/>
          <a:srcRect/>
          <a:stretch>
            <a:fillRect/>
          </a:stretch>
        </p:blipFill>
        <p:spPr bwMode="auto">
          <a:xfrm>
            <a:off x="3074988" y="2376488"/>
            <a:ext cx="2346325" cy="15525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lide(fromBottom)">
                                      <p:cBhvr>
                                        <p:cTn id="17" dur="500"/>
                                        <p:tgtEl>
                                          <p:spTgt spid="23"/>
                                        </p:tgtEl>
                                      </p:cBhvr>
                                    </p:animEffect>
                                  </p:childTnLst>
                                </p:cTn>
                              </p:par>
                              <p:par>
                                <p:cTn id="18" presetID="12" presetClass="entr" presetSubtype="4" fill="hold" nodeType="with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slide(fromBottom)">
                                      <p:cBhvr>
                                        <p:cTn id="2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4" y="0"/>
            <a:ext cx="3965118"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715963" y="1171575"/>
            <a:ext cx="812800" cy="415925"/>
          </a:xfrm>
          <a:prstGeom prst="rect">
            <a:avLst/>
          </a:prstGeom>
          <a:noFill/>
          <a:ln w="9525">
            <a:noFill/>
            <a:miter lim="800000"/>
            <a:headEnd/>
            <a:tailEnd/>
          </a:ln>
        </p:spPr>
      </p:pic>
      <p:sp>
        <p:nvSpPr>
          <p:cNvPr id="9" name="矩形 8"/>
          <p:cNvSpPr>
            <a:spLocks noChangeArrowheads="1"/>
          </p:cNvSpPr>
          <p:nvPr/>
        </p:nvSpPr>
        <p:spPr bwMode="auto">
          <a:xfrm>
            <a:off x="306388" y="349250"/>
            <a:ext cx="380682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大气压强的测量</a:t>
            </a:r>
          </a:p>
        </p:txBody>
      </p:sp>
      <p:sp>
        <p:nvSpPr>
          <p:cNvPr id="23" name="矩形 22"/>
          <p:cNvSpPr>
            <a:spLocks noChangeArrowheads="1"/>
          </p:cNvSpPr>
          <p:nvPr/>
        </p:nvSpPr>
        <p:spPr bwMode="auto">
          <a:xfrm>
            <a:off x="731838" y="1692275"/>
            <a:ext cx="7954962" cy="938213"/>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随着高度的增加大气压会减小</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因此从楼下到楼上</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或从山下到山上</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大气压减小</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水柱会升高</a:t>
            </a:r>
            <a:r>
              <a:rPr lang="en-US" altLang="zh-CN" sz="200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lide(fromBottom)">
                                      <p:cBhvr>
                                        <p:cTn id="1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4" y="0"/>
            <a:ext cx="3965118"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715963" y="1209675"/>
            <a:ext cx="812800" cy="339725"/>
          </a:xfrm>
          <a:prstGeom prst="rect">
            <a:avLst/>
          </a:prstGeom>
          <a:noFill/>
          <a:ln w="9525">
            <a:noFill/>
            <a:miter lim="800000"/>
            <a:headEnd/>
            <a:tailEnd/>
          </a:ln>
        </p:spPr>
      </p:pic>
      <p:sp>
        <p:nvSpPr>
          <p:cNvPr id="9" name="矩形 8"/>
          <p:cNvSpPr>
            <a:spLocks noChangeArrowheads="1"/>
          </p:cNvSpPr>
          <p:nvPr/>
        </p:nvSpPr>
        <p:spPr bwMode="auto">
          <a:xfrm>
            <a:off x="306388" y="349250"/>
            <a:ext cx="380682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大气压强的测量</a:t>
            </a:r>
          </a:p>
        </p:txBody>
      </p:sp>
      <p:sp>
        <p:nvSpPr>
          <p:cNvPr id="23" name="矩形 22"/>
          <p:cNvSpPr>
            <a:spLocks noChangeArrowheads="1"/>
          </p:cNvSpPr>
          <p:nvPr/>
        </p:nvSpPr>
        <p:spPr bwMode="auto">
          <a:xfrm>
            <a:off x="731838" y="1692275"/>
            <a:ext cx="7954962" cy="992188"/>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高度增加气压小</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沸点跟着气压跑</a:t>
            </a:r>
            <a:r>
              <a:rPr lang="en-US" altLang="zh-CN" sz="2000">
                <a:latin typeface="微软雅黑" pitchFamily="34" charset="-122"/>
                <a:ea typeface="微软雅黑" pitchFamily="34" charset="-122"/>
              </a:rPr>
              <a:t>;</a:t>
            </a:r>
          </a:p>
          <a:p>
            <a:pPr>
              <a:lnSpc>
                <a:spcPct val="150000"/>
              </a:lnSpc>
            </a:pPr>
            <a:r>
              <a:rPr lang="zh-CN" altLang="en-US" sz="2000">
                <a:latin typeface="微软雅黑" pitchFamily="34" charset="-122"/>
                <a:ea typeface="微软雅黑" pitchFamily="34" charset="-122"/>
              </a:rPr>
              <a:t>冬天气压变得高</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阴天气压又变小</a:t>
            </a:r>
            <a:r>
              <a:rPr lang="en-US" altLang="zh-CN" sz="200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lide(fromBottom)">
                                      <p:cBhvr>
                                        <p:cTn id="1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2179861"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495806" y="987574"/>
            <a:ext cx="1250950" cy="530225"/>
          </a:xfrm>
          <a:prstGeom prst="rect">
            <a:avLst/>
          </a:prstGeom>
          <a:noFill/>
          <a:ln w="9525">
            <a:noFill/>
            <a:miter lim="800000"/>
            <a:headEnd/>
            <a:tailEnd/>
          </a:ln>
        </p:spPr>
      </p:pic>
      <p:sp>
        <p:nvSpPr>
          <p:cNvPr id="9" name="矩形 8"/>
          <p:cNvSpPr>
            <a:spLocks noChangeArrowheads="1"/>
          </p:cNvSpPr>
          <p:nvPr/>
        </p:nvSpPr>
        <p:spPr bwMode="auto">
          <a:xfrm>
            <a:off x="306388" y="349250"/>
            <a:ext cx="2074862"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压力</a:t>
            </a:r>
          </a:p>
        </p:txBody>
      </p:sp>
      <p:sp>
        <p:nvSpPr>
          <p:cNvPr id="23" name="矩形 22"/>
          <p:cNvSpPr>
            <a:spLocks noChangeArrowheads="1"/>
          </p:cNvSpPr>
          <p:nvPr/>
        </p:nvSpPr>
        <p:spPr bwMode="auto">
          <a:xfrm>
            <a:off x="670678" y="2887808"/>
            <a:ext cx="7954962" cy="1111971"/>
          </a:xfrm>
          <a:prstGeom prst="rect">
            <a:avLst/>
          </a:prstGeom>
          <a:noFill/>
          <a:ln w="9525">
            <a:noFill/>
            <a:miter lim="800000"/>
            <a:headEnd/>
            <a:tailEnd/>
          </a:ln>
        </p:spPr>
        <p:txBody>
          <a:bodyPr lIns="68580" tIns="34290" rIns="68580" bIns="34290">
            <a:spAutoFit/>
          </a:bodyPr>
          <a:lstStyle/>
          <a:p>
            <a:pPr>
              <a:lnSpc>
                <a:spcPct val="150000"/>
              </a:lnSpc>
            </a:pPr>
            <a:r>
              <a:rPr lang="zh-CN" altLang="en-US" sz="2400" b="1" dirty="0">
                <a:latin typeface="微软雅黑" pitchFamily="34" charset="-122"/>
                <a:ea typeface="微软雅黑" pitchFamily="34" charset="-122"/>
              </a:rPr>
              <a:t>静止在水平路面上的汽车对路面的压力大小等于它的重力大小</a:t>
            </a:r>
            <a:r>
              <a:rPr lang="en-US" altLang="zh-CN" sz="2400" b="1" dirty="0">
                <a:latin typeface="微软雅黑" pitchFamily="34" charset="-122"/>
                <a:ea typeface="微软雅黑" pitchFamily="34" charset="-122"/>
              </a:rPr>
              <a:t>.</a:t>
            </a:r>
          </a:p>
        </p:txBody>
      </p:sp>
      <p:pic>
        <p:nvPicPr>
          <p:cNvPr id="10" name="r194.jpg" descr="id:2147507631;FounderCES"/>
          <p:cNvPicPr>
            <a:picLocks noChangeAspect="1" noChangeArrowheads="1"/>
          </p:cNvPicPr>
          <p:nvPr/>
        </p:nvPicPr>
        <p:blipFill>
          <a:blip r:embed="rId3"/>
          <a:srcRect/>
          <a:stretch>
            <a:fillRect/>
          </a:stretch>
        </p:blipFill>
        <p:spPr bwMode="auto">
          <a:xfrm>
            <a:off x="2909119" y="334986"/>
            <a:ext cx="3600400" cy="256517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lide(fromBottom)">
                                      <p:cBhvr>
                                        <p:cTn id="17" dur="500"/>
                                        <p:tgtEl>
                                          <p:spTgt spid="23"/>
                                        </p:tgtEl>
                                      </p:cBhvr>
                                    </p:animEffect>
                                  </p:childTnLst>
                                </p:cTn>
                              </p:par>
                              <p:par>
                                <p:cTn id="18" presetID="12" presetClass="entr" presetSubtype="4" fill="hold" nodeType="with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slide(fromBottom)">
                                      <p:cBhvr>
                                        <p:cTn id="2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4" y="0"/>
            <a:ext cx="3965118"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722313" y="1209675"/>
            <a:ext cx="801687" cy="339725"/>
          </a:xfrm>
          <a:prstGeom prst="rect">
            <a:avLst/>
          </a:prstGeom>
          <a:noFill/>
          <a:ln w="9525">
            <a:noFill/>
            <a:miter lim="800000"/>
            <a:headEnd/>
            <a:tailEnd/>
          </a:ln>
        </p:spPr>
      </p:pic>
      <p:sp>
        <p:nvSpPr>
          <p:cNvPr id="9" name="矩形 8"/>
          <p:cNvSpPr>
            <a:spLocks noChangeArrowheads="1"/>
          </p:cNvSpPr>
          <p:nvPr/>
        </p:nvSpPr>
        <p:spPr bwMode="auto">
          <a:xfrm>
            <a:off x="306388" y="349250"/>
            <a:ext cx="380682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大气压强的测量</a:t>
            </a:r>
          </a:p>
        </p:txBody>
      </p:sp>
      <p:sp>
        <p:nvSpPr>
          <p:cNvPr id="23" name="矩形 22"/>
          <p:cNvSpPr>
            <a:spLocks noChangeArrowheads="1"/>
          </p:cNvSpPr>
          <p:nvPr/>
        </p:nvSpPr>
        <p:spPr bwMode="auto">
          <a:xfrm>
            <a:off x="731838" y="1692275"/>
            <a:ext cx="7954962" cy="476250"/>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在海拔较高的地区</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由于气压低</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水的沸点也低</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通常用高压锅把饭煮熟</a:t>
            </a:r>
            <a:r>
              <a:rPr lang="en-US" altLang="zh-CN" sz="2000">
                <a:latin typeface="微软雅黑" pitchFamily="34" charset="-122"/>
                <a:ea typeface="微软雅黑" pitchFamily="34" charset="-122"/>
              </a:rPr>
              <a:t>.</a:t>
            </a:r>
          </a:p>
        </p:txBody>
      </p:sp>
      <p:pic>
        <p:nvPicPr>
          <p:cNvPr id="10" name="r280.jpg" descr="id:2147509241;FounderCES"/>
          <p:cNvPicPr>
            <a:picLocks noChangeAspect="1" noChangeArrowheads="1"/>
          </p:cNvPicPr>
          <p:nvPr/>
        </p:nvPicPr>
        <p:blipFill>
          <a:blip r:embed="rId3"/>
          <a:srcRect/>
          <a:stretch>
            <a:fillRect/>
          </a:stretch>
        </p:blipFill>
        <p:spPr bwMode="auto">
          <a:xfrm>
            <a:off x="4110038" y="2473325"/>
            <a:ext cx="1604962" cy="160813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lide(fromBottom)">
                                      <p:cBhvr>
                                        <p:cTn id="17" dur="500"/>
                                        <p:tgtEl>
                                          <p:spTgt spid="23"/>
                                        </p:tgtEl>
                                      </p:cBhvr>
                                    </p:animEffect>
                                  </p:childTnLst>
                                </p:cTn>
                              </p:par>
                              <p:par>
                                <p:cTn id="18" presetID="12" presetClass="entr" presetSubtype="4" fill="hold" nodeType="with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slide(fromBottom)">
                                      <p:cBhvr>
                                        <p:cTn id="2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4" y="0"/>
            <a:ext cx="3965118"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722313" y="1209675"/>
            <a:ext cx="801687" cy="339725"/>
          </a:xfrm>
          <a:prstGeom prst="rect">
            <a:avLst/>
          </a:prstGeom>
          <a:noFill/>
          <a:ln w="9525">
            <a:noFill/>
            <a:miter lim="800000"/>
            <a:headEnd/>
            <a:tailEnd/>
          </a:ln>
        </p:spPr>
      </p:pic>
      <p:sp>
        <p:nvSpPr>
          <p:cNvPr id="9" name="矩形 8"/>
          <p:cNvSpPr>
            <a:spLocks noChangeArrowheads="1"/>
          </p:cNvSpPr>
          <p:nvPr/>
        </p:nvSpPr>
        <p:spPr bwMode="auto">
          <a:xfrm>
            <a:off x="306388" y="349250"/>
            <a:ext cx="380682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大气压强的测量</a:t>
            </a:r>
          </a:p>
        </p:txBody>
      </p:sp>
      <p:sp>
        <p:nvSpPr>
          <p:cNvPr id="23" name="矩形 22"/>
          <p:cNvSpPr>
            <a:spLocks noChangeArrowheads="1"/>
          </p:cNvSpPr>
          <p:nvPr/>
        </p:nvSpPr>
        <p:spPr bwMode="auto">
          <a:xfrm>
            <a:off x="731838" y="1692275"/>
            <a:ext cx="7954962" cy="477838"/>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抽水机是利用大气压将水抽上来的</a:t>
            </a:r>
            <a:r>
              <a:rPr lang="en-US" altLang="zh-CN" sz="2000">
                <a:latin typeface="微软雅黑" pitchFamily="34" charset="-122"/>
                <a:ea typeface="微软雅黑" pitchFamily="34" charset="-122"/>
              </a:rPr>
              <a:t>.</a:t>
            </a:r>
          </a:p>
        </p:txBody>
      </p:sp>
      <p:pic>
        <p:nvPicPr>
          <p:cNvPr id="11" name="r283.jpg" descr="id:2147509248;FounderCES"/>
          <p:cNvPicPr>
            <a:picLocks noChangeAspect="1" noChangeArrowheads="1"/>
          </p:cNvPicPr>
          <p:nvPr/>
        </p:nvPicPr>
        <p:blipFill>
          <a:blip r:embed="rId3"/>
          <a:srcRect/>
          <a:stretch>
            <a:fillRect/>
          </a:stretch>
        </p:blipFill>
        <p:spPr bwMode="auto">
          <a:xfrm>
            <a:off x="3471863" y="2397125"/>
            <a:ext cx="2200275" cy="15430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lide(fromBottom)">
                                      <p:cBhvr>
                                        <p:cTn id="17" dur="500"/>
                                        <p:tgtEl>
                                          <p:spTgt spid="23"/>
                                        </p:tgtEl>
                                      </p:cBhvr>
                                    </p:animEffect>
                                  </p:childTnLst>
                                </p:cTn>
                              </p:par>
                              <p:par>
                                <p:cTn id="18" presetID="12" presetClass="entr" presetSubtype="4" fill="hold"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slide(fromBottom)">
                                      <p:cBhvr>
                                        <p:cTn id="2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Box 61"/>
          <p:cNvSpPr txBox="1">
            <a:spLocks noChangeArrowheads="1"/>
          </p:cNvSpPr>
          <p:nvPr/>
        </p:nvSpPr>
        <p:spPr bwMode="auto">
          <a:xfrm>
            <a:off x="2362200" y="612775"/>
            <a:ext cx="5011738" cy="900113"/>
          </a:xfrm>
          <a:prstGeom prst="rect">
            <a:avLst/>
          </a:prstGeom>
          <a:noFill/>
          <a:ln w="9525">
            <a:noFill/>
            <a:miter lim="800000"/>
            <a:headEnd/>
            <a:tailEnd/>
          </a:ln>
        </p:spPr>
        <p:txBody>
          <a:bodyPr wrap="none" lIns="68580" tIns="34290" rIns="68580" bIns="34290">
            <a:spAutoFit/>
          </a:bodyPr>
          <a:lstStyle/>
          <a:p>
            <a:r>
              <a:rPr lang="zh-CN" altLang="en-US" sz="5400" b="1">
                <a:solidFill>
                  <a:schemeClr val="accent1"/>
                </a:solidFill>
                <a:latin typeface="隶书"/>
                <a:ea typeface="隶书"/>
                <a:cs typeface="隶书"/>
              </a:rPr>
              <a:t>第九章  压　强</a:t>
            </a:r>
          </a:p>
        </p:txBody>
      </p:sp>
      <p:sp>
        <p:nvSpPr>
          <p:cNvPr id="64" name="文本框 78"/>
          <p:cNvSpPr txBox="1">
            <a:spLocks noChangeArrowheads="1"/>
          </p:cNvSpPr>
          <p:nvPr/>
        </p:nvSpPr>
        <p:spPr bwMode="auto">
          <a:xfrm>
            <a:off x="1965325" y="1725613"/>
            <a:ext cx="5902325" cy="576262"/>
          </a:xfrm>
          <a:prstGeom prst="rect">
            <a:avLst/>
          </a:prstGeom>
          <a:noFill/>
          <a:ln w="9525">
            <a:noFill/>
            <a:miter lim="800000"/>
            <a:headEnd/>
            <a:tailEnd/>
          </a:ln>
        </p:spPr>
        <p:txBody>
          <a:bodyPr wrap="none" lIns="68580" tIns="34290" rIns="68580" bIns="34290">
            <a:spAutoFit/>
          </a:bodyPr>
          <a:lstStyle/>
          <a:p>
            <a:r>
              <a:rPr lang="zh-CN" altLang="en-US" sz="3300" b="1">
                <a:solidFill>
                  <a:schemeClr val="accent1"/>
                </a:solidFill>
                <a:latin typeface="微软雅黑" pitchFamily="34" charset="-122"/>
                <a:ea typeface="微软雅黑" pitchFamily="34" charset="-122"/>
              </a:rPr>
              <a:t>第</a:t>
            </a:r>
            <a:r>
              <a:rPr lang="en-US" altLang="zh-CN" sz="3300" b="1">
                <a:solidFill>
                  <a:schemeClr val="accent1"/>
                </a:solidFill>
                <a:latin typeface="微软雅黑" pitchFamily="34" charset="-122"/>
                <a:ea typeface="微软雅黑" pitchFamily="34" charset="-122"/>
              </a:rPr>
              <a:t>4</a:t>
            </a:r>
            <a:r>
              <a:rPr lang="zh-CN" altLang="en-US" sz="3300" b="1">
                <a:solidFill>
                  <a:schemeClr val="accent1"/>
                </a:solidFill>
                <a:latin typeface="微软雅黑" pitchFamily="34" charset="-122"/>
                <a:ea typeface="微软雅黑" pitchFamily="34" charset="-122"/>
              </a:rPr>
              <a:t>节　流体压强与流速的关系</a:t>
            </a:r>
          </a:p>
        </p:txBody>
      </p:sp>
      <p:pic>
        <p:nvPicPr>
          <p:cNvPr id="25" name="Picture 12" descr="clouds1.png"/>
          <p:cNvPicPr>
            <a:picLocks noChangeAspect="1"/>
          </p:cNvPicPr>
          <p:nvPr/>
        </p:nvPicPr>
        <p:blipFill>
          <a:blip r:embed="rId3"/>
          <a:srcRect/>
          <a:stretch>
            <a:fillRect/>
          </a:stretch>
        </p:blipFill>
        <p:spPr bwMode="auto">
          <a:xfrm>
            <a:off x="1822450" y="3101975"/>
            <a:ext cx="4770438" cy="828675"/>
          </a:xfrm>
          <a:prstGeom prst="rect">
            <a:avLst/>
          </a:prstGeom>
          <a:noFill/>
          <a:ln w="9525">
            <a:noFill/>
            <a:miter lim="800000"/>
            <a:headEnd/>
            <a:tailEnd/>
          </a:ln>
        </p:spPr>
      </p:pic>
      <p:pic>
        <p:nvPicPr>
          <p:cNvPr id="26" name="Picture 10" descr="field1.png"/>
          <p:cNvPicPr>
            <a:picLocks noChangeAspect="1"/>
          </p:cNvPicPr>
          <p:nvPr/>
        </p:nvPicPr>
        <p:blipFill>
          <a:blip r:embed="rId4"/>
          <a:srcRect/>
          <a:stretch>
            <a:fillRect/>
          </a:stretch>
        </p:blipFill>
        <p:spPr bwMode="auto">
          <a:xfrm>
            <a:off x="88900" y="3838575"/>
            <a:ext cx="8916988" cy="1354138"/>
          </a:xfrm>
          <a:prstGeom prst="rect">
            <a:avLst/>
          </a:prstGeom>
          <a:noFill/>
          <a:ln w="9525">
            <a:noFill/>
            <a:miter lim="800000"/>
            <a:headEnd/>
            <a:tailEnd/>
          </a:ln>
        </p:spPr>
      </p:pic>
      <p:pic>
        <p:nvPicPr>
          <p:cNvPr id="27" name="Picture 11" descr="server.png"/>
          <p:cNvPicPr>
            <a:picLocks noChangeAspect="1"/>
          </p:cNvPicPr>
          <p:nvPr/>
        </p:nvPicPr>
        <p:blipFill>
          <a:blip r:embed="rId5"/>
          <a:srcRect/>
          <a:stretch>
            <a:fillRect/>
          </a:stretch>
        </p:blipFill>
        <p:spPr bwMode="auto">
          <a:xfrm>
            <a:off x="2759075" y="3294063"/>
            <a:ext cx="3560763" cy="1955800"/>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ppt_x"/>
                                          </p:val>
                                        </p:tav>
                                        <p:tav tm="100000">
                                          <p:val>
                                            <p:strVal val="#ppt_x"/>
                                          </p:val>
                                        </p:tav>
                                      </p:tavLst>
                                    </p:anim>
                                    <p:anim calcmode="lin" valueType="num">
                                      <p:cBhvr additive="base">
                                        <p:cTn id="16" dur="500" fill="hold"/>
                                        <p:tgtEl>
                                          <p:spTgt spid="26"/>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9" presetClass="entr" presetSubtype="0" fill="hold" grpId="0" nodeType="afterEffect">
                                  <p:stCondLst>
                                    <p:cond delay="0"/>
                                  </p:stCondLst>
                                  <p:iterate type="lt">
                                    <p:tmPct val="0"/>
                                  </p:iterate>
                                  <p:childTnLst>
                                    <p:set>
                                      <p:cBhvr>
                                        <p:cTn id="19" dur="1" fill="hold">
                                          <p:stCondLst>
                                            <p:cond delay="0"/>
                                          </p:stCondLst>
                                        </p:cTn>
                                        <p:tgtEl>
                                          <p:spTgt spid="62"/>
                                        </p:tgtEl>
                                        <p:attrNameLst>
                                          <p:attrName>style.visibility</p:attrName>
                                        </p:attrNameLst>
                                      </p:cBhvr>
                                      <p:to>
                                        <p:strVal val="visible"/>
                                      </p:to>
                                    </p:set>
                                    <p:anim calcmode="lin" valueType="num">
                                      <p:cBhvr>
                                        <p:cTn id="20" dur="1000" fill="hold"/>
                                        <p:tgtEl>
                                          <p:spTgt spid="62"/>
                                        </p:tgtEl>
                                        <p:attrNameLst>
                                          <p:attrName>ppt_x</p:attrName>
                                        </p:attrNameLst>
                                      </p:cBhvr>
                                      <p:tavLst>
                                        <p:tav tm="0">
                                          <p:val>
                                            <p:strVal val="#ppt_x-.2"/>
                                          </p:val>
                                        </p:tav>
                                        <p:tav tm="100000">
                                          <p:val>
                                            <p:strVal val="#ppt_x"/>
                                          </p:val>
                                        </p:tav>
                                      </p:tavLst>
                                    </p:anim>
                                    <p:anim calcmode="lin" valueType="num">
                                      <p:cBhvr>
                                        <p:cTn id="21" dur="1000" fill="hold"/>
                                        <p:tgtEl>
                                          <p:spTgt spid="62"/>
                                        </p:tgtEl>
                                        <p:attrNameLst>
                                          <p:attrName>ppt_y</p:attrName>
                                        </p:attrNameLst>
                                      </p:cBhvr>
                                      <p:tavLst>
                                        <p:tav tm="0">
                                          <p:val>
                                            <p:strVal val="#ppt_y"/>
                                          </p:val>
                                        </p:tav>
                                        <p:tav tm="100000">
                                          <p:val>
                                            <p:strVal val="#ppt_y"/>
                                          </p:val>
                                        </p:tav>
                                      </p:tavLst>
                                    </p:anim>
                                    <p:animEffect transition="in" filter="wipe(right)" prLst="gradientSize: 0.1">
                                      <p:cBhvr>
                                        <p:cTn id="22" dur="1000"/>
                                        <p:tgtEl>
                                          <p:spTgt spid="62"/>
                                        </p:tgtEl>
                                      </p:cBhvr>
                                    </p:animEffect>
                                  </p:childTnLst>
                                </p:cTn>
                              </p:par>
                              <p:par>
                                <p:cTn id="23" presetID="29" presetClass="entr" presetSubtype="0" fill="hold" grpId="0" nodeType="withEffect">
                                  <p:stCondLst>
                                    <p:cond delay="0"/>
                                  </p:stCondLst>
                                  <p:iterate type="lt">
                                    <p:tmPct val="0"/>
                                  </p:iterate>
                                  <p:childTnLst>
                                    <p:set>
                                      <p:cBhvr>
                                        <p:cTn id="24" dur="1" fill="hold">
                                          <p:stCondLst>
                                            <p:cond delay="0"/>
                                          </p:stCondLst>
                                        </p:cTn>
                                        <p:tgtEl>
                                          <p:spTgt spid="64"/>
                                        </p:tgtEl>
                                        <p:attrNameLst>
                                          <p:attrName>style.visibility</p:attrName>
                                        </p:attrNameLst>
                                      </p:cBhvr>
                                      <p:to>
                                        <p:strVal val="visible"/>
                                      </p:to>
                                    </p:set>
                                    <p:anim calcmode="lin" valueType="num">
                                      <p:cBhvr>
                                        <p:cTn id="25" dur="1000" fill="hold"/>
                                        <p:tgtEl>
                                          <p:spTgt spid="64"/>
                                        </p:tgtEl>
                                        <p:attrNameLst>
                                          <p:attrName>ppt_x</p:attrName>
                                        </p:attrNameLst>
                                      </p:cBhvr>
                                      <p:tavLst>
                                        <p:tav tm="0">
                                          <p:val>
                                            <p:strVal val="#ppt_x-.2"/>
                                          </p:val>
                                        </p:tav>
                                        <p:tav tm="100000">
                                          <p:val>
                                            <p:strVal val="#ppt_x"/>
                                          </p:val>
                                        </p:tav>
                                      </p:tavLst>
                                    </p:anim>
                                    <p:anim calcmode="lin" valueType="num">
                                      <p:cBhvr>
                                        <p:cTn id="26" dur="1000" fill="hold"/>
                                        <p:tgtEl>
                                          <p:spTgt spid="64"/>
                                        </p:tgtEl>
                                        <p:attrNameLst>
                                          <p:attrName>ppt_y</p:attrName>
                                        </p:attrNameLst>
                                      </p:cBhvr>
                                      <p:tavLst>
                                        <p:tav tm="0">
                                          <p:val>
                                            <p:strVal val="#ppt_y"/>
                                          </p:val>
                                        </p:tav>
                                        <p:tav tm="100000">
                                          <p:val>
                                            <p:strVal val="#ppt_y"/>
                                          </p:val>
                                        </p:tav>
                                      </p:tavLst>
                                    </p:anim>
                                    <p:animEffect transition="in" filter="wipe(right)" prLst="gradientSize: 0.1">
                                      <p:cBhvr>
                                        <p:cTn id="27" dur="1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4"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4" y="0"/>
            <a:ext cx="497749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708025" y="1168400"/>
            <a:ext cx="830263" cy="422275"/>
          </a:xfrm>
          <a:prstGeom prst="rect">
            <a:avLst/>
          </a:prstGeom>
          <a:noFill/>
          <a:ln w="9525">
            <a:noFill/>
            <a:miter lim="800000"/>
            <a:headEnd/>
            <a:tailEnd/>
          </a:ln>
        </p:spPr>
      </p:pic>
      <p:sp>
        <p:nvSpPr>
          <p:cNvPr id="9" name="矩形 8"/>
          <p:cNvSpPr>
            <a:spLocks noChangeArrowheads="1"/>
          </p:cNvSpPr>
          <p:nvPr/>
        </p:nvSpPr>
        <p:spPr bwMode="auto">
          <a:xfrm>
            <a:off x="306388" y="349250"/>
            <a:ext cx="4845050"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流体压强与流速的关系</a:t>
            </a:r>
          </a:p>
        </p:txBody>
      </p:sp>
      <p:sp>
        <p:nvSpPr>
          <p:cNvPr id="23" name="矩形 22"/>
          <p:cNvSpPr>
            <a:spLocks noChangeArrowheads="1"/>
          </p:cNvSpPr>
          <p:nvPr/>
        </p:nvSpPr>
        <p:spPr bwMode="auto">
          <a:xfrm>
            <a:off x="731838" y="1692275"/>
            <a:ext cx="7954962" cy="1400175"/>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当向硬币上方沿着桌面平行的方向用力吹气时</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硬币上方空气流速快</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压强小</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硬币下方空气流速慢</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压强大</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压强差向上即产生了向上的压力差</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使硬币向上运动而“跳”起来</a:t>
            </a:r>
            <a:r>
              <a:rPr lang="en-US" altLang="zh-CN" sz="200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lide(fromBottom)">
                                      <p:cBhvr>
                                        <p:cTn id="1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4" y="0"/>
            <a:ext cx="497749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708025" y="1203325"/>
            <a:ext cx="830263" cy="352425"/>
          </a:xfrm>
          <a:prstGeom prst="rect">
            <a:avLst/>
          </a:prstGeom>
          <a:noFill/>
          <a:ln w="9525">
            <a:noFill/>
            <a:miter lim="800000"/>
            <a:headEnd/>
            <a:tailEnd/>
          </a:ln>
        </p:spPr>
      </p:pic>
      <p:sp>
        <p:nvSpPr>
          <p:cNvPr id="9" name="矩形 8"/>
          <p:cNvSpPr>
            <a:spLocks noChangeArrowheads="1"/>
          </p:cNvSpPr>
          <p:nvPr/>
        </p:nvSpPr>
        <p:spPr bwMode="auto">
          <a:xfrm>
            <a:off x="306388" y="349250"/>
            <a:ext cx="4845050"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流体压强与流速的关系</a:t>
            </a:r>
          </a:p>
        </p:txBody>
      </p:sp>
      <p:sp>
        <p:nvSpPr>
          <p:cNvPr id="23" name="矩形 22"/>
          <p:cNvSpPr>
            <a:spLocks noChangeArrowheads="1"/>
          </p:cNvSpPr>
          <p:nvPr/>
        </p:nvSpPr>
        <p:spPr bwMode="auto">
          <a:xfrm>
            <a:off x="731838" y="1692275"/>
            <a:ext cx="7954962" cy="938213"/>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“八月秋高风怒号</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卷我屋上三重茅</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茅草被卷走是由于屋顶上方空气流速快</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压强小的缘故</a:t>
            </a:r>
            <a:r>
              <a:rPr lang="en-US" altLang="zh-CN" sz="2000">
                <a:latin typeface="微软雅黑" pitchFamily="34" charset="-122"/>
                <a:ea typeface="微软雅黑" pitchFamily="34" charset="-122"/>
              </a:rPr>
              <a:t>.</a:t>
            </a:r>
          </a:p>
        </p:txBody>
      </p:sp>
      <p:pic>
        <p:nvPicPr>
          <p:cNvPr id="10" name="r301.jpg" descr="id:2147509693;FounderCES"/>
          <p:cNvPicPr>
            <a:picLocks noChangeAspect="1" noChangeArrowheads="1"/>
          </p:cNvPicPr>
          <p:nvPr/>
        </p:nvPicPr>
        <p:blipFill>
          <a:blip r:embed="rId3"/>
          <a:srcRect/>
          <a:stretch>
            <a:fillRect/>
          </a:stretch>
        </p:blipFill>
        <p:spPr bwMode="auto">
          <a:xfrm>
            <a:off x="3741738" y="2586038"/>
            <a:ext cx="2224087" cy="14954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lide(fromBottom)">
                                      <p:cBhvr>
                                        <p:cTn id="17" dur="500"/>
                                        <p:tgtEl>
                                          <p:spTgt spid="23"/>
                                        </p:tgtEl>
                                      </p:cBhvr>
                                    </p:animEffect>
                                  </p:childTnLst>
                                </p:cTn>
                              </p:par>
                              <p:par>
                                <p:cTn id="18" presetID="12" presetClass="entr" presetSubtype="4" fill="hold" nodeType="with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slide(fromBottom)">
                                      <p:cBhvr>
                                        <p:cTn id="2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4" y="0"/>
            <a:ext cx="497749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708025" y="1203325"/>
            <a:ext cx="830263" cy="352425"/>
          </a:xfrm>
          <a:prstGeom prst="rect">
            <a:avLst/>
          </a:prstGeom>
          <a:noFill/>
          <a:ln w="9525">
            <a:noFill/>
            <a:miter lim="800000"/>
            <a:headEnd/>
            <a:tailEnd/>
          </a:ln>
        </p:spPr>
      </p:pic>
      <p:sp>
        <p:nvSpPr>
          <p:cNvPr id="9" name="矩形 8"/>
          <p:cNvSpPr>
            <a:spLocks noChangeArrowheads="1"/>
          </p:cNvSpPr>
          <p:nvPr/>
        </p:nvSpPr>
        <p:spPr bwMode="auto">
          <a:xfrm>
            <a:off x="306388" y="349250"/>
            <a:ext cx="4845050"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流体压强与流速的关系</a:t>
            </a:r>
          </a:p>
        </p:txBody>
      </p:sp>
      <p:sp>
        <p:nvSpPr>
          <p:cNvPr id="23" name="矩形 22"/>
          <p:cNvSpPr>
            <a:spLocks noChangeArrowheads="1"/>
          </p:cNvSpPr>
          <p:nvPr/>
        </p:nvSpPr>
        <p:spPr bwMode="auto">
          <a:xfrm>
            <a:off x="731838" y="1692275"/>
            <a:ext cx="7954962" cy="939800"/>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护航编队各船只多采用前后行驶而非并排行驶</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是因为并排行驶时</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船之间的流速大压强小</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会使船只渐渐靠近</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容易发生相撞的危险</a:t>
            </a:r>
            <a:r>
              <a:rPr lang="en-US" altLang="zh-CN" sz="2000">
                <a:latin typeface="微软雅黑" pitchFamily="34" charset="-122"/>
                <a:ea typeface="微软雅黑" pitchFamily="34" charset="-122"/>
              </a:rPr>
              <a:t>.</a:t>
            </a:r>
          </a:p>
        </p:txBody>
      </p:sp>
      <p:pic>
        <p:nvPicPr>
          <p:cNvPr id="11" name="r302.jpg" descr="id:2147509735;FounderCES"/>
          <p:cNvPicPr>
            <a:picLocks noChangeAspect="1" noChangeArrowheads="1"/>
          </p:cNvPicPr>
          <p:nvPr/>
        </p:nvPicPr>
        <p:blipFill>
          <a:blip r:embed="rId3"/>
          <a:srcRect/>
          <a:stretch>
            <a:fillRect/>
          </a:stretch>
        </p:blipFill>
        <p:spPr bwMode="auto">
          <a:xfrm>
            <a:off x="3597275" y="2713038"/>
            <a:ext cx="2433638" cy="168433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lide(fromBottom)">
                                      <p:cBhvr>
                                        <p:cTn id="17" dur="500"/>
                                        <p:tgtEl>
                                          <p:spTgt spid="23"/>
                                        </p:tgtEl>
                                      </p:cBhvr>
                                    </p:animEffect>
                                  </p:childTnLst>
                                </p:cTn>
                              </p:par>
                              <p:par>
                                <p:cTn id="18" presetID="12" presetClass="entr" presetSubtype="4" fill="hold"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slide(fromBottom)">
                                      <p:cBhvr>
                                        <p:cTn id="2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图片5.png"/>
          <p:cNvPicPr>
            <a:picLocks noChangeAspect="1"/>
          </p:cNvPicPr>
          <p:nvPr/>
        </p:nvPicPr>
        <p:blipFill>
          <a:blip r:embed="rId2"/>
          <a:srcRect/>
          <a:stretch>
            <a:fillRect/>
          </a:stretch>
        </p:blipFill>
        <p:spPr bwMode="auto">
          <a:xfrm>
            <a:off x="484188" y="966788"/>
            <a:ext cx="1150937" cy="487362"/>
          </a:xfrm>
          <a:prstGeom prst="rect">
            <a:avLst/>
          </a:prstGeom>
          <a:noFill/>
          <a:ln w="9525">
            <a:noFill/>
            <a:miter lim="800000"/>
            <a:headEnd/>
            <a:tailEnd/>
          </a:ln>
        </p:spPr>
      </p:pic>
      <p:grpSp>
        <p:nvGrpSpPr>
          <p:cNvPr id="2" name="组合 18"/>
          <p:cNvGrpSpPr>
            <a:grpSpLocks/>
          </p:cNvGrpSpPr>
          <p:nvPr/>
        </p:nvGrpSpPr>
        <p:grpSpPr bwMode="auto">
          <a:xfrm>
            <a:off x="252413" y="0"/>
            <a:ext cx="3111500"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10505" y="207931"/>
              <a:ext cx="418795" cy="2933"/>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3330" y="209398"/>
              <a:ext cx="418795" cy="0"/>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311467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飞机的升力</a:t>
            </a:r>
          </a:p>
        </p:txBody>
      </p:sp>
      <p:sp>
        <p:nvSpPr>
          <p:cNvPr id="14" name="矩形 13"/>
          <p:cNvSpPr>
            <a:spLocks noChangeArrowheads="1"/>
          </p:cNvSpPr>
          <p:nvPr/>
        </p:nvSpPr>
        <p:spPr bwMode="auto">
          <a:xfrm>
            <a:off x="403225" y="1390650"/>
            <a:ext cx="7704138" cy="477838"/>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龙卷风中心空气流速极大</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压强很小</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所以能把周围物体“吸”进去</a:t>
            </a:r>
            <a:r>
              <a:rPr lang="en-US" altLang="zh-CN" sz="2000">
                <a:latin typeface="微软雅黑" pitchFamily="34" charset="-122"/>
                <a:ea typeface="微软雅黑" pitchFamily="34" charset="-122"/>
              </a:rPr>
              <a:t>.</a:t>
            </a:r>
          </a:p>
        </p:txBody>
      </p:sp>
      <p:pic>
        <p:nvPicPr>
          <p:cNvPr id="12" name="r304.jpg" descr="id:2147509799;FounderCES"/>
          <p:cNvPicPr>
            <a:picLocks noChangeAspect="1" noChangeArrowheads="1"/>
          </p:cNvPicPr>
          <p:nvPr/>
        </p:nvPicPr>
        <p:blipFill>
          <a:blip r:embed="rId3"/>
          <a:srcRect/>
          <a:stretch>
            <a:fillRect/>
          </a:stretch>
        </p:blipFill>
        <p:spPr bwMode="auto">
          <a:xfrm>
            <a:off x="3306763" y="2082800"/>
            <a:ext cx="2343150" cy="13684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par>
                                <p:cTn id="18" presetID="12" presetClass="entr" presetSubtype="4" fill="hold" nodeType="with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slide(fromBottom)">
                                      <p:cBhvr>
                                        <p:cTn id="2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图片5.png"/>
          <p:cNvPicPr>
            <a:picLocks noChangeAspect="1"/>
          </p:cNvPicPr>
          <p:nvPr/>
        </p:nvPicPr>
        <p:blipFill>
          <a:blip r:embed="rId2"/>
          <a:srcRect/>
          <a:stretch>
            <a:fillRect/>
          </a:stretch>
        </p:blipFill>
        <p:spPr bwMode="auto">
          <a:xfrm>
            <a:off x="581025" y="966788"/>
            <a:ext cx="957263" cy="487362"/>
          </a:xfrm>
          <a:prstGeom prst="rect">
            <a:avLst/>
          </a:prstGeom>
          <a:noFill/>
          <a:ln w="9525">
            <a:noFill/>
            <a:miter lim="800000"/>
            <a:headEnd/>
            <a:tailEnd/>
          </a:ln>
        </p:spPr>
      </p:pic>
      <p:grpSp>
        <p:nvGrpSpPr>
          <p:cNvPr id="2" name="组合 18"/>
          <p:cNvGrpSpPr>
            <a:grpSpLocks/>
          </p:cNvGrpSpPr>
          <p:nvPr/>
        </p:nvGrpSpPr>
        <p:grpSpPr bwMode="auto">
          <a:xfrm>
            <a:off x="252413" y="0"/>
            <a:ext cx="3111500"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10505" y="207931"/>
              <a:ext cx="418795" cy="2933"/>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3330" y="209398"/>
              <a:ext cx="418795" cy="0"/>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311467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飞机的升力</a:t>
            </a:r>
          </a:p>
        </p:txBody>
      </p:sp>
      <p:sp>
        <p:nvSpPr>
          <p:cNvPr id="14" name="矩形 13"/>
          <p:cNvSpPr>
            <a:spLocks noChangeArrowheads="1"/>
          </p:cNvSpPr>
          <p:nvPr/>
        </p:nvSpPr>
        <p:spPr bwMode="auto">
          <a:xfrm>
            <a:off x="403225" y="1390650"/>
            <a:ext cx="7704138" cy="938213"/>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机翼上方气体的流速比下方气体的流速大</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使上方的气压小于下方的气压</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产生了向上的压力差</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使机翼向上翘起</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即为飞机产生升力的原理</a:t>
            </a:r>
            <a:r>
              <a:rPr lang="en-US" altLang="zh-CN" sz="200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图片5.png"/>
          <p:cNvPicPr>
            <a:picLocks noChangeAspect="1"/>
          </p:cNvPicPr>
          <p:nvPr/>
        </p:nvPicPr>
        <p:blipFill>
          <a:blip r:embed="rId2"/>
          <a:srcRect/>
          <a:stretch>
            <a:fillRect/>
          </a:stretch>
        </p:blipFill>
        <p:spPr bwMode="auto">
          <a:xfrm>
            <a:off x="581025" y="1008063"/>
            <a:ext cx="957263" cy="404812"/>
          </a:xfrm>
          <a:prstGeom prst="rect">
            <a:avLst/>
          </a:prstGeom>
          <a:noFill/>
          <a:ln w="9525">
            <a:noFill/>
            <a:miter lim="800000"/>
            <a:headEnd/>
            <a:tailEnd/>
          </a:ln>
        </p:spPr>
      </p:pic>
      <p:grpSp>
        <p:nvGrpSpPr>
          <p:cNvPr id="2" name="组合 18"/>
          <p:cNvGrpSpPr>
            <a:grpSpLocks/>
          </p:cNvGrpSpPr>
          <p:nvPr/>
        </p:nvGrpSpPr>
        <p:grpSpPr bwMode="auto">
          <a:xfrm>
            <a:off x="252413" y="0"/>
            <a:ext cx="3111500"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10505" y="207931"/>
              <a:ext cx="418795" cy="2933"/>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3330" y="209398"/>
              <a:ext cx="418795" cy="0"/>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311467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飞机的升力</a:t>
            </a:r>
          </a:p>
        </p:txBody>
      </p:sp>
      <p:sp>
        <p:nvSpPr>
          <p:cNvPr id="14" name="矩形 13"/>
          <p:cNvSpPr>
            <a:spLocks noChangeArrowheads="1"/>
          </p:cNvSpPr>
          <p:nvPr/>
        </p:nvSpPr>
        <p:spPr bwMode="auto">
          <a:xfrm>
            <a:off x="403225" y="1390650"/>
            <a:ext cx="7704138" cy="939800"/>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带外掀式天窗的轿车行驶时</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将天窗的前面关闭</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后面微微向上打开</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天窗就能够向外“抽气”</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为什么</a:t>
            </a:r>
            <a:r>
              <a:rPr lang="en-US" altLang="zh-CN" sz="2000">
                <a:latin typeface="微软雅黑" pitchFamily="34" charset="-122"/>
                <a:ea typeface="微软雅黑" pitchFamily="34" charset="-122"/>
              </a:rPr>
              <a:t>?</a:t>
            </a:r>
          </a:p>
        </p:txBody>
      </p:sp>
      <p:pic>
        <p:nvPicPr>
          <p:cNvPr id="11" name="r308.jpg" descr="id:2147509827;FounderCES"/>
          <p:cNvPicPr>
            <a:picLocks noChangeAspect="1" noChangeArrowheads="1"/>
          </p:cNvPicPr>
          <p:nvPr/>
        </p:nvPicPr>
        <p:blipFill>
          <a:blip r:embed="rId3"/>
          <a:srcRect/>
          <a:stretch>
            <a:fillRect/>
          </a:stretch>
        </p:blipFill>
        <p:spPr bwMode="auto">
          <a:xfrm>
            <a:off x="3884613" y="2490788"/>
            <a:ext cx="2146300" cy="134143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par>
                                <p:cTn id="18" presetID="12" presetClass="entr" presetSubtype="4" fill="hold"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slide(fromBottom)">
                                      <p:cBhvr>
                                        <p:cTn id="2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图片5.png"/>
          <p:cNvPicPr>
            <a:picLocks noChangeAspect="1"/>
          </p:cNvPicPr>
          <p:nvPr/>
        </p:nvPicPr>
        <p:blipFill>
          <a:blip r:embed="rId2"/>
          <a:srcRect/>
          <a:stretch>
            <a:fillRect/>
          </a:stretch>
        </p:blipFill>
        <p:spPr bwMode="auto">
          <a:xfrm>
            <a:off x="661988" y="1008063"/>
            <a:ext cx="795337" cy="404812"/>
          </a:xfrm>
          <a:prstGeom prst="rect">
            <a:avLst/>
          </a:prstGeom>
          <a:noFill/>
          <a:ln w="9525">
            <a:noFill/>
            <a:miter lim="800000"/>
            <a:headEnd/>
            <a:tailEnd/>
          </a:ln>
        </p:spPr>
      </p:pic>
      <p:grpSp>
        <p:nvGrpSpPr>
          <p:cNvPr id="2" name="组合 18"/>
          <p:cNvGrpSpPr>
            <a:grpSpLocks/>
          </p:cNvGrpSpPr>
          <p:nvPr/>
        </p:nvGrpSpPr>
        <p:grpSpPr bwMode="auto">
          <a:xfrm>
            <a:off x="252413" y="0"/>
            <a:ext cx="3111500"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10505" y="207931"/>
              <a:ext cx="418795" cy="2933"/>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3330" y="209398"/>
              <a:ext cx="418795" cy="0"/>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311467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飞机的升力</a:t>
            </a:r>
          </a:p>
        </p:txBody>
      </p:sp>
      <p:sp>
        <p:nvSpPr>
          <p:cNvPr id="14" name="矩形 13"/>
          <p:cNvSpPr>
            <a:spLocks noChangeArrowheads="1"/>
          </p:cNvSpPr>
          <p:nvPr/>
        </p:nvSpPr>
        <p:spPr bwMode="auto">
          <a:xfrm>
            <a:off x="403225" y="1390650"/>
            <a:ext cx="7704138" cy="1400175"/>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天窗前面关闭</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后面向上打开</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在车顶形成一个凸面</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天窗上方空气的流速快</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使天窗开口处的气压小于车内的气压</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在压力差的作用下车内污浊的空气被自动“抽出”</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从而保持车内空气清新</a:t>
            </a:r>
            <a:r>
              <a:rPr lang="en-US" altLang="zh-CN" sz="200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2179861"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539552" y="915566"/>
            <a:ext cx="1039813" cy="530225"/>
          </a:xfrm>
          <a:prstGeom prst="rect">
            <a:avLst/>
          </a:prstGeom>
          <a:noFill/>
          <a:ln w="9525">
            <a:noFill/>
            <a:miter lim="800000"/>
            <a:headEnd/>
            <a:tailEnd/>
          </a:ln>
        </p:spPr>
      </p:pic>
      <p:sp>
        <p:nvSpPr>
          <p:cNvPr id="9" name="矩形 8"/>
          <p:cNvSpPr>
            <a:spLocks noChangeArrowheads="1"/>
          </p:cNvSpPr>
          <p:nvPr/>
        </p:nvSpPr>
        <p:spPr bwMode="auto">
          <a:xfrm>
            <a:off x="306388" y="349250"/>
            <a:ext cx="2074862"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压力</a:t>
            </a:r>
          </a:p>
        </p:txBody>
      </p:sp>
      <p:sp>
        <p:nvSpPr>
          <p:cNvPr id="23" name="矩形 22"/>
          <p:cNvSpPr>
            <a:spLocks noChangeArrowheads="1"/>
          </p:cNvSpPr>
          <p:nvPr/>
        </p:nvSpPr>
        <p:spPr bwMode="auto">
          <a:xfrm>
            <a:off x="611560" y="1563638"/>
            <a:ext cx="7954962" cy="2773965"/>
          </a:xfrm>
          <a:prstGeom prst="rect">
            <a:avLst/>
          </a:prstGeom>
          <a:noFill/>
          <a:ln w="9525">
            <a:noFill/>
            <a:miter lim="800000"/>
            <a:headEnd/>
            <a:tailEnd/>
          </a:ln>
        </p:spPr>
        <p:txBody>
          <a:bodyPr lIns="68580" tIns="34290" rIns="68580" bIns="34290">
            <a:spAutoFit/>
          </a:bodyPr>
          <a:lstStyle/>
          <a:p>
            <a:pPr>
              <a:lnSpc>
                <a:spcPct val="150000"/>
              </a:lnSpc>
            </a:pPr>
            <a:r>
              <a:rPr lang="zh-CN" altLang="en-US" sz="2400" b="1" dirty="0">
                <a:latin typeface="微软雅黑" pitchFamily="34" charset="-122"/>
                <a:ea typeface="微软雅黑" pitchFamily="34" charset="-122"/>
              </a:rPr>
              <a:t>蚊子的口器对皮肤的压力较小</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但由于口器像针一样十分尖锐</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压力的作用效果大</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因而能轻易刺破皮肤</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骆驼虽重</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对地面的压力大</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但是与地面接触的脚掌的面积大</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压力的作用效果小</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方便骆驼在沙漠中行走</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这说明压力的作用效果不仅跟压力大小有关</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还跟受力面积有关</a:t>
            </a:r>
            <a:r>
              <a:rPr lang="en-US" altLang="zh-CN" sz="2400" b="1" dirty="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lide(fromBottom)">
                                      <p:cBhvr>
                                        <p:cTn id="1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图片 15" descr="图片5.png"/>
          <p:cNvPicPr>
            <a:picLocks noChangeAspect="1"/>
          </p:cNvPicPr>
          <p:nvPr/>
        </p:nvPicPr>
        <p:blipFill>
          <a:blip r:embed="rId2"/>
          <a:srcRect/>
          <a:stretch>
            <a:fillRect/>
          </a:stretch>
        </p:blipFill>
        <p:spPr bwMode="auto">
          <a:xfrm>
            <a:off x="661988" y="1041400"/>
            <a:ext cx="795337" cy="338138"/>
          </a:xfrm>
          <a:prstGeom prst="rect">
            <a:avLst/>
          </a:prstGeom>
          <a:noFill/>
          <a:ln w="9525">
            <a:noFill/>
            <a:miter lim="800000"/>
            <a:headEnd/>
            <a:tailEnd/>
          </a:ln>
        </p:spPr>
      </p:pic>
      <p:grpSp>
        <p:nvGrpSpPr>
          <p:cNvPr id="2" name="组合 18"/>
          <p:cNvGrpSpPr>
            <a:grpSpLocks/>
          </p:cNvGrpSpPr>
          <p:nvPr/>
        </p:nvGrpSpPr>
        <p:grpSpPr bwMode="auto">
          <a:xfrm>
            <a:off x="252413" y="0"/>
            <a:ext cx="3111500" cy="819150"/>
            <a:chOff x="337457" y="0"/>
            <a:chExt cx="5751109" cy="1091406"/>
          </a:xfrm>
        </p:grpSpPr>
        <p:sp>
          <p:nvSpPr>
            <p:cNvPr id="21" name="圆角矩形 20"/>
            <p:cNvSpPr/>
            <p:nvPr/>
          </p:nvSpPr>
          <p:spPr>
            <a:xfrm>
              <a:off x="337457" y="406105"/>
              <a:ext cx="5751109" cy="685301"/>
            </a:xfrm>
            <a:prstGeom prst="roundRect">
              <a:avLst/>
            </a:prstGeom>
            <a:solidFill>
              <a:schemeClr val="accent4">
                <a:lumMod val="20000"/>
                <a:lumOff val="80000"/>
              </a:schemeClr>
            </a:solid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22" name="直接连接符 21"/>
            <p:cNvCxnSpPr/>
            <p:nvPr/>
          </p:nvCxnSpPr>
          <p:spPr>
            <a:xfrm rot="5400000">
              <a:off x="710505" y="207931"/>
              <a:ext cx="418795" cy="2933"/>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cxnSp>
          <p:nvCxnSpPr>
            <p:cNvPr id="23" name="直接连接符 22"/>
            <p:cNvCxnSpPr/>
            <p:nvPr/>
          </p:nvCxnSpPr>
          <p:spPr>
            <a:xfrm rot="5400000">
              <a:off x="5113330" y="209398"/>
              <a:ext cx="418795" cy="0"/>
            </a:xfrm>
            <a:prstGeom prst="line">
              <a:avLst/>
            </a:prstGeom>
            <a:solidFill>
              <a:schemeClr val="accent4">
                <a:lumMod val="20000"/>
                <a:lumOff val="80000"/>
              </a:schemeClr>
            </a:solidFill>
            <a:ln w="38100"/>
          </p:spPr>
          <p:style>
            <a:lnRef idx="1">
              <a:schemeClr val="dk1"/>
            </a:lnRef>
            <a:fillRef idx="0">
              <a:schemeClr val="dk1"/>
            </a:fillRef>
            <a:effectRef idx="0">
              <a:schemeClr val="dk1"/>
            </a:effectRef>
            <a:fontRef idx="minor">
              <a:schemeClr val="tx1"/>
            </a:fontRef>
          </p:style>
        </p:cxnSp>
      </p:grpSp>
      <p:sp>
        <p:nvSpPr>
          <p:cNvPr id="25" name="矩形 24"/>
          <p:cNvSpPr>
            <a:spLocks noChangeArrowheads="1"/>
          </p:cNvSpPr>
          <p:nvPr/>
        </p:nvSpPr>
        <p:spPr bwMode="auto">
          <a:xfrm>
            <a:off x="306388" y="349250"/>
            <a:ext cx="3114675"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飞机的升力</a:t>
            </a:r>
          </a:p>
        </p:txBody>
      </p:sp>
      <p:sp>
        <p:nvSpPr>
          <p:cNvPr id="14" name="矩形 13"/>
          <p:cNvSpPr>
            <a:spLocks noChangeArrowheads="1"/>
          </p:cNvSpPr>
          <p:nvPr/>
        </p:nvSpPr>
        <p:spPr bwMode="auto">
          <a:xfrm>
            <a:off x="403225" y="1390650"/>
            <a:ext cx="7704138" cy="938213"/>
          </a:xfrm>
          <a:prstGeom prst="rect">
            <a:avLst/>
          </a:prstGeom>
          <a:noFill/>
          <a:ln w="9525">
            <a:noFill/>
            <a:miter lim="800000"/>
            <a:headEnd/>
            <a:tailEnd/>
          </a:ln>
        </p:spPr>
        <p:txBody>
          <a:bodyPr lIns="68580" tIns="34290" rIns="68580" bIns="34290">
            <a:spAutoFit/>
          </a:bodyPr>
          <a:lstStyle/>
          <a:p>
            <a:pPr>
              <a:lnSpc>
                <a:spcPct val="150000"/>
              </a:lnSpc>
            </a:pPr>
            <a:r>
              <a:rPr lang="zh-CN" altLang="en-US" sz="2000">
                <a:latin typeface="微软雅黑" pitchFamily="34" charset="-122"/>
                <a:ea typeface="微软雅黑" pitchFamily="34" charset="-122"/>
              </a:rPr>
              <a:t>大型的鸟类滑翔时</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它的翅膀一般上方凸起</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下方凹进</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鸟翼上方空气流速大</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压强小</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下方空气流速小</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压强大</a:t>
            </a:r>
            <a:r>
              <a:rPr lang="en-US" altLang="zh-CN" sz="2000">
                <a:latin typeface="微软雅黑" pitchFamily="34" charset="-122"/>
                <a:ea typeface="微软雅黑" pitchFamily="34" charset="-122"/>
              </a:rPr>
              <a:t>,</a:t>
            </a:r>
            <a:r>
              <a:rPr lang="zh-CN" altLang="en-US" sz="2000">
                <a:latin typeface="微软雅黑" pitchFamily="34" charset="-122"/>
                <a:ea typeface="微软雅黑" pitchFamily="34" charset="-122"/>
              </a:rPr>
              <a:t>产生向上的升力</a:t>
            </a:r>
            <a:r>
              <a:rPr lang="en-US" altLang="zh-CN" sz="2000">
                <a:latin typeface="微软雅黑" pitchFamily="34" charset="-122"/>
                <a:ea typeface="微软雅黑" pitchFamily="34" charset="-122"/>
              </a:rPr>
              <a:t>.</a:t>
            </a:r>
          </a:p>
        </p:txBody>
      </p:sp>
      <p:pic>
        <p:nvPicPr>
          <p:cNvPr id="11" name="r311.jpg" descr="id:2147509848;FounderCES"/>
          <p:cNvPicPr>
            <a:picLocks noChangeAspect="1" noChangeArrowheads="1"/>
          </p:cNvPicPr>
          <p:nvPr/>
        </p:nvPicPr>
        <p:blipFill>
          <a:blip r:embed="rId3"/>
          <a:srcRect/>
          <a:stretch>
            <a:fillRect/>
          </a:stretch>
        </p:blipFill>
        <p:spPr bwMode="auto">
          <a:xfrm>
            <a:off x="3776663" y="2527300"/>
            <a:ext cx="2144712" cy="96678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slide(fromLeft)">
                                      <p:cBhvr>
                                        <p:cTn id="10" dur="500"/>
                                        <p:tgtEl>
                                          <p:spTgt spid="25"/>
                                        </p:tgtEl>
                                      </p:cBhvr>
                                    </p:animEffect>
                                  </p:childTnLst>
                                </p:cTn>
                              </p:par>
                              <p:par>
                                <p:cTn id="11" presetID="12" presetClass="entr" presetSubtype="4"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Bottom)">
                                      <p:cBhvr>
                                        <p:cTn id="13" dur="500"/>
                                        <p:tgtEl>
                                          <p:spTgt spid="16"/>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lide(fromBottom)">
                                      <p:cBhvr>
                                        <p:cTn id="17" dur="500"/>
                                        <p:tgtEl>
                                          <p:spTgt spid="14"/>
                                        </p:tgtEl>
                                      </p:cBhvr>
                                    </p:animEffect>
                                  </p:childTnLst>
                                </p:cTn>
                              </p:par>
                              <p:par>
                                <p:cTn id="18" presetID="12" presetClass="entr" presetSubtype="4" fill="hold"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slide(fromBottom)">
                                      <p:cBhvr>
                                        <p:cTn id="2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4"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文本框 78"/>
          <p:cNvSpPr txBox="1"/>
          <p:nvPr/>
        </p:nvSpPr>
        <p:spPr>
          <a:xfrm>
            <a:off x="3711968" y="2078424"/>
            <a:ext cx="2123477" cy="655252"/>
          </a:xfrm>
          <a:prstGeom prst="rect">
            <a:avLst/>
          </a:prstGeom>
          <a:noFill/>
        </p:spPr>
        <p:txBody>
          <a:bodyPr spcFirstLastPara="1" wrap="none" lIns="68580" tIns="34290" rIns="68580" bIns="34290">
            <a:prstTxWarp prst="textArchUp">
              <a:avLst/>
            </a:prstTxWarp>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pPr fontAlgn="auto">
              <a:spcBef>
                <a:spcPts val="0"/>
              </a:spcBef>
              <a:spcAft>
                <a:spcPts val="0"/>
              </a:spcAft>
              <a:defRPr/>
            </a:pPr>
            <a:r>
              <a:rPr lang="zh-CN" altLang="en-US" sz="5400" dirty="0" smtClean="0">
                <a:solidFill>
                  <a:schemeClr val="accent5"/>
                </a:solidFill>
              </a:rPr>
              <a:t>谢    谢</a:t>
            </a:r>
            <a:endParaRPr lang="zh-CN" altLang="en-US" sz="5400" dirty="0">
              <a:solidFill>
                <a:schemeClr val="accent5"/>
              </a:solidFill>
            </a:endParaRPr>
          </a:p>
        </p:txBody>
      </p:sp>
      <p:pic>
        <p:nvPicPr>
          <p:cNvPr id="44" name="Picture 4" descr="clouds.png"/>
          <p:cNvPicPr>
            <a:picLocks noChangeAspect="1"/>
          </p:cNvPicPr>
          <p:nvPr/>
        </p:nvPicPr>
        <p:blipFill>
          <a:blip r:embed="rId3"/>
          <a:srcRect/>
          <a:stretch>
            <a:fillRect/>
          </a:stretch>
        </p:blipFill>
        <p:spPr bwMode="auto">
          <a:xfrm>
            <a:off x="5705475" y="123825"/>
            <a:ext cx="3228975" cy="611188"/>
          </a:xfrm>
          <a:prstGeom prst="rect">
            <a:avLst/>
          </a:prstGeom>
          <a:noFill/>
          <a:ln w="9525">
            <a:noFill/>
            <a:miter lim="800000"/>
            <a:headEnd/>
            <a:tailEnd/>
          </a:ln>
        </p:spPr>
      </p:pic>
      <p:pic>
        <p:nvPicPr>
          <p:cNvPr id="45" name="Picture 3" descr="field.png"/>
          <p:cNvPicPr>
            <a:picLocks noChangeAspect="1"/>
          </p:cNvPicPr>
          <p:nvPr/>
        </p:nvPicPr>
        <p:blipFill>
          <a:blip r:embed="rId4"/>
          <a:srcRect/>
          <a:stretch>
            <a:fillRect/>
          </a:stretch>
        </p:blipFill>
        <p:spPr bwMode="auto">
          <a:xfrm>
            <a:off x="0" y="4076700"/>
            <a:ext cx="9183688" cy="1066800"/>
          </a:xfrm>
          <a:prstGeom prst="rect">
            <a:avLst/>
          </a:prstGeom>
          <a:noFill/>
          <a:ln w="9525">
            <a:noFill/>
            <a:miter lim="800000"/>
            <a:headEnd/>
            <a:tailEnd/>
          </a:ln>
        </p:spPr>
      </p:pic>
      <p:pic>
        <p:nvPicPr>
          <p:cNvPr id="47" name="Picture 4" descr="cloud_ballon.png"/>
          <p:cNvPicPr>
            <a:picLocks noChangeAspect="1"/>
          </p:cNvPicPr>
          <p:nvPr/>
        </p:nvPicPr>
        <p:blipFill>
          <a:blip r:embed="rId5"/>
          <a:srcRect/>
          <a:stretch>
            <a:fillRect/>
          </a:stretch>
        </p:blipFill>
        <p:spPr bwMode="auto">
          <a:xfrm>
            <a:off x="7796213" y="5143500"/>
            <a:ext cx="842962" cy="690563"/>
          </a:xfrm>
          <a:prstGeom prst="rect">
            <a:avLst/>
          </a:prstGeom>
          <a:noFill/>
          <a:ln w="9525">
            <a:noFill/>
            <a:miter lim="800000"/>
            <a:headEnd/>
            <a:tailEnd/>
          </a:ln>
        </p:spPr>
      </p:pic>
      <p:pic>
        <p:nvPicPr>
          <p:cNvPr id="48" name="Picture 4" descr="clouds.png"/>
          <p:cNvPicPr>
            <a:picLocks noChangeAspect="1"/>
          </p:cNvPicPr>
          <p:nvPr/>
        </p:nvPicPr>
        <p:blipFill>
          <a:blip r:embed="rId3"/>
          <a:srcRect/>
          <a:stretch>
            <a:fillRect/>
          </a:stretch>
        </p:blipFill>
        <p:spPr bwMode="auto">
          <a:xfrm>
            <a:off x="323850" y="514350"/>
            <a:ext cx="5133975" cy="971550"/>
          </a:xfrm>
          <a:prstGeom prst="rect">
            <a:avLst/>
          </a:prstGeom>
          <a:noFill/>
          <a:ln w="9525">
            <a:noFill/>
            <a:miter lim="800000"/>
            <a:headEnd/>
            <a:tailEnd/>
          </a:ln>
        </p:spPr>
      </p:pic>
      <p:pic>
        <p:nvPicPr>
          <p:cNvPr id="49" name="Picture 10" descr="together.png"/>
          <p:cNvPicPr>
            <a:picLocks noChangeAspect="1"/>
          </p:cNvPicPr>
          <p:nvPr/>
        </p:nvPicPr>
        <p:blipFill>
          <a:blip r:embed="rId6"/>
          <a:srcRect/>
          <a:stretch>
            <a:fillRect/>
          </a:stretch>
        </p:blipFill>
        <p:spPr bwMode="auto">
          <a:xfrm>
            <a:off x="2654300" y="3448050"/>
            <a:ext cx="4251325" cy="1200150"/>
          </a:xfrm>
          <a:prstGeom prst="rect">
            <a:avLst/>
          </a:prstGeom>
          <a:noFill/>
          <a:ln w="9525">
            <a:noFill/>
            <a:miter lim="800000"/>
            <a:headEnd/>
            <a:tailEnd/>
          </a:ln>
        </p:spPr>
      </p:pic>
      <p:pic>
        <p:nvPicPr>
          <p:cNvPr id="50" name="Picture 2" descr="C:\Users\Administrator\Desktop\兔子.png"/>
          <p:cNvPicPr>
            <a:picLocks noChangeAspect="1" noChangeArrowheads="1"/>
          </p:cNvPicPr>
          <p:nvPr/>
        </p:nvPicPr>
        <p:blipFill>
          <a:blip r:embed="rId7"/>
          <a:srcRect/>
          <a:stretch>
            <a:fillRect/>
          </a:stretch>
        </p:blipFill>
        <p:spPr bwMode="auto">
          <a:xfrm>
            <a:off x="5876925" y="4352925"/>
            <a:ext cx="800100" cy="790575"/>
          </a:xfrm>
          <a:prstGeom prst="rect">
            <a:avLst/>
          </a:prstGeom>
          <a:noFill/>
          <a:ln w="9525">
            <a:noFill/>
            <a:miter lim="800000"/>
            <a:headEnd/>
            <a:tailEnd/>
          </a:ln>
        </p:spPr>
      </p:pic>
    </p:spTree>
  </p:cSld>
  <p:clrMapOvr>
    <a:masterClrMapping/>
  </p:clrMapOvr>
  <p:transition spd="slow">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fade">
                                      <p:cBhvr>
                                        <p:cTn id="7" dur="1000"/>
                                        <p:tgtEl>
                                          <p:spTgt spid="45"/>
                                        </p:tgtEl>
                                      </p:cBhvr>
                                    </p:animEffect>
                                    <p:anim calcmode="lin" valueType="num">
                                      <p:cBhvr>
                                        <p:cTn id="8" dur="1000" fill="hold"/>
                                        <p:tgtEl>
                                          <p:spTgt spid="45"/>
                                        </p:tgtEl>
                                        <p:attrNameLst>
                                          <p:attrName>ppt_x</p:attrName>
                                        </p:attrNameLst>
                                      </p:cBhvr>
                                      <p:tavLst>
                                        <p:tav tm="0">
                                          <p:val>
                                            <p:strVal val="#ppt_x"/>
                                          </p:val>
                                        </p:tav>
                                        <p:tav tm="100000">
                                          <p:val>
                                            <p:strVal val="#ppt_x"/>
                                          </p:val>
                                        </p:tav>
                                      </p:tavLst>
                                    </p:anim>
                                    <p:anim calcmode="lin" valueType="num">
                                      <p:cBhvr>
                                        <p:cTn id="9" dur="1000" fill="hold"/>
                                        <p:tgtEl>
                                          <p:spTgt spid="4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9" presetClass="entr" presetSubtype="0" fill="hold" nodeType="afterEffect">
                                  <p:stCondLst>
                                    <p:cond delay="0"/>
                                  </p:stCondLst>
                                  <p:childTnLst>
                                    <p:set>
                                      <p:cBhvr>
                                        <p:cTn id="12" dur="1" fill="hold">
                                          <p:stCondLst>
                                            <p:cond delay="0"/>
                                          </p:stCondLst>
                                        </p:cTn>
                                        <p:tgtEl>
                                          <p:spTgt spid="44"/>
                                        </p:tgtEl>
                                        <p:attrNameLst>
                                          <p:attrName>style.visibility</p:attrName>
                                        </p:attrNameLst>
                                      </p:cBhvr>
                                      <p:to>
                                        <p:strVal val="visible"/>
                                      </p:to>
                                    </p:set>
                                    <p:anim calcmode="lin" valueType="num">
                                      <p:cBhvr>
                                        <p:cTn id="13" dur="1000" fill="hold"/>
                                        <p:tgtEl>
                                          <p:spTgt spid="44"/>
                                        </p:tgtEl>
                                        <p:attrNameLst>
                                          <p:attrName>ppt_x</p:attrName>
                                        </p:attrNameLst>
                                      </p:cBhvr>
                                      <p:tavLst>
                                        <p:tav tm="0">
                                          <p:val>
                                            <p:strVal val="#ppt_x-.2"/>
                                          </p:val>
                                        </p:tav>
                                        <p:tav tm="100000">
                                          <p:val>
                                            <p:strVal val="#ppt_x"/>
                                          </p:val>
                                        </p:tav>
                                      </p:tavLst>
                                    </p:anim>
                                    <p:anim calcmode="lin" valueType="num">
                                      <p:cBhvr>
                                        <p:cTn id="14" dur="1000" fill="hold"/>
                                        <p:tgtEl>
                                          <p:spTgt spid="44"/>
                                        </p:tgtEl>
                                        <p:attrNameLst>
                                          <p:attrName>ppt_y</p:attrName>
                                        </p:attrNameLst>
                                      </p:cBhvr>
                                      <p:tavLst>
                                        <p:tav tm="0">
                                          <p:val>
                                            <p:strVal val="#ppt_y"/>
                                          </p:val>
                                        </p:tav>
                                        <p:tav tm="100000">
                                          <p:val>
                                            <p:strVal val="#ppt_y"/>
                                          </p:val>
                                        </p:tav>
                                      </p:tavLst>
                                    </p:anim>
                                    <p:animEffect transition="in" filter="wipe(right)" prLst="gradientSize: 0.1">
                                      <p:cBhvr>
                                        <p:cTn id="15" dur="1000"/>
                                        <p:tgtEl>
                                          <p:spTgt spid="44"/>
                                        </p:tgtEl>
                                      </p:cBhvr>
                                    </p:animEffect>
                                  </p:childTnLst>
                                </p:cTn>
                              </p:par>
                            </p:childTnLst>
                          </p:cTn>
                        </p:par>
                        <p:par>
                          <p:cTn id="16" fill="hold">
                            <p:stCondLst>
                              <p:cond delay="2000"/>
                            </p:stCondLst>
                            <p:childTnLst>
                              <p:par>
                                <p:cTn id="17" presetID="29" presetClass="entr" presetSubtype="0" fill="hold" nodeType="afterEffect">
                                  <p:stCondLst>
                                    <p:cond delay="0"/>
                                  </p:stCondLst>
                                  <p:childTnLst>
                                    <p:set>
                                      <p:cBhvr>
                                        <p:cTn id="18" dur="1" fill="hold">
                                          <p:stCondLst>
                                            <p:cond delay="0"/>
                                          </p:stCondLst>
                                        </p:cTn>
                                        <p:tgtEl>
                                          <p:spTgt spid="48"/>
                                        </p:tgtEl>
                                        <p:attrNameLst>
                                          <p:attrName>style.visibility</p:attrName>
                                        </p:attrNameLst>
                                      </p:cBhvr>
                                      <p:to>
                                        <p:strVal val="visible"/>
                                      </p:to>
                                    </p:set>
                                    <p:anim calcmode="lin" valueType="num">
                                      <p:cBhvr>
                                        <p:cTn id="19" dur="1000" fill="hold"/>
                                        <p:tgtEl>
                                          <p:spTgt spid="48"/>
                                        </p:tgtEl>
                                        <p:attrNameLst>
                                          <p:attrName>ppt_x</p:attrName>
                                        </p:attrNameLst>
                                      </p:cBhvr>
                                      <p:tavLst>
                                        <p:tav tm="0">
                                          <p:val>
                                            <p:strVal val="#ppt_x-.2"/>
                                          </p:val>
                                        </p:tav>
                                        <p:tav tm="100000">
                                          <p:val>
                                            <p:strVal val="#ppt_x"/>
                                          </p:val>
                                        </p:tav>
                                      </p:tavLst>
                                    </p:anim>
                                    <p:anim calcmode="lin" valueType="num">
                                      <p:cBhvr>
                                        <p:cTn id="20" dur="1000" fill="hold"/>
                                        <p:tgtEl>
                                          <p:spTgt spid="48"/>
                                        </p:tgtEl>
                                        <p:attrNameLst>
                                          <p:attrName>ppt_y</p:attrName>
                                        </p:attrNameLst>
                                      </p:cBhvr>
                                      <p:tavLst>
                                        <p:tav tm="0">
                                          <p:val>
                                            <p:strVal val="#ppt_y"/>
                                          </p:val>
                                        </p:tav>
                                        <p:tav tm="100000">
                                          <p:val>
                                            <p:strVal val="#ppt_y"/>
                                          </p:val>
                                        </p:tav>
                                      </p:tavLst>
                                    </p:anim>
                                    <p:animEffect transition="in" filter="wipe(right)" prLst="gradientSize: 0.1">
                                      <p:cBhvr>
                                        <p:cTn id="21" dur="1000"/>
                                        <p:tgtEl>
                                          <p:spTgt spid="48"/>
                                        </p:tgtEl>
                                      </p:cBhvr>
                                    </p:animEffect>
                                  </p:childTnLst>
                                </p:cTn>
                              </p:par>
                            </p:childTnLst>
                          </p:cTn>
                        </p:par>
                        <p:par>
                          <p:cTn id="22" fill="hold">
                            <p:stCondLst>
                              <p:cond delay="3000"/>
                            </p:stCondLst>
                            <p:childTnLst>
                              <p:par>
                                <p:cTn id="23" presetID="0" presetClass="path" presetSubtype="0" accel="50000" decel="50000" fill="hold" nodeType="afterEffect">
                                  <p:stCondLst>
                                    <p:cond delay="0"/>
                                  </p:stCondLst>
                                  <p:childTnLst>
                                    <p:animMotion origin="layout" path="M 0.03984 -0.24838 C 0.03346 -0.25232 0.02799 -0.25787 0.02213 -0.2625 C 0.01888 -0.26505 0.01549 -0.26597 0.01237 -0.26783 C 0.0112 -0.26852 0.01041 -0.27084 0.00937 -0.27153 C 0.0082 -0.27222 -0.00065 -0.27477 -0.00143 -0.275 C -0.00834 -0.27732 -0.01393 -0.28079 -0.0211 -0.28195 C -0.02539 -0.28403 -0.02956 -0.28634 -0.03386 -0.28912 C -0.03711 -0.29097 -0.03867 -0.29005 -0.04167 -0.29259 C -0.04714 -0.29746 -0.05222 -0.30232 -0.05834 -0.30486 C -0.05925 -0.30602 -0.06016 -0.30764 -0.0612 -0.30857 C -0.06224 -0.30949 -0.06328 -0.30949 -0.06419 -0.31019 C -0.07031 -0.31644 -0.07513 -0.32384 -0.0819 -0.32801 C -0.08477 -0.3331 -0.08776 -0.33843 -0.09076 -0.34375 C -0.09232 -0.34676 -0.09479 -0.34699 -0.09662 -0.34908 C -0.09948 -0.35695 -0.10456 -0.36343 -0.10834 -0.37037 C -0.11406 -0.38056 -0.11979 -0.39074 -0.125 -0.40209 C -0.13268 -0.41829 -0.13607 -0.44236 -0.13972 -0.46204 C -0.14063 -0.47315 -0.14219 -0.4831 -0.14362 -0.49375 C -0.14388 -0.51945 -0.14102 -0.57824 -0.14753 -0.61389 C -0.15026 -0.65695 -0.14948 -0.69468 -0.16029 -0.7338 C -0.16224 -0.74028 -0.1638 -0.74954 -0.16628 -0.75509 C -0.17318 -0.7713 -0.16966 -0.76088 -0.175 -0.76921 C -0.17865 -0.77431 -0.18229 -0.78241 -0.18685 -0.78496 C -0.19935 -0.79259 -0.21068 -0.79584 -0.22409 -0.79746 C -0.25052 -0.8132 -0.28073 -0.79977 -0.30847 -0.7956 C -0.32891 -0.78334 -0.34271 -0.79769 -0.35847 -0.8132 C -0.36107 -0.81574 -0.36432 -0.81644 -0.36641 -0.82037 C -0.36979 -0.82639 -0.3724 -0.82871 -0.37709 -0.83079 C -0.38099 -0.83773 -0.38568 -0.83889 -0.38985 -0.84491 C -0.39375 -0.85093 -0.39714 -0.85371 -0.40169 -0.85903 C -0.40365 -0.86158 -0.40638 -0.86065 -0.40847 -0.86273 C -0.41472 -0.86875 -0.41745 -0.87199 -0.42422 -0.875 C -0.4293 -0.88102 -0.43594 -0.88287 -0.44193 -0.88565 C -0.45143 -0.89699 -0.48125 -0.89236 -0.48503 -0.89259 C -0.49518 -0.89884 -0.48386 -0.89259 -0.50951 -0.89259 C -0.55573 -0.89259 -0.60182 -0.89375 -0.64792 -0.89445 C -0.65742 -0.90023 -0.66589 -0.91088 -0.67539 -0.91736 C -0.67852 -0.91968 -0.68073 -0.92431 -0.68412 -0.92431 " pathEditMode="relative" rAng="0" ptsTypes="fffffffffffffffffffffffffffffffffffffA">
                                      <p:cBhvr>
                                        <p:cTn id="24" dur="2000" fill="hold"/>
                                        <p:tgtEl>
                                          <p:spTgt spid="47"/>
                                        </p:tgtEl>
                                        <p:attrNameLst>
                                          <p:attrName>ppt_x</p:attrName>
                                          <p:attrName>ppt_y</p:attrName>
                                        </p:attrNameLst>
                                      </p:cBhvr>
                                      <p:rCtr x="-36200" y="-33800"/>
                                    </p:animMotion>
                                  </p:childTnLst>
                                </p:cTn>
                              </p:par>
                            </p:childTnLst>
                          </p:cTn>
                        </p:par>
                        <p:par>
                          <p:cTn id="25" fill="hold">
                            <p:stCondLst>
                              <p:cond delay="5000"/>
                            </p:stCondLst>
                            <p:childTnLst>
                              <p:par>
                                <p:cTn id="26" presetID="23" presetClass="entr" presetSubtype="16" fill="hold" nodeType="afterEffect">
                                  <p:stCondLst>
                                    <p:cond delay="0"/>
                                  </p:stCondLst>
                                  <p:childTnLst>
                                    <p:set>
                                      <p:cBhvr>
                                        <p:cTn id="27" dur="1" fill="hold">
                                          <p:stCondLst>
                                            <p:cond delay="0"/>
                                          </p:stCondLst>
                                        </p:cTn>
                                        <p:tgtEl>
                                          <p:spTgt spid="49"/>
                                        </p:tgtEl>
                                        <p:attrNameLst>
                                          <p:attrName>style.visibility</p:attrName>
                                        </p:attrNameLst>
                                      </p:cBhvr>
                                      <p:to>
                                        <p:strVal val="visible"/>
                                      </p:to>
                                    </p:set>
                                    <p:anim calcmode="lin" valueType="num">
                                      <p:cBhvr>
                                        <p:cTn id="28" dur="500" fill="hold"/>
                                        <p:tgtEl>
                                          <p:spTgt spid="49"/>
                                        </p:tgtEl>
                                        <p:attrNameLst>
                                          <p:attrName>ppt_w</p:attrName>
                                        </p:attrNameLst>
                                      </p:cBhvr>
                                      <p:tavLst>
                                        <p:tav tm="0">
                                          <p:val>
                                            <p:fltVal val="0"/>
                                          </p:val>
                                        </p:tav>
                                        <p:tav tm="100000">
                                          <p:val>
                                            <p:strVal val="#ppt_w"/>
                                          </p:val>
                                        </p:tav>
                                      </p:tavLst>
                                    </p:anim>
                                    <p:anim calcmode="lin" valueType="num">
                                      <p:cBhvr>
                                        <p:cTn id="29" dur="500" fill="hold"/>
                                        <p:tgtEl>
                                          <p:spTgt spid="49"/>
                                        </p:tgtEl>
                                        <p:attrNameLst>
                                          <p:attrName>ppt_h</p:attrName>
                                        </p:attrNameLst>
                                      </p:cBhvr>
                                      <p:tavLst>
                                        <p:tav tm="0">
                                          <p:val>
                                            <p:fltVal val="0"/>
                                          </p:val>
                                        </p:tav>
                                        <p:tav tm="100000">
                                          <p:val>
                                            <p:strVal val="#ppt_h"/>
                                          </p:val>
                                        </p:tav>
                                      </p:tavLst>
                                    </p:anim>
                                  </p:childTnLst>
                                </p:cTn>
                              </p:par>
                              <p:par>
                                <p:cTn id="30" presetID="1" presetClass="entr" presetSubtype="0" fill="hold" nodeType="withEffect">
                                  <p:stCondLst>
                                    <p:cond delay="0"/>
                                  </p:stCondLst>
                                  <p:childTnLst>
                                    <p:set>
                                      <p:cBhvr>
                                        <p:cTn id="31" dur="1" fill="hold">
                                          <p:stCondLst>
                                            <p:cond delay="0"/>
                                          </p:stCondLst>
                                        </p:cTn>
                                        <p:tgtEl>
                                          <p:spTgt spid="50"/>
                                        </p:tgtEl>
                                        <p:attrNameLst>
                                          <p:attrName>style.visibility</p:attrName>
                                        </p:attrNameLst>
                                      </p:cBhvr>
                                      <p:to>
                                        <p:strVal val="visible"/>
                                      </p:to>
                                    </p:set>
                                  </p:childTnLst>
                                </p:cTn>
                              </p:par>
                              <p:par>
                                <p:cTn id="32" presetID="0" presetClass="path" presetSubtype="0" accel="50000" decel="50000" fill="hold" nodeType="withEffect">
                                  <p:stCondLst>
                                    <p:cond delay="0"/>
                                  </p:stCondLst>
                                  <p:childTnLst>
                                    <p:animMotion origin="layout" path="M -0.05104 0.01759 C -0.05638 0.01134 -0.05586 0.00416 -0.05938 -0.00463 C -0.06029 -0.00671 -0.06159 -0.0081 -0.0625 -0.01019 C -0.06706 -0.0206 -0.06836 -0.03033 -0.075 -0.03611 C -0.08464 -0.03033 -0.09271 -0.02685 -0.1 -0.01389 C -0.10195 -0.00324 -0.10039 0.00926 -0.10313 0.01944 C -0.10404 0.02291 -0.10938 0.02315 -0.10938 0.02338 C -0.11498 0.02199 -0.1207 0.02222 -0.12604 0.01944 C -0.12722 0.01875 -0.12761 0.01597 -0.12813 0.01389 C -0.13307 -0.00671 -0.12266 0.02407 -0.13333 -0.00463 C -0.13477 -0.00857 -0.13503 -0.01366 -0.13646 -0.01759 C -0.13867 -0.02338 -0.14154 -0.02847 -0.14375 -0.03426 C -0.1444 -0.03611 -0.14466 -0.03912 -0.14583 -0.03982 C -0.15013 -0.04236 -0.14805 -0.04051 -0.15208 -0.04537 C -0.16315 -0.04468 -0.17435 -0.04584 -0.18542 -0.04352 C -0.18672 -0.04329 -0.18724 -0.04005 -0.1875 -0.03796 C -0.18841 -0.02871 -0.18737 -0.01921 -0.18854 -0.01019 C -0.18906 -0.00579 -0.19128 -0.00278 -0.19271 0.00092 C -0.1957 0.00879 -0.19623 0.01643 -0.2 0.02315 C -0.20169 0.03241 -0.20534 0.0368 -0.21042 0.03981 C -0.21862 0.03773 -0.22214 0.03704 -0.22917 0.0287 C -0.23125 0.02616 -0.23542 0.02129 -0.23542 0.02153 C -0.23685 0.01759 -0.23815 0.01389 -0.23958 0.01018 C -0.24505 -0.00417 -0.24219 -0.02477 -0.25104 -0.03611 C -0.25404 -0.03982 -0.25599 -0.04028 -0.25938 -0.04167 C -0.26914 -0.04097 -0.27891 -0.04213 -0.28854 -0.03982 C -0.29219 -0.03889 -0.2918 -0.03056 -0.29271 -0.02685 C -0.29518 -0.0169 -0.29857 -0.01412 -0.30208 -0.00463 C -0.30352 -0.00093 -0.3043 0.0037 -0.30625 0.00648 C -0.31133 0.01342 -0.31693 0.01597 -0.32292 0.01944 C -0.32852 0.02268 -0.33281 0.03079 -0.33854 0.03426 C -0.34037 0.03403 -0.34974 0.0331 -0.35313 0.03055 C -0.35625 0.02824 -0.35768 0.025 -0.36146 0.025 " pathEditMode="relative" rAng="0" ptsTypes="ffffffffffffffffffffffffffffffffA">
                                      <p:cBhvr>
                                        <p:cTn id="33" dur="2000" fill="hold"/>
                                        <p:tgtEl>
                                          <p:spTgt spid="50"/>
                                        </p:tgtEl>
                                        <p:attrNameLst>
                                          <p:attrName>ppt_x</p:attrName>
                                          <p:attrName>ppt_y</p:attrName>
                                        </p:attrNameLst>
                                      </p:cBhvr>
                                      <p:rCtr x="-15500" y="-2100"/>
                                    </p:animMotion>
                                  </p:childTnLst>
                                </p:cTn>
                              </p:par>
                            </p:childTnLst>
                          </p:cTn>
                        </p:par>
                        <p:par>
                          <p:cTn id="34" fill="hold">
                            <p:stCondLst>
                              <p:cond delay="7000"/>
                            </p:stCondLst>
                            <p:childTnLst>
                              <p:par>
                                <p:cTn id="35" presetID="26" presetClass="entr" presetSubtype="0" fill="hold" nodeType="afterEffect">
                                  <p:stCondLst>
                                    <p:cond delay="0"/>
                                  </p:stCondLst>
                                  <p:childTnLst>
                                    <p:set>
                                      <p:cBhvr>
                                        <p:cTn id="36" dur="1" fill="hold">
                                          <p:stCondLst>
                                            <p:cond delay="0"/>
                                          </p:stCondLst>
                                        </p:cTn>
                                        <p:tgtEl>
                                          <p:spTgt spid="64"/>
                                        </p:tgtEl>
                                        <p:attrNameLst>
                                          <p:attrName>style.visibility</p:attrName>
                                        </p:attrNameLst>
                                      </p:cBhvr>
                                      <p:to>
                                        <p:strVal val="visible"/>
                                      </p:to>
                                    </p:set>
                                    <p:animEffect transition="in" filter="wipe(down)">
                                      <p:cBhvr>
                                        <p:cTn id="37" dur="580">
                                          <p:stCondLst>
                                            <p:cond delay="0"/>
                                          </p:stCondLst>
                                        </p:cTn>
                                        <p:tgtEl>
                                          <p:spTgt spid="64"/>
                                        </p:tgtEl>
                                      </p:cBhvr>
                                    </p:animEffect>
                                    <p:anim calcmode="lin" valueType="num">
                                      <p:cBhvr>
                                        <p:cTn id="38" dur="1822" tmFilter="0,0; 0.14,0.36; 0.43,0.73; 0.71,0.91; 1.0,1.0">
                                          <p:stCondLst>
                                            <p:cond delay="0"/>
                                          </p:stCondLst>
                                        </p:cTn>
                                        <p:tgtEl>
                                          <p:spTgt spid="64"/>
                                        </p:tgtEl>
                                        <p:attrNameLst>
                                          <p:attrName>ppt_x</p:attrName>
                                        </p:attrNameLst>
                                      </p:cBhvr>
                                      <p:tavLst>
                                        <p:tav tm="0">
                                          <p:val>
                                            <p:strVal val="#ppt_x-0.25"/>
                                          </p:val>
                                        </p:tav>
                                        <p:tav tm="100000">
                                          <p:val>
                                            <p:strVal val="#ppt_x"/>
                                          </p:val>
                                        </p:tav>
                                      </p:tavLst>
                                    </p:anim>
                                    <p:anim calcmode="lin" valueType="num">
                                      <p:cBhvr>
                                        <p:cTn id="39" dur="664" tmFilter="0.0,0.0; 0.25,0.07; 0.50,0.2; 0.75,0.467; 1.0,1.0">
                                          <p:stCondLst>
                                            <p:cond delay="0"/>
                                          </p:stCondLst>
                                        </p:cTn>
                                        <p:tgtEl>
                                          <p:spTgt spid="64"/>
                                        </p:tgtEl>
                                        <p:attrNameLst>
                                          <p:attrName>ppt_y</p:attrName>
                                        </p:attrNameLst>
                                      </p:cBhvr>
                                      <p:tavLst>
                                        <p:tav tm="0" fmla="#ppt_y-sin(pi*$)/3">
                                          <p:val>
                                            <p:fltVal val="0.5"/>
                                          </p:val>
                                        </p:tav>
                                        <p:tav tm="100000">
                                          <p:val>
                                            <p:fltVal val="1"/>
                                          </p:val>
                                        </p:tav>
                                      </p:tavLst>
                                    </p:anim>
                                    <p:anim calcmode="lin" valueType="num">
                                      <p:cBhvr>
                                        <p:cTn id="40" dur="664" tmFilter="0, 0; 0.125,0.2665; 0.25,0.4; 0.375,0.465; 0.5,0.5;  0.625,0.535; 0.75,0.6; 0.875,0.7335; 1,1">
                                          <p:stCondLst>
                                            <p:cond delay="664"/>
                                          </p:stCondLst>
                                        </p:cTn>
                                        <p:tgtEl>
                                          <p:spTgt spid="64"/>
                                        </p:tgtEl>
                                        <p:attrNameLst>
                                          <p:attrName>ppt_y</p:attrName>
                                        </p:attrNameLst>
                                      </p:cBhvr>
                                      <p:tavLst>
                                        <p:tav tm="0" fmla="#ppt_y-sin(pi*$)/9">
                                          <p:val>
                                            <p:fltVal val="0"/>
                                          </p:val>
                                        </p:tav>
                                        <p:tav tm="100000">
                                          <p:val>
                                            <p:fltVal val="1"/>
                                          </p:val>
                                        </p:tav>
                                      </p:tavLst>
                                    </p:anim>
                                    <p:anim calcmode="lin" valueType="num">
                                      <p:cBhvr>
                                        <p:cTn id="41" dur="332" tmFilter="0, 0; 0.125,0.2665; 0.25,0.4; 0.375,0.465; 0.5,0.5;  0.625,0.535; 0.75,0.6; 0.875,0.7335; 1,1">
                                          <p:stCondLst>
                                            <p:cond delay="1324"/>
                                          </p:stCondLst>
                                        </p:cTn>
                                        <p:tgtEl>
                                          <p:spTgt spid="64"/>
                                        </p:tgtEl>
                                        <p:attrNameLst>
                                          <p:attrName>ppt_y</p:attrName>
                                        </p:attrNameLst>
                                      </p:cBhvr>
                                      <p:tavLst>
                                        <p:tav tm="0" fmla="#ppt_y-sin(pi*$)/27">
                                          <p:val>
                                            <p:fltVal val="0"/>
                                          </p:val>
                                        </p:tav>
                                        <p:tav tm="100000">
                                          <p:val>
                                            <p:fltVal val="1"/>
                                          </p:val>
                                        </p:tav>
                                      </p:tavLst>
                                    </p:anim>
                                    <p:anim calcmode="lin" valueType="num">
                                      <p:cBhvr>
                                        <p:cTn id="42" dur="164" tmFilter="0, 0; 0.125,0.2665; 0.25,0.4; 0.375,0.465; 0.5,0.5;  0.625,0.535; 0.75,0.6; 0.875,0.7335; 1,1">
                                          <p:stCondLst>
                                            <p:cond delay="1656"/>
                                          </p:stCondLst>
                                        </p:cTn>
                                        <p:tgtEl>
                                          <p:spTgt spid="64"/>
                                        </p:tgtEl>
                                        <p:attrNameLst>
                                          <p:attrName>ppt_y</p:attrName>
                                        </p:attrNameLst>
                                      </p:cBhvr>
                                      <p:tavLst>
                                        <p:tav tm="0" fmla="#ppt_y-sin(pi*$)/81">
                                          <p:val>
                                            <p:fltVal val="0"/>
                                          </p:val>
                                        </p:tav>
                                        <p:tav tm="100000">
                                          <p:val>
                                            <p:fltVal val="1"/>
                                          </p:val>
                                        </p:tav>
                                      </p:tavLst>
                                    </p:anim>
                                    <p:animScale>
                                      <p:cBhvr>
                                        <p:cTn id="43" dur="26">
                                          <p:stCondLst>
                                            <p:cond delay="650"/>
                                          </p:stCondLst>
                                        </p:cTn>
                                        <p:tgtEl>
                                          <p:spTgt spid="64"/>
                                        </p:tgtEl>
                                      </p:cBhvr>
                                      <p:to x="100000" y="60000"/>
                                    </p:animScale>
                                    <p:animScale>
                                      <p:cBhvr>
                                        <p:cTn id="44" dur="166" decel="50000">
                                          <p:stCondLst>
                                            <p:cond delay="676"/>
                                          </p:stCondLst>
                                        </p:cTn>
                                        <p:tgtEl>
                                          <p:spTgt spid="64"/>
                                        </p:tgtEl>
                                      </p:cBhvr>
                                      <p:to x="100000" y="100000"/>
                                    </p:animScale>
                                    <p:animScale>
                                      <p:cBhvr>
                                        <p:cTn id="45" dur="26">
                                          <p:stCondLst>
                                            <p:cond delay="1312"/>
                                          </p:stCondLst>
                                        </p:cTn>
                                        <p:tgtEl>
                                          <p:spTgt spid="64"/>
                                        </p:tgtEl>
                                      </p:cBhvr>
                                      <p:to x="100000" y="80000"/>
                                    </p:animScale>
                                    <p:animScale>
                                      <p:cBhvr>
                                        <p:cTn id="46" dur="166" decel="50000">
                                          <p:stCondLst>
                                            <p:cond delay="1338"/>
                                          </p:stCondLst>
                                        </p:cTn>
                                        <p:tgtEl>
                                          <p:spTgt spid="64"/>
                                        </p:tgtEl>
                                      </p:cBhvr>
                                      <p:to x="100000" y="100000"/>
                                    </p:animScale>
                                    <p:animScale>
                                      <p:cBhvr>
                                        <p:cTn id="47" dur="26">
                                          <p:stCondLst>
                                            <p:cond delay="1642"/>
                                          </p:stCondLst>
                                        </p:cTn>
                                        <p:tgtEl>
                                          <p:spTgt spid="64"/>
                                        </p:tgtEl>
                                      </p:cBhvr>
                                      <p:to x="100000" y="90000"/>
                                    </p:animScale>
                                    <p:animScale>
                                      <p:cBhvr>
                                        <p:cTn id="48" dur="166" decel="50000">
                                          <p:stCondLst>
                                            <p:cond delay="1668"/>
                                          </p:stCondLst>
                                        </p:cTn>
                                        <p:tgtEl>
                                          <p:spTgt spid="64"/>
                                        </p:tgtEl>
                                      </p:cBhvr>
                                      <p:to x="100000" y="100000"/>
                                    </p:animScale>
                                    <p:animScale>
                                      <p:cBhvr>
                                        <p:cTn id="49" dur="26">
                                          <p:stCondLst>
                                            <p:cond delay="1808"/>
                                          </p:stCondLst>
                                        </p:cTn>
                                        <p:tgtEl>
                                          <p:spTgt spid="64"/>
                                        </p:tgtEl>
                                      </p:cBhvr>
                                      <p:to x="100000" y="95000"/>
                                    </p:animScale>
                                    <p:animScale>
                                      <p:cBhvr>
                                        <p:cTn id="50" dur="166" decel="50000">
                                          <p:stCondLst>
                                            <p:cond delay="1834"/>
                                          </p:stCondLst>
                                        </p:cTn>
                                        <p:tgtEl>
                                          <p:spTgt spid="6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2190747"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500063" y="987574"/>
            <a:ext cx="1244600" cy="527050"/>
          </a:xfrm>
          <a:prstGeom prst="rect">
            <a:avLst/>
          </a:prstGeom>
          <a:noFill/>
          <a:ln w="9525">
            <a:noFill/>
            <a:miter lim="800000"/>
            <a:headEnd/>
            <a:tailEnd/>
          </a:ln>
        </p:spPr>
      </p:pic>
      <p:sp>
        <p:nvSpPr>
          <p:cNvPr id="9" name="矩形 8"/>
          <p:cNvSpPr>
            <a:spLocks noChangeArrowheads="1"/>
          </p:cNvSpPr>
          <p:nvPr/>
        </p:nvSpPr>
        <p:spPr bwMode="auto">
          <a:xfrm>
            <a:off x="306388" y="349250"/>
            <a:ext cx="2074862"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压强</a:t>
            </a:r>
          </a:p>
        </p:txBody>
      </p:sp>
      <p:sp>
        <p:nvSpPr>
          <p:cNvPr id="23" name="矩形 22"/>
          <p:cNvSpPr>
            <a:spLocks noChangeArrowheads="1"/>
          </p:cNvSpPr>
          <p:nvPr/>
        </p:nvSpPr>
        <p:spPr bwMode="auto">
          <a:xfrm>
            <a:off x="539552" y="2715766"/>
            <a:ext cx="7954962" cy="1111971"/>
          </a:xfrm>
          <a:prstGeom prst="rect">
            <a:avLst/>
          </a:prstGeom>
          <a:noFill/>
          <a:ln w="9525">
            <a:noFill/>
            <a:miter lim="800000"/>
            <a:headEnd/>
            <a:tailEnd/>
          </a:ln>
        </p:spPr>
        <p:txBody>
          <a:bodyPr lIns="68580" tIns="34290" rIns="68580" bIns="34290">
            <a:spAutoFit/>
          </a:bodyPr>
          <a:lstStyle/>
          <a:p>
            <a:pPr>
              <a:lnSpc>
                <a:spcPct val="150000"/>
              </a:lnSpc>
            </a:pPr>
            <a:r>
              <a:rPr lang="zh-CN" altLang="en-US" sz="2400" b="1" dirty="0">
                <a:latin typeface="微软雅黑" pitchFamily="34" charset="-122"/>
                <a:ea typeface="微软雅黑" pitchFamily="34" charset="-122"/>
              </a:rPr>
              <a:t>“山回路转不见君</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雪上空留马行处</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雪地上深浅不一的马蹄印是压力作用的效果</a:t>
            </a:r>
            <a:r>
              <a:rPr lang="en-US" altLang="zh-CN" sz="2400" b="1" dirty="0">
                <a:latin typeface="微软雅黑" pitchFamily="34" charset="-122"/>
                <a:ea typeface="微软雅黑" pitchFamily="34" charset="-122"/>
              </a:rPr>
              <a:t>.</a:t>
            </a:r>
          </a:p>
        </p:txBody>
      </p:sp>
      <p:pic>
        <p:nvPicPr>
          <p:cNvPr id="10" name="r197.jpg" descr="id:2147507709;FounderCES"/>
          <p:cNvPicPr>
            <a:picLocks noChangeAspect="1" noChangeArrowheads="1"/>
          </p:cNvPicPr>
          <p:nvPr/>
        </p:nvPicPr>
        <p:blipFill>
          <a:blip r:embed="rId3"/>
          <a:srcRect/>
          <a:stretch>
            <a:fillRect/>
          </a:stretch>
        </p:blipFill>
        <p:spPr bwMode="auto">
          <a:xfrm>
            <a:off x="3563888" y="377244"/>
            <a:ext cx="3456112" cy="227476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lide(fromBottom)">
                                      <p:cBhvr>
                                        <p:cTn id="17" dur="500"/>
                                        <p:tgtEl>
                                          <p:spTgt spid="23"/>
                                        </p:tgtEl>
                                      </p:cBhvr>
                                    </p:animEffect>
                                  </p:childTnLst>
                                </p:cTn>
                              </p:par>
                              <p:par>
                                <p:cTn id="18" presetID="12" presetClass="entr" presetSubtype="4" fill="hold" nodeType="with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slide(fromBottom)">
                                      <p:cBhvr>
                                        <p:cTn id="2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2190747"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519113" y="1116013"/>
            <a:ext cx="1206500" cy="527050"/>
          </a:xfrm>
          <a:prstGeom prst="rect">
            <a:avLst/>
          </a:prstGeom>
          <a:noFill/>
          <a:ln w="9525">
            <a:noFill/>
            <a:miter lim="800000"/>
            <a:headEnd/>
            <a:tailEnd/>
          </a:ln>
        </p:spPr>
      </p:pic>
      <p:sp>
        <p:nvSpPr>
          <p:cNvPr id="9" name="矩形 8"/>
          <p:cNvSpPr>
            <a:spLocks noChangeArrowheads="1"/>
          </p:cNvSpPr>
          <p:nvPr/>
        </p:nvSpPr>
        <p:spPr bwMode="auto">
          <a:xfrm>
            <a:off x="306388" y="349250"/>
            <a:ext cx="2074862"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压强</a:t>
            </a:r>
          </a:p>
        </p:txBody>
      </p:sp>
      <p:sp>
        <p:nvSpPr>
          <p:cNvPr id="23" name="矩形 22"/>
          <p:cNvSpPr>
            <a:spLocks noChangeArrowheads="1"/>
          </p:cNvSpPr>
          <p:nvPr/>
        </p:nvSpPr>
        <p:spPr bwMode="auto">
          <a:xfrm>
            <a:off x="731838" y="1692275"/>
            <a:ext cx="7954962" cy="1665969"/>
          </a:xfrm>
          <a:prstGeom prst="rect">
            <a:avLst/>
          </a:prstGeom>
          <a:noFill/>
          <a:ln w="9525">
            <a:noFill/>
            <a:miter lim="800000"/>
            <a:headEnd/>
            <a:tailEnd/>
          </a:ln>
        </p:spPr>
        <p:txBody>
          <a:bodyPr lIns="68580" tIns="34290" rIns="68580" bIns="34290">
            <a:spAutoFit/>
          </a:bodyPr>
          <a:lstStyle/>
          <a:p>
            <a:pPr>
              <a:lnSpc>
                <a:spcPct val="150000"/>
              </a:lnSpc>
            </a:pPr>
            <a:r>
              <a:rPr lang="zh-CN" altLang="en-US" sz="2400" b="1" dirty="0">
                <a:latin typeface="微软雅黑" pitchFamily="34" charset="-122"/>
                <a:ea typeface="微软雅黑" pitchFamily="34" charset="-122"/>
              </a:rPr>
              <a:t>实验中把压力作用的效果转换为海绵的形变程度</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这运用了转换法</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在实验过程中控制其他因素不变</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只改变压力大小或只改变受力面积</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观察海绵的形变情况</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这运用了控制变量法</a:t>
            </a:r>
            <a:r>
              <a:rPr lang="en-US" altLang="zh-CN" sz="2400" b="1" dirty="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lide(fromBottom)">
                                      <p:cBhvr>
                                        <p:cTn id="1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2190747"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519113" y="1123950"/>
            <a:ext cx="1206500" cy="511175"/>
          </a:xfrm>
          <a:prstGeom prst="rect">
            <a:avLst/>
          </a:prstGeom>
          <a:noFill/>
          <a:ln w="9525">
            <a:noFill/>
            <a:miter lim="800000"/>
            <a:headEnd/>
            <a:tailEnd/>
          </a:ln>
        </p:spPr>
      </p:pic>
      <p:sp>
        <p:nvSpPr>
          <p:cNvPr id="9" name="矩形 8"/>
          <p:cNvSpPr>
            <a:spLocks noChangeArrowheads="1"/>
          </p:cNvSpPr>
          <p:nvPr/>
        </p:nvSpPr>
        <p:spPr bwMode="auto">
          <a:xfrm>
            <a:off x="306388" y="349250"/>
            <a:ext cx="2074862"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压强</a:t>
            </a:r>
          </a:p>
        </p:txBody>
      </p:sp>
      <p:sp>
        <p:nvSpPr>
          <p:cNvPr id="23" name="矩形 22"/>
          <p:cNvSpPr>
            <a:spLocks noChangeArrowheads="1"/>
          </p:cNvSpPr>
          <p:nvPr/>
        </p:nvSpPr>
        <p:spPr bwMode="auto">
          <a:xfrm>
            <a:off x="293946" y="3219822"/>
            <a:ext cx="8382509" cy="1177245"/>
          </a:xfrm>
          <a:prstGeom prst="rect">
            <a:avLst/>
          </a:prstGeom>
          <a:noFill/>
          <a:ln w="9525">
            <a:noFill/>
            <a:miter lim="800000"/>
            <a:headEnd/>
            <a:tailEnd/>
          </a:ln>
        </p:spPr>
        <p:txBody>
          <a:bodyPr wrap="square" lIns="68580" tIns="34290" rIns="68580" bIns="34290">
            <a:spAutoFit/>
          </a:bodyPr>
          <a:lstStyle/>
          <a:p>
            <a:pPr>
              <a:lnSpc>
                <a:spcPct val="150000"/>
              </a:lnSpc>
            </a:pPr>
            <a:r>
              <a:rPr lang="zh-CN" altLang="en-US" sz="2400" b="1" dirty="0">
                <a:latin typeface="微软雅黑" pitchFamily="34" charset="-122"/>
                <a:ea typeface="微软雅黑" pitchFamily="34" charset="-122"/>
              </a:rPr>
              <a:t>啄木鸟有尖尖的喙</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有利于啄破树皮</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找到昆虫</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这是因为在压力一定时</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受力面积越小</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压力的作用效果越明显</a:t>
            </a:r>
            <a:r>
              <a:rPr lang="en-US" altLang="zh-CN" sz="2400" b="1" dirty="0">
                <a:latin typeface="微软雅黑" pitchFamily="34" charset="-122"/>
                <a:ea typeface="微软雅黑" pitchFamily="34" charset="-122"/>
              </a:rPr>
              <a:t>.</a:t>
            </a:r>
          </a:p>
        </p:txBody>
      </p:sp>
      <p:pic>
        <p:nvPicPr>
          <p:cNvPr id="10" name="r198.jpg" descr="id:2147507730;FounderCES"/>
          <p:cNvPicPr>
            <a:picLocks noChangeAspect="1" noChangeArrowheads="1"/>
          </p:cNvPicPr>
          <p:nvPr/>
        </p:nvPicPr>
        <p:blipFill>
          <a:blip r:embed="rId3"/>
          <a:srcRect/>
          <a:stretch>
            <a:fillRect/>
          </a:stretch>
        </p:blipFill>
        <p:spPr bwMode="auto">
          <a:xfrm>
            <a:off x="4427984" y="299692"/>
            <a:ext cx="2371947" cy="2633751"/>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lide(fromBottom)">
                                      <p:cBhvr>
                                        <p:cTn id="17" dur="500"/>
                                        <p:tgtEl>
                                          <p:spTgt spid="23"/>
                                        </p:tgtEl>
                                      </p:cBhvr>
                                    </p:animEffect>
                                  </p:childTnLst>
                                </p:cTn>
                              </p:par>
                              <p:par>
                                <p:cTn id="18" presetID="12" presetClass="entr" presetSubtype="4" fill="hold" nodeType="with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slide(fromBottom)">
                                      <p:cBhvr>
                                        <p:cTn id="2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2190747"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14" name="图片 13" descr="图片6.png"/>
          <p:cNvPicPr>
            <a:picLocks noChangeAspect="1"/>
          </p:cNvPicPr>
          <p:nvPr/>
        </p:nvPicPr>
        <p:blipFill>
          <a:blip r:embed="rId2"/>
          <a:srcRect/>
          <a:stretch>
            <a:fillRect/>
          </a:stretch>
        </p:blipFill>
        <p:spPr bwMode="auto">
          <a:xfrm>
            <a:off x="519113" y="1123950"/>
            <a:ext cx="1206500" cy="511175"/>
          </a:xfrm>
          <a:prstGeom prst="rect">
            <a:avLst/>
          </a:prstGeom>
          <a:noFill/>
          <a:ln w="9525">
            <a:noFill/>
            <a:miter lim="800000"/>
            <a:headEnd/>
            <a:tailEnd/>
          </a:ln>
        </p:spPr>
      </p:pic>
      <p:sp>
        <p:nvSpPr>
          <p:cNvPr id="9" name="矩形 8"/>
          <p:cNvSpPr>
            <a:spLocks noChangeArrowheads="1"/>
          </p:cNvSpPr>
          <p:nvPr/>
        </p:nvSpPr>
        <p:spPr bwMode="auto">
          <a:xfrm>
            <a:off x="306388" y="349250"/>
            <a:ext cx="2074862" cy="484188"/>
          </a:xfrm>
          <a:prstGeom prst="rect">
            <a:avLst/>
          </a:prstGeom>
          <a:noFill/>
          <a:ln w="9525">
            <a:noFill/>
            <a:miter lim="800000"/>
            <a:headEnd/>
            <a:tailEnd/>
          </a:ln>
        </p:spPr>
        <p:txBody>
          <a:bodyPr wrap="none" lIns="68580" tIns="34290" rIns="68580" bIns="34290">
            <a:spAutoFit/>
          </a:bodyPr>
          <a:lstStyle/>
          <a:p>
            <a:r>
              <a:rPr lang="zh-CN" altLang="en-US" sz="2700">
                <a:latin typeface="微软雅黑" pitchFamily="34" charset="-122"/>
                <a:ea typeface="微软雅黑" pitchFamily="34" charset="-122"/>
              </a:rPr>
              <a:t>知识点  压强</a:t>
            </a:r>
          </a:p>
        </p:txBody>
      </p:sp>
      <p:sp>
        <p:nvSpPr>
          <p:cNvPr id="23" name="矩形 22"/>
          <p:cNvSpPr>
            <a:spLocks noChangeArrowheads="1"/>
          </p:cNvSpPr>
          <p:nvPr/>
        </p:nvSpPr>
        <p:spPr bwMode="auto">
          <a:xfrm>
            <a:off x="611560" y="2931790"/>
            <a:ext cx="7954962" cy="1111971"/>
          </a:xfrm>
          <a:prstGeom prst="rect">
            <a:avLst/>
          </a:prstGeom>
          <a:noFill/>
          <a:ln w="9525">
            <a:noFill/>
            <a:miter lim="800000"/>
            <a:headEnd/>
            <a:tailEnd/>
          </a:ln>
        </p:spPr>
        <p:txBody>
          <a:bodyPr lIns="68580" tIns="34290" rIns="68580" bIns="34290">
            <a:spAutoFit/>
          </a:bodyPr>
          <a:lstStyle/>
          <a:p>
            <a:pPr>
              <a:lnSpc>
                <a:spcPct val="150000"/>
              </a:lnSpc>
            </a:pPr>
            <a:r>
              <a:rPr lang="zh-CN" altLang="en-US" sz="2400" b="1" dirty="0">
                <a:latin typeface="微软雅黑" pitchFamily="34" charset="-122"/>
                <a:ea typeface="微软雅黑" pitchFamily="34" charset="-122"/>
              </a:rPr>
              <a:t>饮料的吸管一端做成尖形</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在压力一定时</a:t>
            </a:r>
            <a:r>
              <a:rPr lang="en-US" altLang="zh-CN" sz="2400" b="1" dirty="0">
                <a:latin typeface="微软雅黑" pitchFamily="34" charset="-122"/>
                <a:ea typeface="微软雅黑" pitchFamily="34" charset="-122"/>
              </a:rPr>
              <a:t>,</a:t>
            </a:r>
            <a:r>
              <a:rPr lang="zh-CN" altLang="en-US" sz="2400" b="1" dirty="0">
                <a:latin typeface="微软雅黑" pitchFamily="34" charset="-122"/>
                <a:ea typeface="微软雅黑" pitchFamily="34" charset="-122"/>
              </a:rPr>
              <a:t>减小受力面积来增大吸管对瓶盖的压强</a:t>
            </a:r>
            <a:r>
              <a:rPr lang="en-US" altLang="zh-CN" sz="2400" b="1" dirty="0">
                <a:latin typeface="微软雅黑" pitchFamily="34" charset="-122"/>
                <a:ea typeface="微软雅黑" pitchFamily="34" charset="-122"/>
              </a:rPr>
              <a:t>.</a:t>
            </a:r>
          </a:p>
        </p:txBody>
      </p:sp>
      <p:pic>
        <p:nvPicPr>
          <p:cNvPr id="11" name="r200.jpg" descr="id:2147507737;FounderCES"/>
          <p:cNvPicPr>
            <a:picLocks noChangeAspect="1" noChangeArrowheads="1"/>
          </p:cNvPicPr>
          <p:nvPr/>
        </p:nvPicPr>
        <p:blipFill>
          <a:blip r:embed="rId3"/>
          <a:srcRect/>
          <a:stretch>
            <a:fillRect/>
          </a:stretch>
        </p:blipFill>
        <p:spPr bwMode="auto">
          <a:xfrm>
            <a:off x="4211960" y="157162"/>
            <a:ext cx="2381594" cy="258254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1"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lide(fromTop)">
                                      <p:cBhvr>
                                        <p:cTn id="10" dur="500"/>
                                        <p:tgtEl>
                                          <p:spTgt spid="2"/>
                                        </p:tgtEl>
                                      </p:cBhvr>
                                    </p:animEffect>
                                  </p:childTnLst>
                                </p:cTn>
                              </p:par>
                              <p:par>
                                <p:cTn id="11" presetID="12" presetClass="entr" presetSubtype="4"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slide(fromBottom)">
                                      <p:cBhvr>
                                        <p:cTn id="13" dur="500"/>
                                        <p:tgtEl>
                                          <p:spTgt spid="14"/>
                                        </p:tgtEl>
                                      </p:cBhvr>
                                    </p:animEffect>
                                  </p:childTnLst>
                                </p:cTn>
                              </p:par>
                            </p:childTnLst>
                          </p:cTn>
                        </p:par>
                        <p:par>
                          <p:cTn id="14" fill="hold">
                            <p:stCondLst>
                              <p:cond delay="500"/>
                            </p:stCondLst>
                            <p:childTnLst>
                              <p:par>
                                <p:cTn id="15" presetID="12" presetClass="entr" presetSubtype="4" fill="hold" grpId="0" nodeType="after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slide(fromBottom)">
                                      <p:cBhvr>
                                        <p:cTn id="17" dur="500"/>
                                        <p:tgtEl>
                                          <p:spTgt spid="23"/>
                                        </p:tgtEl>
                                      </p:cBhvr>
                                    </p:animEffect>
                                  </p:childTnLst>
                                </p:cTn>
                              </p:par>
                              <p:par>
                                <p:cTn id="18" presetID="12" presetClass="entr" presetSubtype="4" fill="hold"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slide(fromBottom)">
                                      <p:cBhvr>
                                        <p:cTn id="2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3"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2086</Words>
  <Application>Microsoft Office PowerPoint</Application>
  <PresentationFormat>全屏显示(16:9)</PresentationFormat>
  <Paragraphs>120</Paragraphs>
  <Slides>51</Slides>
  <Notes>6</Notes>
  <HiddenSlides>0</HiddenSlides>
  <MMClips>0</MMClips>
  <ScaleCrop>false</ScaleCrop>
  <HeadingPairs>
    <vt:vector size="4" baseType="variant">
      <vt:variant>
        <vt:lpstr>主题</vt:lpstr>
      </vt:variant>
      <vt:variant>
        <vt:i4>1</vt:i4>
      </vt:variant>
      <vt:variant>
        <vt:lpstr>幻灯片标题</vt:lpstr>
      </vt:variant>
      <vt:variant>
        <vt:i4>51</vt:i4>
      </vt:variant>
    </vt:vector>
  </HeadingPairs>
  <TitlesOfParts>
    <vt:vector size="52"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cp:lastModifiedBy>User</cp:lastModifiedBy>
  <cp:revision>1</cp:revision>
  <dcterms:created xsi:type="dcterms:W3CDTF">2020-02-27T08:46:42Z</dcterms:created>
  <dcterms:modified xsi:type="dcterms:W3CDTF">2020-03-13T02:21:28Z</dcterms:modified>
</cp:coreProperties>
</file>