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27" r:id="rId3"/>
    <p:sldId id="428" r:id="rId4"/>
    <p:sldId id="380" r:id="rId5"/>
    <p:sldId id="381" r:id="rId6"/>
    <p:sldId id="409" r:id="rId7"/>
    <p:sldId id="444" r:id="rId8"/>
    <p:sldId id="446" r:id="rId9"/>
    <p:sldId id="445" r:id="rId10"/>
    <p:sldId id="385" r:id="rId11"/>
    <p:sldId id="383" r:id="rId12"/>
    <p:sldId id="387" r:id="rId13"/>
    <p:sldId id="388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24" r:id="rId23"/>
    <p:sldId id="425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996633"/>
    <a:srgbClr val="FF9933"/>
    <a:srgbClr val="FF6600"/>
    <a:srgbClr val="0033CC"/>
    <a:srgbClr val="800080"/>
    <a:srgbClr val="CC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3"/>
    <p:restoredTop sz="94660"/>
  </p:normalViewPr>
  <p:slideViewPr>
    <p:cSldViewPr showGuides="1"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444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4154283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en-US" altLang="zh-CN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3463548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 eaLnBrk="1" hangingPunct="1"/>
            <a:endParaRPr lang="zh-CN" altLang="en-US" dirty="0"/>
          </a:p>
        </p:txBody>
      </p:sp>
      <p:sp>
        <p:nvSpPr>
          <p:cNvPr id="61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10</a:t>
            </a:fld>
            <a:endParaRPr lang="zh-CN" altLang="en-US" sz="1200" dirty="0"/>
          </a:p>
        </p:txBody>
      </p:sp>
      <p:sp>
        <p:nvSpPr>
          <p:cNvPr id="15362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10</a:t>
            </a:fld>
            <a:endParaRPr lang="en-US" altLang="zh-CN" sz="1200" dirty="0"/>
          </a:p>
        </p:txBody>
      </p:sp>
      <p:sp>
        <p:nvSpPr>
          <p:cNvPr id="1536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4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 eaLnBrk="1" hangingPunct="1"/>
            <a:endParaRPr lang="zh-CN" altLang="en-US" dirty="0"/>
          </a:p>
        </p:txBody>
      </p:sp>
      <p:sp>
        <p:nvSpPr>
          <p:cNvPr id="174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12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13</a:t>
            </a:fld>
            <a:endParaRPr lang="zh-CN" altLang="en-US" sz="1200" dirty="0"/>
          </a:p>
        </p:txBody>
      </p:sp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Rectangle 3"/>
          <p:cNvSpPr>
            <a:spLocks noGrp="1" noRot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 eaLnBrk="1" hangingPunct="1"/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strike="noStrike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algn="r" eaLnBrk="1" fontAlgn="base" hangingPunct="1"/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en-US" altLang="zh-CN" sz="1400" strike="noStrike" noProof="1"/>
          </a:p>
        </p:txBody>
      </p:sp>
      <p:sp>
        <p:nvSpPr>
          <p:cNvPr id="7" name="矩形 6"/>
          <p:cNvSpPr/>
          <p:nvPr/>
        </p:nvSpPr>
        <p:spPr>
          <a:xfrm>
            <a:off x="0" y="6429375"/>
            <a:ext cx="9144000" cy="428625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/>
          </p:cNvSpPr>
          <p:nvPr>
            <p:ph type="ctrTitle"/>
          </p:nvPr>
        </p:nvSpPr>
        <p:spPr>
          <a:xfrm>
            <a:off x="794305" y="2636945"/>
            <a:ext cx="7143750" cy="857250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sz="5400" b="1" dirty="0">
                <a:solidFill>
                  <a:srgbClr val="FF3300"/>
                </a:solidFill>
                <a:latin typeface="华文楷体" pitchFamily="2" charset="-122"/>
                <a:ea typeface="华文楷体" pitchFamily="2" charset="-122"/>
              </a:rPr>
              <a:t>三、弹力与弹簧测力计</a:t>
            </a:r>
          </a:p>
        </p:txBody>
      </p:sp>
      <p:sp>
        <p:nvSpPr>
          <p:cNvPr id="5122" name="Text Box 3"/>
          <p:cNvSpPr txBox="1"/>
          <p:nvPr/>
        </p:nvSpPr>
        <p:spPr>
          <a:xfrm>
            <a:off x="1907815" y="1124840"/>
            <a:ext cx="4916731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latin typeface="华文楷体" pitchFamily="2" charset="-122"/>
                <a:ea typeface="华文楷体" pitchFamily="2" charset="-122"/>
              </a:rPr>
              <a:t>第六章 熟悉而陌生的力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31" descr="T7-8"/>
          <p:cNvPicPr>
            <a:picLocks noChangeAspect="1"/>
          </p:cNvPicPr>
          <p:nvPr/>
        </p:nvPicPr>
        <p:blipFill>
          <a:blip r:embed="rId3" cstate="print"/>
          <a:srcRect l="67566" r="22388" b="12468"/>
          <a:stretch>
            <a:fillRect/>
          </a:stretch>
        </p:blipFill>
        <p:spPr>
          <a:xfrm>
            <a:off x="3779945" y="1052835"/>
            <a:ext cx="1217612" cy="5327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508" name="Picture 5" descr="T7-8"/>
          <p:cNvPicPr>
            <a:picLocks noChangeAspect="1"/>
          </p:cNvPicPr>
          <p:nvPr/>
        </p:nvPicPr>
        <p:blipFill>
          <a:blip r:embed="rId3" cstate="print">
            <a:lum bright="-12000" contrast="23999"/>
          </a:blip>
          <a:srcRect l="43452" r="46007" b="16258"/>
          <a:stretch>
            <a:fillRect/>
          </a:stretch>
        </p:blipFill>
        <p:spPr>
          <a:xfrm>
            <a:off x="1835810" y="1268850"/>
            <a:ext cx="1298575" cy="5184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0" y="3212985"/>
            <a:ext cx="2087563" cy="639762"/>
            <a:chOff x="-58" y="4607"/>
            <a:chExt cx="3287" cy="1008"/>
          </a:xfrm>
        </p:grpSpPr>
        <p:sp>
          <p:nvSpPr>
            <p:cNvPr id="14340" name="Line 16"/>
            <p:cNvSpPr/>
            <p:nvPr/>
          </p:nvSpPr>
          <p:spPr>
            <a:xfrm>
              <a:off x="2097" y="5060"/>
              <a:ext cx="113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41" name="Text Box 17"/>
            <p:cNvSpPr txBox="1"/>
            <p:nvPr/>
          </p:nvSpPr>
          <p:spPr>
            <a:xfrm>
              <a:off x="-58" y="4607"/>
              <a:ext cx="2448" cy="10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3600" b="1" dirty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刻度盘</a:t>
              </a:r>
            </a:p>
          </p:txBody>
        </p:sp>
      </p:grpSp>
      <p:pic>
        <p:nvPicPr>
          <p:cNvPr id="149530" name="Picture 32" descr="T7-8"/>
          <p:cNvPicPr>
            <a:picLocks noChangeAspect="1"/>
          </p:cNvPicPr>
          <p:nvPr/>
        </p:nvPicPr>
        <p:blipFill>
          <a:blip r:embed="rId3" cstate="print"/>
          <a:srcRect l="84920" b="9979"/>
          <a:stretch>
            <a:fillRect/>
          </a:stretch>
        </p:blipFill>
        <p:spPr>
          <a:xfrm>
            <a:off x="7380288" y="1433513"/>
            <a:ext cx="1620837" cy="48609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组合 8"/>
          <p:cNvGrpSpPr/>
          <p:nvPr/>
        </p:nvGrpSpPr>
        <p:grpSpPr>
          <a:xfrm>
            <a:off x="4644005" y="5589150"/>
            <a:ext cx="2951163" cy="639762"/>
            <a:chOff x="7315" y="8462"/>
            <a:chExt cx="4648" cy="1008"/>
          </a:xfrm>
        </p:grpSpPr>
        <p:sp>
          <p:nvSpPr>
            <p:cNvPr id="14344" name="Text Box 18"/>
            <p:cNvSpPr txBox="1"/>
            <p:nvPr/>
          </p:nvSpPr>
          <p:spPr>
            <a:xfrm>
              <a:off x="8901" y="8462"/>
              <a:ext cx="1728" cy="10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3600" b="1" dirty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挂钩</a:t>
              </a:r>
            </a:p>
          </p:txBody>
        </p:sp>
        <p:sp>
          <p:nvSpPr>
            <p:cNvPr id="14345" name="Line 25"/>
            <p:cNvSpPr/>
            <p:nvPr/>
          </p:nvSpPr>
          <p:spPr>
            <a:xfrm flipH="1">
              <a:off x="7315" y="8948"/>
              <a:ext cx="158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46" name="Line 33"/>
            <p:cNvSpPr/>
            <p:nvPr/>
          </p:nvSpPr>
          <p:spPr>
            <a:xfrm>
              <a:off x="10603" y="8948"/>
              <a:ext cx="136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60020" y="2204915"/>
            <a:ext cx="2733675" cy="641350"/>
            <a:chOff x="7658" y="3246"/>
            <a:chExt cx="4305" cy="1008"/>
          </a:xfrm>
        </p:grpSpPr>
        <p:sp>
          <p:nvSpPr>
            <p:cNvPr id="14348" name="Line 26"/>
            <p:cNvSpPr/>
            <p:nvPr/>
          </p:nvSpPr>
          <p:spPr>
            <a:xfrm flipH="1">
              <a:off x="7658" y="3618"/>
              <a:ext cx="147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49" name="Text Box 27"/>
            <p:cNvSpPr txBox="1"/>
            <p:nvPr/>
          </p:nvSpPr>
          <p:spPr>
            <a:xfrm>
              <a:off x="9014" y="3246"/>
              <a:ext cx="1728" cy="10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3600" b="1" dirty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弹簧</a:t>
              </a:r>
            </a:p>
          </p:txBody>
        </p:sp>
        <p:sp>
          <p:nvSpPr>
            <p:cNvPr id="14350" name="Line 35"/>
            <p:cNvSpPr/>
            <p:nvPr/>
          </p:nvSpPr>
          <p:spPr>
            <a:xfrm>
              <a:off x="10715" y="3586"/>
              <a:ext cx="12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0" y="2420930"/>
            <a:ext cx="2267918" cy="641350"/>
            <a:chOff x="169" y="3586"/>
            <a:chExt cx="3573" cy="1008"/>
          </a:xfrm>
        </p:grpSpPr>
        <p:sp>
          <p:nvSpPr>
            <p:cNvPr id="14352" name="Text Box 15"/>
            <p:cNvSpPr txBox="1"/>
            <p:nvPr/>
          </p:nvSpPr>
          <p:spPr>
            <a:xfrm>
              <a:off x="169" y="3586"/>
              <a:ext cx="1728" cy="10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3600" b="1" dirty="0">
                  <a:solidFill>
                    <a:srgbClr val="FF0000"/>
                  </a:solidFill>
                  <a:latin typeface="华文楷体" pitchFamily="2" charset="-122"/>
                  <a:ea typeface="华文楷体" pitchFamily="2" charset="-122"/>
                </a:rPr>
                <a:t>指针</a:t>
              </a:r>
            </a:p>
          </p:txBody>
        </p:sp>
        <p:sp>
          <p:nvSpPr>
            <p:cNvPr id="14353" name="Line 36"/>
            <p:cNvSpPr/>
            <p:nvPr/>
          </p:nvSpPr>
          <p:spPr>
            <a:xfrm>
              <a:off x="1927" y="4039"/>
              <a:ext cx="181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4355" name="副标题 2"/>
          <p:cNvSpPr txBox="1"/>
          <p:nvPr/>
        </p:nvSpPr>
        <p:spPr>
          <a:xfrm>
            <a:off x="3923955" y="836820"/>
            <a:ext cx="3714750" cy="5000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弹簧测力计的结构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34"/>
          <p:cNvSpPr/>
          <p:nvPr/>
        </p:nvSpPr>
        <p:spPr>
          <a:xfrm>
            <a:off x="0" y="548800"/>
            <a:ext cx="3888270" cy="7842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二、弹簧测力计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圆角矩形 34"/>
          <p:cNvSpPr/>
          <p:nvPr/>
        </p:nvSpPr>
        <p:spPr>
          <a:xfrm>
            <a:off x="467715" y="692810"/>
            <a:ext cx="4773612" cy="7842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二、弹簧测力计</a:t>
            </a:r>
          </a:p>
        </p:txBody>
      </p:sp>
      <p:pic>
        <p:nvPicPr>
          <p:cNvPr id="13314" name="Picture 2">
            <a:hlinkClick r:id="" action="ppaction://hlinkfil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5" y="2492935"/>
            <a:ext cx="4287837" cy="3498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7"/>
          <p:cNvSpPr/>
          <p:nvPr/>
        </p:nvSpPr>
        <p:spPr>
          <a:xfrm>
            <a:off x="179695" y="2132910"/>
            <a:ext cx="4462462" cy="4359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4000" b="1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在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一定的范围内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拉伸弹簧时，弹簧受到的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拉力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越大，弹簧的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伸长量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就越大。（即弹簧的伸</a:t>
            </a:r>
            <a:r>
              <a:rPr lang="zh-CN" altLang="en-US" sz="4000" b="1" dirty="0" smtClean="0">
                <a:latin typeface="楷体" panose="02010609060101010101" charset="-122"/>
                <a:ea typeface="楷体" panose="02010609060101010101" charset="-122"/>
              </a:rPr>
              <a:t>长量与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所受的拉力成正比）</a:t>
            </a:r>
          </a:p>
        </p:txBody>
      </p:sp>
      <p:sp>
        <p:nvSpPr>
          <p:cNvPr id="13316" name="副标题 2"/>
          <p:cNvSpPr txBox="1"/>
          <p:nvPr/>
        </p:nvSpPr>
        <p:spPr>
          <a:xfrm>
            <a:off x="683730" y="1628875"/>
            <a:ext cx="6862763" cy="5000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弹簧测力计的工作原理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/>
          <p:nvPr/>
        </p:nvSpPr>
        <p:spPr>
          <a:xfrm>
            <a:off x="0" y="2276920"/>
            <a:ext cx="9144000" cy="25193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/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用前三看：</a:t>
            </a:r>
          </a:p>
          <a:p>
            <a:pPr marL="179705" lvl="1" indent="0">
              <a:lnSpc>
                <a:spcPct val="110000"/>
              </a:lnSpc>
              <a:spcBef>
                <a:spcPct val="20000"/>
              </a:spcBef>
            </a:pP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一看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量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程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  <a:p>
            <a:pPr marL="179705" lvl="1" indent="0">
              <a:lnSpc>
                <a:spcPct val="110000"/>
              </a:lnSpc>
              <a:spcBef>
                <a:spcPct val="20000"/>
              </a:spcBef>
            </a:pP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二看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指针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是否指在零刻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度上（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不指零要校零）</a:t>
            </a:r>
          </a:p>
          <a:p>
            <a:pPr marL="179705" lvl="1" indent="0">
              <a:lnSpc>
                <a:spcPct val="110000"/>
              </a:lnSpc>
              <a:spcBef>
                <a:spcPct val="20000"/>
              </a:spcBef>
            </a:pP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三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看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分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度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值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583" name="Rectangle 7"/>
          <p:cNvSpPr/>
          <p:nvPr/>
        </p:nvSpPr>
        <p:spPr>
          <a:xfrm>
            <a:off x="539720" y="1484865"/>
            <a:ext cx="2476500" cy="679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）使用前：</a:t>
            </a:r>
          </a:p>
        </p:txBody>
      </p:sp>
      <p:sp>
        <p:nvSpPr>
          <p:cNvPr id="16387" name="圆角矩形 34"/>
          <p:cNvSpPr/>
          <p:nvPr/>
        </p:nvSpPr>
        <p:spPr>
          <a:xfrm>
            <a:off x="179695" y="620805"/>
            <a:ext cx="5976415" cy="783193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三、正确使用弹簧测力计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2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2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2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2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/>
          <p:nvPr/>
        </p:nvSpPr>
        <p:spPr>
          <a:xfrm>
            <a:off x="0" y="1052835"/>
            <a:ext cx="8891587" cy="481978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lvl="1" indent="457200">
              <a:lnSpc>
                <a:spcPct val="120000"/>
              </a:lnSpc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检查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：测量前，用手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轻轻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地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来回拉动几次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，以免弹簧被外壳卡住；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  <a:p>
            <a:pPr marL="0" lvl="1" indent="457200">
              <a:lnSpc>
                <a:spcPct val="120000"/>
              </a:lnSpc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二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放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：测量时，沿着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弹簧的中心轴线施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力，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避免指针、弹簧和外壳之间的摩擦而影响测量的准确性；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marL="0" lvl="1" indent="457200">
              <a:lnSpc>
                <a:spcPct val="120000"/>
              </a:lnSpc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三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看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：视线要与刻度面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垂直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，应保持测力计处于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静止或匀速直线运动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状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态；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  <a:p>
            <a:pPr marL="0" lvl="1" indent="457200">
              <a:lnSpc>
                <a:spcPct val="120000"/>
              </a:lnSpc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四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读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无需估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读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.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8965" name="Rectangle 5"/>
          <p:cNvSpPr/>
          <p:nvPr/>
        </p:nvSpPr>
        <p:spPr>
          <a:xfrm>
            <a:off x="467715" y="260780"/>
            <a:ext cx="2752725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）使用时：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8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8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580063" y="3500438"/>
            <a:ext cx="20875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41388" y="0"/>
            <a:ext cx="3990637" cy="6237195"/>
            <a:chOff x="0" y="0"/>
            <a:chExt cx="2741" cy="4320"/>
          </a:xfrm>
        </p:grpSpPr>
        <p:pic>
          <p:nvPicPr>
            <p:cNvPr id="36868" name="Picture 4" descr="5"/>
            <p:cNvPicPr>
              <a:picLocks noChangeAspect="1" noChangeArrowheads="1"/>
            </p:cNvPicPr>
            <p:nvPr/>
          </p:nvPicPr>
          <p:blipFill>
            <a:blip r:embed="rId2" cstate="print"/>
            <a:srcRect b="36060"/>
            <a:stretch>
              <a:fillRect/>
            </a:stretch>
          </p:blipFill>
          <p:spPr bwMode="auto">
            <a:xfrm>
              <a:off x="0" y="0"/>
              <a:ext cx="155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69" name="Text Box 5"/>
            <p:cNvSpPr txBox="1">
              <a:spLocks noChangeArrowheads="1"/>
            </p:cNvSpPr>
            <p:nvPr/>
          </p:nvSpPr>
          <p:spPr bwMode="auto">
            <a:xfrm>
              <a:off x="998" y="3916"/>
              <a:ext cx="12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>
                  <a:solidFill>
                    <a:srgbClr val="FF0000"/>
                  </a:solidFill>
                </a:rPr>
                <a:t>F= </a:t>
              </a:r>
              <a:r>
                <a:rPr lang="zh-CN" altLang="en-US" sz="3600">
                  <a:solidFill>
                    <a:srgbClr val="FF0000"/>
                  </a:solidFill>
                </a:rPr>
                <a:t>？</a:t>
              </a:r>
              <a:r>
                <a:rPr lang="en-US" sz="3600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36870" name="AutoShape 6"/>
            <p:cNvSpPr>
              <a:spLocks noChangeArrowheads="1"/>
            </p:cNvSpPr>
            <p:nvPr/>
          </p:nvSpPr>
          <p:spPr bwMode="auto">
            <a:xfrm>
              <a:off x="1452" y="164"/>
              <a:ext cx="1289" cy="1022"/>
            </a:xfrm>
            <a:prstGeom prst="wedgeRoundRectCallout">
              <a:avLst>
                <a:gd name="adj1" fmla="val -77310"/>
                <a:gd name="adj2" fmla="val 69375"/>
                <a:gd name="adj3" fmla="val 16667"/>
              </a:avLst>
            </a:prstGeom>
            <a:solidFill>
              <a:schemeClr val="accent1"/>
            </a:solidFill>
            <a:ln w="190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zh-CN" altLang="en-US" sz="2400" b="0"/>
                <a:t>               </a:t>
              </a:r>
            </a:p>
            <a:p>
              <a:r>
                <a:rPr lang="zh-CN" altLang="en-US"/>
                <a:t>这个力是多少</a:t>
              </a:r>
              <a:r>
                <a:rPr lang="en-US"/>
                <a:t>N</a:t>
              </a:r>
              <a:r>
                <a:rPr lang="zh-CN" altLang="en-US"/>
                <a:t>？</a:t>
              </a:r>
            </a:p>
            <a:p>
              <a:endParaRPr lang="zh-CN" altLang="en-US" sz="2800" b="0"/>
            </a:p>
          </p:txBody>
        </p:sp>
      </p:grp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79388" y="476250"/>
            <a:ext cx="5492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0">
                <a:solidFill>
                  <a:srgbClr val="FF6600"/>
                </a:solidFill>
                <a:ea typeface="华文行楷" pitchFamily="2" charset="-122"/>
              </a:rPr>
              <a:t>说一说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5148263" y="2205038"/>
            <a:ext cx="2376487" cy="3159125"/>
          </a:xfrm>
          <a:prstGeom prst="rect">
            <a:avLst/>
          </a:prstGeom>
          <a:solidFill>
            <a:schemeClr val="accent1"/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/>
              <a:t>请你说一说使用弹簧测力计应该注意些什么</a:t>
            </a:r>
            <a:r>
              <a:rPr lang="en-US" sz="4000"/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715" y="188775"/>
            <a:ext cx="2736850" cy="647700"/>
          </a:xfrm>
        </p:spPr>
        <p:txBody>
          <a:bodyPr/>
          <a:lstStyle/>
          <a:p>
            <a:r>
              <a:rPr lang="zh-CN" altLang="en-US" sz="3800" b="0" dirty="0">
                <a:solidFill>
                  <a:srgbClr val="0000FF"/>
                </a:solidFill>
              </a:rPr>
              <a:t>注意事项：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7848600" cy="67627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、测量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前：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用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手轻拉几下；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16013" y="1773238"/>
            <a:ext cx="4105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防止卡壳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39720" y="2636945"/>
            <a:ext cx="2378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b="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、测量时：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39721" y="3429000"/>
            <a:ext cx="777654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使弹簧轴线方向与所测力的方向在一条直线上，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防止弹簧靠在刻度盘上与刻度盘间产生摩擦力。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79695" y="5085115"/>
            <a:ext cx="89643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/>
              <a:t>3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、读数时，视线要与刻度盘垂直</a:t>
            </a:r>
            <a:r>
              <a:rPr lang="zh-CN" altLang="en-US" sz="2800" b="0" dirty="0" smtClean="0">
                <a:latin typeface="黑体" pitchFamily="49" charset="-122"/>
                <a:ea typeface="黑体" pitchFamily="49" charset="-122"/>
              </a:rPr>
              <a:t>，与</a:t>
            </a:r>
            <a:r>
              <a:rPr lang="zh-CN" altLang="en-US" sz="2800" b="0" dirty="0">
                <a:latin typeface="黑体" pitchFamily="49" charset="-122"/>
                <a:ea typeface="黑体" pitchFamily="49" charset="-122"/>
              </a:rPr>
              <a:t>指针在同一直线上。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/>
      <p:bldP spid="37892" grpId="0" autoUpdateAnimBg="0"/>
      <p:bldP spid="37893" grpId="0" autoUpdateAnimBg="0"/>
      <p:bldP spid="37894" grpId="0" autoUpdateAnimBg="0"/>
      <p:bldP spid="3789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26253" t="5942" r="52739" b="4695"/>
          <a:stretch>
            <a:fillRect/>
          </a:stretch>
        </p:blipFill>
        <p:spPr bwMode="auto">
          <a:xfrm rot="21412296">
            <a:off x="1763713" y="333375"/>
            <a:ext cx="172878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Image2"/>
          <p:cNvPicPr>
            <a:picLocks noChangeAspect="1" noChangeArrowheads="1"/>
          </p:cNvPicPr>
          <p:nvPr/>
        </p:nvPicPr>
        <p:blipFill>
          <a:blip r:embed="rId3" cstate="print"/>
          <a:srcRect l="70872" t="8929" r="2180" b="3185"/>
          <a:stretch>
            <a:fillRect/>
          </a:stretch>
        </p:blipFill>
        <p:spPr bwMode="auto">
          <a:xfrm rot="21421036">
            <a:off x="6372225" y="333375"/>
            <a:ext cx="2217738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Image2"/>
          <p:cNvPicPr>
            <a:picLocks noChangeAspect="1" noChangeArrowheads="1"/>
          </p:cNvPicPr>
          <p:nvPr/>
        </p:nvPicPr>
        <p:blipFill>
          <a:blip r:embed="rId3" cstate="print"/>
          <a:srcRect l="45505" t="7452" r="29129" b="3185"/>
          <a:stretch>
            <a:fillRect/>
          </a:stretch>
        </p:blipFill>
        <p:spPr bwMode="auto">
          <a:xfrm rot="21445965">
            <a:off x="3718779" y="331174"/>
            <a:ext cx="208756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19250" y="4797425"/>
            <a:ext cx="1728788" cy="1584325"/>
            <a:chOff x="0" y="0"/>
            <a:chExt cx="1406" cy="998"/>
          </a:xfrm>
        </p:grpSpPr>
        <p:sp>
          <p:nvSpPr>
            <p:cNvPr id="38918" name="AutoShape 6"/>
            <p:cNvSpPr>
              <a:spLocks noChangeArrowheads="1"/>
            </p:cNvSpPr>
            <p:nvPr/>
          </p:nvSpPr>
          <p:spPr bwMode="auto">
            <a:xfrm rot="361465">
              <a:off x="0" y="0"/>
              <a:ext cx="1315" cy="998"/>
            </a:xfrm>
            <a:prstGeom prst="cloudCallout">
              <a:avLst>
                <a:gd name="adj1" fmla="val -6199"/>
                <a:gd name="adj2" fmla="val -47495"/>
              </a:avLst>
            </a:prstGeom>
            <a:solidFill>
              <a:srgbClr val="008000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zh-CN" altLang="en-US" b="0"/>
            </a:p>
          </p:txBody>
        </p:sp>
        <p:sp>
          <p:nvSpPr>
            <p:cNvPr id="38919" name="Text Box 7"/>
            <p:cNvSpPr txBox="1">
              <a:spLocks noChangeArrowheads="1"/>
            </p:cNvSpPr>
            <p:nvPr/>
          </p:nvSpPr>
          <p:spPr bwMode="auto">
            <a:xfrm>
              <a:off x="180" y="91"/>
              <a:ext cx="122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solidFill>
                    <a:srgbClr val="FFFF00"/>
                  </a:solidFill>
                </a:rPr>
                <a:t>弹簧测力计倒拉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995738" y="4868863"/>
            <a:ext cx="2089150" cy="1368425"/>
            <a:chOff x="0" y="0"/>
            <a:chExt cx="1316" cy="862"/>
          </a:xfrm>
        </p:grpSpPr>
        <p:sp>
          <p:nvSpPr>
            <p:cNvPr id="38921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1316" cy="862"/>
            </a:xfrm>
            <a:prstGeom prst="wedgeRoundRectCallout">
              <a:avLst>
                <a:gd name="adj1" fmla="val -16718"/>
                <a:gd name="adj2" fmla="val -63690"/>
                <a:gd name="adj3" fmla="val 16667"/>
              </a:avLst>
            </a:prstGeom>
            <a:solidFill>
              <a:srgbClr val="D60093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zh-CN" altLang="en-US" b="0"/>
            </a:p>
          </p:txBody>
        </p:sp>
        <p:sp>
          <p:nvSpPr>
            <p:cNvPr id="38922" name="Text Box 10"/>
            <p:cNvSpPr txBox="1">
              <a:spLocks noChangeArrowheads="1"/>
            </p:cNvSpPr>
            <p:nvPr/>
          </p:nvSpPr>
          <p:spPr bwMode="auto">
            <a:xfrm>
              <a:off x="90" y="23"/>
              <a:ext cx="122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solidFill>
                    <a:srgbClr val="FFFF00"/>
                  </a:solidFill>
                </a:rPr>
                <a:t>拉力方向与弹簧轴线不在一直线上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32588" y="5157788"/>
            <a:ext cx="2016125" cy="1008062"/>
            <a:chOff x="0" y="0"/>
            <a:chExt cx="1270" cy="635"/>
          </a:xfrm>
        </p:grpSpPr>
        <p:sp>
          <p:nvSpPr>
            <p:cNvPr id="38924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1180" cy="635"/>
            </a:xfrm>
            <a:prstGeom prst="wedgeRectCallout">
              <a:avLst>
                <a:gd name="adj1" fmla="val -20000"/>
                <a:gd name="adj2" fmla="val -70472"/>
              </a:avLst>
            </a:prstGeom>
            <a:solidFill>
              <a:srgbClr val="800000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zh-CN" altLang="en-US" b="0"/>
            </a:p>
          </p:txBody>
        </p:sp>
        <p:sp>
          <p:nvSpPr>
            <p:cNvPr id="38925" name="Text Box 13"/>
            <p:cNvSpPr txBox="1">
              <a:spLocks noChangeArrowheads="1"/>
            </p:cNvSpPr>
            <p:nvPr/>
          </p:nvSpPr>
          <p:spPr bwMode="auto">
            <a:xfrm>
              <a:off x="44" y="45"/>
              <a:ext cx="122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solidFill>
                    <a:srgbClr val="FFFF00"/>
                  </a:solidFill>
                </a:rPr>
                <a:t>指针未指零就使用</a:t>
              </a:r>
              <a:endParaRPr lang="zh-CN" altLang="en-US" sz="2400" b="0"/>
            </a:p>
          </p:txBody>
        </p:sp>
      </p:grp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2267840" y="4149050"/>
            <a:ext cx="5762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rgbClr val="003300"/>
                </a:solidFill>
              </a:rPr>
              <a:t>A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4644005" y="4149050"/>
            <a:ext cx="5762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rgbClr val="003300"/>
                </a:solidFill>
              </a:rPr>
              <a:t>B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6877050" y="4149725"/>
            <a:ext cx="5762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rgbClr val="003300"/>
                </a:solidFill>
              </a:rPr>
              <a:t>C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468313" y="692150"/>
            <a:ext cx="5746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评一评指出不当之处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765175"/>
            <a:ext cx="3132137" cy="850900"/>
          </a:xfrm>
        </p:spPr>
        <p:txBody>
          <a:bodyPr/>
          <a:lstStyle/>
          <a:p>
            <a:pPr algn="l"/>
            <a:r>
              <a:rPr lang="zh-CN" altLang="en-US" b="0"/>
              <a:t>思考题：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13970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dirty="0"/>
              <a:t>           </a:t>
            </a:r>
            <a:r>
              <a:rPr lang="zh-CN" altLang="en-US" sz="3600" b="1" dirty="0">
                <a:ea typeface="楷体_GB2312" pitchFamily="1" charset="-122"/>
              </a:rPr>
              <a:t>若将两个弹簧测力计水平方向</a:t>
            </a:r>
            <a:endParaRPr lang="en-US" sz="3600" b="1" dirty="0">
              <a:ea typeface="楷体_GB2312" pitchFamily="1" charset="-122"/>
            </a:endParaRPr>
          </a:p>
          <a:p>
            <a:pPr>
              <a:buFontTx/>
              <a:buNone/>
            </a:pPr>
            <a:r>
              <a:rPr lang="en-US" sz="3600" b="1" dirty="0">
                <a:ea typeface="楷体_GB2312" pitchFamily="1" charset="-122"/>
              </a:rPr>
              <a:t>    </a:t>
            </a:r>
            <a:r>
              <a:rPr lang="zh-CN" altLang="en-US" sz="3600" b="1" dirty="0">
                <a:ea typeface="楷体_GB2312" pitchFamily="1" charset="-122"/>
              </a:rPr>
              <a:t>互拉，哪个读数大？为什么？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95710" y="3933035"/>
            <a:ext cx="8316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读数一样，因为</a:t>
            </a:r>
            <a:r>
              <a:rPr lang="zh-CN" altLang="en-US" sz="3600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力的作</a:t>
            </a:r>
            <a:r>
              <a:rPr lang="zh-CN" altLang="en-US" sz="3600" dirty="0" smtClean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用是</a:t>
            </a:r>
            <a:r>
              <a:rPr lang="zh-CN" altLang="en-US" sz="3600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相互的</a:t>
            </a:r>
            <a:r>
              <a:rPr lang="zh-CN" altLang="en-US" sz="3600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。</a:t>
            </a:r>
            <a:r>
              <a:rPr lang="zh-CN" altLang="en-US" b="0" dirty="0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build="p" autoUpdateAnimBg="0"/>
      <p:bldP spid="3994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049"/>
          <p:cNvPicPr>
            <a:picLocks noChangeAspect="1" noChangeArrowheads="1"/>
          </p:cNvPicPr>
          <p:nvPr/>
        </p:nvPicPr>
        <p:blipFill>
          <a:blip r:embed="rId2" cstate="print"/>
          <a:srcRect l="3777" t="4601" r="68188" b="83328"/>
          <a:stretch>
            <a:fillRect/>
          </a:stretch>
        </p:blipFill>
        <p:spPr bwMode="auto">
          <a:xfrm>
            <a:off x="0" y="0"/>
            <a:ext cx="34925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67715" y="2780955"/>
            <a:ext cx="34554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用手捏一个厚玻璃瓶，它会发生弹性形变吗？请设计一个实验来验证你的想法。</a:t>
            </a:r>
          </a:p>
        </p:txBody>
      </p:sp>
      <p:pic>
        <p:nvPicPr>
          <p:cNvPr id="43012" name="Picture 4" descr="049"/>
          <p:cNvPicPr>
            <a:picLocks noChangeAspect="1" noChangeArrowheads="1"/>
          </p:cNvPicPr>
          <p:nvPr/>
        </p:nvPicPr>
        <p:blipFill>
          <a:blip r:embed="rId2" cstate="print"/>
          <a:srcRect l="56331" t="17879" r="27132" b="56628"/>
          <a:stretch>
            <a:fillRect/>
          </a:stretch>
        </p:blipFill>
        <p:spPr bwMode="auto">
          <a:xfrm>
            <a:off x="5219700" y="476250"/>
            <a:ext cx="244792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47915" y="548800"/>
            <a:ext cx="5112800" cy="5688395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4400" b="1" dirty="0"/>
              <a:t>瓶中灌满水，把细玻璃管通过带孔的橡皮塞插入玻璃瓶中，用手轻轻捏厚玻璃瓶，观察细管中水面的高度变化，就知道厚玻璃瓶是否发生了变化。</a:t>
            </a:r>
          </a:p>
        </p:txBody>
      </p:sp>
      <p:pic>
        <p:nvPicPr>
          <p:cNvPr id="44035" name="Picture 3" descr="049"/>
          <p:cNvPicPr>
            <a:picLocks noChangeAspect="1" noChangeArrowheads="1"/>
          </p:cNvPicPr>
          <p:nvPr/>
        </p:nvPicPr>
        <p:blipFill>
          <a:blip r:embed="rId2" cstate="print"/>
          <a:srcRect l="56331" t="17879" r="27132" b="56628"/>
          <a:stretch>
            <a:fillRect/>
          </a:stretch>
        </p:blipFill>
        <p:spPr bwMode="auto">
          <a:xfrm>
            <a:off x="468313" y="260350"/>
            <a:ext cx="244792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723900"/>
            <a:ext cx="2349500" cy="4619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试一试，想一想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5157788"/>
            <a:ext cx="9144000" cy="12271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fontAlgn="base"/>
            <a:r>
              <a:rPr lang="zh-CN" altLang="en-US" sz="3600" b="1" strike="noStrike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用力分别压弹簧、捏面团；松手后，物体的形变有什么不同吗？</a:t>
            </a:r>
          </a:p>
        </p:txBody>
      </p:sp>
      <p:sp>
        <p:nvSpPr>
          <p:cNvPr id="17" name="右箭头 16"/>
          <p:cNvSpPr/>
          <p:nvPr/>
        </p:nvSpPr>
        <p:spPr>
          <a:xfrm>
            <a:off x="5794375" y="1928813"/>
            <a:ext cx="571500" cy="85725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508750" y="1857375"/>
            <a:ext cx="1928813" cy="9286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/>
            <a:r>
              <a:rPr lang="zh-CN" altLang="en-US" sz="3200" b="1" strike="noStrike" noProof="1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恢复到原来形状</a:t>
            </a:r>
            <a:endParaRPr lang="en-US" altLang="zh-CN" sz="3200" b="1" strike="noStrike" noProof="1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5865813" y="3786188"/>
            <a:ext cx="571500" cy="78581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532563" y="3714750"/>
            <a:ext cx="2457450" cy="9286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/>
            <a:r>
              <a:rPr lang="zh-CN" altLang="en-US" sz="3200" b="1" strike="noStrike" noProof="1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没有恢复到原来形状</a:t>
            </a:r>
          </a:p>
        </p:txBody>
      </p:sp>
      <p:grpSp>
        <p:nvGrpSpPr>
          <p:cNvPr id="38930" name="组合 21"/>
          <p:cNvGrpSpPr/>
          <p:nvPr/>
        </p:nvGrpSpPr>
        <p:grpSpPr>
          <a:xfrm>
            <a:off x="736283" y="1268412"/>
            <a:ext cx="5079302" cy="3571874"/>
            <a:chOff x="1135160" y="1500174"/>
            <a:chExt cx="5079914" cy="3571900"/>
          </a:xfrm>
        </p:grpSpPr>
        <p:pic>
          <p:nvPicPr>
            <p:cNvPr id="8" name="Picture 10" descr="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47216" y="1500174"/>
              <a:ext cx="2467858" cy="17736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3" descr="8-1-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60" y="1500174"/>
              <a:ext cx="2482168" cy="18364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5" descr="橡皮泥发生范性形变"/>
            <p:cNvPicPr>
              <a:picLocks noChangeAspect="1" noChangeArrowheads="1"/>
            </p:cNvPicPr>
            <p:nvPr/>
          </p:nvPicPr>
          <p:blipFill>
            <a:blip r:embed="rId4" cstate="print"/>
            <a:srcRect l="4010" r="4010" b="18561"/>
            <a:stretch>
              <a:fillRect/>
            </a:stretch>
          </p:blipFill>
          <p:spPr bwMode="auto">
            <a:xfrm>
              <a:off x="1135160" y="3326484"/>
              <a:ext cx="2482168" cy="17455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7177" name="图片 2" descr="u=154842585,2472514090&amp;fm=21&amp;gp=0[1]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3140075"/>
            <a:ext cx="2546350" cy="191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003800" cy="765175"/>
          </a:xfrm>
        </p:spPr>
        <p:txBody>
          <a:bodyPr/>
          <a:lstStyle/>
          <a:p>
            <a:pPr algn="l"/>
            <a:r>
              <a:rPr lang="zh-CN" altLang="en-US" dirty="0">
                <a:latin typeface="黑体" pitchFamily="49" charset="-122"/>
                <a:ea typeface="黑体" pitchFamily="49" charset="-122"/>
              </a:rPr>
              <a:t>课堂小练：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1、蹦床运动员在比赛时，往往是借助于蹦床形变而产生的</a:t>
            </a:r>
            <a:r>
              <a:rPr lang="zh-CN" altLang="en-US" b="1" u="sng" dirty="0">
                <a:latin typeface="黑体" pitchFamily="49" charset="-122"/>
                <a:ea typeface="黑体" pitchFamily="49" charset="-122"/>
              </a:rPr>
              <a:t>＿      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，使运动员跳得更高，便于舒展身体做出优美的动作．</a:t>
            </a:r>
          </a:p>
          <a:p>
            <a:pPr>
              <a:buFontTx/>
              <a:buNone/>
            </a:pP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2、实验室中最常用的测量力的工具是</a:t>
            </a:r>
            <a:r>
              <a:rPr lang="zh-CN" altLang="en-US" b="1" u="sng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b="1" u="sng" dirty="0">
                <a:latin typeface="黑体" pitchFamily="49" charset="-122"/>
                <a:ea typeface="黑体" pitchFamily="49" charset="-122"/>
              </a:rPr>
              <a:t>________                       </a:t>
            </a:r>
            <a:endParaRPr lang="en-US" b="1" dirty="0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3、弹簧测力计是利用</a:t>
            </a:r>
            <a:endParaRPr lang="en-US" b="1" dirty="0">
              <a:latin typeface="黑体" pitchFamily="49" charset="-122"/>
              <a:ea typeface="黑体" pitchFamily="49" charset="-122"/>
            </a:endParaRPr>
          </a:p>
          <a:p>
            <a:pPr>
              <a:buFontTx/>
              <a:buNone/>
            </a:pPr>
            <a:r>
              <a:rPr lang="en-US" b="1" dirty="0">
                <a:latin typeface="黑体" pitchFamily="49" charset="-122"/>
                <a:ea typeface="黑体" pitchFamily="49" charset="-122"/>
              </a:rPr>
              <a:t>__________________________________________</a:t>
            </a:r>
            <a:r>
              <a:rPr lang="en-US" b="1" u="sng" dirty="0">
                <a:latin typeface="黑体" pitchFamily="49" charset="-122"/>
                <a:ea typeface="黑体" pitchFamily="49" charset="-122"/>
              </a:rPr>
              <a:t>                                                                 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的性质制成的，弹簧测力计的刻度是</a:t>
            </a:r>
            <a:r>
              <a:rPr lang="en-US" b="1" u="sng" dirty="0">
                <a:latin typeface="黑体" pitchFamily="49" charset="-122"/>
                <a:ea typeface="黑体" pitchFamily="49" charset="-122"/>
              </a:rPr>
              <a:t>________  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（填</a:t>
            </a:r>
            <a:r>
              <a:rPr lang="zh-CN" altLang="en-US" b="1" dirty="0">
                <a:latin typeface="Arial"/>
                <a:ea typeface="黑体" pitchFamily="49" charset="-122"/>
              </a:rPr>
              <a:t>“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均匀</a:t>
            </a:r>
            <a:r>
              <a:rPr lang="zh-CN" altLang="en-US" b="1" dirty="0">
                <a:latin typeface="Arial"/>
                <a:ea typeface="黑体" pitchFamily="49" charset="-122"/>
              </a:rPr>
              <a:t>”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或</a:t>
            </a:r>
            <a:r>
              <a:rPr lang="zh-CN" altLang="en-US" b="1" dirty="0">
                <a:latin typeface="Arial"/>
                <a:ea typeface="黑体" pitchFamily="49" charset="-122"/>
              </a:rPr>
              <a:t>“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不均匀</a:t>
            </a:r>
            <a:r>
              <a:rPr lang="zh-CN" altLang="en-US" b="1" dirty="0">
                <a:latin typeface="Arial"/>
                <a:ea typeface="黑体" pitchFamily="49" charset="-122"/>
              </a:rPr>
              <a:t>”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）的。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411413" y="1484313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弹力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79388" y="3644900"/>
            <a:ext cx="8785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在弹性限度内，弹簧受到的拉力越大，弹簧被拉得越长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  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804025" y="2565400"/>
            <a:ext cx="2160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弹簧测力计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7092950" y="4292600"/>
            <a:ext cx="1008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均匀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  <p:bldP spid="45061" grpId="0" autoUpdateAnimBg="0"/>
      <p:bldP spid="45062" grpId="0" autoUpdateAnimBg="0"/>
      <p:bldP spid="4506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569325" cy="22320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4、使用弹簧测力计时，先要使测力计的示数为零，这个过程叫</a:t>
            </a:r>
            <a:r>
              <a:rPr lang="en-US" sz="3600" b="1" u="sng" dirty="0">
                <a:latin typeface="黑体" pitchFamily="49" charset="-122"/>
                <a:ea typeface="黑体" pitchFamily="49" charset="-122"/>
              </a:rPr>
              <a:t>____ 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，测量时要使弹簧的伸长方向与拉力方向</a:t>
            </a:r>
            <a:r>
              <a:rPr lang="en-US" sz="3600" b="1" u="sng" dirty="0" smtClean="0">
                <a:latin typeface="黑体" pitchFamily="49" charset="-122"/>
                <a:ea typeface="黑体" pitchFamily="49" charset="-122"/>
              </a:rPr>
              <a:t>_____    __            _ </a:t>
            </a:r>
            <a:r>
              <a:rPr lang="en-US" sz="3600" b="1" u="sng" dirty="0">
                <a:latin typeface="黑体" pitchFamily="49" charset="-122"/>
                <a:ea typeface="黑体" pitchFamily="49" charset="-122"/>
              </a:rPr>
              <a:t>.         </a:t>
            </a:r>
            <a:r>
              <a:rPr lang="zh-CN" altLang="en-US" sz="3600" b="1" u="sng" dirty="0">
                <a:latin typeface="黑体" pitchFamily="49" charset="-122"/>
                <a:ea typeface="黑体" pitchFamily="49" charset="-122"/>
              </a:rPr>
              <a:t>       </a:t>
            </a:r>
          </a:p>
          <a:p>
            <a:pPr>
              <a:lnSpc>
                <a:spcPct val="90000"/>
              </a:lnSpc>
            </a:pPr>
            <a:endParaRPr lang="zh-CN" altLang="en-US" sz="4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220045" y="1124840"/>
            <a:ext cx="16562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校零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11725" y="2060905"/>
            <a:ext cx="37437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在同一直线上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695" y="2348925"/>
            <a:ext cx="669646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5、如图所示，弹簧测力</a:t>
            </a:r>
            <a:endParaRPr lang="en-US" sz="3600" b="1" dirty="0">
              <a:latin typeface="黑体" pitchFamily="49" charset="-122"/>
              <a:ea typeface="黑体" pitchFamily="49" charset="-122"/>
            </a:endParaRPr>
          </a:p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计测量范围是</a:t>
            </a:r>
            <a:r>
              <a:rPr lang="zh-CN" altLang="en-US" sz="3600" b="1" u="sng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sz="3600" b="1" u="sng" dirty="0"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N</a:t>
            </a:r>
            <a:endParaRPr lang="en-US" sz="3600" b="1" dirty="0">
              <a:latin typeface="黑体" pitchFamily="49" charset="-122"/>
              <a:ea typeface="黑体" pitchFamily="49" charset="-122"/>
            </a:endParaRPr>
          </a:p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分度值是</a:t>
            </a:r>
            <a:r>
              <a:rPr lang="zh-CN" altLang="en-US" sz="3600" b="1" u="sng" dirty="0">
                <a:latin typeface="黑体" pitchFamily="49" charset="-122"/>
                <a:ea typeface="黑体" pitchFamily="49" charset="-122"/>
              </a:rPr>
              <a:t>         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 N；</a:t>
            </a:r>
            <a:endParaRPr lang="en-US" sz="3600" b="1" dirty="0">
              <a:latin typeface="黑体" pitchFamily="49" charset="-122"/>
              <a:ea typeface="黑体" pitchFamily="49" charset="-122"/>
            </a:endParaRPr>
          </a:p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指针所示被测物重是</a:t>
            </a:r>
            <a:r>
              <a:rPr lang="zh-CN" altLang="en-US" sz="3600" b="1" u="sng" dirty="0">
                <a:latin typeface="黑体" pitchFamily="49" charset="-122"/>
                <a:ea typeface="黑体" pitchFamily="49" charset="-122"/>
              </a:rPr>
              <a:t>       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N．</a:t>
            </a:r>
          </a:p>
        </p:txBody>
      </p:sp>
      <p:pic>
        <p:nvPicPr>
          <p:cNvPr id="6" name="Picture 4" descr="000001 副本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1428" y="1916894"/>
            <a:ext cx="1512572" cy="446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59895" y="3573010"/>
            <a:ext cx="15841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0～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83855" y="4221055"/>
            <a:ext cx="1296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0.2</a:t>
            </a:r>
            <a:endParaRPr 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0" y="4797095"/>
            <a:ext cx="11520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1.6</a:t>
            </a:r>
            <a:endParaRPr lang="en-US" sz="4000" b="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  <p:bldP spid="46084" grpId="0" autoUpdateAnimBg="0"/>
      <p:bldP spid="7" grpId="0" autoUpdateAnimBg="0"/>
      <p:bldP spid="8" grpId="0" autoUpdateAnimBg="0"/>
      <p:bldP spid="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99"/>
          <p:cNvSpPr txBox="1"/>
          <p:nvPr/>
        </p:nvSpPr>
        <p:spPr>
          <a:xfrm>
            <a:off x="179695" y="1052835"/>
            <a:ext cx="8748290" cy="45243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使用弹簧测力计时，下面必须注意的几点中不正确的是（   ）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A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、加在弹簧测力计上的力不允许超过它的量程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、使用前必须检查指针是否指零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、使用中弹簧、指针、挂钩不能与外壳摩擦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D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、弹簧测力计必须竖直放置，不得倾斜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55860" y="1844890"/>
            <a:ext cx="544512" cy="679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内容占位符 2"/>
          <p:cNvSpPr>
            <a:spLocks noGrp="1"/>
          </p:cNvSpPr>
          <p:nvPr>
            <p:ph idx="1"/>
          </p:nvPr>
        </p:nvSpPr>
        <p:spPr>
          <a:xfrm>
            <a:off x="179695" y="836820"/>
            <a:ext cx="8682037" cy="4525962"/>
          </a:xfrm>
        </p:spPr>
        <p:txBody>
          <a:bodyPr anchor="t"/>
          <a:lstStyle/>
          <a:p>
            <a:pPr>
              <a:buNone/>
            </a:pPr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两位同学使用弹簧拉力器比较臂力的小，他们拉同一拉力器的三根弹簧，结果都将手臂撑直了，则（   ）</a:t>
            </a:r>
          </a:p>
          <a:p>
            <a:pPr>
              <a:buNone/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A、手臂粗的同学用的臂力大</a:t>
            </a:r>
          </a:p>
          <a:p>
            <a:pPr>
              <a:buNone/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B、手臂长的同学用的臂力大</a:t>
            </a:r>
          </a:p>
          <a:p>
            <a:pPr>
              <a:buNone/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C、两同学用的臂力一样大</a:t>
            </a:r>
          </a:p>
          <a:p>
            <a:pPr>
              <a:buNone/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D、无法比较用的臂力大小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452200" y="2204915"/>
            <a:ext cx="495300" cy="6778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r="23932"/>
          <a:stretch>
            <a:fillRect/>
          </a:stretch>
        </p:blipFill>
        <p:spPr bwMode="auto">
          <a:xfrm>
            <a:off x="107690" y="1700880"/>
            <a:ext cx="4071938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 r="22628"/>
          <a:stretch>
            <a:fillRect/>
          </a:stretch>
        </p:blipFill>
        <p:spPr bwMode="auto">
          <a:xfrm>
            <a:off x="179695" y="4149050"/>
            <a:ext cx="4071938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99994" y="1268413"/>
            <a:ext cx="4644005" cy="28623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弹性形变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：物体受力后会发生形变，若撤去作用力后，该物体能够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恢复原状，则</a:t>
            </a: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这种形变叫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弹性形变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34"/>
          <p:cNvSpPr/>
          <p:nvPr/>
        </p:nvSpPr>
        <p:spPr>
          <a:xfrm>
            <a:off x="611725" y="548800"/>
            <a:ext cx="2376165" cy="71508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一、弹力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圆角矩形 34"/>
          <p:cNvSpPr/>
          <p:nvPr/>
        </p:nvSpPr>
        <p:spPr>
          <a:xfrm>
            <a:off x="611725" y="548800"/>
            <a:ext cx="2376165" cy="71508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一、弹力</a:t>
            </a:r>
          </a:p>
        </p:txBody>
      </p:sp>
      <p:sp>
        <p:nvSpPr>
          <p:cNvPr id="22533" name="TextBox 4"/>
          <p:cNvSpPr txBox="1"/>
          <p:nvPr/>
        </p:nvSpPr>
        <p:spPr>
          <a:xfrm>
            <a:off x="620713" y="1773238"/>
            <a:ext cx="4929187" cy="2873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弹力：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发生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弹性形变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的物体，由于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要恢复原状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，对跟它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接触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的物体会产生力的作用，这种力叫做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弹力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" name="副标题 2"/>
          <p:cNvSpPr txBox="1"/>
          <p:nvPr/>
        </p:nvSpPr>
        <p:spPr>
          <a:xfrm>
            <a:off x="250825" y="5084763"/>
            <a:ext cx="9429750" cy="5000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弹力产生的条件：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相互接触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2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发生弹性形变</a:t>
            </a:r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70" y="1124840"/>
            <a:ext cx="3191585" cy="367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圆角矩形 34"/>
          <p:cNvSpPr/>
          <p:nvPr/>
        </p:nvSpPr>
        <p:spPr>
          <a:xfrm>
            <a:off x="755650" y="692150"/>
            <a:ext cx="1714500" cy="57943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一、弹力</a:t>
            </a:r>
          </a:p>
        </p:txBody>
      </p:sp>
      <p:sp>
        <p:nvSpPr>
          <p:cNvPr id="10242" name="副标题 2"/>
          <p:cNvSpPr txBox="1"/>
          <p:nvPr/>
        </p:nvSpPr>
        <p:spPr>
          <a:xfrm>
            <a:off x="466725" y="1339850"/>
            <a:ext cx="3683000" cy="501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zh-CN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、弹力的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方向</a:t>
            </a:r>
          </a:p>
        </p:txBody>
      </p:sp>
      <p:sp>
        <p:nvSpPr>
          <p:cNvPr id="4" name="Text Box 12"/>
          <p:cNvSpPr txBox="1"/>
          <p:nvPr/>
        </p:nvSpPr>
        <p:spPr>
          <a:xfrm>
            <a:off x="466725" y="2060575"/>
            <a:ext cx="8301038" cy="679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与施力物体弹性形变的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方向相反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graphicFrame>
        <p:nvGraphicFramePr>
          <p:cNvPr id="1026" name="Object 7"/>
          <p:cNvGraphicFramePr>
            <a:graphicFrameLocks/>
          </p:cNvGraphicFramePr>
          <p:nvPr/>
        </p:nvGraphicFramePr>
        <p:xfrm>
          <a:off x="1357313" y="3857625"/>
          <a:ext cx="145415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3" imgW="1994040" imgH="438120" progId="">
                  <p:embed/>
                </p:oleObj>
              </mc:Choice>
              <mc:Fallback>
                <p:oleObj r:id="rId3" imgW="1994040" imgH="438120" progId="">
                  <p:embed/>
                  <p:pic>
                    <p:nvPicPr>
                      <p:cNvPr id="0" name="Picture 4" descr="image1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3857625"/>
                        <a:ext cx="1454150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/>
          <p:nvPr/>
        </p:nvSpPr>
        <p:spPr>
          <a:xfrm>
            <a:off x="571500" y="4138613"/>
            <a:ext cx="2928938" cy="290512"/>
          </a:xfrm>
          <a:prstGeom prst="rect">
            <a:avLst/>
          </a:prstGeom>
          <a:solidFill>
            <a:srgbClr val="996633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31" name="Text Box 7"/>
          <p:cNvSpPr txBox="1"/>
          <p:nvPr/>
        </p:nvSpPr>
        <p:spPr>
          <a:xfrm>
            <a:off x="466725" y="5086350"/>
            <a:ext cx="65151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桌子对书的支持力</a:t>
            </a:r>
          </a:p>
        </p:txBody>
      </p:sp>
      <p:sp>
        <p:nvSpPr>
          <p:cNvPr id="9" name="Oval 8"/>
          <p:cNvSpPr/>
          <p:nvPr/>
        </p:nvSpPr>
        <p:spPr>
          <a:xfrm>
            <a:off x="1906588" y="3932238"/>
            <a:ext cx="155575" cy="142875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1979613" y="3068638"/>
            <a:ext cx="22225" cy="9302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30" grpId="0" animBg="1"/>
      <p:bldP spid="1031" grpId="0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1" name="Text Box 13"/>
          <p:cNvSpPr txBox="1"/>
          <p:nvPr/>
        </p:nvSpPr>
        <p:spPr>
          <a:xfrm>
            <a:off x="323850" y="1917700"/>
            <a:ext cx="8729663" cy="19018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、弹力的种类：</a:t>
            </a:r>
          </a:p>
          <a:p>
            <a:pPr>
              <a:buFont typeface="Wingdings" panose="05000000000000000000" pitchFamily="2" charset="2"/>
              <a:buChar char="Ø"/>
            </a:pPr>
            <a:endParaRPr lang="zh-CN" altLang="en-US" sz="4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推力、拉力、提力、压力、支持力。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4"/>
          <p:cNvSpPr txBox="1"/>
          <p:nvPr/>
        </p:nvSpPr>
        <p:spPr>
          <a:xfrm>
            <a:off x="1619250" y="1270000"/>
            <a:ext cx="2681288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基础训练</a:t>
            </a:r>
            <a:r>
              <a:rPr lang="en-US" altLang="zh-CN" sz="4000" dirty="0" smtClean="0">
                <a:latin typeface="Arial" panose="020B0604020202020204" pitchFamily="34" charset="0"/>
                <a:ea typeface="宋体" panose="02010600030101010101" pitchFamily="2" charset="-122"/>
              </a:rPr>
              <a:t>85</a:t>
            </a:r>
            <a:r>
              <a:rPr lang="zh-CN" altLang="en-US" sz="4000" dirty="0" smtClean="0">
                <a:latin typeface="Arial" panose="020B0604020202020204" pitchFamily="34" charset="0"/>
                <a:ea typeface="宋体" panose="02010600030101010101" pitchFamily="2" charset="-122"/>
              </a:rPr>
              <a:t>页第</a:t>
            </a:r>
            <a:r>
              <a:rPr lang="en-US" altLang="zh-CN" sz="4000" dirty="0" smtClean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4000" dirty="0" smtClean="0"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4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0" name="文本框 5"/>
          <p:cNvSpPr txBox="1"/>
          <p:nvPr/>
        </p:nvSpPr>
        <p:spPr>
          <a:xfrm>
            <a:off x="1619250" y="3070225"/>
            <a:ext cx="4859338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基础训练</a:t>
            </a:r>
          </a:p>
          <a:p>
            <a:r>
              <a:rPr lang="en-US" altLang="zh-CN" sz="4000" dirty="0">
                <a:latin typeface="Arial" panose="020B0604020202020204" pitchFamily="34" charset="0"/>
                <a:ea typeface="宋体" panose="02010600030101010101" pitchFamily="2" charset="-122"/>
              </a:rPr>
              <a:t>87</a:t>
            </a: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页第</a:t>
            </a:r>
            <a:r>
              <a:rPr lang="en-US" altLang="zh-CN" sz="4000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4000" dirty="0" smtClean="0"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4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39720" y="2420930"/>
            <a:ext cx="74162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5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、作用：</a:t>
            </a:r>
            <a:r>
              <a:rPr lang="zh-CN" altLang="en-US" sz="5400" dirty="0" smtClean="0">
                <a:latin typeface="黑体" pitchFamily="49" charset="-122"/>
                <a:ea typeface="黑体" pitchFamily="49" charset="-122"/>
              </a:rPr>
              <a:t>弹簧测力计是</a:t>
            </a:r>
            <a:r>
              <a:rPr lang="zh-CN" altLang="en-US" sz="5400" dirty="0">
                <a:latin typeface="黑体" pitchFamily="49" charset="-122"/>
                <a:ea typeface="黑体" pitchFamily="49" charset="-122"/>
              </a:rPr>
              <a:t>测量力的大小的工具</a:t>
            </a:r>
          </a:p>
        </p:txBody>
      </p:sp>
      <p:sp>
        <p:nvSpPr>
          <p:cNvPr id="4" name="圆角矩形 34"/>
          <p:cNvSpPr/>
          <p:nvPr/>
        </p:nvSpPr>
        <p:spPr>
          <a:xfrm>
            <a:off x="395710" y="620805"/>
            <a:ext cx="3888270" cy="7842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二、弹簧测力计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23705" y="620805"/>
            <a:ext cx="8389515" cy="5761813"/>
            <a:chOff x="395710" y="908050"/>
            <a:chExt cx="8389515" cy="5761813"/>
          </a:xfrm>
        </p:grpSpPr>
        <p:pic>
          <p:nvPicPr>
            <p:cNvPr id="30722" name="Picture 2" descr="wlj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92775" y="2997200"/>
              <a:ext cx="3055938" cy="367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3" name="Picture 3" descr="图片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9688" y="3141663"/>
              <a:ext cx="2012950" cy="352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4" name="Picture 4" descr="clip_image007_00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16613" y="908050"/>
              <a:ext cx="1608137" cy="249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5" name="Picture 5" descr="图片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85988" y="908050"/>
              <a:ext cx="1870075" cy="576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Picture 6" descr="图片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5710" y="908825"/>
              <a:ext cx="1889125" cy="576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7" name="Picture 7" descr="图片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52863" y="908050"/>
              <a:ext cx="2160587" cy="241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8" name="Picture 8" descr="图片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80300" y="908050"/>
              <a:ext cx="1304925" cy="208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4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主题7</Template>
  <TotalTime>325</TotalTime>
  <Words>922</Words>
  <Application>Microsoft Office PowerPoint</Application>
  <PresentationFormat>全屏显示(4:3)</PresentationFormat>
  <Paragraphs>106</Paragraphs>
  <Slides>23</Slides>
  <Notes>4</Notes>
  <HiddenSlides>3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主题4</vt:lpstr>
      <vt:lpstr>三、弹力与弹簧测力计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注意事项：</vt:lpstr>
      <vt:lpstr>PowerPoint 演示文稿</vt:lpstr>
      <vt:lpstr>思考题：</vt:lpstr>
      <vt:lpstr>PowerPoint 演示文稿</vt:lpstr>
      <vt:lpstr>PowerPoint 演示文稿</vt:lpstr>
      <vt:lpstr>课堂小练：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2014-02-24T08:18:00Z</dcterms:created>
  <dcterms:modified xsi:type="dcterms:W3CDTF">2020-01-12T15:07:51Z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2052-10.1.0.6877</vt:lpwstr>
  </property>
</Properties>
</file>